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306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12192000" cy="6858000"/>
  <p:notesSz cx="12192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9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25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96794" y="2085356"/>
            <a:ext cx="7598410" cy="13068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汉仪晓波折纸体简"/>
                <a:cs typeface="汉仪晓波折纸体简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chemeClr val="bg1"/>
                </a:solidFill>
                <a:latin typeface="汉仪晓波折纸体简"/>
                <a:cs typeface="汉仪晓波折纸体简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汉仪晓波折纸体简"/>
                <a:cs typeface="汉仪晓波折纸体简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chemeClr val="bg1"/>
                </a:solidFill>
                <a:latin typeface="汉仪晓波折纸体简"/>
                <a:cs typeface="汉仪晓波折纸体简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chemeClr val="bg1"/>
                </a:solidFill>
                <a:latin typeface="汉仪晓波折纸体简"/>
                <a:cs typeface="汉仪晓波折纸体简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92023" y="184404"/>
            <a:ext cx="11772900" cy="6480175"/>
          </a:xfrm>
          <a:custGeom>
            <a:avLst/>
            <a:gdLst/>
            <a:ahLst/>
            <a:cxnLst/>
            <a:rect l="l" t="t" r="r" b="b"/>
            <a:pathLst>
              <a:path w="11772900" h="6480175">
                <a:moveTo>
                  <a:pt x="0" y="0"/>
                </a:moveTo>
                <a:lnTo>
                  <a:pt x="11772900" y="0"/>
                </a:lnTo>
                <a:lnTo>
                  <a:pt x="11772900" y="6480048"/>
                </a:lnTo>
                <a:lnTo>
                  <a:pt x="0" y="648004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84988" y="177685"/>
            <a:ext cx="11786235" cy="6492875"/>
          </a:xfrm>
          <a:custGeom>
            <a:avLst/>
            <a:gdLst/>
            <a:ahLst/>
            <a:cxnLst/>
            <a:rect l="l" t="t" r="r" b="b"/>
            <a:pathLst>
              <a:path w="11786235" h="6492875">
                <a:moveTo>
                  <a:pt x="11786019" y="6492697"/>
                </a:moveTo>
                <a:lnTo>
                  <a:pt x="0" y="6492697"/>
                </a:lnTo>
                <a:lnTo>
                  <a:pt x="0" y="0"/>
                </a:lnTo>
                <a:lnTo>
                  <a:pt x="11786019" y="0"/>
                </a:lnTo>
                <a:lnTo>
                  <a:pt x="11786019" y="6350"/>
                </a:lnTo>
                <a:lnTo>
                  <a:pt x="12700" y="6350"/>
                </a:lnTo>
                <a:lnTo>
                  <a:pt x="6350" y="12700"/>
                </a:lnTo>
                <a:lnTo>
                  <a:pt x="12700" y="12700"/>
                </a:lnTo>
                <a:lnTo>
                  <a:pt x="12700" y="6479997"/>
                </a:lnTo>
                <a:lnTo>
                  <a:pt x="6350" y="6479997"/>
                </a:lnTo>
                <a:lnTo>
                  <a:pt x="12700" y="6486347"/>
                </a:lnTo>
                <a:lnTo>
                  <a:pt x="11786019" y="6486347"/>
                </a:lnTo>
                <a:lnTo>
                  <a:pt x="11786019" y="6492697"/>
                </a:lnTo>
                <a:close/>
              </a:path>
              <a:path w="11786235" h="6492875">
                <a:moveTo>
                  <a:pt x="12700" y="12700"/>
                </a:moveTo>
                <a:lnTo>
                  <a:pt x="6350" y="12700"/>
                </a:lnTo>
                <a:lnTo>
                  <a:pt x="12700" y="6350"/>
                </a:lnTo>
                <a:lnTo>
                  <a:pt x="12700" y="12700"/>
                </a:lnTo>
                <a:close/>
              </a:path>
              <a:path w="11786235" h="6492875">
                <a:moveTo>
                  <a:pt x="11773319" y="12700"/>
                </a:moveTo>
                <a:lnTo>
                  <a:pt x="12700" y="12700"/>
                </a:lnTo>
                <a:lnTo>
                  <a:pt x="12700" y="6350"/>
                </a:lnTo>
                <a:lnTo>
                  <a:pt x="11773319" y="6350"/>
                </a:lnTo>
                <a:lnTo>
                  <a:pt x="11773319" y="12700"/>
                </a:lnTo>
                <a:close/>
              </a:path>
              <a:path w="11786235" h="6492875">
                <a:moveTo>
                  <a:pt x="11773319" y="6486347"/>
                </a:moveTo>
                <a:lnTo>
                  <a:pt x="11773319" y="6350"/>
                </a:lnTo>
                <a:lnTo>
                  <a:pt x="11779669" y="12700"/>
                </a:lnTo>
                <a:lnTo>
                  <a:pt x="11786019" y="12700"/>
                </a:lnTo>
                <a:lnTo>
                  <a:pt x="11786019" y="6479997"/>
                </a:lnTo>
                <a:lnTo>
                  <a:pt x="11779669" y="6479997"/>
                </a:lnTo>
                <a:lnTo>
                  <a:pt x="11773319" y="6486347"/>
                </a:lnTo>
                <a:close/>
              </a:path>
              <a:path w="11786235" h="6492875">
                <a:moveTo>
                  <a:pt x="11786019" y="12700"/>
                </a:moveTo>
                <a:lnTo>
                  <a:pt x="11779669" y="12700"/>
                </a:lnTo>
                <a:lnTo>
                  <a:pt x="11773319" y="6350"/>
                </a:lnTo>
                <a:lnTo>
                  <a:pt x="11786019" y="6350"/>
                </a:lnTo>
                <a:lnTo>
                  <a:pt x="11786019" y="12700"/>
                </a:lnTo>
                <a:close/>
              </a:path>
              <a:path w="11786235" h="6492875">
                <a:moveTo>
                  <a:pt x="12700" y="6486347"/>
                </a:moveTo>
                <a:lnTo>
                  <a:pt x="6350" y="6479997"/>
                </a:lnTo>
                <a:lnTo>
                  <a:pt x="12700" y="6479997"/>
                </a:lnTo>
                <a:lnTo>
                  <a:pt x="12700" y="6486347"/>
                </a:lnTo>
                <a:close/>
              </a:path>
              <a:path w="11786235" h="6492875">
                <a:moveTo>
                  <a:pt x="11773319" y="6486347"/>
                </a:moveTo>
                <a:lnTo>
                  <a:pt x="12700" y="6486347"/>
                </a:lnTo>
                <a:lnTo>
                  <a:pt x="12700" y="6479997"/>
                </a:lnTo>
                <a:lnTo>
                  <a:pt x="11773319" y="6479997"/>
                </a:lnTo>
                <a:lnTo>
                  <a:pt x="11773319" y="6486347"/>
                </a:lnTo>
                <a:close/>
              </a:path>
              <a:path w="11786235" h="6492875">
                <a:moveTo>
                  <a:pt x="11786019" y="6486347"/>
                </a:moveTo>
                <a:lnTo>
                  <a:pt x="11773319" y="6486347"/>
                </a:lnTo>
                <a:lnTo>
                  <a:pt x="11779669" y="6479997"/>
                </a:lnTo>
                <a:lnTo>
                  <a:pt x="11786019" y="6479997"/>
                </a:lnTo>
                <a:lnTo>
                  <a:pt x="11786019" y="6486347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154679" y="2011679"/>
            <a:ext cx="5943600" cy="2926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9570" y="1811019"/>
            <a:ext cx="11452859" cy="1245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0" i="0">
                <a:solidFill>
                  <a:schemeClr val="bg1"/>
                </a:solidFill>
                <a:latin typeface="汉仪晓波折纸体简"/>
                <a:cs typeface="汉仪晓波折纸体简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51075" y="2329942"/>
            <a:ext cx="7689850" cy="276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汉仪晓波折纸体简"/>
                <a:cs typeface="汉仪晓波折纸体简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pn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4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4611" y="361188"/>
            <a:ext cx="11529060" cy="6136005"/>
          </a:xfrm>
          <a:custGeom>
            <a:avLst/>
            <a:gdLst/>
            <a:ahLst/>
            <a:cxnLst/>
            <a:rect l="l" t="t" r="r" b="b"/>
            <a:pathLst>
              <a:path w="11529060" h="6136005">
                <a:moveTo>
                  <a:pt x="0" y="0"/>
                </a:moveTo>
                <a:lnTo>
                  <a:pt x="11529060" y="0"/>
                </a:lnTo>
                <a:lnTo>
                  <a:pt x="11529060" y="6135624"/>
                </a:lnTo>
                <a:lnTo>
                  <a:pt x="0" y="613562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56410" y="2258059"/>
            <a:ext cx="91401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2020</a:t>
            </a:r>
            <a:r>
              <a:rPr sz="4800" spc="555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碧桂园</a:t>
            </a:r>
            <a:r>
              <a:rPr sz="4800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X</a:t>
            </a:r>
            <a:r>
              <a:rPr sz="4800" spc="555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江小白引爆策略</a:t>
            </a:r>
            <a:r>
              <a:rPr sz="4800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案</a:t>
            </a:r>
            <a:endParaRPr sz="4800" dirty="0">
              <a:latin typeface="汉仪晓波折纸体简"/>
              <a:cs typeface="汉仪晓波折纸体简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90857" y="3832860"/>
            <a:ext cx="99631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2019-09-18</a:t>
            </a:r>
            <a:endParaRPr sz="1400">
              <a:latin typeface="汉仪晓波折纸体简"/>
              <a:cs typeface="汉仪晓波折纸体简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7672" y="2294933"/>
            <a:ext cx="6687820" cy="130676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altLang="zh-CN" sz="8400" dirty="0">
                <a:solidFill>
                  <a:srgbClr val="0F9CFF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25%</a:t>
            </a:r>
            <a:r>
              <a:rPr lang="zh-CN" altLang="en-US" sz="3600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的小镇青年从未有过</a:t>
            </a:r>
            <a:endParaRPr sz="3600" spc="415" dirty="0">
              <a:latin typeface="汉仪晓波折纸体简" panose="00020600040101010101" pitchFamily="18" charset="-122"/>
              <a:ea typeface="汉仪晓波折纸体简" panose="00020600040101010101" pitchFamily="18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68500" y="4150995"/>
            <a:ext cx="86233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415" dirty="0">
                <a:latin typeface="汉仪晓波折纸体简"/>
                <a:cs typeface="汉仪晓波折纸体简"/>
              </a:rPr>
              <a:t>看展览</a:t>
            </a:r>
            <a:r>
              <a:rPr sz="3600" dirty="0">
                <a:latin typeface="汉仪晓波折纸体简"/>
                <a:cs typeface="汉仪晓波折纸体简"/>
              </a:rPr>
              <a:t>、</a:t>
            </a:r>
            <a:r>
              <a:rPr sz="3600" spc="415" dirty="0">
                <a:latin typeface="汉仪晓波折纸体简"/>
                <a:cs typeface="汉仪晓波折纸体简"/>
              </a:rPr>
              <a:t>音乐会</a:t>
            </a:r>
            <a:r>
              <a:rPr sz="3600" dirty="0">
                <a:latin typeface="汉仪晓波折纸体简"/>
                <a:cs typeface="汉仪晓波折纸体简"/>
              </a:rPr>
              <a:t>、</a:t>
            </a:r>
            <a:r>
              <a:rPr sz="3600" spc="415" dirty="0">
                <a:latin typeface="汉仪晓波折纸体简"/>
                <a:cs typeface="汉仪晓波折纸体简"/>
              </a:rPr>
              <a:t>演出等文化活动的经</a:t>
            </a:r>
            <a:r>
              <a:rPr sz="3600" dirty="0">
                <a:latin typeface="汉仪晓波折纸体简"/>
                <a:cs typeface="汉仪晓波折纸体简"/>
              </a:rPr>
              <a:t>历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92679" y="830580"/>
            <a:ext cx="7404100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320" dirty="0">
                <a:solidFill>
                  <a:srgbClr val="0F9CFF"/>
                </a:solidFill>
                <a:latin typeface="汉仪晓波折纸体简"/>
                <a:cs typeface="汉仪晓波折纸体简"/>
              </a:rPr>
              <a:t>标签</a:t>
            </a:r>
            <a:r>
              <a:rPr sz="2800" b="1" dirty="0">
                <a:solidFill>
                  <a:srgbClr val="0F9CFF"/>
                </a:solidFill>
                <a:latin typeface="汉仪晓波折纸体简"/>
                <a:cs typeface="汉仪晓波折纸体简"/>
              </a:rPr>
              <a:t>2：“</a:t>
            </a:r>
            <a:r>
              <a:rPr sz="2800" b="1" spc="320" dirty="0">
                <a:solidFill>
                  <a:srgbClr val="0F9CFF"/>
                </a:solidFill>
                <a:latin typeface="汉仪晓波折纸体简"/>
                <a:cs typeface="汉仪晓波折纸体简"/>
              </a:rPr>
              <a:t>文化活动</a:t>
            </a:r>
            <a:r>
              <a:rPr sz="2800" b="1" dirty="0">
                <a:solidFill>
                  <a:srgbClr val="0F9CFF"/>
                </a:solidFill>
                <a:latin typeface="汉仪晓波折纸体简"/>
                <a:cs typeface="汉仪晓波折纸体简"/>
              </a:rPr>
              <a:t>？</a:t>
            </a:r>
            <a:r>
              <a:rPr sz="2800" b="1" spc="320" dirty="0">
                <a:solidFill>
                  <a:srgbClr val="0F9CFF"/>
                </a:solidFill>
                <a:latin typeface="汉仪晓波折纸体简"/>
                <a:cs typeface="汉仪晓波折纸体简"/>
              </a:rPr>
              <a:t>对不起</a:t>
            </a:r>
            <a:r>
              <a:rPr sz="2800" b="1" dirty="0">
                <a:solidFill>
                  <a:srgbClr val="0F9CFF"/>
                </a:solidFill>
                <a:latin typeface="汉仪晓波折纸体简"/>
                <a:cs typeface="汉仪晓波折纸体简"/>
              </a:rPr>
              <a:t>，</a:t>
            </a:r>
            <a:r>
              <a:rPr sz="2800" b="1" spc="320" dirty="0">
                <a:solidFill>
                  <a:srgbClr val="0F9CFF"/>
                </a:solidFill>
                <a:latin typeface="汉仪晓波折纸体简"/>
                <a:cs typeface="汉仪晓波折纸体简"/>
              </a:rPr>
              <a:t>不是我的</a:t>
            </a:r>
            <a:r>
              <a:rPr sz="2800" b="1" spc="-5" dirty="0">
                <a:solidFill>
                  <a:srgbClr val="0F9CFF"/>
                </a:solidFill>
                <a:latin typeface="汉仪晓波折纸体简"/>
                <a:cs typeface="汉仪晓波折纸体简"/>
              </a:rPr>
              <a:t>style”</a:t>
            </a:r>
            <a:endParaRPr sz="2800">
              <a:latin typeface="汉仪晓波折纸体简"/>
              <a:cs typeface="汉仪晓波折纸体简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880872"/>
            <a:ext cx="763905" cy="445134"/>
          </a:xfrm>
          <a:custGeom>
            <a:avLst/>
            <a:gdLst/>
            <a:ahLst/>
            <a:cxnLst/>
            <a:rect l="l" t="t" r="r" b="b"/>
            <a:pathLst>
              <a:path w="763905" h="445134">
                <a:moveTo>
                  <a:pt x="0" y="445007"/>
                </a:moveTo>
                <a:lnTo>
                  <a:pt x="0" y="0"/>
                </a:lnTo>
                <a:lnTo>
                  <a:pt x="763524" y="0"/>
                </a:lnTo>
                <a:lnTo>
                  <a:pt x="763524" y="445007"/>
                </a:lnTo>
                <a:lnTo>
                  <a:pt x="0" y="445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5672" y="2294933"/>
            <a:ext cx="5671820" cy="130676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400" dirty="0">
                <a:solidFill>
                  <a:srgbClr val="0F9CFF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73%</a:t>
            </a:r>
            <a:r>
              <a:rPr sz="3600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的小镇青年喜欢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25700" y="4106545"/>
            <a:ext cx="7340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415" dirty="0">
                <a:latin typeface="汉仪晓波折纸体简"/>
                <a:cs typeface="汉仪晓波折纸体简"/>
              </a:rPr>
              <a:t>平凡稳定生活</a:t>
            </a:r>
            <a:r>
              <a:rPr sz="3600" dirty="0">
                <a:latin typeface="汉仪晓波折纸体简"/>
                <a:cs typeface="汉仪晓波折纸体简"/>
              </a:rPr>
              <a:t>，</a:t>
            </a:r>
            <a:r>
              <a:rPr sz="3600" spc="415" dirty="0">
                <a:latin typeface="汉仪晓波折纸体简"/>
                <a:cs typeface="汉仪晓波折纸体简"/>
              </a:rPr>
              <a:t>容易滋生</a:t>
            </a:r>
            <a:r>
              <a:rPr sz="3600" dirty="0">
                <a:latin typeface="汉仪晓波折纸体简"/>
                <a:cs typeface="汉仪晓波折纸体简"/>
              </a:rPr>
              <a:t>“</a:t>
            </a:r>
            <a:r>
              <a:rPr sz="3600" spc="415" dirty="0">
                <a:latin typeface="汉仪晓波折纸体简"/>
                <a:cs typeface="汉仪晓波折纸体简"/>
              </a:rPr>
              <a:t>混日子</a:t>
            </a:r>
            <a:r>
              <a:rPr sz="3600" dirty="0">
                <a:latin typeface="汉仪晓波折纸体简"/>
                <a:cs typeface="汉仪晓波折纸体简"/>
              </a:rPr>
              <a:t>”</a:t>
            </a:r>
            <a:endParaRPr sz="3600">
              <a:latin typeface="汉仪晓波折纸体简"/>
              <a:cs typeface="汉仪晓波折纸体简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17240" y="830580"/>
            <a:ext cx="5556885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320" dirty="0">
                <a:solidFill>
                  <a:srgbClr val="0F9CFF"/>
                </a:solidFill>
                <a:latin typeface="汉仪晓波折纸体简"/>
                <a:cs typeface="汉仪晓波折纸体简"/>
              </a:rPr>
              <a:t>标签</a:t>
            </a:r>
            <a:r>
              <a:rPr sz="2800" b="1" dirty="0">
                <a:solidFill>
                  <a:srgbClr val="0F9CFF"/>
                </a:solidFill>
                <a:latin typeface="汉仪晓波折纸体简"/>
                <a:cs typeface="汉仪晓波折纸体简"/>
              </a:rPr>
              <a:t>3：“</a:t>
            </a:r>
            <a:r>
              <a:rPr sz="2800" b="1" spc="320" dirty="0">
                <a:solidFill>
                  <a:srgbClr val="0F9CFF"/>
                </a:solidFill>
                <a:latin typeface="汉仪晓波折纸体简"/>
                <a:cs typeface="汉仪晓波折纸体简"/>
              </a:rPr>
              <a:t>人称我们是混迹江湖的</a:t>
            </a:r>
            <a:r>
              <a:rPr sz="2800" b="1" spc="-10" dirty="0">
                <a:solidFill>
                  <a:srgbClr val="0F9CFF"/>
                </a:solidFill>
                <a:latin typeface="汉仪晓波折纸体简"/>
                <a:cs typeface="汉仪晓波折纸体简"/>
              </a:rPr>
              <a:t>”</a:t>
            </a:r>
            <a:endParaRPr sz="2800">
              <a:latin typeface="汉仪晓波折纸体简"/>
              <a:cs typeface="汉仪晓波折纸体简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880872"/>
            <a:ext cx="763905" cy="445134"/>
          </a:xfrm>
          <a:custGeom>
            <a:avLst/>
            <a:gdLst/>
            <a:ahLst/>
            <a:cxnLst/>
            <a:rect l="l" t="t" r="r" b="b"/>
            <a:pathLst>
              <a:path w="763905" h="445134">
                <a:moveTo>
                  <a:pt x="0" y="445007"/>
                </a:moveTo>
                <a:lnTo>
                  <a:pt x="0" y="0"/>
                </a:lnTo>
                <a:lnTo>
                  <a:pt x="763524" y="0"/>
                </a:lnTo>
                <a:lnTo>
                  <a:pt x="763524" y="445007"/>
                </a:lnTo>
                <a:lnTo>
                  <a:pt x="0" y="445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72671" y="2294933"/>
            <a:ext cx="5417185" cy="130676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400" dirty="0">
                <a:solidFill>
                  <a:srgbClr val="0F9CFF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54.2%</a:t>
            </a:r>
            <a:r>
              <a:rPr sz="3600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的小镇青年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0" y="4106545"/>
            <a:ext cx="85471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415" dirty="0">
                <a:latin typeface="汉仪晓波折纸体简"/>
                <a:cs typeface="汉仪晓波折纸体简"/>
              </a:rPr>
              <a:t>认为自己社会经济地位低于大城市同龄</a:t>
            </a:r>
            <a:r>
              <a:rPr sz="3600" dirty="0">
                <a:latin typeface="汉仪晓波折纸体简"/>
                <a:cs typeface="汉仪晓波折纸体简"/>
              </a:rPr>
              <a:t>人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60370" y="830580"/>
            <a:ext cx="6269355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320" dirty="0">
                <a:solidFill>
                  <a:srgbClr val="0F9CFF"/>
                </a:solidFill>
                <a:latin typeface="汉仪晓波折纸体简"/>
                <a:cs typeface="汉仪晓波折纸体简"/>
              </a:rPr>
              <a:t>标签</a:t>
            </a:r>
            <a:r>
              <a:rPr sz="2800" b="1" dirty="0">
                <a:solidFill>
                  <a:srgbClr val="0F9CFF"/>
                </a:solidFill>
                <a:latin typeface="汉仪晓波折纸体简"/>
                <a:cs typeface="汉仪晓波折纸体简"/>
              </a:rPr>
              <a:t>4：“</a:t>
            </a:r>
            <a:r>
              <a:rPr sz="2800" b="1" spc="320" dirty="0">
                <a:solidFill>
                  <a:srgbClr val="0F9CFF"/>
                </a:solidFill>
                <a:latin typeface="汉仪晓波折纸体简"/>
                <a:cs typeface="汉仪晓波折纸体简"/>
              </a:rPr>
              <a:t>我拖了国家经济建设的后腿</a:t>
            </a:r>
            <a:r>
              <a:rPr sz="2800" b="1" spc="-10" dirty="0">
                <a:solidFill>
                  <a:srgbClr val="0F9CFF"/>
                </a:solidFill>
                <a:latin typeface="汉仪晓波折纸体简"/>
                <a:cs typeface="汉仪晓波折纸体简"/>
              </a:rPr>
              <a:t>”</a:t>
            </a:r>
            <a:endParaRPr sz="2800">
              <a:latin typeface="汉仪晓波折纸体简"/>
              <a:cs typeface="汉仪晓波折纸体简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880872"/>
            <a:ext cx="763905" cy="445134"/>
          </a:xfrm>
          <a:custGeom>
            <a:avLst/>
            <a:gdLst/>
            <a:ahLst/>
            <a:cxnLst/>
            <a:rect l="l" t="t" r="r" b="b"/>
            <a:pathLst>
              <a:path w="763905" h="445134">
                <a:moveTo>
                  <a:pt x="0" y="445007"/>
                </a:moveTo>
                <a:lnTo>
                  <a:pt x="0" y="0"/>
                </a:lnTo>
                <a:lnTo>
                  <a:pt x="763524" y="0"/>
                </a:lnTo>
                <a:lnTo>
                  <a:pt x="763524" y="445007"/>
                </a:lnTo>
                <a:lnTo>
                  <a:pt x="0" y="445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49900" y="869314"/>
            <a:ext cx="1460500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320" dirty="0">
                <a:latin typeface="汉仪晓波折纸体简"/>
                <a:cs typeface="汉仪晓波折纸体简"/>
              </a:rPr>
              <a:t>触碰</a:t>
            </a:r>
            <a:r>
              <a:rPr sz="2800" spc="-5" dirty="0">
                <a:latin typeface="汉仪晓波折纸体简"/>
                <a:cs typeface="汉仪晓波折纸体简"/>
              </a:rPr>
              <a:t>点</a:t>
            </a:r>
            <a:endParaRPr sz="2800" dirty="0">
              <a:latin typeface="汉仪晓波折纸体简"/>
              <a:cs typeface="汉仪晓波折纸体简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97300" y="2428239"/>
            <a:ext cx="4889500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459" dirty="0">
                <a:solidFill>
                  <a:srgbClr val="FF0000"/>
                </a:solidFill>
                <a:latin typeface="汉仪晓波折纸体简"/>
                <a:cs typeface="汉仪晓波折纸体简"/>
              </a:rPr>
              <a:t>生活总不能这么一</a:t>
            </a:r>
            <a:r>
              <a:rPr sz="4000" spc="-5" dirty="0">
                <a:solidFill>
                  <a:srgbClr val="FF0000"/>
                </a:solidFill>
                <a:latin typeface="汉仪晓波折纸体简"/>
                <a:cs typeface="汉仪晓波折纸体简"/>
              </a:rPr>
              <a:t>直</a:t>
            </a:r>
            <a:endParaRPr sz="4000" dirty="0">
              <a:latin typeface="汉仪晓波折纸体简"/>
              <a:cs typeface="汉仪晓波折纸体简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19300" y="3647439"/>
            <a:ext cx="8152765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459" dirty="0">
                <a:solidFill>
                  <a:srgbClr val="FF0000"/>
                </a:solidFill>
                <a:latin typeface="汉仪晓波折纸体简"/>
                <a:cs typeface="汉仪晓波折纸体简"/>
              </a:rPr>
              <a:t>平淡无奇</a:t>
            </a:r>
            <a:r>
              <a:rPr sz="4000" dirty="0">
                <a:solidFill>
                  <a:srgbClr val="FF0000"/>
                </a:solidFill>
                <a:latin typeface="汉仪晓波折纸体简"/>
                <a:cs typeface="汉仪晓波折纸体简"/>
              </a:rPr>
              <a:t>，</a:t>
            </a:r>
            <a:r>
              <a:rPr sz="4000" spc="459" dirty="0">
                <a:solidFill>
                  <a:srgbClr val="FF0000"/>
                </a:solidFill>
                <a:latin typeface="汉仪晓波折纸体简"/>
                <a:cs typeface="汉仪晓波折纸体简"/>
              </a:rPr>
              <a:t>偶尔也得找点乐子玩儿</a:t>
            </a:r>
            <a:r>
              <a:rPr sz="4000" spc="-5" dirty="0">
                <a:solidFill>
                  <a:srgbClr val="FF0000"/>
                </a:solidFill>
                <a:latin typeface="汉仪晓波折纸体简"/>
                <a:cs typeface="汉仪晓波折纸体简"/>
              </a:rPr>
              <a:t>！</a:t>
            </a:r>
            <a:endParaRPr sz="4000">
              <a:latin typeface="汉仪晓波折纸体简"/>
              <a:cs typeface="汉仪晓波折纸体简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880872"/>
            <a:ext cx="763905" cy="445134"/>
          </a:xfrm>
          <a:custGeom>
            <a:avLst/>
            <a:gdLst/>
            <a:ahLst/>
            <a:cxnLst/>
            <a:rect l="l" t="t" r="r" b="b"/>
            <a:pathLst>
              <a:path w="763905" h="445134">
                <a:moveTo>
                  <a:pt x="0" y="445007"/>
                </a:moveTo>
                <a:lnTo>
                  <a:pt x="0" y="0"/>
                </a:lnTo>
                <a:lnTo>
                  <a:pt x="763524" y="0"/>
                </a:lnTo>
                <a:lnTo>
                  <a:pt x="763524" y="445007"/>
                </a:lnTo>
                <a:lnTo>
                  <a:pt x="0" y="445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96111"/>
            <a:ext cx="777240" cy="443865"/>
          </a:xfrm>
          <a:custGeom>
            <a:avLst/>
            <a:gdLst/>
            <a:ahLst/>
            <a:cxnLst/>
            <a:rect l="l" t="t" r="r" b="b"/>
            <a:pathLst>
              <a:path w="777240" h="443865">
                <a:moveTo>
                  <a:pt x="0" y="443484"/>
                </a:moveTo>
                <a:lnTo>
                  <a:pt x="0" y="0"/>
                </a:lnTo>
                <a:lnTo>
                  <a:pt x="777240" y="0"/>
                </a:lnTo>
                <a:lnTo>
                  <a:pt x="777240" y="443484"/>
                </a:lnTo>
                <a:lnTo>
                  <a:pt x="0" y="4434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66900" y="2380691"/>
            <a:ext cx="5748655" cy="3324225"/>
          </a:xfrm>
          <a:custGeom>
            <a:avLst/>
            <a:gdLst/>
            <a:ahLst/>
            <a:cxnLst/>
            <a:rect l="l" t="t" r="r" b="b"/>
            <a:pathLst>
              <a:path w="5748655" h="3324225">
                <a:moveTo>
                  <a:pt x="2875000" y="3324072"/>
                </a:moveTo>
                <a:lnTo>
                  <a:pt x="2873336" y="3324072"/>
                </a:lnTo>
                <a:lnTo>
                  <a:pt x="2871787" y="3323513"/>
                </a:lnTo>
                <a:lnTo>
                  <a:pt x="2374" y="1666163"/>
                </a:lnTo>
                <a:lnTo>
                  <a:pt x="1117" y="1665096"/>
                </a:lnTo>
                <a:lnTo>
                  <a:pt x="292" y="1663661"/>
                </a:lnTo>
                <a:lnTo>
                  <a:pt x="0" y="1662036"/>
                </a:lnTo>
                <a:lnTo>
                  <a:pt x="292" y="1660410"/>
                </a:lnTo>
                <a:lnTo>
                  <a:pt x="1117" y="1658975"/>
                </a:lnTo>
                <a:lnTo>
                  <a:pt x="2374" y="1657908"/>
                </a:lnTo>
                <a:lnTo>
                  <a:pt x="2871787" y="558"/>
                </a:lnTo>
                <a:lnTo>
                  <a:pt x="2873336" y="0"/>
                </a:lnTo>
                <a:lnTo>
                  <a:pt x="2875000" y="0"/>
                </a:lnTo>
                <a:lnTo>
                  <a:pt x="2876550" y="558"/>
                </a:lnTo>
                <a:lnTo>
                  <a:pt x="2890842" y="8813"/>
                </a:lnTo>
                <a:lnTo>
                  <a:pt x="2871787" y="8813"/>
                </a:lnTo>
                <a:lnTo>
                  <a:pt x="2874168" y="10189"/>
                </a:lnTo>
                <a:lnTo>
                  <a:pt x="21442" y="1657908"/>
                </a:lnTo>
                <a:lnTo>
                  <a:pt x="7150" y="1657908"/>
                </a:lnTo>
                <a:lnTo>
                  <a:pt x="7150" y="1666163"/>
                </a:lnTo>
                <a:lnTo>
                  <a:pt x="21442" y="1666163"/>
                </a:lnTo>
                <a:lnTo>
                  <a:pt x="2874168" y="3313883"/>
                </a:lnTo>
                <a:lnTo>
                  <a:pt x="2871787" y="3315258"/>
                </a:lnTo>
                <a:lnTo>
                  <a:pt x="2890842" y="3315258"/>
                </a:lnTo>
                <a:lnTo>
                  <a:pt x="2876550" y="3323513"/>
                </a:lnTo>
                <a:lnTo>
                  <a:pt x="2875000" y="3324072"/>
                </a:lnTo>
                <a:close/>
              </a:path>
              <a:path w="5748655" h="3324225">
                <a:moveTo>
                  <a:pt x="2874168" y="10189"/>
                </a:moveTo>
                <a:lnTo>
                  <a:pt x="2871787" y="8813"/>
                </a:lnTo>
                <a:lnTo>
                  <a:pt x="2876550" y="8813"/>
                </a:lnTo>
                <a:lnTo>
                  <a:pt x="2874168" y="10189"/>
                </a:lnTo>
                <a:close/>
              </a:path>
              <a:path w="5748655" h="3324225">
                <a:moveTo>
                  <a:pt x="5734041" y="1662036"/>
                </a:moveTo>
                <a:lnTo>
                  <a:pt x="2874168" y="10189"/>
                </a:lnTo>
                <a:lnTo>
                  <a:pt x="2876550" y="8813"/>
                </a:lnTo>
                <a:lnTo>
                  <a:pt x="2890842" y="8813"/>
                </a:lnTo>
                <a:lnTo>
                  <a:pt x="5745962" y="1657908"/>
                </a:lnTo>
                <a:lnTo>
                  <a:pt x="5741187" y="1657908"/>
                </a:lnTo>
                <a:lnTo>
                  <a:pt x="5734041" y="1662036"/>
                </a:lnTo>
                <a:close/>
              </a:path>
              <a:path w="5748655" h="3324225">
                <a:moveTo>
                  <a:pt x="7150" y="1666163"/>
                </a:moveTo>
                <a:lnTo>
                  <a:pt x="7150" y="1657908"/>
                </a:lnTo>
                <a:lnTo>
                  <a:pt x="14296" y="1662036"/>
                </a:lnTo>
                <a:lnTo>
                  <a:pt x="7150" y="1666163"/>
                </a:lnTo>
                <a:close/>
              </a:path>
              <a:path w="5748655" h="3324225">
                <a:moveTo>
                  <a:pt x="14296" y="1662036"/>
                </a:moveTo>
                <a:lnTo>
                  <a:pt x="7150" y="1657908"/>
                </a:lnTo>
                <a:lnTo>
                  <a:pt x="21442" y="1657908"/>
                </a:lnTo>
                <a:lnTo>
                  <a:pt x="14296" y="1662036"/>
                </a:lnTo>
                <a:close/>
              </a:path>
              <a:path w="5748655" h="3324225">
                <a:moveTo>
                  <a:pt x="5741187" y="1666163"/>
                </a:moveTo>
                <a:lnTo>
                  <a:pt x="5734041" y="1662036"/>
                </a:lnTo>
                <a:lnTo>
                  <a:pt x="5741187" y="1657908"/>
                </a:lnTo>
                <a:lnTo>
                  <a:pt x="5741187" y="1666163"/>
                </a:lnTo>
                <a:close/>
              </a:path>
              <a:path w="5748655" h="3324225">
                <a:moveTo>
                  <a:pt x="5745962" y="1666163"/>
                </a:moveTo>
                <a:lnTo>
                  <a:pt x="5741187" y="1666163"/>
                </a:lnTo>
                <a:lnTo>
                  <a:pt x="5741187" y="1657908"/>
                </a:lnTo>
                <a:lnTo>
                  <a:pt x="5745962" y="1657908"/>
                </a:lnTo>
                <a:lnTo>
                  <a:pt x="5747219" y="1658975"/>
                </a:lnTo>
                <a:lnTo>
                  <a:pt x="5748045" y="1660410"/>
                </a:lnTo>
                <a:lnTo>
                  <a:pt x="5748337" y="1662036"/>
                </a:lnTo>
                <a:lnTo>
                  <a:pt x="5748045" y="1663661"/>
                </a:lnTo>
                <a:lnTo>
                  <a:pt x="5747219" y="1665096"/>
                </a:lnTo>
                <a:lnTo>
                  <a:pt x="5745962" y="1666163"/>
                </a:lnTo>
                <a:close/>
              </a:path>
              <a:path w="5748655" h="3324225">
                <a:moveTo>
                  <a:pt x="21442" y="1666163"/>
                </a:moveTo>
                <a:lnTo>
                  <a:pt x="7150" y="1666163"/>
                </a:lnTo>
                <a:lnTo>
                  <a:pt x="14296" y="1662036"/>
                </a:lnTo>
                <a:lnTo>
                  <a:pt x="21442" y="1666163"/>
                </a:lnTo>
                <a:close/>
              </a:path>
              <a:path w="5748655" h="3324225">
                <a:moveTo>
                  <a:pt x="2890842" y="3315258"/>
                </a:moveTo>
                <a:lnTo>
                  <a:pt x="2876550" y="3315258"/>
                </a:lnTo>
                <a:lnTo>
                  <a:pt x="2874168" y="3313883"/>
                </a:lnTo>
                <a:lnTo>
                  <a:pt x="5734041" y="1662036"/>
                </a:lnTo>
                <a:lnTo>
                  <a:pt x="5741187" y="1666163"/>
                </a:lnTo>
                <a:lnTo>
                  <a:pt x="5745962" y="1666163"/>
                </a:lnTo>
                <a:lnTo>
                  <a:pt x="2890842" y="3315258"/>
                </a:lnTo>
                <a:close/>
              </a:path>
              <a:path w="5748655" h="3324225">
                <a:moveTo>
                  <a:pt x="2876550" y="3315258"/>
                </a:moveTo>
                <a:lnTo>
                  <a:pt x="2871787" y="3315258"/>
                </a:lnTo>
                <a:lnTo>
                  <a:pt x="2874168" y="3313883"/>
                </a:lnTo>
                <a:lnTo>
                  <a:pt x="2876550" y="331525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51717" y="2366327"/>
            <a:ext cx="5778500" cy="3352800"/>
          </a:xfrm>
          <a:custGeom>
            <a:avLst/>
            <a:gdLst/>
            <a:ahLst/>
            <a:cxnLst/>
            <a:rect l="l" t="t" r="r" b="b"/>
            <a:pathLst>
              <a:path w="5778500" h="3352800">
                <a:moveTo>
                  <a:pt x="2889250" y="3352800"/>
                </a:moveTo>
                <a:lnTo>
                  <a:pt x="9525" y="1692897"/>
                </a:lnTo>
                <a:lnTo>
                  <a:pt x="0" y="1676400"/>
                </a:lnTo>
                <a:lnTo>
                  <a:pt x="292" y="1673098"/>
                </a:lnTo>
                <a:lnTo>
                  <a:pt x="2879725" y="2552"/>
                </a:lnTo>
                <a:lnTo>
                  <a:pt x="2889250" y="0"/>
                </a:lnTo>
                <a:lnTo>
                  <a:pt x="2892564" y="292"/>
                </a:lnTo>
                <a:lnTo>
                  <a:pt x="2895765" y="1155"/>
                </a:lnTo>
                <a:lnTo>
                  <a:pt x="2898775" y="2552"/>
                </a:lnTo>
                <a:lnTo>
                  <a:pt x="2955915" y="35547"/>
                </a:lnTo>
                <a:lnTo>
                  <a:pt x="2879725" y="35547"/>
                </a:lnTo>
                <a:lnTo>
                  <a:pt x="2889250" y="41047"/>
                </a:lnTo>
                <a:lnTo>
                  <a:pt x="85715" y="1659902"/>
                </a:lnTo>
                <a:lnTo>
                  <a:pt x="28575" y="1659902"/>
                </a:lnTo>
                <a:lnTo>
                  <a:pt x="28575" y="1692897"/>
                </a:lnTo>
                <a:lnTo>
                  <a:pt x="85715" y="1692897"/>
                </a:lnTo>
                <a:lnTo>
                  <a:pt x="2889250" y="3311752"/>
                </a:lnTo>
                <a:lnTo>
                  <a:pt x="2879725" y="3317252"/>
                </a:lnTo>
                <a:lnTo>
                  <a:pt x="2955915" y="3317252"/>
                </a:lnTo>
                <a:lnTo>
                  <a:pt x="2898775" y="3350247"/>
                </a:lnTo>
                <a:lnTo>
                  <a:pt x="2895765" y="3351657"/>
                </a:lnTo>
                <a:lnTo>
                  <a:pt x="2892564" y="3352507"/>
                </a:lnTo>
                <a:lnTo>
                  <a:pt x="2889250" y="3352800"/>
                </a:lnTo>
                <a:close/>
              </a:path>
              <a:path w="5778500" h="3352800">
                <a:moveTo>
                  <a:pt x="2889250" y="41047"/>
                </a:moveTo>
                <a:lnTo>
                  <a:pt x="2879725" y="35547"/>
                </a:lnTo>
                <a:lnTo>
                  <a:pt x="2898775" y="35547"/>
                </a:lnTo>
                <a:lnTo>
                  <a:pt x="2889250" y="41047"/>
                </a:lnTo>
                <a:close/>
              </a:path>
              <a:path w="5778500" h="3352800">
                <a:moveTo>
                  <a:pt x="5721354" y="1676400"/>
                </a:moveTo>
                <a:lnTo>
                  <a:pt x="2889250" y="41047"/>
                </a:lnTo>
                <a:lnTo>
                  <a:pt x="2898775" y="35547"/>
                </a:lnTo>
                <a:lnTo>
                  <a:pt x="2955915" y="35547"/>
                </a:lnTo>
                <a:lnTo>
                  <a:pt x="5768975" y="1659902"/>
                </a:lnTo>
                <a:lnTo>
                  <a:pt x="5749925" y="1659902"/>
                </a:lnTo>
                <a:lnTo>
                  <a:pt x="5721354" y="1676400"/>
                </a:lnTo>
                <a:close/>
              </a:path>
              <a:path w="5778500" h="3352800">
                <a:moveTo>
                  <a:pt x="28575" y="1692897"/>
                </a:moveTo>
                <a:lnTo>
                  <a:pt x="28575" y="1659902"/>
                </a:lnTo>
                <a:lnTo>
                  <a:pt x="57145" y="1676400"/>
                </a:lnTo>
                <a:lnTo>
                  <a:pt x="28575" y="1692897"/>
                </a:lnTo>
                <a:close/>
              </a:path>
              <a:path w="5778500" h="3352800">
                <a:moveTo>
                  <a:pt x="57145" y="1676400"/>
                </a:moveTo>
                <a:lnTo>
                  <a:pt x="28575" y="1659902"/>
                </a:lnTo>
                <a:lnTo>
                  <a:pt x="85715" y="1659902"/>
                </a:lnTo>
                <a:lnTo>
                  <a:pt x="57145" y="1676400"/>
                </a:lnTo>
                <a:close/>
              </a:path>
              <a:path w="5778500" h="3352800">
                <a:moveTo>
                  <a:pt x="5749925" y="1692897"/>
                </a:moveTo>
                <a:lnTo>
                  <a:pt x="5721354" y="1676400"/>
                </a:lnTo>
                <a:lnTo>
                  <a:pt x="5749925" y="1659902"/>
                </a:lnTo>
                <a:lnTo>
                  <a:pt x="5749925" y="1692897"/>
                </a:lnTo>
                <a:close/>
              </a:path>
              <a:path w="5778500" h="3352800">
                <a:moveTo>
                  <a:pt x="5768975" y="1692897"/>
                </a:moveTo>
                <a:lnTo>
                  <a:pt x="5749925" y="1692897"/>
                </a:lnTo>
                <a:lnTo>
                  <a:pt x="5749925" y="1659902"/>
                </a:lnTo>
                <a:lnTo>
                  <a:pt x="5768975" y="1659902"/>
                </a:lnTo>
                <a:lnTo>
                  <a:pt x="5771692" y="1661807"/>
                </a:lnTo>
                <a:lnTo>
                  <a:pt x="5778500" y="1676400"/>
                </a:lnTo>
                <a:lnTo>
                  <a:pt x="5778207" y="1679702"/>
                </a:lnTo>
                <a:lnTo>
                  <a:pt x="5768975" y="1692897"/>
                </a:lnTo>
                <a:close/>
              </a:path>
              <a:path w="5778500" h="3352800">
                <a:moveTo>
                  <a:pt x="85715" y="1692897"/>
                </a:moveTo>
                <a:lnTo>
                  <a:pt x="28575" y="1692897"/>
                </a:lnTo>
                <a:lnTo>
                  <a:pt x="57145" y="1676400"/>
                </a:lnTo>
                <a:lnTo>
                  <a:pt x="85715" y="1692897"/>
                </a:lnTo>
                <a:close/>
              </a:path>
              <a:path w="5778500" h="3352800">
                <a:moveTo>
                  <a:pt x="2955915" y="3317252"/>
                </a:moveTo>
                <a:lnTo>
                  <a:pt x="2898775" y="3317252"/>
                </a:lnTo>
                <a:lnTo>
                  <a:pt x="2889250" y="3311752"/>
                </a:lnTo>
                <a:lnTo>
                  <a:pt x="5721354" y="1676400"/>
                </a:lnTo>
                <a:lnTo>
                  <a:pt x="5749925" y="1692897"/>
                </a:lnTo>
                <a:lnTo>
                  <a:pt x="5768975" y="1692897"/>
                </a:lnTo>
                <a:lnTo>
                  <a:pt x="2955915" y="3317252"/>
                </a:lnTo>
                <a:close/>
              </a:path>
              <a:path w="5778500" h="3352800">
                <a:moveTo>
                  <a:pt x="2898775" y="3317252"/>
                </a:moveTo>
                <a:lnTo>
                  <a:pt x="2879725" y="3317252"/>
                </a:lnTo>
                <a:lnTo>
                  <a:pt x="2889250" y="3311752"/>
                </a:lnTo>
                <a:lnTo>
                  <a:pt x="2898775" y="331725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32252" y="1851342"/>
            <a:ext cx="2296948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320" dirty="0">
                <a:solidFill>
                  <a:srgbClr val="0F9CFF"/>
                </a:solidFill>
                <a:latin typeface="汉仪晓波折纸体简"/>
                <a:cs typeface="汉仪晓波折纸体简"/>
              </a:rPr>
              <a:t>碧桂园太阳</a:t>
            </a:r>
            <a:r>
              <a:rPr sz="2800" spc="-5" dirty="0">
                <a:solidFill>
                  <a:srgbClr val="0F9CFF"/>
                </a:solidFill>
                <a:latin typeface="汉仪晓波折纸体简"/>
                <a:cs typeface="汉仪晓波折纸体简"/>
              </a:rPr>
              <a:t>城</a:t>
            </a:r>
            <a:endParaRPr sz="2800" dirty="0">
              <a:latin typeface="汉仪晓波折纸体简"/>
              <a:cs typeface="汉仪晓波折纸体简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12917" y="1851342"/>
            <a:ext cx="1525422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320" dirty="0">
                <a:solidFill>
                  <a:srgbClr val="0F9CFF"/>
                </a:solidFill>
                <a:latin typeface="汉仪晓波折纸体简"/>
                <a:cs typeface="汉仪晓波折纸体简"/>
              </a:rPr>
              <a:t>小镇青</a:t>
            </a:r>
            <a:r>
              <a:rPr sz="2800" spc="-5" dirty="0">
                <a:solidFill>
                  <a:srgbClr val="0F9CFF"/>
                </a:solidFill>
                <a:latin typeface="汉仪晓波折纸体简"/>
                <a:cs typeface="汉仪晓波折纸体简"/>
              </a:rPr>
              <a:t>年</a:t>
            </a:r>
            <a:endParaRPr sz="2800" dirty="0">
              <a:latin typeface="汉仪晓波折纸体简"/>
              <a:cs typeface="汉仪晓波折纸体简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39252" y="1851342"/>
            <a:ext cx="1280948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320" dirty="0">
                <a:solidFill>
                  <a:srgbClr val="0F9CFF"/>
                </a:solidFill>
                <a:latin typeface="汉仪晓波折纸体简"/>
                <a:cs typeface="汉仪晓波折纸体简"/>
              </a:rPr>
              <a:t>江小</a:t>
            </a:r>
            <a:r>
              <a:rPr sz="2800" spc="-5" dirty="0">
                <a:solidFill>
                  <a:srgbClr val="0F9CFF"/>
                </a:solidFill>
                <a:latin typeface="汉仪晓波折纸体简"/>
                <a:cs typeface="汉仪晓波折纸体简"/>
              </a:rPr>
              <a:t>白</a:t>
            </a:r>
            <a:endParaRPr sz="2800" dirty="0">
              <a:latin typeface="汉仪晓波折纸体简"/>
              <a:cs typeface="汉仪晓波折纸体简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87640" y="3308984"/>
            <a:ext cx="16275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汉仪晓波折纸体简"/>
                <a:cs typeface="汉仪晓波折纸体简"/>
              </a:rPr>
              <a:t>8090</a:t>
            </a:r>
            <a:r>
              <a:rPr sz="1800" spc="204" dirty="0">
                <a:latin typeface="汉仪晓波折纸体简"/>
                <a:cs typeface="汉仪晓波折纸体简"/>
              </a:rPr>
              <a:t>文艺青年</a:t>
            </a:r>
            <a:r>
              <a:rPr sz="1800" dirty="0">
                <a:latin typeface="汉仪晓波折纸体简"/>
                <a:cs typeface="汉仪晓波折纸体简"/>
              </a:rPr>
              <a:t>酒</a:t>
            </a:r>
            <a:endParaRPr sz="1800">
              <a:latin typeface="汉仪晓波折纸体简"/>
              <a:cs typeface="汉仪晓波折纸体简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87640" y="3857625"/>
            <a:ext cx="1617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2455" algn="l"/>
                <a:tab pos="1172845" algn="l"/>
              </a:tabLst>
            </a:pPr>
            <a:r>
              <a:rPr sz="1800" spc="204" dirty="0">
                <a:latin typeface="汉仪晓波折纸体简"/>
                <a:cs typeface="汉仪晓波折纸体简"/>
              </a:rPr>
              <a:t>青</a:t>
            </a:r>
            <a:r>
              <a:rPr sz="1800" dirty="0">
                <a:latin typeface="汉仪晓波折纸体简"/>
                <a:cs typeface="汉仪晓波折纸体简"/>
              </a:rPr>
              <a:t>春	</a:t>
            </a:r>
            <a:r>
              <a:rPr sz="1800" spc="204" dirty="0">
                <a:latin typeface="汉仪晓波折纸体简"/>
                <a:cs typeface="汉仪晓波折纸体简"/>
              </a:rPr>
              <a:t>率</a:t>
            </a:r>
            <a:r>
              <a:rPr sz="1800" dirty="0">
                <a:latin typeface="汉仪晓波折纸体简"/>
                <a:cs typeface="汉仪晓波折纸体简"/>
              </a:rPr>
              <a:t>性	</a:t>
            </a:r>
            <a:r>
              <a:rPr sz="1800" spc="204" dirty="0">
                <a:latin typeface="汉仪晓波折纸体简"/>
                <a:cs typeface="汉仪晓波折纸体简"/>
              </a:rPr>
              <a:t>有</a:t>
            </a:r>
            <a:r>
              <a:rPr sz="1800" dirty="0">
                <a:latin typeface="汉仪晓波折纸体简"/>
                <a:cs typeface="汉仪晓波折纸体简"/>
              </a:rPr>
              <a:t>趣</a:t>
            </a:r>
            <a:endParaRPr sz="1800">
              <a:latin typeface="汉仪晓波折纸体简"/>
              <a:cs typeface="汉仪晓波折纸体简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87640" y="4406265"/>
            <a:ext cx="1617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2455" algn="l"/>
                <a:tab pos="1172845" algn="l"/>
              </a:tabLst>
            </a:pPr>
            <a:r>
              <a:rPr sz="1800" spc="204" dirty="0">
                <a:latin typeface="汉仪晓波折纸体简"/>
                <a:cs typeface="汉仪晓波折纸体简"/>
              </a:rPr>
              <a:t>干</a:t>
            </a:r>
            <a:r>
              <a:rPr sz="1800" dirty="0">
                <a:latin typeface="汉仪晓波折纸体简"/>
                <a:cs typeface="汉仪晓波折纸体简"/>
              </a:rPr>
              <a:t>杯	</a:t>
            </a:r>
            <a:r>
              <a:rPr sz="1800" spc="204" dirty="0">
                <a:latin typeface="汉仪晓波折纸体简"/>
                <a:cs typeface="汉仪晓波折纸体简"/>
              </a:rPr>
              <a:t>碰</a:t>
            </a:r>
            <a:r>
              <a:rPr sz="1800" dirty="0">
                <a:latin typeface="汉仪晓波折纸体简"/>
                <a:cs typeface="汉仪晓波折纸体简"/>
              </a:rPr>
              <a:t>友	</a:t>
            </a:r>
            <a:r>
              <a:rPr sz="1800" spc="204" dirty="0">
                <a:latin typeface="汉仪晓波折纸体简"/>
                <a:cs typeface="汉仪晓波折纸体简"/>
              </a:rPr>
              <a:t>小</a:t>
            </a:r>
            <a:r>
              <a:rPr sz="1800" dirty="0">
                <a:latin typeface="汉仪晓波折纸体简"/>
                <a:cs typeface="汉仪晓波折纸体简"/>
              </a:rPr>
              <a:t>酌</a:t>
            </a:r>
            <a:endParaRPr sz="1800">
              <a:latin typeface="汉仪晓波折纸体简"/>
              <a:cs typeface="汉仪晓波折纸体简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13710" y="3308984"/>
            <a:ext cx="17678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汉仪晓波折纸体简"/>
                <a:cs typeface="汉仪晓波折纸体简"/>
              </a:rPr>
              <a:t>25-40</a:t>
            </a:r>
            <a:r>
              <a:rPr sz="1800" spc="204" dirty="0">
                <a:latin typeface="汉仪晓波折纸体简"/>
                <a:cs typeface="汉仪晓波折纸体简"/>
              </a:rPr>
              <a:t>岁刚需刚</a:t>
            </a:r>
            <a:r>
              <a:rPr sz="1800" dirty="0">
                <a:latin typeface="汉仪晓波折纸体简"/>
                <a:cs typeface="汉仪晓波折纸体简"/>
              </a:rPr>
              <a:t>改</a:t>
            </a:r>
            <a:endParaRPr sz="1800">
              <a:latin typeface="汉仪晓波折纸体简"/>
              <a:cs typeface="汉仪晓波折纸体简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24785" y="3857625"/>
            <a:ext cx="20567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04" dirty="0">
                <a:latin typeface="汉仪晓波折纸体简"/>
                <a:cs typeface="汉仪晓波折纸体简"/>
              </a:rPr>
              <a:t>有家才有一切还不</a:t>
            </a:r>
            <a:r>
              <a:rPr sz="1800" dirty="0">
                <a:latin typeface="汉仪晓波折纸体简"/>
                <a:cs typeface="汉仪晓波折纸体简"/>
              </a:rPr>
              <a:t>够</a:t>
            </a:r>
            <a:endParaRPr sz="1800">
              <a:latin typeface="汉仪晓波折纸体简"/>
              <a:cs typeface="汉仪晓波折纸体简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39184" y="4406265"/>
            <a:ext cx="1142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04" dirty="0">
                <a:latin typeface="汉仪晓波折纸体简"/>
                <a:cs typeface="汉仪晓波折纸体简"/>
              </a:rPr>
              <a:t>家还得有</a:t>
            </a:r>
            <a:r>
              <a:rPr sz="1800" dirty="0">
                <a:latin typeface="汉仪晓波折纸体简"/>
                <a:cs typeface="汉仪晓波折纸体简"/>
              </a:rPr>
              <a:t>趣</a:t>
            </a:r>
            <a:endParaRPr sz="1800">
              <a:latin typeface="汉仪晓波折纸体简"/>
              <a:cs typeface="汉仪晓波折纸体简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43525" y="3469640"/>
            <a:ext cx="160591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155" dirty="0">
                <a:solidFill>
                  <a:srgbClr val="FF0000"/>
                </a:solidFill>
                <a:latin typeface="汉仪晓波折纸体简"/>
                <a:cs typeface="汉仪晓波折纸体简"/>
              </a:rPr>
              <a:t>生活总不能这么一</a:t>
            </a:r>
            <a:r>
              <a:rPr sz="1400" dirty="0">
                <a:solidFill>
                  <a:srgbClr val="FF0000"/>
                </a:solidFill>
                <a:latin typeface="汉仪晓波折纸体简"/>
                <a:cs typeface="汉仪晓波折纸体简"/>
              </a:rPr>
              <a:t>直</a:t>
            </a:r>
            <a:endParaRPr sz="1400">
              <a:latin typeface="汉仪晓波折纸体简"/>
              <a:cs typeface="汉仪晓波折纸体简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54625" y="3896360"/>
            <a:ext cx="1783714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155" dirty="0">
                <a:solidFill>
                  <a:srgbClr val="FF0000"/>
                </a:solidFill>
                <a:latin typeface="汉仪晓波折纸体简"/>
                <a:cs typeface="汉仪晓波折纸体简"/>
              </a:rPr>
              <a:t>平淡无奇</a:t>
            </a:r>
            <a:r>
              <a:rPr sz="1400" dirty="0">
                <a:solidFill>
                  <a:srgbClr val="FF0000"/>
                </a:solidFill>
                <a:latin typeface="汉仪晓波折纸体简"/>
                <a:cs typeface="汉仪晓波折纸体简"/>
              </a:rPr>
              <a:t>，</a:t>
            </a:r>
            <a:r>
              <a:rPr sz="1400" spc="155" dirty="0">
                <a:solidFill>
                  <a:srgbClr val="FF0000"/>
                </a:solidFill>
                <a:latin typeface="汉仪晓波折纸体简"/>
                <a:cs typeface="汉仪晓波折纸体简"/>
              </a:rPr>
              <a:t>偶尔也得</a:t>
            </a:r>
            <a:r>
              <a:rPr sz="1400" dirty="0">
                <a:solidFill>
                  <a:srgbClr val="FF0000"/>
                </a:solidFill>
                <a:latin typeface="汉仪晓波折纸体简"/>
                <a:cs typeface="汉仪晓波折纸体简"/>
              </a:rPr>
              <a:t>找</a:t>
            </a:r>
            <a:endParaRPr sz="1400">
              <a:latin typeface="汉仪晓波折纸体简"/>
              <a:cs typeface="汉仪晓波折纸体简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10225" y="4323079"/>
            <a:ext cx="109283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155" dirty="0">
                <a:solidFill>
                  <a:srgbClr val="FF0000"/>
                </a:solidFill>
                <a:latin typeface="汉仪晓波折纸体简"/>
                <a:cs typeface="汉仪晓波折纸体简"/>
              </a:rPr>
              <a:t>点乐子玩儿</a:t>
            </a:r>
            <a:r>
              <a:rPr sz="1400" spc="5" dirty="0">
                <a:solidFill>
                  <a:srgbClr val="FF0000"/>
                </a:solidFill>
                <a:latin typeface="汉仪晓波折纸体简"/>
                <a:cs typeface="汉仪晓波折纸体简"/>
              </a:rPr>
              <a:t>！</a:t>
            </a:r>
            <a:endParaRPr sz="1400">
              <a:latin typeface="汉仪晓波折纸体简"/>
              <a:cs typeface="汉仪晓波折纸体简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5194300" y="869314"/>
            <a:ext cx="1968500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320" dirty="0">
                <a:solidFill>
                  <a:srgbClr val="000000"/>
                </a:solidFill>
              </a:rPr>
              <a:t>触碰点解</a:t>
            </a:r>
            <a:r>
              <a:rPr sz="2800" spc="-5" dirty="0">
                <a:solidFill>
                  <a:srgbClr val="000000"/>
                </a:solidFill>
              </a:rPr>
              <a:t>析</a:t>
            </a:r>
            <a:endParaRPr sz="2800" dirty="0"/>
          </a:p>
        </p:txBody>
      </p:sp>
      <p:sp>
        <p:nvSpPr>
          <p:cNvPr id="18" name="object 18"/>
          <p:cNvSpPr/>
          <p:nvPr/>
        </p:nvSpPr>
        <p:spPr>
          <a:xfrm>
            <a:off x="6122352" y="4627879"/>
            <a:ext cx="228600" cy="1278255"/>
          </a:xfrm>
          <a:custGeom>
            <a:avLst/>
            <a:gdLst/>
            <a:ahLst/>
            <a:cxnLst/>
            <a:rect l="l" t="t" r="r" b="b"/>
            <a:pathLst>
              <a:path w="228600" h="1278254">
                <a:moveTo>
                  <a:pt x="152400" y="1106487"/>
                </a:moveTo>
                <a:lnTo>
                  <a:pt x="76200" y="1106487"/>
                </a:lnTo>
                <a:lnTo>
                  <a:pt x="76200" y="0"/>
                </a:lnTo>
                <a:lnTo>
                  <a:pt x="152400" y="0"/>
                </a:lnTo>
                <a:lnTo>
                  <a:pt x="152400" y="1106487"/>
                </a:lnTo>
                <a:close/>
              </a:path>
              <a:path w="228600" h="1278254">
                <a:moveTo>
                  <a:pt x="114300" y="1277937"/>
                </a:moveTo>
                <a:lnTo>
                  <a:pt x="0" y="1049337"/>
                </a:lnTo>
                <a:lnTo>
                  <a:pt x="76200" y="1049337"/>
                </a:lnTo>
                <a:lnTo>
                  <a:pt x="76200" y="1106487"/>
                </a:lnTo>
                <a:lnTo>
                  <a:pt x="200025" y="1106487"/>
                </a:lnTo>
                <a:lnTo>
                  <a:pt x="114300" y="1277937"/>
                </a:lnTo>
                <a:close/>
              </a:path>
              <a:path w="228600" h="1278254">
                <a:moveTo>
                  <a:pt x="200025" y="1106487"/>
                </a:moveTo>
                <a:lnTo>
                  <a:pt x="152400" y="1106487"/>
                </a:lnTo>
                <a:lnTo>
                  <a:pt x="152400" y="1049337"/>
                </a:lnTo>
                <a:lnTo>
                  <a:pt x="228600" y="1049337"/>
                </a:lnTo>
                <a:lnTo>
                  <a:pt x="200025" y="110648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96111"/>
            <a:ext cx="777240" cy="443865"/>
          </a:xfrm>
          <a:custGeom>
            <a:avLst/>
            <a:gdLst/>
            <a:ahLst/>
            <a:cxnLst/>
            <a:rect l="l" t="t" r="r" b="b"/>
            <a:pathLst>
              <a:path w="777240" h="443865">
                <a:moveTo>
                  <a:pt x="0" y="443484"/>
                </a:moveTo>
                <a:lnTo>
                  <a:pt x="0" y="0"/>
                </a:lnTo>
                <a:lnTo>
                  <a:pt x="777240" y="0"/>
                </a:lnTo>
                <a:lnTo>
                  <a:pt x="777240" y="443484"/>
                </a:lnTo>
                <a:lnTo>
                  <a:pt x="0" y="4434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85020" y="2563848"/>
            <a:ext cx="836422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zh-CN" sz="6600" i="1" dirty="0">
                <a:solidFill>
                  <a:srgbClr val="0F9CFF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#</a:t>
            </a:r>
            <a:r>
              <a:rPr lang="zh-CN" altLang="en-US" sz="6600" i="1" dirty="0">
                <a:solidFill>
                  <a:srgbClr val="0F9CFF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干掉平庸，家倍出趣</a:t>
            </a:r>
            <a:r>
              <a:rPr lang="en-US" altLang="zh-CN" sz="6600" i="1" dirty="0">
                <a:solidFill>
                  <a:srgbClr val="0F9CFF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#</a:t>
            </a:r>
            <a:endParaRPr sz="6600" i="1" dirty="0">
              <a:solidFill>
                <a:srgbClr val="0F9CFF"/>
              </a:solidFill>
              <a:latin typeface="汉仪晓波折纸体简" panose="00020600040101010101" pitchFamily="18" charset="-122"/>
              <a:ea typeface="汉仪晓波折纸体简" panose="00020600040101010101" pitchFamily="18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72100" y="869314"/>
            <a:ext cx="1562100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320" dirty="0">
                <a:latin typeface="汉仪晓波折纸体简"/>
                <a:cs typeface="汉仪晓波折纸体简"/>
              </a:rPr>
              <a:t>大触碰</a:t>
            </a:r>
            <a:r>
              <a:rPr sz="2800" spc="-5" dirty="0">
                <a:latin typeface="汉仪晓波折纸体简"/>
                <a:cs typeface="汉仪晓波折纸体简"/>
              </a:rPr>
              <a:t>点</a:t>
            </a:r>
            <a:endParaRPr sz="2800" dirty="0">
              <a:latin typeface="汉仪晓波折纸体简"/>
              <a:cs typeface="汉仪晓波折纸体简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96111"/>
            <a:ext cx="777240" cy="443865"/>
          </a:xfrm>
          <a:custGeom>
            <a:avLst/>
            <a:gdLst/>
            <a:ahLst/>
            <a:cxnLst/>
            <a:rect l="l" t="t" r="r" b="b"/>
            <a:pathLst>
              <a:path w="777240" h="443865">
                <a:moveTo>
                  <a:pt x="0" y="443484"/>
                </a:moveTo>
                <a:lnTo>
                  <a:pt x="0" y="0"/>
                </a:lnTo>
                <a:lnTo>
                  <a:pt x="777240" y="0"/>
                </a:lnTo>
                <a:lnTo>
                  <a:pt x="777240" y="443484"/>
                </a:lnTo>
                <a:lnTo>
                  <a:pt x="0" y="4434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55317" y="2733357"/>
            <a:ext cx="8660283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459" dirty="0">
                <a:solidFill>
                  <a:srgbClr val="0F9CFF"/>
                </a:solidFill>
                <a:latin typeface="汉仪晓波折纸体简"/>
                <a:cs typeface="汉仪晓波折纸体简"/>
              </a:rPr>
              <a:t>无趣治愈场</a:t>
            </a:r>
            <a:r>
              <a:rPr sz="4000" spc="-5" dirty="0">
                <a:solidFill>
                  <a:srgbClr val="0F9CFF"/>
                </a:solidFill>
                <a:latin typeface="汉仪晓波折纸体简"/>
                <a:cs typeface="汉仪晓波折纸体简"/>
              </a:rPr>
              <a:t>--</a:t>
            </a:r>
            <a:r>
              <a:rPr sz="4000" spc="459" dirty="0">
                <a:solidFill>
                  <a:srgbClr val="0F9CFF"/>
                </a:solidFill>
                <a:latin typeface="汉仪晓波折纸体简"/>
                <a:cs typeface="汉仪晓波折纸体简"/>
              </a:rPr>
              <a:t>无趣治愈年货街</a:t>
            </a:r>
            <a:r>
              <a:rPr sz="4000" spc="-5" dirty="0">
                <a:solidFill>
                  <a:srgbClr val="0F9CFF"/>
                </a:solidFill>
                <a:latin typeface="汉仪晓波折纸体简"/>
                <a:cs typeface="汉仪晓波折纸体简"/>
              </a:rPr>
              <a:t>/</a:t>
            </a:r>
            <a:r>
              <a:rPr sz="4000" spc="459" dirty="0">
                <a:solidFill>
                  <a:srgbClr val="0F9CFF"/>
                </a:solidFill>
                <a:latin typeface="汉仪晓波折纸体简"/>
                <a:cs typeface="汉仪晓波折纸体简"/>
              </a:rPr>
              <a:t>小酒</a:t>
            </a:r>
            <a:r>
              <a:rPr sz="4000" spc="-5" dirty="0">
                <a:solidFill>
                  <a:srgbClr val="0F9CFF"/>
                </a:solidFill>
                <a:latin typeface="汉仪晓波折纸体简"/>
                <a:cs typeface="汉仪晓波折纸体简"/>
              </a:rPr>
              <a:t>馆</a:t>
            </a:r>
            <a:endParaRPr sz="4000" dirty="0">
              <a:latin typeface="汉仪晓波折纸体简"/>
              <a:cs typeface="汉仪晓波折纸体简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16500" y="869314"/>
            <a:ext cx="2298700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320" dirty="0">
                <a:latin typeface="汉仪晓波折纸体简"/>
                <a:cs typeface="汉仪晓波折纸体简"/>
              </a:rPr>
              <a:t>创意场景包</a:t>
            </a:r>
            <a:r>
              <a:rPr sz="2800" spc="-5" dirty="0">
                <a:latin typeface="汉仪晓波折纸体简"/>
                <a:cs typeface="汉仪晓波折纸体简"/>
              </a:rPr>
              <a:t>装</a:t>
            </a:r>
            <a:endParaRPr sz="2800" dirty="0">
              <a:latin typeface="汉仪晓波折纸体简"/>
              <a:cs typeface="汉仪晓波折纸体简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0" y="0"/>
            <a:ext cx="1216541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3" y="915924"/>
            <a:ext cx="681355" cy="443865"/>
          </a:xfrm>
          <a:custGeom>
            <a:avLst/>
            <a:gdLst/>
            <a:ahLst/>
            <a:cxnLst/>
            <a:rect l="l" t="t" r="r" b="b"/>
            <a:pathLst>
              <a:path w="681355" h="443865">
                <a:moveTo>
                  <a:pt x="0" y="0"/>
                </a:moveTo>
                <a:lnTo>
                  <a:pt x="681228" y="0"/>
                </a:lnTo>
                <a:lnTo>
                  <a:pt x="681228" y="443484"/>
                </a:lnTo>
                <a:lnTo>
                  <a:pt x="0" y="44348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30313" y="926985"/>
            <a:ext cx="960058" cy="3492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00" spc="260" dirty="0">
                <a:latin typeface="汉仪晓波折纸体简"/>
                <a:cs typeface="汉仪晓波折纸体简"/>
              </a:rPr>
              <a:t>引爆</a:t>
            </a:r>
            <a:r>
              <a:rPr sz="2100" spc="20" dirty="0">
                <a:latin typeface="汉仪晓波折纸体简"/>
                <a:cs typeface="汉仪晓波折纸体简"/>
              </a:rPr>
              <a:t>轴</a:t>
            </a:r>
            <a:endParaRPr sz="2100" dirty="0">
              <a:latin typeface="汉仪晓波折纸体简"/>
              <a:cs typeface="汉仪晓波折纸体简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21304" y="902017"/>
            <a:ext cx="7999096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320" dirty="0">
                <a:solidFill>
                  <a:srgbClr val="000000"/>
                </a:solidFill>
              </a:rPr>
              <a:t>无趣治愈场</a:t>
            </a:r>
            <a:r>
              <a:rPr sz="2800" spc="-5" dirty="0">
                <a:solidFill>
                  <a:srgbClr val="000000"/>
                </a:solidFill>
              </a:rPr>
              <a:t>--</a:t>
            </a:r>
            <a:r>
              <a:rPr sz="2800" spc="320" dirty="0">
                <a:solidFill>
                  <a:srgbClr val="000000"/>
                </a:solidFill>
              </a:rPr>
              <a:t>无趣治愈年货街</a:t>
            </a:r>
            <a:r>
              <a:rPr sz="2800" spc="-5" dirty="0">
                <a:solidFill>
                  <a:srgbClr val="000000"/>
                </a:solidFill>
              </a:rPr>
              <a:t>/</a:t>
            </a:r>
            <a:r>
              <a:rPr sz="2800" spc="320" dirty="0">
                <a:solidFill>
                  <a:srgbClr val="000000"/>
                </a:solidFill>
              </a:rPr>
              <a:t>小酒馆事件引爆</a:t>
            </a:r>
            <a:r>
              <a:rPr sz="2800" spc="-5" dirty="0">
                <a:solidFill>
                  <a:srgbClr val="000000"/>
                </a:solidFill>
              </a:rPr>
              <a:t>轴</a:t>
            </a:r>
            <a:endParaRPr sz="2800" dirty="0"/>
          </a:p>
        </p:txBody>
      </p:sp>
      <p:sp>
        <p:nvSpPr>
          <p:cNvPr id="5" name="object 5"/>
          <p:cNvSpPr txBox="1"/>
          <p:nvPr/>
        </p:nvSpPr>
        <p:spPr>
          <a:xfrm>
            <a:off x="675131" y="2083307"/>
            <a:ext cx="922019" cy="390525"/>
          </a:xfrm>
          <a:prstGeom prst="rect">
            <a:avLst/>
          </a:prstGeom>
          <a:solidFill>
            <a:srgbClr val="0F9CFF"/>
          </a:solidFill>
        </p:spPr>
        <p:txBody>
          <a:bodyPr vert="horz" wrap="square" lIns="0" tIns="41910" rIns="0" bIns="0" rtlCol="0">
            <a:spAutoFit/>
          </a:bodyPr>
          <a:lstStyle/>
          <a:p>
            <a:pPr marL="127635">
              <a:lnSpc>
                <a:spcPct val="100000"/>
              </a:lnSpc>
              <a:spcBef>
                <a:spcPts val="330"/>
              </a:spcBef>
            </a:pPr>
            <a:r>
              <a:rPr sz="1600" spc="185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时间</a:t>
            </a:r>
            <a:r>
              <a:rPr sz="1600" spc="-5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轴</a:t>
            </a:r>
            <a:endParaRPr sz="1600">
              <a:latin typeface="汉仪晓波折纸体简"/>
              <a:cs typeface="汉仪晓波折纸体简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55648" y="2083307"/>
            <a:ext cx="3230880" cy="390525"/>
          </a:xfrm>
          <a:prstGeom prst="rect">
            <a:avLst/>
          </a:prstGeom>
          <a:solidFill>
            <a:srgbClr val="0F9CFF"/>
          </a:solidFill>
        </p:spPr>
        <p:txBody>
          <a:bodyPr vert="horz" wrap="square" lIns="0" tIns="75565" rIns="0" bIns="0" rtlCol="0">
            <a:spAutoFit/>
          </a:bodyPr>
          <a:lstStyle/>
          <a:p>
            <a:pPr marR="118745" algn="ctr">
              <a:lnSpc>
                <a:spcPct val="100000"/>
              </a:lnSpc>
              <a:spcBef>
                <a:spcPts val="595"/>
              </a:spcBef>
            </a:pPr>
            <a:r>
              <a:rPr sz="1600" spc="185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预</a:t>
            </a:r>
            <a:r>
              <a:rPr sz="1600" spc="-5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热</a:t>
            </a:r>
            <a:endParaRPr sz="1600">
              <a:latin typeface="汉仪晓波折纸体简"/>
              <a:cs typeface="汉仪晓波折纸体简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35296" y="2083307"/>
            <a:ext cx="3230880" cy="390525"/>
          </a:xfrm>
          <a:prstGeom prst="rect">
            <a:avLst/>
          </a:prstGeom>
          <a:solidFill>
            <a:srgbClr val="0F9CFF"/>
          </a:solidFill>
        </p:spPr>
        <p:txBody>
          <a:bodyPr vert="horz" wrap="square" lIns="0" tIns="46990" rIns="0" bIns="0" rtlCol="0">
            <a:spAutoFit/>
          </a:bodyPr>
          <a:lstStyle/>
          <a:p>
            <a:pPr marR="17145" algn="ctr">
              <a:lnSpc>
                <a:spcPct val="100000"/>
              </a:lnSpc>
              <a:spcBef>
                <a:spcPts val="370"/>
              </a:spcBef>
            </a:pPr>
            <a:r>
              <a:rPr sz="1600" spc="185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引</a:t>
            </a:r>
            <a:r>
              <a:rPr sz="1600" spc="-5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爆</a:t>
            </a:r>
            <a:endParaRPr sz="1600">
              <a:latin typeface="汉仪晓波折纸体简"/>
              <a:cs typeface="汉仪晓波折纸体简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14943" y="2083307"/>
            <a:ext cx="3230880" cy="390525"/>
          </a:xfrm>
          <a:prstGeom prst="rect">
            <a:avLst/>
          </a:prstGeom>
          <a:solidFill>
            <a:srgbClr val="0F9CFF"/>
          </a:solidFill>
        </p:spPr>
        <p:txBody>
          <a:bodyPr vert="horz" wrap="square" lIns="0" tIns="75565" rIns="0" bIns="0" rtlCol="0">
            <a:spAutoFit/>
          </a:bodyPr>
          <a:lstStyle/>
          <a:p>
            <a:pPr marR="8890" algn="ctr">
              <a:lnSpc>
                <a:spcPct val="100000"/>
              </a:lnSpc>
              <a:spcBef>
                <a:spcPts val="595"/>
              </a:spcBef>
            </a:pPr>
            <a:r>
              <a:rPr sz="1600" spc="185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续</a:t>
            </a:r>
            <a:r>
              <a:rPr sz="1600" spc="-5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热</a:t>
            </a:r>
            <a:endParaRPr sz="1600">
              <a:latin typeface="汉仪晓波折纸体简"/>
              <a:cs typeface="汉仪晓波折纸体简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6917" y="2536710"/>
            <a:ext cx="10718990" cy="1408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99516" y="4015740"/>
            <a:ext cx="922019" cy="390525"/>
          </a:xfrm>
          <a:prstGeom prst="rect">
            <a:avLst/>
          </a:prstGeom>
          <a:solidFill>
            <a:srgbClr val="808080"/>
          </a:solidFill>
        </p:spPr>
        <p:txBody>
          <a:bodyPr vert="horz" wrap="square" lIns="0" tIns="40640" rIns="0" bIns="0" rtlCol="0">
            <a:spAutoFit/>
          </a:bodyPr>
          <a:lstStyle/>
          <a:p>
            <a:pPr marL="236855">
              <a:lnSpc>
                <a:spcPct val="100000"/>
              </a:lnSpc>
              <a:spcBef>
                <a:spcPts val="320"/>
              </a:spcBef>
            </a:pPr>
            <a:r>
              <a:rPr sz="1600" spc="185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线</a:t>
            </a:r>
            <a:r>
              <a:rPr sz="1600" spc="-5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上</a:t>
            </a:r>
            <a:endParaRPr sz="1600">
              <a:latin typeface="汉仪晓波折纸体简"/>
              <a:cs typeface="汉仪晓波折纸体简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4087" y="5526023"/>
            <a:ext cx="922019" cy="390525"/>
          </a:xfrm>
          <a:prstGeom prst="rect">
            <a:avLst/>
          </a:prstGeom>
          <a:solidFill>
            <a:srgbClr val="808080"/>
          </a:solidFill>
        </p:spPr>
        <p:txBody>
          <a:bodyPr vert="horz" wrap="square" lIns="0" tIns="54610" rIns="0" bIns="0" rtlCol="0">
            <a:spAutoFit/>
          </a:bodyPr>
          <a:lstStyle/>
          <a:p>
            <a:pPr marL="231140">
              <a:lnSpc>
                <a:spcPct val="100000"/>
              </a:lnSpc>
              <a:spcBef>
                <a:spcPts val="430"/>
              </a:spcBef>
            </a:pPr>
            <a:r>
              <a:rPr sz="1600" spc="185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媒</a:t>
            </a:r>
            <a:r>
              <a:rPr sz="1600" spc="-5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介</a:t>
            </a:r>
            <a:endParaRPr sz="1600">
              <a:latin typeface="汉仪晓波折纸体简"/>
              <a:cs typeface="汉仪晓波折纸体简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705355" y="5433059"/>
            <a:ext cx="3230880" cy="167640"/>
          </a:xfrm>
          <a:custGeom>
            <a:avLst/>
            <a:gdLst/>
            <a:ahLst/>
            <a:cxnLst/>
            <a:rect l="l" t="t" r="r" b="b"/>
            <a:pathLst>
              <a:path w="3230879" h="167639">
                <a:moveTo>
                  <a:pt x="0" y="167639"/>
                </a:moveTo>
                <a:lnTo>
                  <a:pt x="3230880" y="167639"/>
                </a:lnTo>
                <a:lnTo>
                  <a:pt x="3230880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05355" y="5841491"/>
            <a:ext cx="3230880" cy="169545"/>
          </a:xfrm>
          <a:custGeom>
            <a:avLst/>
            <a:gdLst/>
            <a:ahLst/>
            <a:cxnLst/>
            <a:rect l="l" t="t" r="r" b="b"/>
            <a:pathLst>
              <a:path w="3230879" h="169545">
                <a:moveTo>
                  <a:pt x="0" y="169164"/>
                </a:moveTo>
                <a:lnTo>
                  <a:pt x="3230880" y="169164"/>
                </a:lnTo>
                <a:lnTo>
                  <a:pt x="3230880" y="0"/>
                </a:lnTo>
                <a:lnTo>
                  <a:pt x="0" y="0"/>
                </a:lnTo>
                <a:lnTo>
                  <a:pt x="0" y="169164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05355" y="5600700"/>
            <a:ext cx="3230880" cy="241300"/>
          </a:xfrm>
          <a:custGeom>
            <a:avLst/>
            <a:gdLst/>
            <a:ahLst/>
            <a:cxnLst/>
            <a:rect l="l" t="t" r="r" b="b"/>
            <a:pathLst>
              <a:path w="3230879" h="241300">
                <a:moveTo>
                  <a:pt x="0" y="0"/>
                </a:moveTo>
                <a:lnTo>
                  <a:pt x="3230880" y="0"/>
                </a:lnTo>
                <a:lnTo>
                  <a:pt x="3230880" y="240791"/>
                </a:lnTo>
                <a:lnTo>
                  <a:pt x="0" y="240791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1780032" y="2744723"/>
          <a:ext cx="9789159" cy="19446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58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9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7763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汉仪晓波折纸体简"/>
                          <a:cs typeface="汉仪晓波折纸体简"/>
                        </a:rPr>
                        <a:t>#</a:t>
                      </a:r>
                      <a:r>
                        <a:rPr sz="1600" spc="185" dirty="0">
                          <a:solidFill>
                            <a:srgbClr val="FFFFFF"/>
                          </a:solidFill>
                          <a:latin typeface="汉仪晓波折纸体简"/>
                          <a:cs typeface="汉仪晓波折纸体简"/>
                        </a:rPr>
                        <a:t>干掉平庸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汉仪晓波折纸体简"/>
                          <a:cs typeface="汉仪晓波折纸体简"/>
                        </a:rPr>
                        <a:t>，</a:t>
                      </a:r>
                      <a:r>
                        <a:rPr sz="1600" spc="185" dirty="0">
                          <a:solidFill>
                            <a:srgbClr val="FFFFFF"/>
                          </a:solidFill>
                          <a:latin typeface="汉仪晓波折纸体简"/>
                          <a:cs typeface="汉仪晓波折纸体简"/>
                        </a:rPr>
                        <a:t>家倍出趣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汉仪晓波折纸体简"/>
                          <a:cs typeface="汉仪晓波折纸体简"/>
                        </a:rPr>
                        <a:t>#</a:t>
                      </a:r>
                      <a:endParaRPr sz="1600">
                        <a:latin typeface="汉仪晓波折纸体简"/>
                        <a:cs typeface="汉仪晓波折纸体简"/>
                      </a:endParaRPr>
                    </a:p>
                  </a:txBody>
                  <a:tcPr marL="0" marR="0" marT="36195" marB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004">
                <a:tc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汉仪晓波折纸体简"/>
                          <a:cs typeface="汉仪晓波折纸体简"/>
                        </a:rPr>
                        <a:t>#</a:t>
                      </a:r>
                      <a:r>
                        <a:rPr sz="1600" spc="185" dirty="0">
                          <a:solidFill>
                            <a:srgbClr val="FFFFFF"/>
                          </a:solidFill>
                          <a:latin typeface="汉仪晓波折纸体简"/>
                          <a:cs typeface="汉仪晓波折纸体简"/>
                        </a:rPr>
                        <a:t>干掉平庸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汉仪晓波折纸体简"/>
                          <a:cs typeface="汉仪晓波折纸体简"/>
                        </a:rPr>
                        <a:t>，</a:t>
                      </a:r>
                      <a:r>
                        <a:rPr sz="1600" spc="185" dirty="0">
                          <a:solidFill>
                            <a:srgbClr val="FFFFFF"/>
                          </a:solidFill>
                          <a:latin typeface="汉仪晓波折纸体简"/>
                          <a:cs typeface="汉仪晓波折纸体简"/>
                        </a:rPr>
                        <a:t>家倍出趣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汉仪晓波折纸体简"/>
                          <a:cs typeface="汉仪晓波折纸体简"/>
                        </a:rPr>
                        <a:t>#</a:t>
                      </a:r>
                      <a:r>
                        <a:rPr sz="1600" spc="185" dirty="0">
                          <a:solidFill>
                            <a:srgbClr val="FFFFFF"/>
                          </a:solidFill>
                          <a:latin typeface="汉仪晓波折纸体简"/>
                          <a:cs typeface="汉仪晓波折纸体简"/>
                        </a:rPr>
                        <a:t>话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汉仪晓波折纸体简"/>
                          <a:cs typeface="汉仪晓波折纸体简"/>
                        </a:rPr>
                        <a:t>题</a:t>
                      </a:r>
                      <a:endParaRPr sz="1600">
                        <a:latin typeface="汉仪晓波折纸体简"/>
                        <a:cs typeface="汉仪晓波折纸体简"/>
                      </a:endParaRPr>
                    </a:p>
                  </a:txBody>
                  <a:tcPr marL="0" marR="0" marT="73660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0F9CFF"/>
                    </a:solidFill>
                  </a:tcPr>
                </a:tc>
                <a:tc>
                  <a:txBody>
                    <a:bodyPr/>
                    <a:lstStyle/>
                    <a:p>
                      <a:pPr marL="25654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汉仪晓波折纸体简"/>
                          <a:cs typeface="汉仪晓波折纸体简"/>
                        </a:rPr>
                        <a:t>#</a:t>
                      </a:r>
                      <a:r>
                        <a:rPr sz="1600" spc="185" dirty="0">
                          <a:solidFill>
                            <a:srgbClr val="FFFFFF"/>
                          </a:solidFill>
                          <a:latin typeface="汉仪晓波折纸体简"/>
                          <a:cs typeface="汉仪晓波折纸体简"/>
                        </a:rPr>
                        <a:t>给你一个出趣的家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汉仪晓波折纸体简"/>
                          <a:cs typeface="汉仪晓波折纸体简"/>
                        </a:rPr>
                        <a:t>#</a:t>
                      </a:r>
                      <a:r>
                        <a:rPr sz="1600" spc="185" dirty="0">
                          <a:solidFill>
                            <a:srgbClr val="FFFFFF"/>
                          </a:solidFill>
                          <a:latin typeface="汉仪晓波折纸体简"/>
                          <a:cs typeface="汉仪晓波折纸体简"/>
                        </a:rPr>
                        <a:t>落地引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汉仪晓波折纸体简"/>
                          <a:cs typeface="汉仪晓波折纸体简"/>
                        </a:rPr>
                        <a:t>爆</a:t>
                      </a:r>
                      <a:endParaRPr sz="1600">
                        <a:latin typeface="汉仪晓波折纸体简"/>
                        <a:cs typeface="汉仪晓波折纸体简"/>
                      </a:endParaRPr>
                    </a:p>
                  </a:txBody>
                  <a:tcPr marL="0" marR="0" marT="73660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0F9CFF"/>
                    </a:solidFill>
                  </a:tcPr>
                </a:tc>
                <a:tc>
                  <a:txBody>
                    <a:bodyPr/>
                    <a:lstStyle/>
                    <a:p>
                      <a:pPr marR="44450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600" spc="185" dirty="0">
                          <a:solidFill>
                            <a:srgbClr val="FFFFFF"/>
                          </a:solidFill>
                          <a:latin typeface="汉仪晓波折纸体简"/>
                          <a:cs typeface="汉仪晓波折纸体简"/>
                        </a:rPr>
                        <a:t>家倍出趣复盘二次传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汉仪晓波折纸体简"/>
                          <a:cs typeface="汉仪晓波折纸体简"/>
                        </a:rPr>
                        <a:t>播</a:t>
                      </a:r>
                      <a:endParaRPr sz="1600">
                        <a:latin typeface="汉仪晓波折纸体简"/>
                        <a:cs typeface="汉仪晓波折纸体简"/>
                      </a:endParaRPr>
                    </a:p>
                  </a:txBody>
                  <a:tcPr marL="0" marR="0" marT="73660" marB="0">
                    <a:lnL w="53975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0F9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9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762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53975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68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9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586740" indent="-165100">
                        <a:lnSpc>
                          <a:spcPct val="100000"/>
                        </a:lnSpc>
                        <a:buAutoNum type="alphaLcPeriod"/>
                        <a:tabLst>
                          <a:tab pos="587375" algn="l"/>
                        </a:tabLst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汉仪晓波折纸体简"/>
                          <a:cs typeface="汉仪晓波折纸体简"/>
                        </a:rPr>
                        <a:t>#</a:t>
                      </a:r>
                      <a:r>
                        <a:rPr sz="1200" spc="135" dirty="0">
                          <a:solidFill>
                            <a:srgbClr val="FFFFFF"/>
                          </a:solidFill>
                          <a:latin typeface="汉仪晓波折纸体简"/>
                          <a:cs typeface="汉仪晓波折纸体简"/>
                        </a:rPr>
                        <a:t>干掉平庸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汉仪晓波折纸体简"/>
                          <a:cs typeface="汉仪晓波折纸体简"/>
                        </a:rPr>
                        <a:t>，</a:t>
                      </a:r>
                      <a:r>
                        <a:rPr sz="1200" spc="135" dirty="0">
                          <a:solidFill>
                            <a:srgbClr val="FFFFFF"/>
                          </a:solidFill>
                          <a:latin typeface="汉仪晓波折纸体简"/>
                          <a:cs typeface="汉仪晓波折纸体简"/>
                        </a:rPr>
                        <a:t>家倍出趣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汉仪晓波折纸体简"/>
                          <a:cs typeface="汉仪晓波折纸体简"/>
                        </a:rPr>
                        <a:t>#</a:t>
                      </a:r>
                      <a:r>
                        <a:rPr sz="1200" spc="135" dirty="0">
                          <a:solidFill>
                            <a:srgbClr val="FFFFFF"/>
                          </a:solidFill>
                          <a:latin typeface="汉仪晓波折纸体简"/>
                          <a:cs typeface="汉仪晓波折纸体简"/>
                        </a:rPr>
                        <a:t>刷屏海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汉仪晓波折纸体简"/>
                          <a:cs typeface="汉仪晓波折纸体简"/>
                        </a:rPr>
                        <a:t>报</a:t>
                      </a:r>
                      <a:endParaRPr sz="1200">
                        <a:latin typeface="汉仪晓波折纸体简"/>
                        <a:cs typeface="汉仪晓波折纸体简"/>
                      </a:endParaRPr>
                    </a:p>
                    <a:p>
                      <a:pPr marL="664845" indent="-168275">
                        <a:lnSpc>
                          <a:spcPct val="100000"/>
                        </a:lnSpc>
                        <a:buAutoNum type="alphaLcPeriod"/>
                        <a:tabLst>
                          <a:tab pos="665480" algn="l"/>
                        </a:tabLst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汉仪晓波折纸体简"/>
                          <a:cs typeface="汉仪晓波折纸体简"/>
                        </a:rPr>
                        <a:t>#</a:t>
                      </a:r>
                      <a:r>
                        <a:rPr sz="1200" spc="135" dirty="0">
                          <a:solidFill>
                            <a:srgbClr val="FFFFFF"/>
                          </a:solidFill>
                          <a:latin typeface="汉仪晓波折纸体简"/>
                          <a:cs typeface="汉仪晓波折纸体简"/>
                        </a:rPr>
                        <a:t>致韶关青年的一份信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汉仪晓波折纸体简"/>
                          <a:cs typeface="汉仪晓波折纸体简"/>
                        </a:rPr>
                        <a:t>#</a:t>
                      </a:r>
                      <a:r>
                        <a:rPr sz="1200" spc="135" dirty="0">
                          <a:solidFill>
                            <a:srgbClr val="FFFFFF"/>
                          </a:solidFill>
                          <a:latin typeface="汉仪晓波折纸体简"/>
                          <a:cs typeface="汉仪晓波折纸体简"/>
                        </a:rPr>
                        <a:t>长图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汉仪晓波折纸体简"/>
                          <a:cs typeface="汉仪晓波折纸体简"/>
                        </a:rPr>
                        <a:t>文</a:t>
                      </a:r>
                      <a:endParaRPr sz="1200">
                        <a:latin typeface="汉仪晓波折纸体简"/>
                        <a:cs typeface="汉仪晓波折纸体简"/>
                      </a:endParaRPr>
                    </a:p>
                  </a:txBody>
                  <a:tcPr marL="0" marR="0" marT="635" marB="0">
                    <a:lnR w="76200">
                      <a:solidFill>
                        <a:srgbClr val="FFFFFF"/>
                      </a:solidFill>
                      <a:prstDash val="solid"/>
                    </a:ln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166495" indent="-1161415">
                        <a:lnSpc>
                          <a:spcPct val="100000"/>
                        </a:lnSpc>
                        <a:buSzPct val="92000"/>
                        <a:buAutoNum type="alphaLcPeriod"/>
                        <a:tabLst>
                          <a:tab pos="1167130" algn="l"/>
                        </a:tabLst>
                      </a:pPr>
                      <a:r>
                        <a:rPr sz="1200" spc="135" dirty="0">
                          <a:solidFill>
                            <a:srgbClr val="FFFFFF"/>
                          </a:solidFill>
                          <a:latin typeface="汉仪晓波折纸体简"/>
                          <a:cs typeface="汉仪晓波折纸体简"/>
                        </a:rPr>
                        <a:t>无趣治愈诊所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汉仪晓波折纸体简"/>
                          <a:cs typeface="汉仪晓波折纸体简"/>
                        </a:rPr>
                        <a:t>h5</a:t>
                      </a:r>
                      <a:endParaRPr sz="1200">
                        <a:latin typeface="汉仪晓波折纸体简"/>
                        <a:cs typeface="汉仪晓波折纸体简"/>
                      </a:endParaRPr>
                    </a:p>
                    <a:p>
                      <a:pPr marL="596265" marR="3810" indent="-596900">
                        <a:lnSpc>
                          <a:spcPct val="100000"/>
                        </a:lnSpc>
                        <a:buSzPct val="92000"/>
                        <a:buAutoNum type="alphaLcPeriod"/>
                        <a:tabLst>
                          <a:tab pos="596900" algn="l"/>
                        </a:tabLst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汉仪晓波折纸体简"/>
                          <a:cs typeface="汉仪晓波折纸体简"/>
                        </a:rPr>
                        <a:t>#</a:t>
                      </a:r>
                      <a:r>
                        <a:rPr sz="1200" spc="135" dirty="0">
                          <a:solidFill>
                            <a:srgbClr val="FFFFFF"/>
                          </a:solidFill>
                          <a:latin typeface="汉仪晓波折纸体简"/>
                          <a:cs typeface="汉仪晓波折纸体简"/>
                        </a:rPr>
                        <a:t>给你一个出趣的家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汉仪晓波折纸体简"/>
                          <a:cs typeface="汉仪晓波折纸体简"/>
                        </a:rPr>
                        <a:t>#</a:t>
                      </a:r>
                      <a:r>
                        <a:rPr sz="1200" spc="135" dirty="0">
                          <a:solidFill>
                            <a:srgbClr val="FFFFFF"/>
                          </a:solidFill>
                          <a:latin typeface="汉仪晓波折纸体简"/>
                          <a:cs typeface="汉仪晓波折纸体简"/>
                        </a:rPr>
                        <a:t>定制瓶海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汉仪晓波折纸体简"/>
                          <a:cs typeface="汉仪晓波折纸体简"/>
                        </a:rPr>
                        <a:t>报</a:t>
                      </a:r>
                      <a:endParaRPr sz="1200">
                        <a:latin typeface="汉仪晓波折纸体简"/>
                        <a:cs typeface="汉仪晓波折纸体简"/>
                      </a:endParaRPr>
                    </a:p>
                  </a:txBody>
                  <a:tcPr marL="0" marR="0" marT="1905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汉仪晓波折纸体简"/>
                          <a:cs typeface="汉仪晓波折纸体简"/>
                        </a:rPr>
                        <a:t>a.</a:t>
                      </a:r>
                      <a:r>
                        <a:rPr sz="1200" spc="135" dirty="0">
                          <a:solidFill>
                            <a:srgbClr val="FFFFFF"/>
                          </a:solidFill>
                          <a:latin typeface="汉仪晓波折纸体简"/>
                          <a:cs typeface="汉仪晓波折纸体简"/>
                        </a:rPr>
                        <a:t>活动圆满结束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汉仪晓波折纸体简"/>
                          <a:cs typeface="汉仪晓波折纸体简"/>
                        </a:rPr>
                        <a:t>PR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汉仪晓波折纸体简"/>
                          <a:cs typeface="汉仪晓波折纸体简"/>
                        </a:rPr>
                        <a:t>稿</a:t>
                      </a:r>
                      <a:endParaRPr sz="1200">
                        <a:latin typeface="汉仪晓波折纸体简"/>
                        <a:cs typeface="汉仪晓波折纸体简"/>
                      </a:endParaRPr>
                    </a:p>
                  </a:txBody>
                  <a:tcPr marL="0" marR="0" marT="0" marB="0">
                    <a:lnL w="53975">
                      <a:solidFill>
                        <a:srgbClr val="FFFFFF"/>
                      </a:solidFill>
                      <a:prstDash val="solid"/>
                    </a:lnL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8317992" y="5414771"/>
            <a:ext cx="3230880" cy="582295"/>
          </a:xfrm>
          <a:prstGeom prst="rect">
            <a:avLst/>
          </a:prstGeom>
          <a:solidFill>
            <a:srgbClr val="808080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350">
              <a:latin typeface="Times New Roman" panose="02020603050405020304"/>
              <a:cs typeface="Times New Roman" panose="02020603050405020304"/>
            </a:endParaRPr>
          </a:p>
          <a:p>
            <a:pPr marL="1043940">
              <a:lnSpc>
                <a:spcPct val="100000"/>
              </a:lnSpc>
            </a:pPr>
            <a:r>
              <a:rPr sz="1000" spc="114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微信</a:t>
            </a:r>
            <a:r>
              <a:rPr sz="1000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、</a:t>
            </a:r>
            <a:r>
              <a:rPr sz="1000" spc="114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微博新闻媒</a:t>
            </a:r>
            <a:r>
              <a:rPr sz="1000" spc="-5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体</a:t>
            </a:r>
            <a:endParaRPr sz="1000">
              <a:latin typeface="汉仪晓波折纸体简"/>
              <a:cs typeface="汉仪晓波折纸体简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48801" y="5616524"/>
            <a:ext cx="5996305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076575" algn="l"/>
              </a:tabLst>
            </a:pPr>
            <a:r>
              <a:rPr sz="1000" spc="114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官微</a:t>
            </a:r>
            <a:r>
              <a:rPr sz="1000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、</a:t>
            </a:r>
            <a:r>
              <a:rPr sz="1000" spc="114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官博</a:t>
            </a:r>
            <a:r>
              <a:rPr sz="1000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、</a:t>
            </a:r>
            <a:r>
              <a:rPr sz="1000" spc="-5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KOL，</a:t>
            </a:r>
            <a:r>
              <a:rPr sz="1000" spc="114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新闻事件媒体报</a:t>
            </a:r>
            <a:r>
              <a:rPr sz="1000" spc="-5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道	</a:t>
            </a:r>
            <a:r>
              <a:rPr sz="1500" spc="172" baseline="6000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微博</a:t>
            </a:r>
            <a:r>
              <a:rPr sz="1500" spc="-7" baseline="6000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KOL</a:t>
            </a:r>
            <a:r>
              <a:rPr sz="1500" baseline="6000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、</a:t>
            </a:r>
            <a:r>
              <a:rPr sz="1500" spc="172" baseline="6000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微信</a:t>
            </a:r>
            <a:r>
              <a:rPr sz="1500" spc="-7" baseline="6000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KOL</a:t>
            </a:r>
            <a:r>
              <a:rPr sz="1500" baseline="6000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、</a:t>
            </a:r>
            <a:r>
              <a:rPr sz="1500" spc="-7" baseline="6000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PR</a:t>
            </a:r>
            <a:r>
              <a:rPr sz="1500" spc="172" baseline="6000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稿</a:t>
            </a:r>
            <a:r>
              <a:rPr sz="1500" baseline="6000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、</a:t>
            </a:r>
            <a:r>
              <a:rPr sz="1500" spc="172" baseline="6000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房产网</a:t>
            </a:r>
            <a:r>
              <a:rPr sz="1500" baseline="6000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、</a:t>
            </a:r>
            <a:r>
              <a:rPr sz="1500" spc="172" baseline="6000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视频网</a:t>
            </a:r>
            <a:r>
              <a:rPr sz="1500" spc="-7" baseline="6000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站</a:t>
            </a:r>
            <a:endParaRPr sz="1500" baseline="6000">
              <a:latin typeface="汉仪晓波折纸体简"/>
              <a:cs typeface="汉仪晓波折纸体简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0748" y="4890515"/>
            <a:ext cx="922019" cy="390525"/>
          </a:xfrm>
          <a:prstGeom prst="rect">
            <a:avLst/>
          </a:prstGeom>
          <a:solidFill>
            <a:srgbClr val="0F9CFF"/>
          </a:solidFill>
        </p:spPr>
        <p:txBody>
          <a:bodyPr vert="horz" wrap="square" lIns="0" tIns="54610" rIns="0" bIns="0" rtlCol="0">
            <a:spAutoFit/>
          </a:bodyPr>
          <a:lstStyle/>
          <a:p>
            <a:pPr marL="218440">
              <a:lnSpc>
                <a:spcPct val="100000"/>
              </a:lnSpc>
              <a:spcBef>
                <a:spcPts val="430"/>
              </a:spcBef>
            </a:pPr>
            <a:r>
              <a:rPr sz="1600" spc="185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线</a:t>
            </a:r>
            <a:r>
              <a:rPr sz="1600" spc="-5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下</a:t>
            </a:r>
            <a:endParaRPr sz="1600">
              <a:latin typeface="汉仪晓波折纸体简"/>
              <a:cs typeface="汉仪晓波折纸体简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82495" y="4844796"/>
            <a:ext cx="9860280" cy="483234"/>
          </a:xfrm>
          <a:prstGeom prst="rect">
            <a:avLst/>
          </a:prstGeom>
          <a:solidFill>
            <a:srgbClr val="0F9CFF"/>
          </a:solidFill>
        </p:spPr>
        <p:txBody>
          <a:bodyPr vert="horz" wrap="square" lIns="0" tIns="112395" rIns="0" bIns="0" rtlCol="0">
            <a:spAutoFit/>
          </a:bodyPr>
          <a:lstStyle/>
          <a:p>
            <a:pPr marR="12065" algn="ctr">
              <a:lnSpc>
                <a:spcPct val="100000"/>
              </a:lnSpc>
              <a:spcBef>
                <a:spcPts val="885"/>
              </a:spcBef>
            </a:pPr>
            <a:r>
              <a:rPr sz="1400" spc="155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无趣治愈年货街</a:t>
            </a:r>
            <a:r>
              <a:rPr sz="1400" spc="-5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/</a:t>
            </a:r>
            <a:r>
              <a:rPr sz="1400" spc="155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小酒馆快闪店落</a:t>
            </a:r>
            <a:r>
              <a:rPr sz="1400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地</a:t>
            </a:r>
            <a:endParaRPr sz="1400">
              <a:latin typeface="汉仪晓波折纸体简"/>
              <a:cs typeface="汉仪晓波折纸体简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5131" y="2720339"/>
            <a:ext cx="922019" cy="390525"/>
          </a:xfrm>
          <a:prstGeom prst="rect">
            <a:avLst/>
          </a:prstGeom>
          <a:solidFill>
            <a:srgbClr val="808080"/>
          </a:solidFill>
        </p:spPr>
        <p:txBody>
          <a:bodyPr vert="horz" wrap="square" lIns="0" tIns="60325" rIns="0" bIns="0" rtlCol="0">
            <a:spAutoFit/>
          </a:bodyPr>
          <a:lstStyle/>
          <a:p>
            <a:pPr marL="237490">
              <a:lnSpc>
                <a:spcPct val="100000"/>
              </a:lnSpc>
              <a:spcBef>
                <a:spcPts val="475"/>
              </a:spcBef>
            </a:pPr>
            <a:r>
              <a:rPr sz="1600" spc="185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主</a:t>
            </a:r>
            <a:r>
              <a:rPr sz="1600" spc="-5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题</a:t>
            </a:r>
            <a:endParaRPr sz="1600">
              <a:latin typeface="汉仪晓波折纸体简"/>
              <a:cs typeface="汉仪晓波折纸体简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5131" y="3165348"/>
            <a:ext cx="922019" cy="390525"/>
          </a:xfrm>
          <a:prstGeom prst="rect">
            <a:avLst/>
          </a:prstGeom>
          <a:solidFill>
            <a:srgbClr val="0F9CFF"/>
          </a:solidFill>
        </p:spPr>
        <p:txBody>
          <a:bodyPr vert="horz" wrap="square" lIns="0" tIns="50800" rIns="0" bIns="0" rtlCol="0">
            <a:spAutoFit/>
          </a:bodyPr>
          <a:lstStyle/>
          <a:p>
            <a:pPr marL="172720">
              <a:lnSpc>
                <a:spcPct val="100000"/>
              </a:lnSpc>
              <a:spcBef>
                <a:spcPts val="400"/>
              </a:spcBef>
            </a:pPr>
            <a:r>
              <a:rPr sz="1600" spc="185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主事</a:t>
            </a:r>
            <a:r>
              <a:rPr sz="1600" spc="-5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件</a:t>
            </a:r>
            <a:endParaRPr sz="1600">
              <a:latin typeface="汉仪晓波折纸体简"/>
              <a:cs typeface="汉仪晓波折纸体简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74720" y="752855"/>
            <a:ext cx="5216430" cy="5352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48225" y="2076450"/>
            <a:ext cx="21621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Part.1</a:t>
            </a:r>
            <a:r>
              <a:rPr sz="3200" spc="-70" dirty="0"/>
              <a:t> </a:t>
            </a:r>
            <a:r>
              <a:rPr sz="3200" spc="365" dirty="0"/>
              <a:t>前</a:t>
            </a:r>
            <a:r>
              <a:rPr sz="3200" dirty="0"/>
              <a:t>浪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43984" y="2961640"/>
            <a:ext cx="385699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275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抛出</a:t>
            </a:r>
            <a:r>
              <a:rPr sz="2400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#</a:t>
            </a:r>
            <a:r>
              <a:rPr sz="2400" spc="275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干掉平庸</a:t>
            </a:r>
            <a:r>
              <a:rPr sz="2400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，</a:t>
            </a:r>
            <a:r>
              <a:rPr sz="2400" spc="275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家倍出趣</a:t>
            </a:r>
            <a:r>
              <a:rPr sz="2400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# </a:t>
            </a:r>
            <a:r>
              <a:rPr sz="2400" spc="275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话题</a:t>
            </a:r>
            <a:r>
              <a:rPr sz="2400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，</a:t>
            </a:r>
            <a:r>
              <a:rPr sz="2400" spc="275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引发小镇青</a:t>
            </a:r>
            <a:r>
              <a:rPr sz="2400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年</a:t>
            </a:r>
            <a:endParaRPr sz="2400">
              <a:latin typeface="汉仪晓波折纸体简"/>
              <a:cs typeface="汉仪晓波折纸体简"/>
            </a:endParaRPr>
          </a:p>
          <a:p>
            <a:pPr marR="27305" algn="ctr">
              <a:lnSpc>
                <a:spcPct val="100000"/>
              </a:lnSpc>
            </a:pPr>
            <a:r>
              <a:rPr sz="2400" spc="275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拒绝平庸的共</a:t>
            </a:r>
            <a:r>
              <a:rPr sz="2400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鸣</a:t>
            </a:r>
            <a:endParaRPr sz="2400">
              <a:latin typeface="汉仪晓波折纸体简"/>
              <a:cs typeface="汉仪晓波折纸体简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17223" y="2857944"/>
            <a:ext cx="4627245" cy="1513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150" dirty="0">
                <a:latin typeface="汉仪晓波折纸体简"/>
                <a:cs typeface="汉仪晓波折纸体简"/>
              </a:rPr>
              <a:t>熊猫是一家超级</a:t>
            </a:r>
            <a:r>
              <a:rPr sz="1300" spc="-5" dirty="0">
                <a:latin typeface="汉仪晓波折纸体简"/>
                <a:cs typeface="汉仪晓波折纸体简"/>
              </a:rPr>
              <a:t>IP</a:t>
            </a:r>
            <a:r>
              <a:rPr sz="1300" spc="150" dirty="0">
                <a:latin typeface="汉仪晓波折纸体简"/>
                <a:cs typeface="汉仪晓波折纸体简"/>
              </a:rPr>
              <a:t>营销机构</a:t>
            </a:r>
            <a:r>
              <a:rPr sz="1300" dirty="0">
                <a:latin typeface="汉仪晓波折纸体简"/>
                <a:cs typeface="汉仪晓波折纸体简"/>
              </a:rPr>
              <a:t>，</a:t>
            </a:r>
            <a:r>
              <a:rPr sz="1300" spc="150" dirty="0">
                <a:latin typeface="汉仪晓波折纸体简"/>
                <a:cs typeface="汉仪晓波折纸体简"/>
              </a:rPr>
              <a:t>专注为企业打造核心</a:t>
            </a:r>
            <a:r>
              <a:rPr sz="1300" spc="-5" dirty="0">
                <a:latin typeface="汉仪晓波折纸体简"/>
                <a:cs typeface="汉仪晓波折纸体简"/>
              </a:rPr>
              <a:t>IP 。</a:t>
            </a:r>
            <a:endParaRPr sz="1300">
              <a:latin typeface="汉仪晓波折纸体简"/>
              <a:cs typeface="汉仪晓波折纸体简"/>
            </a:endParaRPr>
          </a:p>
          <a:p>
            <a:pPr marL="12700" marR="5080">
              <a:lnSpc>
                <a:spcPct val="150000"/>
              </a:lnSpc>
              <a:spcBef>
                <a:spcPts val="800"/>
              </a:spcBef>
            </a:pPr>
            <a:r>
              <a:rPr sz="1300" spc="150" dirty="0">
                <a:latin typeface="汉仪晓波折纸体简"/>
                <a:cs typeface="汉仪晓波折纸体简"/>
              </a:rPr>
              <a:t>熊猫深度洞察消费大数据</a:t>
            </a:r>
            <a:r>
              <a:rPr sz="1300" dirty="0">
                <a:latin typeface="汉仪晓波折纸体简"/>
                <a:cs typeface="汉仪晓波折纸体简"/>
              </a:rPr>
              <a:t>，</a:t>
            </a:r>
            <a:r>
              <a:rPr sz="1300" spc="150" dirty="0">
                <a:latin typeface="汉仪晓波折纸体简"/>
                <a:cs typeface="汉仪晓波折纸体简"/>
              </a:rPr>
              <a:t>融合新零售消费场景</a:t>
            </a:r>
            <a:r>
              <a:rPr sz="1300" dirty="0">
                <a:latin typeface="汉仪晓波折纸体简"/>
                <a:cs typeface="汉仪晓波折纸体简"/>
              </a:rPr>
              <a:t>，</a:t>
            </a:r>
            <a:r>
              <a:rPr sz="1300" spc="150" dirty="0">
                <a:latin typeface="汉仪晓波折纸体简"/>
                <a:cs typeface="汉仪晓波折纸体简"/>
              </a:rPr>
              <a:t>创造高势能</a:t>
            </a:r>
            <a:r>
              <a:rPr sz="1300" spc="-5" dirty="0">
                <a:latin typeface="汉仪晓波折纸体简"/>
                <a:cs typeface="汉仪晓波折纸体简"/>
              </a:rPr>
              <a:t>IP </a:t>
            </a:r>
            <a:r>
              <a:rPr sz="1300" spc="150" dirty="0">
                <a:latin typeface="汉仪晓波折纸体简"/>
                <a:cs typeface="汉仪晓波折纸体简"/>
              </a:rPr>
              <a:t>原</a:t>
            </a:r>
            <a:r>
              <a:rPr sz="1300" spc="-5" dirty="0">
                <a:latin typeface="汉仪晓波折纸体简"/>
                <a:cs typeface="汉仪晓波折纸体简"/>
              </a:rPr>
              <a:t>力</a:t>
            </a:r>
            <a:r>
              <a:rPr sz="1300" spc="120" dirty="0">
                <a:latin typeface="汉仪晓波折纸体简"/>
                <a:cs typeface="汉仪晓波折纸体简"/>
              </a:rPr>
              <a:t> </a:t>
            </a:r>
            <a:r>
              <a:rPr sz="1300" dirty="0">
                <a:latin typeface="汉仪晓波折纸体简"/>
                <a:cs typeface="汉仪晓波折纸体简"/>
              </a:rPr>
              <a:t>，</a:t>
            </a:r>
            <a:r>
              <a:rPr sz="1300" spc="150" dirty="0">
                <a:latin typeface="汉仪晓波折纸体简"/>
                <a:cs typeface="汉仪晓波折纸体简"/>
              </a:rPr>
              <a:t>透过多维媒体矩阵</a:t>
            </a:r>
            <a:r>
              <a:rPr sz="1300" dirty="0">
                <a:latin typeface="汉仪晓波折纸体简"/>
                <a:cs typeface="汉仪晓波折纸体简"/>
              </a:rPr>
              <a:t>，</a:t>
            </a:r>
            <a:r>
              <a:rPr sz="1300" spc="150" dirty="0">
                <a:latin typeface="汉仪晓波折纸体简"/>
                <a:cs typeface="汉仪晓波折纸体简"/>
              </a:rPr>
              <a:t>魅力人格化沟通用户</a:t>
            </a:r>
            <a:r>
              <a:rPr sz="1300" dirty="0">
                <a:latin typeface="汉仪晓波折纸体简"/>
                <a:cs typeface="汉仪晓波折纸体简"/>
              </a:rPr>
              <a:t>，</a:t>
            </a:r>
            <a:r>
              <a:rPr sz="1300" spc="150" dirty="0">
                <a:latin typeface="汉仪晓波折纸体简"/>
                <a:cs typeface="汉仪晓波折纸体简"/>
              </a:rPr>
              <a:t>升维品牌</a:t>
            </a:r>
            <a:r>
              <a:rPr sz="1300" spc="-5" dirty="0">
                <a:latin typeface="汉仪晓波折纸体简"/>
                <a:cs typeface="汉仪晓波折纸体简"/>
              </a:rPr>
              <a:t>势 </a:t>
            </a:r>
            <a:r>
              <a:rPr sz="1300" spc="150" dirty="0">
                <a:latin typeface="汉仪晓波折纸体简"/>
                <a:cs typeface="汉仪晓波折纸体简"/>
              </a:rPr>
              <a:t>能</a:t>
            </a:r>
            <a:r>
              <a:rPr sz="1300" dirty="0">
                <a:latin typeface="汉仪晓波折纸体简"/>
                <a:cs typeface="汉仪晓波折纸体简"/>
              </a:rPr>
              <a:t>，</a:t>
            </a:r>
            <a:r>
              <a:rPr sz="1300" spc="150" dirty="0">
                <a:latin typeface="汉仪晓波折纸体简"/>
                <a:cs typeface="汉仪晓波折纸体简"/>
              </a:rPr>
              <a:t>破界品牌品类</a:t>
            </a:r>
            <a:r>
              <a:rPr sz="1300" dirty="0">
                <a:latin typeface="汉仪晓波折纸体简"/>
                <a:cs typeface="汉仪晓波折纸体简"/>
              </a:rPr>
              <a:t>，</a:t>
            </a:r>
            <a:r>
              <a:rPr sz="1300" spc="150" dirty="0">
                <a:latin typeface="汉仪晓波折纸体简"/>
                <a:cs typeface="汉仪晓波折纸体简"/>
              </a:rPr>
              <a:t>赋能品牌新生命</a:t>
            </a:r>
            <a:r>
              <a:rPr sz="1300" dirty="0">
                <a:latin typeface="汉仪晓波折纸体简"/>
                <a:cs typeface="汉仪晓波折纸体简"/>
              </a:rPr>
              <a:t>，</a:t>
            </a:r>
            <a:r>
              <a:rPr sz="1300" spc="150" dirty="0">
                <a:latin typeface="汉仪晓波折纸体简"/>
                <a:cs typeface="汉仪晓波折纸体简"/>
              </a:rPr>
              <a:t>助企业在消费升级浪</a:t>
            </a:r>
            <a:r>
              <a:rPr sz="1300" spc="-5" dirty="0">
                <a:latin typeface="汉仪晓波折纸体简"/>
                <a:cs typeface="汉仪晓波折纸体简"/>
              </a:rPr>
              <a:t>潮 </a:t>
            </a:r>
            <a:r>
              <a:rPr sz="1300" spc="150" dirty="0">
                <a:latin typeface="汉仪晓波折纸体简"/>
                <a:cs typeface="汉仪晓波折纸体简"/>
              </a:rPr>
              <a:t>中成为基业常青的百年老店</a:t>
            </a:r>
            <a:r>
              <a:rPr sz="1300" spc="-5" dirty="0">
                <a:latin typeface="汉仪晓波折纸体简"/>
                <a:cs typeface="汉仪晓波折纸体简"/>
              </a:rPr>
              <a:t>。</a:t>
            </a:r>
            <a:endParaRPr sz="1300">
              <a:latin typeface="汉仪晓波折纸体简"/>
              <a:cs typeface="汉仪晓波折纸体简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17222" y="2077351"/>
            <a:ext cx="3393377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635" dirty="0">
                <a:solidFill>
                  <a:srgbClr val="000000"/>
                </a:solidFill>
              </a:rPr>
              <a:t>超级</a:t>
            </a:r>
            <a:r>
              <a:rPr sz="2900" spc="300" dirty="0">
                <a:solidFill>
                  <a:srgbClr val="000000"/>
                </a:solidFill>
              </a:rPr>
              <a:t>IP</a:t>
            </a:r>
            <a:r>
              <a:rPr sz="2900" spc="635" dirty="0">
                <a:solidFill>
                  <a:srgbClr val="000000"/>
                </a:solidFill>
              </a:rPr>
              <a:t>营销专</a:t>
            </a:r>
            <a:r>
              <a:rPr sz="2900" dirty="0">
                <a:solidFill>
                  <a:srgbClr val="000000"/>
                </a:solidFill>
              </a:rPr>
              <a:t>家</a:t>
            </a:r>
            <a:endParaRPr sz="2900" dirty="0"/>
          </a:p>
        </p:txBody>
      </p:sp>
      <p:sp>
        <p:nvSpPr>
          <p:cNvPr id="4" name="object 4"/>
          <p:cNvSpPr/>
          <p:nvPr/>
        </p:nvSpPr>
        <p:spPr>
          <a:xfrm>
            <a:off x="2511751" y="2722498"/>
            <a:ext cx="1317310" cy="14228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86155"/>
            <a:ext cx="12192000" cy="593090"/>
          </a:xfrm>
          <a:custGeom>
            <a:avLst/>
            <a:gdLst/>
            <a:ahLst/>
            <a:cxnLst/>
            <a:rect l="l" t="t" r="r" b="b"/>
            <a:pathLst>
              <a:path w="12192000" h="593090">
                <a:moveTo>
                  <a:pt x="0" y="0"/>
                </a:moveTo>
                <a:lnTo>
                  <a:pt x="12192000" y="0"/>
                </a:lnTo>
                <a:lnTo>
                  <a:pt x="12192000" y="592836"/>
                </a:lnTo>
                <a:lnTo>
                  <a:pt x="0" y="59283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1326" y="564529"/>
            <a:ext cx="9714673" cy="4001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500" i="1" spc="-950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a</a:t>
            </a:r>
            <a:r>
              <a:rPr sz="2400" spc="415" dirty="0">
                <a:solidFill>
                  <a:schemeClr val="bg1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、刷屏海报：#干掉平庸，家倍出趣#话题，引发小镇青年觉醒</a:t>
            </a:r>
          </a:p>
        </p:txBody>
      </p:sp>
      <p:sp>
        <p:nvSpPr>
          <p:cNvPr id="4" name="object 4"/>
          <p:cNvSpPr/>
          <p:nvPr/>
        </p:nvSpPr>
        <p:spPr>
          <a:xfrm>
            <a:off x="3914457" y="1289367"/>
            <a:ext cx="4362450" cy="5363845"/>
          </a:xfrm>
          <a:custGeom>
            <a:avLst/>
            <a:gdLst/>
            <a:ahLst/>
            <a:cxnLst/>
            <a:rect l="l" t="t" r="r" b="b"/>
            <a:pathLst>
              <a:path w="4362450" h="5363845">
                <a:moveTo>
                  <a:pt x="4357687" y="5363845"/>
                </a:moveTo>
                <a:lnTo>
                  <a:pt x="4762" y="5363845"/>
                </a:lnTo>
                <a:lnTo>
                  <a:pt x="3289" y="5363616"/>
                </a:lnTo>
                <a:lnTo>
                  <a:pt x="1968" y="5362930"/>
                </a:lnTo>
                <a:lnTo>
                  <a:pt x="914" y="5361876"/>
                </a:lnTo>
                <a:lnTo>
                  <a:pt x="228" y="5360555"/>
                </a:lnTo>
                <a:lnTo>
                  <a:pt x="0" y="5359082"/>
                </a:lnTo>
                <a:lnTo>
                  <a:pt x="0" y="4762"/>
                </a:lnTo>
                <a:lnTo>
                  <a:pt x="4762" y="0"/>
                </a:lnTo>
                <a:lnTo>
                  <a:pt x="4357687" y="0"/>
                </a:lnTo>
                <a:lnTo>
                  <a:pt x="4362450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5354320"/>
                </a:lnTo>
                <a:lnTo>
                  <a:pt x="4762" y="5354320"/>
                </a:lnTo>
                <a:lnTo>
                  <a:pt x="9525" y="5359082"/>
                </a:lnTo>
                <a:lnTo>
                  <a:pt x="4362450" y="5359082"/>
                </a:lnTo>
                <a:lnTo>
                  <a:pt x="4362221" y="5360555"/>
                </a:lnTo>
                <a:lnTo>
                  <a:pt x="4361535" y="5361876"/>
                </a:lnTo>
                <a:lnTo>
                  <a:pt x="4360481" y="5362930"/>
                </a:lnTo>
                <a:lnTo>
                  <a:pt x="4359160" y="5363616"/>
                </a:lnTo>
                <a:lnTo>
                  <a:pt x="4357687" y="5363845"/>
                </a:lnTo>
                <a:close/>
              </a:path>
              <a:path w="4362450" h="5363845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4362450" h="5363845">
                <a:moveTo>
                  <a:pt x="4352925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4352925" y="4762"/>
                </a:lnTo>
                <a:lnTo>
                  <a:pt x="4352925" y="9525"/>
                </a:lnTo>
                <a:close/>
              </a:path>
              <a:path w="4362450" h="5363845">
                <a:moveTo>
                  <a:pt x="4352925" y="5359082"/>
                </a:moveTo>
                <a:lnTo>
                  <a:pt x="4352925" y="4762"/>
                </a:lnTo>
                <a:lnTo>
                  <a:pt x="4357687" y="9525"/>
                </a:lnTo>
                <a:lnTo>
                  <a:pt x="4362450" y="9525"/>
                </a:lnTo>
                <a:lnTo>
                  <a:pt x="4362450" y="5354320"/>
                </a:lnTo>
                <a:lnTo>
                  <a:pt x="4357687" y="5354320"/>
                </a:lnTo>
                <a:lnTo>
                  <a:pt x="4352925" y="5359082"/>
                </a:lnTo>
                <a:close/>
              </a:path>
              <a:path w="4362450" h="5363845">
                <a:moveTo>
                  <a:pt x="4362450" y="9525"/>
                </a:moveTo>
                <a:lnTo>
                  <a:pt x="4357687" y="9525"/>
                </a:lnTo>
                <a:lnTo>
                  <a:pt x="4352925" y="4762"/>
                </a:lnTo>
                <a:lnTo>
                  <a:pt x="4362450" y="4762"/>
                </a:lnTo>
                <a:lnTo>
                  <a:pt x="4362450" y="9525"/>
                </a:lnTo>
                <a:close/>
              </a:path>
              <a:path w="4362450" h="5363845">
                <a:moveTo>
                  <a:pt x="9525" y="5359082"/>
                </a:moveTo>
                <a:lnTo>
                  <a:pt x="4762" y="5354320"/>
                </a:lnTo>
                <a:lnTo>
                  <a:pt x="9525" y="5354320"/>
                </a:lnTo>
                <a:lnTo>
                  <a:pt x="9525" y="5359082"/>
                </a:lnTo>
                <a:close/>
              </a:path>
              <a:path w="4362450" h="5363845">
                <a:moveTo>
                  <a:pt x="4352925" y="5359082"/>
                </a:moveTo>
                <a:lnTo>
                  <a:pt x="9525" y="5359082"/>
                </a:lnTo>
                <a:lnTo>
                  <a:pt x="9525" y="5354320"/>
                </a:lnTo>
                <a:lnTo>
                  <a:pt x="4352925" y="5354320"/>
                </a:lnTo>
                <a:lnTo>
                  <a:pt x="4352925" y="5359082"/>
                </a:lnTo>
                <a:close/>
              </a:path>
              <a:path w="4362450" h="5363845">
                <a:moveTo>
                  <a:pt x="4362450" y="5359082"/>
                </a:moveTo>
                <a:lnTo>
                  <a:pt x="4352925" y="5359082"/>
                </a:lnTo>
                <a:lnTo>
                  <a:pt x="4357687" y="5354320"/>
                </a:lnTo>
                <a:lnTo>
                  <a:pt x="4362450" y="5354320"/>
                </a:lnTo>
                <a:lnTo>
                  <a:pt x="4362450" y="53590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06265" y="1757066"/>
            <a:ext cx="3343275" cy="1429236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R="39370" algn="ctr">
              <a:lnSpc>
                <a:spcPct val="100000"/>
              </a:lnSpc>
              <a:spcBef>
                <a:spcPts val="385"/>
              </a:spcBef>
            </a:pPr>
            <a:r>
              <a:rPr sz="4000" kern="1200" spc="415" dirty="0">
                <a:solidFill>
                  <a:srgbClr val="FF0000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  <a:cs typeface="+mn-cs"/>
              </a:rPr>
              <a:t>70%</a:t>
            </a:r>
            <a:r>
              <a:rPr sz="2400" kern="1200" spc="415" dirty="0">
                <a:solidFill>
                  <a:schemeClr val="tx1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  <a:cs typeface="+mn-cs"/>
              </a:rPr>
              <a:t>的小镇青年</a:t>
            </a:r>
          </a:p>
          <a:p>
            <a:pPr marL="12700" marR="5080" algn="ctr">
              <a:lnSpc>
                <a:spcPct val="100000"/>
              </a:lnSpc>
              <a:spcBef>
                <a:spcPts val="165"/>
              </a:spcBef>
            </a:pPr>
            <a:r>
              <a:rPr sz="2400" kern="1200" spc="415" dirty="0">
                <a:solidFill>
                  <a:schemeClr val="tx1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  <a:cs typeface="+mn-cs"/>
              </a:rPr>
              <a:t>业余活动以上网、亲朋聚 会、看电视为主！</a:t>
            </a:r>
          </a:p>
        </p:txBody>
      </p:sp>
      <p:sp>
        <p:nvSpPr>
          <p:cNvPr id="6" name="object 6"/>
          <p:cNvSpPr/>
          <p:nvPr/>
        </p:nvSpPr>
        <p:spPr>
          <a:xfrm>
            <a:off x="4670425" y="4168775"/>
            <a:ext cx="2849245" cy="0"/>
          </a:xfrm>
          <a:custGeom>
            <a:avLst/>
            <a:gdLst/>
            <a:ahLst/>
            <a:cxnLst/>
            <a:rect l="l" t="t" r="r" b="b"/>
            <a:pathLst>
              <a:path w="2849245">
                <a:moveTo>
                  <a:pt x="0" y="0"/>
                </a:moveTo>
                <a:lnTo>
                  <a:pt x="2849245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74259" y="4656454"/>
            <a:ext cx="2442210" cy="0"/>
          </a:xfrm>
          <a:custGeom>
            <a:avLst/>
            <a:gdLst/>
            <a:ahLst/>
            <a:cxnLst/>
            <a:rect l="l" t="t" r="r" b="b"/>
            <a:pathLst>
              <a:path w="2442209">
                <a:moveTo>
                  <a:pt x="0" y="0"/>
                </a:moveTo>
                <a:lnTo>
                  <a:pt x="244221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914457" y="3631173"/>
            <a:ext cx="4362450" cy="2072299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89230" marR="210185" algn="ctr">
              <a:lnSpc>
                <a:spcPts val="3840"/>
              </a:lnSpc>
              <a:spcBef>
                <a:spcPts val="390"/>
              </a:spcBef>
            </a:pPr>
            <a:r>
              <a:rPr lang="zh-CN" altLang="en-US" sz="2400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人际交往多</a:t>
            </a:r>
            <a:endParaRPr lang="en-US" altLang="zh-CN" sz="2400" spc="415" dirty="0">
              <a:latin typeface="汉仪晓波折纸体简" panose="00020600040101010101" pitchFamily="18" charset="-122"/>
              <a:ea typeface="汉仪晓波折纸体简" panose="00020600040101010101" pitchFamily="18" charset="-122"/>
            </a:endParaRPr>
          </a:p>
          <a:p>
            <a:pPr marL="189230" marR="210185" algn="ctr">
              <a:lnSpc>
                <a:spcPts val="3840"/>
              </a:lnSpc>
              <a:spcBef>
                <a:spcPts val="390"/>
              </a:spcBef>
            </a:pPr>
            <a:r>
              <a:rPr lang="zh-CN" altLang="en-US" sz="2400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业 余生活很青涩</a:t>
            </a:r>
          </a:p>
          <a:p>
            <a:pPr marL="189230" marR="210185" algn="ctr">
              <a:lnSpc>
                <a:spcPts val="3840"/>
              </a:lnSpc>
              <a:spcBef>
                <a:spcPts val="390"/>
              </a:spcBef>
            </a:pPr>
            <a:r>
              <a:rPr lang="en-US" altLang="zh-CN" sz="2400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#</a:t>
            </a:r>
            <a:r>
              <a:rPr lang="zh-CN" altLang="en-US" sz="2400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干掉平庸，家倍出趣</a:t>
            </a:r>
            <a:r>
              <a:rPr lang="en-US" altLang="zh-CN" sz="2400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#  </a:t>
            </a:r>
            <a:r>
              <a:rPr lang="zh-CN" altLang="en-US" sz="2400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碧桂园</a:t>
            </a:r>
            <a:r>
              <a:rPr lang="en-US" altLang="zh-CN" sz="2400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X</a:t>
            </a:r>
            <a:r>
              <a:rPr lang="zh-CN" altLang="en-US" sz="2400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江小白</a:t>
            </a:r>
            <a:endParaRPr sz="2400" spc="415" dirty="0">
              <a:latin typeface="汉仪晓波折纸体简" panose="00020600040101010101" pitchFamily="18" charset="-122"/>
              <a:ea typeface="汉仪晓波折纸体简" panose="00020600040101010101" pitchFamily="18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25067"/>
            <a:ext cx="664845" cy="443865"/>
          </a:xfrm>
          <a:custGeom>
            <a:avLst/>
            <a:gdLst/>
            <a:ahLst/>
            <a:cxnLst/>
            <a:rect l="l" t="t" r="r" b="b"/>
            <a:pathLst>
              <a:path w="664845" h="443865">
                <a:moveTo>
                  <a:pt x="0" y="443483"/>
                </a:moveTo>
                <a:lnTo>
                  <a:pt x="0" y="0"/>
                </a:lnTo>
                <a:lnTo>
                  <a:pt x="664464" y="0"/>
                </a:lnTo>
                <a:lnTo>
                  <a:pt x="664464" y="443483"/>
                </a:lnTo>
                <a:lnTo>
                  <a:pt x="0" y="44348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15092" y="920432"/>
            <a:ext cx="4362450" cy="5363845"/>
          </a:xfrm>
          <a:custGeom>
            <a:avLst/>
            <a:gdLst/>
            <a:ahLst/>
            <a:cxnLst/>
            <a:rect l="l" t="t" r="r" b="b"/>
            <a:pathLst>
              <a:path w="4362450" h="5363845">
                <a:moveTo>
                  <a:pt x="4357687" y="5363845"/>
                </a:moveTo>
                <a:lnTo>
                  <a:pt x="4762" y="5363845"/>
                </a:lnTo>
                <a:lnTo>
                  <a:pt x="3289" y="5363616"/>
                </a:lnTo>
                <a:lnTo>
                  <a:pt x="1968" y="5362930"/>
                </a:lnTo>
                <a:lnTo>
                  <a:pt x="914" y="5361876"/>
                </a:lnTo>
                <a:lnTo>
                  <a:pt x="228" y="5360555"/>
                </a:lnTo>
                <a:lnTo>
                  <a:pt x="0" y="5359082"/>
                </a:lnTo>
                <a:lnTo>
                  <a:pt x="0" y="4762"/>
                </a:lnTo>
                <a:lnTo>
                  <a:pt x="4762" y="0"/>
                </a:lnTo>
                <a:lnTo>
                  <a:pt x="4357687" y="0"/>
                </a:lnTo>
                <a:lnTo>
                  <a:pt x="4362450" y="4762"/>
                </a:lnTo>
                <a:lnTo>
                  <a:pt x="9525" y="4762"/>
                </a:lnTo>
                <a:lnTo>
                  <a:pt x="4762" y="9524"/>
                </a:lnTo>
                <a:lnTo>
                  <a:pt x="9525" y="9524"/>
                </a:lnTo>
                <a:lnTo>
                  <a:pt x="9525" y="5354320"/>
                </a:lnTo>
                <a:lnTo>
                  <a:pt x="4762" y="5354320"/>
                </a:lnTo>
                <a:lnTo>
                  <a:pt x="9525" y="5359082"/>
                </a:lnTo>
                <a:lnTo>
                  <a:pt x="4362450" y="5359082"/>
                </a:lnTo>
                <a:lnTo>
                  <a:pt x="4362221" y="5360555"/>
                </a:lnTo>
                <a:lnTo>
                  <a:pt x="4361535" y="5361876"/>
                </a:lnTo>
                <a:lnTo>
                  <a:pt x="4360481" y="5362930"/>
                </a:lnTo>
                <a:lnTo>
                  <a:pt x="4359160" y="5363616"/>
                </a:lnTo>
                <a:lnTo>
                  <a:pt x="4357687" y="5363845"/>
                </a:lnTo>
                <a:close/>
              </a:path>
              <a:path w="4362450" h="5363845">
                <a:moveTo>
                  <a:pt x="9525" y="9524"/>
                </a:moveTo>
                <a:lnTo>
                  <a:pt x="4762" y="9524"/>
                </a:lnTo>
                <a:lnTo>
                  <a:pt x="9525" y="4762"/>
                </a:lnTo>
                <a:lnTo>
                  <a:pt x="9525" y="9524"/>
                </a:lnTo>
                <a:close/>
              </a:path>
              <a:path w="4362450" h="5363845">
                <a:moveTo>
                  <a:pt x="4352925" y="9524"/>
                </a:moveTo>
                <a:lnTo>
                  <a:pt x="9525" y="9524"/>
                </a:lnTo>
                <a:lnTo>
                  <a:pt x="9525" y="4762"/>
                </a:lnTo>
                <a:lnTo>
                  <a:pt x="4352925" y="4762"/>
                </a:lnTo>
                <a:lnTo>
                  <a:pt x="4352925" y="9524"/>
                </a:lnTo>
                <a:close/>
              </a:path>
              <a:path w="4362450" h="5363845">
                <a:moveTo>
                  <a:pt x="4352925" y="5359082"/>
                </a:moveTo>
                <a:lnTo>
                  <a:pt x="4352925" y="4762"/>
                </a:lnTo>
                <a:lnTo>
                  <a:pt x="4357687" y="9524"/>
                </a:lnTo>
                <a:lnTo>
                  <a:pt x="4362450" y="9524"/>
                </a:lnTo>
                <a:lnTo>
                  <a:pt x="4362450" y="5354320"/>
                </a:lnTo>
                <a:lnTo>
                  <a:pt x="4357687" y="5354320"/>
                </a:lnTo>
                <a:lnTo>
                  <a:pt x="4352925" y="5359082"/>
                </a:lnTo>
                <a:close/>
              </a:path>
              <a:path w="4362450" h="5363845">
                <a:moveTo>
                  <a:pt x="4362450" y="9524"/>
                </a:moveTo>
                <a:lnTo>
                  <a:pt x="4357687" y="9524"/>
                </a:lnTo>
                <a:lnTo>
                  <a:pt x="4352925" y="4762"/>
                </a:lnTo>
                <a:lnTo>
                  <a:pt x="4362450" y="4762"/>
                </a:lnTo>
                <a:lnTo>
                  <a:pt x="4362450" y="9524"/>
                </a:lnTo>
                <a:close/>
              </a:path>
              <a:path w="4362450" h="5363845">
                <a:moveTo>
                  <a:pt x="9525" y="5359082"/>
                </a:moveTo>
                <a:lnTo>
                  <a:pt x="4762" y="5354320"/>
                </a:lnTo>
                <a:lnTo>
                  <a:pt x="9525" y="5354320"/>
                </a:lnTo>
                <a:lnTo>
                  <a:pt x="9525" y="5359082"/>
                </a:lnTo>
                <a:close/>
              </a:path>
              <a:path w="4362450" h="5363845">
                <a:moveTo>
                  <a:pt x="4352925" y="5359082"/>
                </a:moveTo>
                <a:lnTo>
                  <a:pt x="9525" y="5359082"/>
                </a:lnTo>
                <a:lnTo>
                  <a:pt x="9525" y="5354320"/>
                </a:lnTo>
                <a:lnTo>
                  <a:pt x="4352925" y="5354320"/>
                </a:lnTo>
                <a:lnTo>
                  <a:pt x="4352925" y="5359082"/>
                </a:lnTo>
                <a:close/>
              </a:path>
              <a:path w="4362450" h="5363845">
                <a:moveTo>
                  <a:pt x="4362450" y="5359082"/>
                </a:moveTo>
                <a:lnTo>
                  <a:pt x="4352925" y="5359082"/>
                </a:lnTo>
                <a:lnTo>
                  <a:pt x="4357687" y="5354320"/>
                </a:lnTo>
                <a:lnTo>
                  <a:pt x="4362450" y="5354320"/>
                </a:lnTo>
                <a:lnTo>
                  <a:pt x="4362450" y="53590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19550" y="1388130"/>
            <a:ext cx="4257992" cy="1429236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R="39370" algn="ctr">
              <a:lnSpc>
                <a:spcPct val="100000"/>
              </a:lnSpc>
              <a:spcBef>
                <a:spcPts val="385"/>
              </a:spcBef>
            </a:pPr>
            <a:r>
              <a:rPr sz="4000" kern="1200" spc="415" dirty="0">
                <a:solidFill>
                  <a:srgbClr val="FF0000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  <a:cs typeface="+mn-cs"/>
              </a:rPr>
              <a:t>25%</a:t>
            </a:r>
            <a:r>
              <a:rPr lang="zh-CN" altLang="en-US" sz="2400" kern="1200" spc="415" dirty="0">
                <a:solidFill>
                  <a:schemeClr val="tx1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  <a:cs typeface="+mn-cs"/>
              </a:rPr>
              <a:t>的小镇青年从未</a:t>
            </a:r>
            <a:br>
              <a:rPr lang="en-US" altLang="zh-CN" sz="2400" kern="1200" spc="415" dirty="0">
                <a:solidFill>
                  <a:schemeClr val="tx1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  <a:cs typeface="+mn-cs"/>
              </a:rPr>
            </a:br>
            <a:r>
              <a:rPr lang="zh-CN" altLang="en-US" sz="2400" kern="1200" spc="415" dirty="0">
                <a:solidFill>
                  <a:schemeClr val="tx1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  <a:cs typeface="+mn-cs"/>
              </a:rPr>
              <a:t>有过看展览、音乐会、演出等文化活动的经历</a:t>
            </a:r>
            <a:endParaRPr sz="2400" kern="1200" spc="415" dirty="0">
              <a:solidFill>
                <a:schemeClr val="tx1"/>
              </a:solidFill>
              <a:latin typeface="汉仪晓波折纸体简" panose="00020600040101010101" pitchFamily="18" charset="-122"/>
              <a:ea typeface="汉仪晓波折纸体简" panose="00020600040101010101" pitchFamily="18" charset="-122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67859" y="3799840"/>
            <a:ext cx="3256279" cy="0"/>
          </a:xfrm>
          <a:custGeom>
            <a:avLst/>
            <a:gdLst/>
            <a:ahLst/>
            <a:cxnLst/>
            <a:rect l="l" t="t" r="r" b="b"/>
            <a:pathLst>
              <a:path w="3256279">
                <a:moveTo>
                  <a:pt x="0" y="0"/>
                </a:moveTo>
                <a:lnTo>
                  <a:pt x="325628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33595" y="4287520"/>
            <a:ext cx="2924175" cy="0"/>
          </a:xfrm>
          <a:custGeom>
            <a:avLst/>
            <a:gdLst/>
            <a:ahLst/>
            <a:cxnLst/>
            <a:rect l="l" t="t" r="r" b="b"/>
            <a:pathLst>
              <a:path w="2924175">
                <a:moveTo>
                  <a:pt x="0" y="0"/>
                </a:moveTo>
                <a:lnTo>
                  <a:pt x="2924175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矩形 7"/>
          <p:cNvSpPr/>
          <p:nvPr/>
        </p:nvSpPr>
        <p:spPr>
          <a:xfrm>
            <a:off x="3915091" y="3156473"/>
            <a:ext cx="4362451" cy="2262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文化活动？对不起</a:t>
            </a:r>
            <a:endParaRPr lang="en-US" altLang="zh-CN" sz="2400" spc="415" dirty="0">
              <a:latin typeface="汉仪晓波折纸体简" panose="00020600040101010101" pitchFamily="18" charset="-122"/>
              <a:ea typeface="汉仪晓波折纸体简" panose="00020600040101010101" pitchFamily="18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这不是我的</a:t>
            </a:r>
            <a:r>
              <a:rPr lang="en-US" altLang="zh-CN" sz="2400" spc="415" dirty="0" err="1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styel</a:t>
            </a:r>
            <a:endParaRPr lang="en-US" altLang="zh-CN" sz="2400" spc="415" dirty="0">
              <a:latin typeface="汉仪晓波折纸体简" panose="00020600040101010101" pitchFamily="18" charset="-122"/>
              <a:ea typeface="汉仪晓波折纸体简" panose="00020600040101010101" pitchFamily="18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#</a:t>
            </a:r>
            <a:r>
              <a:rPr lang="zh-CN" altLang="en-US" sz="2400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干掉平庸，家倍出趣</a:t>
            </a:r>
            <a:r>
              <a:rPr lang="en-US" altLang="zh-CN" sz="2400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#  </a:t>
            </a:r>
          </a:p>
          <a:p>
            <a:pPr algn="ctr">
              <a:lnSpc>
                <a:spcPct val="150000"/>
              </a:lnSpc>
            </a:pPr>
            <a:r>
              <a:rPr lang="zh-CN" altLang="en-US" sz="2400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碧桂园</a:t>
            </a:r>
            <a:r>
              <a:rPr lang="en-US" altLang="zh-CN" sz="2400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X</a:t>
            </a:r>
            <a:r>
              <a:rPr lang="zh-CN" altLang="en-US" sz="2400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江小白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25067"/>
            <a:ext cx="664845" cy="443865"/>
          </a:xfrm>
          <a:custGeom>
            <a:avLst/>
            <a:gdLst/>
            <a:ahLst/>
            <a:cxnLst/>
            <a:rect l="l" t="t" r="r" b="b"/>
            <a:pathLst>
              <a:path w="664845" h="443865">
                <a:moveTo>
                  <a:pt x="0" y="443483"/>
                </a:moveTo>
                <a:lnTo>
                  <a:pt x="0" y="0"/>
                </a:lnTo>
                <a:lnTo>
                  <a:pt x="664464" y="0"/>
                </a:lnTo>
                <a:lnTo>
                  <a:pt x="664464" y="443483"/>
                </a:lnTo>
                <a:lnTo>
                  <a:pt x="0" y="44348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15092" y="920432"/>
            <a:ext cx="4362450" cy="5363845"/>
          </a:xfrm>
          <a:custGeom>
            <a:avLst/>
            <a:gdLst/>
            <a:ahLst/>
            <a:cxnLst/>
            <a:rect l="l" t="t" r="r" b="b"/>
            <a:pathLst>
              <a:path w="4362450" h="5363845">
                <a:moveTo>
                  <a:pt x="4357687" y="5363845"/>
                </a:moveTo>
                <a:lnTo>
                  <a:pt x="4762" y="5363845"/>
                </a:lnTo>
                <a:lnTo>
                  <a:pt x="3289" y="5363616"/>
                </a:lnTo>
                <a:lnTo>
                  <a:pt x="1968" y="5362930"/>
                </a:lnTo>
                <a:lnTo>
                  <a:pt x="914" y="5361876"/>
                </a:lnTo>
                <a:lnTo>
                  <a:pt x="228" y="5360555"/>
                </a:lnTo>
                <a:lnTo>
                  <a:pt x="0" y="5359082"/>
                </a:lnTo>
                <a:lnTo>
                  <a:pt x="0" y="4762"/>
                </a:lnTo>
                <a:lnTo>
                  <a:pt x="4762" y="0"/>
                </a:lnTo>
                <a:lnTo>
                  <a:pt x="4357687" y="0"/>
                </a:lnTo>
                <a:lnTo>
                  <a:pt x="4362450" y="4762"/>
                </a:lnTo>
                <a:lnTo>
                  <a:pt x="9525" y="4762"/>
                </a:lnTo>
                <a:lnTo>
                  <a:pt x="4762" y="9524"/>
                </a:lnTo>
                <a:lnTo>
                  <a:pt x="9525" y="9524"/>
                </a:lnTo>
                <a:lnTo>
                  <a:pt x="9525" y="5354320"/>
                </a:lnTo>
                <a:lnTo>
                  <a:pt x="4762" y="5354320"/>
                </a:lnTo>
                <a:lnTo>
                  <a:pt x="9525" y="5359082"/>
                </a:lnTo>
                <a:lnTo>
                  <a:pt x="4362450" y="5359082"/>
                </a:lnTo>
                <a:lnTo>
                  <a:pt x="4362221" y="5360555"/>
                </a:lnTo>
                <a:lnTo>
                  <a:pt x="4361535" y="5361876"/>
                </a:lnTo>
                <a:lnTo>
                  <a:pt x="4360481" y="5362930"/>
                </a:lnTo>
                <a:lnTo>
                  <a:pt x="4359160" y="5363616"/>
                </a:lnTo>
                <a:lnTo>
                  <a:pt x="4357687" y="5363845"/>
                </a:lnTo>
                <a:close/>
              </a:path>
              <a:path w="4362450" h="5363845">
                <a:moveTo>
                  <a:pt x="9525" y="9524"/>
                </a:moveTo>
                <a:lnTo>
                  <a:pt x="4762" y="9524"/>
                </a:lnTo>
                <a:lnTo>
                  <a:pt x="9525" y="4762"/>
                </a:lnTo>
                <a:lnTo>
                  <a:pt x="9525" y="9524"/>
                </a:lnTo>
                <a:close/>
              </a:path>
              <a:path w="4362450" h="5363845">
                <a:moveTo>
                  <a:pt x="4352925" y="9524"/>
                </a:moveTo>
                <a:lnTo>
                  <a:pt x="9525" y="9524"/>
                </a:lnTo>
                <a:lnTo>
                  <a:pt x="9525" y="4762"/>
                </a:lnTo>
                <a:lnTo>
                  <a:pt x="4352925" y="4762"/>
                </a:lnTo>
                <a:lnTo>
                  <a:pt x="4352925" y="9524"/>
                </a:lnTo>
                <a:close/>
              </a:path>
              <a:path w="4362450" h="5363845">
                <a:moveTo>
                  <a:pt x="4352925" y="5359082"/>
                </a:moveTo>
                <a:lnTo>
                  <a:pt x="4352925" y="4762"/>
                </a:lnTo>
                <a:lnTo>
                  <a:pt x="4357687" y="9524"/>
                </a:lnTo>
                <a:lnTo>
                  <a:pt x="4362450" y="9524"/>
                </a:lnTo>
                <a:lnTo>
                  <a:pt x="4362450" y="5354320"/>
                </a:lnTo>
                <a:lnTo>
                  <a:pt x="4357687" y="5354320"/>
                </a:lnTo>
                <a:lnTo>
                  <a:pt x="4352925" y="5359082"/>
                </a:lnTo>
                <a:close/>
              </a:path>
              <a:path w="4362450" h="5363845">
                <a:moveTo>
                  <a:pt x="4362450" y="9524"/>
                </a:moveTo>
                <a:lnTo>
                  <a:pt x="4357687" y="9524"/>
                </a:lnTo>
                <a:lnTo>
                  <a:pt x="4352925" y="4762"/>
                </a:lnTo>
                <a:lnTo>
                  <a:pt x="4362450" y="4762"/>
                </a:lnTo>
                <a:lnTo>
                  <a:pt x="4362450" y="9524"/>
                </a:lnTo>
                <a:close/>
              </a:path>
              <a:path w="4362450" h="5363845">
                <a:moveTo>
                  <a:pt x="9525" y="5359082"/>
                </a:moveTo>
                <a:lnTo>
                  <a:pt x="4762" y="5354320"/>
                </a:lnTo>
                <a:lnTo>
                  <a:pt x="9525" y="5354320"/>
                </a:lnTo>
                <a:lnTo>
                  <a:pt x="9525" y="5359082"/>
                </a:lnTo>
                <a:close/>
              </a:path>
              <a:path w="4362450" h="5363845">
                <a:moveTo>
                  <a:pt x="4352925" y="5359082"/>
                </a:moveTo>
                <a:lnTo>
                  <a:pt x="9525" y="5359082"/>
                </a:lnTo>
                <a:lnTo>
                  <a:pt x="9525" y="5354320"/>
                </a:lnTo>
                <a:lnTo>
                  <a:pt x="4352925" y="5354320"/>
                </a:lnTo>
                <a:lnTo>
                  <a:pt x="4352925" y="5359082"/>
                </a:lnTo>
                <a:close/>
              </a:path>
              <a:path w="4362450" h="5363845">
                <a:moveTo>
                  <a:pt x="4362450" y="5359082"/>
                </a:moveTo>
                <a:lnTo>
                  <a:pt x="4352925" y="5359082"/>
                </a:lnTo>
                <a:lnTo>
                  <a:pt x="4357687" y="5354320"/>
                </a:lnTo>
                <a:lnTo>
                  <a:pt x="4362450" y="5354320"/>
                </a:lnTo>
                <a:lnTo>
                  <a:pt x="4362450" y="53590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59300" y="1388130"/>
            <a:ext cx="3038475" cy="1403588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177165">
              <a:lnSpc>
                <a:spcPct val="100000"/>
              </a:lnSpc>
              <a:spcBef>
                <a:spcPts val="385"/>
              </a:spcBef>
            </a:pPr>
            <a:r>
              <a:rPr lang="en-US" altLang="zh-CN" sz="4000" kern="1200" spc="415" dirty="0">
                <a:solidFill>
                  <a:srgbClr val="FF0000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  <a:cs typeface="+mn-cs"/>
              </a:rPr>
              <a:t>73%</a:t>
            </a:r>
            <a:r>
              <a:rPr lang="zh-CN" altLang="en-US" sz="2400" kern="1200" spc="415" dirty="0">
                <a:solidFill>
                  <a:schemeClr val="tx1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  <a:cs typeface="+mn-cs"/>
              </a:rPr>
              <a:t>的小镇青年</a:t>
            </a:r>
            <a:br>
              <a:rPr lang="zh-CN" altLang="en-US" sz="2400" kern="1200" spc="415" dirty="0">
                <a:solidFill>
                  <a:schemeClr val="tx1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  <a:cs typeface="+mn-cs"/>
              </a:rPr>
            </a:br>
            <a:r>
              <a:rPr lang="zh-CN" altLang="en-US" sz="2400" kern="1200" spc="415" dirty="0">
                <a:solidFill>
                  <a:schemeClr val="tx1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  <a:cs typeface="+mn-cs"/>
              </a:rPr>
              <a:t>喜欢平凡稳定生活，容 易滋生“混日子”</a:t>
            </a:r>
            <a:endParaRPr sz="2400" kern="1200" spc="415" dirty="0">
              <a:solidFill>
                <a:schemeClr val="tx1"/>
              </a:solidFill>
              <a:latin typeface="汉仪晓波折纸体简" panose="00020600040101010101" pitchFamily="18" charset="-122"/>
              <a:ea typeface="汉仪晓波折纸体简" panose="00020600040101010101" pitchFamily="18" charset="-122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78095" y="3799840"/>
            <a:ext cx="2035175" cy="0"/>
          </a:xfrm>
          <a:custGeom>
            <a:avLst/>
            <a:gdLst/>
            <a:ahLst/>
            <a:cxnLst/>
            <a:rect l="l" t="t" r="r" b="b"/>
            <a:pathLst>
              <a:path w="2035175">
                <a:moveTo>
                  <a:pt x="0" y="0"/>
                </a:moveTo>
                <a:lnTo>
                  <a:pt x="2035175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78095" y="4287520"/>
            <a:ext cx="2035175" cy="0"/>
          </a:xfrm>
          <a:custGeom>
            <a:avLst/>
            <a:gdLst/>
            <a:ahLst/>
            <a:cxnLst/>
            <a:rect l="l" t="t" r="r" b="b"/>
            <a:pathLst>
              <a:path w="2035175">
                <a:moveTo>
                  <a:pt x="0" y="0"/>
                </a:moveTo>
                <a:lnTo>
                  <a:pt x="2035175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矩形 7"/>
          <p:cNvSpPr/>
          <p:nvPr/>
        </p:nvSpPr>
        <p:spPr>
          <a:xfrm>
            <a:off x="3997482" y="3156473"/>
            <a:ext cx="4162109" cy="2262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人称我们是 </a:t>
            </a:r>
          </a:p>
          <a:p>
            <a:pPr algn="ctr">
              <a:lnSpc>
                <a:spcPct val="150000"/>
              </a:lnSpc>
            </a:pPr>
            <a:r>
              <a:rPr lang="zh-CN" altLang="en-US" sz="2400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混迹江湖的</a:t>
            </a:r>
          </a:p>
          <a:p>
            <a:pPr algn="ctr">
              <a:lnSpc>
                <a:spcPct val="150000"/>
              </a:lnSpc>
            </a:pPr>
            <a:r>
              <a:rPr lang="en-US" altLang="zh-CN" sz="2400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#</a:t>
            </a:r>
            <a:r>
              <a:rPr lang="zh-CN" altLang="en-US" sz="2400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干掉平庸，家倍出趣</a:t>
            </a:r>
            <a:r>
              <a:rPr lang="en-US" altLang="zh-CN" sz="2400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#  </a:t>
            </a:r>
            <a:r>
              <a:rPr lang="zh-CN" altLang="en-US" sz="2400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碧桂园</a:t>
            </a:r>
            <a:r>
              <a:rPr lang="en-US" altLang="zh-CN" sz="2400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X</a:t>
            </a:r>
            <a:r>
              <a:rPr lang="zh-CN" altLang="en-US" sz="2400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江小白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25067"/>
            <a:ext cx="664845" cy="443865"/>
          </a:xfrm>
          <a:custGeom>
            <a:avLst/>
            <a:gdLst/>
            <a:ahLst/>
            <a:cxnLst/>
            <a:rect l="l" t="t" r="r" b="b"/>
            <a:pathLst>
              <a:path w="664845" h="443865">
                <a:moveTo>
                  <a:pt x="0" y="443483"/>
                </a:moveTo>
                <a:lnTo>
                  <a:pt x="0" y="0"/>
                </a:lnTo>
                <a:lnTo>
                  <a:pt x="664464" y="0"/>
                </a:lnTo>
                <a:lnTo>
                  <a:pt x="664464" y="443483"/>
                </a:lnTo>
                <a:lnTo>
                  <a:pt x="0" y="44348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15092" y="920432"/>
            <a:ext cx="4362450" cy="5363845"/>
          </a:xfrm>
          <a:custGeom>
            <a:avLst/>
            <a:gdLst/>
            <a:ahLst/>
            <a:cxnLst/>
            <a:rect l="l" t="t" r="r" b="b"/>
            <a:pathLst>
              <a:path w="4362450" h="5363845">
                <a:moveTo>
                  <a:pt x="4357687" y="5363845"/>
                </a:moveTo>
                <a:lnTo>
                  <a:pt x="4762" y="5363845"/>
                </a:lnTo>
                <a:lnTo>
                  <a:pt x="3289" y="5363616"/>
                </a:lnTo>
                <a:lnTo>
                  <a:pt x="1968" y="5362930"/>
                </a:lnTo>
                <a:lnTo>
                  <a:pt x="914" y="5361876"/>
                </a:lnTo>
                <a:lnTo>
                  <a:pt x="228" y="5360555"/>
                </a:lnTo>
                <a:lnTo>
                  <a:pt x="0" y="5359082"/>
                </a:lnTo>
                <a:lnTo>
                  <a:pt x="0" y="4762"/>
                </a:lnTo>
                <a:lnTo>
                  <a:pt x="4762" y="0"/>
                </a:lnTo>
                <a:lnTo>
                  <a:pt x="4357687" y="0"/>
                </a:lnTo>
                <a:lnTo>
                  <a:pt x="4362450" y="4762"/>
                </a:lnTo>
                <a:lnTo>
                  <a:pt x="9525" y="4762"/>
                </a:lnTo>
                <a:lnTo>
                  <a:pt x="4762" y="9524"/>
                </a:lnTo>
                <a:lnTo>
                  <a:pt x="9525" y="9524"/>
                </a:lnTo>
                <a:lnTo>
                  <a:pt x="9525" y="5354320"/>
                </a:lnTo>
                <a:lnTo>
                  <a:pt x="4762" y="5354320"/>
                </a:lnTo>
                <a:lnTo>
                  <a:pt x="9525" y="5359082"/>
                </a:lnTo>
                <a:lnTo>
                  <a:pt x="4362450" y="5359082"/>
                </a:lnTo>
                <a:lnTo>
                  <a:pt x="4362221" y="5360555"/>
                </a:lnTo>
                <a:lnTo>
                  <a:pt x="4361535" y="5361876"/>
                </a:lnTo>
                <a:lnTo>
                  <a:pt x="4360481" y="5362930"/>
                </a:lnTo>
                <a:lnTo>
                  <a:pt x="4359160" y="5363616"/>
                </a:lnTo>
                <a:lnTo>
                  <a:pt x="4357687" y="5363845"/>
                </a:lnTo>
                <a:close/>
              </a:path>
              <a:path w="4362450" h="5363845">
                <a:moveTo>
                  <a:pt x="9525" y="9524"/>
                </a:moveTo>
                <a:lnTo>
                  <a:pt x="4762" y="9524"/>
                </a:lnTo>
                <a:lnTo>
                  <a:pt x="9525" y="4762"/>
                </a:lnTo>
                <a:lnTo>
                  <a:pt x="9525" y="9524"/>
                </a:lnTo>
                <a:close/>
              </a:path>
              <a:path w="4362450" h="5363845">
                <a:moveTo>
                  <a:pt x="4352925" y="9524"/>
                </a:moveTo>
                <a:lnTo>
                  <a:pt x="9525" y="9524"/>
                </a:lnTo>
                <a:lnTo>
                  <a:pt x="9525" y="4762"/>
                </a:lnTo>
                <a:lnTo>
                  <a:pt x="4352925" y="4762"/>
                </a:lnTo>
                <a:lnTo>
                  <a:pt x="4352925" y="9524"/>
                </a:lnTo>
                <a:close/>
              </a:path>
              <a:path w="4362450" h="5363845">
                <a:moveTo>
                  <a:pt x="4352925" y="5359082"/>
                </a:moveTo>
                <a:lnTo>
                  <a:pt x="4352925" y="4762"/>
                </a:lnTo>
                <a:lnTo>
                  <a:pt x="4357687" y="9524"/>
                </a:lnTo>
                <a:lnTo>
                  <a:pt x="4362450" y="9524"/>
                </a:lnTo>
                <a:lnTo>
                  <a:pt x="4362450" y="5354320"/>
                </a:lnTo>
                <a:lnTo>
                  <a:pt x="4357687" y="5354320"/>
                </a:lnTo>
                <a:lnTo>
                  <a:pt x="4352925" y="5359082"/>
                </a:lnTo>
                <a:close/>
              </a:path>
              <a:path w="4362450" h="5363845">
                <a:moveTo>
                  <a:pt x="4362450" y="9524"/>
                </a:moveTo>
                <a:lnTo>
                  <a:pt x="4357687" y="9524"/>
                </a:lnTo>
                <a:lnTo>
                  <a:pt x="4352925" y="4762"/>
                </a:lnTo>
                <a:lnTo>
                  <a:pt x="4362450" y="4762"/>
                </a:lnTo>
                <a:lnTo>
                  <a:pt x="4362450" y="9524"/>
                </a:lnTo>
                <a:close/>
              </a:path>
              <a:path w="4362450" h="5363845">
                <a:moveTo>
                  <a:pt x="9525" y="5359082"/>
                </a:moveTo>
                <a:lnTo>
                  <a:pt x="4762" y="5354320"/>
                </a:lnTo>
                <a:lnTo>
                  <a:pt x="9525" y="5354320"/>
                </a:lnTo>
                <a:lnTo>
                  <a:pt x="9525" y="5359082"/>
                </a:lnTo>
                <a:close/>
              </a:path>
              <a:path w="4362450" h="5363845">
                <a:moveTo>
                  <a:pt x="4352925" y="5359082"/>
                </a:moveTo>
                <a:lnTo>
                  <a:pt x="9525" y="5359082"/>
                </a:lnTo>
                <a:lnTo>
                  <a:pt x="9525" y="5354320"/>
                </a:lnTo>
                <a:lnTo>
                  <a:pt x="4352925" y="5354320"/>
                </a:lnTo>
                <a:lnTo>
                  <a:pt x="4352925" y="5359082"/>
                </a:lnTo>
                <a:close/>
              </a:path>
              <a:path w="4362450" h="5363845">
                <a:moveTo>
                  <a:pt x="4362450" y="5359082"/>
                </a:moveTo>
                <a:lnTo>
                  <a:pt x="4352925" y="5359082"/>
                </a:lnTo>
                <a:lnTo>
                  <a:pt x="4357687" y="5354320"/>
                </a:lnTo>
                <a:lnTo>
                  <a:pt x="4362450" y="5354320"/>
                </a:lnTo>
                <a:lnTo>
                  <a:pt x="4362450" y="53590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06900" y="1388130"/>
            <a:ext cx="3343275" cy="1429236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R="39370" algn="ctr">
              <a:lnSpc>
                <a:spcPct val="100000"/>
              </a:lnSpc>
              <a:spcBef>
                <a:spcPts val="385"/>
              </a:spcBef>
            </a:pPr>
            <a:r>
              <a:rPr sz="4000" kern="1200" spc="415" dirty="0">
                <a:solidFill>
                  <a:srgbClr val="FF0000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  <a:cs typeface="+mn-cs"/>
              </a:rPr>
              <a:t>54.2%</a:t>
            </a:r>
            <a:r>
              <a:rPr lang="zh-CN" altLang="en-US" sz="2400" kern="1200" spc="415" dirty="0">
                <a:solidFill>
                  <a:schemeClr val="tx1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  <a:cs typeface="+mn-cs"/>
              </a:rPr>
              <a:t>的小镇青年</a:t>
            </a:r>
            <a:br>
              <a:rPr lang="zh-CN" altLang="en-US" sz="2400" kern="1200" spc="415" dirty="0">
                <a:solidFill>
                  <a:schemeClr val="tx1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  <a:cs typeface="+mn-cs"/>
              </a:rPr>
            </a:br>
            <a:r>
              <a:rPr lang="zh-CN" altLang="en-US" sz="2400" kern="1200" spc="415" dirty="0">
                <a:solidFill>
                  <a:schemeClr val="tx1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  <a:cs typeface="+mn-cs"/>
              </a:rPr>
              <a:t>认为自己社会经济地位低于大城市同龄人</a:t>
            </a:r>
            <a:endParaRPr sz="2400" kern="1200" spc="415" dirty="0">
              <a:solidFill>
                <a:schemeClr val="tx1"/>
              </a:solidFill>
              <a:latin typeface="汉仪晓波折纸体简" panose="00020600040101010101" pitchFamily="18" charset="-122"/>
              <a:ea typeface="汉仪晓波折纸体简" panose="00020600040101010101" pitchFamily="18" charset="-122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71059" y="3799840"/>
            <a:ext cx="2849245" cy="0"/>
          </a:xfrm>
          <a:custGeom>
            <a:avLst/>
            <a:gdLst/>
            <a:ahLst/>
            <a:cxnLst/>
            <a:rect l="l" t="t" r="r" b="b"/>
            <a:pathLst>
              <a:path w="2849245">
                <a:moveTo>
                  <a:pt x="0" y="0"/>
                </a:moveTo>
                <a:lnTo>
                  <a:pt x="2849244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78095" y="4287520"/>
            <a:ext cx="2035175" cy="0"/>
          </a:xfrm>
          <a:custGeom>
            <a:avLst/>
            <a:gdLst/>
            <a:ahLst/>
            <a:cxnLst/>
            <a:rect l="l" t="t" r="r" b="b"/>
            <a:pathLst>
              <a:path w="2035175">
                <a:moveTo>
                  <a:pt x="0" y="0"/>
                </a:moveTo>
                <a:lnTo>
                  <a:pt x="2035175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矩形 7"/>
          <p:cNvSpPr/>
          <p:nvPr/>
        </p:nvSpPr>
        <p:spPr>
          <a:xfrm>
            <a:off x="3915091" y="3156473"/>
            <a:ext cx="4362451" cy="2262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我拖了国家经济 </a:t>
            </a:r>
          </a:p>
          <a:p>
            <a:pPr algn="ctr">
              <a:lnSpc>
                <a:spcPct val="150000"/>
              </a:lnSpc>
            </a:pPr>
            <a:r>
              <a:rPr lang="zh-CN" altLang="en-US" sz="2400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建设的后腿</a:t>
            </a:r>
          </a:p>
          <a:p>
            <a:pPr algn="ctr">
              <a:lnSpc>
                <a:spcPct val="150000"/>
              </a:lnSpc>
            </a:pPr>
            <a:r>
              <a:rPr lang="zh-CN" altLang="en-US" sz="2400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#干掉平庸，家倍出趣#  </a:t>
            </a:r>
            <a:endParaRPr lang="en-US" altLang="zh-CN" sz="2400" spc="415" dirty="0">
              <a:latin typeface="汉仪晓波折纸体简" panose="00020600040101010101" pitchFamily="18" charset="-122"/>
              <a:ea typeface="汉仪晓波折纸体简" panose="00020600040101010101" pitchFamily="18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碧桂园X江小白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86155"/>
            <a:ext cx="12192000" cy="593090"/>
          </a:xfrm>
          <a:custGeom>
            <a:avLst/>
            <a:gdLst/>
            <a:ahLst/>
            <a:cxnLst/>
            <a:rect l="l" t="t" r="r" b="b"/>
            <a:pathLst>
              <a:path w="12192000" h="593090">
                <a:moveTo>
                  <a:pt x="0" y="0"/>
                </a:moveTo>
                <a:lnTo>
                  <a:pt x="12192000" y="0"/>
                </a:lnTo>
                <a:lnTo>
                  <a:pt x="12192000" y="592836"/>
                </a:lnTo>
                <a:lnTo>
                  <a:pt x="0" y="59283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2944" y="564529"/>
            <a:ext cx="9743056" cy="4001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500" i="1" spc="-730" dirty="0">
                <a:latin typeface="汉仪晓波折纸体简"/>
                <a:cs typeface="汉仪晓波折纸体简"/>
              </a:rPr>
              <a:t>b</a:t>
            </a:r>
            <a:r>
              <a:rPr sz="2400" kern="1200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  <a:cs typeface="+mn-cs"/>
              </a:rPr>
              <a:t>、长图文：致韶关青年的一份信，拒绝平庸，引发小镇青年共鸣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30605" y="2469514"/>
            <a:ext cx="149860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 panose="020B0604020202020204"/>
                <a:cs typeface="Arial" panose="020B0604020202020204"/>
              </a:rPr>
              <a:t>•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0605" y="3456304"/>
            <a:ext cx="149860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 panose="020B0604020202020204"/>
                <a:cs typeface="Arial" panose="020B0604020202020204"/>
              </a:rPr>
              <a:t>•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0605" y="4624704"/>
            <a:ext cx="149860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 panose="020B0604020202020204"/>
                <a:cs typeface="Arial" panose="020B0604020202020204"/>
              </a:rPr>
              <a:t>•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57960" y="2214879"/>
            <a:ext cx="10447020" cy="1899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0">
              <a:lnSpc>
                <a:spcPct val="100000"/>
              </a:lnSpc>
              <a:spcBef>
                <a:spcPts val="100"/>
              </a:spcBef>
            </a:pPr>
            <a:r>
              <a:rPr sz="2400" spc="275" dirty="0">
                <a:latin typeface="汉仪晓波折纸体简"/>
                <a:cs typeface="汉仪晓波折纸体简"/>
              </a:rPr>
              <a:t>洞察</a:t>
            </a:r>
            <a:r>
              <a:rPr sz="2400" dirty="0">
                <a:latin typeface="汉仪晓波折纸体简"/>
                <a:cs typeface="汉仪晓波折纸体简"/>
              </a:rPr>
              <a:t>：</a:t>
            </a:r>
            <a:r>
              <a:rPr sz="2400" spc="275" dirty="0">
                <a:latin typeface="汉仪晓波折纸体简"/>
                <a:cs typeface="汉仪晓波折纸体简"/>
              </a:rPr>
              <a:t>小镇青年的</a:t>
            </a:r>
            <a:r>
              <a:rPr sz="2400" dirty="0">
                <a:latin typeface="汉仪晓波折纸体简"/>
                <a:cs typeface="汉仪晓波折纸体简"/>
              </a:rPr>
              <a:t>“</a:t>
            </a:r>
            <a:r>
              <a:rPr sz="2400" spc="275" dirty="0">
                <a:latin typeface="汉仪晓波折纸体简"/>
                <a:cs typeface="汉仪晓波折纸体简"/>
              </a:rPr>
              <a:t>精神生活</a:t>
            </a:r>
            <a:r>
              <a:rPr sz="2400" dirty="0">
                <a:latin typeface="汉仪晓波折纸体简"/>
                <a:cs typeface="汉仪晓波折纸体简"/>
              </a:rPr>
              <a:t>”</a:t>
            </a:r>
            <a:r>
              <a:rPr sz="2400" spc="275" dirty="0">
                <a:latin typeface="汉仪晓波折纸体简"/>
                <a:cs typeface="汉仪晓波折纸体简"/>
              </a:rPr>
              <a:t>迷茫</a:t>
            </a:r>
            <a:r>
              <a:rPr sz="2400" dirty="0">
                <a:latin typeface="汉仪晓波折纸体简"/>
                <a:cs typeface="汉仪晓波折纸体简"/>
              </a:rPr>
              <a:t>、</a:t>
            </a:r>
            <a:r>
              <a:rPr sz="2400" spc="275" dirty="0">
                <a:latin typeface="汉仪晓波折纸体简"/>
                <a:cs typeface="汉仪晓波折纸体简"/>
              </a:rPr>
              <a:t>困顿</a:t>
            </a:r>
            <a:r>
              <a:rPr sz="2400" dirty="0">
                <a:latin typeface="汉仪晓波折纸体简"/>
                <a:cs typeface="汉仪晓波折纸体简"/>
              </a:rPr>
              <a:t>、</a:t>
            </a:r>
            <a:r>
              <a:rPr sz="2400" spc="275" dirty="0">
                <a:latin typeface="汉仪晓波折纸体简"/>
                <a:cs typeface="汉仪晓波折纸体简"/>
              </a:rPr>
              <a:t>挣扎</a:t>
            </a:r>
            <a:r>
              <a:rPr sz="2400" dirty="0">
                <a:latin typeface="汉仪晓波折纸体简"/>
                <a:cs typeface="汉仪晓波折纸体简"/>
              </a:rPr>
              <a:t>，</a:t>
            </a:r>
            <a:r>
              <a:rPr sz="2400" spc="275" dirty="0">
                <a:latin typeface="汉仪晓波折纸体简"/>
                <a:cs typeface="汉仪晓波折纸体简"/>
              </a:rPr>
              <a:t>以数说小镇青年的形式</a:t>
            </a:r>
            <a:r>
              <a:rPr sz="2400" dirty="0">
                <a:latin typeface="汉仪晓波折纸体简"/>
                <a:cs typeface="汉仪晓波折纸体简"/>
              </a:rPr>
              <a:t>， </a:t>
            </a:r>
            <a:r>
              <a:rPr sz="2400" spc="275" dirty="0">
                <a:latin typeface="汉仪晓波折纸体简"/>
                <a:cs typeface="汉仪晓波折纸体简"/>
              </a:rPr>
              <a:t>引出他们困境</a:t>
            </a:r>
            <a:r>
              <a:rPr sz="2400" dirty="0">
                <a:latin typeface="汉仪晓波折纸体简"/>
                <a:cs typeface="汉仪晓波折纸体简"/>
              </a:rPr>
              <a:t>，</a:t>
            </a:r>
            <a:r>
              <a:rPr sz="2400" spc="275" dirty="0">
                <a:latin typeface="汉仪晓波折纸体简"/>
                <a:cs typeface="汉仪晓波折纸体简"/>
              </a:rPr>
              <a:t>最后带领他们寻找到有趣的地方</a:t>
            </a:r>
            <a:r>
              <a:rPr sz="2400" spc="-5" dirty="0">
                <a:latin typeface="汉仪晓波折纸体简"/>
                <a:cs typeface="汉仪晓波折纸体简"/>
              </a:rPr>
              <a:t>(</a:t>
            </a:r>
            <a:r>
              <a:rPr sz="2400" spc="275" dirty="0">
                <a:latin typeface="汉仪晓波折纸体简"/>
                <a:cs typeface="汉仪晓波折纸体简"/>
              </a:rPr>
              <a:t>结合活动及项目</a:t>
            </a:r>
            <a:r>
              <a:rPr sz="2400" dirty="0">
                <a:latin typeface="汉仪晓波折纸体简"/>
                <a:cs typeface="汉仪晓波折纸体简"/>
              </a:rPr>
              <a:t>)</a:t>
            </a:r>
            <a:r>
              <a:rPr sz="2400" spc="275" dirty="0">
                <a:latin typeface="汉仪晓波折纸体简"/>
                <a:cs typeface="汉仪晓波折纸体简"/>
              </a:rPr>
              <a:t>找到乐子</a:t>
            </a:r>
            <a:r>
              <a:rPr sz="2400" dirty="0">
                <a:latin typeface="汉仪晓波折纸体简"/>
                <a:cs typeface="汉仪晓波折纸体简"/>
              </a:rPr>
              <a:t>。</a:t>
            </a:r>
          </a:p>
          <a:p>
            <a:pPr marL="71120" marR="5080">
              <a:lnSpc>
                <a:spcPct val="139000"/>
              </a:lnSpc>
              <a:spcBef>
                <a:spcPts val="995"/>
              </a:spcBef>
            </a:pPr>
            <a:r>
              <a:rPr sz="2400" spc="275" dirty="0">
                <a:latin typeface="汉仪晓波折纸体简"/>
                <a:cs typeface="汉仪晓波折纸体简"/>
              </a:rPr>
              <a:t>青年通过一封给韶关小镇的信</a:t>
            </a:r>
            <a:r>
              <a:rPr sz="2400" dirty="0">
                <a:latin typeface="汉仪晓波折纸体简"/>
                <a:cs typeface="汉仪晓波折纸体简"/>
              </a:rPr>
              <a:t>，</a:t>
            </a:r>
            <a:r>
              <a:rPr sz="2400" spc="275" dirty="0">
                <a:latin typeface="汉仪晓波折纸体简"/>
                <a:cs typeface="汉仪晓波折纸体简"/>
              </a:rPr>
              <a:t>以长图文的形式</a:t>
            </a:r>
            <a:r>
              <a:rPr sz="2400" dirty="0">
                <a:latin typeface="汉仪晓波折纸体简"/>
                <a:cs typeface="汉仪晓波折纸体简"/>
              </a:rPr>
              <a:t>，</a:t>
            </a:r>
            <a:r>
              <a:rPr sz="2400" spc="275" dirty="0">
                <a:latin typeface="汉仪晓波折纸体简"/>
                <a:cs typeface="汉仪晓波折纸体简"/>
              </a:rPr>
              <a:t>将这个问题摆在用户面前</a:t>
            </a:r>
            <a:r>
              <a:rPr sz="2400" dirty="0">
                <a:latin typeface="汉仪晓波折纸体简"/>
                <a:cs typeface="汉仪晓波折纸体简"/>
              </a:rPr>
              <a:t>， </a:t>
            </a:r>
            <a:r>
              <a:rPr sz="2400" spc="275" dirty="0">
                <a:latin typeface="汉仪晓波折纸体简"/>
                <a:cs typeface="汉仪晓波折纸体简"/>
              </a:rPr>
              <a:t>从用户痛点切入制造传播内容</a:t>
            </a:r>
            <a:r>
              <a:rPr sz="2400" dirty="0">
                <a:latin typeface="汉仪晓波折纸体简"/>
                <a:cs typeface="汉仪晓波折纸体简"/>
              </a:rPr>
              <a:t>，</a:t>
            </a:r>
            <a:r>
              <a:rPr sz="2400" spc="275" dirty="0">
                <a:latin typeface="汉仪晓波折纸体简"/>
                <a:cs typeface="汉仪晓波折纸体简"/>
              </a:rPr>
              <a:t>引起情感共鸣</a:t>
            </a:r>
            <a:r>
              <a:rPr sz="2400" dirty="0">
                <a:latin typeface="汉仪晓波折纸体简"/>
                <a:cs typeface="汉仪晓波折纸体简"/>
              </a:rPr>
              <a:t>，</a:t>
            </a:r>
            <a:r>
              <a:rPr sz="2400" spc="275" dirty="0">
                <a:latin typeface="汉仪晓波折纸体简"/>
                <a:cs typeface="汉仪晓波折纸体简"/>
              </a:rPr>
              <a:t>从而主动进行传播</a:t>
            </a:r>
            <a:r>
              <a:rPr sz="2400" dirty="0">
                <a:latin typeface="汉仪晓波折纸体简"/>
                <a:cs typeface="汉仪晓波折纸体简"/>
              </a:rPr>
              <a:t>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16380" y="4666615"/>
            <a:ext cx="530987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229" dirty="0">
                <a:solidFill>
                  <a:srgbClr val="7B000F"/>
                </a:solidFill>
                <a:latin typeface="汉仪晓波折纸体简"/>
                <a:cs typeface="汉仪晓波折纸体简"/>
              </a:rPr>
              <a:t>投放渠道</a:t>
            </a:r>
            <a:r>
              <a:rPr sz="2000" b="1" dirty="0">
                <a:solidFill>
                  <a:srgbClr val="7B000F"/>
                </a:solidFill>
                <a:latin typeface="汉仪晓波折纸体简"/>
                <a:cs typeface="汉仪晓波折纸体简"/>
              </a:rPr>
              <a:t>--</a:t>
            </a:r>
            <a:r>
              <a:rPr sz="2000" b="1" spc="229" dirty="0">
                <a:solidFill>
                  <a:srgbClr val="7B000F"/>
                </a:solidFill>
                <a:latin typeface="汉仪晓波折纸体简"/>
                <a:cs typeface="汉仪晓波折纸体简"/>
              </a:rPr>
              <a:t>碧桂园官方微信</a:t>
            </a:r>
            <a:r>
              <a:rPr sz="2000" b="1" dirty="0">
                <a:solidFill>
                  <a:srgbClr val="7B000F"/>
                </a:solidFill>
                <a:latin typeface="汉仪晓波折纸体简"/>
                <a:cs typeface="汉仪晓波折纸体简"/>
              </a:rPr>
              <a:t>/</a:t>
            </a:r>
            <a:r>
              <a:rPr sz="2000" b="1" spc="229" dirty="0">
                <a:solidFill>
                  <a:srgbClr val="7B000F"/>
                </a:solidFill>
                <a:latin typeface="汉仪晓波折纸体简"/>
                <a:cs typeface="汉仪晓波折纸体简"/>
              </a:rPr>
              <a:t>韶关微信微博</a:t>
            </a:r>
            <a:r>
              <a:rPr sz="2000" b="1" dirty="0">
                <a:solidFill>
                  <a:srgbClr val="7B000F"/>
                </a:solidFill>
                <a:latin typeface="汉仪晓波折纸体简"/>
                <a:cs typeface="汉仪晓波折纸体简"/>
              </a:rPr>
              <a:t>kol等</a:t>
            </a:r>
            <a:endParaRPr sz="2000">
              <a:latin typeface="汉仪晓波折纸体简"/>
              <a:cs typeface="汉仪晓波折纸体简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4083" y="1071739"/>
            <a:ext cx="3119628" cy="5786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74548"/>
            <a:ext cx="673735" cy="443865"/>
          </a:xfrm>
          <a:custGeom>
            <a:avLst/>
            <a:gdLst/>
            <a:ahLst/>
            <a:cxnLst/>
            <a:rect l="l" t="t" r="r" b="b"/>
            <a:pathLst>
              <a:path w="673735" h="443865">
                <a:moveTo>
                  <a:pt x="0" y="443483"/>
                </a:moveTo>
                <a:lnTo>
                  <a:pt x="0" y="0"/>
                </a:lnTo>
                <a:lnTo>
                  <a:pt x="673608" y="0"/>
                </a:lnTo>
                <a:lnTo>
                  <a:pt x="673608" y="443483"/>
                </a:lnTo>
                <a:lnTo>
                  <a:pt x="0" y="4434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25362" y="581674"/>
            <a:ext cx="9790238" cy="38472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00" kern="1200" spc="415" dirty="0">
                <a:solidFill>
                  <a:schemeClr val="tx1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  <a:cs typeface="+mn-cs"/>
              </a:rPr>
              <a:t>长图文DEMO--致韶关青年的一份信，#拒绝平庸，家倍出趣#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64100" y="2329942"/>
            <a:ext cx="4314825" cy="32258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000" spc="225" dirty="0">
                <a:latin typeface="汉仪晓波折纸体简"/>
                <a:cs typeface="汉仪晓波折纸体简"/>
              </a:rPr>
              <a:t>画面场景</a:t>
            </a:r>
            <a:r>
              <a:rPr sz="2000" spc="5" dirty="0">
                <a:latin typeface="汉仪晓波折纸体简"/>
                <a:cs typeface="汉仪晓波折纸体简"/>
              </a:rPr>
              <a:t>：</a:t>
            </a:r>
            <a:endParaRPr sz="2000">
              <a:latin typeface="汉仪晓波折纸体简"/>
              <a:cs typeface="汉仪晓波折纸体简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-5" dirty="0">
                <a:latin typeface="汉仪晓波折纸体简"/>
                <a:cs typeface="汉仪晓波折纸体简"/>
              </a:rPr>
              <a:t>#</a:t>
            </a:r>
            <a:r>
              <a:rPr sz="2000" spc="225" dirty="0">
                <a:latin typeface="汉仪晓波折纸体简"/>
                <a:cs typeface="汉仪晓波折纸体简"/>
              </a:rPr>
              <a:t>数说带你了解韶关小镇青年</a:t>
            </a:r>
            <a:r>
              <a:rPr sz="2000" dirty="0">
                <a:latin typeface="汉仪晓波折纸体简"/>
                <a:cs typeface="汉仪晓波折纸体简"/>
              </a:rPr>
              <a:t>#</a:t>
            </a:r>
            <a:endParaRPr sz="2000">
              <a:latin typeface="汉仪晓波折纸体简"/>
              <a:cs typeface="汉仪晓波折纸体简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2700">
              <a:latin typeface="汉仪晓波折纸体简"/>
              <a:cs typeface="汉仪晓波折纸体简"/>
            </a:endParaRPr>
          </a:p>
          <a:p>
            <a:pPr marL="12700">
              <a:lnSpc>
                <a:spcPct val="100000"/>
              </a:lnSpc>
            </a:pPr>
            <a:r>
              <a:rPr sz="2000" spc="225" dirty="0">
                <a:latin typeface="汉仪晓波折纸体简"/>
                <a:cs typeface="汉仪晓波折纸体简"/>
              </a:rPr>
              <a:t>文案示例</a:t>
            </a:r>
            <a:r>
              <a:rPr sz="2000" spc="5" dirty="0">
                <a:latin typeface="汉仪晓波折纸体简"/>
                <a:cs typeface="汉仪晓波折纸体简"/>
              </a:rPr>
              <a:t>：</a:t>
            </a:r>
            <a:endParaRPr sz="2000">
              <a:latin typeface="汉仪晓波折纸体简"/>
              <a:cs typeface="汉仪晓波折纸体简"/>
            </a:endParaRPr>
          </a:p>
          <a:p>
            <a:pPr marL="12700" marR="5080">
              <a:lnSpc>
                <a:spcPct val="150000"/>
              </a:lnSpc>
            </a:pPr>
            <a:r>
              <a:rPr sz="2000" spc="225" dirty="0">
                <a:latin typeface="汉仪晓波折纸体简"/>
                <a:cs typeface="汉仪晓波折纸体简"/>
              </a:rPr>
              <a:t>这是最丰盛的时代</a:t>
            </a:r>
            <a:r>
              <a:rPr sz="2000" dirty="0">
                <a:latin typeface="汉仪晓波折纸体简"/>
                <a:cs typeface="汉仪晓波折纸体简"/>
              </a:rPr>
              <a:t>，</a:t>
            </a:r>
            <a:r>
              <a:rPr sz="2000" spc="225" dirty="0">
                <a:latin typeface="汉仪晓波折纸体简"/>
                <a:cs typeface="汉仪晓波折纸体简"/>
              </a:rPr>
              <a:t>也是最贫瘠的时</a:t>
            </a:r>
            <a:r>
              <a:rPr sz="2000" dirty="0">
                <a:latin typeface="汉仪晓波折纸体简"/>
                <a:cs typeface="汉仪晓波折纸体简"/>
              </a:rPr>
              <a:t>代 </a:t>
            </a:r>
            <a:r>
              <a:rPr sz="2000" spc="225" dirty="0">
                <a:latin typeface="汉仪晓波折纸体简"/>
                <a:cs typeface="汉仪晓波折纸体简"/>
              </a:rPr>
              <a:t>如何看待</a:t>
            </a:r>
            <a:r>
              <a:rPr sz="2000" dirty="0">
                <a:latin typeface="汉仪晓波折纸体简"/>
                <a:cs typeface="汉仪晓波折纸体简"/>
              </a:rPr>
              <a:t>“</a:t>
            </a:r>
            <a:r>
              <a:rPr sz="2000" spc="225" dirty="0">
                <a:latin typeface="汉仪晓波折纸体简"/>
                <a:cs typeface="汉仪晓波折纸体简"/>
              </a:rPr>
              <a:t>韶关小镇青年</a:t>
            </a:r>
            <a:r>
              <a:rPr sz="2000" dirty="0">
                <a:latin typeface="汉仪晓波折纸体简"/>
                <a:cs typeface="汉仪晓波折纸体简"/>
              </a:rPr>
              <a:t>”？</a:t>
            </a:r>
            <a:endParaRPr sz="2000">
              <a:latin typeface="汉仪晓波折纸体简"/>
              <a:cs typeface="汉仪晓波折纸体简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225" dirty="0">
                <a:latin typeface="汉仪晓波折纸体简"/>
                <a:cs typeface="汉仪晓波折纸体简"/>
              </a:rPr>
              <a:t>一图数说带你了解韶关小镇青</a:t>
            </a:r>
            <a:r>
              <a:rPr sz="2000" dirty="0">
                <a:latin typeface="汉仪晓波折纸体简"/>
                <a:cs typeface="汉仪晓波折纸体简"/>
              </a:rPr>
              <a:t>年</a:t>
            </a:r>
            <a:endParaRPr sz="2000">
              <a:latin typeface="汉仪晓波折纸体简"/>
              <a:cs typeface="汉仪晓波折纸体简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31264" y="1706879"/>
            <a:ext cx="2526791" cy="4305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4083" y="1071739"/>
            <a:ext cx="3119628" cy="5786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74548"/>
            <a:ext cx="673735" cy="443865"/>
          </a:xfrm>
          <a:custGeom>
            <a:avLst/>
            <a:gdLst/>
            <a:ahLst/>
            <a:cxnLst/>
            <a:rect l="l" t="t" r="r" b="b"/>
            <a:pathLst>
              <a:path w="673735" h="443865">
                <a:moveTo>
                  <a:pt x="0" y="443483"/>
                </a:moveTo>
                <a:lnTo>
                  <a:pt x="0" y="0"/>
                </a:lnTo>
                <a:lnTo>
                  <a:pt x="673608" y="0"/>
                </a:lnTo>
                <a:lnTo>
                  <a:pt x="673608" y="443483"/>
                </a:lnTo>
                <a:lnTo>
                  <a:pt x="0" y="4434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25362" y="581674"/>
            <a:ext cx="9409238" cy="38472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00" kern="1200" spc="415" dirty="0">
                <a:solidFill>
                  <a:schemeClr val="tx1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  <a:cs typeface="+mn-cs"/>
              </a:rPr>
              <a:t>长图文DEMO--致韶关青年的一份信，#拒绝平庸，家倍出趣#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64100" y="2329942"/>
            <a:ext cx="5036820" cy="36830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000" spc="225" dirty="0">
                <a:latin typeface="汉仪晓波折纸体简"/>
                <a:cs typeface="汉仪晓波折纸体简"/>
              </a:rPr>
              <a:t>画面场景</a:t>
            </a:r>
            <a:r>
              <a:rPr sz="2000" spc="5" dirty="0">
                <a:latin typeface="汉仪晓波折纸体简"/>
                <a:cs typeface="汉仪晓波折纸体简"/>
              </a:rPr>
              <a:t>：</a:t>
            </a:r>
            <a:endParaRPr sz="2000">
              <a:latin typeface="汉仪晓波折纸体简"/>
              <a:cs typeface="汉仪晓波折纸体简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-5" dirty="0">
                <a:latin typeface="汉仪晓波折纸体简"/>
                <a:cs typeface="汉仪晓波折纸体简"/>
              </a:rPr>
              <a:t>#</a:t>
            </a:r>
            <a:r>
              <a:rPr sz="2000" b="1" spc="229" dirty="0">
                <a:latin typeface="汉仪晓波折纸体简"/>
                <a:cs typeface="汉仪晓波折纸体简"/>
              </a:rPr>
              <a:t>人际交往多</a:t>
            </a:r>
            <a:r>
              <a:rPr sz="2000" b="1" dirty="0">
                <a:latin typeface="汉仪晓波折纸体简"/>
                <a:cs typeface="汉仪晓波折纸体简"/>
              </a:rPr>
              <a:t>，</a:t>
            </a:r>
            <a:r>
              <a:rPr sz="2000" b="1" spc="229" dirty="0">
                <a:latin typeface="汉仪晓波折纸体简"/>
                <a:cs typeface="汉仪晓波折纸体简"/>
              </a:rPr>
              <a:t>业余生活很青涩</a:t>
            </a:r>
            <a:r>
              <a:rPr sz="2000" dirty="0">
                <a:latin typeface="汉仪晓波折纸体简"/>
                <a:cs typeface="汉仪晓波折纸体简"/>
              </a:rPr>
              <a:t>#</a:t>
            </a:r>
            <a:endParaRPr sz="2000">
              <a:latin typeface="汉仪晓波折纸体简"/>
              <a:cs typeface="汉仪晓波折纸体简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2700">
              <a:latin typeface="汉仪晓波折纸体简"/>
              <a:cs typeface="汉仪晓波折纸体简"/>
            </a:endParaRPr>
          </a:p>
          <a:p>
            <a:pPr marL="12700">
              <a:lnSpc>
                <a:spcPct val="100000"/>
              </a:lnSpc>
            </a:pPr>
            <a:r>
              <a:rPr sz="2000" spc="225" dirty="0">
                <a:latin typeface="汉仪晓波折纸体简"/>
                <a:cs typeface="汉仪晓波折纸体简"/>
              </a:rPr>
              <a:t>文案示例</a:t>
            </a:r>
            <a:r>
              <a:rPr sz="2000" spc="5" dirty="0">
                <a:latin typeface="汉仪晓波折纸体简"/>
                <a:cs typeface="汉仪晓波折纸体简"/>
              </a:rPr>
              <a:t>：</a:t>
            </a:r>
            <a:endParaRPr sz="2000">
              <a:latin typeface="汉仪晓波折纸体简"/>
              <a:cs typeface="汉仪晓波折纸体简"/>
            </a:endParaRPr>
          </a:p>
          <a:p>
            <a:pPr marL="12700" marR="5080" algn="just">
              <a:lnSpc>
                <a:spcPct val="150000"/>
              </a:lnSpc>
            </a:pPr>
            <a:r>
              <a:rPr sz="2000" dirty="0">
                <a:latin typeface="汉仪晓波折纸体简"/>
                <a:cs typeface="汉仪晓波折纸体简"/>
              </a:rPr>
              <a:t>“</a:t>
            </a:r>
            <a:r>
              <a:rPr sz="2000" spc="225" dirty="0">
                <a:latin typeface="汉仪晓波折纸体简"/>
                <a:cs typeface="汉仪晓波折纸体简"/>
              </a:rPr>
              <a:t>小镇青年</a:t>
            </a:r>
            <a:r>
              <a:rPr sz="2000" dirty="0">
                <a:latin typeface="汉仪晓波折纸体简"/>
                <a:cs typeface="汉仪晓波折纸体简"/>
              </a:rPr>
              <a:t>”</a:t>
            </a:r>
            <a:r>
              <a:rPr sz="2000" spc="225" dirty="0">
                <a:latin typeface="汉仪晓波折纸体简"/>
                <a:cs typeface="汉仪晓波折纸体简"/>
              </a:rPr>
              <a:t>业余时间上网的比例为</a:t>
            </a:r>
            <a:r>
              <a:rPr sz="2000" spc="-5" dirty="0">
                <a:latin typeface="汉仪晓波折纸体简"/>
                <a:cs typeface="汉仪晓波折纸体简"/>
              </a:rPr>
              <a:t>88.7%，  </a:t>
            </a:r>
            <a:r>
              <a:rPr sz="2000" spc="225" dirty="0">
                <a:latin typeface="汉仪晓波折纸体简"/>
                <a:cs typeface="汉仪晓波折纸体简"/>
              </a:rPr>
              <a:t>与朋友聚会的比例为</a:t>
            </a:r>
            <a:r>
              <a:rPr sz="2000" spc="-5" dirty="0">
                <a:latin typeface="汉仪晓波折纸体简"/>
                <a:cs typeface="汉仪晓波折纸体简"/>
              </a:rPr>
              <a:t>80.6%，</a:t>
            </a:r>
            <a:r>
              <a:rPr sz="2000" spc="225" dirty="0">
                <a:latin typeface="汉仪晓波折纸体简"/>
                <a:cs typeface="汉仪晓波折纸体简"/>
              </a:rPr>
              <a:t>均在八成以上</a:t>
            </a:r>
            <a:r>
              <a:rPr sz="2000" spc="5" dirty="0">
                <a:latin typeface="汉仪晓波折纸体简"/>
                <a:cs typeface="汉仪晓波折纸体简"/>
              </a:rPr>
              <a:t>；  </a:t>
            </a:r>
            <a:r>
              <a:rPr sz="2000" spc="225" dirty="0">
                <a:latin typeface="汉仪晓波折纸体简"/>
                <a:cs typeface="汉仪晓波折纸体简"/>
              </a:rPr>
              <a:t>其次是与亲戚聚会</a:t>
            </a:r>
            <a:r>
              <a:rPr sz="2000" spc="-5" dirty="0">
                <a:latin typeface="汉仪晓波折纸体简"/>
                <a:cs typeface="汉仪晓波折纸体简"/>
              </a:rPr>
              <a:t>（73.4%）</a:t>
            </a:r>
            <a:r>
              <a:rPr sz="2000" dirty="0">
                <a:latin typeface="汉仪晓波折纸体简"/>
                <a:cs typeface="汉仪晓波折纸体简"/>
              </a:rPr>
              <a:t>、</a:t>
            </a:r>
            <a:r>
              <a:rPr sz="2000" spc="225" dirty="0">
                <a:latin typeface="汉仪晓波折纸体简"/>
                <a:cs typeface="汉仪晓波折纸体简"/>
              </a:rPr>
              <a:t>看电视或影</a:t>
            </a:r>
            <a:r>
              <a:rPr sz="2000" dirty="0">
                <a:latin typeface="汉仪晓波折纸体简"/>
                <a:cs typeface="汉仪晓波折纸体简"/>
              </a:rPr>
              <a:t>碟</a:t>
            </a:r>
            <a:endParaRPr sz="2000">
              <a:latin typeface="汉仪晓波折纸体简"/>
              <a:cs typeface="汉仪晓波折纸体简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-5" dirty="0">
                <a:latin typeface="汉仪晓波折纸体简"/>
                <a:cs typeface="汉仪晓波折纸体简"/>
              </a:rPr>
              <a:t>（70.9%）</a:t>
            </a:r>
            <a:endParaRPr sz="2000">
              <a:latin typeface="汉仪晓波折纸体简"/>
              <a:cs typeface="汉仪晓波折纸体简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02892" y="1723644"/>
            <a:ext cx="2382011" cy="30434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16607" y="4384547"/>
            <a:ext cx="2382012" cy="16306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4083" y="1071739"/>
            <a:ext cx="3119628" cy="5786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74548"/>
            <a:ext cx="673735" cy="443865"/>
          </a:xfrm>
          <a:custGeom>
            <a:avLst/>
            <a:gdLst/>
            <a:ahLst/>
            <a:cxnLst/>
            <a:rect l="l" t="t" r="r" b="b"/>
            <a:pathLst>
              <a:path w="673735" h="443865">
                <a:moveTo>
                  <a:pt x="0" y="443483"/>
                </a:moveTo>
                <a:lnTo>
                  <a:pt x="0" y="0"/>
                </a:lnTo>
                <a:lnTo>
                  <a:pt x="673608" y="0"/>
                </a:lnTo>
                <a:lnTo>
                  <a:pt x="673608" y="443483"/>
                </a:lnTo>
                <a:lnTo>
                  <a:pt x="0" y="4434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25362" y="581674"/>
            <a:ext cx="9485438" cy="38472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00" kern="1200" spc="415" dirty="0">
                <a:solidFill>
                  <a:schemeClr val="tx1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  <a:cs typeface="+mn-cs"/>
              </a:rPr>
              <a:t>长图文DEMO--致韶关青年的一份信，#拒绝平庸，家倍出趣#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64100" y="2329942"/>
            <a:ext cx="5076825" cy="27686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000" spc="225" dirty="0">
                <a:latin typeface="汉仪晓波折纸体简"/>
                <a:cs typeface="汉仪晓波折纸体简"/>
              </a:rPr>
              <a:t>画面场景</a:t>
            </a:r>
            <a:r>
              <a:rPr sz="2000" spc="5" dirty="0">
                <a:latin typeface="汉仪晓波折纸体简"/>
                <a:cs typeface="汉仪晓波折纸体简"/>
              </a:rPr>
              <a:t>：</a:t>
            </a:r>
            <a:endParaRPr sz="2000">
              <a:latin typeface="汉仪晓波折纸体简"/>
              <a:cs typeface="汉仪晓波折纸体简"/>
            </a:endParaRPr>
          </a:p>
          <a:p>
            <a:pPr marL="12700" marR="546735">
              <a:lnSpc>
                <a:spcPct val="150000"/>
              </a:lnSpc>
            </a:pPr>
            <a:r>
              <a:rPr sz="2000" spc="-5" dirty="0">
                <a:latin typeface="汉仪晓波折纸体简"/>
                <a:cs typeface="汉仪晓波折纸体简"/>
              </a:rPr>
              <a:t>#</a:t>
            </a:r>
            <a:r>
              <a:rPr sz="2000" spc="225" dirty="0">
                <a:latin typeface="汉仪晓波折纸体简"/>
                <a:cs typeface="汉仪晓波折纸体简"/>
              </a:rPr>
              <a:t>文化活动</a:t>
            </a:r>
            <a:r>
              <a:rPr sz="2000" dirty="0">
                <a:latin typeface="汉仪晓波折纸体简"/>
                <a:cs typeface="汉仪晓波折纸体简"/>
              </a:rPr>
              <a:t>？</a:t>
            </a:r>
            <a:r>
              <a:rPr sz="2000" spc="225" dirty="0">
                <a:latin typeface="汉仪晓波折纸体简"/>
                <a:cs typeface="汉仪晓波折纸体简"/>
              </a:rPr>
              <a:t>对不起</a:t>
            </a:r>
            <a:r>
              <a:rPr sz="2000" dirty="0">
                <a:latin typeface="汉仪晓波折纸体简"/>
                <a:cs typeface="汉仪晓波折纸体简"/>
              </a:rPr>
              <a:t>，</a:t>
            </a:r>
            <a:r>
              <a:rPr sz="2000" spc="225" dirty="0">
                <a:latin typeface="汉仪晓波折纸体简"/>
                <a:cs typeface="汉仪晓波折纸体简"/>
              </a:rPr>
              <a:t>不是我的</a:t>
            </a:r>
            <a:r>
              <a:rPr sz="2000" spc="-5" dirty="0">
                <a:latin typeface="汉仪晓波折纸体简"/>
                <a:cs typeface="汉仪晓波折纸体简"/>
              </a:rPr>
              <a:t>style”#  </a:t>
            </a:r>
            <a:r>
              <a:rPr sz="2000" spc="225" dirty="0">
                <a:latin typeface="汉仪晓波折纸体简"/>
                <a:cs typeface="汉仪晓波折纸体简"/>
              </a:rPr>
              <a:t>文案示例</a:t>
            </a:r>
            <a:r>
              <a:rPr sz="2000" spc="5" dirty="0">
                <a:latin typeface="汉仪晓波折纸体简"/>
                <a:cs typeface="汉仪晓波折纸体简"/>
              </a:rPr>
              <a:t>：</a:t>
            </a:r>
            <a:endParaRPr sz="2000">
              <a:latin typeface="汉仪晓波折纸体简"/>
              <a:cs typeface="汉仪晓波折纸体简"/>
            </a:endParaRPr>
          </a:p>
          <a:p>
            <a:pPr marL="12700" marR="5080" algn="just">
              <a:lnSpc>
                <a:spcPct val="150000"/>
              </a:lnSpc>
            </a:pPr>
            <a:r>
              <a:rPr sz="2000" dirty="0">
                <a:latin typeface="汉仪晓波折纸体简"/>
                <a:cs typeface="汉仪晓波折纸体简"/>
              </a:rPr>
              <a:t>“</a:t>
            </a:r>
            <a:r>
              <a:rPr sz="2000" spc="225" dirty="0">
                <a:latin typeface="汉仪晓波折纸体简"/>
                <a:cs typeface="汉仪晓波折纸体简"/>
              </a:rPr>
              <a:t>小镇青年</a:t>
            </a:r>
            <a:r>
              <a:rPr sz="2000" dirty="0">
                <a:latin typeface="汉仪晓波折纸体简"/>
                <a:cs typeface="汉仪晓波折纸体简"/>
              </a:rPr>
              <a:t>”</a:t>
            </a:r>
            <a:r>
              <a:rPr sz="2000" spc="225" dirty="0">
                <a:latin typeface="汉仪晓波折纸体简"/>
                <a:cs typeface="汉仪晓波折纸体简"/>
              </a:rPr>
              <a:t>参加文化活动的比例非常低</a:t>
            </a:r>
            <a:r>
              <a:rPr sz="2000" dirty="0">
                <a:latin typeface="汉仪晓波折纸体简"/>
                <a:cs typeface="汉仪晓波折纸体简"/>
              </a:rPr>
              <a:t>，有 </a:t>
            </a:r>
            <a:r>
              <a:rPr sz="2000" spc="225" dirty="0">
                <a:latin typeface="汉仪晓波折纸体简"/>
                <a:cs typeface="汉仪晓波折纸体简"/>
              </a:rPr>
              <a:t>近四分之一从未有过看展览</a:t>
            </a:r>
            <a:r>
              <a:rPr sz="2000" dirty="0">
                <a:latin typeface="汉仪晓波折纸体简"/>
                <a:cs typeface="汉仪晓波折纸体简"/>
              </a:rPr>
              <a:t>、</a:t>
            </a:r>
            <a:r>
              <a:rPr sz="2000" spc="225" dirty="0">
                <a:latin typeface="汉仪晓波折纸体简"/>
                <a:cs typeface="汉仪晓波折纸体简"/>
              </a:rPr>
              <a:t>听音乐会</a:t>
            </a:r>
            <a:r>
              <a:rPr sz="2000" dirty="0">
                <a:latin typeface="汉仪晓波折纸体简"/>
                <a:cs typeface="汉仪晓波折纸体简"/>
              </a:rPr>
              <a:t>、</a:t>
            </a:r>
            <a:r>
              <a:rPr sz="2000" spc="225" dirty="0">
                <a:latin typeface="汉仪晓波折纸体简"/>
                <a:cs typeface="汉仪晓波折纸体简"/>
              </a:rPr>
              <a:t>看</a:t>
            </a:r>
            <a:r>
              <a:rPr sz="2000" dirty="0">
                <a:latin typeface="汉仪晓波折纸体简"/>
                <a:cs typeface="汉仪晓波折纸体简"/>
              </a:rPr>
              <a:t>演 </a:t>
            </a:r>
            <a:r>
              <a:rPr sz="2000" spc="225" dirty="0">
                <a:latin typeface="汉仪晓波折纸体简"/>
                <a:cs typeface="汉仪晓波折纸体简"/>
              </a:rPr>
              <a:t>出等文化活动的经历</a:t>
            </a:r>
            <a:r>
              <a:rPr sz="2000" spc="5" dirty="0">
                <a:latin typeface="汉仪晓波折纸体简"/>
                <a:cs typeface="汉仪晓波折纸体简"/>
              </a:rPr>
              <a:t>。</a:t>
            </a:r>
            <a:endParaRPr sz="2000">
              <a:latin typeface="汉仪晓波折纸体简"/>
              <a:cs typeface="汉仪晓波折纸体简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93748" y="1725167"/>
            <a:ext cx="2398776" cy="42473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4083" y="1071739"/>
            <a:ext cx="3119628" cy="5786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74548"/>
            <a:ext cx="673735" cy="443865"/>
          </a:xfrm>
          <a:custGeom>
            <a:avLst/>
            <a:gdLst/>
            <a:ahLst/>
            <a:cxnLst/>
            <a:rect l="l" t="t" r="r" b="b"/>
            <a:pathLst>
              <a:path w="673735" h="443865">
                <a:moveTo>
                  <a:pt x="0" y="443483"/>
                </a:moveTo>
                <a:lnTo>
                  <a:pt x="0" y="0"/>
                </a:lnTo>
                <a:lnTo>
                  <a:pt x="673608" y="0"/>
                </a:lnTo>
                <a:lnTo>
                  <a:pt x="673608" y="443483"/>
                </a:lnTo>
                <a:lnTo>
                  <a:pt x="0" y="4434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25362" y="581674"/>
            <a:ext cx="9637838" cy="38472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00" kern="1200" spc="415" dirty="0">
                <a:solidFill>
                  <a:schemeClr val="tx1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  <a:cs typeface="+mn-cs"/>
              </a:rPr>
              <a:t>长图文DEMO--致韶关青年的一份信，#拒绝平庸，家倍出趣#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64100" y="2329942"/>
            <a:ext cx="5076825" cy="36830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000" spc="225" dirty="0">
                <a:latin typeface="汉仪晓波折纸体简"/>
                <a:cs typeface="汉仪晓波折纸体简"/>
              </a:rPr>
              <a:t>画面场景</a:t>
            </a:r>
            <a:r>
              <a:rPr sz="2000" spc="5" dirty="0">
                <a:latin typeface="汉仪晓波折纸体简"/>
                <a:cs typeface="汉仪晓波折纸体简"/>
              </a:rPr>
              <a:t>：</a:t>
            </a:r>
            <a:endParaRPr sz="2000">
              <a:latin typeface="汉仪晓波折纸体简"/>
              <a:cs typeface="汉仪晓波折纸体简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-5" dirty="0">
                <a:latin typeface="汉仪晓波折纸体简"/>
                <a:cs typeface="汉仪晓波折纸体简"/>
              </a:rPr>
              <a:t>#</a:t>
            </a:r>
            <a:r>
              <a:rPr sz="2000" spc="225" dirty="0">
                <a:latin typeface="汉仪晓波折纸体简"/>
                <a:cs typeface="汉仪晓波折纸体简"/>
              </a:rPr>
              <a:t>人称我们是混迹江湖的</a:t>
            </a:r>
            <a:r>
              <a:rPr sz="2000" dirty="0">
                <a:latin typeface="汉仪晓波折纸体简"/>
                <a:cs typeface="汉仪晓波折纸体简"/>
              </a:rPr>
              <a:t>#</a:t>
            </a:r>
            <a:endParaRPr sz="2000">
              <a:latin typeface="汉仪晓波折纸体简"/>
              <a:cs typeface="汉仪晓波折纸体简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2700">
              <a:latin typeface="汉仪晓波折纸体简"/>
              <a:cs typeface="汉仪晓波折纸体简"/>
            </a:endParaRPr>
          </a:p>
          <a:p>
            <a:pPr marL="12700">
              <a:lnSpc>
                <a:spcPct val="100000"/>
              </a:lnSpc>
            </a:pPr>
            <a:r>
              <a:rPr sz="2000" spc="225" dirty="0">
                <a:latin typeface="汉仪晓波折纸体简"/>
                <a:cs typeface="汉仪晓波折纸体简"/>
              </a:rPr>
              <a:t>文案示例</a:t>
            </a:r>
            <a:r>
              <a:rPr sz="2000" spc="5" dirty="0">
                <a:latin typeface="汉仪晓波折纸体简"/>
                <a:cs typeface="汉仪晓波折纸体简"/>
              </a:rPr>
              <a:t>：</a:t>
            </a:r>
            <a:endParaRPr sz="2000">
              <a:latin typeface="汉仪晓波折纸体简"/>
              <a:cs typeface="汉仪晓波折纸体简"/>
            </a:endParaRPr>
          </a:p>
          <a:p>
            <a:pPr marL="12700" marR="5080" algn="just">
              <a:lnSpc>
                <a:spcPct val="150000"/>
              </a:lnSpc>
            </a:pPr>
            <a:r>
              <a:rPr sz="2000" spc="225" dirty="0">
                <a:latin typeface="汉仪晓波折纸体简"/>
                <a:cs typeface="汉仪晓波折纸体简"/>
              </a:rPr>
              <a:t>近七成</a:t>
            </a:r>
            <a:r>
              <a:rPr sz="2000" dirty="0">
                <a:latin typeface="汉仪晓波折纸体简"/>
                <a:cs typeface="汉仪晓波折纸体简"/>
              </a:rPr>
              <a:t>“</a:t>
            </a:r>
            <a:r>
              <a:rPr sz="2000" spc="225" dirty="0">
                <a:latin typeface="汉仪晓波折纸体简"/>
                <a:cs typeface="汉仪晓波折纸体简"/>
              </a:rPr>
              <a:t>小镇青年</a:t>
            </a:r>
            <a:r>
              <a:rPr sz="2000" dirty="0">
                <a:latin typeface="汉仪晓波折纸体简"/>
                <a:cs typeface="汉仪晓波折纸体简"/>
              </a:rPr>
              <a:t>”</a:t>
            </a:r>
            <a:r>
              <a:rPr sz="2000" spc="225" dirty="0">
                <a:latin typeface="汉仪晓波折纸体简"/>
                <a:cs typeface="汉仪晓波折纸体简"/>
              </a:rPr>
              <a:t>表示自己喜欢过平凡稳</a:t>
            </a:r>
            <a:r>
              <a:rPr sz="2000" dirty="0">
                <a:latin typeface="汉仪晓波折纸体简"/>
                <a:cs typeface="汉仪晓波折纸体简"/>
              </a:rPr>
              <a:t>定 </a:t>
            </a:r>
            <a:r>
              <a:rPr sz="2000" spc="225" dirty="0">
                <a:latin typeface="汉仪晓波折纸体简"/>
                <a:cs typeface="汉仪晓波折纸体简"/>
              </a:rPr>
              <a:t>的生活</a:t>
            </a:r>
            <a:r>
              <a:rPr sz="2000" dirty="0">
                <a:latin typeface="汉仪晓波折纸体简"/>
                <a:cs typeface="汉仪晓波折纸体简"/>
              </a:rPr>
              <a:t>。</a:t>
            </a:r>
            <a:r>
              <a:rPr sz="2000" spc="225" dirty="0">
                <a:latin typeface="汉仪晓波折纸体简"/>
                <a:cs typeface="汉仪晓波折纸体简"/>
              </a:rPr>
              <a:t>与此形成鲜明的对比是</a:t>
            </a:r>
            <a:r>
              <a:rPr sz="2000" dirty="0">
                <a:latin typeface="汉仪晓波折纸体简"/>
                <a:cs typeface="汉仪晓波折纸体简"/>
              </a:rPr>
              <a:t>，</a:t>
            </a:r>
            <a:r>
              <a:rPr sz="2000" spc="225" dirty="0">
                <a:latin typeface="汉仪晓波折纸体简"/>
                <a:cs typeface="汉仪晓波折纸体简"/>
              </a:rPr>
              <a:t>对</a:t>
            </a:r>
            <a:r>
              <a:rPr sz="2000" dirty="0">
                <a:latin typeface="汉仪晓波折纸体简"/>
                <a:cs typeface="汉仪晓波折纸体简"/>
              </a:rPr>
              <a:t>“</a:t>
            </a:r>
            <a:r>
              <a:rPr sz="2000" spc="225" dirty="0">
                <a:latin typeface="汉仪晓波折纸体简"/>
                <a:cs typeface="汉仪晓波折纸体简"/>
              </a:rPr>
              <a:t>我更</a:t>
            </a:r>
            <a:r>
              <a:rPr sz="2000" dirty="0">
                <a:latin typeface="汉仪晓波折纸体简"/>
                <a:cs typeface="汉仪晓波折纸体简"/>
              </a:rPr>
              <a:t>喜 </a:t>
            </a:r>
            <a:r>
              <a:rPr sz="2000" spc="225" dirty="0">
                <a:latin typeface="汉仪晓波折纸体简"/>
                <a:cs typeface="汉仪晓波折纸体简"/>
              </a:rPr>
              <a:t>欢充满风险与机遇的生活</a:t>
            </a:r>
            <a:r>
              <a:rPr sz="2000" dirty="0">
                <a:latin typeface="汉仪晓波折纸体简"/>
                <a:cs typeface="汉仪晓波折纸体简"/>
              </a:rPr>
              <a:t>”</a:t>
            </a:r>
            <a:r>
              <a:rPr sz="2000" spc="225" dirty="0">
                <a:latin typeface="汉仪晓波折纸体简"/>
                <a:cs typeface="汉仪晓波折纸体简"/>
              </a:rPr>
              <a:t>这一观点</a:t>
            </a:r>
            <a:r>
              <a:rPr sz="2000" dirty="0">
                <a:latin typeface="汉仪晓波折纸体简"/>
                <a:cs typeface="汉仪晓波折纸体简"/>
              </a:rPr>
              <a:t>，</a:t>
            </a:r>
            <a:r>
              <a:rPr sz="2000" spc="225" dirty="0">
                <a:latin typeface="汉仪晓波折纸体简"/>
                <a:cs typeface="汉仪晓波折纸体简"/>
              </a:rPr>
              <a:t>非常</a:t>
            </a:r>
            <a:r>
              <a:rPr sz="2000" dirty="0">
                <a:latin typeface="汉仪晓波折纸体简"/>
                <a:cs typeface="汉仪晓波折纸体简"/>
              </a:rPr>
              <a:t>同 </a:t>
            </a:r>
            <a:r>
              <a:rPr sz="2000" spc="225" dirty="0">
                <a:latin typeface="汉仪晓波折纸体简"/>
                <a:cs typeface="汉仪晓波折纸体简"/>
              </a:rPr>
              <a:t>意的比例仅</a:t>
            </a:r>
            <a:r>
              <a:rPr sz="2000" spc="-5" dirty="0">
                <a:latin typeface="汉仪晓波折纸体简"/>
                <a:cs typeface="汉仪晓波折纸体简"/>
              </a:rPr>
              <a:t>3.9%！</a:t>
            </a:r>
            <a:endParaRPr sz="2000">
              <a:latin typeface="汉仪晓波折纸体简"/>
              <a:cs typeface="汉仪晓波折纸体简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83079" y="1711451"/>
            <a:ext cx="2412492" cy="4282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4083" y="1071739"/>
            <a:ext cx="3119628" cy="5786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74548"/>
            <a:ext cx="673735" cy="443865"/>
          </a:xfrm>
          <a:custGeom>
            <a:avLst/>
            <a:gdLst/>
            <a:ahLst/>
            <a:cxnLst/>
            <a:rect l="l" t="t" r="r" b="b"/>
            <a:pathLst>
              <a:path w="673735" h="443865">
                <a:moveTo>
                  <a:pt x="0" y="443483"/>
                </a:moveTo>
                <a:lnTo>
                  <a:pt x="0" y="0"/>
                </a:lnTo>
                <a:lnTo>
                  <a:pt x="673608" y="0"/>
                </a:lnTo>
                <a:lnTo>
                  <a:pt x="673608" y="443483"/>
                </a:lnTo>
                <a:lnTo>
                  <a:pt x="0" y="4434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64100" y="2329942"/>
            <a:ext cx="4568825" cy="32258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000" spc="225" dirty="0">
                <a:latin typeface="汉仪晓波折纸体简"/>
                <a:cs typeface="汉仪晓波折纸体简"/>
              </a:rPr>
              <a:t>画面场景</a:t>
            </a:r>
            <a:r>
              <a:rPr sz="2000" spc="5" dirty="0">
                <a:latin typeface="汉仪晓波折纸体简"/>
                <a:cs typeface="汉仪晓波折纸体简"/>
              </a:rPr>
              <a:t>：</a:t>
            </a:r>
            <a:endParaRPr sz="2000">
              <a:latin typeface="汉仪晓波折纸体简"/>
              <a:cs typeface="汉仪晓波折纸体简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-5" dirty="0">
                <a:latin typeface="汉仪晓波折纸体简"/>
                <a:cs typeface="汉仪晓波折纸体简"/>
              </a:rPr>
              <a:t>#</a:t>
            </a:r>
            <a:r>
              <a:rPr sz="2000" spc="225" dirty="0">
                <a:latin typeface="汉仪晓波折纸体简"/>
                <a:cs typeface="汉仪晓波折纸体简"/>
              </a:rPr>
              <a:t>琳琅满目年货</a:t>
            </a:r>
            <a:r>
              <a:rPr sz="2000" dirty="0">
                <a:latin typeface="汉仪晓波折纸体简"/>
                <a:cs typeface="汉仪晓波折纸体简"/>
              </a:rPr>
              <a:t>，</a:t>
            </a:r>
            <a:r>
              <a:rPr sz="2000" spc="225" dirty="0">
                <a:latin typeface="汉仪晓波折纸体简"/>
                <a:cs typeface="汉仪晓波折纸体简"/>
              </a:rPr>
              <a:t>一个购出趣的地方</a:t>
            </a:r>
            <a:r>
              <a:rPr sz="2000" dirty="0">
                <a:latin typeface="汉仪晓波折纸体简"/>
                <a:cs typeface="汉仪晓波折纸体简"/>
              </a:rPr>
              <a:t>#</a:t>
            </a:r>
            <a:endParaRPr sz="2000">
              <a:latin typeface="汉仪晓波折纸体简"/>
              <a:cs typeface="汉仪晓波折纸体简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2700">
              <a:latin typeface="汉仪晓波折纸体简"/>
              <a:cs typeface="汉仪晓波折纸体简"/>
            </a:endParaRPr>
          </a:p>
          <a:p>
            <a:pPr marL="12700">
              <a:lnSpc>
                <a:spcPct val="100000"/>
              </a:lnSpc>
            </a:pPr>
            <a:r>
              <a:rPr sz="2000" spc="225" dirty="0">
                <a:latin typeface="汉仪晓波折纸体简"/>
                <a:cs typeface="汉仪晓波折纸体简"/>
              </a:rPr>
              <a:t>文案示例</a:t>
            </a:r>
            <a:r>
              <a:rPr sz="2000" spc="5" dirty="0">
                <a:latin typeface="汉仪晓波折纸体简"/>
                <a:cs typeface="汉仪晓波折纸体简"/>
              </a:rPr>
              <a:t>：</a:t>
            </a:r>
            <a:endParaRPr sz="2000">
              <a:latin typeface="汉仪晓波折纸体简"/>
              <a:cs typeface="汉仪晓波折纸体简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225" dirty="0">
                <a:latin typeface="汉仪晓波折纸体简"/>
                <a:cs typeface="汉仪晓波折纸体简"/>
              </a:rPr>
              <a:t>谁说韶关青年生活贫瘠</a:t>
            </a:r>
            <a:r>
              <a:rPr sz="2000" spc="5" dirty="0">
                <a:latin typeface="汉仪晓波折纸体简"/>
                <a:cs typeface="汉仪晓波折纸体简"/>
              </a:rPr>
              <a:t>，</a:t>
            </a:r>
            <a:endParaRPr sz="2000">
              <a:latin typeface="汉仪晓波折纸体简"/>
              <a:cs typeface="汉仪晓波折纸体简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2700">
              <a:latin typeface="汉仪晓波折纸体简"/>
              <a:cs typeface="汉仪晓波折纸体简"/>
            </a:endParaRPr>
          </a:p>
          <a:p>
            <a:pPr marL="12700">
              <a:lnSpc>
                <a:spcPct val="100000"/>
              </a:lnSpc>
            </a:pPr>
            <a:r>
              <a:rPr sz="2000" spc="225" dirty="0">
                <a:latin typeface="汉仪晓波折纸体简"/>
                <a:cs typeface="汉仪晓波折纸体简"/>
              </a:rPr>
              <a:t>碧桂园太阳城一个可解年货购物瘾的地</a:t>
            </a:r>
            <a:r>
              <a:rPr sz="2000" dirty="0">
                <a:latin typeface="汉仪晓波折纸体简"/>
                <a:cs typeface="汉仪晓波折纸体简"/>
              </a:rPr>
              <a:t>方</a:t>
            </a:r>
            <a:endParaRPr sz="2000">
              <a:latin typeface="汉仪晓波折纸体简"/>
              <a:cs typeface="汉仪晓波折纸体简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01367" y="1725167"/>
            <a:ext cx="2398776" cy="4274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/>
          <p:cNvSpPr txBox="1"/>
          <p:nvPr/>
        </p:nvSpPr>
        <p:spPr>
          <a:xfrm>
            <a:off x="725362" y="581674"/>
            <a:ext cx="9637838" cy="38472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sz="8000" b="0" i="0">
                <a:solidFill>
                  <a:schemeClr val="bg1"/>
                </a:solidFill>
                <a:latin typeface="汉仪晓波折纸体简"/>
                <a:ea typeface="+mj-ea"/>
                <a:cs typeface="汉仪晓波折纸体简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zh-CN" altLang="en-US" sz="2400" kern="1200" spc="415">
                <a:solidFill>
                  <a:schemeClr val="tx1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  <a:cs typeface="+mn-cs"/>
              </a:rPr>
              <a:t>长图文</a:t>
            </a:r>
            <a:r>
              <a:rPr lang="en-US" altLang="zh-CN" sz="2400" kern="1200" spc="415">
                <a:solidFill>
                  <a:schemeClr val="tx1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  <a:cs typeface="+mn-cs"/>
              </a:rPr>
              <a:t>DEMO--</a:t>
            </a:r>
            <a:r>
              <a:rPr lang="zh-CN" altLang="en-US" sz="2400" kern="1200" spc="415">
                <a:solidFill>
                  <a:schemeClr val="tx1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  <a:cs typeface="+mn-cs"/>
              </a:rPr>
              <a:t>致韶关青年的一份信，</a:t>
            </a:r>
            <a:r>
              <a:rPr lang="en-US" altLang="zh-CN" sz="2400" kern="1200" spc="415">
                <a:solidFill>
                  <a:schemeClr val="tx1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  <a:cs typeface="+mn-cs"/>
              </a:rPr>
              <a:t>#</a:t>
            </a:r>
            <a:r>
              <a:rPr lang="zh-CN" altLang="en-US" sz="2400" kern="1200" spc="415">
                <a:solidFill>
                  <a:schemeClr val="tx1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  <a:cs typeface="+mn-cs"/>
              </a:rPr>
              <a:t>拒绝平庸，家倍出趣</a:t>
            </a:r>
            <a:r>
              <a:rPr lang="en-US" altLang="zh-CN" sz="2400" kern="1200" spc="415">
                <a:solidFill>
                  <a:schemeClr val="tx1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  <a:cs typeface="+mn-cs"/>
              </a:rPr>
              <a:t>#</a:t>
            </a:r>
            <a:endParaRPr lang="en-US" altLang="zh-CN" sz="2400" kern="1200" spc="415" dirty="0">
              <a:solidFill>
                <a:schemeClr val="tx1"/>
              </a:solidFill>
              <a:latin typeface="汉仪晓波折纸体简" panose="00020600040101010101" pitchFamily="18" charset="-122"/>
              <a:ea typeface="汉仪晓波折纸体简" panose="00020600040101010101" pitchFamily="18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2634" y="516254"/>
            <a:ext cx="3199766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415" dirty="0"/>
              <a:t>两大核心议</a:t>
            </a:r>
            <a:r>
              <a:rPr sz="3600" dirty="0"/>
              <a:t>题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734820" y="2314549"/>
          <a:ext cx="7353931" cy="21357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9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4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8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28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28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77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67879">
                <a:tc>
                  <a:txBody>
                    <a:bodyPr/>
                    <a:lstStyle/>
                    <a:p>
                      <a:pPr marL="31750">
                        <a:lnSpc>
                          <a:spcPts val="5155"/>
                        </a:lnSpc>
                        <a:tabLst>
                          <a:tab pos="1022985" algn="l"/>
                        </a:tabLst>
                      </a:pPr>
                      <a:r>
                        <a:rPr sz="4800" b="1" spc="-15" dirty="0">
                          <a:solidFill>
                            <a:srgbClr val="FFFFFF"/>
                          </a:solidFill>
                          <a:latin typeface="汉仪晓波折纸体简"/>
                          <a:cs typeface="汉仪晓波折纸体简"/>
                        </a:rPr>
                        <a:t>1.	</a:t>
                      </a:r>
                      <a:r>
                        <a:rPr sz="4800" b="1" spc="-5" dirty="0">
                          <a:solidFill>
                            <a:srgbClr val="FFFFFF"/>
                          </a:solidFill>
                          <a:latin typeface="汉仪晓波折纸体简"/>
                          <a:cs typeface="汉仪晓波折纸体简"/>
                        </a:rPr>
                        <a:t>锁</a:t>
                      </a:r>
                      <a:endParaRPr sz="4800">
                        <a:latin typeface="汉仪晓波折纸体简"/>
                        <a:cs typeface="汉仪晓波折纸体简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ts val="5155"/>
                        </a:lnSpc>
                      </a:pPr>
                      <a:r>
                        <a:rPr sz="4800" b="1" dirty="0">
                          <a:solidFill>
                            <a:srgbClr val="FFFFFF"/>
                          </a:solidFill>
                          <a:latin typeface="汉仪晓波折纸体简"/>
                          <a:cs typeface="汉仪晓波折纸体简"/>
                        </a:rPr>
                        <a:t>住</a:t>
                      </a:r>
                      <a:endParaRPr sz="4800">
                        <a:latin typeface="汉仪晓波折纸体简"/>
                        <a:cs typeface="汉仪晓波折纸体简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R="189230" algn="r">
                        <a:lnSpc>
                          <a:spcPts val="5155"/>
                        </a:lnSpc>
                      </a:pPr>
                      <a:r>
                        <a:rPr sz="4800" b="1" dirty="0">
                          <a:solidFill>
                            <a:srgbClr val="FFFFFF"/>
                          </a:solidFill>
                          <a:latin typeface="汉仪晓波折纸体简"/>
                          <a:cs typeface="汉仪晓波折纸体简"/>
                        </a:rPr>
                        <a:t>用</a:t>
                      </a:r>
                      <a:endParaRPr sz="4800">
                        <a:latin typeface="汉仪晓波折纸体简"/>
                        <a:cs typeface="汉仪晓波折纸体简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155"/>
                        </a:lnSpc>
                      </a:pPr>
                      <a:r>
                        <a:rPr sz="4800" b="1" dirty="0">
                          <a:solidFill>
                            <a:srgbClr val="FFFFFF"/>
                          </a:solidFill>
                          <a:latin typeface="汉仪晓波折纸体简"/>
                          <a:cs typeface="汉仪晓波折纸体简"/>
                        </a:rPr>
                        <a:t>户</a:t>
                      </a:r>
                      <a:endParaRPr sz="4800">
                        <a:latin typeface="汉仪晓波折纸体简"/>
                        <a:cs typeface="汉仪晓波折纸体简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R="189230" algn="r">
                        <a:lnSpc>
                          <a:spcPts val="5155"/>
                        </a:lnSpc>
                      </a:pPr>
                      <a:r>
                        <a:rPr sz="4800" b="1" dirty="0">
                          <a:solidFill>
                            <a:srgbClr val="FFFFFF"/>
                          </a:solidFill>
                          <a:latin typeface="汉仪晓波折纸体简"/>
                          <a:cs typeface="汉仪晓波折纸体简"/>
                        </a:rPr>
                        <a:t>触</a:t>
                      </a:r>
                      <a:endParaRPr sz="4800">
                        <a:latin typeface="汉仪晓波折纸体简"/>
                        <a:cs typeface="汉仪晓波折纸体简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155"/>
                        </a:lnSpc>
                      </a:pPr>
                      <a:r>
                        <a:rPr sz="4800" b="1" dirty="0">
                          <a:solidFill>
                            <a:srgbClr val="FFFFFF"/>
                          </a:solidFill>
                          <a:latin typeface="汉仪晓波折纸体简"/>
                          <a:cs typeface="汉仪晓波折纸体简"/>
                        </a:rPr>
                        <a:t>碰</a:t>
                      </a:r>
                      <a:endParaRPr sz="4800">
                        <a:latin typeface="汉仪晓波折纸体简"/>
                        <a:cs typeface="汉仪晓波折纸体简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5155"/>
                        </a:lnSpc>
                      </a:pPr>
                      <a:r>
                        <a:rPr sz="4800" b="1" dirty="0">
                          <a:solidFill>
                            <a:srgbClr val="FFFFFF"/>
                          </a:solidFill>
                          <a:latin typeface="汉仪晓波折纸体简"/>
                          <a:cs typeface="汉仪晓波折纸体简"/>
                        </a:rPr>
                        <a:t>点</a:t>
                      </a:r>
                      <a:endParaRPr sz="4800">
                        <a:latin typeface="汉仪晓波折纸体简"/>
                        <a:cs typeface="汉仪晓波折纸体简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87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10"/>
                        </a:spcBef>
                        <a:tabLst>
                          <a:tab pos="1022985" algn="l"/>
                        </a:tabLst>
                      </a:pPr>
                      <a:r>
                        <a:rPr sz="4800" b="1" spc="-15" dirty="0">
                          <a:solidFill>
                            <a:srgbClr val="FFFFFF"/>
                          </a:solidFill>
                          <a:latin typeface="汉仪晓波折纸体简"/>
                          <a:cs typeface="汉仪晓波折纸体简"/>
                        </a:rPr>
                        <a:t>2.	</a:t>
                      </a:r>
                      <a:r>
                        <a:rPr sz="4800" b="1" spc="-5" dirty="0">
                          <a:solidFill>
                            <a:srgbClr val="FFFFFF"/>
                          </a:solidFill>
                          <a:latin typeface="汉仪晓波折纸体简"/>
                          <a:cs typeface="汉仪晓波折纸体简"/>
                        </a:rPr>
                        <a:t>构</a:t>
                      </a:r>
                      <a:endParaRPr sz="4800">
                        <a:latin typeface="汉仪晓波折纸体简"/>
                        <a:cs typeface="汉仪晓波折纸体简"/>
                      </a:endParaRPr>
                    </a:p>
                  </a:txBody>
                  <a:tcPr marL="0" marR="0" marT="28067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ct val="100000"/>
                        </a:lnSpc>
                        <a:spcBef>
                          <a:spcPts val="2210"/>
                        </a:spcBef>
                      </a:pPr>
                      <a:r>
                        <a:rPr sz="4800" b="1" dirty="0">
                          <a:solidFill>
                            <a:srgbClr val="FFFFFF"/>
                          </a:solidFill>
                          <a:latin typeface="汉仪晓波折纸体简"/>
                          <a:cs typeface="汉仪晓波折纸体简"/>
                        </a:rPr>
                        <a:t>建</a:t>
                      </a:r>
                      <a:endParaRPr sz="4800">
                        <a:latin typeface="汉仪晓波折纸体简"/>
                        <a:cs typeface="汉仪晓波折纸体简"/>
                      </a:endParaRPr>
                    </a:p>
                  </a:txBody>
                  <a:tcPr marL="0" marR="0" marT="28067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R="189230" algn="r">
                        <a:lnSpc>
                          <a:spcPct val="100000"/>
                        </a:lnSpc>
                        <a:spcBef>
                          <a:spcPts val="2210"/>
                        </a:spcBef>
                      </a:pPr>
                      <a:r>
                        <a:rPr sz="4800" b="1" dirty="0">
                          <a:solidFill>
                            <a:srgbClr val="FFFFFF"/>
                          </a:solidFill>
                          <a:latin typeface="汉仪晓波折纸体简"/>
                          <a:cs typeface="汉仪晓波折纸体简"/>
                        </a:rPr>
                        <a:t>用</a:t>
                      </a:r>
                      <a:endParaRPr sz="4800">
                        <a:latin typeface="汉仪晓波折纸体简"/>
                        <a:cs typeface="汉仪晓波折纸体简"/>
                      </a:endParaRPr>
                    </a:p>
                  </a:txBody>
                  <a:tcPr marL="0" marR="0" marT="28067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10"/>
                        </a:spcBef>
                      </a:pPr>
                      <a:r>
                        <a:rPr sz="4800" b="1" dirty="0">
                          <a:solidFill>
                            <a:srgbClr val="FFFFFF"/>
                          </a:solidFill>
                          <a:latin typeface="汉仪晓波折纸体简"/>
                          <a:cs typeface="汉仪晓波折纸体简"/>
                        </a:rPr>
                        <a:t>户</a:t>
                      </a:r>
                      <a:endParaRPr sz="4800">
                        <a:latin typeface="汉仪晓波折纸体简"/>
                        <a:cs typeface="汉仪晓波折纸体简"/>
                      </a:endParaRPr>
                    </a:p>
                  </a:txBody>
                  <a:tcPr marL="0" marR="0" marT="28067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R="189230" algn="r">
                        <a:lnSpc>
                          <a:spcPct val="100000"/>
                        </a:lnSpc>
                        <a:spcBef>
                          <a:spcPts val="2210"/>
                        </a:spcBef>
                      </a:pPr>
                      <a:r>
                        <a:rPr sz="4800" b="1" dirty="0">
                          <a:solidFill>
                            <a:srgbClr val="FFFFFF"/>
                          </a:solidFill>
                          <a:latin typeface="汉仪晓波折纸体简"/>
                          <a:cs typeface="汉仪晓波折纸体简"/>
                        </a:rPr>
                        <a:t>新</a:t>
                      </a:r>
                      <a:endParaRPr sz="4800">
                        <a:latin typeface="汉仪晓波折纸体简"/>
                        <a:cs typeface="汉仪晓波折纸体简"/>
                      </a:endParaRPr>
                    </a:p>
                  </a:txBody>
                  <a:tcPr marL="0" marR="0" marT="28067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10"/>
                        </a:spcBef>
                      </a:pPr>
                      <a:r>
                        <a:rPr sz="4800" b="1" dirty="0">
                          <a:solidFill>
                            <a:srgbClr val="FFFFFF"/>
                          </a:solidFill>
                          <a:latin typeface="汉仪晓波折纸体简"/>
                          <a:cs typeface="汉仪晓波折纸体简"/>
                        </a:rPr>
                        <a:t>链</a:t>
                      </a:r>
                      <a:endParaRPr sz="4800">
                        <a:latin typeface="汉仪晓波折纸体简"/>
                        <a:cs typeface="汉仪晓波折纸体简"/>
                      </a:endParaRPr>
                    </a:p>
                  </a:txBody>
                  <a:tcPr marL="0" marR="0" marT="28067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210"/>
                        </a:spcBef>
                      </a:pPr>
                      <a:r>
                        <a:rPr sz="4800" b="1" dirty="0">
                          <a:solidFill>
                            <a:srgbClr val="FFFFFF"/>
                          </a:solidFill>
                          <a:latin typeface="汉仪晓波折纸体简"/>
                          <a:cs typeface="汉仪晓波折纸体简"/>
                        </a:rPr>
                        <a:t>接</a:t>
                      </a:r>
                      <a:endParaRPr sz="4800">
                        <a:latin typeface="汉仪晓波折纸体简"/>
                        <a:cs typeface="汉仪晓波折纸体简"/>
                      </a:endParaRPr>
                    </a:p>
                  </a:txBody>
                  <a:tcPr marL="0" marR="0" marT="280670" marB="0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4083" y="1071739"/>
            <a:ext cx="3119628" cy="5786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74548"/>
            <a:ext cx="673735" cy="443865"/>
          </a:xfrm>
          <a:custGeom>
            <a:avLst/>
            <a:gdLst/>
            <a:ahLst/>
            <a:cxnLst/>
            <a:rect l="l" t="t" r="r" b="b"/>
            <a:pathLst>
              <a:path w="673735" h="443865">
                <a:moveTo>
                  <a:pt x="0" y="443483"/>
                </a:moveTo>
                <a:lnTo>
                  <a:pt x="0" y="0"/>
                </a:lnTo>
                <a:lnTo>
                  <a:pt x="673608" y="0"/>
                </a:lnTo>
                <a:lnTo>
                  <a:pt x="673608" y="443483"/>
                </a:lnTo>
                <a:lnTo>
                  <a:pt x="0" y="4434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64100" y="2329942"/>
            <a:ext cx="4568825" cy="32258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000" spc="225" dirty="0">
                <a:latin typeface="汉仪晓波折纸体简"/>
                <a:cs typeface="汉仪晓波折纸体简"/>
              </a:rPr>
              <a:t>画面场景</a:t>
            </a:r>
            <a:r>
              <a:rPr sz="2000" spc="5" dirty="0">
                <a:latin typeface="汉仪晓波折纸体简"/>
                <a:cs typeface="汉仪晓波折纸体简"/>
              </a:rPr>
              <a:t>：</a:t>
            </a:r>
            <a:endParaRPr sz="2000">
              <a:latin typeface="汉仪晓波折纸体简"/>
              <a:cs typeface="汉仪晓波折纸体简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-5" dirty="0">
                <a:latin typeface="汉仪晓波折纸体简"/>
                <a:cs typeface="汉仪晓波折纸体简"/>
              </a:rPr>
              <a:t>#</a:t>
            </a:r>
            <a:r>
              <a:rPr sz="2000" spc="225" dirty="0">
                <a:latin typeface="汉仪晓波折纸体简"/>
                <a:cs typeface="汉仪晓波折纸体简"/>
              </a:rPr>
              <a:t>丰富多彩的酒吧生活场景</a:t>
            </a:r>
            <a:r>
              <a:rPr sz="2000" dirty="0">
                <a:latin typeface="汉仪晓波折纸体简"/>
                <a:cs typeface="汉仪晓波折纸体简"/>
              </a:rPr>
              <a:t>#</a:t>
            </a:r>
            <a:endParaRPr sz="2000">
              <a:latin typeface="汉仪晓波折纸体简"/>
              <a:cs typeface="汉仪晓波折纸体简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2700">
              <a:latin typeface="汉仪晓波折纸体简"/>
              <a:cs typeface="汉仪晓波折纸体简"/>
            </a:endParaRPr>
          </a:p>
          <a:p>
            <a:pPr marL="12700">
              <a:lnSpc>
                <a:spcPct val="100000"/>
              </a:lnSpc>
            </a:pPr>
            <a:r>
              <a:rPr sz="2000" spc="225" dirty="0">
                <a:latin typeface="汉仪晓波折纸体简"/>
                <a:cs typeface="汉仪晓波折纸体简"/>
              </a:rPr>
              <a:t>文案示例</a:t>
            </a:r>
            <a:r>
              <a:rPr sz="2000" spc="5" dirty="0">
                <a:latin typeface="汉仪晓波折纸体简"/>
                <a:cs typeface="汉仪晓波折纸体简"/>
              </a:rPr>
              <a:t>：</a:t>
            </a:r>
            <a:endParaRPr sz="2000">
              <a:latin typeface="汉仪晓波折纸体简"/>
              <a:cs typeface="汉仪晓波折纸体简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225" dirty="0">
                <a:latin typeface="汉仪晓波折纸体简"/>
                <a:cs typeface="汉仪晓波折纸体简"/>
              </a:rPr>
              <a:t>碧桂园太阳城</a:t>
            </a:r>
            <a:r>
              <a:rPr sz="2000" dirty="0">
                <a:latin typeface="汉仪晓波折纸体简"/>
                <a:cs typeface="汉仪晓波折纸体简"/>
              </a:rPr>
              <a:t>，</a:t>
            </a:r>
            <a:r>
              <a:rPr sz="2000" spc="225" dirty="0">
                <a:latin typeface="汉仪晓波折纸体简"/>
                <a:cs typeface="汉仪晓波折纸体简"/>
              </a:rPr>
              <a:t>一个可以治愈无聊的地</a:t>
            </a:r>
            <a:r>
              <a:rPr sz="2000" dirty="0">
                <a:latin typeface="汉仪晓波折纸体简"/>
                <a:cs typeface="汉仪晓波折纸体简"/>
              </a:rPr>
              <a:t>方</a:t>
            </a:r>
            <a:endParaRPr sz="2000">
              <a:latin typeface="汉仪晓波折纸体简"/>
              <a:cs typeface="汉仪晓波折纸体简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2700">
              <a:latin typeface="汉仪晓波折纸体简"/>
              <a:cs typeface="汉仪晓波折纸体简"/>
            </a:endParaRPr>
          </a:p>
          <a:p>
            <a:pPr marL="12700">
              <a:lnSpc>
                <a:spcPct val="100000"/>
              </a:lnSpc>
            </a:pPr>
            <a:r>
              <a:rPr sz="2000" spc="225" dirty="0">
                <a:latin typeface="汉仪晓波折纸体简"/>
                <a:cs typeface="汉仪晓波折纸体简"/>
              </a:rPr>
              <a:t>无趣治愈小酒馆</a:t>
            </a:r>
            <a:r>
              <a:rPr sz="2000" dirty="0">
                <a:latin typeface="汉仪晓波折纸体简"/>
                <a:cs typeface="汉仪晓波折纸体简"/>
              </a:rPr>
              <a:t>，</a:t>
            </a:r>
            <a:r>
              <a:rPr sz="2000" spc="225" dirty="0">
                <a:latin typeface="汉仪晓波折纸体简"/>
                <a:cs typeface="汉仪晓波折纸体简"/>
              </a:rPr>
              <a:t>在这里尽情地</a:t>
            </a:r>
            <a:r>
              <a:rPr sz="2000" dirty="0">
                <a:latin typeface="汉仪晓波折纸体简"/>
                <a:cs typeface="汉仪晓波折纸体简"/>
              </a:rPr>
              <a:t>干</a:t>
            </a:r>
            <a:endParaRPr sz="2000">
              <a:latin typeface="汉仪晓波折纸体简"/>
              <a:cs typeface="汉仪晓波折纸体简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14500" y="1700783"/>
            <a:ext cx="2540507" cy="2424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14500" y="3715511"/>
            <a:ext cx="2540507" cy="23042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/>
          <p:cNvSpPr txBox="1"/>
          <p:nvPr/>
        </p:nvSpPr>
        <p:spPr>
          <a:xfrm>
            <a:off x="725362" y="581674"/>
            <a:ext cx="9637838" cy="38472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sz="8000" b="0" i="0">
                <a:solidFill>
                  <a:schemeClr val="bg1"/>
                </a:solidFill>
                <a:latin typeface="汉仪晓波折纸体简"/>
                <a:ea typeface="+mj-ea"/>
                <a:cs typeface="汉仪晓波折纸体简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zh-CN" altLang="en-US" sz="2400" kern="1200" spc="415">
                <a:solidFill>
                  <a:schemeClr val="tx1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  <a:cs typeface="+mn-cs"/>
              </a:rPr>
              <a:t>长图文</a:t>
            </a:r>
            <a:r>
              <a:rPr lang="en-US" altLang="zh-CN" sz="2400" kern="1200" spc="415">
                <a:solidFill>
                  <a:schemeClr val="tx1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  <a:cs typeface="+mn-cs"/>
              </a:rPr>
              <a:t>DEMO--</a:t>
            </a:r>
            <a:r>
              <a:rPr lang="zh-CN" altLang="en-US" sz="2400" kern="1200" spc="415">
                <a:solidFill>
                  <a:schemeClr val="tx1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  <a:cs typeface="+mn-cs"/>
              </a:rPr>
              <a:t>致韶关青年的一份信，</a:t>
            </a:r>
            <a:r>
              <a:rPr lang="en-US" altLang="zh-CN" sz="2400" kern="1200" spc="415">
                <a:solidFill>
                  <a:schemeClr val="tx1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  <a:cs typeface="+mn-cs"/>
              </a:rPr>
              <a:t>#</a:t>
            </a:r>
            <a:r>
              <a:rPr lang="zh-CN" altLang="en-US" sz="2400" kern="1200" spc="415">
                <a:solidFill>
                  <a:schemeClr val="tx1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  <a:cs typeface="+mn-cs"/>
              </a:rPr>
              <a:t>拒绝平庸，家倍出趣</a:t>
            </a:r>
            <a:r>
              <a:rPr lang="en-US" altLang="zh-CN" sz="2400" kern="1200" spc="415">
                <a:solidFill>
                  <a:schemeClr val="tx1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  <a:cs typeface="+mn-cs"/>
              </a:rPr>
              <a:t>#</a:t>
            </a:r>
            <a:endParaRPr lang="en-US" altLang="zh-CN" sz="2400" kern="1200" spc="415" dirty="0">
              <a:solidFill>
                <a:schemeClr val="tx1"/>
              </a:solidFill>
              <a:latin typeface="汉仪晓波折纸体简" panose="00020600040101010101" pitchFamily="18" charset="-122"/>
              <a:ea typeface="汉仪晓波折纸体简" panose="00020600040101010101" pitchFamily="18" charset="-122"/>
              <a:cs typeface="+mn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4083" y="1071739"/>
            <a:ext cx="3119628" cy="5786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74548"/>
            <a:ext cx="673735" cy="443865"/>
          </a:xfrm>
          <a:custGeom>
            <a:avLst/>
            <a:gdLst/>
            <a:ahLst/>
            <a:cxnLst/>
            <a:rect l="l" t="t" r="r" b="b"/>
            <a:pathLst>
              <a:path w="673735" h="443865">
                <a:moveTo>
                  <a:pt x="0" y="443483"/>
                </a:moveTo>
                <a:lnTo>
                  <a:pt x="0" y="0"/>
                </a:lnTo>
                <a:lnTo>
                  <a:pt x="673608" y="0"/>
                </a:lnTo>
                <a:lnTo>
                  <a:pt x="673608" y="443483"/>
                </a:lnTo>
                <a:lnTo>
                  <a:pt x="0" y="4434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625725">
              <a:lnSpc>
                <a:spcPct val="100000"/>
              </a:lnSpc>
              <a:spcBef>
                <a:spcPts val="1300"/>
              </a:spcBef>
            </a:pPr>
            <a:r>
              <a:rPr spc="225" dirty="0"/>
              <a:t>画面场景</a:t>
            </a:r>
            <a:r>
              <a:rPr spc="5" dirty="0"/>
              <a:t>：</a:t>
            </a:r>
          </a:p>
          <a:p>
            <a:pPr marL="2625725">
              <a:lnSpc>
                <a:spcPct val="100000"/>
              </a:lnSpc>
              <a:spcBef>
                <a:spcPts val="1200"/>
              </a:spcBef>
            </a:pPr>
            <a:r>
              <a:rPr spc="-5" dirty="0"/>
              <a:t>#</a:t>
            </a:r>
            <a:r>
              <a:rPr spc="225" dirty="0"/>
              <a:t>引到项目各种丰富生活场景的画面</a:t>
            </a:r>
            <a:r>
              <a:rPr dirty="0"/>
              <a:t>#</a:t>
            </a:r>
          </a:p>
          <a:p>
            <a:pPr marL="2613025">
              <a:lnSpc>
                <a:spcPct val="100000"/>
              </a:lnSpc>
              <a:spcBef>
                <a:spcPts val="80"/>
              </a:spcBef>
            </a:pPr>
            <a:endParaRPr sz="2700"/>
          </a:p>
          <a:p>
            <a:pPr marL="2625725">
              <a:lnSpc>
                <a:spcPct val="100000"/>
              </a:lnSpc>
            </a:pPr>
            <a:r>
              <a:rPr spc="225" dirty="0"/>
              <a:t>文案示例</a:t>
            </a:r>
            <a:r>
              <a:rPr spc="5" dirty="0"/>
              <a:t>：</a:t>
            </a:r>
          </a:p>
          <a:p>
            <a:pPr marL="2625725" marR="5080">
              <a:lnSpc>
                <a:spcPct val="150000"/>
              </a:lnSpc>
            </a:pPr>
            <a:r>
              <a:rPr spc="225" dirty="0"/>
              <a:t>在这里你除了可以体验生活的酸甜苦辣柴米</a:t>
            </a:r>
            <a:r>
              <a:rPr dirty="0"/>
              <a:t>油 </a:t>
            </a:r>
            <a:r>
              <a:rPr spc="225" dirty="0"/>
              <a:t>盐之外</a:t>
            </a:r>
            <a:r>
              <a:rPr dirty="0"/>
              <a:t>，</a:t>
            </a:r>
            <a:r>
              <a:rPr spc="225" dirty="0"/>
              <a:t>还可以给你一个有趣的</a:t>
            </a:r>
            <a:r>
              <a:rPr dirty="0"/>
              <a:t>家</a:t>
            </a:r>
          </a:p>
        </p:txBody>
      </p:sp>
      <p:sp>
        <p:nvSpPr>
          <p:cNvPr id="6" name="object 6"/>
          <p:cNvSpPr/>
          <p:nvPr/>
        </p:nvSpPr>
        <p:spPr>
          <a:xfrm>
            <a:off x="1801367" y="1725167"/>
            <a:ext cx="2398776" cy="4274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/>
          <p:cNvSpPr txBox="1"/>
          <p:nvPr/>
        </p:nvSpPr>
        <p:spPr>
          <a:xfrm>
            <a:off x="725362" y="581674"/>
            <a:ext cx="9637838" cy="38472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sz="8000" b="0" i="0">
                <a:solidFill>
                  <a:schemeClr val="bg1"/>
                </a:solidFill>
                <a:latin typeface="汉仪晓波折纸体简"/>
                <a:ea typeface="+mj-ea"/>
                <a:cs typeface="汉仪晓波折纸体简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zh-CN" altLang="en-US" sz="2400" kern="1200" spc="415" dirty="0">
                <a:solidFill>
                  <a:schemeClr val="tx1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  <a:cs typeface="+mn-cs"/>
              </a:rPr>
              <a:t>长图文</a:t>
            </a:r>
            <a:r>
              <a:rPr lang="en-US" altLang="zh-CN" sz="2400" kern="1200" spc="415" dirty="0">
                <a:solidFill>
                  <a:schemeClr val="tx1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  <a:cs typeface="+mn-cs"/>
              </a:rPr>
              <a:t>DEMO--</a:t>
            </a:r>
            <a:r>
              <a:rPr lang="zh-CN" altLang="en-US" sz="2400" kern="1200" spc="415" dirty="0">
                <a:solidFill>
                  <a:schemeClr val="tx1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  <a:cs typeface="+mn-cs"/>
              </a:rPr>
              <a:t>致韶关青年的一份信，</a:t>
            </a:r>
            <a:r>
              <a:rPr lang="en-US" altLang="zh-CN" sz="2400" kern="1200" spc="415" dirty="0">
                <a:solidFill>
                  <a:schemeClr val="tx1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  <a:cs typeface="+mn-cs"/>
              </a:rPr>
              <a:t>#</a:t>
            </a:r>
            <a:r>
              <a:rPr lang="zh-CN" altLang="en-US" sz="2400" kern="1200" spc="415" dirty="0">
                <a:solidFill>
                  <a:schemeClr val="tx1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  <a:cs typeface="+mn-cs"/>
              </a:rPr>
              <a:t>拒绝平庸，家倍出趣</a:t>
            </a:r>
            <a:r>
              <a:rPr lang="en-US" altLang="zh-CN" sz="2400" kern="1200" spc="415" dirty="0">
                <a:solidFill>
                  <a:schemeClr val="tx1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  <a:cs typeface="+mn-cs"/>
              </a:rPr>
              <a:t>#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74720" y="752855"/>
            <a:ext cx="5216430" cy="5352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48225" y="2038985"/>
            <a:ext cx="21621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Part.2</a:t>
            </a:r>
            <a:r>
              <a:rPr sz="3200" spc="-70" dirty="0"/>
              <a:t> </a:t>
            </a:r>
            <a:r>
              <a:rPr sz="3200" spc="365" dirty="0"/>
              <a:t>中</a:t>
            </a:r>
            <a:r>
              <a:rPr sz="3200" dirty="0"/>
              <a:t>浪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86859" y="2961640"/>
            <a:ext cx="353695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275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通过</a:t>
            </a:r>
            <a:r>
              <a:rPr sz="2400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#</a:t>
            </a:r>
            <a:r>
              <a:rPr sz="2400" spc="275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无趣治愈诊所</a:t>
            </a:r>
            <a:r>
              <a:rPr sz="2400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h</a:t>
            </a:r>
            <a:r>
              <a:rPr sz="2400" spc="-5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5</a:t>
            </a:r>
            <a:r>
              <a:rPr sz="2400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#及  #</a:t>
            </a:r>
            <a:r>
              <a:rPr sz="2400" spc="275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给你一个出趣的家</a:t>
            </a:r>
            <a:r>
              <a:rPr sz="2400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#</a:t>
            </a:r>
            <a:r>
              <a:rPr sz="2400" spc="275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定</a:t>
            </a:r>
            <a:r>
              <a:rPr sz="2400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制 </a:t>
            </a:r>
            <a:r>
              <a:rPr sz="2400" spc="275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瓶刷屏</a:t>
            </a:r>
            <a:r>
              <a:rPr sz="2400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，</a:t>
            </a:r>
            <a:r>
              <a:rPr sz="2400" spc="275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告知活动</a:t>
            </a:r>
            <a:r>
              <a:rPr sz="2400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的</a:t>
            </a:r>
            <a:endParaRPr sz="2400">
              <a:latin typeface="汉仪晓波折纸体简"/>
              <a:cs typeface="汉仪晓波折纸体简"/>
            </a:endParaRPr>
          </a:p>
          <a:p>
            <a:pPr algn="ctr">
              <a:lnSpc>
                <a:spcPct val="100000"/>
              </a:lnSpc>
            </a:pPr>
            <a:r>
              <a:rPr sz="2400" spc="275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落地及结合项</a:t>
            </a:r>
            <a:r>
              <a:rPr sz="2400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目</a:t>
            </a:r>
            <a:endParaRPr sz="2400">
              <a:latin typeface="汉仪晓波折纸体简"/>
              <a:cs typeface="汉仪晓波折纸体简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8AF7F83-8D11-48DF-8907-87587648B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1143000"/>
            <a:ext cx="2853175" cy="682811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86155"/>
            <a:ext cx="12192000" cy="593090"/>
          </a:xfrm>
          <a:custGeom>
            <a:avLst/>
            <a:gdLst/>
            <a:ahLst/>
            <a:cxnLst/>
            <a:rect l="l" t="t" r="r" b="b"/>
            <a:pathLst>
              <a:path w="12192000" h="593090">
                <a:moveTo>
                  <a:pt x="0" y="0"/>
                </a:moveTo>
                <a:lnTo>
                  <a:pt x="12192000" y="0"/>
                </a:lnTo>
                <a:lnTo>
                  <a:pt x="12192000" y="592836"/>
                </a:lnTo>
                <a:lnTo>
                  <a:pt x="0" y="59283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1326" y="564529"/>
            <a:ext cx="9028873" cy="4001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500" i="1" spc="-950" dirty="0">
                <a:latin typeface="汉仪晓波折纸体简"/>
                <a:cs typeface="汉仪晓波折纸体简"/>
              </a:rPr>
              <a:t>a</a:t>
            </a:r>
            <a:r>
              <a:rPr sz="2400" kern="1200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  <a:cs typeface="+mn-cs"/>
              </a:rPr>
              <a:t>、匹配项目：#给你一个出趣的家#定制瓶海报刷屏</a:t>
            </a:r>
          </a:p>
        </p:txBody>
      </p:sp>
      <p:sp>
        <p:nvSpPr>
          <p:cNvPr id="4" name="object 4"/>
          <p:cNvSpPr/>
          <p:nvPr/>
        </p:nvSpPr>
        <p:spPr>
          <a:xfrm>
            <a:off x="1925002" y="1303337"/>
            <a:ext cx="3827145" cy="5363845"/>
          </a:xfrm>
          <a:custGeom>
            <a:avLst/>
            <a:gdLst/>
            <a:ahLst/>
            <a:cxnLst/>
            <a:rect l="l" t="t" r="r" b="b"/>
            <a:pathLst>
              <a:path w="3827145" h="5363845">
                <a:moveTo>
                  <a:pt x="3822382" y="5363845"/>
                </a:moveTo>
                <a:lnTo>
                  <a:pt x="4762" y="5363845"/>
                </a:lnTo>
                <a:lnTo>
                  <a:pt x="3289" y="5363616"/>
                </a:lnTo>
                <a:lnTo>
                  <a:pt x="1968" y="5362930"/>
                </a:lnTo>
                <a:lnTo>
                  <a:pt x="914" y="5361876"/>
                </a:lnTo>
                <a:lnTo>
                  <a:pt x="228" y="5360555"/>
                </a:lnTo>
                <a:lnTo>
                  <a:pt x="0" y="5359082"/>
                </a:lnTo>
                <a:lnTo>
                  <a:pt x="0" y="4762"/>
                </a:lnTo>
                <a:lnTo>
                  <a:pt x="4762" y="0"/>
                </a:lnTo>
                <a:lnTo>
                  <a:pt x="3822382" y="0"/>
                </a:lnTo>
                <a:lnTo>
                  <a:pt x="3827145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5354319"/>
                </a:lnTo>
                <a:lnTo>
                  <a:pt x="4762" y="5354319"/>
                </a:lnTo>
                <a:lnTo>
                  <a:pt x="9525" y="5359082"/>
                </a:lnTo>
                <a:lnTo>
                  <a:pt x="3827145" y="5359082"/>
                </a:lnTo>
                <a:lnTo>
                  <a:pt x="3826916" y="5360555"/>
                </a:lnTo>
                <a:lnTo>
                  <a:pt x="3826230" y="5361876"/>
                </a:lnTo>
                <a:lnTo>
                  <a:pt x="3825176" y="5362930"/>
                </a:lnTo>
                <a:lnTo>
                  <a:pt x="3823855" y="5363616"/>
                </a:lnTo>
                <a:lnTo>
                  <a:pt x="3822382" y="5363845"/>
                </a:lnTo>
                <a:close/>
              </a:path>
              <a:path w="3827145" h="5363845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3827145" h="5363845">
                <a:moveTo>
                  <a:pt x="3817620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3817620" y="4762"/>
                </a:lnTo>
                <a:lnTo>
                  <a:pt x="3817620" y="9525"/>
                </a:lnTo>
                <a:close/>
              </a:path>
              <a:path w="3827145" h="5363845">
                <a:moveTo>
                  <a:pt x="3817620" y="5359082"/>
                </a:moveTo>
                <a:lnTo>
                  <a:pt x="3817620" y="4762"/>
                </a:lnTo>
                <a:lnTo>
                  <a:pt x="3822382" y="9525"/>
                </a:lnTo>
                <a:lnTo>
                  <a:pt x="3827145" y="9525"/>
                </a:lnTo>
                <a:lnTo>
                  <a:pt x="3827145" y="5354319"/>
                </a:lnTo>
                <a:lnTo>
                  <a:pt x="3822382" y="5354319"/>
                </a:lnTo>
                <a:lnTo>
                  <a:pt x="3817620" y="5359082"/>
                </a:lnTo>
                <a:close/>
              </a:path>
              <a:path w="3827145" h="5363845">
                <a:moveTo>
                  <a:pt x="3827145" y="9525"/>
                </a:moveTo>
                <a:lnTo>
                  <a:pt x="3822382" y="9525"/>
                </a:lnTo>
                <a:lnTo>
                  <a:pt x="3817620" y="4762"/>
                </a:lnTo>
                <a:lnTo>
                  <a:pt x="3827145" y="4762"/>
                </a:lnTo>
                <a:lnTo>
                  <a:pt x="3827145" y="9525"/>
                </a:lnTo>
                <a:close/>
              </a:path>
              <a:path w="3827145" h="5363845">
                <a:moveTo>
                  <a:pt x="9525" y="5359082"/>
                </a:moveTo>
                <a:lnTo>
                  <a:pt x="4762" y="5354319"/>
                </a:lnTo>
                <a:lnTo>
                  <a:pt x="9525" y="5354319"/>
                </a:lnTo>
                <a:lnTo>
                  <a:pt x="9525" y="5359082"/>
                </a:lnTo>
                <a:close/>
              </a:path>
              <a:path w="3827145" h="5363845">
                <a:moveTo>
                  <a:pt x="3817620" y="5359082"/>
                </a:moveTo>
                <a:lnTo>
                  <a:pt x="9525" y="5359082"/>
                </a:lnTo>
                <a:lnTo>
                  <a:pt x="9525" y="5354319"/>
                </a:lnTo>
                <a:lnTo>
                  <a:pt x="3817620" y="5354319"/>
                </a:lnTo>
                <a:lnTo>
                  <a:pt x="3817620" y="5359082"/>
                </a:lnTo>
                <a:close/>
              </a:path>
              <a:path w="3827145" h="5363845">
                <a:moveTo>
                  <a:pt x="3827145" y="5359082"/>
                </a:moveTo>
                <a:lnTo>
                  <a:pt x="3817620" y="5359082"/>
                </a:lnTo>
                <a:lnTo>
                  <a:pt x="3822382" y="5354319"/>
                </a:lnTo>
                <a:lnTo>
                  <a:pt x="3827145" y="5354319"/>
                </a:lnTo>
                <a:lnTo>
                  <a:pt x="3827145" y="53590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54629" y="1651056"/>
            <a:ext cx="3203575" cy="1889492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 algn="ctr">
              <a:lnSpc>
                <a:spcPts val="4800"/>
              </a:lnSpc>
              <a:spcBef>
                <a:spcPts val="455"/>
              </a:spcBef>
            </a:pPr>
            <a:r>
              <a:rPr sz="3600" spc="415" dirty="0">
                <a:solidFill>
                  <a:srgbClr val="FF0000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一场漂亮的爱 情，该如何漂 </a:t>
            </a:r>
            <a:r>
              <a:rPr sz="3600" spc="415" dirty="0" err="1">
                <a:solidFill>
                  <a:srgbClr val="FF0000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亮的收场</a:t>
            </a:r>
            <a:r>
              <a:rPr sz="3600" spc="415" dirty="0">
                <a:solidFill>
                  <a:srgbClr val="FF0000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？</a:t>
            </a:r>
            <a:endParaRPr lang="en-US" altLang="zh-CN" sz="3600" spc="415" dirty="0">
              <a:solidFill>
                <a:srgbClr val="FF0000"/>
              </a:solidFill>
              <a:latin typeface="汉仪晓波折纸体简" panose="00020600040101010101" pitchFamily="18" charset="-122"/>
              <a:ea typeface="汉仪晓波折纸体简" panose="00020600040101010101" pitchFamily="18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40025" y="4284979"/>
            <a:ext cx="2197100" cy="0"/>
          </a:xfrm>
          <a:custGeom>
            <a:avLst/>
            <a:gdLst/>
            <a:ahLst/>
            <a:cxnLst/>
            <a:rect l="l" t="t" r="r" b="b"/>
            <a:pathLst>
              <a:path w="2197100">
                <a:moveTo>
                  <a:pt x="0" y="0"/>
                </a:moveTo>
                <a:lnTo>
                  <a:pt x="219710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187892" y="4305991"/>
            <a:ext cx="1323340" cy="3231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000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出趣三房</a:t>
            </a:r>
          </a:p>
        </p:txBody>
      </p:sp>
      <p:sp>
        <p:nvSpPr>
          <p:cNvPr id="8" name="object 8"/>
          <p:cNvSpPr/>
          <p:nvPr/>
        </p:nvSpPr>
        <p:spPr>
          <a:xfrm>
            <a:off x="3228975" y="4645659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14575" y="5011420"/>
            <a:ext cx="3048000" cy="0"/>
          </a:xfrm>
          <a:custGeom>
            <a:avLst/>
            <a:gdLst/>
            <a:ahLst/>
            <a:cxnLst/>
            <a:rect l="l" t="t" r="r" b="b"/>
            <a:pathLst>
              <a:path w="3048000">
                <a:moveTo>
                  <a:pt x="0" y="0"/>
                </a:moveTo>
                <a:lnTo>
                  <a:pt x="304800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273492" y="4662163"/>
            <a:ext cx="3152140" cy="120475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2000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献给牵手到最后的你们</a:t>
            </a:r>
          </a:p>
          <a:p>
            <a:pPr marR="18415" algn="ctr">
              <a:lnSpc>
                <a:spcPts val="2460"/>
              </a:lnSpc>
              <a:spcBef>
                <a:spcPts val="1855"/>
              </a:spcBef>
            </a:pPr>
            <a:r>
              <a:rPr sz="2000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1月10无趣治愈</a:t>
            </a:r>
          </a:p>
          <a:p>
            <a:pPr algn="ctr">
              <a:lnSpc>
                <a:spcPts val="2460"/>
              </a:lnSpc>
            </a:pPr>
            <a:r>
              <a:rPr sz="2000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年货街/小酒馆不见不散</a:t>
            </a:r>
            <a:endParaRPr sz="2400" spc="415" dirty="0">
              <a:latin typeface="汉仪晓波折纸体简" panose="00020600040101010101" pitchFamily="18" charset="-122"/>
              <a:ea typeface="汉仪晓波折纸体简" panose="00020600040101010101" pitchFamily="18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6517" y="3234065"/>
            <a:ext cx="998855" cy="58801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260"/>
              </a:spcBef>
            </a:pPr>
            <a:r>
              <a:rPr sz="1600" u="sng" spc="415" dirty="0" err="1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刚需推货</a:t>
            </a:r>
            <a:r>
              <a:rPr sz="1600" u="sng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 </a:t>
            </a:r>
            <a:r>
              <a:rPr sz="1600" u="sng" spc="415" dirty="0" err="1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文案示例</a:t>
            </a:r>
            <a:endParaRPr sz="1600" u="sng" spc="415" dirty="0">
              <a:latin typeface="汉仪晓波折纸体简" panose="00020600040101010101" pitchFamily="18" charset="-122"/>
              <a:ea typeface="汉仪晓波折纸体简" panose="00020600040101010101" pitchFamily="18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778240" y="2250948"/>
            <a:ext cx="3095244" cy="3101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39091" y="3562896"/>
            <a:ext cx="2295525" cy="567690"/>
          </a:xfrm>
          <a:custGeom>
            <a:avLst/>
            <a:gdLst/>
            <a:ahLst/>
            <a:cxnLst/>
            <a:rect l="l" t="t" r="r" b="b"/>
            <a:pathLst>
              <a:path w="2295525" h="567689">
                <a:moveTo>
                  <a:pt x="283616" y="567232"/>
                </a:moveTo>
                <a:lnTo>
                  <a:pt x="0" y="283616"/>
                </a:lnTo>
                <a:lnTo>
                  <a:pt x="283616" y="0"/>
                </a:lnTo>
                <a:lnTo>
                  <a:pt x="283616" y="15328"/>
                </a:lnTo>
                <a:lnTo>
                  <a:pt x="270916" y="15328"/>
                </a:lnTo>
                <a:lnTo>
                  <a:pt x="270916" y="30670"/>
                </a:lnTo>
                <a:lnTo>
                  <a:pt x="22466" y="279120"/>
                </a:lnTo>
                <a:lnTo>
                  <a:pt x="13474" y="279120"/>
                </a:lnTo>
                <a:lnTo>
                  <a:pt x="13474" y="288112"/>
                </a:lnTo>
                <a:lnTo>
                  <a:pt x="22466" y="288112"/>
                </a:lnTo>
                <a:lnTo>
                  <a:pt x="270916" y="536562"/>
                </a:lnTo>
                <a:lnTo>
                  <a:pt x="270916" y="551903"/>
                </a:lnTo>
                <a:lnTo>
                  <a:pt x="283616" y="551903"/>
                </a:lnTo>
                <a:lnTo>
                  <a:pt x="283616" y="567232"/>
                </a:lnTo>
                <a:close/>
              </a:path>
              <a:path w="2295525" h="567689">
                <a:moveTo>
                  <a:pt x="2011451" y="149466"/>
                </a:moveTo>
                <a:lnTo>
                  <a:pt x="2011451" y="0"/>
                </a:lnTo>
                <a:lnTo>
                  <a:pt x="2026780" y="15328"/>
                </a:lnTo>
                <a:lnTo>
                  <a:pt x="2024151" y="15328"/>
                </a:lnTo>
                <a:lnTo>
                  <a:pt x="2013318" y="19824"/>
                </a:lnTo>
                <a:lnTo>
                  <a:pt x="2024151" y="30658"/>
                </a:lnTo>
                <a:lnTo>
                  <a:pt x="2024151" y="143116"/>
                </a:lnTo>
                <a:lnTo>
                  <a:pt x="2017801" y="143116"/>
                </a:lnTo>
                <a:lnTo>
                  <a:pt x="2011451" y="149466"/>
                </a:lnTo>
                <a:close/>
              </a:path>
              <a:path w="2295525" h="567689">
                <a:moveTo>
                  <a:pt x="270916" y="30670"/>
                </a:moveTo>
                <a:lnTo>
                  <a:pt x="270916" y="15328"/>
                </a:lnTo>
                <a:lnTo>
                  <a:pt x="281762" y="19824"/>
                </a:lnTo>
                <a:lnTo>
                  <a:pt x="270916" y="30670"/>
                </a:lnTo>
                <a:close/>
              </a:path>
              <a:path w="2295525" h="567689">
                <a:moveTo>
                  <a:pt x="2024151" y="155816"/>
                </a:moveTo>
                <a:lnTo>
                  <a:pt x="270916" y="155816"/>
                </a:lnTo>
                <a:lnTo>
                  <a:pt x="270928" y="30658"/>
                </a:lnTo>
                <a:lnTo>
                  <a:pt x="281762" y="19824"/>
                </a:lnTo>
                <a:lnTo>
                  <a:pt x="270916" y="15328"/>
                </a:lnTo>
                <a:lnTo>
                  <a:pt x="283616" y="15328"/>
                </a:lnTo>
                <a:lnTo>
                  <a:pt x="283616" y="143116"/>
                </a:lnTo>
                <a:lnTo>
                  <a:pt x="277266" y="143116"/>
                </a:lnTo>
                <a:lnTo>
                  <a:pt x="283616" y="149466"/>
                </a:lnTo>
                <a:lnTo>
                  <a:pt x="2024151" y="149466"/>
                </a:lnTo>
                <a:lnTo>
                  <a:pt x="2024151" y="155816"/>
                </a:lnTo>
                <a:close/>
              </a:path>
              <a:path w="2295525" h="567689">
                <a:moveTo>
                  <a:pt x="2024151" y="30658"/>
                </a:moveTo>
                <a:lnTo>
                  <a:pt x="2013318" y="19824"/>
                </a:lnTo>
                <a:lnTo>
                  <a:pt x="2024151" y="15328"/>
                </a:lnTo>
                <a:lnTo>
                  <a:pt x="2024151" y="30658"/>
                </a:lnTo>
                <a:close/>
              </a:path>
              <a:path w="2295525" h="567689">
                <a:moveTo>
                  <a:pt x="2277097" y="283616"/>
                </a:moveTo>
                <a:lnTo>
                  <a:pt x="2024163" y="30670"/>
                </a:lnTo>
                <a:lnTo>
                  <a:pt x="2024151" y="15328"/>
                </a:lnTo>
                <a:lnTo>
                  <a:pt x="2026780" y="15328"/>
                </a:lnTo>
                <a:lnTo>
                  <a:pt x="2290571" y="279120"/>
                </a:lnTo>
                <a:lnTo>
                  <a:pt x="2281593" y="279120"/>
                </a:lnTo>
                <a:lnTo>
                  <a:pt x="2277097" y="283616"/>
                </a:lnTo>
                <a:close/>
              </a:path>
              <a:path w="2295525" h="567689">
                <a:moveTo>
                  <a:pt x="283616" y="149466"/>
                </a:moveTo>
                <a:lnTo>
                  <a:pt x="277266" y="143116"/>
                </a:lnTo>
                <a:lnTo>
                  <a:pt x="283616" y="143116"/>
                </a:lnTo>
                <a:lnTo>
                  <a:pt x="283616" y="149466"/>
                </a:lnTo>
                <a:close/>
              </a:path>
              <a:path w="2295525" h="567689">
                <a:moveTo>
                  <a:pt x="2011451" y="149466"/>
                </a:moveTo>
                <a:lnTo>
                  <a:pt x="283616" y="149466"/>
                </a:lnTo>
                <a:lnTo>
                  <a:pt x="283616" y="143116"/>
                </a:lnTo>
                <a:lnTo>
                  <a:pt x="2011451" y="143116"/>
                </a:lnTo>
                <a:lnTo>
                  <a:pt x="2011451" y="149466"/>
                </a:lnTo>
                <a:close/>
              </a:path>
              <a:path w="2295525" h="567689">
                <a:moveTo>
                  <a:pt x="2024151" y="149466"/>
                </a:moveTo>
                <a:lnTo>
                  <a:pt x="2011451" y="149466"/>
                </a:lnTo>
                <a:lnTo>
                  <a:pt x="2017801" y="143116"/>
                </a:lnTo>
                <a:lnTo>
                  <a:pt x="2024151" y="143116"/>
                </a:lnTo>
                <a:lnTo>
                  <a:pt x="2024151" y="149466"/>
                </a:lnTo>
                <a:close/>
              </a:path>
              <a:path w="2295525" h="567689">
                <a:moveTo>
                  <a:pt x="13474" y="288112"/>
                </a:moveTo>
                <a:lnTo>
                  <a:pt x="13474" y="279120"/>
                </a:lnTo>
                <a:lnTo>
                  <a:pt x="17970" y="283616"/>
                </a:lnTo>
                <a:lnTo>
                  <a:pt x="13474" y="288112"/>
                </a:lnTo>
                <a:close/>
              </a:path>
              <a:path w="2295525" h="567689">
                <a:moveTo>
                  <a:pt x="17970" y="283616"/>
                </a:moveTo>
                <a:lnTo>
                  <a:pt x="13474" y="279120"/>
                </a:lnTo>
                <a:lnTo>
                  <a:pt x="22466" y="279120"/>
                </a:lnTo>
                <a:lnTo>
                  <a:pt x="17970" y="283616"/>
                </a:lnTo>
                <a:close/>
              </a:path>
              <a:path w="2295525" h="567689">
                <a:moveTo>
                  <a:pt x="2281593" y="288112"/>
                </a:moveTo>
                <a:lnTo>
                  <a:pt x="2277097" y="283616"/>
                </a:lnTo>
                <a:lnTo>
                  <a:pt x="2281593" y="279120"/>
                </a:lnTo>
                <a:lnTo>
                  <a:pt x="2281593" y="288112"/>
                </a:lnTo>
                <a:close/>
              </a:path>
              <a:path w="2295525" h="567689">
                <a:moveTo>
                  <a:pt x="2290571" y="288112"/>
                </a:moveTo>
                <a:lnTo>
                  <a:pt x="2281593" y="288112"/>
                </a:lnTo>
                <a:lnTo>
                  <a:pt x="2281593" y="279120"/>
                </a:lnTo>
                <a:lnTo>
                  <a:pt x="2290571" y="279120"/>
                </a:lnTo>
                <a:lnTo>
                  <a:pt x="2295067" y="283616"/>
                </a:lnTo>
                <a:lnTo>
                  <a:pt x="2290571" y="288112"/>
                </a:lnTo>
                <a:close/>
              </a:path>
              <a:path w="2295525" h="567689">
                <a:moveTo>
                  <a:pt x="22466" y="288112"/>
                </a:moveTo>
                <a:lnTo>
                  <a:pt x="13474" y="288112"/>
                </a:lnTo>
                <a:lnTo>
                  <a:pt x="17970" y="283616"/>
                </a:lnTo>
                <a:lnTo>
                  <a:pt x="22466" y="288112"/>
                </a:lnTo>
                <a:close/>
              </a:path>
              <a:path w="2295525" h="567689">
                <a:moveTo>
                  <a:pt x="2026780" y="551903"/>
                </a:moveTo>
                <a:lnTo>
                  <a:pt x="2024151" y="551903"/>
                </a:lnTo>
                <a:lnTo>
                  <a:pt x="2024163" y="536562"/>
                </a:lnTo>
                <a:lnTo>
                  <a:pt x="2277097" y="283616"/>
                </a:lnTo>
                <a:lnTo>
                  <a:pt x="2281593" y="288112"/>
                </a:lnTo>
                <a:lnTo>
                  <a:pt x="2290571" y="288112"/>
                </a:lnTo>
                <a:lnTo>
                  <a:pt x="2026780" y="551903"/>
                </a:lnTo>
                <a:close/>
              </a:path>
              <a:path w="2295525" h="567689">
                <a:moveTo>
                  <a:pt x="283616" y="551903"/>
                </a:moveTo>
                <a:lnTo>
                  <a:pt x="270916" y="551903"/>
                </a:lnTo>
                <a:lnTo>
                  <a:pt x="281762" y="547408"/>
                </a:lnTo>
                <a:lnTo>
                  <a:pt x="270928" y="536574"/>
                </a:lnTo>
                <a:lnTo>
                  <a:pt x="270916" y="411403"/>
                </a:lnTo>
                <a:lnTo>
                  <a:pt x="2024151" y="411403"/>
                </a:lnTo>
                <a:lnTo>
                  <a:pt x="2024151" y="417753"/>
                </a:lnTo>
                <a:lnTo>
                  <a:pt x="283616" y="417753"/>
                </a:lnTo>
                <a:lnTo>
                  <a:pt x="277266" y="424103"/>
                </a:lnTo>
                <a:lnTo>
                  <a:pt x="283616" y="424103"/>
                </a:lnTo>
                <a:lnTo>
                  <a:pt x="283616" y="551903"/>
                </a:lnTo>
                <a:close/>
              </a:path>
              <a:path w="2295525" h="567689">
                <a:moveTo>
                  <a:pt x="283616" y="424103"/>
                </a:moveTo>
                <a:lnTo>
                  <a:pt x="277266" y="424103"/>
                </a:lnTo>
                <a:lnTo>
                  <a:pt x="283616" y="417753"/>
                </a:lnTo>
                <a:lnTo>
                  <a:pt x="283616" y="424103"/>
                </a:lnTo>
                <a:close/>
              </a:path>
              <a:path w="2295525" h="567689">
                <a:moveTo>
                  <a:pt x="2011451" y="424103"/>
                </a:moveTo>
                <a:lnTo>
                  <a:pt x="283616" y="424103"/>
                </a:lnTo>
                <a:lnTo>
                  <a:pt x="283616" y="417753"/>
                </a:lnTo>
                <a:lnTo>
                  <a:pt x="2011451" y="417753"/>
                </a:lnTo>
                <a:lnTo>
                  <a:pt x="2011451" y="424103"/>
                </a:lnTo>
                <a:close/>
              </a:path>
              <a:path w="2295525" h="567689">
                <a:moveTo>
                  <a:pt x="2011451" y="567232"/>
                </a:moveTo>
                <a:lnTo>
                  <a:pt x="2011451" y="417753"/>
                </a:lnTo>
                <a:lnTo>
                  <a:pt x="2017801" y="424103"/>
                </a:lnTo>
                <a:lnTo>
                  <a:pt x="2024151" y="424103"/>
                </a:lnTo>
                <a:lnTo>
                  <a:pt x="2024151" y="536574"/>
                </a:lnTo>
                <a:lnTo>
                  <a:pt x="2013318" y="547408"/>
                </a:lnTo>
                <a:lnTo>
                  <a:pt x="2024151" y="551903"/>
                </a:lnTo>
                <a:lnTo>
                  <a:pt x="2026780" y="551903"/>
                </a:lnTo>
                <a:lnTo>
                  <a:pt x="2011451" y="567232"/>
                </a:lnTo>
                <a:close/>
              </a:path>
              <a:path w="2295525" h="567689">
                <a:moveTo>
                  <a:pt x="2024151" y="424103"/>
                </a:moveTo>
                <a:lnTo>
                  <a:pt x="2017801" y="424103"/>
                </a:lnTo>
                <a:lnTo>
                  <a:pt x="2011451" y="417753"/>
                </a:lnTo>
                <a:lnTo>
                  <a:pt x="2024151" y="417753"/>
                </a:lnTo>
                <a:lnTo>
                  <a:pt x="2024151" y="424103"/>
                </a:lnTo>
                <a:close/>
              </a:path>
              <a:path w="2295525" h="567689">
                <a:moveTo>
                  <a:pt x="270916" y="551903"/>
                </a:moveTo>
                <a:lnTo>
                  <a:pt x="270916" y="536562"/>
                </a:lnTo>
                <a:lnTo>
                  <a:pt x="281762" y="547408"/>
                </a:lnTo>
                <a:lnTo>
                  <a:pt x="270916" y="551903"/>
                </a:lnTo>
                <a:close/>
              </a:path>
              <a:path w="2295525" h="567689">
                <a:moveTo>
                  <a:pt x="2024151" y="551903"/>
                </a:moveTo>
                <a:lnTo>
                  <a:pt x="2013318" y="547408"/>
                </a:lnTo>
                <a:lnTo>
                  <a:pt x="2024151" y="536574"/>
                </a:lnTo>
                <a:lnTo>
                  <a:pt x="2024151" y="551903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816267" y="4207520"/>
            <a:ext cx="2827655" cy="2641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600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定制表达瓶和刷屏海报同文</a:t>
            </a:r>
          </a:p>
        </p:txBody>
      </p:sp>
      <p:sp>
        <p:nvSpPr>
          <p:cNvPr id="15" name="矩形 14"/>
          <p:cNvSpPr/>
          <p:nvPr/>
        </p:nvSpPr>
        <p:spPr>
          <a:xfrm>
            <a:off x="2727410" y="3598160"/>
            <a:ext cx="2131033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algn="ctr">
              <a:lnSpc>
                <a:spcPts val="4800"/>
              </a:lnSpc>
              <a:spcBef>
                <a:spcPts val="455"/>
              </a:spcBef>
            </a:pPr>
            <a:r>
              <a:rPr lang="en-US" altLang="zh-CN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99-199m²</a:t>
            </a:r>
            <a:r>
              <a:rPr lang="zh-CN" altLang="en-US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真爱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4548"/>
            <a:ext cx="673735" cy="443865"/>
          </a:xfrm>
          <a:custGeom>
            <a:avLst/>
            <a:gdLst/>
            <a:ahLst/>
            <a:cxnLst/>
            <a:rect l="l" t="t" r="r" b="b"/>
            <a:pathLst>
              <a:path w="673735" h="443865">
                <a:moveTo>
                  <a:pt x="0" y="443483"/>
                </a:moveTo>
                <a:lnTo>
                  <a:pt x="0" y="0"/>
                </a:lnTo>
                <a:lnTo>
                  <a:pt x="673608" y="0"/>
                </a:lnTo>
                <a:lnTo>
                  <a:pt x="673608" y="443483"/>
                </a:lnTo>
                <a:lnTo>
                  <a:pt x="0" y="4434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5362" y="581674"/>
            <a:ext cx="2627438" cy="38472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zh-CN" altLang="en-US" sz="2400" kern="1200" spc="415" dirty="0">
                <a:solidFill>
                  <a:schemeClr val="tx1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  <a:cs typeface="+mn-cs"/>
              </a:rPr>
              <a:t>定制瓶刷屏海报</a:t>
            </a:r>
            <a:endParaRPr sz="2400" kern="1200" spc="415" dirty="0">
              <a:solidFill>
                <a:schemeClr val="tx1"/>
              </a:solidFill>
              <a:latin typeface="汉仪晓波折纸体简" panose="00020600040101010101" pitchFamily="18" charset="-122"/>
              <a:ea typeface="汉仪晓波折纸体简" panose="00020600040101010101" pitchFamily="18" charset="-122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64062" y="1013142"/>
            <a:ext cx="3827145" cy="5363845"/>
          </a:xfrm>
          <a:custGeom>
            <a:avLst/>
            <a:gdLst/>
            <a:ahLst/>
            <a:cxnLst/>
            <a:rect l="l" t="t" r="r" b="b"/>
            <a:pathLst>
              <a:path w="3827145" h="5363845">
                <a:moveTo>
                  <a:pt x="3822382" y="5363845"/>
                </a:moveTo>
                <a:lnTo>
                  <a:pt x="4762" y="5363845"/>
                </a:lnTo>
                <a:lnTo>
                  <a:pt x="3289" y="5363616"/>
                </a:lnTo>
                <a:lnTo>
                  <a:pt x="1968" y="5362930"/>
                </a:lnTo>
                <a:lnTo>
                  <a:pt x="914" y="5361876"/>
                </a:lnTo>
                <a:lnTo>
                  <a:pt x="228" y="5360555"/>
                </a:lnTo>
                <a:lnTo>
                  <a:pt x="0" y="5359082"/>
                </a:lnTo>
                <a:lnTo>
                  <a:pt x="0" y="4762"/>
                </a:lnTo>
                <a:lnTo>
                  <a:pt x="4762" y="0"/>
                </a:lnTo>
                <a:lnTo>
                  <a:pt x="3822382" y="0"/>
                </a:lnTo>
                <a:lnTo>
                  <a:pt x="3827145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5354320"/>
                </a:lnTo>
                <a:lnTo>
                  <a:pt x="4762" y="5354320"/>
                </a:lnTo>
                <a:lnTo>
                  <a:pt x="9525" y="5359082"/>
                </a:lnTo>
                <a:lnTo>
                  <a:pt x="3827145" y="5359082"/>
                </a:lnTo>
                <a:lnTo>
                  <a:pt x="3826916" y="5360555"/>
                </a:lnTo>
                <a:lnTo>
                  <a:pt x="3826230" y="5361876"/>
                </a:lnTo>
                <a:lnTo>
                  <a:pt x="3825176" y="5362930"/>
                </a:lnTo>
                <a:lnTo>
                  <a:pt x="3823855" y="5363616"/>
                </a:lnTo>
                <a:lnTo>
                  <a:pt x="3822382" y="5363845"/>
                </a:lnTo>
                <a:close/>
              </a:path>
              <a:path w="3827145" h="5363845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3827145" h="5363845">
                <a:moveTo>
                  <a:pt x="3817620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3817620" y="4762"/>
                </a:lnTo>
                <a:lnTo>
                  <a:pt x="3817620" y="9525"/>
                </a:lnTo>
                <a:close/>
              </a:path>
              <a:path w="3827145" h="5363845">
                <a:moveTo>
                  <a:pt x="3817620" y="5359082"/>
                </a:moveTo>
                <a:lnTo>
                  <a:pt x="3817620" y="4762"/>
                </a:lnTo>
                <a:lnTo>
                  <a:pt x="3822382" y="9525"/>
                </a:lnTo>
                <a:lnTo>
                  <a:pt x="3827145" y="9525"/>
                </a:lnTo>
                <a:lnTo>
                  <a:pt x="3827145" y="5354320"/>
                </a:lnTo>
                <a:lnTo>
                  <a:pt x="3822382" y="5354320"/>
                </a:lnTo>
                <a:lnTo>
                  <a:pt x="3817620" y="5359082"/>
                </a:lnTo>
                <a:close/>
              </a:path>
              <a:path w="3827145" h="5363845">
                <a:moveTo>
                  <a:pt x="3827145" y="9525"/>
                </a:moveTo>
                <a:lnTo>
                  <a:pt x="3822382" y="9525"/>
                </a:lnTo>
                <a:lnTo>
                  <a:pt x="3817620" y="4762"/>
                </a:lnTo>
                <a:lnTo>
                  <a:pt x="3827145" y="4762"/>
                </a:lnTo>
                <a:lnTo>
                  <a:pt x="3827145" y="9525"/>
                </a:lnTo>
                <a:close/>
              </a:path>
              <a:path w="3827145" h="5363845">
                <a:moveTo>
                  <a:pt x="9525" y="5359082"/>
                </a:moveTo>
                <a:lnTo>
                  <a:pt x="4762" y="5354320"/>
                </a:lnTo>
                <a:lnTo>
                  <a:pt x="9525" y="5354320"/>
                </a:lnTo>
                <a:lnTo>
                  <a:pt x="9525" y="5359082"/>
                </a:lnTo>
                <a:close/>
              </a:path>
              <a:path w="3827145" h="5363845">
                <a:moveTo>
                  <a:pt x="3817620" y="5359082"/>
                </a:moveTo>
                <a:lnTo>
                  <a:pt x="9525" y="5359082"/>
                </a:lnTo>
                <a:lnTo>
                  <a:pt x="9525" y="5354320"/>
                </a:lnTo>
                <a:lnTo>
                  <a:pt x="3817620" y="5354320"/>
                </a:lnTo>
                <a:lnTo>
                  <a:pt x="3817620" y="5359082"/>
                </a:lnTo>
                <a:close/>
              </a:path>
              <a:path w="3827145" h="5363845">
                <a:moveTo>
                  <a:pt x="3827145" y="5359082"/>
                </a:moveTo>
                <a:lnTo>
                  <a:pt x="3817620" y="5359082"/>
                </a:lnTo>
                <a:lnTo>
                  <a:pt x="3822382" y="5354320"/>
                </a:lnTo>
                <a:lnTo>
                  <a:pt x="3827145" y="5354320"/>
                </a:lnTo>
                <a:lnTo>
                  <a:pt x="3827145" y="53590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93689" y="1360861"/>
            <a:ext cx="3203575" cy="1889492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 algn="ctr">
              <a:lnSpc>
                <a:spcPts val="4800"/>
              </a:lnSpc>
              <a:spcBef>
                <a:spcPts val="455"/>
              </a:spcBef>
            </a:pPr>
            <a:r>
              <a:rPr sz="3600" spc="415" dirty="0">
                <a:solidFill>
                  <a:srgbClr val="FF0000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以前的我们叫 故事，现在的 </a:t>
            </a:r>
            <a:r>
              <a:rPr sz="3600" spc="415" dirty="0" err="1">
                <a:solidFill>
                  <a:srgbClr val="FF0000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我们叫家</a:t>
            </a:r>
            <a:r>
              <a:rPr sz="3600" spc="415" dirty="0">
                <a:solidFill>
                  <a:srgbClr val="FF0000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!</a:t>
            </a:r>
            <a:endParaRPr sz="2500" dirty="0">
              <a:latin typeface="汉仪晓波折纸体简"/>
              <a:cs typeface="汉仪晓波折纸体简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79084" y="3994784"/>
            <a:ext cx="2197100" cy="0"/>
          </a:xfrm>
          <a:custGeom>
            <a:avLst/>
            <a:gdLst/>
            <a:ahLst/>
            <a:cxnLst/>
            <a:rect l="l" t="t" r="r" b="b"/>
            <a:pathLst>
              <a:path w="2197100">
                <a:moveTo>
                  <a:pt x="0" y="0"/>
                </a:moveTo>
                <a:lnTo>
                  <a:pt x="2197099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68034" y="4355465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199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53634" y="4721225"/>
            <a:ext cx="3048000" cy="0"/>
          </a:xfrm>
          <a:custGeom>
            <a:avLst/>
            <a:gdLst/>
            <a:ahLst/>
            <a:cxnLst/>
            <a:rect l="l" t="t" r="r" b="b"/>
            <a:pathLst>
              <a:path w="3048000">
                <a:moveTo>
                  <a:pt x="0" y="0"/>
                </a:moveTo>
                <a:lnTo>
                  <a:pt x="3047999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953634" y="3979479"/>
            <a:ext cx="3152140" cy="15176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ts val="2940"/>
              </a:lnSpc>
              <a:spcBef>
                <a:spcPts val="120"/>
              </a:spcBef>
            </a:pPr>
            <a:r>
              <a:rPr lang="zh-CN" altLang="en-US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出趣三房</a:t>
            </a:r>
          </a:p>
          <a:p>
            <a:pPr algn="ctr">
              <a:lnSpc>
                <a:spcPts val="2940"/>
              </a:lnSpc>
              <a:spcBef>
                <a:spcPts val="120"/>
              </a:spcBef>
            </a:pPr>
            <a:r>
              <a:rPr lang="zh-CN" altLang="en-US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献给牵手到最后的你们</a:t>
            </a:r>
          </a:p>
          <a:p>
            <a:pPr algn="ctr">
              <a:lnSpc>
                <a:spcPts val="2940"/>
              </a:lnSpc>
              <a:spcBef>
                <a:spcPts val="120"/>
              </a:spcBef>
            </a:pPr>
            <a:r>
              <a:rPr lang="en-US" altLang="zh-CN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1</a:t>
            </a:r>
            <a:r>
              <a:rPr lang="zh-CN" altLang="en-US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月</a:t>
            </a:r>
            <a:r>
              <a:rPr lang="en-US" altLang="zh-CN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10</a:t>
            </a:r>
            <a:r>
              <a:rPr lang="zh-CN" altLang="en-US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无趣治愈</a:t>
            </a:r>
          </a:p>
          <a:p>
            <a:pPr algn="ctr">
              <a:lnSpc>
                <a:spcPts val="2940"/>
              </a:lnSpc>
              <a:spcBef>
                <a:spcPts val="120"/>
              </a:spcBef>
            </a:pPr>
            <a:r>
              <a:rPr lang="zh-CN" altLang="en-US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年货街</a:t>
            </a:r>
            <a:r>
              <a:rPr lang="en-US" altLang="zh-CN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/</a:t>
            </a:r>
            <a:r>
              <a:rPr lang="zh-CN" altLang="en-US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小酒馆不见不散</a:t>
            </a:r>
            <a:endParaRPr spc="415" dirty="0">
              <a:latin typeface="汉仪晓波折纸体简" panose="00020600040101010101" pitchFamily="18" charset="-122"/>
              <a:ea typeface="汉仪晓波折纸体简" panose="00020600040101010101" pitchFamily="18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95082" y="3200400"/>
            <a:ext cx="998855" cy="58855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260"/>
              </a:spcBef>
            </a:pPr>
            <a:r>
              <a:rPr lang="zh-CN" altLang="en-US" sz="1600" u="sng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刚需推货 文案示例</a:t>
            </a:r>
            <a:endParaRPr sz="1600" u="sng" spc="415" dirty="0">
              <a:latin typeface="汉仪晓波折纸体简" panose="00020600040101010101" pitchFamily="18" charset="-122"/>
              <a:ea typeface="汉仪晓波折纸体简" panose="00020600040101010101" pitchFamily="18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297359" y="3567392"/>
            <a:ext cx="2396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715" algn="ctr">
              <a:lnSpc>
                <a:spcPct val="100000"/>
              </a:lnSpc>
              <a:spcBef>
                <a:spcPts val="2865"/>
              </a:spcBef>
            </a:pPr>
            <a:r>
              <a:rPr lang="zh-CN" altLang="en-US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约</a:t>
            </a:r>
            <a:r>
              <a:rPr lang="en-US" altLang="zh-CN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99-199m²</a:t>
            </a:r>
            <a:r>
              <a:rPr lang="zh-CN" altLang="en-US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真爱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4548"/>
            <a:ext cx="673735" cy="443865"/>
          </a:xfrm>
          <a:custGeom>
            <a:avLst/>
            <a:gdLst/>
            <a:ahLst/>
            <a:cxnLst/>
            <a:rect l="l" t="t" r="r" b="b"/>
            <a:pathLst>
              <a:path w="673735" h="443865">
                <a:moveTo>
                  <a:pt x="0" y="443483"/>
                </a:moveTo>
                <a:lnTo>
                  <a:pt x="0" y="0"/>
                </a:lnTo>
                <a:lnTo>
                  <a:pt x="673608" y="0"/>
                </a:lnTo>
                <a:lnTo>
                  <a:pt x="673608" y="443483"/>
                </a:lnTo>
                <a:lnTo>
                  <a:pt x="0" y="4434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1537" y="1013142"/>
            <a:ext cx="3827145" cy="5363845"/>
          </a:xfrm>
          <a:custGeom>
            <a:avLst/>
            <a:gdLst/>
            <a:ahLst/>
            <a:cxnLst/>
            <a:rect l="l" t="t" r="r" b="b"/>
            <a:pathLst>
              <a:path w="3827145" h="5363845">
                <a:moveTo>
                  <a:pt x="3822382" y="5363845"/>
                </a:moveTo>
                <a:lnTo>
                  <a:pt x="4762" y="5363845"/>
                </a:lnTo>
                <a:lnTo>
                  <a:pt x="3289" y="5363616"/>
                </a:lnTo>
                <a:lnTo>
                  <a:pt x="1968" y="5362930"/>
                </a:lnTo>
                <a:lnTo>
                  <a:pt x="914" y="5361876"/>
                </a:lnTo>
                <a:lnTo>
                  <a:pt x="228" y="5360555"/>
                </a:lnTo>
                <a:lnTo>
                  <a:pt x="0" y="5359082"/>
                </a:lnTo>
                <a:lnTo>
                  <a:pt x="0" y="4762"/>
                </a:lnTo>
                <a:lnTo>
                  <a:pt x="4762" y="0"/>
                </a:lnTo>
                <a:lnTo>
                  <a:pt x="3822382" y="0"/>
                </a:lnTo>
                <a:lnTo>
                  <a:pt x="3827145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5354320"/>
                </a:lnTo>
                <a:lnTo>
                  <a:pt x="4762" y="5354320"/>
                </a:lnTo>
                <a:lnTo>
                  <a:pt x="9525" y="5359082"/>
                </a:lnTo>
                <a:lnTo>
                  <a:pt x="3827145" y="5359082"/>
                </a:lnTo>
                <a:lnTo>
                  <a:pt x="3826916" y="5360555"/>
                </a:lnTo>
                <a:lnTo>
                  <a:pt x="3826230" y="5361876"/>
                </a:lnTo>
                <a:lnTo>
                  <a:pt x="3825176" y="5362930"/>
                </a:lnTo>
                <a:lnTo>
                  <a:pt x="3823855" y="5363616"/>
                </a:lnTo>
                <a:lnTo>
                  <a:pt x="3822382" y="5363845"/>
                </a:lnTo>
                <a:close/>
              </a:path>
              <a:path w="3827145" h="5363845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3827145" h="5363845">
                <a:moveTo>
                  <a:pt x="3817620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3817620" y="4762"/>
                </a:lnTo>
                <a:lnTo>
                  <a:pt x="3817620" y="9525"/>
                </a:lnTo>
                <a:close/>
              </a:path>
              <a:path w="3827145" h="5363845">
                <a:moveTo>
                  <a:pt x="3817620" y="5359082"/>
                </a:moveTo>
                <a:lnTo>
                  <a:pt x="3817620" y="4762"/>
                </a:lnTo>
                <a:lnTo>
                  <a:pt x="3822382" y="9525"/>
                </a:lnTo>
                <a:lnTo>
                  <a:pt x="3827145" y="9525"/>
                </a:lnTo>
                <a:lnTo>
                  <a:pt x="3827145" y="5354320"/>
                </a:lnTo>
                <a:lnTo>
                  <a:pt x="3822382" y="5354320"/>
                </a:lnTo>
                <a:lnTo>
                  <a:pt x="3817620" y="5359082"/>
                </a:lnTo>
                <a:close/>
              </a:path>
              <a:path w="3827145" h="5363845">
                <a:moveTo>
                  <a:pt x="3827145" y="9525"/>
                </a:moveTo>
                <a:lnTo>
                  <a:pt x="3822382" y="9525"/>
                </a:lnTo>
                <a:lnTo>
                  <a:pt x="3817620" y="4762"/>
                </a:lnTo>
                <a:lnTo>
                  <a:pt x="3827145" y="4762"/>
                </a:lnTo>
                <a:lnTo>
                  <a:pt x="3827145" y="9525"/>
                </a:lnTo>
                <a:close/>
              </a:path>
              <a:path w="3827145" h="5363845">
                <a:moveTo>
                  <a:pt x="9525" y="5359082"/>
                </a:moveTo>
                <a:lnTo>
                  <a:pt x="4762" y="5354320"/>
                </a:lnTo>
                <a:lnTo>
                  <a:pt x="9525" y="5354320"/>
                </a:lnTo>
                <a:lnTo>
                  <a:pt x="9525" y="5359082"/>
                </a:lnTo>
                <a:close/>
              </a:path>
              <a:path w="3827145" h="5363845">
                <a:moveTo>
                  <a:pt x="3817620" y="5359082"/>
                </a:moveTo>
                <a:lnTo>
                  <a:pt x="9525" y="5359082"/>
                </a:lnTo>
                <a:lnTo>
                  <a:pt x="9525" y="5354320"/>
                </a:lnTo>
                <a:lnTo>
                  <a:pt x="3817620" y="5354320"/>
                </a:lnTo>
                <a:lnTo>
                  <a:pt x="3817620" y="5359082"/>
                </a:lnTo>
                <a:close/>
              </a:path>
              <a:path w="3827145" h="5363845">
                <a:moveTo>
                  <a:pt x="3827145" y="5359082"/>
                </a:moveTo>
                <a:lnTo>
                  <a:pt x="3817620" y="5359082"/>
                </a:lnTo>
                <a:lnTo>
                  <a:pt x="3822382" y="5354320"/>
                </a:lnTo>
                <a:lnTo>
                  <a:pt x="3827145" y="5354320"/>
                </a:lnTo>
                <a:lnTo>
                  <a:pt x="3827145" y="53590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57164" y="1360861"/>
            <a:ext cx="3769995" cy="1889492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 algn="ctr">
              <a:lnSpc>
                <a:spcPts val="4800"/>
              </a:lnSpc>
              <a:spcBef>
                <a:spcPts val="455"/>
              </a:spcBef>
            </a:pPr>
            <a:r>
              <a:rPr sz="3600" spc="415" dirty="0">
                <a:solidFill>
                  <a:srgbClr val="FF0000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会包容的房子，  才装得不讲道 </a:t>
            </a:r>
            <a:r>
              <a:rPr sz="3600" spc="415" dirty="0" err="1">
                <a:solidFill>
                  <a:srgbClr val="FF0000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理的爱</a:t>
            </a:r>
            <a:r>
              <a:rPr sz="3600" spc="415" dirty="0">
                <a:solidFill>
                  <a:srgbClr val="FF0000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！</a:t>
            </a:r>
          </a:p>
        </p:txBody>
      </p:sp>
      <p:sp>
        <p:nvSpPr>
          <p:cNvPr id="6" name="object 6"/>
          <p:cNvSpPr/>
          <p:nvPr/>
        </p:nvSpPr>
        <p:spPr>
          <a:xfrm>
            <a:off x="5496559" y="3994784"/>
            <a:ext cx="2197100" cy="0"/>
          </a:xfrm>
          <a:custGeom>
            <a:avLst/>
            <a:gdLst/>
            <a:ahLst/>
            <a:cxnLst/>
            <a:rect l="l" t="t" r="r" b="b"/>
            <a:pathLst>
              <a:path w="2197100">
                <a:moveTo>
                  <a:pt x="0" y="0"/>
                </a:moveTo>
                <a:lnTo>
                  <a:pt x="2197099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85509" y="4355465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199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71109" y="4721225"/>
            <a:ext cx="3048000" cy="0"/>
          </a:xfrm>
          <a:custGeom>
            <a:avLst/>
            <a:gdLst/>
            <a:ahLst/>
            <a:cxnLst/>
            <a:rect l="l" t="t" r="r" b="b"/>
            <a:pathLst>
              <a:path w="3048000">
                <a:moveTo>
                  <a:pt x="0" y="0"/>
                </a:moveTo>
                <a:lnTo>
                  <a:pt x="3047999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030027" y="3956699"/>
            <a:ext cx="3152140" cy="16357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ts val="2940"/>
              </a:lnSpc>
              <a:spcBef>
                <a:spcPts val="120"/>
              </a:spcBef>
            </a:pPr>
            <a:r>
              <a:rPr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出趣三房</a:t>
            </a:r>
          </a:p>
          <a:p>
            <a:pPr algn="ctr">
              <a:lnSpc>
                <a:spcPts val="2940"/>
              </a:lnSpc>
            </a:pPr>
            <a:r>
              <a:rPr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献给牵手到最后的你们</a:t>
            </a:r>
          </a:p>
          <a:p>
            <a:pPr marR="18415" algn="ctr">
              <a:lnSpc>
                <a:spcPts val="2460"/>
              </a:lnSpc>
              <a:spcBef>
                <a:spcPts val="1855"/>
              </a:spcBef>
            </a:pPr>
            <a:r>
              <a:rPr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1月10无趣治愈</a:t>
            </a:r>
          </a:p>
          <a:p>
            <a:pPr algn="ctr">
              <a:lnSpc>
                <a:spcPts val="2460"/>
              </a:lnSpc>
            </a:pPr>
            <a:r>
              <a:rPr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年货街/小酒馆不见不散</a:t>
            </a:r>
          </a:p>
        </p:txBody>
      </p:sp>
      <p:sp>
        <p:nvSpPr>
          <p:cNvPr id="11" name="矩形 10"/>
          <p:cNvSpPr/>
          <p:nvPr/>
        </p:nvSpPr>
        <p:spPr>
          <a:xfrm>
            <a:off x="5424520" y="3552212"/>
            <a:ext cx="2435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4770" algn="ctr">
              <a:lnSpc>
                <a:spcPct val="100000"/>
              </a:lnSpc>
              <a:spcBef>
                <a:spcPts val="2865"/>
              </a:spcBef>
            </a:pPr>
            <a:r>
              <a:rPr lang="zh-CN" altLang="en-US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约</a:t>
            </a:r>
            <a:r>
              <a:rPr lang="en-US" altLang="zh-CN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99-199m²</a:t>
            </a:r>
            <a:r>
              <a:rPr lang="zh-CN" altLang="en-US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真爱</a:t>
            </a:r>
          </a:p>
        </p:txBody>
      </p:sp>
      <p:sp>
        <p:nvSpPr>
          <p:cNvPr id="12" name="object 11"/>
          <p:cNvSpPr txBox="1"/>
          <p:nvPr/>
        </p:nvSpPr>
        <p:spPr>
          <a:xfrm>
            <a:off x="3195082" y="3200400"/>
            <a:ext cx="998855" cy="58855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260"/>
              </a:spcBef>
            </a:pPr>
            <a:r>
              <a:rPr lang="zh-CN" altLang="en-US" sz="1600" u="sng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刚需推货 文案示例</a:t>
            </a:r>
            <a:endParaRPr sz="1600" u="sng" spc="415" dirty="0">
              <a:latin typeface="汉仪晓波折纸体简" panose="00020600040101010101" pitchFamily="18" charset="-122"/>
              <a:ea typeface="汉仪晓波折纸体简" panose="00020600040101010101" pitchFamily="18" charset="-122"/>
            </a:endParaRPr>
          </a:p>
        </p:txBody>
      </p:sp>
      <p:sp>
        <p:nvSpPr>
          <p:cNvPr id="15" name="object 3"/>
          <p:cNvSpPr txBox="1"/>
          <p:nvPr/>
        </p:nvSpPr>
        <p:spPr>
          <a:xfrm>
            <a:off x="725362" y="581674"/>
            <a:ext cx="2627438" cy="38472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sz="8000" b="0" i="0">
                <a:solidFill>
                  <a:schemeClr val="bg1"/>
                </a:solidFill>
                <a:latin typeface="汉仪晓波折纸体简"/>
                <a:ea typeface="+mj-ea"/>
                <a:cs typeface="汉仪晓波折纸体简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zh-CN" altLang="en-US" sz="2400" kern="1200" spc="415">
                <a:solidFill>
                  <a:schemeClr val="tx1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  <a:cs typeface="+mn-cs"/>
              </a:rPr>
              <a:t>定制瓶刷屏海报</a:t>
            </a:r>
            <a:endParaRPr lang="zh-CN" altLang="en-US" sz="2400" kern="1200" spc="415" dirty="0">
              <a:solidFill>
                <a:schemeClr val="tx1"/>
              </a:solidFill>
              <a:latin typeface="汉仪晓波折纸体简" panose="00020600040101010101" pitchFamily="18" charset="-122"/>
              <a:ea typeface="汉仪晓波折纸体简" panose="00020600040101010101" pitchFamily="18" charset="-122"/>
              <a:cs typeface="+mn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4548"/>
            <a:ext cx="673735" cy="443865"/>
          </a:xfrm>
          <a:custGeom>
            <a:avLst/>
            <a:gdLst/>
            <a:ahLst/>
            <a:cxnLst/>
            <a:rect l="l" t="t" r="r" b="b"/>
            <a:pathLst>
              <a:path w="673735" h="443865">
                <a:moveTo>
                  <a:pt x="0" y="443483"/>
                </a:moveTo>
                <a:lnTo>
                  <a:pt x="0" y="0"/>
                </a:lnTo>
                <a:lnTo>
                  <a:pt x="673608" y="0"/>
                </a:lnTo>
                <a:lnTo>
                  <a:pt x="673608" y="443483"/>
                </a:lnTo>
                <a:lnTo>
                  <a:pt x="0" y="4434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13287" y="1013142"/>
            <a:ext cx="3827145" cy="5363845"/>
          </a:xfrm>
          <a:custGeom>
            <a:avLst/>
            <a:gdLst/>
            <a:ahLst/>
            <a:cxnLst/>
            <a:rect l="l" t="t" r="r" b="b"/>
            <a:pathLst>
              <a:path w="3827145" h="5363845">
                <a:moveTo>
                  <a:pt x="3822382" y="5363845"/>
                </a:moveTo>
                <a:lnTo>
                  <a:pt x="4762" y="5363845"/>
                </a:lnTo>
                <a:lnTo>
                  <a:pt x="3289" y="5363616"/>
                </a:lnTo>
                <a:lnTo>
                  <a:pt x="1968" y="5362930"/>
                </a:lnTo>
                <a:lnTo>
                  <a:pt x="914" y="5361876"/>
                </a:lnTo>
                <a:lnTo>
                  <a:pt x="228" y="5360555"/>
                </a:lnTo>
                <a:lnTo>
                  <a:pt x="0" y="5359082"/>
                </a:lnTo>
                <a:lnTo>
                  <a:pt x="0" y="4762"/>
                </a:lnTo>
                <a:lnTo>
                  <a:pt x="4762" y="0"/>
                </a:lnTo>
                <a:lnTo>
                  <a:pt x="3822382" y="0"/>
                </a:lnTo>
                <a:lnTo>
                  <a:pt x="3827145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5354320"/>
                </a:lnTo>
                <a:lnTo>
                  <a:pt x="4762" y="5354320"/>
                </a:lnTo>
                <a:lnTo>
                  <a:pt x="9525" y="5359082"/>
                </a:lnTo>
                <a:lnTo>
                  <a:pt x="3827145" y="5359082"/>
                </a:lnTo>
                <a:lnTo>
                  <a:pt x="3826916" y="5360555"/>
                </a:lnTo>
                <a:lnTo>
                  <a:pt x="3826230" y="5361876"/>
                </a:lnTo>
                <a:lnTo>
                  <a:pt x="3825176" y="5362930"/>
                </a:lnTo>
                <a:lnTo>
                  <a:pt x="3823855" y="5363616"/>
                </a:lnTo>
                <a:lnTo>
                  <a:pt x="3822382" y="5363845"/>
                </a:lnTo>
                <a:close/>
              </a:path>
              <a:path w="3827145" h="5363845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3827145" h="5363845">
                <a:moveTo>
                  <a:pt x="3817620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3817620" y="4762"/>
                </a:lnTo>
                <a:lnTo>
                  <a:pt x="3817620" y="9525"/>
                </a:lnTo>
                <a:close/>
              </a:path>
              <a:path w="3827145" h="5363845">
                <a:moveTo>
                  <a:pt x="3817620" y="5359082"/>
                </a:moveTo>
                <a:lnTo>
                  <a:pt x="3817620" y="4762"/>
                </a:lnTo>
                <a:lnTo>
                  <a:pt x="3822382" y="9525"/>
                </a:lnTo>
                <a:lnTo>
                  <a:pt x="3827145" y="9525"/>
                </a:lnTo>
                <a:lnTo>
                  <a:pt x="3827145" y="5354320"/>
                </a:lnTo>
                <a:lnTo>
                  <a:pt x="3822382" y="5354320"/>
                </a:lnTo>
                <a:lnTo>
                  <a:pt x="3817620" y="5359082"/>
                </a:lnTo>
                <a:close/>
              </a:path>
              <a:path w="3827145" h="5363845">
                <a:moveTo>
                  <a:pt x="3827145" y="9525"/>
                </a:moveTo>
                <a:lnTo>
                  <a:pt x="3822382" y="9525"/>
                </a:lnTo>
                <a:lnTo>
                  <a:pt x="3817620" y="4762"/>
                </a:lnTo>
                <a:lnTo>
                  <a:pt x="3827145" y="4762"/>
                </a:lnTo>
                <a:lnTo>
                  <a:pt x="3827145" y="9525"/>
                </a:lnTo>
                <a:close/>
              </a:path>
              <a:path w="3827145" h="5363845">
                <a:moveTo>
                  <a:pt x="9525" y="5359082"/>
                </a:moveTo>
                <a:lnTo>
                  <a:pt x="4762" y="5354320"/>
                </a:lnTo>
                <a:lnTo>
                  <a:pt x="9525" y="5354320"/>
                </a:lnTo>
                <a:lnTo>
                  <a:pt x="9525" y="5359082"/>
                </a:lnTo>
                <a:close/>
              </a:path>
              <a:path w="3827145" h="5363845">
                <a:moveTo>
                  <a:pt x="3817620" y="5359082"/>
                </a:moveTo>
                <a:lnTo>
                  <a:pt x="9525" y="5359082"/>
                </a:lnTo>
                <a:lnTo>
                  <a:pt x="9525" y="5354320"/>
                </a:lnTo>
                <a:lnTo>
                  <a:pt x="3817620" y="5354320"/>
                </a:lnTo>
                <a:lnTo>
                  <a:pt x="3817620" y="5359082"/>
                </a:lnTo>
                <a:close/>
              </a:path>
              <a:path w="3827145" h="5363845">
                <a:moveTo>
                  <a:pt x="3827145" y="5359082"/>
                </a:moveTo>
                <a:lnTo>
                  <a:pt x="3817620" y="5359082"/>
                </a:lnTo>
                <a:lnTo>
                  <a:pt x="3822382" y="5354320"/>
                </a:lnTo>
                <a:lnTo>
                  <a:pt x="3827145" y="5354320"/>
                </a:lnTo>
                <a:lnTo>
                  <a:pt x="3827145" y="53590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50656" y="1270622"/>
            <a:ext cx="3382010" cy="265585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algn="ctr">
              <a:spcBef>
                <a:spcPts val="455"/>
              </a:spcBef>
            </a:pPr>
            <a:r>
              <a:rPr sz="3200" spc="415" dirty="0">
                <a:solidFill>
                  <a:srgbClr val="FF0000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你费尽心思找一套 好房子，其实是 在寻找，一家人欢 乐团聚的好时光</a:t>
            </a:r>
          </a:p>
          <a:p>
            <a:pPr algn="ctr">
              <a:lnSpc>
                <a:spcPct val="100000"/>
              </a:lnSpc>
              <a:spcBef>
                <a:spcPts val="2795"/>
              </a:spcBef>
            </a:pPr>
            <a:r>
              <a:rPr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约99-199m²家庭</a:t>
            </a:r>
          </a:p>
        </p:txBody>
      </p:sp>
      <p:sp>
        <p:nvSpPr>
          <p:cNvPr id="6" name="object 6"/>
          <p:cNvSpPr/>
          <p:nvPr/>
        </p:nvSpPr>
        <p:spPr>
          <a:xfrm>
            <a:off x="5528309" y="4009390"/>
            <a:ext cx="2197100" cy="0"/>
          </a:xfrm>
          <a:custGeom>
            <a:avLst/>
            <a:gdLst/>
            <a:ahLst/>
            <a:cxnLst/>
            <a:rect l="l" t="t" r="r" b="b"/>
            <a:pathLst>
              <a:path w="2197100">
                <a:moveTo>
                  <a:pt x="0" y="0"/>
                </a:moveTo>
                <a:lnTo>
                  <a:pt x="2197099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17259" y="4370070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199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12459" y="4735829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0" y="0"/>
                </a:moveTo>
                <a:lnTo>
                  <a:pt x="1828799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449061" y="3937902"/>
            <a:ext cx="4109126" cy="1619611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450215" marR="440055" indent="304800" algn="ctr">
              <a:lnSpc>
                <a:spcPts val="2880"/>
              </a:lnSpc>
              <a:spcBef>
                <a:spcPts val="315"/>
              </a:spcBef>
            </a:pPr>
            <a:r>
              <a:rPr lang="zh-CN" altLang="en-US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出趣四房</a:t>
            </a:r>
          </a:p>
          <a:p>
            <a:pPr marL="450215" marR="440055" indent="304800" algn="ctr">
              <a:lnSpc>
                <a:spcPts val="2880"/>
              </a:lnSpc>
              <a:spcBef>
                <a:spcPts val="315"/>
              </a:spcBef>
            </a:pPr>
            <a:r>
              <a:rPr lang="zh-CN" altLang="en-US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城就你的成就</a:t>
            </a:r>
          </a:p>
          <a:p>
            <a:pPr marL="450215" marR="440055" indent="304800" algn="ctr">
              <a:lnSpc>
                <a:spcPts val="2880"/>
              </a:lnSpc>
              <a:spcBef>
                <a:spcPts val="315"/>
              </a:spcBef>
            </a:pPr>
            <a:r>
              <a:rPr lang="en-US" altLang="zh-CN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1</a:t>
            </a:r>
            <a:r>
              <a:rPr lang="zh-CN" altLang="en-US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月</a:t>
            </a:r>
            <a:r>
              <a:rPr lang="en-US" altLang="zh-CN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10</a:t>
            </a:r>
            <a:r>
              <a:rPr lang="zh-CN" altLang="en-US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无趣治愈</a:t>
            </a:r>
          </a:p>
          <a:p>
            <a:pPr marL="450215" marR="440055" indent="304800" algn="ctr">
              <a:lnSpc>
                <a:spcPts val="2880"/>
              </a:lnSpc>
              <a:spcBef>
                <a:spcPts val="315"/>
              </a:spcBef>
            </a:pPr>
            <a:r>
              <a:rPr lang="zh-CN" altLang="en-US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年货街</a:t>
            </a:r>
            <a:r>
              <a:rPr lang="en-US" altLang="zh-CN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/</a:t>
            </a:r>
            <a:r>
              <a:rPr lang="zh-CN" altLang="en-US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小酒馆不见不散</a:t>
            </a:r>
            <a:endParaRPr spc="415" dirty="0">
              <a:latin typeface="汉仪晓波折纸体简" panose="00020600040101010101" pitchFamily="18" charset="-122"/>
              <a:ea typeface="汉仪晓波折纸体简" panose="00020600040101010101" pitchFamily="18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95082" y="3200400"/>
            <a:ext cx="998855" cy="58855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260"/>
              </a:spcBef>
            </a:pPr>
            <a:r>
              <a:rPr lang="zh-CN" altLang="en-US" sz="1600" u="sng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刚需推货 文案示例</a:t>
            </a:r>
            <a:endParaRPr sz="1600" u="sng" spc="415" dirty="0">
              <a:latin typeface="汉仪晓波折纸体简" panose="00020600040101010101" pitchFamily="18" charset="-122"/>
              <a:ea typeface="汉仪晓波折纸体简" panose="00020600040101010101" pitchFamily="18" charset="-122"/>
            </a:endParaRPr>
          </a:p>
        </p:txBody>
      </p:sp>
      <p:sp>
        <p:nvSpPr>
          <p:cNvPr id="14" name="object 3"/>
          <p:cNvSpPr txBox="1"/>
          <p:nvPr/>
        </p:nvSpPr>
        <p:spPr>
          <a:xfrm>
            <a:off x="725362" y="581674"/>
            <a:ext cx="2627438" cy="38472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sz="8000" b="0" i="0">
                <a:solidFill>
                  <a:schemeClr val="bg1"/>
                </a:solidFill>
                <a:latin typeface="汉仪晓波折纸体简"/>
                <a:ea typeface="+mj-ea"/>
                <a:cs typeface="汉仪晓波折纸体简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zh-CN" altLang="en-US" sz="2400" kern="1200" spc="415">
                <a:solidFill>
                  <a:schemeClr val="tx1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  <a:cs typeface="+mn-cs"/>
              </a:rPr>
              <a:t>定制瓶刷屏海报</a:t>
            </a:r>
            <a:endParaRPr lang="zh-CN" altLang="en-US" sz="2400" kern="1200" spc="415" dirty="0">
              <a:solidFill>
                <a:schemeClr val="tx1"/>
              </a:solidFill>
              <a:latin typeface="汉仪晓波折纸体简" panose="00020600040101010101" pitchFamily="18" charset="-122"/>
              <a:ea typeface="汉仪晓波折纸体简" panose="00020600040101010101" pitchFamily="18" charset="-122"/>
              <a:cs typeface="+mn-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4548"/>
            <a:ext cx="673735" cy="443865"/>
          </a:xfrm>
          <a:custGeom>
            <a:avLst/>
            <a:gdLst/>
            <a:ahLst/>
            <a:cxnLst/>
            <a:rect l="l" t="t" r="r" b="b"/>
            <a:pathLst>
              <a:path w="673735" h="443865">
                <a:moveTo>
                  <a:pt x="0" y="443483"/>
                </a:moveTo>
                <a:lnTo>
                  <a:pt x="0" y="0"/>
                </a:lnTo>
                <a:lnTo>
                  <a:pt x="673608" y="0"/>
                </a:lnTo>
                <a:lnTo>
                  <a:pt x="673608" y="443483"/>
                </a:lnTo>
                <a:lnTo>
                  <a:pt x="0" y="4434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40287" y="1133792"/>
            <a:ext cx="3827145" cy="5363845"/>
          </a:xfrm>
          <a:custGeom>
            <a:avLst/>
            <a:gdLst/>
            <a:ahLst/>
            <a:cxnLst/>
            <a:rect l="l" t="t" r="r" b="b"/>
            <a:pathLst>
              <a:path w="3827145" h="5363845">
                <a:moveTo>
                  <a:pt x="3822382" y="5363845"/>
                </a:moveTo>
                <a:lnTo>
                  <a:pt x="4762" y="5363845"/>
                </a:lnTo>
                <a:lnTo>
                  <a:pt x="3289" y="5363616"/>
                </a:lnTo>
                <a:lnTo>
                  <a:pt x="1968" y="5362930"/>
                </a:lnTo>
                <a:lnTo>
                  <a:pt x="914" y="5361876"/>
                </a:lnTo>
                <a:lnTo>
                  <a:pt x="228" y="5360555"/>
                </a:lnTo>
                <a:lnTo>
                  <a:pt x="0" y="5359082"/>
                </a:lnTo>
                <a:lnTo>
                  <a:pt x="0" y="4762"/>
                </a:lnTo>
                <a:lnTo>
                  <a:pt x="4762" y="0"/>
                </a:lnTo>
                <a:lnTo>
                  <a:pt x="3822382" y="0"/>
                </a:lnTo>
                <a:lnTo>
                  <a:pt x="3827145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5354320"/>
                </a:lnTo>
                <a:lnTo>
                  <a:pt x="4762" y="5354320"/>
                </a:lnTo>
                <a:lnTo>
                  <a:pt x="9525" y="5359082"/>
                </a:lnTo>
                <a:lnTo>
                  <a:pt x="3827145" y="5359082"/>
                </a:lnTo>
                <a:lnTo>
                  <a:pt x="3826916" y="5360555"/>
                </a:lnTo>
                <a:lnTo>
                  <a:pt x="3826230" y="5361876"/>
                </a:lnTo>
                <a:lnTo>
                  <a:pt x="3825176" y="5362930"/>
                </a:lnTo>
                <a:lnTo>
                  <a:pt x="3823855" y="5363616"/>
                </a:lnTo>
                <a:lnTo>
                  <a:pt x="3822382" y="5363845"/>
                </a:lnTo>
                <a:close/>
              </a:path>
              <a:path w="3827145" h="5363845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3827145" h="5363845">
                <a:moveTo>
                  <a:pt x="3817620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3817620" y="4762"/>
                </a:lnTo>
                <a:lnTo>
                  <a:pt x="3817620" y="9525"/>
                </a:lnTo>
                <a:close/>
              </a:path>
              <a:path w="3827145" h="5363845">
                <a:moveTo>
                  <a:pt x="3817620" y="5359082"/>
                </a:moveTo>
                <a:lnTo>
                  <a:pt x="3817620" y="4762"/>
                </a:lnTo>
                <a:lnTo>
                  <a:pt x="3822382" y="9525"/>
                </a:lnTo>
                <a:lnTo>
                  <a:pt x="3827145" y="9525"/>
                </a:lnTo>
                <a:lnTo>
                  <a:pt x="3827145" y="5354320"/>
                </a:lnTo>
                <a:lnTo>
                  <a:pt x="3822382" y="5354320"/>
                </a:lnTo>
                <a:lnTo>
                  <a:pt x="3817620" y="5359082"/>
                </a:lnTo>
                <a:close/>
              </a:path>
              <a:path w="3827145" h="5363845">
                <a:moveTo>
                  <a:pt x="3827145" y="9525"/>
                </a:moveTo>
                <a:lnTo>
                  <a:pt x="3822382" y="9525"/>
                </a:lnTo>
                <a:lnTo>
                  <a:pt x="3817620" y="4762"/>
                </a:lnTo>
                <a:lnTo>
                  <a:pt x="3827145" y="4762"/>
                </a:lnTo>
                <a:lnTo>
                  <a:pt x="3827145" y="9525"/>
                </a:lnTo>
                <a:close/>
              </a:path>
              <a:path w="3827145" h="5363845">
                <a:moveTo>
                  <a:pt x="9525" y="5359082"/>
                </a:moveTo>
                <a:lnTo>
                  <a:pt x="4762" y="5354320"/>
                </a:lnTo>
                <a:lnTo>
                  <a:pt x="9525" y="5354320"/>
                </a:lnTo>
                <a:lnTo>
                  <a:pt x="9525" y="5359082"/>
                </a:lnTo>
                <a:close/>
              </a:path>
              <a:path w="3827145" h="5363845">
                <a:moveTo>
                  <a:pt x="3817620" y="5359082"/>
                </a:moveTo>
                <a:lnTo>
                  <a:pt x="9525" y="5359082"/>
                </a:lnTo>
                <a:lnTo>
                  <a:pt x="9525" y="5354320"/>
                </a:lnTo>
                <a:lnTo>
                  <a:pt x="3817620" y="5354320"/>
                </a:lnTo>
                <a:lnTo>
                  <a:pt x="3817620" y="5359082"/>
                </a:lnTo>
                <a:close/>
              </a:path>
              <a:path w="3827145" h="5363845">
                <a:moveTo>
                  <a:pt x="3827145" y="5359082"/>
                </a:moveTo>
                <a:lnTo>
                  <a:pt x="3817620" y="5359082"/>
                </a:lnTo>
                <a:lnTo>
                  <a:pt x="3822382" y="5354320"/>
                </a:lnTo>
                <a:lnTo>
                  <a:pt x="3827145" y="5354320"/>
                </a:lnTo>
                <a:lnTo>
                  <a:pt x="3827145" y="53590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77656" y="1391272"/>
            <a:ext cx="3382010" cy="2635337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15265" marR="208280" algn="ctr">
              <a:lnSpc>
                <a:spcPts val="3840"/>
              </a:lnSpc>
              <a:spcBef>
                <a:spcPts val="390"/>
              </a:spcBef>
            </a:pPr>
            <a:r>
              <a:rPr sz="3200" spc="415" dirty="0">
                <a:solidFill>
                  <a:srgbClr val="FF0000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你希望楼下的 商家多一些其实</a:t>
            </a:r>
          </a:p>
          <a:p>
            <a:pPr marL="12065" marR="5080" algn="ctr">
              <a:lnSpc>
                <a:spcPts val="3840"/>
              </a:lnSpc>
            </a:pPr>
            <a:r>
              <a:rPr sz="3200" spc="415" dirty="0">
                <a:solidFill>
                  <a:srgbClr val="FF0000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是希望，她脸上的 笑容再多一些</a:t>
            </a:r>
          </a:p>
          <a:p>
            <a:pPr marL="548640">
              <a:lnSpc>
                <a:spcPct val="100000"/>
              </a:lnSpc>
              <a:spcBef>
                <a:spcPts val="2795"/>
              </a:spcBef>
            </a:pPr>
            <a:r>
              <a:rPr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约99-199m²家庭</a:t>
            </a:r>
          </a:p>
        </p:txBody>
      </p:sp>
      <p:sp>
        <p:nvSpPr>
          <p:cNvPr id="6" name="object 6"/>
          <p:cNvSpPr/>
          <p:nvPr/>
        </p:nvSpPr>
        <p:spPr>
          <a:xfrm>
            <a:off x="5655309" y="4130040"/>
            <a:ext cx="2197100" cy="0"/>
          </a:xfrm>
          <a:custGeom>
            <a:avLst/>
            <a:gdLst/>
            <a:ahLst/>
            <a:cxnLst/>
            <a:rect l="l" t="t" r="r" b="b"/>
            <a:pathLst>
              <a:path w="2197100">
                <a:moveTo>
                  <a:pt x="0" y="0"/>
                </a:moveTo>
                <a:lnTo>
                  <a:pt x="2197099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44259" y="4490720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199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39459" y="4856479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0" y="0"/>
                </a:moveTo>
                <a:lnTo>
                  <a:pt x="1828799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195082" y="3200400"/>
            <a:ext cx="998855" cy="58855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260"/>
              </a:spcBef>
            </a:pPr>
            <a:r>
              <a:rPr lang="zh-CN" altLang="en-US" sz="1600" u="sng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刚需推货 文案示例</a:t>
            </a:r>
            <a:endParaRPr sz="1600" u="sng" spc="415" dirty="0">
              <a:latin typeface="汉仪晓波折纸体简" panose="00020600040101010101" pitchFamily="18" charset="-122"/>
              <a:ea typeface="汉仪晓波折纸体简" panose="00020600040101010101" pitchFamily="18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840287" y="4046288"/>
            <a:ext cx="3827145" cy="1719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出趣四房 </a:t>
            </a:r>
          </a:p>
          <a:p>
            <a:pPr algn="ctr">
              <a:lnSpc>
                <a:spcPct val="150000"/>
              </a:lnSpc>
            </a:pPr>
            <a:r>
              <a:rPr lang="zh-CN" altLang="en-US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城就你的成就</a:t>
            </a:r>
          </a:p>
          <a:p>
            <a:pPr algn="ctr">
              <a:lnSpc>
                <a:spcPct val="150000"/>
              </a:lnSpc>
            </a:pPr>
            <a:r>
              <a:rPr lang="zh-CN" altLang="en-US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1月10无趣治愈</a:t>
            </a:r>
          </a:p>
          <a:p>
            <a:pPr algn="ctr">
              <a:lnSpc>
                <a:spcPct val="150000"/>
              </a:lnSpc>
            </a:pPr>
            <a:r>
              <a:rPr lang="zh-CN" altLang="en-US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年货街/小酒馆不见不散</a:t>
            </a:r>
          </a:p>
        </p:txBody>
      </p:sp>
      <p:sp>
        <p:nvSpPr>
          <p:cNvPr id="15" name="object 3"/>
          <p:cNvSpPr txBox="1"/>
          <p:nvPr/>
        </p:nvSpPr>
        <p:spPr>
          <a:xfrm>
            <a:off x="725362" y="581674"/>
            <a:ext cx="2627438" cy="38472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sz="8000" b="0" i="0">
                <a:solidFill>
                  <a:schemeClr val="bg1"/>
                </a:solidFill>
                <a:latin typeface="汉仪晓波折纸体简"/>
                <a:ea typeface="+mj-ea"/>
                <a:cs typeface="汉仪晓波折纸体简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zh-CN" altLang="en-US" sz="2400" kern="1200" spc="415">
                <a:solidFill>
                  <a:schemeClr val="tx1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  <a:cs typeface="+mn-cs"/>
              </a:rPr>
              <a:t>定制瓶刷屏海报</a:t>
            </a:r>
            <a:endParaRPr lang="zh-CN" altLang="en-US" sz="2400" kern="1200" spc="415" dirty="0">
              <a:solidFill>
                <a:schemeClr val="tx1"/>
              </a:solidFill>
              <a:latin typeface="汉仪晓波折纸体简" panose="00020600040101010101" pitchFamily="18" charset="-122"/>
              <a:ea typeface="汉仪晓波折纸体简" panose="00020600040101010101" pitchFamily="18" charset="-122"/>
              <a:cs typeface="+mn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4548"/>
            <a:ext cx="673735" cy="443865"/>
          </a:xfrm>
          <a:custGeom>
            <a:avLst/>
            <a:gdLst/>
            <a:ahLst/>
            <a:cxnLst/>
            <a:rect l="l" t="t" r="r" b="b"/>
            <a:pathLst>
              <a:path w="673735" h="443865">
                <a:moveTo>
                  <a:pt x="0" y="443483"/>
                </a:moveTo>
                <a:lnTo>
                  <a:pt x="0" y="0"/>
                </a:lnTo>
                <a:lnTo>
                  <a:pt x="673608" y="0"/>
                </a:lnTo>
                <a:lnTo>
                  <a:pt x="673608" y="443483"/>
                </a:lnTo>
                <a:lnTo>
                  <a:pt x="0" y="4434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97742" y="1013142"/>
            <a:ext cx="3827145" cy="5363845"/>
          </a:xfrm>
          <a:custGeom>
            <a:avLst/>
            <a:gdLst/>
            <a:ahLst/>
            <a:cxnLst/>
            <a:rect l="l" t="t" r="r" b="b"/>
            <a:pathLst>
              <a:path w="3827145" h="5363845">
                <a:moveTo>
                  <a:pt x="3822382" y="5363845"/>
                </a:moveTo>
                <a:lnTo>
                  <a:pt x="4762" y="5363845"/>
                </a:lnTo>
                <a:lnTo>
                  <a:pt x="3289" y="5363616"/>
                </a:lnTo>
                <a:lnTo>
                  <a:pt x="1968" y="5362930"/>
                </a:lnTo>
                <a:lnTo>
                  <a:pt x="914" y="5361876"/>
                </a:lnTo>
                <a:lnTo>
                  <a:pt x="228" y="5360555"/>
                </a:lnTo>
                <a:lnTo>
                  <a:pt x="0" y="5359082"/>
                </a:lnTo>
                <a:lnTo>
                  <a:pt x="0" y="4762"/>
                </a:lnTo>
                <a:lnTo>
                  <a:pt x="4762" y="0"/>
                </a:lnTo>
                <a:lnTo>
                  <a:pt x="3822382" y="0"/>
                </a:lnTo>
                <a:lnTo>
                  <a:pt x="3827145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5354320"/>
                </a:lnTo>
                <a:lnTo>
                  <a:pt x="4762" y="5354320"/>
                </a:lnTo>
                <a:lnTo>
                  <a:pt x="9525" y="5359082"/>
                </a:lnTo>
                <a:lnTo>
                  <a:pt x="3827145" y="5359082"/>
                </a:lnTo>
                <a:lnTo>
                  <a:pt x="3826916" y="5360555"/>
                </a:lnTo>
                <a:lnTo>
                  <a:pt x="3826230" y="5361876"/>
                </a:lnTo>
                <a:lnTo>
                  <a:pt x="3825176" y="5362930"/>
                </a:lnTo>
                <a:lnTo>
                  <a:pt x="3823855" y="5363616"/>
                </a:lnTo>
                <a:lnTo>
                  <a:pt x="3822382" y="5363845"/>
                </a:lnTo>
                <a:close/>
              </a:path>
              <a:path w="3827145" h="5363845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3827145" h="5363845">
                <a:moveTo>
                  <a:pt x="3817620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3817620" y="4762"/>
                </a:lnTo>
                <a:lnTo>
                  <a:pt x="3817620" y="9525"/>
                </a:lnTo>
                <a:close/>
              </a:path>
              <a:path w="3827145" h="5363845">
                <a:moveTo>
                  <a:pt x="3817620" y="5359082"/>
                </a:moveTo>
                <a:lnTo>
                  <a:pt x="3817620" y="4762"/>
                </a:lnTo>
                <a:lnTo>
                  <a:pt x="3822382" y="9525"/>
                </a:lnTo>
                <a:lnTo>
                  <a:pt x="3827145" y="9525"/>
                </a:lnTo>
                <a:lnTo>
                  <a:pt x="3827145" y="5354320"/>
                </a:lnTo>
                <a:lnTo>
                  <a:pt x="3822382" y="5354320"/>
                </a:lnTo>
                <a:lnTo>
                  <a:pt x="3817620" y="5359082"/>
                </a:lnTo>
                <a:close/>
              </a:path>
              <a:path w="3827145" h="5363845">
                <a:moveTo>
                  <a:pt x="3827145" y="9525"/>
                </a:moveTo>
                <a:lnTo>
                  <a:pt x="3822382" y="9525"/>
                </a:lnTo>
                <a:lnTo>
                  <a:pt x="3817620" y="4762"/>
                </a:lnTo>
                <a:lnTo>
                  <a:pt x="3827145" y="4762"/>
                </a:lnTo>
                <a:lnTo>
                  <a:pt x="3827145" y="9525"/>
                </a:lnTo>
                <a:close/>
              </a:path>
              <a:path w="3827145" h="5363845">
                <a:moveTo>
                  <a:pt x="9525" y="5359082"/>
                </a:moveTo>
                <a:lnTo>
                  <a:pt x="4762" y="5354320"/>
                </a:lnTo>
                <a:lnTo>
                  <a:pt x="9525" y="5354320"/>
                </a:lnTo>
                <a:lnTo>
                  <a:pt x="9525" y="5359082"/>
                </a:lnTo>
                <a:close/>
              </a:path>
              <a:path w="3827145" h="5363845">
                <a:moveTo>
                  <a:pt x="3817620" y="5359082"/>
                </a:moveTo>
                <a:lnTo>
                  <a:pt x="9525" y="5359082"/>
                </a:lnTo>
                <a:lnTo>
                  <a:pt x="9525" y="5354320"/>
                </a:lnTo>
                <a:lnTo>
                  <a:pt x="3817620" y="5354320"/>
                </a:lnTo>
                <a:lnTo>
                  <a:pt x="3817620" y="5359082"/>
                </a:lnTo>
                <a:close/>
              </a:path>
              <a:path w="3827145" h="5363845">
                <a:moveTo>
                  <a:pt x="3827145" y="5359082"/>
                </a:moveTo>
                <a:lnTo>
                  <a:pt x="3817620" y="5359082"/>
                </a:lnTo>
                <a:lnTo>
                  <a:pt x="3822382" y="5354320"/>
                </a:lnTo>
                <a:lnTo>
                  <a:pt x="3827145" y="5354320"/>
                </a:lnTo>
                <a:lnTo>
                  <a:pt x="3827145" y="53590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41512" y="1270622"/>
            <a:ext cx="2569210" cy="2635337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algn="ctr">
              <a:lnSpc>
                <a:spcPts val="3840"/>
              </a:lnSpc>
              <a:spcBef>
                <a:spcPts val="390"/>
              </a:spcBef>
            </a:pPr>
            <a:r>
              <a:rPr sz="3200" spc="415" dirty="0">
                <a:solidFill>
                  <a:srgbClr val="FF0000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你觉得学校很 重要其实是觉 得，孩子的 未来最重要</a:t>
            </a:r>
          </a:p>
          <a:p>
            <a:pPr algn="ctr">
              <a:lnSpc>
                <a:spcPct val="100000"/>
              </a:lnSpc>
              <a:spcBef>
                <a:spcPts val="2795"/>
              </a:spcBef>
            </a:pPr>
            <a:r>
              <a:rPr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约99-199m²家庭</a:t>
            </a:r>
          </a:p>
        </p:txBody>
      </p:sp>
      <p:sp>
        <p:nvSpPr>
          <p:cNvPr id="6" name="object 6"/>
          <p:cNvSpPr/>
          <p:nvPr/>
        </p:nvSpPr>
        <p:spPr>
          <a:xfrm>
            <a:off x="5612765" y="4009390"/>
            <a:ext cx="2197100" cy="0"/>
          </a:xfrm>
          <a:custGeom>
            <a:avLst/>
            <a:gdLst/>
            <a:ahLst/>
            <a:cxnLst/>
            <a:rect l="l" t="t" r="r" b="b"/>
            <a:pathLst>
              <a:path w="2197100">
                <a:moveTo>
                  <a:pt x="0" y="0"/>
                </a:moveTo>
                <a:lnTo>
                  <a:pt x="219710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01715" y="4370070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96915" y="4735829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0" y="0"/>
                </a:moveTo>
                <a:lnTo>
                  <a:pt x="182880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195082" y="3200400"/>
            <a:ext cx="998855" cy="58855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260"/>
              </a:spcBef>
            </a:pPr>
            <a:r>
              <a:rPr lang="zh-CN" altLang="en-US" sz="1600" u="sng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刚需推货 文案示例</a:t>
            </a:r>
            <a:endParaRPr sz="1600" u="sng" spc="415" dirty="0">
              <a:latin typeface="汉仪晓波折纸体简" panose="00020600040101010101" pitchFamily="18" charset="-122"/>
              <a:ea typeface="汉仪晓波折纸体简" panose="00020600040101010101" pitchFamily="18" charset="-122"/>
            </a:endParaRPr>
          </a:p>
        </p:txBody>
      </p:sp>
      <p:sp>
        <p:nvSpPr>
          <p:cNvPr id="14" name="object 3"/>
          <p:cNvSpPr txBox="1"/>
          <p:nvPr/>
        </p:nvSpPr>
        <p:spPr>
          <a:xfrm>
            <a:off x="725362" y="581674"/>
            <a:ext cx="2627438" cy="38472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sz="8000" b="0" i="0">
                <a:solidFill>
                  <a:schemeClr val="bg1"/>
                </a:solidFill>
                <a:latin typeface="汉仪晓波折纸体简"/>
                <a:ea typeface="+mj-ea"/>
                <a:cs typeface="汉仪晓波折纸体简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zh-CN" altLang="en-US" sz="2400" kern="1200" spc="415" dirty="0">
                <a:solidFill>
                  <a:schemeClr val="tx1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  <a:cs typeface="+mn-cs"/>
              </a:rPr>
              <a:t>定制瓶刷屏海报</a:t>
            </a:r>
          </a:p>
        </p:txBody>
      </p:sp>
      <p:sp>
        <p:nvSpPr>
          <p:cNvPr id="15" name="矩形 14"/>
          <p:cNvSpPr/>
          <p:nvPr/>
        </p:nvSpPr>
        <p:spPr>
          <a:xfrm>
            <a:off x="4812544" y="3905959"/>
            <a:ext cx="3827145" cy="1719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出趣四房 </a:t>
            </a:r>
          </a:p>
          <a:p>
            <a:pPr algn="ctr">
              <a:lnSpc>
                <a:spcPct val="150000"/>
              </a:lnSpc>
            </a:pPr>
            <a:r>
              <a:rPr lang="zh-CN" altLang="en-US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城就你的成就</a:t>
            </a:r>
          </a:p>
          <a:p>
            <a:pPr algn="ctr">
              <a:lnSpc>
                <a:spcPct val="150000"/>
              </a:lnSpc>
            </a:pPr>
            <a:r>
              <a:rPr lang="zh-CN" altLang="en-US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1月10无趣治愈</a:t>
            </a:r>
          </a:p>
          <a:p>
            <a:pPr algn="ctr">
              <a:lnSpc>
                <a:spcPct val="150000"/>
              </a:lnSpc>
            </a:pPr>
            <a:r>
              <a:rPr lang="zh-CN" altLang="en-US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年货街/小酒馆不见不散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86155"/>
            <a:ext cx="12192000" cy="593090"/>
          </a:xfrm>
          <a:custGeom>
            <a:avLst/>
            <a:gdLst/>
            <a:ahLst/>
            <a:cxnLst/>
            <a:rect l="l" t="t" r="r" b="b"/>
            <a:pathLst>
              <a:path w="12192000" h="593090">
                <a:moveTo>
                  <a:pt x="0" y="0"/>
                </a:moveTo>
                <a:lnTo>
                  <a:pt x="12192000" y="0"/>
                </a:lnTo>
                <a:lnTo>
                  <a:pt x="12192000" y="592836"/>
                </a:lnTo>
                <a:lnTo>
                  <a:pt x="0" y="59283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2944" y="564529"/>
            <a:ext cx="10657456" cy="4001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500" i="1" spc="-730" dirty="0">
                <a:latin typeface="汉仪晓波折纸体简"/>
                <a:cs typeface="汉仪晓波折纸体简"/>
              </a:rPr>
              <a:t>b</a:t>
            </a:r>
            <a:r>
              <a:rPr sz="2400" kern="1200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  <a:cs typeface="+mn-cs"/>
              </a:rPr>
              <a:t>、无趣治愈诊所h5，赶紧走进“无趣治愈所”，测一测你的无趣指向！</a:t>
            </a:r>
          </a:p>
        </p:txBody>
      </p:sp>
      <p:sp>
        <p:nvSpPr>
          <p:cNvPr id="4" name="object 4"/>
          <p:cNvSpPr/>
          <p:nvPr/>
        </p:nvSpPr>
        <p:spPr>
          <a:xfrm>
            <a:off x="3185160" y="1078991"/>
            <a:ext cx="5763055" cy="5748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45260" y="1641475"/>
            <a:ext cx="10746740" cy="1824355"/>
          </a:xfrm>
          <a:custGeom>
            <a:avLst/>
            <a:gdLst/>
            <a:ahLst/>
            <a:cxnLst/>
            <a:rect l="l" t="t" r="r" b="b"/>
            <a:pathLst>
              <a:path w="10746740" h="1824354">
                <a:moveTo>
                  <a:pt x="0" y="0"/>
                </a:moveTo>
                <a:lnTo>
                  <a:pt x="10746574" y="0"/>
                </a:lnTo>
                <a:lnTo>
                  <a:pt x="10746574" y="1824227"/>
                </a:lnTo>
                <a:lnTo>
                  <a:pt x="0" y="1824227"/>
                </a:lnTo>
                <a:lnTo>
                  <a:pt x="0" y="0"/>
                </a:lnTo>
                <a:close/>
              </a:path>
            </a:pathLst>
          </a:custGeom>
          <a:solidFill>
            <a:srgbClr val="DF3A76">
              <a:alpha val="2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57350">
              <a:lnSpc>
                <a:spcPct val="100000"/>
              </a:lnSpc>
              <a:spcBef>
                <a:spcPts val="105"/>
              </a:spcBef>
            </a:pPr>
            <a:r>
              <a:rPr dirty="0"/>
              <a:t>壹 . 锁 定 用 户 触 碰</a:t>
            </a:r>
            <a:r>
              <a:rPr spc="610" dirty="0"/>
              <a:t> </a:t>
            </a:r>
            <a:r>
              <a:rPr dirty="0"/>
              <a:t>点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4548"/>
            <a:ext cx="673735" cy="443865"/>
          </a:xfrm>
          <a:custGeom>
            <a:avLst/>
            <a:gdLst/>
            <a:ahLst/>
            <a:cxnLst/>
            <a:rect l="l" t="t" r="r" b="b"/>
            <a:pathLst>
              <a:path w="673735" h="443865">
                <a:moveTo>
                  <a:pt x="0" y="443483"/>
                </a:moveTo>
                <a:lnTo>
                  <a:pt x="0" y="0"/>
                </a:lnTo>
                <a:lnTo>
                  <a:pt x="673608" y="0"/>
                </a:lnTo>
                <a:lnTo>
                  <a:pt x="673608" y="443483"/>
                </a:lnTo>
                <a:lnTo>
                  <a:pt x="0" y="4434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79291" y="1018032"/>
            <a:ext cx="5233416" cy="5376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/>
          <p:cNvSpPr txBox="1"/>
          <p:nvPr/>
        </p:nvSpPr>
        <p:spPr>
          <a:xfrm>
            <a:off x="773664" y="419453"/>
            <a:ext cx="3084638" cy="75405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sz="8000" b="0" i="0">
                <a:solidFill>
                  <a:schemeClr val="bg1"/>
                </a:solidFill>
                <a:latin typeface="汉仪晓波折纸体简"/>
                <a:ea typeface="+mj-ea"/>
                <a:cs typeface="汉仪晓波折纸体简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zh-CN" altLang="en-US" sz="2400" kern="1200" spc="415">
                <a:solidFill>
                  <a:schemeClr val="tx1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  <a:cs typeface="+mn-cs"/>
              </a:rPr>
              <a:t>无趣治愈诊所</a:t>
            </a:r>
            <a:r>
              <a:rPr lang="en-US" sz="2400" kern="1200" spc="415">
                <a:solidFill>
                  <a:schemeClr val="tx1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  <a:cs typeface="+mn-cs"/>
              </a:rPr>
              <a:t>h5DEMO</a:t>
            </a:r>
            <a:endParaRPr lang="en-US" sz="2400" kern="1200" spc="415" dirty="0">
              <a:solidFill>
                <a:schemeClr val="tx1"/>
              </a:solidFill>
              <a:latin typeface="汉仪晓波折纸体简" panose="00020600040101010101" pitchFamily="18" charset="-122"/>
              <a:ea typeface="汉仪晓波折纸体简" panose="00020600040101010101" pitchFamily="18" charset="-122"/>
              <a:cs typeface="+mn-c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4548"/>
            <a:ext cx="673735" cy="443865"/>
          </a:xfrm>
          <a:custGeom>
            <a:avLst/>
            <a:gdLst/>
            <a:ahLst/>
            <a:cxnLst/>
            <a:rect l="l" t="t" r="r" b="b"/>
            <a:pathLst>
              <a:path w="673735" h="443865">
                <a:moveTo>
                  <a:pt x="0" y="443483"/>
                </a:moveTo>
                <a:lnTo>
                  <a:pt x="0" y="0"/>
                </a:lnTo>
                <a:lnTo>
                  <a:pt x="673608" y="0"/>
                </a:lnTo>
                <a:lnTo>
                  <a:pt x="673608" y="443483"/>
                </a:lnTo>
                <a:lnTo>
                  <a:pt x="0" y="4434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3664" y="419453"/>
            <a:ext cx="3084638" cy="75405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00" kern="1200" spc="415" dirty="0">
                <a:solidFill>
                  <a:schemeClr val="tx1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  <a:cs typeface="+mn-cs"/>
              </a:rPr>
              <a:t>无趣治愈诊所h5DEMO</a:t>
            </a:r>
          </a:p>
        </p:txBody>
      </p:sp>
      <p:sp>
        <p:nvSpPr>
          <p:cNvPr id="4" name="object 4"/>
          <p:cNvSpPr/>
          <p:nvPr/>
        </p:nvSpPr>
        <p:spPr>
          <a:xfrm>
            <a:off x="1511808" y="1356360"/>
            <a:ext cx="4661916" cy="4812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16040" y="1356360"/>
            <a:ext cx="4596384" cy="4707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4548"/>
            <a:ext cx="673735" cy="443865"/>
          </a:xfrm>
          <a:custGeom>
            <a:avLst/>
            <a:gdLst/>
            <a:ahLst/>
            <a:cxnLst/>
            <a:rect l="l" t="t" r="r" b="b"/>
            <a:pathLst>
              <a:path w="673735" h="443865">
                <a:moveTo>
                  <a:pt x="0" y="443483"/>
                </a:moveTo>
                <a:lnTo>
                  <a:pt x="0" y="0"/>
                </a:lnTo>
                <a:lnTo>
                  <a:pt x="673608" y="0"/>
                </a:lnTo>
                <a:lnTo>
                  <a:pt x="673608" y="443483"/>
                </a:lnTo>
                <a:lnTo>
                  <a:pt x="0" y="4434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61359" y="979932"/>
            <a:ext cx="5615286" cy="5751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/>
          <p:cNvSpPr txBox="1"/>
          <p:nvPr/>
        </p:nvSpPr>
        <p:spPr>
          <a:xfrm>
            <a:off x="773664" y="419453"/>
            <a:ext cx="3084638" cy="75405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sz="8000" b="0" i="0">
                <a:solidFill>
                  <a:schemeClr val="bg1"/>
                </a:solidFill>
                <a:latin typeface="汉仪晓波折纸体简"/>
                <a:ea typeface="+mj-ea"/>
                <a:cs typeface="汉仪晓波折纸体简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zh-CN" altLang="en-US" sz="2400" kern="1200" spc="415">
                <a:solidFill>
                  <a:schemeClr val="tx1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  <a:cs typeface="+mn-cs"/>
              </a:rPr>
              <a:t>无趣治愈诊所</a:t>
            </a:r>
            <a:r>
              <a:rPr lang="en-US" sz="2400" kern="1200" spc="415">
                <a:solidFill>
                  <a:schemeClr val="tx1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  <a:cs typeface="+mn-cs"/>
              </a:rPr>
              <a:t>h5DEMO</a:t>
            </a:r>
            <a:endParaRPr lang="en-US" sz="2400" kern="1200" spc="415" dirty="0">
              <a:solidFill>
                <a:schemeClr val="tx1"/>
              </a:solidFill>
              <a:latin typeface="汉仪晓波折纸体简" panose="00020600040101010101" pitchFamily="18" charset="-122"/>
              <a:ea typeface="汉仪晓波折纸体简" panose="00020600040101010101" pitchFamily="18" charset="-122"/>
              <a:cs typeface="+mn-c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4548"/>
            <a:ext cx="673735" cy="443865"/>
          </a:xfrm>
          <a:custGeom>
            <a:avLst/>
            <a:gdLst/>
            <a:ahLst/>
            <a:cxnLst/>
            <a:rect l="l" t="t" r="r" b="b"/>
            <a:pathLst>
              <a:path w="673735" h="443865">
                <a:moveTo>
                  <a:pt x="0" y="443483"/>
                </a:moveTo>
                <a:lnTo>
                  <a:pt x="0" y="0"/>
                </a:lnTo>
                <a:lnTo>
                  <a:pt x="673608" y="0"/>
                </a:lnTo>
                <a:lnTo>
                  <a:pt x="673608" y="443483"/>
                </a:lnTo>
                <a:lnTo>
                  <a:pt x="0" y="4434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29366" y="571500"/>
            <a:ext cx="3047550" cy="601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/>
          <p:cNvSpPr txBox="1"/>
          <p:nvPr/>
        </p:nvSpPr>
        <p:spPr>
          <a:xfrm>
            <a:off x="773664" y="419453"/>
            <a:ext cx="3084638" cy="75405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sz="8000" b="0" i="0">
                <a:solidFill>
                  <a:schemeClr val="bg1"/>
                </a:solidFill>
                <a:latin typeface="汉仪晓波折纸体简"/>
                <a:ea typeface="+mj-ea"/>
                <a:cs typeface="汉仪晓波折纸体简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zh-CN" altLang="en-US" sz="2400" kern="1200" spc="415">
                <a:solidFill>
                  <a:schemeClr val="tx1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  <a:cs typeface="+mn-cs"/>
              </a:rPr>
              <a:t>无趣治愈诊所</a:t>
            </a:r>
            <a:r>
              <a:rPr lang="en-US" sz="2400" kern="1200" spc="415">
                <a:solidFill>
                  <a:schemeClr val="tx1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  <a:cs typeface="+mn-cs"/>
              </a:rPr>
              <a:t>h5DEMO</a:t>
            </a:r>
            <a:endParaRPr lang="en-US" sz="2400" kern="1200" spc="415" dirty="0">
              <a:solidFill>
                <a:schemeClr val="tx1"/>
              </a:solidFill>
              <a:latin typeface="汉仪晓波折纸体简" panose="00020600040101010101" pitchFamily="18" charset="-122"/>
              <a:ea typeface="汉仪晓波折纸体简" panose="00020600040101010101" pitchFamily="18" charset="-122"/>
              <a:cs typeface="+mn-c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86155"/>
            <a:ext cx="12192000" cy="593090"/>
          </a:xfrm>
          <a:custGeom>
            <a:avLst/>
            <a:gdLst/>
            <a:ahLst/>
            <a:cxnLst/>
            <a:rect l="l" t="t" r="r" b="b"/>
            <a:pathLst>
              <a:path w="12192000" h="593090">
                <a:moveTo>
                  <a:pt x="0" y="0"/>
                </a:moveTo>
                <a:lnTo>
                  <a:pt x="12192000" y="0"/>
                </a:lnTo>
                <a:lnTo>
                  <a:pt x="12192000" y="592836"/>
                </a:lnTo>
                <a:lnTo>
                  <a:pt x="0" y="59283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2944" y="564529"/>
            <a:ext cx="7076056" cy="4001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500" i="1" spc="-725" dirty="0">
                <a:latin typeface="汉仪晓波折纸体简"/>
                <a:cs typeface="汉仪晓波折纸体简"/>
              </a:rPr>
              <a:t>c</a:t>
            </a:r>
            <a:r>
              <a:rPr sz="2400" kern="1200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  <a:cs typeface="+mn-cs"/>
              </a:rPr>
              <a:t>、线下落地快闪，无趣治愈小酒馆/年货街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92784" y="2595879"/>
            <a:ext cx="5511800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020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汉仪晓波折纸体简"/>
                <a:cs typeface="汉仪晓波折纸体简"/>
              </a:rPr>
              <a:t>“</a:t>
            </a:r>
            <a:r>
              <a:rPr sz="2400" spc="275" dirty="0">
                <a:latin typeface="汉仪晓波折纸体简"/>
                <a:cs typeface="汉仪晓波折纸体简"/>
              </a:rPr>
              <a:t>无趣治愈小酒馆</a:t>
            </a:r>
            <a:r>
              <a:rPr sz="2400" dirty="0">
                <a:latin typeface="汉仪晓波折纸体简"/>
                <a:cs typeface="汉仪晓波折纸体简"/>
              </a:rPr>
              <a:t>”，</a:t>
            </a:r>
            <a:r>
              <a:rPr sz="2400" spc="275" dirty="0">
                <a:latin typeface="汉仪晓波折纸体简"/>
                <a:cs typeface="汉仪晓波折纸体简"/>
              </a:rPr>
              <a:t>用酒与年轻人</a:t>
            </a:r>
            <a:r>
              <a:rPr sz="2400" dirty="0">
                <a:latin typeface="汉仪晓波折纸体简"/>
                <a:cs typeface="汉仪晓波折纸体简"/>
              </a:rPr>
              <a:t>建 </a:t>
            </a:r>
            <a:r>
              <a:rPr sz="2400" spc="275" dirty="0">
                <a:latin typeface="汉仪晓波折纸体简"/>
                <a:cs typeface="汉仪晓波折纸体简"/>
              </a:rPr>
              <a:t>立情感</a:t>
            </a:r>
            <a:r>
              <a:rPr sz="2400" dirty="0">
                <a:latin typeface="汉仪晓波折纸体简"/>
                <a:cs typeface="汉仪晓波折纸体简"/>
              </a:rPr>
              <a:t>，</a:t>
            </a:r>
            <a:r>
              <a:rPr sz="2400" spc="275" dirty="0">
                <a:latin typeface="汉仪晓波折纸体简"/>
                <a:cs typeface="汉仪晓波折纸体简"/>
              </a:rPr>
              <a:t>鼓励小镇青年寻找更多乐趣</a:t>
            </a:r>
            <a:r>
              <a:rPr sz="2400" dirty="0">
                <a:latin typeface="汉仪晓波折纸体简"/>
                <a:cs typeface="汉仪晓波折纸体简"/>
              </a:rPr>
              <a:t>，以 “</a:t>
            </a:r>
            <a:r>
              <a:rPr sz="2400" spc="275" dirty="0">
                <a:latin typeface="汉仪晓波折纸体简"/>
                <a:cs typeface="汉仪晓波折纸体简"/>
              </a:rPr>
              <a:t>干掉平庸</a:t>
            </a:r>
            <a:r>
              <a:rPr sz="2400" dirty="0">
                <a:latin typeface="汉仪晓波折纸体简"/>
                <a:cs typeface="汉仪晓波折纸体简"/>
              </a:rPr>
              <a:t>，</a:t>
            </a:r>
            <a:r>
              <a:rPr sz="2400" spc="275" dirty="0">
                <a:latin typeface="汉仪晓波折纸体简"/>
                <a:cs typeface="汉仪晓波折纸体简"/>
              </a:rPr>
              <a:t>家倍出趣</a:t>
            </a:r>
            <a:r>
              <a:rPr sz="2400" dirty="0">
                <a:latin typeface="汉仪晓波折纸体简"/>
                <a:cs typeface="汉仪晓波折纸体简"/>
              </a:rPr>
              <a:t>”</a:t>
            </a:r>
            <a:r>
              <a:rPr sz="2400" spc="275" dirty="0">
                <a:latin typeface="汉仪晓波折纸体简"/>
                <a:cs typeface="汉仪晓波折纸体简"/>
              </a:rPr>
              <a:t>为主题</a:t>
            </a:r>
            <a:r>
              <a:rPr sz="2400" dirty="0">
                <a:latin typeface="汉仪晓波折纸体简"/>
                <a:cs typeface="汉仪晓波折纸体简"/>
              </a:rPr>
              <a:t>，</a:t>
            </a:r>
            <a:r>
              <a:rPr sz="2400" spc="275" dirty="0">
                <a:latin typeface="汉仪晓波折纸体简"/>
                <a:cs typeface="汉仪晓波折纸体简"/>
              </a:rPr>
              <a:t>旨在</a:t>
            </a:r>
            <a:r>
              <a:rPr sz="2400" dirty="0">
                <a:latin typeface="汉仪晓波折纸体简"/>
                <a:cs typeface="汉仪晓波折纸体简"/>
              </a:rPr>
              <a:t>为 </a:t>
            </a:r>
            <a:r>
              <a:rPr sz="2400" spc="275" dirty="0">
                <a:latin typeface="汉仪晓波折纸体简"/>
                <a:cs typeface="汉仪晓波折纸体简"/>
              </a:rPr>
              <a:t>小镇青年打造一个别样的饮酒体验场景</a:t>
            </a:r>
            <a:r>
              <a:rPr sz="2400" dirty="0">
                <a:latin typeface="汉仪晓波折纸体简"/>
                <a:cs typeface="汉仪晓波折纸体简"/>
              </a:rPr>
              <a:t>。 </a:t>
            </a:r>
            <a:r>
              <a:rPr sz="2400" spc="275" dirty="0">
                <a:latin typeface="汉仪晓波折纸体简"/>
                <a:cs typeface="汉仪晓波折纸体简"/>
              </a:rPr>
              <a:t>配合一系列极具个性的混饮玩法</a:t>
            </a:r>
            <a:r>
              <a:rPr sz="2400" dirty="0">
                <a:latin typeface="汉仪晓波折纸体简"/>
                <a:cs typeface="汉仪晓波折纸体简"/>
              </a:rPr>
              <a:t>，</a:t>
            </a:r>
            <a:r>
              <a:rPr sz="2400" spc="275" dirty="0">
                <a:latin typeface="汉仪晓波折纸体简"/>
                <a:cs typeface="汉仪晓波折纸体简"/>
              </a:rPr>
              <a:t>吸引</a:t>
            </a:r>
            <a:r>
              <a:rPr sz="2400" dirty="0">
                <a:latin typeface="汉仪晓波折纸体简"/>
                <a:cs typeface="汉仪晓波折纸体简"/>
              </a:rPr>
              <a:t>了 </a:t>
            </a:r>
            <a:r>
              <a:rPr sz="2400" spc="275" dirty="0">
                <a:latin typeface="汉仪晓波折纸体简"/>
                <a:cs typeface="汉仪晓波折纸体简"/>
              </a:rPr>
              <a:t>青年前来参与</a:t>
            </a:r>
            <a:r>
              <a:rPr sz="2400" dirty="0">
                <a:latin typeface="汉仪晓波折纸体简"/>
                <a:cs typeface="汉仪晓波折纸体简"/>
              </a:rPr>
              <a:t>，</a:t>
            </a:r>
            <a:r>
              <a:rPr sz="2400" spc="275" dirty="0">
                <a:latin typeface="汉仪晓波折纸体简"/>
                <a:cs typeface="汉仪晓波折纸体简"/>
              </a:rPr>
              <a:t>找到一种全新的乐子</a:t>
            </a:r>
            <a:r>
              <a:rPr sz="2400" dirty="0">
                <a:latin typeface="汉仪晓波折纸体简"/>
                <a:cs typeface="汉仪晓波折纸体简"/>
              </a:rPr>
              <a:t>。</a:t>
            </a:r>
            <a:endParaRPr sz="2400">
              <a:latin typeface="汉仪晓波折纸体简"/>
              <a:cs typeface="汉仪晓波折纸体简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57416" y="2237232"/>
            <a:ext cx="4561332" cy="30388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5" y="592836"/>
            <a:ext cx="982980" cy="466725"/>
          </a:xfrm>
          <a:custGeom>
            <a:avLst/>
            <a:gdLst/>
            <a:ahLst/>
            <a:cxnLst/>
            <a:rect l="l" t="t" r="r" b="b"/>
            <a:pathLst>
              <a:path w="982980" h="466725">
                <a:moveTo>
                  <a:pt x="0" y="0"/>
                </a:moveTo>
                <a:lnTo>
                  <a:pt x="982980" y="0"/>
                </a:lnTo>
                <a:lnTo>
                  <a:pt x="982980" y="466344"/>
                </a:lnTo>
                <a:lnTo>
                  <a:pt x="0" y="46634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80872"/>
            <a:ext cx="1002030" cy="492125"/>
          </a:xfrm>
          <a:custGeom>
            <a:avLst/>
            <a:gdLst/>
            <a:ahLst/>
            <a:cxnLst/>
            <a:rect l="l" t="t" r="r" b="b"/>
            <a:pathLst>
              <a:path w="1002030" h="492125">
                <a:moveTo>
                  <a:pt x="988987" y="491718"/>
                </a:moveTo>
                <a:lnTo>
                  <a:pt x="6350" y="491718"/>
                </a:lnTo>
                <a:lnTo>
                  <a:pt x="3873" y="491477"/>
                </a:lnTo>
                <a:lnTo>
                  <a:pt x="1485" y="490753"/>
                </a:lnTo>
                <a:lnTo>
                  <a:pt x="0" y="489963"/>
                </a:lnTo>
                <a:lnTo>
                  <a:pt x="0" y="1763"/>
                </a:lnTo>
                <a:lnTo>
                  <a:pt x="1485" y="965"/>
                </a:lnTo>
                <a:lnTo>
                  <a:pt x="3873" y="241"/>
                </a:lnTo>
                <a:lnTo>
                  <a:pt x="6350" y="0"/>
                </a:lnTo>
                <a:lnTo>
                  <a:pt x="988987" y="0"/>
                </a:lnTo>
                <a:lnTo>
                  <a:pt x="1001687" y="12700"/>
                </a:lnTo>
                <a:lnTo>
                  <a:pt x="19050" y="12700"/>
                </a:lnTo>
                <a:lnTo>
                  <a:pt x="6350" y="25400"/>
                </a:lnTo>
                <a:lnTo>
                  <a:pt x="19050" y="25400"/>
                </a:lnTo>
                <a:lnTo>
                  <a:pt x="19050" y="466318"/>
                </a:lnTo>
                <a:lnTo>
                  <a:pt x="6350" y="466318"/>
                </a:lnTo>
                <a:lnTo>
                  <a:pt x="19050" y="479018"/>
                </a:lnTo>
                <a:lnTo>
                  <a:pt x="1001687" y="479018"/>
                </a:lnTo>
                <a:lnTo>
                  <a:pt x="1001445" y="481495"/>
                </a:lnTo>
                <a:lnTo>
                  <a:pt x="991463" y="491477"/>
                </a:lnTo>
                <a:lnTo>
                  <a:pt x="988987" y="491718"/>
                </a:lnTo>
                <a:close/>
              </a:path>
              <a:path w="1002030" h="492125">
                <a:moveTo>
                  <a:pt x="19050" y="25400"/>
                </a:moveTo>
                <a:lnTo>
                  <a:pt x="6350" y="25400"/>
                </a:lnTo>
                <a:lnTo>
                  <a:pt x="19050" y="12700"/>
                </a:lnTo>
                <a:lnTo>
                  <a:pt x="19050" y="25400"/>
                </a:lnTo>
                <a:close/>
              </a:path>
              <a:path w="1002030" h="492125">
                <a:moveTo>
                  <a:pt x="976287" y="25400"/>
                </a:moveTo>
                <a:lnTo>
                  <a:pt x="19050" y="25400"/>
                </a:lnTo>
                <a:lnTo>
                  <a:pt x="19050" y="12700"/>
                </a:lnTo>
                <a:lnTo>
                  <a:pt x="976287" y="12700"/>
                </a:lnTo>
                <a:lnTo>
                  <a:pt x="976287" y="25400"/>
                </a:lnTo>
                <a:close/>
              </a:path>
              <a:path w="1002030" h="492125">
                <a:moveTo>
                  <a:pt x="976287" y="479018"/>
                </a:moveTo>
                <a:lnTo>
                  <a:pt x="976287" y="12700"/>
                </a:lnTo>
                <a:lnTo>
                  <a:pt x="988987" y="25400"/>
                </a:lnTo>
                <a:lnTo>
                  <a:pt x="1001687" y="25400"/>
                </a:lnTo>
                <a:lnTo>
                  <a:pt x="1001687" y="466318"/>
                </a:lnTo>
                <a:lnTo>
                  <a:pt x="988987" y="466318"/>
                </a:lnTo>
                <a:lnTo>
                  <a:pt x="976287" y="479018"/>
                </a:lnTo>
                <a:close/>
              </a:path>
              <a:path w="1002030" h="492125">
                <a:moveTo>
                  <a:pt x="1001687" y="25400"/>
                </a:moveTo>
                <a:lnTo>
                  <a:pt x="988987" y="25400"/>
                </a:lnTo>
                <a:lnTo>
                  <a:pt x="976287" y="12700"/>
                </a:lnTo>
                <a:lnTo>
                  <a:pt x="1001687" y="12700"/>
                </a:lnTo>
                <a:lnTo>
                  <a:pt x="1001687" y="25400"/>
                </a:lnTo>
                <a:close/>
              </a:path>
              <a:path w="1002030" h="492125">
                <a:moveTo>
                  <a:pt x="19050" y="479018"/>
                </a:moveTo>
                <a:lnTo>
                  <a:pt x="6350" y="466318"/>
                </a:lnTo>
                <a:lnTo>
                  <a:pt x="19050" y="466318"/>
                </a:lnTo>
                <a:lnTo>
                  <a:pt x="19050" y="479018"/>
                </a:lnTo>
                <a:close/>
              </a:path>
              <a:path w="1002030" h="492125">
                <a:moveTo>
                  <a:pt x="976287" y="479018"/>
                </a:moveTo>
                <a:lnTo>
                  <a:pt x="19050" y="479018"/>
                </a:lnTo>
                <a:lnTo>
                  <a:pt x="19050" y="466318"/>
                </a:lnTo>
                <a:lnTo>
                  <a:pt x="976287" y="466318"/>
                </a:lnTo>
                <a:lnTo>
                  <a:pt x="976287" y="479018"/>
                </a:lnTo>
                <a:close/>
              </a:path>
              <a:path w="1002030" h="492125">
                <a:moveTo>
                  <a:pt x="1001687" y="479018"/>
                </a:moveTo>
                <a:lnTo>
                  <a:pt x="976287" y="479018"/>
                </a:lnTo>
                <a:lnTo>
                  <a:pt x="988987" y="466318"/>
                </a:lnTo>
                <a:lnTo>
                  <a:pt x="1001687" y="466318"/>
                </a:lnTo>
                <a:lnTo>
                  <a:pt x="1001687" y="4790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10806" y="572149"/>
            <a:ext cx="4578259" cy="4462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kern="1200" spc="204" dirty="0">
                <a:solidFill>
                  <a:schemeClr val="tx1"/>
                </a:solidFill>
                <a:ea typeface="+mn-ea"/>
              </a:rPr>
              <a:t>无趣治愈小酒馆四大互动区</a:t>
            </a:r>
          </a:p>
        </p:txBody>
      </p:sp>
      <p:sp>
        <p:nvSpPr>
          <p:cNvPr id="5" name="object 5"/>
          <p:cNvSpPr/>
          <p:nvPr/>
        </p:nvSpPr>
        <p:spPr>
          <a:xfrm>
            <a:off x="198120" y="1854707"/>
            <a:ext cx="2867025" cy="4772025"/>
          </a:xfrm>
          <a:custGeom>
            <a:avLst/>
            <a:gdLst/>
            <a:ahLst/>
            <a:cxnLst/>
            <a:rect l="l" t="t" r="r" b="b"/>
            <a:pathLst>
              <a:path w="2867025" h="4772025">
                <a:moveTo>
                  <a:pt x="0" y="0"/>
                </a:moveTo>
                <a:lnTo>
                  <a:pt x="2866644" y="0"/>
                </a:lnTo>
                <a:lnTo>
                  <a:pt x="2866644" y="4771644"/>
                </a:lnTo>
                <a:lnTo>
                  <a:pt x="0" y="4771644"/>
                </a:lnTo>
                <a:lnTo>
                  <a:pt x="0" y="0"/>
                </a:lnTo>
                <a:close/>
              </a:path>
            </a:pathLst>
          </a:custGeom>
          <a:solidFill>
            <a:srgbClr val="D9D9D9">
              <a:alpha val="438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6408" y="1130808"/>
            <a:ext cx="2848610" cy="617220"/>
          </a:xfrm>
          <a:prstGeom prst="rect">
            <a:avLst/>
          </a:prstGeom>
          <a:solidFill>
            <a:srgbClr val="585858"/>
          </a:solidFill>
        </p:spPr>
        <p:txBody>
          <a:bodyPr vert="horz" wrap="square" lIns="0" tIns="122555" rIns="0" bIns="0" rtlCol="0">
            <a:spAutoFit/>
          </a:bodyPr>
          <a:lstStyle/>
          <a:p>
            <a:pPr marL="463550">
              <a:lnSpc>
                <a:spcPct val="100000"/>
              </a:lnSpc>
              <a:spcBef>
                <a:spcPts val="965"/>
              </a:spcBef>
            </a:pPr>
            <a:r>
              <a:rPr sz="2000" spc="-5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C</a:t>
            </a:r>
            <a:r>
              <a:rPr sz="2000" spc="225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位青春拍照打</a:t>
            </a:r>
            <a:r>
              <a:rPr sz="2000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卡</a:t>
            </a:r>
            <a:endParaRPr sz="2000">
              <a:latin typeface="汉仪晓波折纸体简"/>
              <a:cs typeface="汉仪晓波折纸体简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8120" y="5299659"/>
            <a:ext cx="2867025" cy="67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6585" marR="610870" algn="ctr">
              <a:lnSpc>
                <a:spcPct val="110000"/>
              </a:lnSpc>
              <a:spcBef>
                <a:spcPts val="100"/>
              </a:spcBef>
            </a:pPr>
            <a:r>
              <a:rPr sz="1300" spc="150" dirty="0">
                <a:latin typeface="汉仪晓波折纸体简"/>
                <a:cs typeface="汉仪晓波折纸体简"/>
              </a:rPr>
              <a:t>谁的青春不曾年青</a:t>
            </a:r>
            <a:r>
              <a:rPr sz="1300" spc="-5" dirty="0">
                <a:latin typeface="汉仪晓波折纸体简"/>
                <a:cs typeface="汉仪晓波折纸体简"/>
              </a:rPr>
              <a:t>过 </a:t>
            </a:r>
            <a:r>
              <a:rPr sz="1300" spc="150" dirty="0">
                <a:latin typeface="汉仪晓波折纸体简"/>
                <a:cs typeface="汉仪晓波折纸体简"/>
              </a:rPr>
              <a:t>设置学生青春主题拍</a:t>
            </a:r>
            <a:r>
              <a:rPr sz="1300" spc="-5" dirty="0">
                <a:latin typeface="汉仪晓波折纸体简"/>
                <a:cs typeface="汉仪晓波折纸体简"/>
              </a:rPr>
              <a:t>照 </a:t>
            </a:r>
            <a:r>
              <a:rPr sz="1300" spc="150" dirty="0">
                <a:latin typeface="汉仪晓波折纸体简"/>
                <a:cs typeface="汉仪晓波折纸体简"/>
              </a:rPr>
              <a:t>打卡</a:t>
            </a:r>
            <a:r>
              <a:rPr sz="1300" spc="-5" dirty="0">
                <a:latin typeface="汉仪晓波折纸体简"/>
                <a:cs typeface="汉仪晓波折纸体简"/>
              </a:rPr>
              <a:t>区</a:t>
            </a:r>
            <a:endParaRPr sz="1300">
              <a:latin typeface="汉仪晓波折纸体简"/>
              <a:cs typeface="汉仪晓波折纸体简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60776" y="1854707"/>
            <a:ext cx="2867025" cy="4772025"/>
          </a:xfrm>
          <a:custGeom>
            <a:avLst/>
            <a:gdLst/>
            <a:ahLst/>
            <a:cxnLst/>
            <a:rect l="l" t="t" r="r" b="b"/>
            <a:pathLst>
              <a:path w="2867025" h="4772025">
                <a:moveTo>
                  <a:pt x="0" y="0"/>
                </a:moveTo>
                <a:lnTo>
                  <a:pt x="2866644" y="0"/>
                </a:lnTo>
                <a:lnTo>
                  <a:pt x="2866644" y="4771644"/>
                </a:lnTo>
                <a:lnTo>
                  <a:pt x="0" y="4771644"/>
                </a:lnTo>
                <a:lnTo>
                  <a:pt x="0" y="0"/>
                </a:lnTo>
                <a:close/>
              </a:path>
            </a:pathLst>
          </a:custGeom>
          <a:solidFill>
            <a:srgbClr val="D9D9D9">
              <a:alpha val="438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180588" y="1130808"/>
            <a:ext cx="2848610" cy="617220"/>
          </a:xfrm>
          <a:prstGeom prst="rect">
            <a:avLst/>
          </a:prstGeom>
          <a:solidFill>
            <a:srgbClr val="585858"/>
          </a:solidFill>
        </p:spPr>
        <p:txBody>
          <a:bodyPr vert="horz" wrap="square" lIns="0" tIns="122555" rIns="0" bIns="0" rtlCol="0">
            <a:spAutoFit/>
          </a:bodyPr>
          <a:lstStyle/>
          <a:p>
            <a:pPr marL="788035">
              <a:lnSpc>
                <a:spcPct val="100000"/>
              </a:lnSpc>
              <a:spcBef>
                <a:spcPts val="965"/>
              </a:spcBef>
            </a:pPr>
            <a:r>
              <a:rPr sz="2000" spc="225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干掉平庸</a:t>
            </a:r>
            <a:r>
              <a:rPr sz="2000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区</a:t>
            </a:r>
            <a:endParaRPr sz="2000">
              <a:latin typeface="汉仪晓波折纸体简"/>
              <a:cs typeface="汉仪晓波折纸体简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18001" y="5299659"/>
            <a:ext cx="2171065" cy="1332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2550">
              <a:lnSpc>
                <a:spcPct val="110000"/>
              </a:lnSpc>
              <a:spcBef>
                <a:spcPts val="100"/>
              </a:spcBef>
            </a:pPr>
            <a:r>
              <a:rPr sz="1300" spc="150" dirty="0">
                <a:latin typeface="汉仪晓波折纸体简"/>
                <a:cs typeface="汉仪晓波折纸体简"/>
              </a:rPr>
              <a:t>在活动现场</a:t>
            </a:r>
            <a:r>
              <a:rPr sz="1300" dirty="0">
                <a:latin typeface="汉仪晓波折纸体简"/>
                <a:cs typeface="汉仪晓波折纸体简"/>
              </a:rPr>
              <a:t>，</a:t>
            </a:r>
            <a:r>
              <a:rPr sz="1300" spc="150" dirty="0">
                <a:latin typeface="汉仪晓波折纸体简"/>
                <a:cs typeface="汉仪晓波折纸体简"/>
              </a:rPr>
              <a:t>主办方将</a:t>
            </a:r>
            <a:r>
              <a:rPr sz="1300" dirty="0">
                <a:latin typeface="汉仪晓波折纸体简"/>
                <a:cs typeface="汉仪晓波折纸体简"/>
              </a:rPr>
              <a:t>“</a:t>
            </a:r>
            <a:r>
              <a:rPr sz="1300" spc="-5" dirty="0">
                <a:latin typeface="汉仪晓波折纸体简"/>
                <a:cs typeface="汉仪晓波折纸体简"/>
              </a:rPr>
              <a:t>职 </a:t>
            </a:r>
            <a:r>
              <a:rPr sz="1300" spc="150" dirty="0">
                <a:latin typeface="汉仪晓波折纸体简"/>
                <a:cs typeface="汉仪晓波折纸体简"/>
              </a:rPr>
              <a:t>业假笑</a:t>
            </a:r>
            <a:r>
              <a:rPr sz="1300" dirty="0">
                <a:latin typeface="汉仪晓波折纸体简"/>
                <a:cs typeface="汉仪晓波折纸体简"/>
              </a:rPr>
              <a:t>”、“</a:t>
            </a:r>
            <a:r>
              <a:rPr sz="1300" spc="150" dirty="0">
                <a:latin typeface="汉仪晓波折纸体简"/>
                <a:cs typeface="汉仪晓波折纸体简"/>
              </a:rPr>
              <a:t>花式逼婚</a:t>
            </a:r>
            <a:r>
              <a:rPr sz="1300" dirty="0">
                <a:latin typeface="汉仪晓波折纸体简"/>
                <a:cs typeface="汉仪晓波折纸体简"/>
              </a:rPr>
              <a:t>”</a:t>
            </a:r>
            <a:r>
              <a:rPr sz="1300" spc="-5" dirty="0">
                <a:latin typeface="汉仪晓波折纸体简"/>
                <a:cs typeface="汉仪晓波折纸体简"/>
              </a:rPr>
              <a:t>、 </a:t>
            </a:r>
            <a:r>
              <a:rPr sz="1300" dirty="0">
                <a:latin typeface="汉仪晓波折纸体简"/>
                <a:cs typeface="汉仪晓波折纸体简"/>
              </a:rPr>
              <a:t>“</a:t>
            </a:r>
            <a:r>
              <a:rPr sz="1300" spc="150" dirty="0">
                <a:latin typeface="汉仪晓波折纸体简"/>
                <a:cs typeface="汉仪晓波折纸体简"/>
              </a:rPr>
              <a:t>假装勤奋</a:t>
            </a:r>
            <a:r>
              <a:rPr sz="1300" dirty="0">
                <a:latin typeface="汉仪晓波折纸体简"/>
                <a:cs typeface="汉仪晓波折纸体简"/>
              </a:rPr>
              <a:t>”、“</a:t>
            </a:r>
            <a:r>
              <a:rPr sz="1300" spc="150" dirty="0">
                <a:latin typeface="汉仪晓波折纸体简"/>
                <a:cs typeface="汉仪晓波折纸体简"/>
              </a:rPr>
              <a:t>潜在规则</a:t>
            </a:r>
            <a:r>
              <a:rPr sz="1300" spc="-5" dirty="0">
                <a:latin typeface="汉仪晓波折纸体简"/>
                <a:cs typeface="汉仪晓波折纸体简"/>
              </a:rPr>
              <a:t>” </a:t>
            </a:r>
            <a:r>
              <a:rPr sz="1300" spc="150" dirty="0">
                <a:latin typeface="汉仪晓波折纸体简"/>
                <a:cs typeface="汉仪晓波折纸体简"/>
              </a:rPr>
              <a:t>等</a:t>
            </a:r>
            <a:r>
              <a:rPr sz="1300" dirty="0">
                <a:latin typeface="汉仪晓波折纸体简"/>
                <a:cs typeface="汉仪晓波折纸体简"/>
              </a:rPr>
              <a:t>，</a:t>
            </a:r>
            <a:r>
              <a:rPr sz="1300" spc="150" dirty="0">
                <a:latin typeface="汉仪晓波折纸体简"/>
                <a:cs typeface="汉仪晓波折纸体简"/>
              </a:rPr>
              <a:t>在社会生活中不可避</a:t>
            </a:r>
            <a:r>
              <a:rPr sz="1300" spc="-5" dirty="0">
                <a:latin typeface="汉仪晓波折纸体简"/>
                <a:cs typeface="汉仪晓波折纸体简"/>
              </a:rPr>
              <a:t>免 </a:t>
            </a:r>
            <a:r>
              <a:rPr sz="1300" spc="150" dirty="0">
                <a:latin typeface="汉仪晓波折纸体简"/>
                <a:cs typeface="汉仪晓波折纸体简"/>
              </a:rPr>
              <a:t>的负面情绪</a:t>
            </a:r>
            <a:r>
              <a:rPr sz="1300" dirty="0">
                <a:latin typeface="汉仪晓波折纸体简"/>
                <a:cs typeface="汉仪晓波折纸体简"/>
              </a:rPr>
              <a:t>，</a:t>
            </a:r>
            <a:r>
              <a:rPr sz="1300" spc="150" dirty="0">
                <a:latin typeface="汉仪晓波折纸体简"/>
                <a:cs typeface="汉仪晓波折纸体简"/>
              </a:rPr>
              <a:t>制作成混饮</a:t>
            </a:r>
            <a:r>
              <a:rPr sz="1300" spc="-5" dirty="0">
                <a:latin typeface="汉仪晓波折纸体简"/>
                <a:cs typeface="汉仪晓波折纸体简"/>
              </a:rPr>
              <a:t>杯</a:t>
            </a:r>
            <a:endParaRPr sz="1300">
              <a:latin typeface="汉仪晓波折纸体简"/>
              <a:cs typeface="汉仪晓波折纸体简"/>
            </a:endParaRPr>
          </a:p>
          <a:p>
            <a:pPr marL="838200">
              <a:lnSpc>
                <a:spcPct val="100000"/>
              </a:lnSpc>
              <a:spcBef>
                <a:spcPts val="155"/>
              </a:spcBef>
            </a:pPr>
            <a:r>
              <a:rPr sz="1300" spc="150" dirty="0">
                <a:latin typeface="汉仪晓波折纸体简"/>
                <a:cs typeface="汉仪晓波折纸体简"/>
              </a:rPr>
              <a:t>标签</a:t>
            </a:r>
            <a:r>
              <a:rPr sz="1300" spc="-5" dirty="0">
                <a:latin typeface="汉仪晓波折纸体简"/>
                <a:cs typeface="汉仪晓波折纸体简"/>
              </a:rPr>
              <a:t>。</a:t>
            </a:r>
            <a:endParaRPr sz="1300">
              <a:latin typeface="汉仪晓波折纸体简"/>
              <a:cs typeface="汉仪晓波折纸体简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09715" y="1854707"/>
            <a:ext cx="2867025" cy="4772025"/>
          </a:xfrm>
          <a:custGeom>
            <a:avLst/>
            <a:gdLst/>
            <a:ahLst/>
            <a:cxnLst/>
            <a:rect l="l" t="t" r="r" b="b"/>
            <a:pathLst>
              <a:path w="2867025" h="4772025">
                <a:moveTo>
                  <a:pt x="0" y="0"/>
                </a:moveTo>
                <a:lnTo>
                  <a:pt x="2866643" y="0"/>
                </a:lnTo>
                <a:lnTo>
                  <a:pt x="2866643" y="4771644"/>
                </a:lnTo>
                <a:lnTo>
                  <a:pt x="0" y="4771644"/>
                </a:lnTo>
                <a:lnTo>
                  <a:pt x="0" y="0"/>
                </a:lnTo>
                <a:close/>
              </a:path>
            </a:pathLst>
          </a:custGeom>
          <a:solidFill>
            <a:srgbClr val="D9D9D9">
              <a:alpha val="438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129528" y="1130808"/>
            <a:ext cx="2848610" cy="617220"/>
          </a:xfrm>
          <a:prstGeom prst="rect">
            <a:avLst/>
          </a:prstGeom>
          <a:solidFill>
            <a:srgbClr val="585858"/>
          </a:solidFill>
        </p:spPr>
        <p:txBody>
          <a:bodyPr vert="horz" wrap="square" lIns="0" tIns="122555" rIns="0" bIns="0" rtlCol="0">
            <a:spAutoFit/>
          </a:bodyPr>
          <a:lstStyle/>
          <a:p>
            <a:pPr marL="788035">
              <a:lnSpc>
                <a:spcPct val="100000"/>
              </a:lnSpc>
              <a:spcBef>
                <a:spcPts val="965"/>
              </a:spcBef>
            </a:pPr>
            <a:r>
              <a:rPr sz="2000" spc="225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出趣随心</a:t>
            </a:r>
            <a:r>
              <a:rPr sz="2000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饮</a:t>
            </a:r>
            <a:endParaRPr sz="2000">
              <a:latin typeface="汉仪晓波折纸体简"/>
              <a:cs typeface="汉仪晓波折纸体简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50304" y="5299583"/>
            <a:ext cx="2573655" cy="1114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0000"/>
              </a:lnSpc>
              <a:spcBef>
                <a:spcPts val="100"/>
              </a:spcBef>
            </a:pPr>
            <a:r>
              <a:rPr sz="1300" spc="150" dirty="0">
                <a:latin typeface="汉仪晓波折纸体简"/>
                <a:cs typeface="汉仪晓波折纸体简"/>
              </a:rPr>
              <a:t>以单一高粱酿造的江小白金奖青</a:t>
            </a:r>
            <a:r>
              <a:rPr sz="1300" spc="-5" dirty="0">
                <a:latin typeface="汉仪晓波折纸体简"/>
                <a:cs typeface="汉仪晓波折纸体简"/>
              </a:rPr>
              <a:t>春 </a:t>
            </a:r>
            <a:r>
              <a:rPr sz="1300" spc="150" dirty="0">
                <a:latin typeface="汉仪晓波折纸体简"/>
                <a:cs typeface="汉仪晓波折纸体简"/>
              </a:rPr>
              <a:t>版为基酒</a:t>
            </a:r>
            <a:r>
              <a:rPr sz="1300" dirty="0">
                <a:latin typeface="汉仪晓波折纸体简"/>
                <a:cs typeface="汉仪晓波折纸体简"/>
              </a:rPr>
              <a:t>，</a:t>
            </a:r>
            <a:r>
              <a:rPr sz="1300" spc="150" dirty="0">
                <a:latin typeface="汉仪晓波折纸体简"/>
                <a:cs typeface="汉仪晓波折纸体简"/>
              </a:rPr>
              <a:t>按比例调配出江小白</a:t>
            </a:r>
            <a:r>
              <a:rPr sz="1300" spc="-5" dirty="0">
                <a:latin typeface="汉仪晓波折纸体简"/>
                <a:cs typeface="汉仪晓波折纸体简"/>
              </a:rPr>
              <a:t>+  </a:t>
            </a:r>
            <a:r>
              <a:rPr sz="1300" spc="150" dirty="0">
                <a:latin typeface="汉仪晓波折纸体简"/>
                <a:cs typeface="汉仪晓波折纸体简"/>
              </a:rPr>
              <a:t>橙汁</a:t>
            </a:r>
            <a:r>
              <a:rPr sz="1300" dirty="0">
                <a:latin typeface="汉仪晓波折纸体简"/>
                <a:cs typeface="汉仪晓波折纸体简"/>
              </a:rPr>
              <a:t>、</a:t>
            </a:r>
            <a:r>
              <a:rPr sz="1300" spc="150" dirty="0">
                <a:latin typeface="汉仪晓波折纸体简"/>
                <a:cs typeface="汉仪晓波折纸体简"/>
              </a:rPr>
              <a:t>江小白</a:t>
            </a:r>
            <a:r>
              <a:rPr sz="1300" dirty="0">
                <a:latin typeface="汉仪晓波折纸体简"/>
                <a:cs typeface="汉仪晓波折纸体简"/>
              </a:rPr>
              <a:t>+</a:t>
            </a:r>
            <a:r>
              <a:rPr sz="1300" spc="150" dirty="0">
                <a:latin typeface="汉仪晓波折纸体简"/>
                <a:cs typeface="汉仪晓波折纸体简"/>
              </a:rPr>
              <a:t>冰红茶</a:t>
            </a:r>
            <a:r>
              <a:rPr sz="1300" dirty="0">
                <a:latin typeface="汉仪晓波折纸体简"/>
                <a:cs typeface="汉仪晓波折纸体简"/>
              </a:rPr>
              <a:t>、</a:t>
            </a:r>
            <a:r>
              <a:rPr sz="1300" spc="150" dirty="0">
                <a:latin typeface="汉仪晓波折纸体简"/>
                <a:cs typeface="汉仪晓波折纸体简"/>
              </a:rPr>
              <a:t>江小白</a:t>
            </a:r>
            <a:r>
              <a:rPr sz="1300" dirty="0">
                <a:latin typeface="汉仪晓波折纸体简"/>
                <a:cs typeface="汉仪晓波折纸体简"/>
              </a:rPr>
              <a:t>+</a:t>
            </a:r>
            <a:r>
              <a:rPr sz="1300" spc="-5" dirty="0">
                <a:latin typeface="汉仪晓波折纸体简"/>
                <a:cs typeface="汉仪晓波折纸体简"/>
              </a:rPr>
              <a:t>奶 </a:t>
            </a:r>
            <a:r>
              <a:rPr sz="1300" spc="150" dirty="0">
                <a:latin typeface="汉仪晓波折纸体简"/>
                <a:cs typeface="汉仪晓波折纸体简"/>
              </a:rPr>
              <a:t>茶</a:t>
            </a:r>
            <a:r>
              <a:rPr sz="1300" dirty="0">
                <a:latin typeface="汉仪晓波折纸体简"/>
                <a:cs typeface="汉仪晓波折纸体简"/>
              </a:rPr>
              <a:t>、</a:t>
            </a:r>
            <a:r>
              <a:rPr sz="1300" spc="150" dirty="0">
                <a:latin typeface="汉仪晓波折纸体简"/>
                <a:cs typeface="汉仪晓波折纸体简"/>
              </a:rPr>
              <a:t>江小白</a:t>
            </a:r>
            <a:r>
              <a:rPr sz="1300" dirty="0">
                <a:latin typeface="汉仪晓波折纸体简"/>
                <a:cs typeface="汉仪晓波折纸体简"/>
              </a:rPr>
              <a:t>+</a:t>
            </a:r>
            <a:r>
              <a:rPr sz="1300" spc="150" dirty="0">
                <a:latin typeface="汉仪晓波折纸体简"/>
                <a:cs typeface="汉仪晓波折纸体简"/>
              </a:rPr>
              <a:t>绿茶等等创新喝法</a:t>
            </a:r>
            <a:r>
              <a:rPr sz="1300" spc="-5" dirty="0">
                <a:latin typeface="汉仪晓波折纸体简"/>
                <a:cs typeface="汉仪晓波折纸体简"/>
              </a:rPr>
              <a:t>。 </a:t>
            </a:r>
            <a:r>
              <a:rPr sz="1300" spc="150" dirty="0">
                <a:latin typeface="汉仪晓波折纸体简"/>
                <a:cs typeface="汉仪晓波折纸体简"/>
              </a:rPr>
              <a:t>纷纷动手调配属于自己的味道</a:t>
            </a:r>
            <a:r>
              <a:rPr sz="1300" spc="-5" dirty="0">
                <a:latin typeface="汉仪晓波折纸体简"/>
                <a:cs typeface="汉仪晓波折纸体简"/>
              </a:rPr>
              <a:t>。</a:t>
            </a:r>
            <a:endParaRPr sz="1300">
              <a:latin typeface="汉仪晓波折纸体简"/>
              <a:cs typeface="汉仪晓波折纸体简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073895" y="1854707"/>
            <a:ext cx="2867025" cy="4772025"/>
          </a:xfrm>
          <a:custGeom>
            <a:avLst/>
            <a:gdLst/>
            <a:ahLst/>
            <a:cxnLst/>
            <a:rect l="l" t="t" r="r" b="b"/>
            <a:pathLst>
              <a:path w="2867025" h="4772025">
                <a:moveTo>
                  <a:pt x="0" y="0"/>
                </a:moveTo>
                <a:lnTo>
                  <a:pt x="2866644" y="0"/>
                </a:lnTo>
                <a:lnTo>
                  <a:pt x="2866644" y="4771644"/>
                </a:lnTo>
                <a:lnTo>
                  <a:pt x="0" y="4771644"/>
                </a:lnTo>
                <a:lnTo>
                  <a:pt x="0" y="0"/>
                </a:lnTo>
                <a:close/>
              </a:path>
            </a:pathLst>
          </a:custGeom>
          <a:solidFill>
            <a:srgbClr val="D9D9D9">
              <a:alpha val="438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092183" y="1130808"/>
            <a:ext cx="2848610" cy="617220"/>
          </a:xfrm>
          <a:prstGeom prst="rect">
            <a:avLst/>
          </a:prstGeom>
          <a:solidFill>
            <a:srgbClr val="585858"/>
          </a:solidFill>
        </p:spPr>
        <p:txBody>
          <a:bodyPr vert="horz" wrap="square" lIns="0" tIns="122555" rIns="0" bIns="0" rtlCol="0">
            <a:spAutoFit/>
          </a:bodyPr>
          <a:lstStyle/>
          <a:p>
            <a:pPr marL="631190">
              <a:lnSpc>
                <a:spcPct val="100000"/>
              </a:lnSpc>
              <a:spcBef>
                <a:spcPts val="965"/>
              </a:spcBef>
            </a:pPr>
            <a:r>
              <a:rPr sz="2000" spc="-5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YOLO</a:t>
            </a:r>
            <a:r>
              <a:rPr sz="2000" spc="225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青年音</a:t>
            </a:r>
            <a:r>
              <a:rPr sz="2000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乐</a:t>
            </a:r>
            <a:endParaRPr sz="2000">
              <a:latin typeface="汉仪晓波折纸体简"/>
              <a:cs typeface="汉仪晓波折纸体简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73895" y="5299659"/>
            <a:ext cx="2867025" cy="1332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935" marR="343535" indent="82550">
              <a:lnSpc>
                <a:spcPct val="110000"/>
              </a:lnSpc>
              <a:spcBef>
                <a:spcPts val="100"/>
              </a:spcBef>
            </a:pPr>
            <a:r>
              <a:rPr sz="1300" spc="150" dirty="0">
                <a:latin typeface="汉仪晓波折纸体简"/>
                <a:cs typeface="汉仪晓波折纸体简"/>
              </a:rPr>
              <a:t>向观众展示了中国嘻哈音</a:t>
            </a:r>
            <a:r>
              <a:rPr sz="1300" spc="-5" dirty="0">
                <a:latin typeface="汉仪晓波折纸体简"/>
                <a:cs typeface="汉仪晓波折纸体简"/>
              </a:rPr>
              <a:t>乐 </a:t>
            </a:r>
            <a:r>
              <a:rPr sz="1300" spc="150" dirty="0">
                <a:latin typeface="汉仪晓波折纸体简"/>
                <a:cs typeface="汉仪晓波折纸体简"/>
              </a:rPr>
              <a:t>的风采</a:t>
            </a:r>
            <a:r>
              <a:rPr sz="1300" dirty="0">
                <a:latin typeface="汉仪晓波折纸体简"/>
                <a:cs typeface="汉仪晓波折纸体简"/>
              </a:rPr>
              <a:t>。</a:t>
            </a:r>
            <a:r>
              <a:rPr sz="1300" spc="150" dirty="0">
                <a:latin typeface="汉仪晓波折纸体简"/>
                <a:cs typeface="汉仪晓波折纸体简"/>
              </a:rPr>
              <a:t>乐作品表达年轻</a:t>
            </a:r>
            <a:r>
              <a:rPr sz="1300" spc="-5" dirty="0">
                <a:latin typeface="汉仪晓波折纸体简"/>
                <a:cs typeface="汉仪晓波折纸体简"/>
              </a:rPr>
              <a:t>人 </a:t>
            </a:r>
            <a:r>
              <a:rPr sz="1300" spc="150" dirty="0">
                <a:latin typeface="汉仪晓波折纸体简"/>
                <a:cs typeface="汉仪晓波折纸体简"/>
              </a:rPr>
              <a:t>的声音</a:t>
            </a:r>
            <a:r>
              <a:rPr sz="1300" dirty="0">
                <a:latin typeface="汉仪晓波折纸体简"/>
                <a:cs typeface="汉仪晓波折纸体简"/>
              </a:rPr>
              <a:t>，</a:t>
            </a:r>
            <a:r>
              <a:rPr sz="1300" spc="150" dirty="0">
                <a:latin typeface="汉仪晓波折纸体简"/>
                <a:cs typeface="汉仪晓波折纸体简"/>
              </a:rPr>
              <a:t>传递乐观</a:t>
            </a:r>
            <a:r>
              <a:rPr sz="1300" dirty="0">
                <a:latin typeface="汉仪晓波折纸体简"/>
                <a:cs typeface="汉仪晓波折纸体简"/>
              </a:rPr>
              <a:t>、</a:t>
            </a:r>
            <a:r>
              <a:rPr sz="1300" spc="150" dirty="0">
                <a:latin typeface="汉仪晓波折纸体简"/>
                <a:cs typeface="汉仪晓波折纸体简"/>
              </a:rPr>
              <a:t>拼搏</a:t>
            </a:r>
            <a:r>
              <a:rPr sz="1300" spc="-5" dirty="0">
                <a:latin typeface="汉仪晓波折纸体简"/>
                <a:cs typeface="汉仪晓波折纸体简"/>
              </a:rPr>
              <a:t>、 </a:t>
            </a:r>
            <a:r>
              <a:rPr sz="1300" spc="150" dirty="0">
                <a:latin typeface="汉仪晓波折纸体简"/>
                <a:cs typeface="汉仪晓波折纸体简"/>
              </a:rPr>
              <a:t>向上的正能量</a:t>
            </a:r>
            <a:r>
              <a:rPr sz="1300" dirty="0">
                <a:latin typeface="汉仪晓波折纸体简"/>
                <a:cs typeface="汉仪晓波折纸体简"/>
              </a:rPr>
              <a:t>；</a:t>
            </a:r>
            <a:r>
              <a:rPr sz="1300" spc="150" dirty="0">
                <a:latin typeface="汉仪晓波折纸体简"/>
                <a:cs typeface="汉仪晓波折纸体简"/>
              </a:rPr>
              <a:t>在时尚方面</a:t>
            </a:r>
            <a:r>
              <a:rPr sz="1300" spc="-5" dirty="0">
                <a:latin typeface="汉仪晓波折纸体简"/>
                <a:cs typeface="汉仪晓波折纸体简"/>
              </a:rPr>
              <a:t>， </a:t>
            </a:r>
            <a:r>
              <a:rPr sz="1300" spc="150" dirty="0">
                <a:latin typeface="汉仪晓波折纸体简"/>
                <a:cs typeface="汉仪晓波折纸体简"/>
              </a:rPr>
              <a:t>他以独到的时尚触感</a:t>
            </a:r>
            <a:r>
              <a:rPr sz="1300" dirty="0">
                <a:latin typeface="汉仪晓波折纸体简"/>
                <a:cs typeface="汉仪晓波折纸体简"/>
              </a:rPr>
              <a:t>，</a:t>
            </a:r>
            <a:r>
              <a:rPr sz="1300" spc="150" dirty="0">
                <a:latin typeface="汉仪晓波折纸体简"/>
                <a:cs typeface="汉仪晓波折纸体简"/>
              </a:rPr>
              <a:t>带</a:t>
            </a:r>
            <a:r>
              <a:rPr sz="1300" spc="-5" dirty="0">
                <a:latin typeface="汉仪晓波折纸体简"/>
                <a:cs typeface="汉仪晓波折纸体简"/>
              </a:rPr>
              <a:t>起</a:t>
            </a:r>
            <a:endParaRPr sz="1300">
              <a:latin typeface="汉仪晓波折纸体简"/>
              <a:cs typeface="汉仪晓波折纸体简"/>
            </a:endParaRPr>
          </a:p>
          <a:p>
            <a:pPr marL="534035">
              <a:lnSpc>
                <a:spcPct val="100000"/>
              </a:lnSpc>
              <a:spcBef>
                <a:spcPts val="155"/>
              </a:spcBef>
            </a:pPr>
            <a:r>
              <a:rPr sz="1300" spc="150" dirty="0">
                <a:latin typeface="汉仪晓波折纸体简"/>
                <a:cs typeface="汉仪晓波折纸体简"/>
              </a:rPr>
              <a:t>了一波个性的潮流走向</a:t>
            </a:r>
            <a:r>
              <a:rPr sz="1300" spc="-5" dirty="0">
                <a:latin typeface="汉仪晓波折纸体简"/>
                <a:cs typeface="汉仪晓波折纸体简"/>
              </a:rPr>
              <a:t>。</a:t>
            </a:r>
            <a:endParaRPr sz="1300">
              <a:latin typeface="汉仪晓波折纸体简"/>
              <a:cs typeface="汉仪晓波折纸体简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47472" y="1909572"/>
            <a:ext cx="2567940" cy="33299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94304" y="1909572"/>
            <a:ext cx="2801112" cy="33299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70676" y="1909572"/>
            <a:ext cx="2752344" cy="33299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134856" y="1909572"/>
            <a:ext cx="2743200" cy="32186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5" y="592836"/>
            <a:ext cx="982980" cy="466725"/>
          </a:xfrm>
          <a:custGeom>
            <a:avLst/>
            <a:gdLst/>
            <a:ahLst/>
            <a:cxnLst/>
            <a:rect l="l" t="t" r="r" b="b"/>
            <a:pathLst>
              <a:path w="982980" h="466725">
                <a:moveTo>
                  <a:pt x="0" y="0"/>
                </a:moveTo>
                <a:lnTo>
                  <a:pt x="982980" y="0"/>
                </a:lnTo>
                <a:lnTo>
                  <a:pt x="982980" y="466344"/>
                </a:lnTo>
                <a:lnTo>
                  <a:pt x="0" y="46634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80872"/>
            <a:ext cx="1002030" cy="492125"/>
          </a:xfrm>
          <a:custGeom>
            <a:avLst/>
            <a:gdLst/>
            <a:ahLst/>
            <a:cxnLst/>
            <a:rect l="l" t="t" r="r" b="b"/>
            <a:pathLst>
              <a:path w="1002030" h="492125">
                <a:moveTo>
                  <a:pt x="988987" y="491718"/>
                </a:moveTo>
                <a:lnTo>
                  <a:pt x="6350" y="491718"/>
                </a:lnTo>
                <a:lnTo>
                  <a:pt x="3873" y="491477"/>
                </a:lnTo>
                <a:lnTo>
                  <a:pt x="1485" y="490753"/>
                </a:lnTo>
                <a:lnTo>
                  <a:pt x="0" y="489963"/>
                </a:lnTo>
                <a:lnTo>
                  <a:pt x="0" y="1763"/>
                </a:lnTo>
                <a:lnTo>
                  <a:pt x="1485" y="965"/>
                </a:lnTo>
                <a:lnTo>
                  <a:pt x="3873" y="241"/>
                </a:lnTo>
                <a:lnTo>
                  <a:pt x="6350" y="0"/>
                </a:lnTo>
                <a:lnTo>
                  <a:pt x="988987" y="0"/>
                </a:lnTo>
                <a:lnTo>
                  <a:pt x="1001687" y="12700"/>
                </a:lnTo>
                <a:lnTo>
                  <a:pt x="19050" y="12700"/>
                </a:lnTo>
                <a:lnTo>
                  <a:pt x="6350" y="25400"/>
                </a:lnTo>
                <a:lnTo>
                  <a:pt x="19050" y="25400"/>
                </a:lnTo>
                <a:lnTo>
                  <a:pt x="19050" y="466318"/>
                </a:lnTo>
                <a:lnTo>
                  <a:pt x="6350" y="466318"/>
                </a:lnTo>
                <a:lnTo>
                  <a:pt x="19050" y="479018"/>
                </a:lnTo>
                <a:lnTo>
                  <a:pt x="1001687" y="479018"/>
                </a:lnTo>
                <a:lnTo>
                  <a:pt x="1001445" y="481495"/>
                </a:lnTo>
                <a:lnTo>
                  <a:pt x="991463" y="491477"/>
                </a:lnTo>
                <a:lnTo>
                  <a:pt x="988987" y="491718"/>
                </a:lnTo>
                <a:close/>
              </a:path>
              <a:path w="1002030" h="492125">
                <a:moveTo>
                  <a:pt x="19050" y="25400"/>
                </a:moveTo>
                <a:lnTo>
                  <a:pt x="6350" y="25400"/>
                </a:lnTo>
                <a:lnTo>
                  <a:pt x="19050" y="12700"/>
                </a:lnTo>
                <a:lnTo>
                  <a:pt x="19050" y="25400"/>
                </a:lnTo>
                <a:close/>
              </a:path>
              <a:path w="1002030" h="492125">
                <a:moveTo>
                  <a:pt x="976287" y="25400"/>
                </a:moveTo>
                <a:lnTo>
                  <a:pt x="19050" y="25400"/>
                </a:lnTo>
                <a:lnTo>
                  <a:pt x="19050" y="12700"/>
                </a:lnTo>
                <a:lnTo>
                  <a:pt x="976287" y="12700"/>
                </a:lnTo>
                <a:lnTo>
                  <a:pt x="976287" y="25400"/>
                </a:lnTo>
                <a:close/>
              </a:path>
              <a:path w="1002030" h="492125">
                <a:moveTo>
                  <a:pt x="976287" y="479018"/>
                </a:moveTo>
                <a:lnTo>
                  <a:pt x="976287" y="12700"/>
                </a:lnTo>
                <a:lnTo>
                  <a:pt x="988987" y="25400"/>
                </a:lnTo>
                <a:lnTo>
                  <a:pt x="1001687" y="25400"/>
                </a:lnTo>
                <a:lnTo>
                  <a:pt x="1001687" y="466318"/>
                </a:lnTo>
                <a:lnTo>
                  <a:pt x="988987" y="466318"/>
                </a:lnTo>
                <a:lnTo>
                  <a:pt x="976287" y="479018"/>
                </a:lnTo>
                <a:close/>
              </a:path>
              <a:path w="1002030" h="492125">
                <a:moveTo>
                  <a:pt x="1001687" y="25400"/>
                </a:moveTo>
                <a:lnTo>
                  <a:pt x="988987" y="25400"/>
                </a:lnTo>
                <a:lnTo>
                  <a:pt x="976287" y="12700"/>
                </a:lnTo>
                <a:lnTo>
                  <a:pt x="1001687" y="12700"/>
                </a:lnTo>
                <a:lnTo>
                  <a:pt x="1001687" y="25400"/>
                </a:lnTo>
                <a:close/>
              </a:path>
              <a:path w="1002030" h="492125">
                <a:moveTo>
                  <a:pt x="19050" y="479018"/>
                </a:moveTo>
                <a:lnTo>
                  <a:pt x="6350" y="466318"/>
                </a:lnTo>
                <a:lnTo>
                  <a:pt x="19050" y="466318"/>
                </a:lnTo>
                <a:lnTo>
                  <a:pt x="19050" y="479018"/>
                </a:lnTo>
                <a:close/>
              </a:path>
              <a:path w="1002030" h="492125">
                <a:moveTo>
                  <a:pt x="976287" y="479018"/>
                </a:moveTo>
                <a:lnTo>
                  <a:pt x="19050" y="479018"/>
                </a:lnTo>
                <a:lnTo>
                  <a:pt x="19050" y="466318"/>
                </a:lnTo>
                <a:lnTo>
                  <a:pt x="976287" y="466318"/>
                </a:lnTo>
                <a:lnTo>
                  <a:pt x="976287" y="479018"/>
                </a:lnTo>
                <a:close/>
              </a:path>
              <a:path w="1002030" h="492125">
                <a:moveTo>
                  <a:pt x="1001687" y="479018"/>
                </a:moveTo>
                <a:lnTo>
                  <a:pt x="976287" y="479018"/>
                </a:lnTo>
                <a:lnTo>
                  <a:pt x="988987" y="466318"/>
                </a:lnTo>
                <a:lnTo>
                  <a:pt x="1001687" y="466318"/>
                </a:lnTo>
                <a:lnTo>
                  <a:pt x="1001687" y="4790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43000" y="613285"/>
            <a:ext cx="2699193" cy="4462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kern="1200" spc="204" dirty="0">
                <a:solidFill>
                  <a:schemeClr val="tx1"/>
                </a:solidFill>
                <a:ea typeface="+mn-ea"/>
              </a:rPr>
              <a:t>无趣治愈年货街</a:t>
            </a:r>
          </a:p>
        </p:txBody>
      </p:sp>
      <p:sp>
        <p:nvSpPr>
          <p:cNvPr id="5" name="object 5"/>
          <p:cNvSpPr/>
          <p:nvPr/>
        </p:nvSpPr>
        <p:spPr>
          <a:xfrm>
            <a:off x="5725667" y="1905000"/>
            <a:ext cx="5143499" cy="3046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47750" y="1863725"/>
            <a:ext cx="3683000" cy="3042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04" dirty="0">
                <a:latin typeface="汉仪晓波折纸体简"/>
                <a:cs typeface="汉仪晓波折纸体简"/>
              </a:rPr>
              <a:t>此次年货将围绕</a:t>
            </a:r>
            <a:r>
              <a:rPr sz="1800" dirty="0">
                <a:latin typeface="汉仪晓波折纸体简"/>
                <a:cs typeface="汉仪晓波折纸体简"/>
              </a:rPr>
              <a:t>“</a:t>
            </a:r>
            <a:r>
              <a:rPr sz="1800" spc="204" dirty="0">
                <a:latin typeface="汉仪晓波折纸体简"/>
                <a:cs typeface="汉仪晓波折纸体简"/>
              </a:rPr>
              <a:t>最特色</a:t>
            </a:r>
            <a:r>
              <a:rPr sz="1800" dirty="0">
                <a:latin typeface="汉仪晓波折纸体简"/>
                <a:cs typeface="汉仪晓波折纸体简"/>
              </a:rPr>
              <a:t>、</a:t>
            </a:r>
            <a:r>
              <a:rPr sz="1800" spc="204" dirty="0">
                <a:latin typeface="汉仪晓波折纸体简"/>
                <a:cs typeface="汉仪晓波折纸体简"/>
              </a:rPr>
              <a:t>最年味</a:t>
            </a:r>
            <a:r>
              <a:rPr sz="1800" dirty="0">
                <a:latin typeface="汉仪晓波折纸体简"/>
                <a:cs typeface="汉仪晓波折纸体简"/>
              </a:rPr>
              <a:t>、</a:t>
            </a:r>
          </a:p>
          <a:p>
            <a:pPr marL="12700" marR="5080">
              <a:lnSpc>
                <a:spcPct val="200000"/>
              </a:lnSpc>
            </a:pPr>
            <a:r>
              <a:rPr sz="1800" spc="204" dirty="0">
                <a:latin typeface="汉仪晓波折纸体简"/>
                <a:cs typeface="汉仪晓波折纸体简"/>
              </a:rPr>
              <a:t>最民俗</a:t>
            </a:r>
            <a:r>
              <a:rPr sz="1800" dirty="0">
                <a:latin typeface="汉仪晓波折纸体简"/>
                <a:cs typeface="汉仪晓波折纸体简"/>
              </a:rPr>
              <a:t>、</a:t>
            </a:r>
            <a:r>
              <a:rPr sz="1800" spc="204" dirty="0">
                <a:latin typeface="汉仪晓波折纸体简"/>
                <a:cs typeface="汉仪晓波折纸体简"/>
              </a:rPr>
              <a:t>最文化</a:t>
            </a:r>
            <a:r>
              <a:rPr sz="1800" dirty="0">
                <a:latin typeface="汉仪晓波折纸体简"/>
                <a:cs typeface="汉仪晓波折纸体简"/>
              </a:rPr>
              <a:t>、</a:t>
            </a:r>
            <a:r>
              <a:rPr sz="1800" spc="204" dirty="0">
                <a:latin typeface="汉仪晓波折纸体简"/>
                <a:cs typeface="汉仪晓波折纸体简"/>
              </a:rPr>
              <a:t>最科技</a:t>
            </a:r>
            <a:r>
              <a:rPr sz="1800" dirty="0">
                <a:latin typeface="汉仪晓波折纸体简"/>
                <a:cs typeface="汉仪晓波折纸体简"/>
              </a:rPr>
              <a:t>、</a:t>
            </a:r>
            <a:r>
              <a:rPr sz="1800" spc="204" dirty="0">
                <a:latin typeface="汉仪晓波折纸体简"/>
                <a:cs typeface="汉仪晓波折纸体简"/>
              </a:rPr>
              <a:t>最时尚</a:t>
            </a:r>
            <a:r>
              <a:rPr sz="1800" dirty="0">
                <a:latin typeface="汉仪晓波折纸体简"/>
                <a:cs typeface="汉仪晓波折纸体简"/>
              </a:rPr>
              <a:t>” </a:t>
            </a:r>
            <a:r>
              <a:rPr sz="1800" spc="204" dirty="0">
                <a:latin typeface="汉仪晓波折纸体简"/>
                <a:cs typeface="汉仪晓波折纸体简"/>
              </a:rPr>
              <a:t>等方面</a:t>
            </a:r>
            <a:r>
              <a:rPr sz="1800" dirty="0">
                <a:latin typeface="汉仪晓波折纸体简"/>
                <a:cs typeface="汉仪晓波折纸体简"/>
              </a:rPr>
              <a:t>，</a:t>
            </a:r>
            <a:r>
              <a:rPr sz="1800" spc="204" dirty="0">
                <a:latin typeface="汉仪晓波折纸体简"/>
                <a:cs typeface="汉仪晓波折纸体简"/>
              </a:rPr>
              <a:t>对大韶关优秀的传统文</a:t>
            </a:r>
            <a:r>
              <a:rPr sz="1800" dirty="0">
                <a:latin typeface="汉仪晓波折纸体简"/>
                <a:cs typeface="汉仪晓波折纸体简"/>
              </a:rPr>
              <a:t>化 </a:t>
            </a:r>
            <a:r>
              <a:rPr sz="1800" spc="204" dirty="0">
                <a:latin typeface="汉仪晓波折纸体简"/>
                <a:cs typeface="汉仪晓波折纸体简"/>
              </a:rPr>
              <a:t>和最具魅力的城市形象进行展示</a:t>
            </a:r>
            <a:r>
              <a:rPr sz="1800" dirty="0">
                <a:latin typeface="汉仪晓波折纸体简"/>
                <a:cs typeface="汉仪晓波折纸体简"/>
              </a:rPr>
              <a:t>。 </a:t>
            </a:r>
            <a:r>
              <a:rPr sz="1800" spc="204" dirty="0">
                <a:latin typeface="汉仪晓波折纸体简"/>
                <a:cs typeface="汉仪晓波折纸体简"/>
              </a:rPr>
              <a:t>碧桂园太阳城</a:t>
            </a:r>
            <a:r>
              <a:rPr sz="1800" dirty="0">
                <a:latin typeface="汉仪晓波折纸体简"/>
                <a:cs typeface="汉仪晓波折纸体简"/>
              </a:rPr>
              <a:t>，</a:t>
            </a:r>
            <a:r>
              <a:rPr sz="1800" spc="204" dirty="0">
                <a:latin typeface="汉仪晓波折纸体简"/>
                <a:cs typeface="汉仪晓波折纸体简"/>
              </a:rPr>
              <a:t>将通向韶关人民传</a:t>
            </a:r>
            <a:r>
              <a:rPr sz="1800" dirty="0">
                <a:latin typeface="汉仪晓波折纸体简"/>
                <a:cs typeface="汉仪晓波折纸体简"/>
              </a:rPr>
              <a:t>递 </a:t>
            </a:r>
            <a:r>
              <a:rPr sz="1800" spc="204" dirty="0">
                <a:latin typeface="汉仪晓波折纸体简"/>
                <a:cs typeface="汉仪晓波折纸体简"/>
              </a:rPr>
              <a:t>一个无趣治愈的年货街</a:t>
            </a:r>
            <a:r>
              <a:rPr sz="1800" dirty="0">
                <a:latin typeface="汉仪晓波折纸体简"/>
                <a:cs typeface="汉仪晓波折纸体简"/>
              </a:rPr>
              <a:t>！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86155"/>
            <a:ext cx="982980" cy="466725"/>
          </a:xfrm>
          <a:custGeom>
            <a:avLst/>
            <a:gdLst/>
            <a:ahLst/>
            <a:cxnLst/>
            <a:rect l="l" t="t" r="r" b="b"/>
            <a:pathLst>
              <a:path w="982980" h="466725">
                <a:moveTo>
                  <a:pt x="0" y="0"/>
                </a:moveTo>
                <a:lnTo>
                  <a:pt x="982980" y="0"/>
                </a:lnTo>
                <a:lnTo>
                  <a:pt x="982980" y="466344"/>
                </a:lnTo>
                <a:lnTo>
                  <a:pt x="0" y="46634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3557"/>
            <a:ext cx="995680" cy="492125"/>
          </a:xfrm>
          <a:custGeom>
            <a:avLst/>
            <a:gdLst/>
            <a:ahLst/>
            <a:cxnLst/>
            <a:rect l="l" t="t" r="r" b="b"/>
            <a:pathLst>
              <a:path w="995680" h="492125">
                <a:moveTo>
                  <a:pt x="0" y="25399"/>
                </a:moveTo>
                <a:lnTo>
                  <a:pt x="0" y="0"/>
                </a:lnTo>
                <a:lnTo>
                  <a:pt x="982637" y="0"/>
                </a:lnTo>
                <a:lnTo>
                  <a:pt x="995337" y="12699"/>
                </a:lnTo>
                <a:lnTo>
                  <a:pt x="12700" y="12699"/>
                </a:lnTo>
                <a:lnTo>
                  <a:pt x="0" y="25399"/>
                </a:lnTo>
                <a:close/>
              </a:path>
              <a:path w="995680" h="492125">
                <a:moveTo>
                  <a:pt x="12700" y="479018"/>
                </a:moveTo>
                <a:lnTo>
                  <a:pt x="0" y="466318"/>
                </a:lnTo>
                <a:lnTo>
                  <a:pt x="0" y="25399"/>
                </a:lnTo>
                <a:lnTo>
                  <a:pt x="12700" y="12699"/>
                </a:lnTo>
                <a:lnTo>
                  <a:pt x="12700" y="479018"/>
                </a:lnTo>
                <a:close/>
              </a:path>
              <a:path w="995680" h="492125">
                <a:moveTo>
                  <a:pt x="969937" y="25399"/>
                </a:moveTo>
                <a:lnTo>
                  <a:pt x="12700" y="25399"/>
                </a:lnTo>
                <a:lnTo>
                  <a:pt x="12700" y="12699"/>
                </a:lnTo>
                <a:lnTo>
                  <a:pt x="969937" y="12699"/>
                </a:lnTo>
                <a:lnTo>
                  <a:pt x="969937" y="25399"/>
                </a:lnTo>
                <a:close/>
              </a:path>
              <a:path w="995680" h="492125">
                <a:moveTo>
                  <a:pt x="969937" y="479018"/>
                </a:moveTo>
                <a:lnTo>
                  <a:pt x="969937" y="12699"/>
                </a:lnTo>
                <a:lnTo>
                  <a:pt x="982637" y="25399"/>
                </a:lnTo>
                <a:lnTo>
                  <a:pt x="995337" y="25399"/>
                </a:lnTo>
                <a:lnTo>
                  <a:pt x="995337" y="466318"/>
                </a:lnTo>
                <a:lnTo>
                  <a:pt x="982637" y="466318"/>
                </a:lnTo>
                <a:lnTo>
                  <a:pt x="969937" y="479018"/>
                </a:lnTo>
                <a:close/>
              </a:path>
              <a:path w="995680" h="492125">
                <a:moveTo>
                  <a:pt x="995337" y="25399"/>
                </a:moveTo>
                <a:lnTo>
                  <a:pt x="982637" y="25399"/>
                </a:lnTo>
                <a:lnTo>
                  <a:pt x="969937" y="12699"/>
                </a:lnTo>
                <a:lnTo>
                  <a:pt x="995337" y="12699"/>
                </a:lnTo>
                <a:lnTo>
                  <a:pt x="995337" y="25399"/>
                </a:lnTo>
                <a:close/>
              </a:path>
              <a:path w="995680" h="492125">
                <a:moveTo>
                  <a:pt x="982637" y="491718"/>
                </a:moveTo>
                <a:lnTo>
                  <a:pt x="0" y="491718"/>
                </a:lnTo>
                <a:lnTo>
                  <a:pt x="0" y="466318"/>
                </a:lnTo>
                <a:lnTo>
                  <a:pt x="12700" y="479018"/>
                </a:lnTo>
                <a:lnTo>
                  <a:pt x="995337" y="479018"/>
                </a:lnTo>
                <a:lnTo>
                  <a:pt x="985113" y="491477"/>
                </a:lnTo>
                <a:lnTo>
                  <a:pt x="982637" y="491718"/>
                </a:lnTo>
                <a:close/>
              </a:path>
              <a:path w="995680" h="492125">
                <a:moveTo>
                  <a:pt x="969937" y="479018"/>
                </a:moveTo>
                <a:lnTo>
                  <a:pt x="12700" y="479018"/>
                </a:lnTo>
                <a:lnTo>
                  <a:pt x="12700" y="466318"/>
                </a:lnTo>
                <a:lnTo>
                  <a:pt x="969937" y="466318"/>
                </a:lnTo>
                <a:lnTo>
                  <a:pt x="969937" y="479018"/>
                </a:lnTo>
                <a:close/>
              </a:path>
              <a:path w="995680" h="492125">
                <a:moveTo>
                  <a:pt x="995337" y="479018"/>
                </a:moveTo>
                <a:lnTo>
                  <a:pt x="969937" y="479018"/>
                </a:lnTo>
                <a:lnTo>
                  <a:pt x="982637" y="466318"/>
                </a:lnTo>
                <a:lnTo>
                  <a:pt x="995337" y="466318"/>
                </a:lnTo>
                <a:lnTo>
                  <a:pt x="995337" y="4790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82368" y="485775"/>
            <a:ext cx="430403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kern="1200" spc="204" dirty="0">
                <a:solidFill>
                  <a:schemeClr val="tx1"/>
                </a:solidFill>
                <a:ea typeface="+mn-ea"/>
              </a:rPr>
              <a:t>营销中心一份别趣的礼</a:t>
            </a:r>
          </a:p>
        </p:txBody>
      </p:sp>
      <p:sp>
        <p:nvSpPr>
          <p:cNvPr id="5" name="object 5"/>
          <p:cNvSpPr/>
          <p:nvPr/>
        </p:nvSpPr>
        <p:spPr>
          <a:xfrm>
            <a:off x="771144" y="1639823"/>
            <a:ext cx="2671572" cy="3194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92480" y="5190306"/>
            <a:ext cx="2668905" cy="1052830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40"/>
              </a:spcBef>
            </a:pPr>
            <a:r>
              <a:rPr sz="1600" b="1" spc="190" dirty="0">
                <a:latin typeface="汉仪晓波折纸体简"/>
                <a:cs typeface="汉仪晓波折纸体简"/>
              </a:rPr>
              <a:t>精致情侣</a:t>
            </a:r>
            <a:r>
              <a:rPr sz="1600" b="1" spc="-10" dirty="0">
                <a:latin typeface="汉仪晓波折纸体简"/>
                <a:cs typeface="汉仪晓波折纸体简"/>
              </a:rPr>
              <a:t>杯</a:t>
            </a:r>
            <a:endParaRPr sz="1600">
              <a:latin typeface="汉仪晓波折纸体简"/>
              <a:cs typeface="汉仪晓波折纸体简"/>
            </a:endParaRPr>
          </a:p>
          <a:p>
            <a:pPr algn="ctr">
              <a:lnSpc>
                <a:spcPct val="100000"/>
              </a:lnSpc>
              <a:spcBef>
                <a:spcPts val="925"/>
              </a:spcBef>
            </a:pPr>
            <a:r>
              <a:rPr sz="1400" spc="155" dirty="0">
                <a:latin typeface="汉仪晓波折纸体简"/>
                <a:cs typeface="汉仪晓波折纸体简"/>
              </a:rPr>
              <a:t>这一辈子</a:t>
            </a:r>
            <a:r>
              <a:rPr sz="1400" dirty="0">
                <a:latin typeface="汉仪晓波折纸体简"/>
                <a:cs typeface="汉仪晓波折纸体简"/>
              </a:rPr>
              <a:t>，</a:t>
            </a:r>
            <a:r>
              <a:rPr sz="1400" spc="155" dirty="0">
                <a:latin typeface="汉仪晓波折纸体简"/>
                <a:cs typeface="汉仪晓波折纸体简"/>
              </a:rPr>
              <a:t>只让你一个</a:t>
            </a:r>
            <a:r>
              <a:rPr sz="1400" spc="140" dirty="0">
                <a:latin typeface="汉仪晓波折纸体简"/>
                <a:cs typeface="汉仪晓波折纸体简"/>
              </a:rPr>
              <a:t>人</a:t>
            </a:r>
            <a:r>
              <a:rPr sz="1400" spc="155" dirty="0">
                <a:latin typeface="汉仪晓波折纸体简"/>
                <a:cs typeface="汉仪晓波折纸体简"/>
              </a:rPr>
              <a:t>多喝</a:t>
            </a:r>
            <a:r>
              <a:rPr sz="1400" spc="140" dirty="0">
                <a:latin typeface="汉仪晓波折纸体简"/>
                <a:cs typeface="汉仪晓波折纸体简"/>
              </a:rPr>
              <a:t>热</a:t>
            </a:r>
            <a:r>
              <a:rPr sz="1400" dirty="0">
                <a:latin typeface="汉仪晓波折纸体简"/>
                <a:cs typeface="汉仪晓波折纸体简"/>
              </a:rPr>
              <a:t>水</a:t>
            </a:r>
            <a:endParaRPr sz="1400">
              <a:latin typeface="汉仪晓波折纸体简"/>
              <a:cs typeface="汉仪晓波折纸体简"/>
            </a:endParaRPr>
          </a:p>
          <a:p>
            <a:pPr marL="22860" algn="ctr">
              <a:lnSpc>
                <a:spcPct val="100000"/>
              </a:lnSpc>
              <a:spcBef>
                <a:spcPts val="840"/>
              </a:spcBef>
            </a:pPr>
            <a:r>
              <a:rPr sz="1400" dirty="0">
                <a:latin typeface="汉仪晓波折纸体简"/>
                <a:cs typeface="汉仪晓波折纸体简"/>
              </a:rPr>
              <a:t>【</a:t>
            </a:r>
            <a:r>
              <a:rPr sz="1400" spc="155" dirty="0">
                <a:latin typeface="汉仪晓波折纸体简"/>
                <a:cs typeface="汉仪晓波折纸体简"/>
              </a:rPr>
              <a:t>给你一个出趣的家</a:t>
            </a:r>
            <a:r>
              <a:rPr sz="1400" spc="5" dirty="0">
                <a:latin typeface="汉仪晓波折纸体简"/>
                <a:cs typeface="汉仪晓波折纸体简"/>
              </a:rPr>
              <a:t>】</a:t>
            </a:r>
            <a:endParaRPr sz="1400">
              <a:latin typeface="汉仪晓波折纸体简"/>
              <a:cs typeface="汉仪晓波折纸体简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97908" y="1879092"/>
            <a:ext cx="2699004" cy="312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736340" y="3097529"/>
            <a:ext cx="4591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汉仪晓波折纸体简"/>
                <a:cs typeface="汉仪晓波折纸体简"/>
              </a:rPr>
              <a:t>+</a:t>
            </a:r>
            <a:endParaRPr sz="4400">
              <a:latin typeface="汉仪晓波折纸体简"/>
              <a:cs typeface="汉仪晓波折纸体简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21504" y="5190306"/>
            <a:ext cx="2669540" cy="1052830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40"/>
              </a:spcBef>
            </a:pPr>
            <a:r>
              <a:rPr sz="1600" b="1" spc="190" dirty="0">
                <a:latin typeface="汉仪晓波折纸体简"/>
                <a:cs typeface="汉仪晓波折纸体简"/>
              </a:rPr>
              <a:t>定制情侣</a:t>
            </a:r>
            <a:r>
              <a:rPr sz="1600" b="1" spc="-10" dirty="0">
                <a:latin typeface="汉仪晓波折纸体简"/>
                <a:cs typeface="汉仪晓波折纸体简"/>
              </a:rPr>
              <a:t>鞋</a:t>
            </a:r>
            <a:endParaRPr sz="1600">
              <a:latin typeface="汉仪晓波折纸体简"/>
              <a:cs typeface="汉仪晓波折纸体简"/>
            </a:endParaRPr>
          </a:p>
          <a:p>
            <a:pPr algn="ctr">
              <a:lnSpc>
                <a:spcPct val="100000"/>
              </a:lnSpc>
              <a:spcBef>
                <a:spcPts val="925"/>
              </a:spcBef>
            </a:pPr>
            <a:r>
              <a:rPr sz="1400" spc="155" dirty="0">
                <a:latin typeface="汉仪晓波折纸体简"/>
                <a:cs typeface="汉仪晓波折纸体简"/>
              </a:rPr>
              <a:t>我希望</a:t>
            </a:r>
            <a:r>
              <a:rPr sz="1400" dirty="0">
                <a:latin typeface="汉仪晓波折纸体简"/>
                <a:cs typeface="汉仪晓波折纸体简"/>
              </a:rPr>
              <a:t>，</a:t>
            </a:r>
            <a:r>
              <a:rPr sz="1400" spc="155" dirty="0">
                <a:latin typeface="汉仪晓波折纸体简"/>
                <a:cs typeface="汉仪晓波折纸体简"/>
              </a:rPr>
              <a:t>一辈子都能</a:t>
            </a:r>
            <a:r>
              <a:rPr sz="1400" dirty="0">
                <a:latin typeface="汉仪晓波折纸体简"/>
                <a:cs typeface="汉仪晓波折纸体简"/>
              </a:rPr>
              <a:t>“</a:t>
            </a:r>
            <a:r>
              <a:rPr sz="1400" spc="145" dirty="0">
                <a:latin typeface="汉仪晓波折纸体简"/>
                <a:cs typeface="汉仪晓波折纸体简"/>
              </a:rPr>
              <a:t>拖</a:t>
            </a:r>
            <a:r>
              <a:rPr sz="1400" dirty="0">
                <a:latin typeface="汉仪晓波折纸体简"/>
                <a:cs typeface="汉仪晓波折纸体简"/>
              </a:rPr>
              <a:t>”</a:t>
            </a:r>
            <a:r>
              <a:rPr sz="1400" spc="155" dirty="0">
                <a:latin typeface="汉仪晓波折纸体简"/>
                <a:cs typeface="汉仪晓波折纸体简"/>
              </a:rPr>
              <a:t>着</a:t>
            </a:r>
            <a:r>
              <a:rPr sz="1400" spc="140" dirty="0">
                <a:latin typeface="汉仪晓波折纸体简"/>
                <a:cs typeface="汉仪晓波折纸体简"/>
              </a:rPr>
              <a:t>你</a:t>
            </a:r>
            <a:r>
              <a:rPr sz="1400" dirty="0">
                <a:latin typeface="汉仪晓波折纸体简"/>
                <a:cs typeface="汉仪晓波折纸体简"/>
              </a:rPr>
              <a:t>走</a:t>
            </a:r>
            <a:endParaRPr sz="1400">
              <a:latin typeface="汉仪晓波折纸体简"/>
              <a:cs typeface="汉仪晓波折纸体简"/>
            </a:endParaRPr>
          </a:p>
          <a:p>
            <a:pPr marL="22225" algn="ctr">
              <a:lnSpc>
                <a:spcPct val="100000"/>
              </a:lnSpc>
              <a:spcBef>
                <a:spcPts val="840"/>
              </a:spcBef>
            </a:pPr>
            <a:r>
              <a:rPr sz="1400" dirty="0">
                <a:latin typeface="汉仪晓波折纸体简"/>
                <a:cs typeface="汉仪晓波折纸体简"/>
              </a:rPr>
              <a:t>【</a:t>
            </a:r>
            <a:r>
              <a:rPr sz="1400" spc="155" dirty="0">
                <a:latin typeface="汉仪晓波折纸体简"/>
                <a:cs typeface="汉仪晓波折纸体简"/>
              </a:rPr>
              <a:t>给你一个出趣的家</a:t>
            </a:r>
            <a:r>
              <a:rPr sz="1400" spc="5" dirty="0">
                <a:latin typeface="汉仪晓波折纸体简"/>
                <a:cs typeface="汉仪晓波折纸体简"/>
              </a:rPr>
              <a:t>】</a:t>
            </a:r>
            <a:endParaRPr sz="1400">
              <a:latin typeface="汉仪晓波折纸体简"/>
              <a:cs typeface="汉仪晓波折纸体简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39990" y="3016249"/>
            <a:ext cx="4591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汉仪晓波折纸体简"/>
                <a:cs typeface="汉仪晓波折纸体简"/>
              </a:rPr>
              <a:t>+</a:t>
            </a:r>
            <a:endParaRPr sz="4400">
              <a:latin typeface="汉仪晓波折纸体简"/>
              <a:cs typeface="汉仪晓波折纸体简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557214" y="1932432"/>
            <a:ext cx="3060238" cy="26106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511540" y="5190306"/>
            <a:ext cx="1961514" cy="1052830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40"/>
              </a:spcBef>
            </a:pPr>
            <a:r>
              <a:rPr sz="1600" b="1" spc="190" dirty="0">
                <a:latin typeface="汉仪晓波折纸体简"/>
                <a:cs typeface="汉仪晓波折纸体简"/>
              </a:rPr>
              <a:t>定制情侣</a:t>
            </a:r>
            <a:r>
              <a:rPr sz="1600" b="1" spc="-10" dirty="0">
                <a:latin typeface="汉仪晓波折纸体简"/>
                <a:cs typeface="汉仪晓波折纸体简"/>
              </a:rPr>
              <a:t>伞</a:t>
            </a:r>
            <a:endParaRPr sz="1600">
              <a:latin typeface="汉仪晓波折纸体简"/>
              <a:cs typeface="汉仪晓波折纸体简"/>
            </a:endParaRPr>
          </a:p>
          <a:p>
            <a:pPr algn="ctr">
              <a:lnSpc>
                <a:spcPct val="100000"/>
              </a:lnSpc>
              <a:spcBef>
                <a:spcPts val="925"/>
              </a:spcBef>
            </a:pPr>
            <a:r>
              <a:rPr sz="1400" spc="155" dirty="0">
                <a:latin typeface="汉仪晓波折纸体简"/>
                <a:cs typeface="汉仪晓波折纸体简"/>
              </a:rPr>
              <a:t>碧桂园</a:t>
            </a:r>
            <a:r>
              <a:rPr sz="1400" spc="-5" dirty="0">
                <a:latin typeface="汉仪晓波折纸体简"/>
                <a:cs typeface="汉仪晓波折纸体简"/>
              </a:rPr>
              <a:t>·</a:t>
            </a:r>
            <a:r>
              <a:rPr sz="1400" spc="155" dirty="0">
                <a:latin typeface="汉仪晓波折纸体简"/>
                <a:cs typeface="汉仪晓波折纸体简"/>
              </a:rPr>
              <a:t>为你们遮风挡</a:t>
            </a:r>
            <a:r>
              <a:rPr sz="1400" dirty="0">
                <a:latin typeface="汉仪晓波折纸体简"/>
                <a:cs typeface="汉仪晓波折纸体简"/>
              </a:rPr>
              <a:t>雨</a:t>
            </a:r>
            <a:endParaRPr sz="1400">
              <a:latin typeface="汉仪晓波折纸体简"/>
              <a:cs typeface="汉仪晓波折纸体简"/>
            </a:endParaRPr>
          </a:p>
          <a:p>
            <a:pPr marL="22860" algn="ctr">
              <a:lnSpc>
                <a:spcPct val="100000"/>
              </a:lnSpc>
              <a:spcBef>
                <a:spcPts val="840"/>
              </a:spcBef>
            </a:pPr>
            <a:r>
              <a:rPr sz="1400" dirty="0">
                <a:latin typeface="汉仪晓波折纸体简"/>
                <a:cs typeface="汉仪晓波折纸体简"/>
              </a:rPr>
              <a:t>【</a:t>
            </a:r>
            <a:r>
              <a:rPr sz="1400" spc="155" dirty="0">
                <a:latin typeface="汉仪晓波折纸体简"/>
                <a:cs typeface="汉仪晓波折纸体简"/>
              </a:rPr>
              <a:t>给你一个出趣的家</a:t>
            </a:r>
            <a:r>
              <a:rPr sz="1400" spc="5" dirty="0">
                <a:latin typeface="汉仪晓波折纸体简"/>
                <a:cs typeface="汉仪晓波折纸体简"/>
              </a:rPr>
              <a:t>】</a:t>
            </a:r>
            <a:endParaRPr sz="1400">
              <a:latin typeface="汉仪晓波折纸体简"/>
              <a:cs typeface="汉仪晓波折纸体简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74720" y="752855"/>
            <a:ext cx="5216430" cy="5352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48225" y="2038985"/>
            <a:ext cx="22383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Part.3</a:t>
            </a:r>
            <a:r>
              <a:rPr sz="3200" spc="-70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 </a:t>
            </a:r>
            <a:r>
              <a:rPr sz="3200" spc="365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后</a:t>
            </a:r>
            <a:r>
              <a:rPr sz="3200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浪</a:t>
            </a:r>
            <a:endParaRPr sz="3200" dirty="0">
              <a:latin typeface="汉仪晓波折纸体简"/>
              <a:cs typeface="汉仪晓波折纸体简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35779" y="2961640"/>
            <a:ext cx="3284221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75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家倍出趣复盘二次传</a:t>
            </a:r>
            <a:r>
              <a:rPr sz="2400" dirty="0">
                <a:solidFill>
                  <a:srgbClr val="FFFFFF"/>
                </a:solidFill>
                <a:latin typeface="汉仪晓波折纸体简"/>
                <a:cs typeface="汉仪晓波折纸体简"/>
              </a:rPr>
              <a:t>播</a:t>
            </a:r>
            <a:endParaRPr sz="2400" dirty="0">
              <a:latin typeface="汉仪晓波折纸体简"/>
              <a:cs typeface="汉仪晓波折纸体简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86155"/>
            <a:ext cx="12192000" cy="593090"/>
          </a:xfrm>
          <a:custGeom>
            <a:avLst/>
            <a:gdLst/>
            <a:ahLst/>
            <a:cxnLst/>
            <a:rect l="l" t="t" r="r" b="b"/>
            <a:pathLst>
              <a:path w="12192000" h="593090">
                <a:moveTo>
                  <a:pt x="0" y="0"/>
                </a:moveTo>
                <a:lnTo>
                  <a:pt x="12192000" y="0"/>
                </a:lnTo>
                <a:lnTo>
                  <a:pt x="12192000" y="592836"/>
                </a:lnTo>
                <a:lnTo>
                  <a:pt x="0" y="59283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1326" y="564529"/>
            <a:ext cx="4709857" cy="4001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500" i="1" spc="-950" dirty="0">
                <a:latin typeface="汉仪晓波折纸体简"/>
                <a:cs typeface="汉仪晓波折纸体简"/>
              </a:rPr>
              <a:t>a</a:t>
            </a:r>
            <a:r>
              <a:rPr sz="2400" kern="1200" spc="415" dirty="0">
                <a:latin typeface="汉仪晓波折纸体简" panose="00020600040101010101" pitchFamily="18" charset="-122"/>
                <a:ea typeface="汉仪晓波折纸体简" panose="00020600040101010101" pitchFamily="18" charset="-122"/>
                <a:cs typeface="+mn-cs"/>
              </a:rPr>
              <a:t>、家倍出趣复盘二次传播</a:t>
            </a:r>
          </a:p>
        </p:txBody>
      </p:sp>
      <p:sp>
        <p:nvSpPr>
          <p:cNvPr id="5" name="object 5"/>
          <p:cNvSpPr/>
          <p:nvPr/>
        </p:nvSpPr>
        <p:spPr>
          <a:xfrm>
            <a:off x="7822692" y="5503164"/>
            <a:ext cx="776107" cy="563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33671" y="5466588"/>
            <a:ext cx="1243584" cy="563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79192" y="5503164"/>
            <a:ext cx="1064243" cy="4907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01328" y="5519928"/>
            <a:ext cx="1161474" cy="5166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41676" y="4614671"/>
            <a:ext cx="1403603" cy="4267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01184" y="4622291"/>
            <a:ext cx="1075943" cy="4099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33031" y="4509515"/>
            <a:ext cx="978130" cy="6370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64880" y="4546091"/>
            <a:ext cx="848868" cy="5867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168128" y="4655820"/>
            <a:ext cx="1403603" cy="3444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50279" y="5564123"/>
            <a:ext cx="1151466" cy="3927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208084" y="1589532"/>
            <a:ext cx="2983915" cy="28100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72879" y="1554340"/>
            <a:ext cx="3019425" cy="2880995"/>
          </a:xfrm>
          <a:custGeom>
            <a:avLst/>
            <a:gdLst/>
            <a:ahLst/>
            <a:cxnLst/>
            <a:rect l="l" t="t" r="r" b="b"/>
            <a:pathLst>
              <a:path w="3019425" h="2880995">
                <a:moveTo>
                  <a:pt x="2115705" y="2880423"/>
                </a:moveTo>
                <a:lnTo>
                  <a:pt x="0" y="1481366"/>
                </a:lnTo>
                <a:lnTo>
                  <a:pt x="979589" y="0"/>
                </a:lnTo>
                <a:lnTo>
                  <a:pt x="1016790" y="24599"/>
                </a:lnTo>
                <a:lnTo>
                  <a:pt x="993775" y="24599"/>
                </a:lnTo>
                <a:lnTo>
                  <a:pt x="976172" y="28181"/>
                </a:lnTo>
                <a:lnTo>
                  <a:pt x="986771" y="35190"/>
                </a:lnTo>
                <a:lnTo>
                  <a:pt x="39825" y="1467192"/>
                </a:lnTo>
                <a:lnTo>
                  <a:pt x="24612" y="1467192"/>
                </a:lnTo>
                <a:lnTo>
                  <a:pt x="28194" y="1484782"/>
                </a:lnTo>
                <a:lnTo>
                  <a:pt x="51212" y="1484782"/>
                </a:lnTo>
                <a:lnTo>
                  <a:pt x="2108531" y="2845226"/>
                </a:lnTo>
                <a:lnTo>
                  <a:pt x="2101532" y="2855810"/>
                </a:lnTo>
                <a:lnTo>
                  <a:pt x="2131981" y="2855810"/>
                </a:lnTo>
                <a:lnTo>
                  <a:pt x="2115705" y="2880423"/>
                </a:lnTo>
                <a:close/>
              </a:path>
              <a:path w="3019425" h="2880995">
                <a:moveTo>
                  <a:pt x="986771" y="35190"/>
                </a:moveTo>
                <a:lnTo>
                  <a:pt x="976172" y="28181"/>
                </a:lnTo>
                <a:lnTo>
                  <a:pt x="993775" y="24599"/>
                </a:lnTo>
                <a:lnTo>
                  <a:pt x="986771" y="35190"/>
                </a:lnTo>
                <a:close/>
              </a:path>
              <a:path w="3019425" h="2880995">
                <a:moveTo>
                  <a:pt x="3019120" y="1379125"/>
                </a:moveTo>
                <a:lnTo>
                  <a:pt x="986771" y="35190"/>
                </a:lnTo>
                <a:lnTo>
                  <a:pt x="993775" y="24599"/>
                </a:lnTo>
                <a:lnTo>
                  <a:pt x="1016790" y="24599"/>
                </a:lnTo>
                <a:lnTo>
                  <a:pt x="3019120" y="1348673"/>
                </a:lnTo>
                <a:lnTo>
                  <a:pt x="3019120" y="1379125"/>
                </a:lnTo>
                <a:close/>
              </a:path>
              <a:path w="3019425" h="2880995">
                <a:moveTo>
                  <a:pt x="28194" y="1484782"/>
                </a:moveTo>
                <a:lnTo>
                  <a:pt x="24612" y="1467192"/>
                </a:lnTo>
                <a:lnTo>
                  <a:pt x="35197" y="1474192"/>
                </a:lnTo>
                <a:lnTo>
                  <a:pt x="28194" y="1484782"/>
                </a:lnTo>
                <a:close/>
              </a:path>
              <a:path w="3019425" h="2880995">
                <a:moveTo>
                  <a:pt x="35197" y="1474192"/>
                </a:moveTo>
                <a:lnTo>
                  <a:pt x="24612" y="1467192"/>
                </a:lnTo>
                <a:lnTo>
                  <a:pt x="39825" y="1467192"/>
                </a:lnTo>
                <a:lnTo>
                  <a:pt x="35197" y="1474192"/>
                </a:lnTo>
                <a:close/>
              </a:path>
              <a:path w="3019425" h="2880995">
                <a:moveTo>
                  <a:pt x="2131981" y="2855810"/>
                </a:moveTo>
                <a:lnTo>
                  <a:pt x="2101532" y="2855810"/>
                </a:lnTo>
                <a:lnTo>
                  <a:pt x="2119122" y="2852229"/>
                </a:lnTo>
                <a:lnTo>
                  <a:pt x="2108531" y="2845226"/>
                </a:lnTo>
                <a:lnTo>
                  <a:pt x="3019120" y="1468187"/>
                </a:lnTo>
                <a:lnTo>
                  <a:pt x="3019120" y="1514239"/>
                </a:lnTo>
                <a:lnTo>
                  <a:pt x="2131981" y="2855810"/>
                </a:lnTo>
                <a:close/>
              </a:path>
              <a:path w="3019425" h="2880995">
                <a:moveTo>
                  <a:pt x="51212" y="1484782"/>
                </a:moveTo>
                <a:lnTo>
                  <a:pt x="28194" y="1484782"/>
                </a:lnTo>
                <a:lnTo>
                  <a:pt x="35197" y="1474192"/>
                </a:lnTo>
                <a:lnTo>
                  <a:pt x="51212" y="1484782"/>
                </a:lnTo>
                <a:close/>
              </a:path>
              <a:path w="3019425" h="2880995">
                <a:moveTo>
                  <a:pt x="2101532" y="2855810"/>
                </a:moveTo>
                <a:lnTo>
                  <a:pt x="2108531" y="2845226"/>
                </a:lnTo>
                <a:lnTo>
                  <a:pt x="2119122" y="2852229"/>
                </a:lnTo>
                <a:lnTo>
                  <a:pt x="2101532" y="2855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64512" y="2023872"/>
            <a:ext cx="3176485" cy="271915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31263" y="1990623"/>
            <a:ext cx="3243580" cy="2785745"/>
          </a:xfrm>
          <a:custGeom>
            <a:avLst/>
            <a:gdLst/>
            <a:ahLst/>
            <a:cxnLst/>
            <a:rect l="l" t="t" r="r" b="b"/>
            <a:pathLst>
              <a:path w="3243579" h="2785745">
                <a:moveTo>
                  <a:pt x="2517127" y="2785656"/>
                </a:moveTo>
                <a:lnTo>
                  <a:pt x="0" y="1728825"/>
                </a:lnTo>
                <a:lnTo>
                  <a:pt x="725855" y="0"/>
                </a:lnTo>
                <a:lnTo>
                  <a:pt x="777157" y="21539"/>
                </a:lnTo>
                <a:lnTo>
                  <a:pt x="744359" y="21539"/>
                </a:lnTo>
                <a:lnTo>
                  <a:pt x="727735" y="28333"/>
                </a:lnTo>
                <a:lnTo>
                  <a:pt x="739443" y="33249"/>
                </a:lnTo>
                <a:lnTo>
                  <a:pt x="35313" y="1710321"/>
                </a:lnTo>
                <a:lnTo>
                  <a:pt x="21539" y="1710321"/>
                </a:lnTo>
                <a:lnTo>
                  <a:pt x="28333" y="1726946"/>
                </a:lnTo>
                <a:lnTo>
                  <a:pt x="61134" y="1726946"/>
                </a:lnTo>
                <a:lnTo>
                  <a:pt x="2503539" y="2752406"/>
                </a:lnTo>
                <a:lnTo>
                  <a:pt x="2498623" y="2764116"/>
                </a:lnTo>
                <a:lnTo>
                  <a:pt x="2526170" y="2764116"/>
                </a:lnTo>
                <a:lnTo>
                  <a:pt x="2517127" y="2785656"/>
                </a:lnTo>
                <a:close/>
              </a:path>
              <a:path w="3243579" h="2785745">
                <a:moveTo>
                  <a:pt x="739443" y="33249"/>
                </a:moveTo>
                <a:lnTo>
                  <a:pt x="727735" y="28333"/>
                </a:lnTo>
                <a:lnTo>
                  <a:pt x="744359" y="21539"/>
                </a:lnTo>
                <a:lnTo>
                  <a:pt x="739443" y="33249"/>
                </a:lnTo>
                <a:close/>
              </a:path>
              <a:path w="3243579" h="2785745">
                <a:moveTo>
                  <a:pt x="3209733" y="1070417"/>
                </a:moveTo>
                <a:lnTo>
                  <a:pt x="739443" y="33249"/>
                </a:lnTo>
                <a:lnTo>
                  <a:pt x="744359" y="21539"/>
                </a:lnTo>
                <a:lnTo>
                  <a:pt x="777157" y="21539"/>
                </a:lnTo>
                <a:lnTo>
                  <a:pt x="3242995" y="1056830"/>
                </a:lnTo>
                <a:lnTo>
                  <a:pt x="3242206" y="1058710"/>
                </a:lnTo>
                <a:lnTo>
                  <a:pt x="3214649" y="1058710"/>
                </a:lnTo>
                <a:lnTo>
                  <a:pt x="3209733" y="1070417"/>
                </a:lnTo>
                <a:close/>
              </a:path>
              <a:path w="3243579" h="2785745">
                <a:moveTo>
                  <a:pt x="3221443" y="1075334"/>
                </a:moveTo>
                <a:lnTo>
                  <a:pt x="3209733" y="1070417"/>
                </a:lnTo>
                <a:lnTo>
                  <a:pt x="3214649" y="1058710"/>
                </a:lnTo>
                <a:lnTo>
                  <a:pt x="3221443" y="1075334"/>
                </a:lnTo>
                <a:close/>
              </a:path>
              <a:path w="3243579" h="2785745">
                <a:moveTo>
                  <a:pt x="3235226" y="1075334"/>
                </a:moveTo>
                <a:lnTo>
                  <a:pt x="3221443" y="1075334"/>
                </a:lnTo>
                <a:lnTo>
                  <a:pt x="3214649" y="1058710"/>
                </a:lnTo>
                <a:lnTo>
                  <a:pt x="3242206" y="1058710"/>
                </a:lnTo>
                <a:lnTo>
                  <a:pt x="3235226" y="1075334"/>
                </a:lnTo>
                <a:close/>
              </a:path>
              <a:path w="3243579" h="2785745">
                <a:moveTo>
                  <a:pt x="2526170" y="2764116"/>
                </a:moveTo>
                <a:lnTo>
                  <a:pt x="2498623" y="2764116"/>
                </a:lnTo>
                <a:lnTo>
                  <a:pt x="2515247" y="2757322"/>
                </a:lnTo>
                <a:lnTo>
                  <a:pt x="2503539" y="2752406"/>
                </a:lnTo>
                <a:lnTo>
                  <a:pt x="3209733" y="1070417"/>
                </a:lnTo>
                <a:lnTo>
                  <a:pt x="3221443" y="1075334"/>
                </a:lnTo>
                <a:lnTo>
                  <a:pt x="3235226" y="1075334"/>
                </a:lnTo>
                <a:lnTo>
                  <a:pt x="2526170" y="2764116"/>
                </a:lnTo>
                <a:close/>
              </a:path>
              <a:path w="3243579" h="2785745">
                <a:moveTo>
                  <a:pt x="28333" y="1726946"/>
                </a:moveTo>
                <a:lnTo>
                  <a:pt x="21539" y="1710321"/>
                </a:lnTo>
                <a:lnTo>
                  <a:pt x="33249" y="1715238"/>
                </a:lnTo>
                <a:lnTo>
                  <a:pt x="28333" y="1726946"/>
                </a:lnTo>
                <a:close/>
              </a:path>
              <a:path w="3243579" h="2785745">
                <a:moveTo>
                  <a:pt x="33249" y="1715238"/>
                </a:moveTo>
                <a:lnTo>
                  <a:pt x="21539" y="1710321"/>
                </a:lnTo>
                <a:lnTo>
                  <a:pt x="35313" y="1710321"/>
                </a:lnTo>
                <a:lnTo>
                  <a:pt x="33249" y="1715238"/>
                </a:lnTo>
                <a:close/>
              </a:path>
              <a:path w="3243579" h="2785745">
                <a:moveTo>
                  <a:pt x="61134" y="1726946"/>
                </a:moveTo>
                <a:lnTo>
                  <a:pt x="28333" y="1726946"/>
                </a:lnTo>
                <a:lnTo>
                  <a:pt x="33249" y="1715238"/>
                </a:lnTo>
                <a:lnTo>
                  <a:pt x="61134" y="1726946"/>
                </a:lnTo>
                <a:close/>
              </a:path>
              <a:path w="3243579" h="2785745">
                <a:moveTo>
                  <a:pt x="2498623" y="2764116"/>
                </a:moveTo>
                <a:lnTo>
                  <a:pt x="2503539" y="2752406"/>
                </a:lnTo>
                <a:lnTo>
                  <a:pt x="2515247" y="2757322"/>
                </a:lnTo>
                <a:lnTo>
                  <a:pt x="2498623" y="27641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矩形 18"/>
          <p:cNvSpPr/>
          <p:nvPr/>
        </p:nvSpPr>
        <p:spPr>
          <a:xfrm>
            <a:off x="640700" y="2023872"/>
            <a:ext cx="6096000" cy="17196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pc="204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《一次神奇节前盛宴！治愈了韶关青年无趣的“病”》</a:t>
            </a:r>
          </a:p>
          <a:p>
            <a:pPr>
              <a:lnSpc>
                <a:spcPct val="150000"/>
              </a:lnSpc>
            </a:pPr>
            <a:r>
              <a:rPr lang="zh-CN" altLang="en-US" spc="204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《碧桂园携手江小白，让韶关青年幸福感不在有天花板》</a:t>
            </a:r>
          </a:p>
          <a:p>
            <a:pPr>
              <a:lnSpc>
                <a:spcPct val="150000"/>
              </a:lnSpc>
            </a:pPr>
            <a:r>
              <a:rPr lang="zh-CN" altLang="en-US" spc="204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《地球首次出现无趣治愈年货街/小酒馆》</a:t>
            </a:r>
          </a:p>
          <a:p>
            <a:pPr>
              <a:lnSpc>
                <a:spcPct val="150000"/>
              </a:lnSpc>
            </a:pPr>
            <a:r>
              <a:rPr lang="zh-CN" altLang="en-US" spc="204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《2020，碧桂园干了一件宇宙大事》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43300" y="2208530"/>
            <a:ext cx="598170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919" dirty="0">
                <a:solidFill>
                  <a:srgbClr val="000000"/>
                </a:solidFill>
              </a:rPr>
              <a:t>人性即营</a:t>
            </a:r>
            <a:r>
              <a:rPr dirty="0">
                <a:solidFill>
                  <a:srgbClr val="000000"/>
                </a:solidFill>
              </a:rPr>
              <a:t>销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880872"/>
            <a:ext cx="763905" cy="445134"/>
          </a:xfrm>
          <a:custGeom>
            <a:avLst/>
            <a:gdLst/>
            <a:ahLst/>
            <a:cxnLst/>
            <a:rect l="l" t="t" r="r" b="b"/>
            <a:pathLst>
              <a:path w="763905" h="445134">
                <a:moveTo>
                  <a:pt x="0" y="445007"/>
                </a:moveTo>
                <a:lnTo>
                  <a:pt x="0" y="0"/>
                </a:lnTo>
                <a:lnTo>
                  <a:pt x="763524" y="0"/>
                </a:lnTo>
                <a:lnTo>
                  <a:pt x="763524" y="445007"/>
                </a:lnTo>
                <a:lnTo>
                  <a:pt x="0" y="445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2300" y="1722754"/>
            <a:ext cx="8699500" cy="2402840"/>
          </a:xfrm>
          <a:prstGeom prst="rect">
            <a:avLst/>
          </a:prstGeom>
        </p:spPr>
        <p:txBody>
          <a:bodyPr vert="horz" wrap="square" lIns="0" tIns="287020" rIns="0" bIns="0" rtlCol="0">
            <a:spAutoFit/>
          </a:bodyPr>
          <a:lstStyle/>
          <a:p>
            <a:pPr marL="88265" algn="ctr">
              <a:lnSpc>
                <a:spcPct val="100000"/>
              </a:lnSpc>
              <a:spcBef>
                <a:spcPts val="2260"/>
              </a:spcBef>
            </a:pPr>
            <a:r>
              <a:rPr sz="6000" dirty="0">
                <a:solidFill>
                  <a:srgbClr val="000000"/>
                </a:solidFill>
              </a:rPr>
              <a:t>8090</a:t>
            </a:r>
            <a:endParaRPr sz="6000" dirty="0"/>
          </a:p>
          <a:p>
            <a:pPr algn="ctr">
              <a:lnSpc>
                <a:spcPct val="100000"/>
              </a:lnSpc>
              <a:spcBef>
                <a:spcPts val="2160"/>
              </a:spcBef>
            </a:pPr>
            <a:r>
              <a:rPr sz="6000" spc="695" dirty="0">
                <a:solidFill>
                  <a:srgbClr val="000000"/>
                </a:solidFill>
              </a:rPr>
              <a:t>被江小白</a:t>
            </a:r>
            <a:r>
              <a:rPr sz="6000" dirty="0">
                <a:solidFill>
                  <a:srgbClr val="000000"/>
                </a:solidFill>
              </a:rPr>
              <a:t>“</a:t>
            </a:r>
            <a:r>
              <a:rPr sz="6000" spc="695" dirty="0">
                <a:solidFill>
                  <a:srgbClr val="000000"/>
                </a:solidFill>
              </a:rPr>
              <a:t>醺陶</a:t>
            </a:r>
            <a:r>
              <a:rPr sz="6000" dirty="0">
                <a:solidFill>
                  <a:srgbClr val="000000"/>
                </a:solidFill>
              </a:rPr>
              <a:t>”</a:t>
            </a:r>
            <a:r>
              <a:rPr sz="6000" spc="695" dirty="0">
                <a:solidFill>
                  <a:srgbClr val="000000"/>
                </a:solidFill>
              </a:rPr>
              <a:t>的一</a:t>
            </a:r>
            <a:r>
              <a:rPr sz="6000" dirty="0">
                <a:solidFill>
                  <a:srgbClr val="000000"/>
                </a:solidFill>
              </a:rPr>
              <a:t>代</a:t>
            </a:r>
            <a:endParaRPr sz="6000" dirty="0"/>
          </a:p>
        </p:txBody>
      </p:sp>
      <p:sp>
        <p:nvSpPr>
          <p:cNvPr id="3" name="object 3"/>
          <p:cNvSpPr/>
          <p:nvPr/>
        </p:nvSpPr>
        <p:spPr>
          <a:xfrm>
            <a:off x="0" y="880872"/>
            <a:ext cx="763905" cy="445134"/>
          </a:xfrm>
          <a:custGeom>
            <a:avLst/>
            <a:gdLst/>
            <a:ahLst/>
            <a:cxnLst/>
            <a:rect l="l" t="t" r="r" b="b"/>
            <a:pathLst>
              <a:path w="763905" h="445134">
                <a:moveTo>
                  <a:pt x="0" y="445007"/>
                </a:moveTo>
                <a:lnTo>
                  <a:pt x="0" y="0"/>
                </a:lnTo>
                <a:lnTo>
                  <a:pt x="763524" y="0"/>
                </a:lnTo>
                <a:lnTo>
                  <a:pt x="763524" y="445007"/>
                </a:lnTo>
                <a:lnTo>
                  <a:pt x="0" y="445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61334" y="2106929"/>
            <a:ext cx="638746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520" dirty="0">
                <a:latin typeface="汉仪晓波折纸体简"/>
                <a:cs typeface="汉仪晓波折纸体简"/>
              </a:rPr>
              <a:t>当碧桂园太阳城</a:t>
            </a:r>
            <a:r>
              <a:rPr sz="4500" spc="-5" dirty="0">
                <a:latin typeface="汉仪晓波折纸体简"/>
                <a:cs typeface="汉仪晓波折纸体简"/>
              </a:rPr>
              <a:t>X</a:t>
            </a:r>
            <a:r>
              <a:rPr sz="4500" spc="520" dirty="0">
                <a:latin typeface="汉仪晓波折纸体简"/>
                <a:cs typeface="汉仪晓波折纸体简"/>
              </a:rPr>
              <a:t>江小</a:t>
            </a:r>
            <a:r>
              <a:rPr sz="4500" dirty="0">
                <a:latin typeface="汉仪晓波折纸体简"/>
                <a:cs typeface="汉仪晓波折纸体简"/>
              </a:rPr>
              <a:t>白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4100" y="3234054"/>
            <a:ext cx="1022350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765" dirty="0">
                <a:latin typeface="汉仪晓波折纸体简"/>
                <a:cs typeface="汉仪晓波折纸体简"/>
              </a:rPr>
              <a:t>在韶关遇上这波小镇青年</a:t>
            </a:r>
            <a:r>
              <a:rPr sz="6600" dirty="0">
                <a:latin typeface="汉仪晓波折纸体简"/>
                <a:cs typeface="汉仪晓波折纸体简"/>
              </a:rPr>
              <a:t>时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880872"/>
            <a:ext cx="763905" cy="445134"/>
          </a:xfrm>
          <a:custGeom>
            <a:avLst/>
            <a:gdLst/>
            <a:ahLst/>
            <a:cxnLst/>
            <a:rect l="l" t="t" r="r" b="b"/>
            <a:pathLst>
              <a:path w="763905" h="445134">
                <a:moveTo>
                  <a:pt x="0" y="445007"/>
                </a:moveTo>
                <a:lnTo>
                  <a:pt x="0" y="0"/>
                </a:lnTo>
                <a:lnTo>
                  <a:pt x="763524" y="0"/>
                </a:lnTo>
                <a:lnTo>
                  <a:pt x="763524" y="445007"/>
                </a:lnTo>
                <a:lnTo>
                  <a:pt x="0" y="445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3300" y="1564004"/>
            <a:ext cx="7645400" cy="2402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62000">
              <a:lnSpc>
                <a:spcPct val="130000"/>
              </a:lnSpc>
              <a:spcBef>
                <a:spcPts val="100"/>
              </a:spcBef>
            </a:pPr>
            <a:r>
              <a:rPr sz="6000" spc="695" dirty="0">
                <a:solidFill>
                  <a:srgbClr val="000000"/>
                </a:solidFill>
              </a:rPr>
              <a:t>问题</a:t>
            </a:r>
            <a:r>
              <a:rPr sz="6000" dirty="0">
                <a:solidFill>
                  <a:srgbClr val="000000"/>
                </a:solidFill>
              </a:rPr>
              <a:t>，</a:t>
            </a:r>
            <a:r>
              <a:rPr sz="6000" spc="695" dirty="0">
                <a:solidFill>
                  <a:srgbClr val="000000"/>
                </a:solidFill>
              </a:rPr>
              <a:t>我们同小</a:t>
            </a:r>
            <a:r>
              <a:rPr sz="6000" dirty="0">
                <a:solidFill>
                  <a:srgbClr val="000000"/>
                </a:solidFill>
              </a:rPr>
              <a:t>镇 </a:t>
            </a:r>
            <a:r>
              <a:rPr sz="6000" spc="695" dirty="0">
                <a:solidFill>
                  <a:srgbClr val="000000"/>
                </a:solidFill>
              </a:rPr>
              <a:t>青年的触碰点在哪里</a:t>
            </a:r>
            <a:r>
              <a:rPr sz="6000" dirty="0">
                <a:solidFill>
                  <a:srgbClr val="000000"/>
                </a:solidFill>
              </a:rPr>
              <a:t>？</a:t>
            </a:r>
            <a:endParaRPr sz="6000"/>
          </a:p>
        </p:txBody>
      </p:sp>
      <p:sp>
        <p:nvSpPr>
          <p:cNvPr id="3" name="object 3"/>
          <p:cNvSpPr txBox="1"/>
          <p:nvPr/>
        </p:nvSpPr>
        <p:spPr>
          <a:xfrm>
            <a:off x="3492500" y="4606925"/>
            <a:ext cx="5207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2010" marR="5080" indent="-829310">
              <a:lnSpc>
                <a:spcPct val="100000"/>
              </a:lnSpc>
              <a:spcBef>
                <a:spcPts val="100"/>
              </a:spcBef>
            </a:pPr>
            <a:r>
              <a:rPr sz="1200" spc="135" dirty="0">
                <a:latin typeface="汉仪晓波折纸体简"/>
                <a:cs typeface="汉仪晓波折纸体简"/>
              </a:rPr>
              <a:t>注</a:t>
            </a:r>
            <a:r>
              <a:rPr sz="1200" dirty="0">
                <a:latin typeface="汉仪晓波折纸体简"/>
                <a:cs typeface="汉仪晓波折纸体简"/>
              </a:rPr>
              <a:t>：</a:t>
            </a:r>
            <a:r>
              <a:rPr sz="1200" spc="135" dirty="0">
                <a:latin typeface="汉仪晓波折纸体简"/>
                <a:cs typeface="汉仪晓波折纸体简"/>
              </a:rPr>
              <a:t>数据采集共青团中央</a:t>
            </a:r>
            <a:r>
              <a:rPr sz="1200" dirty="0">
                <a:latin typeface="汉仪晓波折纸体简"/>
                <a:cs typeface="汉仪晓波折纸体简"/>
              </a:rPr>
              <a:t>《</a:t>
            </a:r>
            <a:r>
              <a:rPr sz="1200" spc="135" dirty="0">
                <a:latin typeface="汉仪晓波折纸体简"/>
                <a:cs typeface="汉仪晓波折纸体简"/>
              </a:rPr>
              <a:t>小镇青年思想行为特点及其对共青团工作的影响</a:t>
            </a:r>
            <a:r>
              <a:rPr sz="1200" dirty="0">
                <a:latin typeface="汉仪晓波折纸体简"/>
                <a:cs typeface="汉仪晓波折纸体简"/>
              </a:rPr>
              <a:t>》 </a:t>
            </a:r>
            <a:r>
              <a:rPr sz="1200" spc="135" dirty="0">
                <a:latin typeface="汉仪晓波折纸体简"/>
                <a:cs typeface="汉仪晓波折纸体简"/>
              </a:rPr>
              <a:t>辽宁</a:t>
            </a:r>
            <a:r>
              <a:rPr sz="1200" dirty="0">
                <a:latin typeface="汉仪晓波折纸体简"/>
                <a:cs typeface="汉仪晓波折纸体简"/>
              </a:rPr>
              <a:t>、</a:t>
            </a:r>
            <a:r>
              <a:rPr sz="1200" spc="135" dirty="0">
                <a:latin typeface="汉仪晓波折纸体简"/>
                <a:cs typeface="汉仪晓波折纸体简"/>
              </a:rPr>
              <a:t>浙江</a:t>
            </a:r>
            <a:r>
              <a:rPr sz="1200" dirty="0">
                <a:latin typeface="汉仪晓波折纸体简"/>
                <a:cs typeface="汉仪晓波折纸体简"/>
              </a:rPr>
              <a:t>、</a:t>
            </a:r>
            <a:r>
              <a:rPr sz="1200" spc="135" dirty="0">
                <a:latin typeface="汉仪晓波折纸体简"/>
                <a:cs typeface="汉仪晓波折纸体简"/>
              </a:rPr>
              <a:t>广东和青海四省共回收有效问卷</a:t>
            </a:r>
            <a:r>
              <a:rPr sz="1200" spc="-5" dirty="0">
                <a:latin typeface="汉仪晓波折纸体简"/>
                <a:cs typeface="汉仪晓波折纸体简"/>
              </a:rPr>
              <a:t>2183</a:t>
            </a:r>
            <a:r>
              <a:rPr sz="1200" dirty="0">
                <a:latin typeface="汉仪晓波折纸体简"/>
                <a:cs typeface="汉仪晓波折纸体简"/>
              </a:rPr>
              <a:t>份</a:t>
            </a:r>
            <a:endParaRPr sz="1200">
              <a:latin typeface="汉仪晓波折纸体简"/>
              <a:cs typeface="汉仪晓波折纸体简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880872"/>
            <a:ext cx="763905" cy="445134"/>
          </a:xfrm>
          <a:custGeom>
            <a:avLst/>
            <a:gdLst/>
            <a:ahLst/>
            <a:cxnLst/>
            <a:rect l="l" t="t" r="r" b="b"/>
            <a:pathLst>
              <a:path w="763905" h="445134">
                <a:moveTo>
                  <a:pt x="0" y="445007"/>
                </a:moveTo>
                <a:lnTo>
                  <a:pt x="0" y="0"/>
                </a:lnTo>
                <a:lnTo>
                  <a:pt x="763524" y="0"/>
                </a:lnTo>
                <a:lnTo>
                  <a:pt x="763524" y="445007"/>
                </a:lnTo>
                <a:lnTo>
                  <a:pt x="0" y="445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2296794" y="2085356"/>
            <a:ext cx="7914006" cy="13061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275">
              <a:lnSpc>
                <a:spcPct val="100000"/>
              </a:lnSpc>
              <a:spcBef>
                <a:spcPts val="105"/>
              </a:spcBef>
            </a:pPr>
            <a:r>
              <a:rPr lang="zh-CN" altLang="en-US" sz="4800" dirty="0"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小镇青年业余时间超过</a:t>
            </a:r>
            <a:r>
              <a:rPr lang="en-US" altLang="zh-CN" sz="8400" dirty="0">
                <a:solidFill>
                  <a:srgbClr val="0F9CFF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</a:rPr>
              <a:t>70%</a:t>
            </a:r>
            <a:endParaRPr sz="8400" dirty="0">
              <a:solidFill>
                <a:srgbClr val="0F9CFF"/>
              </a:solidFill>
              <a:latin typeface="汉仪晓波折纸体简" panose="00020600040101010101" pitchFamily="18" charset="-122"/>
              <a:ea typeface="汉仪晓波折纸体简" panose="00020600040101010101" pitchFamily="18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81430" y="3920490"/>
            <a:ext cx="9626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415" dirty="0">
                <a:latin typeface="汉仪晓波折纸体简"/>
                <a:cs typeface="汉仪晓波折纸体简"/>
              </a:rPr>
              <a:t>活动以上网</a:t>
            </a:r>
            <a:r>
              <a:rPr sz="3600" dirty="0">
                <a:latin typeface="汉仪晓波折纸体简"/>
                <a:cs typeface="汉仪晓波折纸体简"/>
              </a:rPr>
              <a:t>、</a:t>
            </a:r>
            <a:r>
              <a:rPr sz="3600" spc="415" dirty="0">
                <a:latin typeface="汉仪晓波折纸体简"/>
                <a:cs typeface="汉仪晓波折纸体简"/>
              </a:rPr>
              <a:t>与朋友或亲友聚会</a:t>
            </a:r>
            <a:r>
              <a:rPr sz="3600" dirty="0">
                <a:latin typeface="汉仪晓波折纸体简"/>
                <a:cs typeface="汉仪晓波折纸体简"/>
              </a:rPr>
              <a:t>、</a:t>
            </a:r>
            <a:r>
              <a:rPr sz="3600" spc="415" dirty="0">
                <a:latin typeface="汉仪晓波折纸体简"/>
                <a:cs typeface="汉仪晓波折纸体简"/>
              </a:rPr>
              <a:t>看电视为主</a:t>
            </a:r>
            <a:r>
              <a:rPr sz="3600" dirty="0">
                <a:latin typeface="汉仪晓波折纸体简"/>
                <a:cs typeface="汉仪晓波折纸体简"/>
              </a:rPr>
              <a:t>！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81935" y="869314"/>
            <a:ext cx="6625590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320" dirty="0">
                <a:solidFill>
                  <a:srgbClr val="0F9CFF"/>
                </a:solidFill>
                <a:latin typeface="汉仪晓波折纸体简"/>
                <a:cs typeface="汉仪晓波折纸体简"/>
              </a:rPr>
              <a:t>标签</a:t>
            </a:r>
            <a:r>
              <a:rPr sz="2800" b="1" dirty="0">
                <a:solidFill>
                  <a:srgbClr val="0F9CFF"/>
                </a:solidFill>
                <a:latin typeface="汉仪晓波折纸体简"/>
                <a:cs typeface="汉仪晓波折纸体简"/>
              </a:rPr>
              <a:t>1：“</a:t>
            </a:r>
            <a:r>
              <a:rPr sz="2800" b="1" spc="320" dirty="0">
                <a:solidFill>
                  <a:srgbClr val="0F9CFF"/>
                </a:solidFill>
                <a:latin typeface="汉仪晓波折纸体简"/>
                <a:cs typeface="汉仪晓波折纸体简"/>
              </a:rPr>
              <a:t>人际交往多</a:t>
            </a:r>
            <a:r>
              <a:rPr sz="2800" b="1" dirty="0">
                <a:solidFill>
                  <a:srgbClr val="0F9CFF"/>
                </a:solidFill>
                <a:latin typeface="汉仪晓波折纸体简"/>
                <a:cs typeface="汉仪晓波折纸体简"/>
              </a:rPr>
              <a:t>，</a:t>
            </a:r>
            <a:r>
              <a:rPr sz="2800" b="1" spc="320" dirty="0">
                <a:solidFill>
                  <a:srgbClr val="0F9CFF"/>
                </a:solidFill>
                <a:latin typeface="汉仪晓波折纸体简"/>
                <a:cs typeface="汉仪晓波折纸体简"/>
              </a:rPr>
              <a:t>业余生活很青涩</a:t>
            </a:r>
            <a:r>
              <a:rPr sz="2800" b="1" spc="-10" dirty="0">
                <a:solidFill>
                  <a:srgbClr val="0F9CFF"/>
                </a:solidFill>
                <a:latin typeface="汉仪晓波折纸体简"/>
                <a:cs typeface="汉仪晓波折纸体简"/>
              </a:rPr>
              <a:t>”</a:t>
            </a:r>
            <a:endParaRPr sz="2800">
              <a:latin typeface="汉仪晓波折纸体简"/>
              <a:cs typeface="汉仪晓波折纸体简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880872"/>
            <a:ext cx="763905" cy="445134"/>
          </a:xfrm>
          <a:custGeom>
            <a:avLst/>
            <a:gdLst/>
            <a:ahLst/>
            <a:cxnLst/>
            <a:rect l="l" t="t" r="r" b="b"/>
            <a:pathLst>
              <a:path w="763905" h="445134">
                <a:moveTo>
                  <a:pt x="0" y="445007"/>
                </a:moveTo>
                <a:lnTo>
                  <a:pt x="0" y="0"/>
                </a:lnTo>
                <a:lnTo>
                  <a:pt x="763524" y="0"/>
                </a:lnTo>
                <a:lnTo>
                  <a:pt x="763524" y="445007"/>
                </a:lnTo>
                <a:lnTo>
                  <a:pt x="0" y="445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1210</Words>
  <Application>Microsoft Office PowerPoint</Application>
  <PresentationFormat>宽屏</PresentationFormat>
  <Paragraphs>257</Paragraphs>
  <Slides>50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55" baseType="lpstr">
      <vt:lpstr>汉仪晓波折纸体简</vt:lpstr>
      <vt:lpstr>Arial</vt:lpstr>
      <vt:lpstr>Calibri</vt:lpstr>
      <vt:lpstr>Times New Roman</vt:lpstr>
      <vt:lpstr>Office Theme</vt:lpstr>
      <vt:lpstr>PowerPoint 演示文稿</vt:lpstr>
      <vt:lpstr>超级IP营销专家</vt:lpstr>
      <vt:lpstr>两大核心议题</vt:lpstr>
      <vt:lpstr>壹 . 锁 定 用 户 触 碰 点</vt:lpstr>
      <vt:lpstr>人性即营销</vt:lpstr>
      <vt:lpstr>8090 被江小白“醺陶”的一代</vt:lpstr>
      <vt:lpstr>PowerPoint 演示文稿</vt:lpstr>
      <vt:lpstr>问题，我们同小镇 青年的触碰点在哪里？</vt:lpstr>
      <vt:lpstr>小镇青年业余时间超过70%</vt:lpstr>
      <vt:lpstr>PowerPoint 演示文稿</vt:lpstr>
      <vt:lpstr>PowerPoint 演示文稿</vt:lpstr>
      <vt:lpstr>PowerPoint 演示文稿</vt:lpstr>
      <vt:lpstr>PowerPoint 演示文稿</vt:lpstr>
      <vt:lpstr>触碰点解析</vt:lpstr>
      <vt:lpstr>PowerPoint 演示文稿</vt:lpstr>
      <vt:lpstr>PowerPoint 演示文稿</vt:lpstr>
      <vt:lpstr>PowerPoint 演示文稿</vt:lpstr>
      <vt:lpstr>无趣治愈场--无趣治愈年货街/小酒馆事件引爆轴</vt:lpstr>
      <vt:lpstr>Part.1 前浪</vt:lpstr>
      <vt:lpstr>70%的小镇青年 业余活动以上网、亲朋聚 会、看电视为主！</vt:lpstr>
      <vt:lpstr>25%的小镇青年从未 有过看展览、音乐会、演出等文化活动的经历</vt:lpstr>
      <vt:lpstr>73%的小镇青年 喜欢平凡稳定生活，容 易滋生“混日子”</vt:lpstr>
      <vt:lpstr>54.2%的小镇青年 认为自己社会经济地位低于大城市同龄人</vt:lpstr>
      <vt:lpstr>b、长图文：致韶关青年的一份信，拒绝平庸，引发小镇青年共鸣</vt:lpstr>
      <vt:lpstr>长图文DEMO--致韶关青年的一份信，#拒绝平庸，家倍出趣#</vt:lpstr>
      <vt:lpstr>长图文DEMO--致韶关青年的一份信，#拒绝平庸，家倍出趣#</vt:lpstr>
      <vt:lpstr>长图文DEMO--致韶关青年的一份信，#拒绝平庸，家倍出趣#</vt:lpstr>
      <vt:lpstr>长图文DEMO--致韶关青年的一份信，#拒绝平庸，家倍出趣#</vt:lpstr>
      <vt:lpstr>PowerPoint 演示文稿</vt:lpstr>
      <vt:lpstr>PowerPoint 演示文稿</vt:lpstr>
      <vt:lpstr>PowerPoint 演示文稿</vt:lpstr>
      <vt:lpstr>Part.2 中浪</vt:lpstr>
      <vt:lpstr>a、匹配项目：#给你一个出趣的家#定制瓶海报刷屏</vt:lpstr>
      <vt:lpstr>定制瓶刷屏海报</vt:lpstr>
      <vt:lpstr>PowerPoint 演示文稿</vt:lpstr>
      <vt:lpstr>PowerPoint 演示文稿</vt:lpstr>
      <vt:lpstr>PowerPoint 演示文稿</vt:lpstr>
      <vt:lpstr>PowerPoint 演示文稿</vt:lpstr>
      <vt:lpstr>b、无趣治愈诊所h5，赶紧走进“无趣治愈所”，测一测你的无趣指向！</vt:lpstr>
      <vt:lpstr>PowerPoint 演示文稿</vt:lpstr>
      <vt:lpstr>无趣治愈诊所h5DEMO</vt:lpstr>
      <vt:lpstr>PowerPoint 演示文稿</vt:lpstr>
      <vt:lpstr>PowerPoint 演示文稿</vt:lpstr>
      <vt:lpstr>c、线下落地快闪，无趣治愈小酒馆/年货街</vt:lpstr>
      <vt:lpstr>无趣治愈小酒馆四大互动区</vt:lpstr>
      <vt:lpstr>无趣治愈年货街</vt:lpstr>
      <vt:lpstr>营销中心一份别趣的礼</vt:lpstr>
      <vt:lpstr>PowerPoint 演示文稿</vt:lpstr>
      <vt:lpstr>a、家倍出趣复盘二次传播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9</cp:revision>
  <dcterms:created xsi:type="dcterms:W3CDTF">2020-04-01T09:23:00Z</dcterms:created>
  <dcterms:modified xsi:type="dcterms:W3CDTF">2022-04-29T08:06:39Z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2019-10-30T00:00:00Z</vt:filetime>
  </property>
  <property fmtid="{D5CDD505-2E9C-101B-9397-08002B2CF9AE}" pid="3" name="Creator">
    <vt:lpwstr>WPS 演示</vt:lpwstr>
  </property>
  <property fmtid="{D5CDD505-2E9C-101B-9397-08002B2CF9AE}" pid="4" name="LastSaved">
    <vt:filetime>2020-04-01T00:00:00Z</vt:filetime>
  </property>
  <property fmtid="{D5CDD505-2E9C-101B-9397-08002B2CF9AE}" pid="5" name="KSOProductBuildVer">
    <vt:lpwstr>2052-11.1.0.9662</vt:lpwstr>
  </property>
</Properties>
</file>