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4"/>
  </p:notesMasterIdLst>
  <p:sldIdLst>
    <p:sldId id="286" r:id="rId3"/>
    <p:sldId id="331" r:id="rId4"/>
    <p:sldId id="308" r:id="rId5"/>
    <p:sldId id="307" r:id="rId6"/>
    <p:sldId id="288" r:id="rId7"/>
    <p:sldId id="332" r:id="rId8"/>
    <p:sldId id="377" r:id="rId9"/>
    <p:sldId id="379" r:id="rId10"/>
    <p:sldId id="378" r:id="rId11"/>
    <p:sldId id="380" r:id="rId12"/>
    <p:sldId id="381" r:id="rId13"/>
    <p:sldId id="383" r:id="rId14"/>
    <p:sldId id="384" r:id="rId15"/>
    <p:sldId id="385" r:id="rId16"/>
    <p:sldId id="386" r:id="rId17"/>
    <p:sldId id="387" r:id="rId18"/>
    <p:sldId id="388" r:id="rId19"/>
    <p:sldId id="316" r:id="rId20"/>
    <p:sldId id="317" r:id="rId21"/>
    <p:sldId id="389" r:id="rId22"/>
    <p:sldId id="362" r:id="rId23"/>
    <p:sldId id="390" r:id="rId24"/>
    <p:sldId id="376" r:id="rId25"/>
    <p:sldId id="391" r:id="rId26"/>
    <p:sldId id="346" r:id="rId27"/>
    <p:sldId id="345" r:id="rId28"/>
    <p:sldId id="393" r:id="rId29"/>
    <p:sldId id="347" r:id="rId30"/>
    <p:sldId id="343" r:id="rId31"/>
    <p:sldId id="392" r:id="rId32"/>
    <p:sldId id="34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4">
          <p15:clr>
            <a:srgbClr val="A4A3A4"/>
          </p15:clr>
        </p15:guide>
        <p15:guide id="2" orient="horz" pos="3122">
          <p15:clr>
            <a:srgbClr val="A4A3A4"/>
          </p15:clr>
        </p15:guide>
        <p15:guide id="3" pos="1362">
          <p15:clr>
            <a:srgbClr val="A4A3A4"/>
          </p15:clr>
        </p15:guide>
        <p15:guide id="4" pos="72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5E1"/>
    <a:srgbClr val="FAAEA3"/>
    <a:srgbClr val="9AD0E8"/>
    <a:srgbClr val="BADEEF"/>
    <a:srgbClr val="EBB4CC"/>
    <a:srgbClr val="B3D7E8"/>
    <a:srgbClr val="F2B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3951" autoAdjust="0"/>
  </p:normalViewPr>
  <p:slideViewPr>
    <p:cSldViewPr snapToGrid="0" showGuides="1">
      <p:cViewPr varScale="1">
        <p:scale>
          <a:sx n="81" d="100"/>
          <a:sy n="81" d="100"/>
        </p:scale>
        <p:origin x="1018" y="48"/>
      </p:cViewPr>
      <p:guideLst>
        <p:guide orient="horz" pos="774"/>
        <p:guide orient="horz" pos="3122"/>
        <p:guide pos="1362"/>
        <p:guide pos="72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48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场地建议：</a:t>
            </a:r>
            <a:r>
              <a:rPr lang="zh-CN" altLang="zh-CN" dirty="0">
                <a:solidFill>
                  <a:schemeClr val="bg1">
                    <a:lumMod val="25000"/>
                  </a:schemeClr>
                </a:solidFill>
                <a:latin typeface="+mn-ea"/>
                <a:sym typeface="+mn-ea"/>
              </a:rPr>
              <a:t>在商场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  <a:sym typeface="+mn-ea"/>
              </a:rPr>
              <a:t>内</a:t>
            </a:r>
            <a:r>
              <a:rPr lang="zh-CN" altLang="zh-CN" dirty="0">
                <a:solidFill>
                  <a:schemeClr val="bg1">
                    <a:lumMod val="25000"/>
                  </a:schemeClr>
                </a:solidFill>
                <a:latin typeface="+mn-ea"/>
                <a:sym typeface="+mn-ea"/>
              </a:rPr>
              <a:t>或店铺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  <a:sym typeface="+mn-ea"/>
              </a:rPr>
              <a:t>附近搭建临时场地，包装成唯美、梦幻、粉嫩风格的场景，如城堡，触动消费者的少女心</a:t>
            </a:r>
            <a:endParaRPr lang="en-US" altLang="zh-CN" dirty="0">
              <a:solidFill>
                <a:schemeClr val="bg1">
                  <a:lumMod val="25000"/>
                </a:schemeClr>
              </a:solidFill>
              <a:latin typeface="+mn-ea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  <a:sym typeface="+mn-ea"/>
              </a:rPr>
              <a:t>供应商：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莹特丽也为大牌提供原料支持和生产服务及产品研发，消除消费者对</a:t>
            </a:r>
            <a:r>
              <a:rPr lang="en-US" altLang="zh-CN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“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低价</a:t>
            </a:r>
            <a:r>
              <a:rPr lang="en-US" altLang="zh-CN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”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彩妆的顾虑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solidFill>
                <a:schemeClr val="bg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34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盲测视频中的亮点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72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盲测视频中的亮点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72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盲测视频中的亮点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725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C4B8-4361-43A3-84B8-E35BB5F9BA94}" type="datetimeFigureOut">
              <a:rPr lang="zh-CN" altLang="en-US" smtClean="0"/>
              <a:t>2022/4/29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7D5C-1C9B-41BD-AAE3-C99C4A723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rot="5400000">
            <a:off x="-740258" y="-790289"/>
            <a:ext cx="2555326" cy="2703344"/>
            <a:chOff x="-519476" y="4353908"/>
            <a:chExt cx="3576802" cy="3783990"/>
          </a:xfrm>
        </p:grpSpPr>
        <p:sp>
          <p:nvSpPr>
            <p:cNvPr id="4" name="椭圆 3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53632" y="415496"/>
            <a:ext cx="5135563" cy="6316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r>
              <a:rPr lang="zh-CN" altLang="en-US" dirty="0"/>
              <a:t>标题就是超短裙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C4B8-4361-43A3-84B8-E35BB5F9BA94}" type="datetimeFigureOut">
              <a:rPr lang="zh-CN" altLang="en-US" smtClean="0"/>
              <a:t>2022/4/29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7D5C-1C9B-41BD-AAE3-C99C4A723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wz.cn/6q6TxX%23http:/dwz.cn/6q6TxX%20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dwz.cn/6q6TxX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hyperlink" Target="http://tieba.baidu.com/p/5281622197%23http:/tieba.baidu.com/p/5281622197%20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t.im/1flc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-639292" y="1842988"/>
            <a:ext cx="2159876" cy="215987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 flipH="1">
            <a:off x="10662217" y="1842988"/>
            <a:ext cx="2159876" cy="215987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-141891" y="4353908"/>
            <a:ext cx="987711" cy="987711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-519476" y="5669542"/>
            <a:ext cx="2468356" cy="2468356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634884" y="5187511"/>
            <a:ext cx="1039735" cy="1039735"/>
          </a:xfrm>
          <a:prstGeom prst="ellipse">
            <a:avLst/>
          </a:prstGeom>
          <a:solidFill>
            <a:schemeClr val="accent3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017591" y="6594124"/>
            <a:ext cx="1039735" cy="1039735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326523" y="6204386"/>
            <a:ext cx="2030336" cy="203033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 flipH="1">
            <a:off x="11336981" y="4353908"/>
            <a:ext cx="987711" cy="987711"/>
          </a:xfrm>
          <a:prstGeom prst="ellipse">
            <a:avLst/>
          </a:prstGeom>
          <a:solidFill>
            <a:schemeClr val="accent4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 flipH="1">
            <a:off x="10233921" y="5669542"/>
            <a:ext cx="2468356" cy="2468356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 flipH="1">
            <a:off x="9508182" y="5187511"/>
            <a:ext cx="1039735" cy="1039735"/>
          </a:xfrm>
          <a:prstGeom prst="ellipse">
            <a:avLst/>
          </a:prstGeom>
          <a:solidFill>
            <a:schemeClr val="accent4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 flipH="1">
            <a:off x="9125475" y="6594124"/>
            <a:ext cx="1039735" cy="1039735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 flipH="1">
            <a:off x="6825942" y="6204386"/>
            <a:ext cx="2030336" cy="203033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700520" y="5341620"/>
            <a:ext cx="2936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rgbClr val="267FA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By BTOPSCONNECT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2399665" y="2398662"/>
            <a:ext cx="7358860" cy="1618990"/>
            <a:chOff x="2399665" y="1992784"/>
            <a:chExt cx="7358860" cy="1618990"/>
          </a:xfrm>
        </p:grpSpPr>
        <p:grpSp>
          <p:nvGrpSpPr>
            <p:cNvPr id="73" name="组合 72"/>
            <p:cNvGrpSpPr/>
            <p:nvPr/>
          </p:nvGrpSpPr>
          <p:grpSpPr>
            <a:xfrm>
              <a:off x="2423640" y="1992784"/>
              <a:ext cx="7334885" cy="831215"/>
              <a:chOff x="2423640" y="2507465"/>
              <a:chExt cx="7334885" cy="831215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423640" y="2507465"/>
                <a:ext cx="7334885" cy="8312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2423640" y="2593825"/>
                <a:ext cx="733488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MINI PONI </a:t>
                </a:r>
                <a:r>
                  <a:rPr lang="zh-CN" altLang="en-US" sz="3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系列彩妆上市推广传播</a:t>
                </a: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75" name="直接连接符 74"/>
            <p:cNvCxnSpPr/>
            <p:nvPr/>
          </p:nvCxnSpPr>
          <p:spPr>
            <a:xfrm>
              <a:off x="2399665" y="3019312"/>
              <a:ext cx="7327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本框 75"/>
            <p:cNvSpPr txBox="1"/>
            <p:nvPr/>
          </p:nvSpPr>
          <p:spPr>
            <a:xfrm>
              <a:off x="2554606" y="3212994"/>
              <a:ext cx="708248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-15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MINI PONI Cosmetics Communication Plan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25390" y="1889125"/>
            <a:ext cx="2141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-15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Miniso </a:t>
            </a:r>
            <a:r>
              <a:rPr kumimoji="0" lang="zh-CN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名创优品</a:t>
            </a:r>
          </a:p>
        </p:txBody>
      </p:sp>
      <p:pic>
        <p:nvPicPr>
          <p:cNvPr id="31" name="Picture 10" descr="https://timgsa.baidu.com/timg?image&amp;quality=80&amp;size=b9999_10000&amp;sec=1503311045863&amp;di=4c71eaa6fc24cac20d3a4f5740c49692&amp;imgtype=0&amp;src=http%3A%2F%2Fpic.qiantucdn.com%2F58pic%2F17%2F82%2F31%2F67v58PICjAi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18" y="195893"/>
            <a:ext cx="2359565" cy="1624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3576802" cy="3783990"/>
            <a:chOff x="-519476" y="4353908"/>
            <a:chExt cx="3576802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3960" y="2613025"/>
            <a:ext cx="408622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用户讨论品类大多集中在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彩妆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t="51661"/>
          <a:stretch>
            <a:fillRect/>
          </a:stretch>
        </p:blipFill>
        <p:spPr>
          <a:xfrm>
            <a:off x="5960110" y="2398692"/>
            <a:ext cx="4676140" cy="157714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3576802" cy="3783990"/>
            <a:chOff x="-519476" y="4353908"/>
            <a:chExt cx="3576802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3960" y="2613025"/>
            <a:ext cx="4086225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zh-CN" sz="2000" b="1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产品效果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是彩妆讨论中最多人提及的内容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435" y="835025"/>
            <a:ext cx="4245610" cy="4774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3576802" cy="3783990"/>
            <a:chOff x="-519476" y="4353908"/>
            <a:chExt cx="3576802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475" y="1242695"/>
            <a:ext cx="4952365" cy="752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0" y="1995170"/>
            <a:ext cx="4999990" cy="38188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56428" y="2712458"/>
            <a:ext cx="408622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明星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成为美妆讨论声量的主要</a:t>
            </a:r>
            <a:r>
              <a:rPr lang="zh-CN" altLang="en-US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推力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71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6963" y="687535"/>
            <a:ext cx="40862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n-ea"/>
                <a:sym typeface="+mn-ea"/>
              </a:rPr>
              <a:t>消费者对美妆相关内容的提问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6349808" y="814896"/>
            <a:ext cx="5537624" cy="5245623"/>
            <a:chOff x="5679104" y="487352"/>
            <a:chExt cx="6164027" cy="5838996"/>
          </a:xfrm>
        </p:grpSpPr>
        <p:grpSp>
          <p:nvGrpSpPr>
            <p:cNvPr id="32" name="组 31"/>
            <p:cNvGrpSpPr/>
            <p:nvPr/>
          </p:nvGrpSpPr>
          <p:grpSpPr>
            <a:xfrm>
              <a:off x="8609159" y="487352"/>
              <a:ext cx="3233972" cy="2599209"/>
              <a:chOff x="5892800" y="2483916"/>
              <a:chExt cx="5984875" cy="4307757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92800" y="2483916"/>
                <a:ext cx="5984875" cy="1035754"/>
              </a:xfrm>
              <a:prstGeom prst="rect">
                <a:avLst/>
              </a:prstGeom>
            </p:spPr>
          </p:pic>
          <p:pic>
            <p:nvPicPr>
              <p:cNvPr id="31" name="图片 30" descr="WX20170824-211548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2800" y="3489325"/>
                <a:ext cx="5981700" cy="3302348"/>
              </a:xfrm>
              <a:prstGeom prst="rect">
                <a:avLst/>
              </a:prstGeom>
            </p:spPr>
          </p:pic>
        </p:grpSp>
        <p:pic>
          <p:nvPicPr>
            <p:cNvPr id="34" name="图片 33" descr="WX20170824-21184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158" y="3278552"/>
              <a:ext cx="3228434" cy="3047796"/>
            </a:xfrm>
            <a:prstGeom prst="rect">
              <a:avLst/>
            </a:prstGeom>
          </p:spPr>
        </p:pic>
        <p:pic>
          <p:nvPicPr>
            <p:cNvPr id="35" name="图片 34" descr="WX20170824-21210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293" y="626503"/>
              <a:ext cx="2856881" cy="243477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9104" y="3284286"/>
              <a:ext cx="2853478" cy="2992215"/>
            </a:xfrm>
            <a:prstGeom prst="rect">
              <a:avLst/>
            </a:prstGeom>
          </p:spPr>
        </p:pic>
      </p:grpSp>
      <p:grpSp>
        <p:nvGrpSpPr>
          <p:cNvPr id="3" name="组 2"/>
          <p:cNvGrpSpPr/>
          <p:nvPr/>
        </p:nvGrpSpPr>
        <p:grpSpPr>
          <a:xfrm>
            <a:off x="517891" y="1430163"/>
            <a:ext cx="2478476" cy="1134267"/>
            <a:chOff x="517891" y="1430163"/>
            <a:chExt cx="2478476" cy="1134267"/>
          </a:xfrm>
        </p:grpSpPr>
        <p:grpSp>
          <p:nvGrpSpPr>
            <p:cNvPr id="18" name="组合 1"/>
            <p:cNvGrpSpPr/>
            <p:nvPr/>
          </p:nvGrpSpPr>
          <p:grpSpPr>
            <a:xfrm>
              <a:off x="748516" y="1595830"/>
              <a:ext cx="1979295" cy="791210"/>
              <a:chOff x="5874" y="2965"/>
              <a:chExt cx="3117" cy="124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5874" y="2965"/>
                <a:ext cx="311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便宜的化妆品对皮肤有哪些坏处?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740" y="3825"/>
                <a:ext cx="2163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000" u="sng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hlinkClick r:id="" action="ppaction://noaction"/>
                  </a:rPr>
                  <a:t>http://t.im/1flc7</a:t>
                </a:r>
                <a:endParaRPr lang="zh-CN" altLang="en-US" sz="1000" u="sng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8" name="椭圆形标注 37"/>
            <p:cNvSpPr/>
            <p:nvPr/>
          </p:nvSpPr>
          <p:spPr>
            <a:xfrm>
              <a:off x="517891" y="1430163"/>
              <a:ext cx="2478476" cy="1134267"/>
            </a:xfrm>
            <a:prstGeom prst="wedgeEllipseCallout">
              <a:avLst>
                <a:gd name="adj1" fmla="val -41606"/>
                <a:gd name="adj2" fmla="val 5643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n-ea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423677" y="2766146"/>
            <a:ext cx="2478476" cy="1134267"/>
            <a:chOff x="423677" y="2766146"/>
            <a:chExt cx="2478476" cy="1134267"/>
          </a:xfrm>
        </p:grpSpPr>
        <p:grpSp>
          <p:nvGrpSpPr>
            <p:cNvPr id="24" name="组合 6"/>
            <p:cNvGrpSpPr/>
            <p:nvPr/>
          </p:nvGrpSpPr>
          <p:grpSpPr>
            <a:xfrm>
              <a:off x="687692" y="2927082"/>
              <a:ext cx="1979295" cy="790575"/>
              <a:chOff x="6163" y="7739"/>
              <a:chExt cx="3117" cy="124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6163" y="7739"/>
                <a:ext cx="311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>
                    <a:solidFill>
                      <a:srgbClr val="7B7B7B"/>
                    </a:solidFill>
                    <a:latin typeface="+mn-ea"/>
                  </a:rPr>
                  <a:t>请问什么牌子的美妆品效果好，帮忙给个推荐？</a:t>
                </a:r>
              </a:p>
            </p:txBody>
          </p:sp>
          <p:sp>
            <p:nvSpPr>
              <p:cNvPr id="26" name="文本框 25">
                <a:hlinkClick r:id="rId7"/>
              </p:cNvPr>
              <p:cNvSpPr txBox="1"/>
              <p:nvPr/>
            </p:nvSpPr>
            <p:spPr>
              <a:xfrm>
                <a:off x="6329" y="8598"/>
                <a:ext cx="2871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000" u="sng" dirty="0">
                    <a:solidFill>
                      <a:srgbClr val="7B7B7B"/>
                    </a:solidFill>
                    <a:latin typeface="+mn-ea"/>
                    <a:hlinkClick r:id="rId8"/>
                  </a:rPr>
                  <a:t>http://dwz.cn/6q6TxX</a:t>
                </a:r>
                <a:endParaRPr lang="zh-CN" altLang="en-US" sz="1000" u="sng" dirty="0">
                  <a:solidFill>
                    <a:srgbClr val="7B7B7B"/>
                  </a:solidFill>
                  <a:latin typeface="+mn-ea"/>
                </a:endParaRPr>
              </a:p>
            </p:txBody>
          </p:sp>
        </p:grpSp>
        <p:sp>
          <p:nvSpPr>
            <p:cNvPr id="39" name="椭圆形标注 38"/>
            <p:cNvSpPr/>
            <p:nvPr/>
          </p:nvSpPr>
          <p:spPr>
            <a:xfrm>
              <a:off x="423677" y="2766146"/>
              <a:ext cx="2478476" cy="1134267"/>
            </a:xfrm>
            <a:prstGeom prst="wedgeEllipseCallout">
              <a:avLst>
                <a:gd name="adj1" fmla="val -41606"/>
                <a:gd name="adj2" fmla="val 5643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n-ea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2968239" y="2050657"/>
            <a:ext cx="2264273" cy="1134267"/>
            <a:chOff x="2968239" y="2050657"/>
            <a:chExt cx="2264273" cy="1134267"/>
          </a:xfrm>
        </p:grpSpPr>
        <p:grpSp>
          <p:nvGrpSpPr>
            <p:cNvPr id="21" name="组合 5"/>
            <p:cNvGrpSpPr/>
            <p:nvPr/>
          </p:nvGrpSpPr>
          <p:grpSpPr>
            <a:xfrm>
              <a:off x="3211681" y="2229817"/>
              <a:ext cx="1817370" cy="775970"/>
              <a:chOff x="10378" y="3622"/>
              <a:chExt cx="2862" cy="1222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0378" y="3622"/>
                <a:ext cx="286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>
                    <a:solidFill>
                      <a:srgbClr val="7B7B7B"/>
                    </a:solidFill>
                    <a:latin typeface="+mn-ea"/>
                  </a:rPr>
                  <a:t>求推荐哪些好用又便宜的美妆用品呀~?</a:t>
                </a:r>
              </a:p>
            </p:txBody>
          </p:sp>
          <p:sp>
            <p:nvSpPr>
              <p:cNvPr id="23" name="文本框 22">
                <a:hlinkClick r:id="rId7"/>
              </p:cNvPr>
              <p:cNvSpPr txBox="1"/>
              <p:nvPr/>
            </p:nvSpPr>
            <p:spPr>
              <a:xfrm>
                <a:off x="10452" y="4458"/>
                <a:ext cx="2286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u="sng" dirty="0">
                    <a:solidFill>
                      <a:srgbClr val="7B7B7B"/>
                    </a:solidFill>
                    <a:latin typeface="+mn-ea"/>
                    <a:hlinkClick r:id="rId9"/>
                  </a:rPr>
                  <a:t>http://t.im/1flc8</a:t>
                </a:r>
                <a:endParaRPr lang="zh-CN" altLang="en-US" sz="1000" u="sng" dirty="0">
                  <a:solidFill>
                    <a:srgbClr val="7B7B7B"/>
                  </a:solidFill>
                  <a:latin typeface="+mn-ea"/>
                </a:endParaRPr>
              </a:p>
            </p:txBody>
          </p:sp>
        </p:grpSp>
        <p:sp>
          <p:nvSpPr>
            <p:cNvPr id="41" name="椭圆形标注 40"/>
            <p:cNvSpPr/>
            <p:nvPr/>
          </p:nvSpPr>
          <p:spPr>
            <a:xfrm flipH="1">
              <a:off x="2968239" y="2050657"/>
              <a:ext cx="2264273" cy="1134267"/>
            </a:xfrm>
            <a:prstGeom prst="wedgeEllipseCallout">
              <a:avLst>
                <a:gd name="adj1" fmla="val -41606"/>
                <a:gd name="adj2" fmla="val 5643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n-ea"/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2787562" y="3398969"/>
            <a:ext cx="2395626" cy="1134267"/>
            <a:chOff x="2787562" y="3398969"/>
            <a:chExt cx="2395626" cy="1134267"/>
          </a:xfrm>
        </p:grpSpPr>
        <p:grpSp>
          <p:nvGrpSpPr>
            <p:cNvPr id="27" name="组合 7"/>
            <p:cNvGrpSpPr/>
            <p:nvPr/>
          </p:nvGrpSpPr>
          <p:grpSpPr>
            <a:xfrm>
              <a:off x="3082982" y="3494530"/>
              <a:ext cx="1885950" cy="912495"/>
              <a:chOff x="10397" y="7642"/>
              <a:chExt cx="2970" cy="1437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0436" y="7642"/>
                <a:ext cx="286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>
                    <a:solidFill>
                      <a:srgbClr val="7B7B7B"/>
                    </a:solidFill>
                    <a:latin typeface="+mn-ea"/>
                  </a:rPr>
                  <a:t>有没有平价好用的化妆品啊？</a:t>
                </a:r>
              </a:p>
            </p:txBody>
          </p:sp>
          <p:sp>
            <p:nvSpPr>
              <p:cNvPr id="29" name="文本框 28">
                <a:hlinkClick r:id="rId7"/>
              </p:cNvPr>
              <p:cNvSpPr txBox="1"/>
              <p:nvPr/>
            </p:nvSpPr>
            <p:spPr>
              <a:xfrm>
                <a:off x="10397" y="8449"/>
                <a:ext cx="297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000" u="sng" dirty="0">
                    <a:latin typeface="+mn-ea"/>
                    <a:hlinkClick r:id="rId10"/>
                  </a:rPr>
                  <a:t>http://tieba.baidu.com/p/5281622197</a:t>
                </a:r>
                <a:endParaRPr lang="zh-CN" altLang="en-US" sz="1000" u="sng" dirty="0">
                  <a:latin typeface="+mn-ea"/>
                </a:endParaRPr>
              </a:p>
            </p:txBody>
          </p:sp>
        </p:grpSp>
        <p:sp>
          <p:nvSpPr>
            <p:cNvPr id="42" name="椭圆形标注 41"/>
            <p:cNvSpPr/>
            <p:nvPr/>
          </p:nvSpPr>
          <p:spPr>
            <a:xfrm flipH="1">
              <a:off x="2787562" y="3398969"/>
              <a:ext cx="2395626" cy="1134267"/>
            </a:xfrm>
            <a:prstGeom prst="wedgeEllipseCallout">
              <a:avLst>
                <a:gd name="adj1" fmla="val -41606"/>
                <a:gd name="adj2" fmla="val 5643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0" y="4208948"/>
            <a:ext cx="2575296" cy="2649052"/>
          </a:xfrm>
          <a:prstGeom prst="rect">
            <a:avLst/>
          </a:prstGeom>
        </p:spPr>
      </p:pic>
      <p:pic>
        <p:nvPicPr>
          <p:cNvPr id="5" name="图片 4" descr="VCG21gic5357980-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68" y="4562943"/>
            <a:ext cx="2227708" cy="22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"/>
          <p:cNvSpPr>
            <a:spLocks noGrp="1"/>
          </p:cNvSpPr>
          <p:nvPr/>
        </p:nvSpPr>
        <p:spPr>
          <a:xfrm>
            <a:off x="4108825" y="1560868"/>
            <a:ext cx="4930588" cy="44125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181818"/>
                </a:solidFill>
                <a:latin typeface="+mn-ea"/>
                <a:sym typeface="+mn-ea"/>
              </a:rPr>
              <a:t>90</a:t>
            </a:r>
            <a:r>
              <a:rPr lang="zh-CN" altLang="en-US" sz="1800" dirty="0">
                <a:solidFill>
                  <a:srgbClr val="181818"/>
                </a:solidFill>
                <a:latin typeface="+mn-ea"/>
                <a:sym typeface="+mn-ea"/>
              </a:rPr>
              <a:t>后消费群体对彩妆需求旺盛，在产品选择上</a:t>
            </a:r>
          </a:p>
        </p:txBody>
      </p:sp>
      <p:sp>
        <p:nvSpPr>
          <p:cNvPr id="6" name="文本占位符 1"/>
          <p:cNvSpPr>
            <a:spLocks noGrp="1"/>
          </p:cNvSpPr>
          <p:nvPr/>
        </p:nvSpPr>
        <p:spPr>
          <a:xfrm>
            <a:off x="2101850" y="688975"/>
            <a:ext cx="2315210" cy="6318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10000"/>
                  </a:schemeClr>
                </a:solidFill>
                <a:latin typeface="+mn-ea"/>
                <a:sym typeface="+mn-ea"/>
              </a:rPr>
              <a:t>Summary</a:t>
            </a:r>
          </a:p>
          <a:p>
            <a:endParaRPr lang="zh-CN" altLang="en-US" dirty="0">
              <a:solidFill>
                <a:schemeClr val="bg1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92005" y="2162810"/>
            <a:ext cx="1831975" cy="1781810"/>
          </a:xfrm>
          <a:prstGeom prst="ellipse">
            <a:avLst/>
          </a:prstGeom>
          <a:solidFill>
            <a:srgbClr val="FAAEA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181818"/>
                </a:solidFill>
                <a:latin typeface="+mn-ea"/>
              </a:rPr>
              <a:t>大牌</a:t>
            </a:r>
          </a:p>
          <a:p>
            <a:pPr algn="ctr"/>
            <a:r>
              <a:rPr lang="zh-CN" altLang="en-US" sz="2800" dirty="0">
                <a:solidFill>
                  <a:srgbClr val="F5F5F5">
                    <a:lumMod val="10000"/>
                  </a:srgbClr>
                </a:solidFill>
                <a:latin typeface="+mn-ea"/>
              </a:rPr>
              <a:t>太贵</a:t>
            </a:r>
          </a:p>
        </p:txBody>
      </p:sp>
      <p:sp>
        <p:nvSpPr>
          <p:cNvPr id="9" name="椭圆 8"/>
          <p:cNvSpPr/>
          <p:nvPr/>
        </p:nvSpPr>
        <p:spPr>
          <a:xfrm>
            <a:off x="2535545" y="2070735"/>
            <a:ext cx="2025650" cy="1885950"/>
          </a:xfrm>
          <a:prstGeom prst="ellipse">
            <a:avLst/>
          </a:prstGeom>
          <a:solidFill>
            <a:srgbClr val="FAAEA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顶级奢华有面子</a:t>
            </a:r>
          </a:p>
          <a:p>
            <a:pPr algn="ctr"/>
            <a:r>
              <a:rPr lang="zh-CN" altLang="en-US" sz="24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买不起</a:t>
            </a:r>
          </a:p>
        </p:txBody>
      </p:sp>
      <p:sp>
        <p:nvSpPr>
          <p:cNvPr id="10" name="椭圆 9"/>
          <p:cNvSpPr/>
          <p:nvPr/>
        </p:nvSpPr>
        <p:spPr>
          <a:xfrm>
            <a:off x="6750675" y="2162810"/>
            <a:ext cx="1777365" cy="1777365"/>
          </a:xfrm>
          <a:prstGeom prst="ellipse">
            <a:avLst/>
          </a:prstGeom>
          <a:solidFill>
            <a:srgbClr val="FAAEA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181818"/>
                </a:solidFill>
                <a:latin typeface="+mn-ea"/>
              </a:rPr>
              <a:t>杂牌</a:t>
            </a:r>
          </a:p>
          <a:p>
            <a:pPr algn="ctr"/>
            <a:r>
              <a:rPr lang="zh-CN" altLang="en-US" sz="2800" dirty="0">
                <a:solidFill>
                  <a:srgbClr val="181818"/>
                </a:solidFill>
                <a:latin typeface="+mn-ea"/>
              </a:rPr>
              <a:t>不靠谱</a:t>
            </a:r>
          </a:p>
        </p:txBody>
      </p:sp>
      <p:sp>
        <p:nvSpPr>
          <p:cNvPr id="11" name="椭圆 10"/>
          <p:cNvSpPr/>
          <p:nvPr/>
        </p:nvSpPr>
        <p:spPr>
          <a:xfrm>
            <a:off x="8692505" y="2177415"/>
            <a:ext cx="1779270" cy="1779270"/>
          </a:xfrm>
          <a:prstGeom prst="ellipse">
            <a:avLst/>
          </a:prstGeom>
          <a:solidFill>
            <a:srgbClr val="FAAEA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 dirty="0">
                <a:solidFill>
                  <a:srgbClr val="181818"/>
                </a:solidFill>
                <a:latin typeface="+mn-ea"/>
              </a:rPr>
              <a:t>没有</a:t>
            </a:r>
          </a:p>
          <a:p>
            <a:pPr algn="ctr"/>
            <a:r>
              <a:rPr lang="zh-CN" sz="2800" dirty="0">
                <a:solidFill>
                  <a:srgbClr val="181818"/>
                </a:solidFill>
                <a:latin typeface="+mn-ea"/>
              </a:rPr>
              <a:t>一整套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2647940" y="4345305"/>
            <a:ext cx="1845310" cy="1845310"/>
            <a:chOff x="2647940" y="4345305"/>
            <a:chExt cx="1845310" cy="1845310"/>
          </a:xfrm>
        </p:grpSpPr>
        <p:sp>
          <p:nvSpPr>
            <p:cNvPr id="16" name="椭圆 15"/>
            <p:cNvSpPr/>
            <p:nvPr/>
          </p:nvSpPr>
          <p:spPr>
            <a:xfrm>
              <a:off x="2647940" y="4345305"/>
              <a:ext cx="1845310" cy="1845310"/>
            </a:xfrm>
            <a:prstGeom prst="ellips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ADEEF"/>
                </a:solidFill>
                <a:latin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858125" y="4986020"/>
              <a:ext cx="148336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效果好</a:t>
              </a: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8693140" y="4382770"/>
            <a:ext cx="1778635" cy="1820545"/>
            <a:chOff x="8693140" y="4382770"/>
            <a:chExt cx="1778635" cy="1820545"/>
          </a:xfrm>
        </p:grpSpPr>
        <p:sp>
          <p:nvSpPr>
            <p:cNvPr id="14" name="椭圆 13"/>
            <p:cNvSpPr/>
            <p:nvPr/>
          </p:nvSpPr>
          <p:spPr>
            <a:xfrm>
              <a:off x="8693140" y="4382770"/>
              <a:ext cx="1778635" cy="1820545"/>
            </a:xfrm>
            <a:prstGeom prst="ellips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ADEEF"/>
                </a:solidFill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719810" y="4986020"/>
              <a:ext cx="16700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181818"/>
                  </a:solidFill>
                  <a:latin typeface="+mn-ea"/>
                </a:rPr>
                <a:t>高性价比</a:t>
              </a: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735435" y="4382770"/>
            <a:ext cx="1778635" cy="1820545"/>
            <a:chOff x="6735435" y="4382770"/>
            <a:chExt cx="1778635" cy="1820545"/>
          </a:xfrm>
        </p:grpSpPr>
        <p:sp>
          <p:nvSpPr>
            <p:cNvPr id="15" name="椭圆 14"/>
            <p:cNvSpPr/>
            <p:nvPr/>
          </p:nvSpPr>
          <p:spPr>
            <a:xfrm>
              <a:off x="6735435" y="4382770"/>
              <a:ext cx="1778635" cy="1820545"/>
            </a:xfrm>
            <a:prstGeom prst="ellips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ADEEF"/>
                </a:solidFill>
                <a:latin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09730" y="4986020"/>
              <a:ext cx="163004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用着放心</a:t>
              </a: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664700" y="4382770"/>
            <a:ext cx="1820545" cy="1820545"/>
            <a:chOff x="4664700" y="4382770"/>
            <a:chExt cx="1820545" cy="1820545"/>
          </a:xfrm>
        </p:grpSpPr>
        <p:sp>
          <p:nvSpPr>
            <p:cNvPr id="13" name="椭圆 12"/>
            <p:cNvSpPr/>
            <p:nvPr/>
          </p:nvSpPr>
          <p:spPr>
            <a:xfrm>
              <a:off x="4664700" y="4382770"/>
              <a:ext cx="1820545" cy="1820545"/>
            </a:xfrm>
            <a:prstGeom prst="ellips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ADEEF"/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77095" y="4986020"/>
              <a:ext cx="163004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价格公道</a:t>
              </a:r>
            </a:p>
          </p:txBody>
        </p:sp>
      </p:grpSp>
      <p:sp>
        <p:nvSpPr>
          <p:cNvPr id="21" name="文本占位符 1"/>
          <p:cNvSpPr>
            <a:spLocks noGrp="1"/>
          </p:cNvSpPr>
          <p:nvPr/>
        </p:nvSpPr>
        <p:spPr>
          <a:xfrm>
            <a:off x="1338623" y="2856206"/>
            <a:ext cx="1108183" cy="4864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消费障碍</a:t>
            </a:r>
          </a:p>
        </p:txBody>
      </p:sp>
      <p:sp>
        <p:nvSpPr>
          <p:cNvPr id="22" name="文本占位符 1"/>
          <p:cNvSpPr>
            <a:spLocks noGrp="1"/>
          </p:cNvSpPr>
          <p:nvPr/>
        </p:nvSpPr>
        <p:spPr>
          <a:xfrm>
            <a:off x="1341599" y="5081412"/>
            <a:ext cx="1108183" cy="4864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购买愿景</a:t>
            </a:r>
          </a:p>
        </p:txBody>
      </p:sp>
    </p:spTree>
    <p:extLst>
      <p:ext uri="{BB962C8B-B14F-4D97-AF65-F5344CB8AC3E}">
        <p14:creationId xmlns:p14="http://schemas.microsoft.com/office/powerpoint/2010/main" val="6256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1"/>
          <p:cNvSpPr>
            <a:spLocks noGrp="1"/>
          </p:cNvSpPr>
          <p:nvPr/>
        </p:nvSpPr>
        <p:spPr>
          <a:xfrm>
            <a:off x="3253397" y="3021193"/>
            <a:ext cx="5925185" cy="70739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大牌太贵买不起，便宜货又不放心！</a:t>
            </a:r>
          </a:p>
        </p:txBody>
      </p:sp>
      <p:sp>
        <p:nvSpPr>
          <p:cNvPr id="24" name="文本占位符 1"/>
          <p:cNvSpPr>
            <a:spLocks noGrp="1"/>
          </p:cNvSpPr>
          <p:nvPr/>
        </p:nvSpPr>
        <p:spPr>
          <a:xfrm>
            <a:off x="2101850" y="1320800"/>
            <a:ext cx="2315210" cy="6318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181818"/>
                </a:solidFill>
                <a:latin typeface="+mn-ea"/>
                <a:sym typeface="+mn-ea"/>
              </a:rPr>
              <a:t>消费者痛点</a:t>
            </a:r>
          </a:p>
        </p:txBody>
      </p:sp>
    </p:spTree>
    <p:extLst>
      <p:ext uri="{BB962C8B-B14F-4D97-AF65-F5344CB8AC3E}">
        <p14:creationId xmlns:p14="http://schemas.microsoft.com/office/powerpoint/2010/main" val="40661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61227" y="2695938"/>
            <a:ext cx="66479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解决消费者的关键痛点，</a:t>
            </a:r>
          </a:p>
          <a:p>
            <a:pPr algn="l">
              <a:lnSpc>
                <a:spcPct val="150000"/>
              </a:lnSpc>
            </a:pPr>
            <a:r>
              <a:rPr lang="zh-CN" sz="2400" dirty="0">
                <a:solidFill>
                  <a:srgbClr val="FF0000"/>
                </a:solidFill>
                <a:latin typeface="+mn-ea"/>
              </a:rPr>
              <a:t>为消费者提供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高</a:t>
            </a:r>
            <a:r>
              <a:rPr lang="zh-CN" sz="2400" dirty="0">
                <a:solidFill>
                  <a:srgbClr val="FF0000"/>
                </a:solidFill>
                <a:latin typeface="+mn-ea"/>
              </a:rPr>
              <a:t>品质</a:t>
            </a:r>
            <a:r>
              <a:rPr lang="zh-CN" sz="2400" dirty="0">
                <a:solidFill>
                  <a:srgbClr val="FF0000"/>
                </a:solidFill>
                <a:latin typeface="+mn-ea"/>
                <a:sym typeface="+mn-ea"/>
              </a:rPr>
              <a:t>且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sym typeface="+mn-ea"/>
              </a:rPr>
              <a:t>价格亲民的系列</a:t>
            </a:r>
            <a:r>
              <a:rPr lang="zh-CN" sz="2400" dirty="0">
                <a:solidFill>
                  <a:srgbClr val="FF0000"/>
                </a:solidFill>
                <a:latin typeface="+mn-ea"/>
              </a:rPr>
              <a:t>彩妆产品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文本占位符 1"/>
          <p:cNvSpPr>
            <a:spLocks noGrp="1"/>
          </p:cNvSpPr>
          <p:nvPr/>
        </p:nvSpPr>
        <p:spPr>
          <a:xfrm>
            <a:off x="2101850" y="1320800"/>
            <a:ext cx="6097905" cy="6318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181818"/>
                </a:solidFill>
                <a:latin typeface="+mn-ea"/>
              </a:rPr>
              <a:t>MINI PONI's Role &amp; Challenge</a:t>
            </a:r>
          </a:p>
        </p:txBody>
      </p:sp>
    </p:spTree>
    <p:extLst>
      <p:ext uri="{BB962C8B-B14F-4D97-AF65-F5344CB8AC3E}">
        <p14:creationId xmlns:p14="http://schemas.microsoft.com/office/powerpoint/2010/main" val="30008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/>
          <p:cNvSpPr>
            <a:spLocks noGrp="1"/>
          </p:cNvSpPr>
          <p:nvPr/>
        </p:nvSpPr>
        <p:spPr>
          <a:xfrm>
            <a:off x="3826155" y="1049710"/>
            <a:ext cx="4743266" cy="6318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F5F5F5">
                    <a:lumMod val="10000"/>
                  </a:srgbClr>
                </a:solidFill>
                <a:latin typeface="+mn-ea"/>
              </a:rPr>
              <a:t>Big Idea: 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美妆种草神器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805" y="2104390"/>
            <a:ext cx="4836160" cy="2782570"/>
          </a:xfrm>
          <a:prstGeom prst="rect">
            <a:avLst/>
          </a:prstGeom>
        </p:spPr>
      </p:pic>
      <p:cxnSp>
        <p:nvCxnSpPr>
          <p:cNvPr id="8" name="直接箭头连接符 22"/>
          <p:cNvCxnSpPr/>
          <p:nvPr/>
        </p:nvCxnSpPr>
        <p:spPr>
          <a:xfrm>
            <a:off x="2327823" y="5348594"/>
            <a:ext cx="7807674" cy="0"/>
          </a:xfrm>
          <a:prstGeom prst="straightConnector1">
            <a:avLst/>
          </a:prstGeom>
          <a:ln w="28575">
            <a:solidFill>
              <a:srgbClr val="EBB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334907" y="5207753"/>
            <a:ext cx="281682" cy="281682"/>
          </a:xfrm>
          <a:prstGeom prst="ellipse">
            <a:avLst/>
          </a:prstGeom>
          <a:solidFill>
            <a:schemeClr val="accent4"/>
          </a:solidFill>
          <a:ln>
            <a:solidFill>
              <a:srgbClr val="FAA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69391" y="55318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品质高</a:t>
            </a:r>
          </a:p>
        </p:txBody>
      </p:sp>
      <p:sp>
        <p:nvSpPr>
          <p:cNvPr id="11" name="椭圆 10"/>
          <p:cNvSpPr/>
          <p:nvPr/>
        </p:nvSpPr>
        <p:spPr>
          <a:xfrm>
            <a:off x="6988893" y="5204174"/>
            <a:ext cx="281682" cy="281682"/>
          </a:xfrm>
          <a:prstGeom prst="ellipse">
            <a:avLst/>
          </a:prstGeom>
          <a:solidFill>
            <a:schemeClr val="accent4"/>
          </a:solidFill>
          <a:ln>
            <a:solidFill>
              <a:srgbClr val="FAA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23377" y="55282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设计美</a:t>
            </a:r>
          </a:p>
        </p:txBody>
      </p:sp>
      <p:sp>
        <p:nvSpPr>
          <p:cNvPr id="13" name="椭圆 12"/>
          <p:cNvSpPr/>
          <p:nvPr/>
        </p:nvSpPr>
        <p:spPr>
          <a:xfrm>
            <a:off x="8875297" y="5204174"/>
            <a:ext cx="281682" cy="281682"/>
          </a:xfrm>
          <a:prstGeom prst="ellipse">
            <a:avLst/>
          </a:prstGeom>
          <a:solidFill>
            <a:schemeClr val="accent4"/>
          </a:solidFill>
          <a:ln>
            <a:solidFill>
              <a:srgbClr val="FAA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09781" y="55282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价实惠</a:t>
            </a:r>
          </a:p>
        </p:txBody>
      </p:sp>
      <p:sp>
        <p:nvSpPr>
          <p:cNvPr id="15" name="椭圆 14"/>
          <p:cNvSpPr/>
          <p:nvPr/>
        </p:nvSpPr>
        <p:spPr>
          <a:xfrm>
            <a:off x="5131841" y="5207753"/>
            <a:ext cx="281682" cy="281682"/>
          </a:xfrm>
          <a:prstGeom prst="ellipse">
            <a:avLst/>
          </a:prstGeom>
          <a:solidFill>
            <a:schemeClr val="accent4"/>
          </a:solidFill>
          <a:ln>
            <a:solidFill>
              <a:srgbClr val="FAA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66325" y="55318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效果好</a:t>
            </a:r>
          </a:p>
        </p:txBody>
      </p:sp>
    </p:spTree>
    <p:extLst>
      <p:ext uri="{BB962C8B-B14F-4D97-AF65-F5344CB8AC3E}">
        <p14:creationId xmlns:p14="http://schemas.microsoft.com/office/powerpoint/2010/main" val="3405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3576802" cy="3783990"/>
            <a:chOff x="-519476" y="4353908"/>
            <a:chExt cx="3576802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846006" y="1814047"/>
            <a:ext cx="8642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en-US" sz="54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传播策略及执行规划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829439" y="883420"/>
            <a:ext cx="864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+mn-ea"/>
              </a:rPr>
              <a:t>核心策略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66119" y="1703387"/>
            <a:ext cx="877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(</a:t>
            </a:r>
            <a:r>
              <a:rPr lang="zh-CN" altLang="en-US" sz="16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推广目标</a:t>
            </a:r>
            <a:r>
              <a:rPr lang="en-US" altLang="zh-CN" sz="16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)</a:t>
            </a:r>
            <a:r>
              <a:rPr lang="zh-CN" altLang="en-US" sz="24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提升 </a:t>
            </a:r>
            <a:r>
              <a:rPr lang="en-US" altLang="zh-CN" sz="24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MINI PONI </a:t>
            </a:r>
            <a:r>
              <a:rPr lang="zh-CN" altLang="en-US" sz="24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系列彩妆高品质、价格亲民的形象认知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667250" y="2861310"/>
            <a:ext cx="3128645" cy="3112135"/>
            <a:chOff x="4667250" y="2861310"/>
            <a:chExt cx="3128645" cy="3112135"/>
          </a:xfrm>
        </p:grpSpPr>
        <p:sp>
          <p:nvSpPr>
            <p:cNvPr id="5" name="椭圆 4"/>
            <p:cNvSpPr/>
            <p:nvPr/>
          </p:nvSpPr>
          <p:spPr>
            <a:xfrm>
              <a:off x="4667250" y="2861310"/>
              <a:ext cx="3128645" cy="3112135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31965" y="3357563"/>
              <a:ext cx="170688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3D3D3D"/>
                  </a:solidFill>
                  <a:latin typeface="+mn-ea"/>
                </a:rPr>
                <a:t>一波</a:t>
              </a:r>
              <a:r>
                <a:rPr lang="en-US" altLang="zh-CN" sz="2400" b="1" dirty="0">
                  <a:solidFill>
                    <a:srgbClr val="3D3D3D"/>
                  </a:solidFill>
                  <a:latin typeface="+mn-ea"/>
                </a:rPr>
                <a:t>KOL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2"/>
                  </a:solidFill>
                  <a:latin typeface="+mn-ea"/>
                </a:rPr>
                <a:t>新品试用评测</a:t>
              </a:r>
              <a:endParaRPr lang="en-US" altLang="zh-CN" sz="2000" dirty="0">
                <a:solidFill>
                  <a:schemeClr val="tx2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2"/>
                  </a:solidFill>
                  <a:latin typeface="+mn-ea"/>
                </a:rPr>
                <a:t>输出良好口碑</a:t>
              </a: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1345565" y="2873375"/>
            <a:ext cx="3135630" cy="3100070"/>
            <a:chOff x="1345565" y="2873375"/>
            <a:chExt cx="3135630" cy="3100070"/>
          </a:xfrm>
        </p:grpSpPr>
        <p:sp>
          <p:nvSpPr>
            <p:cNvPr id="9" name="椭圆 8"/>
            <p:cNvSpPr/>
            <p:nvPr/>
          </p:nvSpPr>
          <p:spPr>
            <a:xfrm>
              <a:off x="1381125" y="2873375"/>
              <a:ext cx="3100070" cy="310007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45565" y="3289668"/>
              <a:ext cx="3127375" cy="1636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3D3D3D"/>
                  </a:solidFill>
                  <a:latin typeface="+mn-ea"/>
                </a:rPr>
                <a:t>一个视频</a:t>
              </a:r>
              <a:endParaRPr lang="en-US" altLang="zh-CN" sz="2800" b="1" dirty="0">
                <a:solidFill>
                  <a:srgbClr val="3D3D3D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2"/>
                  </a:solidFill>
                  <a:latin typeface="+mn-ea"/>
                </a:rPr>
                <a:t>大牌盲测</a:t>
              </a:r>
              <a:endParaRPr lang="en-US" altLang="zh-CN" sz="2000" dirty="0">
                <a:solidFill>
                  <a:schemeClr val="tx2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2"/>
                  </a:solidFill>
                  <a:latin typeface="+mn-ea"/>
                </a:rPr>
                <a:t>巧妙的传播产品安全可靠</a:t>
              </a: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7895239" y="2895600"/>
            <a:ext cx="3230880" cy="3056255"/>
            <a:chOff x="7895239" y="2895600"/>
            <a:chExt cx="3230880" cy="3056255"/>
          </a:xfrm>
        </p:grpSpPr>
        <p:sp>
          <p:nvSpPr>
            <p:cNvPr id="11" name="椭圆 10"/>
            <p:cNvSpPr/>
            <p:nvPr/>
          </p:nvSpPr>
          <p:spPr>
            <a:xfrm>
              <a:off x="7982585" y="2895600"/>
              <a:ext cx="3056255" cy="3056255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95239" y="3406757"/>
              <a:ext cx="3230880" cy="203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3D3D3D"/>
                  </a:solidFill>
                  <a:latin typeface="+mn-ea"/>
                </a:rPr>
                <a:t>一次活动</a:t>
              </a:r>
              <a:endParaRPr lang="en-US" altLang="zh-CN" sz="2000" dirty="0">
                <a:solidFill>
                  <a:srgbClr val="3D3D3D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2"/>
                  </a:solidFill>
                  <a:latin typeface="+mn-ea"/>
                </a:rPr>
                <a:t>引流线下试妆体验证言盲测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2"/>
                  </a:solidFill>
                  <a:latin typeface="+mn-ea"/>
                  <a:sym typeface="+mn-ea"/>
                </a:rPr>
                <a:t>买产品送</a:t>
              </a:r>
              <a:r>
                <a:rPr lang="en-US" altLang="en-US" sz="2000" dirty="0">
                  <a:solidFill>
                    <a:schemeClr val="tx2"/>
                  </a:solidFill>
                  <a:latin typeface="+mn-ea"/>
                  <a:sym typeface="+mn-ea"/>
                </a:rPr>
                <a:t>化妆包</a:t>
              </a:r>
              <a:endParaRPr lang="zh-CN" altLang="en-US" sz="2000" dirty="0">
                <a:solidFill>
                  <a:schemeClr val="tx2"/>
                </a:solidFill>
                <a:latin typeface="+mn-ea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2"/>
                  </a:solidFill>
                  <a:latin typeface="+mn-ea"/>
                </a:rPr>
                <a:t>激励线上分享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749096" y="1150620"/>
            <a:ext cx="10162639" cy="3945138"/>
            <a:chOff x="747989" y="1150620"/>
            <a:chExt cx="10162639" cy="3945138"/>
          </a:xfrm>
        </p:grpSpPr>
        <p:sp>
          <p:nvSpPr>
            <p:cNvPr id="15" name="椭圆 14"/>
            <p:cNvSpPr/>
            <p:nvPr/>
          </p:nvSpPr>
          <p:spPr>
            <a:xfrm>
              <a:off x="747989" y="1829736"/>
              <a:ext cx="3266024" cy="32660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262746" y="2649589"/>
              <a:ext cx="2236510" cy="1626316"/>
              <a:chOff x="2369690" y="2584748"/>
              <a:chExt cx="2236510" cy="162631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2462056" y="3749399"/>
                <a:ext cx="2051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CONTENTS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369690" y="2584748"/>
                <a:ext cx="22365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F5F5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目录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014113" y="1150620"/>
              <a:ext cx="5665009" cy="945872"/>
              <a:chOff x="4014113" y="785615"/>
              <a:chExt cx="5665009" cy="94587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014113" y="785615"/>
                <a:ext cx="945872" cy="94587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1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5305242" y="1033471"/>
                <a:ext cx="437388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srgbClr val="181818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推广目标</a:t>
                </a:r>
                <a:endParaRPr kumimoji="0" lang="zh-CN" alt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704725" y="2649948"/>
              <a:ext cx="6205903" cy="945872"/>
              <a:chOff x="5009525" y="2558760"/>
              <a:chExt cx="6205903" cy="945872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9525" y="2558760"/>
                <a:ext cx="945872" cy="9458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2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841548" y="2799659"/>
                <a:ext cx="437388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dirty="0">
                    <a:solidFill>
                      <a:srgbClr val="181818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TA</a:t>
                </a:r>
                <a:r>
                  <a:rPr lang="zh-CN" altLang="en-US" sz="2400" dirty="0">
                    <a:solidFill>
                      <a:srgbClr val="181818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分析及洞察</a:t>
                </a:r>
                <a:endParaRPr kumimoji="0" lang="zh-CN" alt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219585" y="4149276"/>
              <a:ext cx="5605330" cy="945872"/>
              <a:chOff x="4524385" y="4240465"/>
              <a:chExt cx="5605330" cy="94587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524385" y="4240465"/>
                <a:ext cx="945872" cy="9458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3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755835" y="4517139"/>
                <a:ext cx="437388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srgbClr val="181818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传播策略及执行规划</a:t>
                </a:r>
                <a:endParaRPr kumimoji="0" lang="zh-CN" alt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2468356" cy="3783990"/>
            <a:chOff x="-519476" y="4353908"/>
            <a:chExt cx="2468356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2" name="文本占位符 1"/>
          <p:cNvSpPr>
            <a:spLocks noGrp="1"/>
          </p:cNvSpPr>
          <p:nvPr/>
        </p:nvSpPr>
        <p:spPr>
          <a:xfrm>
            <a:off x="2162175" y="1804792"/>
            <a:ext cx="7983377" cy="355048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/>
              <a:buChar char="•"/>
            </a:pPr>
            <a:r>
              <a:rPr lang="zh-CN" altLang="en-US" sz="22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为什么要做盲测？</a:t>
            </a:r>
            <a:endParaRPr lang="en-US" altLang="zh-CN" sz="220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marL="342900" lvl="0" indent="-342900">
              <a:buFont typeface="Arial"/>
              <a:buChar char="•"/>
            </a:pPr>
            <a:endParaRPr lang="en-US" altLang="zh-CN" sz="2000" dirty="0">
              <a:solidFill>
                <a:srgbClr val="3D3D3D"/>
              </a:solidFill>
              <a:latin typeface="+mn-ea"/>
            </a:endParaRPr>
          </a:p>
          <a:p>
            <a:pPr lvl="0"/>
            <a:r>
              <a:rPr lang="zh-CN" altLang="en-US" sz="2000" dirty="0">
                <a:solidFill>
                  <a:srgbClr val="3D3D3D"/>
                </a:solidFill>
                <a:latin typeface="+mn-ea"/>
              </a:rPr>
              <a:t>    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隐藏</a:t>
            </a:r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logo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与大牌</a:t>
            </a:r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PK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，引导消费者把注重点放在体验感受上，产出真实的</a:t>
            </a:r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UGC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内容来传播；</a:t>
            </a:r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+mn-ea"/>
            </a:endParaRPr>
          </a:p>
          <a:p>
            <a:pPr lvl="0"/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+mn-ea"/>
            </a:endParaRPr>
          </a:p>
          <a:p>
            <a:pPr lvl="0"/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    做为主内容源，吸引用户关注到话题事件本身，以此提高品牌讨论声量；</a:t>
            </a:r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+mn-ea"/>
            </a:endParaRPr>
          </a:p>
          <a:p>
            <a:pPr lvl="0"/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+mn-ea"/>
            </a:endParaRPr>
          </a:p>
          <a:p>
            <a:pPr lvl="0"/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    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输出背后最强大的供应商</a:t>
            </a:r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 – </a:t>
            </a:r>
            <a:r>
              <a:rPr lang="en-US" altLang="en-US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莹特丽，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同时为其他彩妆大牌提供原料、生产服务、产品研发，消除消费者对“低价”彩妆产品的顾虑，并赢得他们的青睐。</a:t>
            </a:r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4" name="文本占位符 1"/>
          <p:cNvSpPr>
            <a:spLocks noGrp="1"/>
          </p:cNvSpPr>
          <p:nvPr/>
        </p:nvSpPr>
        <p:spPr>
          <a:xfrm>
            <a:off x="2162175" y="733591"/>
            <a:ext cx="5135563" cy="6316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KOL</a:t>
            </a:r>
            <a:r>
              <a:rPr lang="zh-CN" altLang="en-US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盲测视频</a:t>
            </a:r>
            <a:endParaRPr lang="zh-CN" altLang="zh-CN" dirty="0">
              <a:solidFill>
                <a:schemeClr val="bg1">
                  <a:lumMod val="1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821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-519430" y="5669280"/>
            <a:ext cx="2468245" cy="2468245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 flipV="1">
            <a:off x="10410101" y="-326128"/>
            <a:ext cx="3576802" cy="2468356"/>
            <a:chOff x="-519476" y="5669542"/>
            <a:chExt cx="3576802" cy="2468356"/>
          </a:xfrm>
        </p:grpSpPr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62175" y="1700866"/>
            <a:ext cx="79032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OLAY PCC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92%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的女性都爱上 试过就知道</a:t>
            </a:r>
          </a:p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产品：</a:t>
            </a:r>
            <a:r>
              <a:rPr lang="en-US" sz="1400" b="1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OLAY PCC </a:t>
            </a:r>
            <a:r>
              <a:rPr lang="zh-CN" altLang="en-US" sz="1400" b="1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沐浴露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55" y="2496447"/>
            <a:ext cx="5067935" cy="2853690"/>
          </a:xfrm>
          <a:prstGeom prst="rect">
            <a:avLst/>
          </a:prstGeom>
        </p:spPr>
      </p:pic>
      <p:sp>
        <p:nvSpPr>
          <p:cNvPr id="14" name="文本占位符 1"/>
          <p:cNvSpPr>
            <a:spLocks noGrp="1"/>
          </p:cNvSpPr>
          <p:nvPr/>
        </p:nvSpPr>
        <p:spPr>
          <a:xfrm>
            <a:off x="2162175" y="733591"/>
            <a:ext cx="5135563" cy="6316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其他品牌盲测活动参考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645" y="2496447"/>
            <a:ext cx="5110480" cy="28835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14000" y="5526040"/>
            <a:ext cx="2899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微博关键词搜索量达：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70</a:t>
            </a:r>
            <a:r>
              <a:rPr lang="zh-CN" altLang="en-US" sz="240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240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6%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02517" y="5526813"/>
            <a:ext cx="32257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1400" b="1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自媒体账号访问量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达：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900M+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2468356" cy="3783990"/>
            <a:chOff x="-519476" y="4353908"/>
            <a:chExt cx="2468356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2" name="文本占位符 1"/>
          <p:cNvSpPr>
            <a:spLocks noGrp="1"/>
          </p:cNvSpPr>
          <p:nvPr/>
        </p:nvSpPr>
        <p:spPr>
          <a:xfrm>
            <a:off x="2162175" y="1260475"/>
            <a:ext cx="8014681" cy="475180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/>
              <a:buChar char="•"/>
            </a:pPr>
            <a:r>
              <a:rPr lang="zh-CN" altLang="en-US" sz="22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</a:rPr>
              <a:t>盲测如何做？</a:t>
            </a:r>
            <a:endParaRPr lang="en-US" altLang="zh-CN" sz="22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sz="24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lvl="0" indent="-342900">
              <a:buAutoNum type="arabicPeriod"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自带流量的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KOL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邀请消费者参与粉底液的盲测体验；</a:t>
            </a:r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lvl="0" indent="-342900">
              <a:buAutoNum type="arabicPeriod"/>
            </a:pPr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消费者均是挑选安排好的卧底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，具有不同性格特点和对彩妆产品的偏好；</a:t>
            </a:r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在一个全新的场地、隐蔽拍摄的环境下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，隐藏产品</a:t>
            </a:r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和其他大牌</a:t>
            </a:r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让消费者试用，第一时间记录下最真实地体验感受；</a:t>
            </a:r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KOL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的提问和卧底消费者讲述的试用感受会经过设计，比如，产生一些分歧、具有争议性、引发槽点的观点；</a:t>
            </a:r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sz="18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zh-CN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KOL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和工作人员在盲测视频结尾为消费</a:t>
            </a:r>
            <a:r>
              <a:rPr lang="zh-CN" altLang="en-US" sz="18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者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揭秘真相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，输出强大的供应商背书。</a:t>
            </a:r>
            <a:endParaRPr lang="zh-CN" altLang="zh-CN" sz="24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50706" y="2267699"/>
            <a:ext cx="2000278" cy="1993038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文本占位符 1"/>
          <p:cNvSpPr>
            <a:spLocks noGrp="1"/>
          </p:cNvSpPr>
          <p:nvPr/>
        </p:nvSpPr>
        <p:spPr>
          <a:xfrm>
            <a:off x="1959813" y="2845284"/>
            <a:ext cx="1881421" cy="116877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3D3D3D"/>
                </a:solidFill>
                <a:latin typeface="+mn-ea"/>
              </a:rPr>
              <a:t>盲测视频</a:t>
            </a:r>
            <a:endParaRPr lang="en-US" altLang="zh-CN" sz="2800" b="1" dirty="0">
              <a:solidFill>
                <a:srgbClr val="3D3D3D"/>
              </a:solidFill>
              <a:latin typeface="+mn-ea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亮点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03411" y="1225992"/>
            <a:ext cx="607336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ea"/>
                <a:cs typeface="+mn-cs"/>
              </a:rPr>
              <a:t>设置悬念，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用自带流量的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KOL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引导盲测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ea"/>
                <a:cs typeface="+mn-cs"/>
              </a:rPr>
              <a:t>，猎奇用户，引发讨论，推动传播，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提升品牌知名度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03411" y="2492817"/>
            <a:ext cx="56476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制作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有娱乐性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&amp;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争议性的视频内容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03411" y="4631497"/>
            <a:ext cx="56476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ea"/>
                <a:cs typeface="+mn-cs"/>
              </a:rPr>
              <a:t>媒体平台扩散，</a:t>
            </a: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以微博做主阵地</a:t>
            </a:r>
            <a:r>
              <a:rPr kumimoji="0" lang="zh-CN" sz="18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ea"/>
                <a:cs typeface="+mn-cs"/>
              </a:rPr>
              <a:t>，美拍、秒拍、官方微信公众号推文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03411" y="3562157"/>
            <a:ext cx="56476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视频结尾</a:t>
            </a: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揭秘真相</a:t>
            </a:r>
            <a:r>
              <a:rPr kumimoji="0" 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：强大的</a:t>
            </a: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供应商</a:t>
            </a:r>
            <a:r>
              <a:rPr kumimoji="0" 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背书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"/>
          <p:cNvSpPr>
            <a:spLocks noGrp="1"/>
          </p:cNvSpPr>
          <p:nvPr/>
        </p:nvSpPr>
        <p:spPr>
          <a:xfrm>
            <a:off x="2162175" y="1228725"/>
            <a:ext cx="2561440" cy="6316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</a:pPr>
            <a:r>
              <a:rPr lang="zh-CN" altLang="en-US" sz="2200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盲测视频</a:t>
            </a:r>
            <a:r>
              <a:rPr lang="en-US" altLang="zh-CN" sz="2200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KOL</a:t>
            </a:r>
            <a:r>
              <a:rPr lang="zh-CN" altLang="en-US" sz="2200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推荐</a:t>
            </a:r>
          </a:p>
        </p:txBody>
      </p:sp>
      <p:sp>
        <p:nvSpPr>
          <p:cNvPr id="13" name="文本占位符 1"/>
          <p:cNvSpPr>
            <a:spLocks noGrp="1"/>
          </p:cNvSpPr>
          <p:nvPr/>
        </p:nvSpPr>
        <p:spPr>
          <a:xfrm>
            <a:off x="2656414" y="1977675"/>
            <a:ext cx="1531491" cy="68751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</a:pPr>
            <a:r>
              <a:rPr lang="en-US" altLang="zh-CN" sz="14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@Miss</a:t>
            </a:r>
            <a:r>
              <a:rPr lang="zh-CN" altLang="en-US" sz="14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米啦</a:t>
            </a:r>
            <a:endParaRPr lang="en-US" altLang="zh-CN" sz="14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14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@</a:t>
            </a:r>
            <a:r>
              <a:rPr lang="en-US" altLang="en-US" sz="14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朱玩玩</a:t>
            </a:r>
            <a:endParaRPr lang="zh-CN" altLang="en-US" sz="1400" dirty="0">
              <a:solidFill>
                <a:schemeClr val="bg1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311503592595_.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01" y="2492914"/>
            <a:ext cx="2622435" cy="3904488"/>
          </a:xfrm>
          <a:prstGeom prst="rect">
            <a:avLst/>
          </a:prstGeom>
        </p:spPr>
      </p:pic>
      <p:pic>
        <p:nvPicPr>
          <p:cNvPr id="14" name="图片 13" descr="341503592804_.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27" y="2430386"/>
            <a:ext cx="2900314" cy="39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2468356" cy="3783990"/>
            <a:chOff x="-519476" y="4353908"/>
            <a:chExt cx="2468356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2" name="文本占位符 1"/>
          <p:cNvSpPr>
            <a:spLocks noGrp="1"/>
          </p:cNvSpPr>
          <p:nvPr/>
        </p:nvSpPr>
        <p:spPr>
          <a:xfrm>
            <a:off x="2162175" y="628816"/>
            <a:ext cx="5135563" cy="6316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美妆类网红</a:t>
            </a:r>
            <a:r>
              <a:rPr lang="en-US" altLang="en-US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扩散</a:t>
            </a:r>
            <a:r>
              <a:rPr lang="en-US" altLang="zh-CN" sz="1600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600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示意</a:t>
            </a:r>
            <a:r>
              <a:rPr lang="en-US" altLang="zh-CN" sz="1600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145" y="2540486"/>
            <a:ext cx="3996055" cy="3623945"/>
          </a:xfrm>
          <a:prstGeom prst="rect">
            <a:avLst/>
          </a:prstGeom>
        </p:spPr>
      </p:pic>
      <p:pic>
        <p:nvPicPr>
          <p:cNvPr id="5" name="图片 4" descr="微信图片_20170823171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2540486"/>
            <a:ext cx="4441825" cy="36239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62175" y="1580471"/>
            <a:ext cx="8678545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提前给到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美妆类网红正装一份试用，</a:t>
            </a:r>
            <a:r>
              <a:rPr lang="zh-CN" altLang="en-US" sz="140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出高质量内容并带上话题标签</a:t>
            </a:r>
            <a:r>
              <a:rPr lang="zh-CN" altLang="en-US" sz="1400" noProof="0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另外再提供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份产品作为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KOL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送粉丝福利，以此来刺激消费者进店体验、购买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2468356" cy="3783990"/>
            <a:chOff x="-519476" y="4353908"/>
            <a:chExt cx="2468356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2" name="文本占位符 1"/>
          <p:cNvSpPr>
            <a:spLocks noGrp="1"/>
          </p:cNvSpPr>
          <p:nvPr/>
        </p:nvSpPr>
        <p:spPr>
          <a:xfrm>
            <a:off x="2162175" y="628816"/>
            <a:ext cx="5135563" cy="6316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</a:pPr>
            <a:r>
              <a:rPr lang="zh-CN" altLang="en-US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微博话题传播扩散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62175" y="2584547"/>
            <a:ext cx="4248873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子话题建议：</a:t>
            </a:r>
            <a:endParaRPr kumimoji="0" lang="en-US" altLang="zh-CN" sz="1600" i="0" strike="noStrike" kern="1200" cap="none" spc="0" normalizeH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  <a:r>
              <a:rPr kumimoji="0" lang="zh-CN" altLang="en-US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伪素颜法宝要火</a:t>
            </a:r>
            <a:r>
              <a:rPr kumimoji="0" lang="en-US" altLang="zh-CN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</a:p>
          <a:p>
            <a:pPr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zh-CN" sz="16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自带美颜滤镜的神器</a:t>
            </a:r>
            <a:r>
              <a:rPr lang="en-US" altLang="zh-CN" sz="16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  <a:endParaRPr kumimoji="0" lang="en-US" altLang="zh-CN" sz="1600" i="0" strike="noStrike" kern="1200" cap="none" spc="0" normalizeH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  <a:r>
              <a:rPr kumimoji="0" lang="zh-CN" altLang="en-US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小姐姐人手必备的利器</a:t>
            </a:r>
            <a:r>
              <a:rPr kumimoji="0" lang="en-US" altLang="zh-CN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  <a:endParaRPr kumimoji="0" lang="en-US" altLang="zh-CN" sz="1600" i="0" u="sng" strike="noStrike" kern="1200" cap="none" spc="0" normalizeH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16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  <a:r>
              <a:rPr lang="zh-CN" altLang="en-US" sz="16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粉底液中的战斗机</a:t>
            </a:r>
            <a:r>
              <a:rPr lang="en-US" altLang="zh-CN" sz="16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</a:p>
          <a:p>
            <a:pPr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  <a:r>
              <a:rPr kumimoji="0" lang="zh-CN" altLang="en-US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粉底液性价比之王</a:t>
            </a:r>
            <a:r>
              <a:rPr kumimoji="0" lang="en-US" altLang="zh-CN" sz="1600" i="0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705" y="2135362"/>
            <a:ext cx="4316284" cy="39143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62175" y="1563386"/>
            <a:ext cx="36552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主话题：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美妆种草神器</a:t>
            </a:r>
            <a:r>
              <a:rPr lang="en-US" altLang="zh-CN" sz="2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>
            <a:spLocks noGrp="1"/>
          </p:cNvSpPr>
          <p:nvPr/>
        </p:nvSpPr>
        <p:spPr>
          <a:xfrm>
            <a:off x="2162175" y="1228725"/>
            <a:ext cx="2980376" cy="6316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</a:pPr>
            <a:r>
              <a:rPr lang="zh-CN" altLang="en-US" sz="2200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美妆类网红资源推荐</a:t>
            </a:r>
          </a:p>
        </p:txBody>
      </p:sp>
      <p:pic>
        <p:nvPicPr>
          <p:cNvPr id="2" name="图片 1" descr="181503592017_.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04" y="2972285"/>
            <a:ext cx="3526509" cy="3582607"/>
          </a:xfrm>
          <a:prstGeom prst="rect">
            <a:avLst/>
          </a:prstGeom>
        </p:spPr>
      </p:pic>
      <p:pic>
        <p:nvPicPr>
          <p:cNvPr id="3" name="图片 2" descr="191503592017_.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59" y="2963504"/>
            <a:ext cx="3454766" cy="3587540"/>
          </a:xfrm>
          <a:prstGeom prst="rect">
            <a:avLst/>
          </a:prstGeom>
        </p:spPr>
      </p:pic>
      <p:sp>
        <p:nvSpPr>
          <p:cNvPr id="13" name="文本占位符 1"/>
          <p:cNvSpPr>
            <a:spLocks noGrp="1"/>
          </p:cNvSpPr>
          <p:nvPr/>
        </p:nvSpPr>
        <p:spPr>
          <a:xfrm>
            <a:off x="2844556" y="1946316"/>
            <a:ext cx="1531491" cy="68751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草莓小玩子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@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kss486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6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2468356" cy="3783990"/>
            <a:chOff x="-519476" y="4353908"/>
            <a:chExt cx="2468356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2" name="文本占位符 1"/>
          <p:cNvSpPr>
            <a:spLocks noGrp="1"/>
          </p:cNvSpPr>
          <p:nvPr/>
        </p:nvSpPr>
        <p:spPr>
          <a:xfrm>
            <a:off x="2162175" y="628650"/>
            <a:ext cx="4126230" cy="6318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</a:rPr>
              <a:t>线下活动线上分享</a:t>
            </a:r>
            <a:endParaRPr lang="zh-CN" sz="16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62175" y="2326005"/>
            <a:ext cx="8829675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defRPr/>
            </a:pPr>
            <a:r>
              <a:rPr kumimoji="0" lang="zh-CN" altLang="en-US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限时限量精美化妆包赠送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defRPr/>
            </a:pPr>
            <a:endParaRPr kumimoji="0" lang="zh-CN" altLang="en-US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defRPr/>
            </a:pPr>
            <a:r>
              <a:rPr kumimoji="0" lang="zh-CN" altLang="en-US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线上</a:t>
            </a:r>
            <a:r>
              <a:rPr kumimoji="0" lang="en-US" altLang="zh-CN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KOL</a:t>
            </a:r>
            <a:r>
              <a:rPr kumimoji="0" lang="zh-CN" altLang="en-US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、微信推文、微博</a:t>
            </a:r>
            <a:r>
              <a:rPr kumimoji="0" lang="en-US" altLang="zh-CN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social psot</a:t>
            </a:r>
            <a:r>
              <a:rPr kumimoji="0" lang="zh-CN" altLang="en-US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助攻，引导消费者进店购买产品</a:t>
            </a:r>
          </a:p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000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defRPr/>
            </a:pPr>
            <a:r>
              <a:rPr kumimoji="0" lang="zh-CN" altLang="en-US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消费者进店试妆选购获得限量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化妆包</a:t>
            </a:r>
            <a:r>
              <a:rPr kumimoji="0" lang="zh-CN" altLang="en-US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，激励用户与</a:t>
            </a:r>
            <a:r>
              <a:rPr lang="zh-CN" altLang="en-US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产品和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化妆包</a:t>
            </a:r>
            <a:r>
              <a:rPr lang="zh-CN" altLang="en-US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拍照，分享到微博带话题标签</a:t>
            </a:r>
            <a:endParaRPr kumimoji="0" lang="zh-CN" altLang="en-US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62175" y="1618017"/>
            <a:ext cx="56476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利用现有大批粉丝进行新品扩散</a:t>
            </a:r>
          </a:p>
        </p:txBody>
      </p:sp>
      <p:pic>
        <p:nvPicPr>
          <p:cNvPr id="4" name="图片 3" descr="201503590579_.pic_h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32" y="4956175"/>
            <a:ext cx="2049074" cy="1434352"/>
          </a:xfrm>
          <a:prstGeom prst="rect">
            <a:avLst/>
          </a:prstGeom>
        </p:spPr>
      </p:pic>
      <p:pic>
        <p:nvPicPr>
          <p:cNvPr id="5" name="图片 4" descr="211503590584_.pic_h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76" y="4956175"/>
            <a:ext cx="2091764" cy="14642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127999" y="6370809"/>
            <a:ext cx="1957295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限量精美化妆包示意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599645" y="676910"/>
            <a:ext cx="864293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>
                    <a:lumMod val="10000"/>
                  </a:schemeClr>
                </a:solidFill>
                <a:latin typeface="+mn-ea"/>
                <a:sym typeface="+mn-ea"/>
              </a:rPr>
              <a:t>Roadmap</a:t>
            </a:r>
          </a:p>
        </p:txBody>
      </p:sp>
      <p:sp>
        <p:nvSpPr>
          <p:cNvPr id="393" name="Rectangle 17"/>
          <p:cNvSpPr/>
          <p:nvPr/>
        </p:nvSpPr>
        <p:spPr>
          <a:xfrm>
            <a:off x="1663700" y="1645285"/>
            <a:ext cx="9707880" cy="409575"/>
          </a:xfrm>
          <a:prstGeom prst="rect">
            <a:avLst/>
          </a:prstGeom>
          <a:ln>
            <a:solidFill>
              <a:srgbClr val="ED9BBF"/>
            </a:solidFill>
          </a:ln>
        </p:spPr>
        <p:txBody>
          <a:bodyPr lIns="35718" tIns="35718" rIns="35718" bIns="35718"/>
          <a:lstStyle/>
          <a:p>
            <a:pPr defTabSz="2379980">
              <a:lnSpc>
                <a:spcPct val="130000"/>
              </a:lnSpc>
              <a:defRPr sz="4200">
                <a:solidFill>
                  <a:srgbClr val="FFFFFF"/>
                </a:solidFill>
                <a:latin typeface="Noto Sans S Chinese Thin"/>
                <a:ea typeface="Noto Sans S Chinese Thin"/>
                <a:cs typeface="Noto Sans S Chinese Thin"/>
                <a:sym typeface="Noto Sans S Chinese Thin"/>
              </a:defRPr>
            </a:pPr>
            <a:endParaRPr sz="2100">
              <a:solidFill>
                <a:schemeClr val="bg1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95" name="Rectangle 17"/>
          <p:cNvSpPr/>
          <p:nvPr/>
        </p:nvSpPr>
        <p:spPr>
          <a:xfrm>
            <a:off x="630555" y="2209800"/>
            <a:ext cx="3416300" cy="434658"/>
          </a:xfrm>
          <a:prstGeom prst="rect">
            <a:avLst/>
          </a:prstGeom>
          <a:noFill/>
          <a:ln w="12700">
            <a:miter lim="400000"/>
          </a:ln>
        </p:spPr>
        <p:txBody>
          <a:bodyPr lIns="35718" tIns="35718" rIns="35718" bIns="35718"/>
          <a:lstStyle/>
          <a:p>
            <a:pPr defTabSz="2379980">
              <a:lnSpc>
                <a:spcPct val="130000"/>
              </a:lnSpc>
              <a:defRPr sz="4200">
                <a:solidFill>
                  <a:srgbClr val="FFFFFF"/>
                </a:solidFill>
                <a:latin typeface="Noto Sans S Chinese Thin"/>
                <a:ea typeface="Noto Sans S Chinese Thin"/>
                <a:cs typeface="Noto Sans S Chinese Thin"/>
                <a:sym typeface="Noto Sans S Chinese Thin"/>
              </a:defRPr>
            </a:pPr>
            <a:endParaRPr sz="2100">
              <a:solidFill>
                <a:schemeClr val="bg1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97" name="Execution…"/>
          <p:cNvSpPr txBox="1"/>
          <p:nvPr/>
        </p:nvSpPr>
        <p:spPr>
          <a:xfrm>
            <a:off x="732790" y="1628775"/>
            <a:ext cx="930275" cy="43751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34290" tIns="34290" rIns="34290" bIns="34290" numCol="1" anchor="ctr">
            <a:spAutoFit/>
          </a:bodyPr>
          <a:lstStyle/>
          <a:p>
            <a:pPr algn="ctr"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200" dirty="0">
                <a:solidFill>
                  <a:schemeClr val="tx2"/>
                </a:solidFill>
                <a:latin typeface="+mn-ea"/>
              </a:rPr>
              <a:t>Execution</a:t>
            </a:r>
          </a:p>
          <a:p>
            <a:pPr algn="ctr"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200" dirty="0">
                <a:solidFill>
                  <a:schemeClr val="tx2"/>
                </a:solidFill>
                <a:latin typeface="+mn-ea"/>
              </a:rPr>
              <a:t>Idea</a:t>
            </a:r>
          </a:p>
        </p:txBody>
      </p:sp>
      <p:sp>
        <p:nvSpPr>
          <p:cNvPr id="400" name="Rectangle 17"/>
          <p:cNvSpPr/>
          <p:nvPr/>
        </p:nvSpPr>
        <p:spPr>
          <a:xfrm>
            <a:off x="4356100" y="2209800"/>
            <a:ext cx="3416300" cy="434658"/>
          </a:xfrm>
          <a:prstGeom prst="rect">
            <a:avLst/>
          </a:prstGeom>
          <a:noFill/>
          <a:ln w="12700">
            <a:miter lim="400000"/>
          </a:ln>
        </p:spPr>
        <p:txBody>
          <a:bodyPr lIns="35718" tIns="35718" rIns="35718" bIns="35718"/>
          <a:lstStyle/>
          <a:p>
            <a:pPr defTabSz="2379980">
              <a:lnSpc>
                <a:spcPct val="130000"/>
              </a:lnSpc>
              <a:defRPr sz="4200">
                <a:solidFill>
                  <a:srgbClr val="FFFFFF"/>
                </a:solidFill>
                <a:latin typeface="Noto Sans S Chinese Thin"/>
                <a:ea typeface="Noto Sans S Chinese Thin"/>
                <a:cs typeface="Noto Sans S Chinese Thin"/>
                <a:sym typeface="Noto Sans S Chinese Thin"/>
              </a:defRPr>
            </a:pPr>
            <a:endParaRPr sz="2100">
              <a:solidFill>
                <a:schemeClr val="bg1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401" name="Rectangle 17"/>
          <p:cNvSpPr/>
          <p:nvPr/>
        </p:nvSpPr>
        <p:spPr>
          <a:xfrm>
            <a:off x="8041323" y="2192338"/>
            <a:ext cx="3416300" cy="452120"/>
          </a:xfrm>
          <a:prstGeom prst="rect">
            <a:avLst/>
          </a:prstGeom>
          <a:noFill/>
          <a:ln w="12700">
            <a:miter lim="400000"/>
          </a:ln>
        </p:spPr>
        <p:txBody>
          <a:bodyPr lIns="35718" tIns="35718" rIns="35718" bIns="35718"/>
          <a:lstStyle/>
          <a:p>
            <a:pPr defTabSz="2379980">
              <a:lnSpc>
                <a:spcPct val="130000"/>
              </a:lnSpc>
              <a:defRPr sz="4200">
                <a:solidFill>
                  <a:srgbClr val="FFFFFF"/>
                </a:solidFill>
                <a:latin typeface="Noto Sans S Chinese Thin"/>
                <a:ea typeface="Noto Sans S Chinese Thin"/>
                <a:cs typeface="Noto Sans S Chinese Thin"/>
                <a:sym typeface="Noto Sans S Chinese Thin"/>
              </a:defRPr>
            </a:pPr>
            <a:endParaRPr sz="1600">
              <a:solidFill>
                <a:schemeClr val="bg1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409" name="文本框 57"/>
          <p:cNvSpPr txBox="1"/>
          <p:nvPr/>
        </p:nvSpPr>
        <p:spPr>
          <a:xfrm>
            <a:off x="10242005" y="2731756"/>
            <a:ext cx="1129665" cy="349250"/>
          </a:xfrm>
          <a:prstGeom prst="rect">
            <a:avLst/>
          </a:prstGeom>
          <a:ln w="12700">
            <a:solidFill>
              <a:srgbClr val="ED9BBF"/>
            </a:solidFill>
            <a:miter lim="400000"/>
          </a:ln>
        </p:spPr>
        <p:txBody>
          <a:bodyPr wrap="square" lIns="22859" rIns="22859">
            <a:spAutoFit/>
          </a:bodyPr>
          <a:lstStyle/>
          <a:p>
            <a:pPr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400" b="0">
                <a:solidFill>
                  <a:schemeClr val="bg1">
                    <a:lumMod val="10000"/>
                  </a:schemeClr>
                </a:solidFill>
                <a:latin typeface="+mn-ea"/>
              </a:rPr>
              <a:t>EPR</a:t>
            </a:r>
            <a:r>
              <a:rPr lang="zh-CN" sz="1400" b="0">
                <a:solidFill>
                  <a:schemeClr val="bg1">
                    <a:lumMod val="10000"/>
                  </a:schemeClr>
                </a:solidFill>
                <a:latin typeface="+mn-ea"/>
              </a:rPr>
              <a:t>稿件总结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77816" y="2209800"/>
            <a:ext cx="1042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9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20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11654" y="2209800"/>
            <a:ext cx="1042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9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21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14369" y="2209800"/>
            <a:ext cx="1042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9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22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31927" y="2209800"/>
            <a:ext cx="1042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9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23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16048" y="2208335"/>
            <a:ext cx="1042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9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24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266196" y="2208335"/>
            <a:ext cx="1042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9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25</a:t>
            </a:r>
            <a:r>
              <a:rPr lang="zh-CN" altLang="en-US" sz="16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日</a:t>
            </a:r>
          </a:p>
        </p:txBody>
      </p:sp>
      <p:sp>
        <p:nvSpPr>
          <p:cNvPr id="19" name="文本框 57"/>
          <p:cNvSpPr txBox="1"/>
          <p:nvPr/>
        </p:nvSpPr>
        <p:spPr>
          <a:xfrm>
            <a:off x="6674425" y="2716077"/>
            <a:ext cx="3271520" cy="1383030"/>
          </a:xfrm>
          <a:prstGeom prst="rect">
            <a:avLst/>
          </a:prstGeom>
          <a:ln w="12700">
            <a:solidFill>
              <a:srgbClr val="ED9BBF"/>
            </a:solidFill>
            <a:miter lim="400000"/>
          </a:ln>
        </p:spPr>
        <p:txBody>
          <a:bodyPr wrap="square" lIns="22859" rIns="22859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400" b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+mn-ea"/>
              </a:rPr>
              <a:t>线下试妆体验，亲身感受为盲测证言</a:t>
            </a: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1400" b="0" dirty="0">
              <a:ln>
                <a:noFill/>
              </a:ln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400" b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+mn-ea"/>
              </a:rPr>
              <a:t>购买产品送精美</a:t>
            </a:r>
            <a:r>
              <a:rPr lang="zh-CN" altLang="en-US" sz="1400" b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+mn-ea"/>
              </a:rPr>
              <a:t>化妆包</a:t>
            </a:r>
            <a:endParaRPr lang="zh-CN" sz="1400" b="0" dirty="0">
              <a:ln>
                <a:noFill/>
              </a:ln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1400" b="0" dirty="0">
              <a:ln>
                <a:noFill/>
              </a:ln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400" b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+mn-ea"/>
              </a:rPr>
              <a:t>刺激用户线上分享</a:t>
            </a:r>
          </a:p>
        </p:txBody>
      </p:sp>
      <p:sp>
        <p:nvSpPr>
          <p:cNvPr id="21" name="文本框 57"/>
          <p:cNvSpPr txBox="1"/>
          <p:nvPr/>
        </p:nvSpPr>
        <p:spPr>
          <a:xfrm>
            <a:off x="3209154" y="2716076"/>
            <a:ext cx="3112770" cy="2929007"/>
          </a:xfrm>
          <a:prstGeom prst="rect">
            <a:avLst/>
          </a:prstGeom>
          <a:ln w="12700">
            <a:solidFill>
              <a:srgbClr val="ED9BBF"/>
            </a:solidFill>
            <a:miter lim="400000"/>
          </a:ln>
        </p:spPr>
        <p:txBody>
          <a:bodyPr wrap="square" lIns="22859" rIns="22859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400" b="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微博话题炒作</a:t>
            </a:r>
            <a:endParaRPr lang="en-US" altLang="zh-CN" sz="1400" b="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en-US" altLang="zh-CN" sz="140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400" b="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美妆类网红扩散，建立口碑</a:t>
            </a:r>
            <a:endParaRPr lang="en-US" altLang="zh-CN" sz="1400" b="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en-US" altLang="zh-CN" sz="140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400" b="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引导用户到线下店铺体验购买，送精美化妆包</a:t>
            </a: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400" b="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400" b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+mn-ea"/>
                <a:sym typeface="+mn-ea"/>
              </a:rPr>
              <a:t>消费者线下试妆体验，亲身感受为盲测证言</a:t>
            </a: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400" b="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400" b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+mn-ea"/>
                <a:sym typeface="+mn-ea"/>
              </a:rPr>
              <a:t>刺激用户线上分享</a:t>
            </a:r>
            <a:endParaRPr lang="zh-CN" altLang="en-US" sz="1400" b="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22" name="文本框 57"/>
          <p:cNvSpPr txBox="1"/>
          <p:nvPr/>
        </p:nvSpPr>
        <p:spPr>
          <a:xfrm>
            <a:off x="733547" y="2716077"/>
            <a:ext cx="2102999" cy="1636345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  <p:txBody>
          <a:bodyPr wrap="square" lIns="22859" rIns="22859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400" b="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KOL</a:t>
            </a:r>
            <a:r>
              <a:rPr lang="zh-CN" sz="1400" b="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盲测视频传播</a:t>
            </a: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1400" b="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400" b="0" dirty="0" err="1">
                <a:solidFill>
                  <a:schemeClr val="bg1">
                    <a:lumMod val="10000"/>
                  </a:schemeClr>
                </a:solidFill>
                <a:latin typeface="+mn-ea"/>
              </a:rPr>
              <a:t>Miniso</a:t>
            </a:r>
            <a:r>
              <a:rPr lang="zh-CN" altLang="en-US" sz="1400" b="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官方微博传播视频</a:t>
            </a:r>
            <a:endParaRPr lang="en-US" altLang="zh-CN" sz="1400" b="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1400" b="0" dirty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  <a:buSzPct val="100000"/>
              <a:def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400" b="0" dirty="0" err="1">
                <a:solidFill>
                  <a:schemeClr val="bg1">
                    <a:lumMod val="10000"/>
                  </a:schemeClr>
                </a:solidFill>
                <a:latin typeface="+mn-ea"/>
              </a:rPr>
              <a:t>Miniso</a:t>
            </a:r>
            <a:r>
              <a:rPr lang="zh-CN" altLang="en-US" sz="1400" b="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官方微信推文扩散视频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82995" y="1681480"/>
            <a:ext cx="1845123" cy="33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# </a:t>
            </a:r>
            <a:r>
              <a:rPr lang="zh-CN" altLang="en-US" sz="1600" b="1" dirty="0">
                <a:solidFill>
                  <a:schemeClr val="bg1">
                    <a:lumMod val="10000"/>
                  </a:schemeClr>
                </a:solidFill>
                <a:latin typeface="+mn-ea"/>
                <a:sym typeface="+mn-ea"/>
              </a:rPr>
              <a:t>美妆种草神器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 #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5706110"/>
            <a:ext cx="548032" cy="548101"/>
          </a:xfrm>
          <a:prstGeom prst="roundRect">
            <a:avLst>
              <a:gd name="adj" fmla="val 14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25" y="6309898"/>
            <a:ext cx="544423" cy="548101"/>
          </a:xfrm>
          <a:prstGeom prst="roundRect">
            <a:avLst>
              <a:gd name="adj" fmla="val 155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98" y="5716422"/>
            <a:ext cx="548032" cy="548101"/>
          </a:xfrm>
          <a:prstGeom prst="roundRect">
            <a:avLst>
              <a:gd name="adj" fmla="val 14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111" y="6310414"/>
            <a:ext cx="554219" cy="557898"/>
          </a:xfrm>
          <a:prstGeom prst="roundRect">
            <a:avLst>
              <a:gd name="adj" fmla="val 1864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40" y="5716905"/>
            <a:ext cx="548032" cy="548102"/>
          </a:xfrm>
          <a:prstGeom prst="roundRect">
            <a:avLst>
              <a:gd name="adj" fmla="val 14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40" y="6320693"/>
            <a:ext cx="544423" cy="548102"/>
          </a:xfrm>
          <a:prstGeom prst="roundRect">
            <a:avLst>
              <a:gd name="adj" fmla="val 155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090" y="6309898"/>
            <a:ext cx="544423" cy="548102"/>
          </a:xfrm>
          <a:prstGeom prst="roundRect">
            <a:avLst>
              <a:gd name="adj" fmla="val 155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199" y="6300102"/>
            <a:ext cx="554219" cy="557898"/>
          </a:xfrm>
          <a:prstGeom prst="roundRect">
            <a:avLst>
              <a:gd name="adj" fmla="val 1864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557" y="6309898"/>
            <a:ext cx="544423" cy="548102"/>
          </a:xfrm>
          <a:prstGeom prst="roundRect">
            <a:avLst>
              <a:gd name="adj" fmla="val 155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19050" y="6858000"/>
            <a:ext cx="12172950" cy="348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10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3576802" cy="3783990"/>
            <a:chOff x="-519476" y="4353908"/>
            <a:chExt cx="3576802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91790" y="1793876"/>
            <a:ext cx="64084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 </a:t>
            </a:r>
            <a:r>
              <a:rPr lang="zh-CN" altLang="en-US" sz="54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推广目标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709395" y="676910"/>
            <a:ext cx="864293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Quotation</a:t>
            </a:r>
          </a:p>
        </p:txBody>
      </p:sp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442B32A5-3462-4EA8-B0C3-8C4D36619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19229"/>
              </p:ext>
            </p:extLst>
          </p:nvPr>
        </p:nvGraphicFramePr>
        <p:xfrm>
          <a:off x="1045882" y="1730055"/>
          <a:ext cx="9944765" cy="4115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9301">
                  <a:extLst>
                    <a:ext uri="{9D8B030D-6E8A-4147-A177-3AD203B41FA5}">
                      <a16:colId xmlns:a16="http://schemas.microsoft.com/office/drawing/2014/main" val="2602437464"/>
                    </a:ext>
                  </a:extLst>
                </a:gridCol>
                <a:gridCol w="3245464">
                  <a:extLst>
                    <a:ext uri="{9D8B030D-6E8A-4147-A177-3AD203B41FA5}">
                      <a16:colId xmlns:a16="http://schemas.microsoft.com/office/drawing/2014/main" val="3763314058"/>
                    </a:ext>
                  </a:extLst>
                </a:gridCol>
              </a:tblGrid>
              <a:tr h="6859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细项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预算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8641187"/>
                  </a:ext>
                </a:extLst>
              </a:tr>
              <a:tr h="68591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策划服务费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¥100,000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3960083"/>
                  </a:ext>
                </a:extLst>
              </a:tr>
              <a:tr h="68591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盲测视频制作及</a:t>
                      </a:r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KOL</a:t>
                      </a: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发布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¥200,000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7467454"/>
                  </a:ext>
                </a:extLst>
              </a:tr>
              <a:tr h="68591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美妆类网红资源扩散传播盲测视频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¥450,000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032275"/>
                  </a:ext>
                </a:extLst>
              </a:tr>
              <a:tr h="6859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EPR</a:t>
                      </a: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稿件撰写及发布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¥50,000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9921821"/>
                  </a:ext>
                </a:extLst>
              </a:tr>
              <a:tr h="68591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合计（含税）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¥800,000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116639"/>
                  </a:ext>
                </a:extLst>
              </a:tr>
            </a:tbl>
          </a:graphicData>
        </a:graphic>
      </p:graphicFrame>
      <p:sp>
        <p:nvSpPr>
          <p:cNvPr id="38" name="文本占位符 1"/>
          <p:cNvSpPr>
            <a:spLocks noGrp="1"/>
          </p:cNvSpPr>
          <p:nvPr/>
        </p:nvSpPr>
        <p:spPr>
          <a:xfrm>
            <a:off x="1039784" y="6007804"/>
            <a:ext cx="5466797" cy="4209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* 此报价仅供参考，具体细节费用落实依据实际执行情况而定</a:t>
            </a:r>
          </a:p>
        </p:txBody>
      </p:sp>
    </p:spTree>
    <p:extLst>
      <p:ext uri="{BB962C8B-B14F-4D97-AF65-F5344CB8AC3E}">
        <p14:creationId xmlns:p14="http://schemas.microsoft.com/office/powerpoint/2010/main" val="3394616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-639292" y="1842988"/>
            <a:ext cx="2159876" cy="215987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 flipH="1">
            <a:off x="10662217" y="1842988"/>
            <a:ext cx="2159876" cy="215987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-141891" y="4353908"/>
            <a:ext cx="987711" cy="987711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-519476" y="5669542"/>
            <a:ext cx="2468356" cy="2468356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634884" y="5187511"/>
            <a:ext cx="1039735" cy="1039735"/>
          </a:xfrm>
          <a:prstGeom prst="ellipse">
            <a:avLst/>
          </a:prstGeom>
          <a:solidFill>
            <a:schemeClr val="accent3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017591" y="6594124"/>
            <a:ext cx="1039735" cy="1039735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326523" y="6204386"/>
            <a:ext cx="2030336" cy="203033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 flipH="1">
            <a:off x="11336981" y="4353908"/>
            <a:ext cx="987711" cy="987711"/>
          </a:xfrm>
          <a:prstGeom prst="ellipse">
            <a:avLst/>
          </a:prstGeom>
          <a:solidFill>
            <a:schemeClr val="accent4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 flipH="1">
            <a:off x="10233921" y="5669542"/>
            <a:ext cx="2468356" cy="2468356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 flipH="1">
            <a:off x="9508182" y="5187511"/>
            <a:ext cx="1039735" cy="1039735"/>
          </a:xfrm>
          <a:prstGeom prst="ellipse">
            <a:avLst/>
          </a:prstGeom>
          <a:solidFill>
            <a:schemeClr val="accent4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 flipH="1">
            <a:off x="9125475" y="6594124"/>
            <a:ext cx="1039735" cy="1039735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 flipH="1">
            <a:off x="6825942" y="6204386"/>
            <a:ext cx="2030336" cy="203033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2678910" y="3068587"/>
            <a:ext cx="6842761" cy="1285293"/>
            <a:chOff x="2670020" y="1992784"/>
            <a:chExt cx="6842761" cy="1285293"/>
          </a:xfrm>
        </p:grpSpPr>
        <p:grpSp>
          <p:nvGrpSpPr>
            <p:cNvPr id="73" name="组合 72"/>
            <p:cNvGrpSpPr/>
            <p:nvPr/>
          </p:nvGrpSpPr>
          <p:grpSpPr>
            <a:xfrm>
              <a:off x="2670020" y="1992784"/>
              <a:ext cx="6842761" cy="1285293"/>
              <a:chOff x="2670020" y="2507465"/>
              <a:chExt cx="6842761" cy="1285293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679219" y="2507465"/>
                <a:ext cx="6833562" cy="8309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2670020" y="2593878"/>
                <a:ext cx="6833563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3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THANKS</a:t>
                </a:r>
                <a:endParaRPr lang="en-US" sz="360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75" name="直接连接符 74"/>
            <p:cNvCxnSpPr/>
            <p:nvPr/>
          </p:nvCxnSpPr>
          <p:spPr>
            <a:xfrm>
              <a:off x="2670020" y="3032760"/>
              <a:ext cx="6824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10" descr="https://timgsa.baidu.com/timg?image&amp;quality=80&amp;size=b9999_10000&amp;sec=1503311045863&amp;di=4c71eaa6fc24cac20d3a4f5740c49692&amp;imgtype=0&amp;src=http%3A%2F%2Fpic.qiantucdn.com%2F58pic%2F17%2F82%2F31%2F67v58PICjAi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17" y="1073567"/>
            <a:ext cx="2359565" cy="1624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087972" y="472646"/>
            <a:ext cx="2394381" cy="631659"/>
          </a:xfrm>
        </p:spPr>
        <p:txBody>
          <a:bodyPr/>
          <a:lstStyle/>
          <a:p>
            <a:r>
              <a:rPr lang="en-US" altLang="zh-CN" b="1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</a:t>
            </a:r>
            <a:r>
              <a:rPr lang="zh-CN" altLang="en-US" b="1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回顾</a:t>
            </a:r>
            <a:endParaRPr lang="zh-CN" altLang="en-US" b="1" dirty="0">
              <a:solidFill>
                <a:srgbClr val="1818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b="1" dirty="0">
              <a:solidFill>
                <a:srgbClr val="1818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箭头: 环形 17"/>
          <p:cNvSpPr/>
          <p:nvPr/>
        </p:nvSpPr>
        <p:spPr>
          <a:xfrm>
            <a:off x="1996911" y="1524669"/>
            <a:ext cx="2182936" cy="218326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19" name="任意多边形: 形状 18"/>
          <p:cNvSpPr/>
          <p:nvPr/>
        </p:nvSpPr>
        <p:spPr>
          <a:xfrm>
            <a:off x="2479412" y="2312895"/>
            <a:ext cx="1213015" cy="606362"/>
          </a:xfrm>
          <a:custGeom>
            <a:avLst/>
            <a:gdLst>
              <a:gd name="connsiteX0" fmla="*/ 0 w 1213015"/>
              <a:gd name="connsiteY0" fmla="*/ 0 h 606362"/>
              <a:gd name="connsiteX1" fmla="*/ 1213015 w 1213015"/>
              <a:gd name="connsiteY1" fmla="*/ 0 h 606362"/>
              <a:gd name="connsiteX2" fmla="*/ 1213015 w 1213015"/>
              <a:gd name="connsiteY2" fmla="*/ 606362 h 606362"/>
              <a:gd name="connsiteX3" fmla="*/ 0 w 1213015"/>
              <a:gd name="connsiteY3" fmla="*/ 606362 h 606362"/>
              <a:gd name="connsiteX4" fmla="*/ 0 w 1213015"/>
              <a:gd name="connsiteY4" fmla="*/ 0 h 6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015" h="606362">
                <a:moveTo>
                  <a:pt x="0" y="0"/>
                </a:moveTo>
                <a:lnTo>
                  <a:pt x="1213015" y="0"/>
                </a:lnTo>
                <a:lnTo>
                  <a:pt x="1213015" y="606362"/>
                </a:lnTo>
                <a:lnTo>
                  <a:pt x="0" y="6063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2133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267FA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</a:p>
        </p:txBody>
      </p:sp>
      <p:sp>
        <p:nvSpPr>
          <p:cNvPr id="20" name="形状 19"/>
          <p:cNvSpPr/>
          <p:nvPr/>
        </p:nvSpPr>
        <p:spPr>
          <a:xfrm>
            <a:off x="1344888" y="2779118"/>
            <a:ext cx="2182936" cy="2183268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21" name="任意多边形: 形状 20"/>
          <p:cNvSpPr/>
          <p:nvPr/>
        </p:nvSpPr>
        <p:spPr>
          <a:xfrm>
            <a:off x="1875569" y="3574601"/>
            <a:ext cx="1213015" cy="606362"/>
          </a:xfrm>
          <a:custGeom>
            <a:avLst/>
            <a:gdLst>
              <a:gd name="connsiteX0" fmla="*/ 0 w 1213015"/>
              <a:gd name="connsiteY0" fmla="*/ 0 h 606362"/>
              <a:gd name="connsiteX1" fmla="*/ 1213015 w 1213015"/>
              <a:gd name="connsiteY1" fmla="*/ 0 h 606362"/>
              <a:gd name="connsiteX2" fmla="*/ 1213015 w 1213015"/>
              <a:gd name="connsiteY2" fmla="*/ 606362 h 606362"/>
              <a:gd name="connsiteX3" fmla="*/ 0 w 1213015"/>
              <a:gd name="connsiteY3" fmla="*/ 606362 h 606362"/>
              <a:gd name="connsiteX4" fmla="*/ 0 w 1213015"/>
              <a:gd name="connsiteY4" fmla="*/ 0 h 6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015" h="606362">
                <a:moveTo>
                  <a:pt x="0" y="0"/>
                </a:moveTo>
                <a:lnTo>
                  <a:pt x="1213015" y="0"/>
                </a:lnTo>
                <a:lnTo>
                  <a:pt x="1213015" y="606362"/>
                </a:lnTo>
                <a:lnTo>
                  <a:pt x="0" y="6063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2133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267FA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</a:p>
        </p:txBody>
      </p:sp>
      <p:sp>
        <p:nvSpPr>
          <p:cNvPr id="22" name="空心弧 21"/>
          <p:cNvSpPr/>
          <p:nvPr/>
        </p:nvSpPr>
        <p:spPr>
          <a:xfrm>
            <a:off x="2152279" y="4183684"/>
            <a:ext cx="1875480" cy="1876232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23" name="任意多边形: 形状 22"/>
          <p:cNvSpPr/>
          <p:nvPr/>
        </p:nvSpPr>
        <p:spPr>
          <a:xfrm>
            <a:off x="2482282" y="4838121"/>
            <a:ext cx="1213015" cy="606362"/>
          </a:xfrm>
          <a:custGeom>
            <a:avLst/>
            <a:gdLst>
              <a:gd name="connsiteX0" fmla="*/ 0 w 1213015"/>
              <a:gd name="connsiteY0" fmla="*/ 0 h 606362"/>
              <a:gd name="connsiteX1" fmla="*/ 1213015 w 1213015"/>
              <a:gd name="connsiteY1" fmla="*/ 0 h 606362"/>
              <a:gd name="connsiteX2" fmla="*/ 1213015 w 1213015"/>
              <a:gd name="connsiteY2" fmla="*/ 606362 h 606362"/>
              <a:gd name="connsiteX3" fmla="*/ 0 w 1213015"/>
              <a:gd name="connsiteY3" fmla="*/ 606362 h 606362"/>
              <a:gd name="connsiteX4" fmla="*/ 0 w 1213015"/>
              <a:gd name="connsiteY4" fmla="*/ 0 h 6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015" h="606362">
                <a:moveTo>
                  <a:pt x="0" y="0"/>
                </a:moveTo>
                <a:lnTo>
                  <a:pt x="1213015" y="0"/>
                </a:lnTo>
                <a:lnTo>
                  <a:pt x="1213015" y="606362"/>
                </a:lnTo>
                <a:lnTo>
                  <a:pt x="0" y="6063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algn="ctr" defTabSz="3200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267FA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786151" y="1672639"/>
            <a:ext cx="5822337" cy="1075112"/>
            <a:chOff x="486264" y="1993831"/>
            <a:chExt cx="3291840" cy="1075112"/>
          </a:xfrm>
        </p:grpSpPr>
        <p:sp>
          <p:nvSpPr>
            <p:cNvPr id="25" name="文本框 24"/>
            <p:cNvSpPr txBox="1"/>
            <p:nvPr/>
          </p:nvSpPr>
          <p:spPr>
            <a:xfrm>
              <a:off x="990300" y="1993831"/>
              <a:ext cx="2293805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释放消费压力，提升生活品质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86264" y="2485378"/>
              <a:ext cx="329184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传递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Miniso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与顶级的供应商合作，让更多普通消费者花最少的钱用最好的产品。从而释放消费压力，享受品质生活。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86149" y="3238310"/>
            <a:ext cx="5822337" cy="1026180"/>
            <a:chOff x="486264" y="2042763"/>
            <a:chExt cx="3291840" cy="1026180"/>
          </a:xfrm>
        </p:grpSpPr>
        <p:sp>
          <p:nvSpPr>
            <p:cNvPr id="28" name="文本框 27"/>
            <p:cNvSpPr txBox="1"/>
            <p:nvPr/>
          </p:nvSpPr>
          <p:spPr>
            <a:xfrm>
              <a:off x="1112030" y="2042763"/>
              <a:ext cx="2040294" cy="429895"/>
            </a:xfrm>
            <a:prstGeom prst="rect">
              <a:avLst/>
            </a:prstGeom>
            <a:solidFill>
              <a:srgbClr val="9AD0E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关注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MINI PONI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系列彩妆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86264" y="2485378"/>
              <a:ext cx="329184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Miniso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深度发展美妆市场，吸引目标受众注意力更多集中在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MINI PONI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系列彩妆，以极高性价比强化消费粘性。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86150" y="4825645"/>
            <a:ext cx="5822337" cy="1045230"/>
            <a:chOff x="486264" y="2023713"/>
            <a:chExt cx="3291840" cy="1045230"/>
          </a:xfrm>
        </p:grpSpPr>
        <p:sp>
          <p:nvSpPr>
            <p:cNvPr id="31" name="文本框 30"/>
            <p:cNvSpPr txBox="1"/>
            <p:nvPr/>
          </p:nvSpPr>
          <p:spPr>
            <a:xfrm>
              <a:off x="905825" y="2023713"/>
              <a:ext cx="2399079" cy="430887"/>
            </a:xfrm>
            <a:prstGeom prst="rect">
              <a:avLst/>
            </a:prstGeom>
            <a:solidFill>
              <a:srgbClr val="FAAEA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消除“低价”疑虑，唤起购买欲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86264" y="2485378"/>
              <a:ext cx="329184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消弭消费者对彩妆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“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低价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”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的疑虑，唤起消费者对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Miniso MINI PONI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彩妆的购买欲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3576802" cy="3783990"/>
            <a:chOff x="-519476" y="4353908"/>
            <a:chExt cx="3576802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002113" y="2483112"/>
            <a:ext cx="8713657" cy="185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sz="260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新品上市期</a:t>
            </a:r>
            <a:r>
              <a:rPr kumimoji="0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(9</a:t>
            </a:r>
            <a:r>
              <a:rPr kumimoji="0" lang="zh-CN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kumimoji="0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kumimoji="0" lang="zh-CN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内迅速提升品牌</a:t>
            </a:r>
            <a:r>
              <a:rPr kumimoji="0" lang="zh-CN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认知度</a:t>
            </a:r>
            <a:r>
              <a:rPr kumimoji="0" lang="zh-CN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kumimoji="0" lang="zh-CN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美誉度</a:t>
            </a:r>
          </a:p>
          <a:p>
            <a:pPr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sz="2600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提升 </a:t>
            </a:r>
            <a:r>
              <a:rPr kumimoji="0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MINI PONI </a:t>
            </a:r>
            <a:r>
              <a:rPr lang="zh-CN" altLang="en-US" sz="2600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系列彩妆</a:t>
            </a:r>
            <a:r>
              <a:rPr kumimoji="0" lang="zh-CN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高品质、价格亲民</a:t>
            </a:r>
            <a:r>
              <a:rPr kumimoji="0" lang="zh-CN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的形象认知</a:t>
            </a:r>
          </a:p>
        </p:txBody>
      </p:sp>
      <p:sp>
        <p:nvSpPr>
          <p:cNvPr id="12" name="文本占位符 1"/>
          <p:cNvSpPr>
            <a:spLocks noGrp="1"/>
          </p:cNvSpPr>
          <p:nvPr/>
        </p:nvSpPr>
        <p:spPr>
          <a:xfrm>
            <a:off x="2012220" y="1267143"/>
            <a:ext cx="5135563" cy="6316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</a:rPr>
              <a:t>推广目标</a:t>
            </a:r>
          </a:p>
          <a:p>
            <a:endParaRPr lang="zh-CN" altLang="en-US" b="1" dirty="0">
              <a:solidFill>
                <a:srgbClr val="1818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3576802" cy="3783990"/>
            <a:chOff x="-519476" y="4353908"/>
            <a:chExt cx="3576802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79090" y="1784163"/>
            <a:ext cx="642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 TA</a:t>
            </a:r>
            <a:r>
              <a:rPr lang="zh-CN" altLang="en-US" sz="54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分析及洞察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76769" y="5195531"/>
            <a:ext cx="4630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——</a:t>
            </a:r>
            <a:r>
              <a:rPr lang="zh-CN" altLang="en-US" sz="2000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《2017上半年美妆行业研究报告》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64590" y="1765935"/>
            <a:ext cx="944245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本报告数据来自</a:t>
            </a:r>
            <a:r>
              <a:rPr lang="zh-CN" altLang="en-US" sz="1800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Datastory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长期监测</a:t>
            </a:r>
            <a:r>
              <a:rPr lang="zh-CN" altLang="en-US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美妆/个护行业数据库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。</a:t>
            </a:r>
            <a:r>
              <a:rPr lang="zh-CN" altLang="en-US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作为全国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数据量最大、监测时间最久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的消费者数据库，Datastory共覆盖了全网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90%声量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，100+子品类，600+品牌，并从其中节选出彩妆、护肤、美发护发和个人护理品类，共计20个子品类用于本次分析。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该报告分析使用Datastory旗下互联网大数据商业智能分析工具“数说立方”进行数据采集分析，整合了新浪微博、微信、百度贴吧、天涯论坛、豆瓣网、知乎等互联网社交数据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1600万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，深入洞察美妆行业，重磅发布《2017上半年美妆行业研究报告》。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+mn-ea"/>
              </a:rPr>
              <a:t>数据时间：</a:t>
            </a:r>
            <a:r>
              <a:rPr lang="zh-CN" altLang="en-US" b="1" dirty="0">
                <a:solidFill>
                  <a:schemeClr val="bg1">
                    <a:lumMod val="10000"/>
                  </a:schemeClr>
                </a:solidFill>
                <a:latin typeface="+mn-ea"/>
              </a:rPr>
              <a:t>2017.01.01——</a:t>
            </a:r>
            <a:r>
              <a:rPr lang="zh-CN" altLang="en-US" b="1" dirty="0">
                <a:solidFill>
                  <a:schemeClr val="bg1">
                    <a:lumMod val="10000"/>
                  </a:schemeClr>
                </a:solidFill>
                <a:latin typeface="+mn-ea"/>
                <a:sym typeface="+mn-ea"/>
              </a:rPr>
              <a:t>2017.06.30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3576802" cy="3783990"/>
            <a:chOff x="-519476" y="4353908"/>
            <a:chExt cx="3576802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42035" y="2552065"/>
            <a:ext cx="4086225" cy="1799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2017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年上半年有关美妆内容的微博讨论声量高达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1634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，讨论人数达</a:t>
            </a:r>
            <a:r>
              <a:rPr lang="en-US" altLang="zh-CN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637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万，有关美妆内容已成为微博讨论热门话题之一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内容占位符 3"/>
          <p:cNvPicPr>
            <a:picLocks noGrp="1" noChangeAspect="1"/>
          </p:cNvPicPr>
          <p:nvPr/>
        </p:nvPicPr>
        <p:blipFill>
          <a:blip r:embed="rId2"/>
          <a:srcRect t="-9618"/>
          <a:stretch>
            <a:fillRect/>
          </a:stretch>
        </p:blipFill>
        <p:spPr>
          <a:xfrm>
            <a:off x="5590540" y="545465"/>
            <a:ext cx="4058285" cy="5681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9476" y="4353908"/>
            <a:ext cx="3576802" cy="3783990"/>
            <a:chOff x="-519476" y="4353908"/>
            <a:chExt cx="3576802" cy="3783990"/>
          </a:xfrm>
        </p:grpSpPr>
        <p:sp>
          <p:nvSpPr>
            <p:cNvPr id="2" name="椭圆 1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V="1">
            <a:off x="9752284" y="-983945"/>
            <a:ext cx="3576802" cy="3783990"/>
            <a:chOff x="-519476" y="4353908"/>
            <a:chExt cx="3576802" cy="3783990"/>
          </a:xfrm>
        </p:grpSpPr>
        <p:sp>
          <p:nvSpPr>
            <p:cNvPr id="8" name="椭圆 7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FAAEA3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99845" y="2560955"/>
            <a:ext cx="4086225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消费年轻化，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后女性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群体成为美妆话题讨论主力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20" y="936625"/>
            <a:ext cx="4055745" cy="529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Nordri ToolsTheme">
  <a:themeElements>
    <a:clrScheme name="第一次模板">
      <a:dk1>
        <a:srgbClr val="267FAB"/>
      </a:dk1>
      <a:lt1>
        <a:srgbClr val="F5F5F5"/>
      </a:lt1>
      <a:dk2>
        <a:srgbClr val="FFFFFF"/>
      </a:dk2>
      <a:lt2>
        <a:srgbClr val="E7E6E6"/>
      </a:lt2>
      <a:accent1>
        <a:srgbClr val="A4DFD1"/>
      </a:accent1>
      <a:accent2>
        <a:srgbClr val="ED9BBF"/>
      </a:accent2>
      <a:accent3>
        <a:srgbClr val="9AD0E8"/>
      </a:accent3>
      <a:accent4>
        <a:srgbClr val="FAAEA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第一次模板">
      <a:dk1>
        <a:srgbClr val="267FAB"/>
      </a:dk1>
      <a:lt1>
        <a:srgbClr val="F5F5F5"/>
      </a:lt1>
      <a:dk2>
        <a:srgbClr val="FFFFFF"/>
      </a:dk2>
      <a:lt2>
        <a:srgbClr val="E7E6E6"/>
      </a:lt2>
      <a:accent1>
        <a:srgbClr val="A4DFD1"/>
      </a:accent1>
      <a:accent2>
        <a:srgbClr val="ED9BBF"/>
      </a:accent2>
      <a:accent3>
        <a:srgbClr val="9AD0E8"/>
      </a:accent3>
      <a:accent4>
        <a:srgbClr val="FAAEA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标准字体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1488</Words>
  <Application>Microsoft Office PowerPoint</Application>
  <PresentationFormat>宽屏</PresentationFormat>
  <Paragraphs>194</Paragraphs>
  <Slides>31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等线</vt:lpstr>
      <vt:lpstr>等线 Light</vt:lpstr>
      <vt:lpstr>宋体</vt:lpstr>
      <vt:lpstr>微软雅黑</vt:lpstr>
      <vt:lpstr>Arial</vt:lpstr>
      <vt:lpstr>Calibri</vt:lpstr>
      <vt:lpstr>Wingdings</vt:lpstr>
      <vt:lpstr>Nordri ToolsTheme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小二的PPT</dc:creator>
  <cp:keywords>小二的PPT;www.51pptmoban.com</cp:keywords>
  <cp:lastModifiedBy>Administrator</cp:lastModifiedBy>
  <cp:revision>297</cp:revision>
  <dcterms:created xsi:type="dcterms:W3CDTF">2017-03-13T12:08:00Z</dcterms:created>
  <dcterms:modified xsi:type="dcterms:W3CDTF">2022-04-29T08:08:17Z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