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4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5.xml" ContentType="application/vnd.openxmlformats-officedocument.presentationml.tags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9"/>
  </p:notesMasterIdLst>
  <p:sldIdLst>
    <p:sldId id="509" r:id="rId2"/>
    <p:sldId id="759" r:id="rId3"/>
    <p:sldId id="730" r:id="rId4"/>
    <p:sldId id="726" r:id="rId5"/>
    <p:sldId id="727" r:id="rId6"/>
    <p:sldId id="444" r:id="rId7"/>
    <p:sldId id="484" r:id="rId8"/>
    <p:sldId id="551" r:id="rId9"/>
    <p:sldId id="313" r:id="rId10"/>
    <p:sldId id="675" r:id="rId11"/>
    <p:sldId id="653" r:id="rId12"/>
    <p:sldId id="717" r:id="rId13"/>
    <p:sldId id="677" r:id="rId14"/>
    <p:sldId id="523" r:id="rId15"/>
    <p:sldId id="524" r:id="rId16"/>
    <p:sldId id="522" r:id="rId17"/>
    <p:sldId id="773" r:id="rId18"/>
    <p:sldId id="486" r:id="rId19"/>
    <p:sldId id="549" r:id="rId20"/>
    <p:sldId id="660" r:id="rId21"/>
    <p:sldId id="659" r:id="rId22"/>
    <p:sldId id="668" r:id="rId23"/>
    <p:sldId id="661" r:id="rId24"/>
    <p:sldId id="487" r:id="rId25"/>
    <p:sldId id="732" r:id="rId26"/>
    <p:sldId id="776" r:id="rId27"/>
    <p:sldId id="493" r:id="rId28"/>
    <p:sldId id="492" r:id="rId29"/>
    <p:sldId id="494" r:id="rId30"/>
    <p:sldId id="407" r:id="rId31"/>
    <p:sldId id="758" r:id="rId32"/>
    <p:sldId id="446" r:id="rId33"/>
    <p:sldId id="683" r:id="rId34"/>
    <p:sldId id="685" r:id="rId35"/>
    <p:sldId id="684" r:id="rId36"/>
    <p:sldId id="686" r:id="rId37"/>
    <p:sldId id="687" r:id="rId38"/>
    <p:sldId id="718" r:id="rId39"/>
    <p:sldId id="760" r:id="rId40"/>
    <p:sldId id="688" r:id="rId41"/>
    <p:sldId id="690" r:id="rId42"/>
    <p:sldId id="680" r:id="rId43"/>
    <p:sldId id="463" r:id="rId44"/>
    <p:sldId id="435" r:id="rId45"/>
    <p:sldId id="528" r:id="rId46"/>
    <p:sldId id="527" r:id="rId47"/>
    <p:sldId id="529" r:id="rId48"/>
    <p:sldId id="531" r:id="rId49"/>
    <p:sldId id="533" r:id="rId50"/>
    <p:sldId id="534" r:id="rId51"/>
    <p:sldId id="499" r:id="rId52"/>
    <p:sldId id="707" r:id="rId53"/>
    <p:sldId id="535" r:id="rId54"/>
    <p:sldId id="532" r:id="rId55"/>
    <p:sldId id="537" r:id="rId56"/>
    <p:sldId id="544" r:id="rId57"/>
    <p:sldId id="547" r:id="rId58"/>
    <p:sldId id="540" r:id="rId59"/>
    <p:sldId id="560" r:id="rId60"/>
    <p:sldId id="691" r:id="rId61"/>
    <p:sldId id="713" r:id="rId62"/>
    <p:sldId id="714" r:id="rId63"/>
    <p:sldId id="715" r:id="rId64"/>
    <p:sldId id="712" r:id="rId65"/>
    <p:sldId id="733" r:id="rId66"/>
    <p:sldId id="734" r:id="rId67"/>
    <p:sldId id="735" r:id="rId68"/>
    <p:sldId id="736" r:id="rId69"/>
    <p:sldId id="737" r:id="rId70"/>
    <p:sldId id="738" r:id="rId71"/>
    <p:sldId id="766" r:id="rId72"/>
    <p:sldId id="538" r:id="rId73"/>
    <p:sldId id="568" r:id="rId74"/>
    <p:sldId id="739" r:id="rId75"/>
    <p:sldId id="740" r:id="rId76"/>
    <p:sldId id="741" r:id="rId77"/>
    <p:sldId id="742" r:id="rId78"/>
    <p:sldId id="567" r:id="rId79"/>
    <p:sldId id="571" r:id="rId80"/>
    <p:sldId id="761" r:id="rId81"/>
    <p:sldId id="762" r:id="rId82"/>
    <p:sldId id="618" r:id="rId83"/>
    <p:sldId id="641" r:id="rId84"/>
    <p:sldId id="624" r:id="rId85"/>
    <p:sldId id="625" r:id="rId86"/>
    <p:sldId id="626" r:id="rId87"/>
    <p:sldId id="579" r:id="rId88"/>
    <p:sldId id="763" r:id="rId89"/>
    <p:sldId id="657" r:id="rId90"/>
    <p:sldId id="699" r:id="rId91"/>
    <p:sldId id="700" r:id="rId92"/>
    <p:sldId id="701" r:id="rId93"/>
    <p:sldId id="770" r:id="rId94"/>
    <p:sldId id="526" r:id="rId95"/>
    <p:sldId id="752" r:id="rId96"/>
    <p:sldId id="696" r:id="rId97"/>
    <p:sldId id="287" r:id="rId9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EF6E51"/>
    <a:srgbClr val="5AB3B7"/>
    <a:srgbClr val="CF4834"/>
    <a:srgbClr val="000000"/>
    <a:srgbClr val="E0A024"/>
    <a:srgbClr val="720966"/>
    <a:srgbClr val="90C319"/>
    <a:srgbClr val="191919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523" autoAdjust="0"/>
  </p:normalViewPr>
  <p:slideViewPr>
    <p:cSldViewPr>
      <p:cViewPr varScale="1">
        <p:scale>
          <a:sx n="151" d="100"/>
          <a:sy n="151" d="100"/>
        </p:scale>
        <p:origin x="222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4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79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ot\Desktop\&#23567;&#32592;&#33590;&#39033;&#30446;&#25968;&#25454;&#38656;&#27714;-&#20154;&#32676;&#20998;&#26512;&amp;KOL&#21015;&#3492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ot\Desktop\&#23567;&#32592;&#33590;&#39033;&#30446;&#25968;&#25454;&#38656;&#27714;-&#20154;&#32676;&#20998;&#26512;&amp;KOL&#21015;&#3492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ot\Desktop\&#23567;&#32592;&#33590;&#39033;&#30446;&#25968;&#25454;&#38656;&#27714;-&#20154;&#32676;&#20998;&#26512;&amp;KOL&#21015;&#34920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ot\Desktop\&#23567;&#32592;&#33590;&#39033;&#30446;&#25968;&#25454;&#38656;&#27714;-&#20154;&#32676;&#20998;&#26512;&amp;KOL&#21015;&#3492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ot\Desktop\&#23567;&#32592;&#33590;&#39033;&#30446;&#25968;&#25454;&#38656;&#27714;-&#20154;&#32676;&#20998;&#26512;&amp;KOL&#21015;&#3492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ot\Desktop\&#23567;&#32592;&#33590;&#39033;&#30446;&#25968;&#25454;&#38656;&#27714;-&#20154;&#32676;&#20998;&#26512;&amp;KOL&#21015;&#3492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1" i="0" u="none" strike="noStrike" kern="1200" baseline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r>
              <a:rPr lang="zh-CN" altLang="en-US"/>
              <a:t>年龄分布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FA-48D6-A69E-B37CBE28ED9B}"/>
              </c:ext>
            </c:extLst>
          </c:dPt>
          <c:cat>
            <c:strRef>
              <c:f>'[小罐茶项目数据需求-人群分析&amp;KOL列表.xlsx]人群属性'!$E$8:$E$13</c:f>
              <c:strCache>
                <c:ptCount val="6"/>
                <c:pt idx="0">
                  <c:v>&lt;25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&gt;64</c:v>
                </c:pt>
              </c:strCache>
            </c:strRef>
          </c:cat>
          <c:val>
            <c:numRef>
              <c:f>'[小罐茶项目数据需求-人群分析&amp;KOL列表.xlsx]人群属性'!$F$8:$F$13</c:f>
              <c:numCache>
                <c:formatCode>0.00%</c:formatCode>
                <c:ptCount val="6"/>
                <c:pt idx="0">
                  <c:v>0.15679824561403499</c:v>
                </c:pt>
                <c:pt idx="1">
                  <c:v>0.54678362573099404</c:v>
                </c:pt>
                <c:pt idx="2">
                  <c:v>0.210343567251462</c:v>
                </c:pt>
                <c:pt idx="3">
                  <c:v>7.2551169590643297E-2</c:v>
                </c:pt>
                <c:pt idx="4">
                  <c:v>1.1147660818713399E-2</c:v>
                </c:pt>
                <c:pt idx="5">
                  <c:v>2.3757309941520501E-3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FA-48D6-A69E-B37CBE28E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4603728"/>
        <c:axId val="460890112"/>
      </c:barChart>
      <c:catAx>
        <c:axId val="37460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460890112"/>
        <c:crosses val="autoZero"/>
        <c:auto val="1"/>
        <c:lblAlgn val="ctr"/>
        <c:lblOffset val="100"/>
        <c:noMultiLvlLbl val="0"/>
      </c:catAx>
      <c:valAx>
        <c:axId val="460890112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37460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华文细黑" panose="02010600040101010101" pitchFamily="2" charset="-122"/>
          <a:ea typeface="华文细黑" panose="02010600040101010101" pitchFamily="2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1" i="0" u="none" strike="noStrike" kern="1200" baseline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r>
              <a:rPr lang="zh-CN" altLang="en-US" sz="1440" b="1" i="0" u="none" strike="noStrike" baseline="0">
                <a:effectLst/>
              </a:rPr>
              <a:t>性别比例</a:t>
            </a:r>
            <a:endParaRPr lang="zh-CN" alt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5EAF-40E6-B8A8-74ED76D5D30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AF-40E6-B8A8-74ED76D5D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'[小罐茶项目数据需求-人群分析&amp;KOL列表.xlsx]人群属性'!$E$30:$E$31</c:f>
              <c:strCache>
                <c:ptCount val="2"/>
                <c:pt idx="0">
                  <c:v>男</c:v>
                </c:pt>
                <c:pt idx="1">
                  <c:v>女</c:v>
                </c:pt>
              </c:strCache>
            </c:strRef>
          </c:cat>
          <c:val>
            <c:numRef>
              <c:f>'[小罐茶项目数据需求-人群分析&amp;KOL列表.xlsx]人群属性'!$F$30:$F$31</c:f>
              <c:numCache>
                <c:formatCode>0%</c:formatCode>
                <c:ptCount val="2"/>
                <c:pt idx="0">
                  <c:v>0.71139954190403498</c:v>
                </c:pt>
                <c:pt idx="1">
                  <c:v>0.28860045809596502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EAF-40E6-B8A8-74ED76D5D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华文细黑" panose="02010600040101010101" pitchFamily="2" charset="-122"/>
          <a:ea typeface="华文细黑" panose="02010600040101010101" pitchFamily="2" charset="-122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1" i="0" u="none" strike="noStrike" kern="1200" baseline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r>
              <a:rPr lang="zh-CN" altLang="en-US"/>
              <a:t>行业分布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62A-422C-B195-DE1458049865}"/>
              </c:ext>
            </c:extLst>
          </c:dPt>
          <c:cat>
            <c:strRef>
              <c:f>'[小罐茶项目数据需求-人群分析&amp;KOL列表.xlsx]人群属性'!$E$47:$E$56</c:f>
              <c:strCache>
                <c:ptCount val="10"/>
                <c:pt idx="0">
                  <c:v>营销管理</c:v>
                </c:pt>
                <c:pt idx="1">
                  <c:v>经济金融</c:v>
                </c:pt>
                <c:pt idx="2">
                  <c:v>文化体育</c:v>
                </c:pt>
                <c:pt idx="3">
                  <c:v>新闻媒体</c:v>
                </c:pt>
                <c:pt idx="4">
                  <c:v>商业服务</c:v>
                </c:pt>
                <c:pt idx="5">
                  <c:v>工程技术</c:v>
                </c:pt>
                <c:pt idx="6">
                  <c:v>科研教学</c:v>
                </c:pt>
                <c:pt idx="7">
                  <c:v>行政办公</c:v>
                </c:pt>
                <c:pt idx="8">
                  <c:v>生产运输</c:v>
                </c:pt>
                <c:pt idx="9">
                  <c:v>法律顾问</c:v>
                </c:pt>
              </c:strCache>
            </c:strRef>
          </c:cat>
          <c:val>
            <c:numRef>
              <c:f>'[小罐茶项目数据需求-人群分析&amp;KOL列表.xlsx]人群属性'!$F$47:$F$56</c:f>
              <c:numCache>
                <c:formatCode>0.00%</c:formatCode>
                <c:ptCount val="10"/>
                <c:pt idx="0">
                  <c:v>0.25331054741783998</c:v>
                </c:pt>
                <c:pt idx="1">
                  <c:v>0.183558758025722</c:v>
                </c:pt>
                <c:pt idx="2">
                  <c:v>0.13702498191994</c:v>
                </c:pt>
                <c:pt idx="3">
                  <c:v>0.106063906452881</c:v>
                </c:pt>
                <c:pt idx="4">
                  <c:v>9.4536736915144304E-2</c:v>
                </c:pt>
                <c:pt idx="5">
                  <c:v>9.0044368142654596E-2</c:v>
                </c:pt>
                <c:pt idx="6">
                  <c:v>6.9595751101361805E-2</c:v>
                </c:pt>
                <c:pt idx="7">
                  <c:v>4.1003977992613003E-2</c:v>
                </c:pt>
                <c:pt idx="8">
                  <c:v>1.9040687191623999E-2</c:v>
                </c:pt>
                <c:pt idx="9">
                  <c:v>5.8202848402188999E-3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2A-422C-B195-DE1458049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867552"/>
        <c:axId val="505868112"/>
      </c:barChart>
      <c:catAx>
        <c:axId val="5058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505868112"/>
        <c:crosses val="autoZero"/>
        <c:auto val="1"/>
        <c:lblAlgn val="ctr"/>
        <c:lblOffset val="100"/>
        <c:noMultiLvlLbl val="0"/>
      </c:catAx>
      <c:valAx>
        <c:axId val="505868112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50586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华文细黑" panose="02010600040101010101" pitchFamily="2" charset="-122"/>
          <a:ea typeface="华文细黑" panose="02010600040101010101" pitchFamily="2" charset="-122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1" i="0" u="none" strike="noStrike" kern="1200" baseline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r>
              <a:rPr lang="zh-CN" altLang="en-US"/>
              <a:t>兴趣爱好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2753637276822"/>
          <c:y val="0.21267216597925301"/>
          <c:w val="0.42983895531577099"/>
          <c:h val="0.6475836353789109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C8-4EE9-A038-A95687945E10}"/>
              </c:ext>
            </c:extLst>
          </c:dPt>
          <c:cat>
            <c:strRef>
              <c:f>'[小罐茶项目数据需求-人群分析&amp;KOL列表.xlsx]人群属性'!$J$69:$J$78</c:f>
              <c:strCache>
                <c:ptCount val="10"/>
                <c:pt idx="0">
                  <c:v>竹炭家园</c:v>
                </c:pt>
                <c:pt idx="1">
                  <c:v>企业管理</c:v>
                </c:pt>
                <c:pt idx="2">
                  <c:v>化妆品爱好者</c:v>
                </c:pt>
                <c:pt idx="3">
                  <c:v>培训</c:v>
                </c:pt>
                <c:pt idx="4">
                  <c:v>经营方略</c:v>
                </c:pt>
                <c:pt idx="5">
                  <c:v>tmt</c:v>
                </c:pt>
                <c:pt idx="6">
                  <c:v>管理咨询</c:v>
                </c:pt>
                <c:pt idx="7">
                  <c:v>创业投资</c:v>
                </c:pt>
                <c:pt idx="8">
                  <c:v>商业地产</c:v>
                </c:pt>
                <c:pt idx="9">
                  <c:v>高尔夫爱好者</c:v>
                </c:pt>
              </c:strCache>
            </c:strRef>
          </c:cat>
          <c:val>
            <c:numRef>
              <c:f>'[小罐茶项目数据需求-人群分析&amp;KOL列表.xlsx]人群属性'!$K$69:$K$78</c:f>
              <c:numCache>
                <c:formatCode>0.00%</c:formatCode>
                <c:ptCount val="10"/>
                <c:pt idx="0">
                  <c:v>5.70702381351961E-2</c:v>
                </c:pt>
                <c:pt idx="1">
                  <c:v>6.0946814113831203E-2</c:v>
                </c:pt>
                <c:pt idx="2">
                  <c:v>6.4306631411584894E-2</c:v>
                </c:pt>
                <c:pt idx="3">
                  <c:v>6.4387737916926993E-2</c:v>
                </c:pt>
                <c:pt idx="4">
                  <c:v>6.4706553415474696E-2</c:v>
                </c:pt>
                <c:pt idx="5">
                  <c:v>6.6159285105213503E-2</c:v>
                </c:pt>
                <c:pt idx="6">
                  <c:v>7.3565470519606296E-2</c:v>
                </c:pt>
                <c:pt idx="7">
                  <c:v>0.12576557798572599</c:v>
                </c:pt>
                <c:pt idx="8">
                  <c:v>0.14195685783555301</c:v>
                </c:pt>
                <c:pt idx="9">
                  <c:v>0.28113483356088798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C8-4EE9-A038-A95687945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62250592"/>
        <c:axId val="462251152"/>
      </c:barChart>
      <c:catAx>
        <c:axId val="462250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462251152"/>
        <c:crosses val="autoZero"/>
        <c:auto val="1"/>
        <c:lblAlgn val="ctr"/>
        <c:lblOffset val="100"/>
        <c:noMultiLvlLbl val="0"/>
      </c:catAx>
      <c:valAx>
        <c:axId val="46225115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46225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华文细黑" panose="02010600040101010101" pitchFamily="2" charset="-122"/>
          <a:ea typeface="华文细黑" panose="02010600040101010101" pitchFamily="2" charset="-122"/>
        </a:defRPr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1" i="0" u="none" strike="noStrike" kern="1200" baseline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r>
              <a:rPr lang="zh-CN" altLang="en-US"/>
              <a:t>关注账号二级分类</a:t>
            </a:r>
            <a:r>
              <a:rPr lang="en-US" altLang="zh-CN"/>
              <a:t>TOP10</a:t>
            </a:r>
            <a:endParaRPr lang="zh-CN" alt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828-4C1D-B697-144DB649C2B6}"/>
              </c:ext>
            </c:extLst>
          </c:dPt>
          <c:cat>
            <c:strRef>
              <c:f>'[小罐茶项目数据需求-人群分析&amp;KOL列表.xlsx]人群属性'!$E$91:$E$100</c:f>
              <c:strCache>
                <c:ptCount val="10"/>
                <c:pt idx="0">
                  <c:v>商界名人</c:v>
                </c:pt>
                <c:pt idx="1">
                  <c:v>IT互联网</c:v>
                </c:pt>
                <c:pt idx="2">
                  <c:v>媒体传播</c:v>
                </c:pt>
                <c:pt idx="3">
                  <c:v>投资理财</c:v>
                </c:pt>
                <c:pt idx="4">
                  <c:v>文学读书</c:v>
                </c:pt>
                <c:pt idx="5">
                  <c:v>传媒精英</c:v>
                </c:pt>
                <c:pt idx="6">
                  <c:v>娱乐明星</c:v>
                </c:pt>
                <c:pt idx="7">
                  <c:v>政府官员</c:v>
                </c:pt>
                <c:pt idx="8">
                  <c:v>知名作家</c:v>
                </c:pt>
                <c:pt idx="9">
                  <c:v>搞笑幽默</c:v>
                </c:pt>
              </c:strCache>
            </c:strRef>
          </c:cat>
          <c:val>
            <c:numRef>
              <c:f>'[小罐茶项目数据需求-人群分析&amp;KOL列表.xlsx]人群属性'!$F$91:$F$100</c:f>
              <c:numCache>
                <c:formatCode>0.00%</c:formatCode>
                <c:ptCount val="10"/>
                <c:pt idx="0">
                  <c:v>0.21005385996409301</c:v>
                </c:pt>
                <c:pt idx="1">
                  <c:v>0.152603231597846</c:v>
                </c:pt>
                <c:pt idx="2">
                  <c:v>0.11131059245960501</c:v>
                </c:pt>
                <c:pt idx="3">
                  <c:v>0.102333931777379</c:v>
                </c:pt>
                <c:pt idx="4">
                  <c:v>7.0017953321364498E-2</c:v>
                </c:pt>
                <c:pt idx="5">
                  <c:v>5.0269299820466802E-2</c:v>
                </c:pt>
                <c:pt idx="6">
                  <c:v>3.59066427289048E-2</c:v>
                </c:pt>
                <c:pt idx="7">
                  <c:v>2.87253141831239E-2</c:v>
                </c:pt>
                <c:pt idx="8">
                  <c:v>2.69299820466786E-2</c:v>
                </c:pt>
                <c:pt idx="9">
                  <c:v>2.1543985637342899E-2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8-4C1D-B697-144DB649C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2253392"/>
        <c:axId val="374349776"/>
      </c:barChart>
      <c:catAx>
        <c:axId val="46225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374349776"/>
        <c:crosses val="autoZero"/>
        <c:auto val="1"/>
        <c:lblAlgn val="ctr"/>
        <c:lblOffset val="100"/>
        <c:noMultiLvlLbl val="0"/>
      </c:catAx>
      <c:valAx>
        <c:axId val="3743497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46225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华文细黑" panose="02010600040101010101" pitchFamily="2" charset="-122"/>
          <a:ea typeface="华文细黑" panose="02010600040101010101" pitchFamily="2" charset="-122"/>
        </a:defRPr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40" b="1" i="0" u="none" strike="noStrike" kern="1200" baseline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r>
              <a:rPr lang="zh-CN" altLang="en-US"/>
              <a:t>人群足迹分类</a:t>
            </a:r>
            <a:endParaRPr lang="en-US" altLang="zh-CN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1BD-449F-AD4D-9CF5761C6DFA}"/>
              </c:ext>
            </c:extLst>
          </c:dPt>
          <c:cat>
            <c:strRef>
              <c:f>'[小罐茶项目数据需求-人群分析&amp;KOL列表.xlsx]人群属性'!$E$128:$E$137</c:f>
              <c:strCache>
                <c:ptCount val="10"/>
                <c:pt idx="0">
                  <c:v>商业/购物类</c:v>
                </c:pt>
                <c:pt idx="1">
                  <c:v>餐饮类</c:v>
                </c:pt>
                <c:pt idx="2">
                  <c:v>住宅区</c:v>
                </c:pt>
                <c:pt idx="3">
                  <c:v>交通类</c:v>
                </c:pt>
                <c:pt idx="4">
                  <c:v>娱乐休闲</c:v>
                </c:pt>
                <c:pt idx="5">
                  <c:v>住宿酒店</c:v>
                </c:pt>
                <c:pt idx="6">
                  <c:v>学校/教育</c:v>
                </c:pt>
                <c:pt idx="7">
                  <c:v>旅游景点</c:v>
                </c:pt>
                <c:pt idx="8">
                  <c:v>生活服务场所</c:v>
                </c:pt>
                <c:pt idx="9">
                  <c:v>写字楼</c:v>
                </c:pt>
              </c:strCache>
            </c:strRef>
          </c:cat>
          <c:val>
            <c:numRef>
              <c:f>'[小罐茶项目数据需求-人群分析&amp;KOL列表.xlsx]人群属性'!$F$128:$F$137</c:f>
              <c:numCache>
                <c:formatCode>0.00%</c:formatCode>
                <c:ptCount val="10"/>
                <c:pt idx="0">
                  <c:v>0.18064692982456099</c:v>
                </c:pt>
                <c:pt idx="1">
                  <c:v>0.15337171052631601</c:v>
                </c:pt>
                <c:pt idx="2">
                  <c:v>0.14747807017543901</c:v>
                </c:pt>
                <c:pt idx="3">
                  <c:v>0.136924342105263</c:v>
                </c:pt>
                <c:pt idx="4">
                  <c:v>0.124040570175439</c:v>
                </c:pt>
                <c:pt idx="5">
                  <c:v>9.0049342105263205E-2</c:v>
                </c:pt>
                <c:pt idx="6">
                  <c:v>6.4281798245614002E-2</c:v>
                </c:pt>
                <c:pt idx="7">
                  <c:v>5.5235745614035103E-2</c:v>
                </c:pt>
                <c:pt idx="8">
                  <c:v>2.9194078947368401E-2</c:v>
                </c:pt>
                <c:pt idx="9">
                  <c:v>1.8777412280701799E-2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BD-449F-AD4D-9CF5761C6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4352016"/>
        <c:axId val="374352576"/>
      </c:barChart>
      <c:catAx>
        <c:axId val="3743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374352576"/>
        <c:crosses val="autoZero"/>
        <c:auto val="0"/>
        <c:lblAlgn val="ctr"/>
        <c:lblOffset val="100"/>
        <c:noMultiLvlLbl val="0"/>
      </c:catAx>
      <c:valAx>
        <c:axId val="3743525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pPr>
            <a:endParaRPr lang="zh-CN"/>
          </a:p>
        </c:txPr>
        <c:crossAx val="37435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200">
          <a:latin typeface="华文细黑" panose="02010600040101010101" pitchFamily="2" charset="-122"/>
          <a:ea typeface="华文细黑" panose="02010600040101010101" pitchFamily="2" charset="-122"/>
        </a:defRPr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#1">
  <dgm:title val=""/>
  <dgm:desc val=""/>
  <dgm:catLst>
    <dgm:cat type="accent6" pri="11200"/>
  </dgm:catLst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#1">
  <dgm:title val=""/>
  <dgm:desc val=""/>
  <dgm:catLst>
    <dgm:cat type="accent6" pri="11400"/>
  </dgm:catLst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#1">
  <dgm:title val=""/>
  <dgm:desc val=""/>
  <dgm:catLst>
    <dgm:cat type="accent3" pri="11200"/>
  </dgm:catLst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697C0-2E5A-4F5B-95A9-3990900E7EF5}" type="doc">
      <dgm:prSet loTypeId="urn:microsoft.com/office/officeart/2005/8/layout/hChevron3" loCatId="process" qsTypeId="urn:microsoft.com/office/officeart/2005/8/quickstyle/simple1#1" qsCatId="simple" csTypeId="urn:microsoft.com/office/officeart/2005/8/colors/accent1_2#1" csCatId="accent1" phldr="1"/>
      <dgm:spPr/>
    </dgm:pt>
    <dgm:pt modelId="{7B9DE19D-A2F1-478E-BF4B-05775B24870F}">
      <dgm:prSet phldrT="[文本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7</a:t>
          </a:r>
          <a:r>
            <a: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452324DD-6DB7-45D2-96A8-E763EF350130}" type="parTrans" cxnId="{AE7053B2-A7EA-481C-BC5A-7DF658638D03}">
      <dgm:prSet/>
      <dgm:spPr/>
      <dgm:t>
        <a:bodyPr/>
        <a:lstStyle/>
        <a:p>
          <a:endParaRPr lang="zh-CN" altLang="en-US"/>
        </a:p>
      </dgm:t>
    </dgm:pt>
    <dgm:pt modelId="{0DAFE728-6C61-4EF8-B669-5AC759434192}" type="sibTrans" cxnId="{AE7053B2-A7EA-481C-BC5A-7DF658638D03}">
      <dgm:prSet/>
      <dgm:spPr/>
      <dgm:t>
        <a:bodyPr/>
        <a:lstStyle/>
        <a:p>
          <a:endParaRPr lang="zh-CN" altLang="en-US"/>
        </a:p>
      </dgm:t>
    </dgm:pt>
    <dgm:pt modelId="{440D22AD-A8A4-401B-A739-55E8236AB429}">
      <dgm:prSet phldrT="[文本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8</a:t>
          </a:r>
          <a:r>
            <a: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7D67C487-CCC2-48EF-9A65-8D53C3AC9897}" type="parTrans" cxnId="{AFF4BBE6-06CD-4D54-9688-831B3B1244D3}">
      <dgm:prSet/>
      <dgm:spPr/>
      <dgm:t>
        <a:bodyPr/>
        <a:lstStyle/>
        <a:p>
          <a:endParaRPr lang="zh-CN" altLang="en-US"/>
        </a:p>
      </dgm:t>
    </dgm:pt>
    <dgm:pt modelId="{C55ADEE2-B5B5-45BE-A045-E10CA5A1D0F5}" type="sibTrans" cxnId="{AFF4BBE6-06CD-4D54-9688-831B3B1244D3}">
      <dgm:prSet/>
      <dgm:spPr/>
      <dgm:t>
        <a:bodyPr/>
        <a:lstStyle/>
        <a:p>
          <a:endParaRPr lang="zh-CN" altLang="en-US"/>
        </a:p>
      </dgm:t>
    </dgm:pt>
    <dgm:pt modelId="{C265073A-8134-42C3-8DF2-064B130E0819}">
      <dgm:prSet phldrT="[文本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9</a:t>
          </a:r>
          <a:r>
            <a: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CF757B23-F09E-4604-8934-99B1FA6D0A5F}" type="parTrans" cxnId="{0C6E6024-C1BB-4CCB-8CFC-10AC18A005C5}">
      <dgm:prSet/>
      <dgm:spPr/>
      <dgm:t>
        <a:bodyPr/>
        <a:lstStyle/>
        <a:p>
          <a:endParaRPr lang="zh-CN" altLang="en-US"/>
        </a:p>
      </dgm:t>
    </dgm:pt>
    <dgm:pt modelId="{AFF02E5A-4F76-465B-95A5-187891EA5435}" type="sibTrans" cxnId="{0C6E6024-C1BB-4CCB-8CFC-10AC18A005C5}">
      <dgm:prSet/>
      <dgm:spPr/>
      <dgm:t>
        <a:bodyPr/>
        <a:lstStyle/>
        <a:p>
          <a:endParaRPr lang="zh-CN" altLang="en-US"/>
        </a:p>
      </dgm:t>
    </dgm:pt>
    <dgm:pt modelId="{C874D296-8E24-4AAA-A3A7-75ED14A8501C}">
      <dgm:prSet phldrT="[文本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10</a:t>
          </a:r>
          <a:r>
            <a: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A49DDFDB-F75A-4D1D-875A-B32D4425310A}" type="parTrans" cxnId="{DCD6A60D-0076-4491-B1E6-CEF4BC0D5419}">
      <dgm:prSet/>
      <dgm:spPr/>
      <dgm:t>
        <a:bodyPr/>
        <a:lstStyle/>
        <a:p>
          <a:endParaRPr lang="zh-CN" altLang="en-US"/>
        </a:p>
      </dgm:t>
    </dgm:pt>
    <dgm:pt modelId="{93EB284D-AADB-4125-9993-7C34994747E5}" type="sibTrans" cxnId="{DCD6A60D-0076-4491-B1E6-CEF4BC0D5419}">
      <dgm:prSet/>
      <dgm:spPr/>
      <dgm:t>
        <a:bodyPr/>
        <a:lstStyle/>
        <a:p>
          <a:endParaRPr lang="zh-CN" altLang="en-US"/>
        </a:p>
      </dgm:t>
    </dgm:pt>
    <dgm:pt modelId="{387B419C-9C5F-4760-ACE8-6CBD1DBE8EA5}">
      <dgm:prSet phldrT="[文本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685796ED-753B-47BB-8849-DD8CE2C3A70C}" type="parTrans" cxnId="{105DF94F-C2A2-4E97-8831-3D61AAAE2FFF}">
      <dgm:prSet/>
      <dgm:spPr/>
      <dgm:t>
        <a:bodyPr/>
        <a:lstStyle/>
        <a:p>
          <a:endParaRPr lang="zh-CN" altLang="en-US"/>
        </a:p>
      </dgm:t>
    </dgm:pt>
    <dgm:pt modelId="{B19A0D55-9066-4A69-A6B0-3D6BE1FA91DA}" type="sibTrans" cxnId="{105DF94F-C2A2-4E97-8831-3D61AAAE2FFF}">
      <dgm:prSet/>
      <dgm:spPr/>
      <dgm:t>
        <a:bodyPr/>
        <a:lstStyle/>
        <a:p>
          <a:endParaRPr lang="zh-CN" altLang="en-US"/>
        </a:p>
      </dgm:t>
    </dgm:pt>
    <dgm:pt modelId="{2EB22B0D-3A50-4C33-8FDD-0124D63C4AC3}">
      <dgm:prSet phldrT="[文本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gm:t>
    </dgm:pt>
    <dgm:pt modelId="{56E2B70B-A0AC-4BBD-B7A5-D2A686C0A946}" type="parTrans" cxnId="{B4C41C9E-9E36-4CF9-AAA8-81D3AAB93767}">
      <dgm:prSet/>
      <dgm:spPr/>
      <dgm:t>
        <a:bodyPr/>
        <a:lstStyle/>
        <a:p>
          <a:endParaRPr lang="zh-CN" altLang="en-US"/>
        </a:p>
      </dgm:t>
    </dgm:pt>
    <dgm:pt modelId="{CE0BB47C-1B7B-4446-8B17-F57A971D4366}" type="sibTrans" cxnId="{B4C41C9E-9E36-4CF9-AAA8-81D3AAB93767}">
      <dgm:prSet/>
      <dgm:spPr/>
      <dgm:t>
        <a:bodyPr/>
        <a:lstStyle/>
        <a:p>
          <a:endParaRPr lang="zh-CN" altLang="en-US"/>
        </a:p>
      </dgm:t>
    </dgm:pt>
    <dgm:pt modelId="{084CCE78-0182-4D18-93BE-777A5365F2B9}" type="pres">
      <dgm:prSet presAssocID="{4A4697C0-2E5A-4F5B-95A9-3990900E7EF5}" presName="Name0" presStyleCnt="0">
        <dgm:presLayoutVars>
          <dgm:dir/>
          <dgm:resizeHandles val="exact"/>
        </dgm:presLayoutVars>
      </dgm:prSet>
      <dgm:spPr/>
    </dgm:pt>
    <dgm:pt modelId="{92A591C2-9F61-48C3-A1BF-ED3E3D13E790}" type="pres">
      <dgm:prSet presAssocID="{7B9DE19D-A2F1-478E-BF4B-05775B24870F}" presName="parTxOnly" presStyleLbl="node1" presStyleIdx="0" presStyleCnt="6">
        <dgm:presLayoutVars>
          <dgm:bulletEnabled val="1"/>
        </dgm:presLayoutVars>
      </dgm:prSet>
      <dgm:spPr/>
    </dgm:pt>
    <dgm:pt modelId="{460F6A2A-CC61-43FE-8FF7-5D32195E273F}" type="pres">
      <dgm:prSet presAssocID="{0DAFE728-6C61-4EF8-B669-5AC759434192}" presName="parSpace" presStyleCnt="0"/>
      <dgm:spPr/>
    </dgm:pt>
    <dgm:pt modelId="{848A5F47-BE92-479A-8DF5-A80F64A27FD6}" type="pres">
      <dgm:prSet presAssocID="{440D22AD-A8A4-401B-A739-55E8236AB429}" presName="parTxOnly" presStyleLbl="node1" presStyleIdx="1" presStyleCnt="6">
        <dgm:presLayoutVars>
          <dgm:bulletEnabled val="1"/>
        </dgm:presLayoutVars>
      </dgm:prSet>
      <dgm:spPr/>
    </dgm:pt>
    <dgm:pt modelId="{09C20EB7-3446-427F-9B13-8D573D784D56}" type="pres">
      <dgm:prSet presAssocID="{C55ADEE2-B5B5-45BE-A045-E10CA5A1D0F5}" presName="parSpace" presStyleCnt="0"/>
      <dgm:spPr/>
    </dgm:pt>
    <dgm:pt modelId="{4CF0DB0D-CA88-4A51-B748-84C765E1A920}" type="pres">
      <dgm:prSet presAssocID="{C265073A-8134-42C3-8DF2-064B130E0819}" presName="parTxOnly" presStyleLbl="node1" presStyleIdx="2" presStyleCnt="6">
        <dgm:presLayoutVars>
          <dgm:bulletEnabled val="1"/>
        </dgm:presLayoutVars>
      </dgm:prSet>
      <dgm:spPr/>
    </dgm:pt>
    <dgm:pt modelId="{C93E659F-903E-4F12-ACDF-BEED695ED15F}" type="pres">
      <dgm:prSet presAssocID="{AFF02E5A-4F76-465B-95A5-187891EA5435}" presName="parSpace" presStyleCnt="0"/>
      <dgm:spPr/>
    </dgm:pt>
    <dgm:pt modelId="{CA996139-7C50-49D7-9015-BA132950BEF3}" type="pres">
      <dgm:prSet presAssocID="{C874D296-8E24-4AAA-A3A7-75ED14A8501C}" presName="parTxOnly" presStyleLbl="node1" presStyleIdx="3" presStyleCnt="6">
        <dgm:presLayoutVars>
          <dgm:bulletEnabled val="1"/>
        </dgm:presLayoutVars>
      </dgm:prSet>
      <dgm:spPr/>
    </dgm:pt>
    <dgm:pt modelId="{106CD97C-83D8-4399-9287-AEF09C1B1384}" type="pres">
      <dgm:prSet presAssocID="{93EB284D-AADB-4125-9993-7C34994747E5}" presName="parSpace" presStyleCnt="0"/>
      <dgm:spPr/>
    </dgm:pt>
    <dgm:pt modelId="{4BC2D46C-8039-4264-A0AD-94DF15831B47}" type="pres">
      <dgm:prSet presAssocID="{387B419C-9C5F-4760-ACE8-6CBD1DBE8EA5}" presName="parTxOnly" presStyleLbl="node1" presStyleIdx="4" presStyleCnt="6">
        <dgm:presLayoutVars>
          <dgm:bulletEnabled val="1"/>
        </dgm:presLayoutVars>
      </dgm:prSet>
      <dgm:spPr/>
    </dgm:pt>
    <dgm:pt modelId="{E9373BE6-8510-407F-993D-A551AB454398}" type="pres">
      <dgm:prSet presAssocID="{B19A0D55-9066-4A69-A6B0-3D6BE1FA91DA}" presName="parSpace" presStyleCnt="0"/>
      <dgm:spPr/>
    </dgm:pt>
    <dgm:pt modelId="{C6D32F0F-8D51-4B89-9485-2426AED09D27}" type="pres">
      <dgm:prSet presAssocID="{2EB22B0D-3A50-4C33-8FDD-0124D63C4AC3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F8D47004-47CE-43E7-AC7E-25FE7EEF7FAB}" type="presOf" srcId="{2EB22B0D-3A50-4C33-8FDD-0124D63C4AC3}" destId="{C6D32F0F-8D51-4B89-9485-2426AED09D27}" srcOrd="0" destOrd="0" presId="urn:microsoft.com/office/officeart/2005/8/layout/hChevron3"/>
    <dgm:cxn modelId="{DCD6A60D-0076-4491-B1E6-CEF4BC0D5419}" srcId="{4A4697C0-2E5A-4F5B-95A9-3990900E7EF5}" destId="{C874D296-8E24-4AAA-A3A7-75ED14A8501C}" srcOrd="3" destOrd="0" parTransId="{A49DDFDB-F75A-4D1D-875A-B32D4425310A}" sibTransId="{93EB284D-AADB-4125-9993-7C34994747E5}"/>
    <dgm:cxn modelId="{6CC6C80F-C3BA-4B2F-8FC3-5A758EAFD93C}" type="presOf" srcId="{4A4697C0-2E5A-4F5B-95A9-3990900E7EF5}" destId="{084CCE78-0182-4D18-93BE-777A5365F2B9}" srcOrd="0" destOrd="0" presId="urn:microsoft.com/office/officeart/2005/8/layout/hChevron3"/>
    <dgm:cxn modelId="{0C6E6024-C1BB-4CCB-8CFC-10AC18A005C5}" srcId="{4A4697C0-2E5A-4F5B-95A9-3990900E7EF5}" destId="{C265073A-8134-42C3-8DF2-064B130E0819}" srcOrd="2" destOrd="0" parTransId="{CF757B23-F09E-4604-8934-99B1FA6D0A5F}" sibTransId="{AFF02E5A-4F76-465B-95A5-187891EA5435}"/>
    <dgm:cxn modelId="{105DF94F-C2A2-4E97-8831-3D61AAAE2FFF}" srcId="{4A4697C0-2E5A-4F5B-95A9-3990900E7EF5}" destId="{387B419C-9C5F-4760-ACE8-6CBD1DBE8EA5}" srcOrd="4" destOrd="0" parTransId="{685796ED-753B-47BB-8849-DD8CE2C3A70C}" sibTransId="{B19A0D55-9066-4A69-A6B0-3D6BE1FA91DA}"/>
    <dgm:cxn modelId="{BF98E598-3933-4F31-B59A-DEBCBCDAD56D}" type="presOf" srcId="{C265073A-8134-42C3-8DF2-064B130E0819}" destId="{4CF0DB0D-CA88-4A51-B748-84C765E1A920}" srcOrd="0" destOrd="0" presId="urn:microsoft.com/office/officeart/2005/8/layout/hChevron3"/>
    <dgm:cxn modelId="{B4C41C9E-9E36-4CF9-AAA8-81D3AAB93767}" srcId="{4A4697C0-2E5A-4F5B-95A9-3990900E7EF5}" destId="{2EB22B0D-3A50-4C33-8FDD-0124D63C4AC3}" srcOrd="5" destOrd="0" parTransId="{56E2B70B-A0AC-4BBD-B7A5-D2A686C0A946}" sibTransId="{CE0BB47C-1B7B-4446-8B17-F57A971D4366}"/>
    <dgm:cxn modelId="{487B91A5-D571-4250-A3DF-01D683FE41D3}" type="presOf" srcId="{C874D296-8E24-4AAA-A3A7-75ED14A8501C}" destId="{CA996139-7C50-49D7-9015-BA132950BEF3}" srcOrd="0" destOrd="0" presId="urn:microsoft.com/office/officeart/2005/8/layout/hChevron3"/>
    <dgm:cxn modelId="{D7C600AD-B4FF-4D9F-9835-E0CD193CF5BA}" type="presOf" srcId="{387B419C-9C5F-4760-ACE8-6CBD1DBE8EA5}" destId="{4BC2D46C-8039-4264-A0AD-94DF15831B47}" srcOrd="0" destOrd="0" presId="urn:microsoft.com/office/officeart/2005/8/layout/hChevron3"/>
    <dgm:cxn modelId="{AE7053B2-A7EA-481C-BC5A-7DF658638D03}" srcId="{4A4697C0-2E5A-4F5B-95A9-3990900E7EF5}" destId="{7B9DE19D-A2F1-478E-BF4B-05775B24870F}" srcOrd="0" destOrd="0" parTransId="{452324DD-6DB7-45D2-96A8-E763EF350130}" sibTransId="{0DAFE728-6C61-4EF8-B669-5AC759434192}"/>
    <dgm:cxn modelId="{AFF4BBE6-06CD-4D54-9688-831B3B1244D3}" srcId="{4A4697C0-2E5A-4F5B-95A9-3990900E7EF5}" destId="{440D22AD-A8A4-401B-A739-55E8236AB429}" srcOrd="1" destOrd="0" parTransId="{7D67C487-CCC2-48EF-9A65-8D53C3AC9897}" sibTransId="{C55ADEE2-B5B5-45BE-A045-E10CA5A1D0F5}"/>
    <dgm:cxn modelId="{85ADC4FA-3243-4693-92F5-1E9765F130DC}" type="presOf" srcId="{7B9DE19D-A2F1-478E-BF4B-05775B24870F}" destId="{92A591C2-9F61-48C3-A1BF-ED3E3D13E790}" srcOrd="0" destOrd="0" presId="urn:microsoft.com/office/officeart/2005/8/layout/hChevron3"/>
    <dgm:cxn modelId="{3325B6FE-C678-4C23-B4BB-4C14CFFE0A5F}" type="presOf" srcId="{440D22AD-A8A4-401B-A739-55E8236AB429}" destId="{848A5F47-BE92-479A-8DF5-A80F64A27FD6}" srcOrd="0" destOrd="0" presId="urn:microsoft.com/office/officeart/2005/8/layout/hChevron3"/>
    <dgm:cxn modelId="{C75024E6-45C8-4476-AFC9-E78F4494B3E9}" type="presParOf" srcId="{084CCE78-0182-4D18-93BE-777A5365F2B9}" destId="{92A591C2-9F61-48C3-A1BF-ED3E3D13E790}" srcOrd="0" destOrd="0" presId="urn:microsoft.com/office/officeart/2005/8/layout/hChevron3"/>
    <dgm:cxn modelId="{18F1FE6C-E9F6-4868-BFFD-909EA10C420B}" type="presParOf" srcId="{084CCE78-0182-4D18-93BE-777A5365F2B9}" destId="{460F6A2A-CC61-43FE-8FF7-5D32195E273F}" srcOrd="1" destOrd="0" presId="urn:microsoft.com/office/officeart/2005/8/layout/hChevron3"/>
    <dgm:cxn modelId="{7EBF3569-FD0D-43FC-8E5D-CE137AF20E39}" type="presParOf" srcId="{084CCE78-0182-4D18-93BE-777A5365F2B9}" destId="{848A5F47-BE92-479A-8DF5-A80F64A27FD6}" srcOrd="2" destOrd="0" presId="urn:microsoft.com/office/officeart/2005/8/layout/hChevron3"/>
    <dgm:cxn modelId="{E1DC1CF0-E5C3-43DA-BFF8-2F4E9D14C6B8}" type="presParOf" srcId="{084CCE78-0182-4D18-93BE-777A5365F2B9}" destId="{09C20EB7-3446-427F-9B13-8D573D784D56}" srcOrd="3" destOrd="0" presId="urn:microsoft.com/office/officeart/2005/8/layout/hChevron3"/>
    <dgm:cxn modelId="{DEACB499-8ED1-42F3-B55E-C117C26B4CD5}" type="presParOf" srcId="{084CCE78-0182-4D18-93BE-777A5365F2B9}" destId="{4CF0DB0D-CA88-4A51-B748-84C765E1A920}" srcOrd="4" destOrd="0" presId="urn:microsoft.com/office/officeart/2005/8/layout/hChevron3"/>
    <dgm:cxn modelId="{2F7A32D9-DB53-4FBC-ACA5-D1E41F7C7926}" type="presParOf" srcId="{084CCE78-0182-4D18-93BE-777A5365F2B9}" destId="{C93E659F-903E-4F12-ACDF-BEED695ED15F}" srcOrd="5" destOrd="0" presId="urn:microsoft.com/office/officeart/2005/8/layout/hChevron3"/>
    <dgm:cxn modelId="{A23EE59B-853C-4E7C-A1F2-9161A42176FB}" type="presParOf" srcId="{084CCE78-0182-4D18-93BE-777A5365F2B9}" destId="{CA996139-7C50-49D7-9015-BA132950BEF3}" srcOrd="6" destOrd="0" presId="urn:microsoft.com/office/officeart/2005/8/layout/hChevron3"/>
    <dgm:cxn modelId="{DD492D51-8E7B-45B0-B8CE-9C14BA4E3E3B}" type="presParOf" srcId="{084CCE78-0182-4D18-93BE-777A5365F2B9}" destId="{106CD97C-83D8-4399-9287-AEF09C1B1384}" srcOrd="7" destOrd="0" presId="urn:microsoft.com/office/officeart/2005/8/layout/hChevron3"/>
    <dgm:cxn modelId="{DC7A4C77-A574-4B46-B024-B44F0B29D4B4}" type="presParOf" srcId="{084CCE78-0182-4D18-93BE-777A5365F2B9}" destId="{4BC2D46C-8039-4264-A0AD-94DF15831B47}" srcOrd="8" destOrd="0" presId="urn:microsoft.com/office/officeart/2005/8/layout/hChevron3"/>
    <dgm:cxn modelId="{0BC83E0A-6943-48DA-BEFC-83B54D356BA2}" type="presParOf" srcId="{084CCE78-0182-4D18-93BE-777A5365F2B9}" destId="{E9373BE6-8510-407F-993D-A551AB454398}" srcOrd="9" destOrd="0" presId="urn:microsoft.com/office/officeart/2005/8/layout/hChevron3"/>
    <dgm:cxn modelId="{7040CA82-23B4-464A-B579-C37C3D78EDB5}" type="presParOf" srcId="{084CCE78-0182-4D18-93BE-777A5365F2B9}" destId="{C6D32F0F-8D51-4B89-9485-2426AED09D27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526E0F-9DE2-48E7-B15F-CFAEE07531A7}" type="doc">
      <dgm:prSet loTypeId="urn:microsoft.com/office/officeart/2009/3/layout/HorizontalOrganizationChart#1" loCatId="hierarchy" qsTypeId="urn:microsoft.com/office/officeart/2005/8/quickstyle/simple1#2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B609E306-9FBC-47FB-83FA-782D1B815517}">
      <dgm:prSet phldrT="[文本]"/>
      <dgm:spPr>
        <a:solidFill>
          <a:schemeClr val="tx1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商务路径</a:t>
          </a:r>
        </a:p>
      </dgm:t>
    </dgm:pt>
    <dgm:pt modelId="{456A5957-352E-4892-9066-19FCA1C63E51}" type="parTrans" cxnId="{BE97F1BD-C5BE-40BC-8C99-C824C259769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4C37C5-6107-4DB9-8C0F-1065D72789D2}" type="sibTrans" cxnId="{BE97F1BD-C5BE-40BC-8C99-C824C259769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7D84D1-B922-4B21-944C-757C452A5F92}" type="asst">
      <dgm:prSet phldrT="[文本]"/>
      <dgm:spPr>
        <a:solidFill>
          <a:schemeClr val="tx1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日常上班</a:t>
          </a:r>
        </a:p>
      </dgm:t>
    </dgm:pt>
    <dgm:pt modelId="{C6542722-7617-4946-BF8D-48405A5CE4EB}" type="parTrans" cxnId="{75ABAD80-0E93-4AB7-9E37-21D656B3CFD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30C3CE6-2E16-4B2A-96C1-B0559296978C}" type="sibTrans" cxnId="{75ABAD80-0E93-4AB7-9E37-21D656B3CFD6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3EC8B83-2549-4254-913D-FEBB925D5FCD}">
      <dgm:prSet phldrT="[文本]"/>
      <dgm:spPr>
        <a:solidFill>
          <a:schemeClr val="tx1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从家里去公司</a:t>
          </a:r>
        </a:p>
      </dgm:t>
    </dgm:pt>
    <dgm:pt modelId="{E3B24BC4-C880-4EDB-B96C-54674C9CAF9D}" type="parTrans" cxnId="{F188C6E4-4051-4196-B240-8A6025A15F4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811D8B-BA3C-4A3A-9B82-5D034EF0AC38}" type="sibTrans" cxnId="{F188C6E4-4051-4196-B240-8A6025A15F4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92FC328-EC5E-435C-BA15-6CE75890B860}">
      <dgm:prSet phldrT="[文本]"/>
      <dgm:spPr>
        <a:solidFill>
          <a:schemeClr val="tx2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4.</a:t>
          </a:r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汽车</a:t>
          </a:r>
        </a:p>
      </dgm:t>
    </dgm:pt>
    <dgm:pt modelId="{CABAD7C2-1F07-44A5-8AE7-FE35F53EB58D}" type="parTrans" cxnId="{A4B1B046-616E-45AE-8B63-F143D520E3E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6DC5361-C935-4C35-AC0A-8E9A4193B9ED}" type="sibTrans" cxnId="{A4B1B046-616E-45AE-8B63-F143D520E3E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F1BA6F-FC44-4382-8DCE-23E63E74C265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酒店房间</a:t>
          </a:r>
        </a:p>
      </dgm:t>
    </dgm:pt>
    <dgm:pt modelId="{3D4D688F-A17B-4F02-A0F9-74F0D5AC29D4}" type="parTrans" cxnId="{CB5113E5-462F-4F28-8A13-FB90651369B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72B7C45-F43E-41E4-9503-C3F6C8E207B2}" type="sibTrans" cxnId="{CB5113E5-462F-4F28-8A13-FB90651369B3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6088CA2-43E5-4D7E-B84E-14BDA40B281F}">
      <dgm:prSet phldrT="[文本]"/>
      <dgm:spPr>
        <a:solidFill>
          <a:schemeClr val="tx2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3.</a:t>
          </a:r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飞机</a:t>
          </a:r>
        </a:p>
      </dgm:t>
    </dgm:pt>
    <dgm:pt modelId="{421D733A-3971-49E3-A33F-D3DC4BB133A3}" type="parTrans" cxnId="{E7ACB1CA-3AE4-48A4-B474-C07818BE880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E96249-AAA2-4647-B956-B612CA80D662}" type="sibTrans" cxnId="{E7ACB1CA-3AE4-48A4-B474-C07818BE880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D49CB67-3DDC-49BB-B930-333F6AC7F510}">
      <dgm:prSet phldrT="[文本]"/>
      <dgm:spPr>
        <a:solidFill>
          <a:schemeClr val="tx2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1.</a:t>
          </a:r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公司去机场</a:t>
          </a:r>
        </a:p>
      </dgm:t>
    </dgm:pt>
    <dgm:pt modelId="{C0199F37-B63E-4C85-801D-C8496EB24B7F}" type="parTrans" cxnId="{C2F8C9B6-2C6D-482D-8011-091ECC85341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35D7AAE-9609-4787-B527-0AE9CA3AF2F0}" type="sibTrans" cxnId="{C2F8C9B6-2C6D-482D-8011-091ECC85341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A4ED8A1-7A9B-498C-8199-039089CFCF88}">
      <dgm:prSet phldrT="[文本]"/>
      <dgm:spPr>
        <a:solidFill>
          <a:schemeClr val="tx2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2.</a:t>
          </a:r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机场候机</a:t>
          </a:r>
        </a:p>
      </dgm:t>
    </dgm:pt>
    <dgm:pt modelId="{8FEB7642-B6A1-4C3C-9219-A66855F965BE}" type="parTrans" cxnId="{A77F59D6-E579-42EF-A76F-7B1EF727B7AA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E0A4766-8037-4A1D-8BDC-9B051A2E5703}" type="sibTrans" cxnId="{A77F59D6-E579-42EF-A76F-7B1EF727B7AA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95AA2D1-AADB-46D0-8723-F7C7ECA6EEAE}">
      <dgm:prSet phldrT="[文本]"/>
      <dgm:spPr>
        <a:solidFill>
          <a:schemeClr val="tx2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5.</a:t>
          </a:r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五星级酒店</a:t>
          </a:r>
        </a:p>
      </dgm:t>
    </dgm:pt>
    <dgm:pt modelId="{E7B2A76E-5FF3-4E16-B319-3FB63D439595}" type="parTrans" cxnId="{AA895F4B-4E65-47F9-AF5F-F60E961B4DA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B7ACC17-F3FC-4FE1-93A4-62B9E5086BAF}" type="sibTrans" cxnId="{AA895F4B-4E65-47F9-AF5F-F60E961B4DAC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1B955E-714C-4FB0-A377-CF1FC43B7105}">
      <dgm:prSet phldrT="[文本]"/>
      <dgm:spPr>
        <a:solidFill>
          <a:schemeClr val="tx1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专车</a:t>
          </a:r>
        </a:p>
      </dgm:t>
    </dgm:pt>
    <dgm:pt modelId="{FF586715-2D4A-40A6-8133-586D6630A18E}" type="parTrans" cxnId="{4CE05941-1EEE-4DEE-97A2-34D96C0B72CB}">
      <dgm:prSet/>
      <dgm:spPr/>
      <dgm:t>
        <a:bodyPr/>
        <a:lstStyle/>
        <a:p>
          <a:endParaRPr lang="zh-CN" altLang="en-US"/>
        </a:p>
      </dgm:t>
    </dgm:pt>
    <dgm:pt modelId="{308EA2A4-067F-4A81-87D6-50F593E6051D}" type="sibTrans" cxnId="{4CE05941-1EEE-4DEE-97A2-34D96C0B72CB}">
      <dgm:prSet/>
      <dgm:spPr/>
      <dgm:t>
        <a:bodyPr/>
        <a:lstStyle/>
        <a:p>
          <a:endParaRPr lang="zh-CN" altLang="en-US"/>
        </a:p>
      </dgm:t>
    </dgm:pt>
    <dgm:pt modelId="{4985F8BF-40AB-4C81-ACE7-4457A680329D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专车</a:t>
          </a:r>
        </a:p>
      </dgm:t>
    </dgm:pt>
    <dgm:pt modelId="{7A776A4E-FB6F-44F7-A44E-D21E33EF005A}" type="parTrans" cxnId="{1F38D853-27F5-4944-85A4-C832971F2A66}">
      <dgm:prSet/>
      <dgm:spPr/>
      <dgm:t>
        <a:bodyPr/>
        <a:lstStyle/>
        <a:p>
          <a:endParaRPr lang="zh-CN" altLang="en-US"/>
        </a:p>
      </dgm:t>
    </dgm:pt>
    <dgm:pt modelId="{7D398116-7D0A-47DF-95BA-515CA12D2CDE}" type="sibTrans" cxnId="{1F38D853-27F5-4944-85A4-C832971F2A66}">
      <dgm:prSet/>
      <dgm:spPr/>
      <dgm:t>
        <a:bodyPr/>
        <a:lstStyle/>
        <a:p>
          <a:endParaRPr lang="zh-CN" altLang="en-US"/>
        </a:p>
      </dgm:t>
    </dgm:pt>
    <dgm:pt modelId="{00692EB2-6814-44E6-AC08-F844385EE4AD}">
      <dgm:prSet phldrT="[文本]"/>
      <dgm:spPr>
        <a:solidFill>
          <a:schemeClr val="tx2"/>
        </a:solidFill>
      </dgm:spPr>
      <dgm:t>
        <a:bodyPr/>
        <a:lstStyle/>
        <a:p>
          <a:r>
            <a: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VIP ROOM</a:t>
          </a:r>
          <a:endParaRPr lang="zh-CN" altLang="en-US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5CDC70-18BC-480D-8252-B30FA38EDF7E}" type="parTrans" cxnId="{97708D12-7918-4BC5-9155-50540AA3E4AA}">
      <dgm:prSet/>
      <dgm:spPr/>
      <dgm:t>
        <a:bodyPr/>
        <a:lstStyle/>
        <a:p>
          <a:endParaRPr lang="zh-CN" altLang="en-US"/>
        </a:p>
      </dgm:t>
    </dgm:pt>
    <dgm:pt modelId="{8942A92D-EA40-4E70-A66D-B68944887C08}" type="sibTrans" cxnId="{97708D12-7918-4BC5-9155-50540AA3E4AA}">
      <dgm:prSet/>
      <dgm:spPr/>
      <dgm:t>
        <a:bodyPr/>
        <a:lstStyle/>
        <a:p>
          <a:endParaRPr lang="zh-CN" altLang="en-US"/>
        </a:p>
      </dgm:t>
    </dgm:pt>
    <dgm:pt modelId="{E2ACA687-B01C-4FFD-BDC7-3ABF192F3BC8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商务舱</a:t>
          </a:r>
        </a:p>
      </dgm:t>
    </dgm:pt>
    <dgm:pt modelId="{6884161D-3967-4C21-ABDE-64C231E6EA91}" type="parTrans" cxnId="{AE4E173E-B34F-4D6C-87C8-74CD92B8DC28}">
      <dgm:prSet/>
      <dgm:spPr/>
      <dgm:t>
        <a:bodyPr/>
        <a:lstStyle/>
        <a:p>
          <a:endParaRPr lang="zh-CN" altLang="en-US"/>
        </a:p>
      </dgm:t>
    </dgm:pt>
    <dgm:pt modelId="{45D2824A-CBD3-4B48-B2F1-BCB39BB3B0BF}" type="sibTrans" cxnId="{AE4E173E-B34F-4D6C-87C8-74CD92B8DC28}">
      <dgm:prSet/>
      <dgm:spPr/>
      <dgm:t>
        <a:bodyPr/>
        <a:lstStyle/>
        <a:p>
          <a:endParaRPr lang="zh-CN" altLang="en-US"/>
        </a:p>
      </dgm:t>
    </dgm:pt>
    <dgm:pt modelId="{F8615F4E-9FBE-4112-AF41-AD30E626FF8F}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专车</a:t>
          </a:r>
        </a:p>
      </dgm:t>
    </dgm:pt>
    <dgm:pt modelId="{9038EE77-3988-4F1F-911A-E05F9CF081DF}" type="parTrans" cxnId="{F87F80BC-E7BB-4F90-82F9-130D75BA996E}">
      <dgm:prSet/>
      <dgm:spPr/>
      <dgm:t>
        <a:bodyPr/>
        <a:lstStyle/>
        <a:p>
          <a:endParaRPr lang="zh-CN" altLang="en-US"/>
        </a:p>
      </dgm:t>
    </dgm:pt>
    <dgm:pt modelId="{4E9181F1-1F37-4D14-A285-B87D8F81F036}" type="sibTrans" cxnId="{F87F80BC-E7BB-4F90-82F9-130D75BA996E}">
      <dgm:prSet/>
      <dgm:spPr/>
      <dgm:t>
        <a:bodyPr/>
        <a:lstStyle/>
        <a:p>
          <a:endParaRPr lang="zh-CN" altLang="en-US"/>
        </a:p>
      </dgm:t>
    </dgm:pt>
    <dgm:pt modelId="{8210FFA1-DE11-449D-85DB-3080040A0648}" type="asst">
      <dgm:prSet phldrT="[文本]"/>
      <dgm:spPr>
        <a:solidFill>
          <a:schemeClr val="tx2"/>
        </a:solidFill>
      </dgm:spPr>
      <dgm:t>
        <a:bodyPr/>
        <a:lstStyle/>
        <a:p>
          <a:r>
            <a: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出差</a:t>
          </a:r>
        </a:p>
      </dgm:t>
    </dgm:pt>
    <dgm:pt modelId="{D6444465-6A8B-4111-8E71-445D7FC91CBD}" type="parTrans" cxnId="{F1637EEB-FE03-4DAA-81E2-43669EF00DE0}">
      <dgm:prSet/>
      <dgm:spPr/>
      <dgm:t>
        <a:bodyPr/>
        <a:lstStyle/>
        <a:p>
          <a:endParaRPr lang="zh-CN" altLang="en-US"/>
        </a:p>
      </dgm:t>
    </dgm:pt>
    <dgm:pt modelId="{72DCB1C2-2931-4E04-8314-EF0732F56463}" type="sibTrans" cxnId="{F1637EEB-FE03-4DAA-81E2-43669EF00DE0}">
      <dgm:prSet/>
      <dgm:spPr/>
      <dgm:t>
        <a:bodyPr/>
        <a:lstStyle/>
        <a:p>
          <a:endParaRPr lang="zh-CN" altLang="en-US"/>
        </a:p>
      </dgm:t>
    </dgm:pt>
    <dgm:pt modelId="{34FC70EB-E1AF-47E1-AE7F-262E90182660}" type="pres">
      <dgm:prSet presAssocID="{34526E0F-9DE2-48E7-B15F-CFAEE07531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FA9610D-6433-4831-A596-4660BB68D7CC}" type="pres">
      <dgm:prSet presAssocID="{B609E306-9FBC-47FB-83FA-782D1B815517}" presName="hierRoot1" presStyleCnt="0">
        <dgm:presLayoutVars>
          <dgm:hierBranch val="init"/>
        </dgm:presLayoutVars>
      </dgm:prSet>
      <dgm:spPr/>
    </dgm:pt>
    <dgm:pt modelId="{2274B631-45CF-4ED3-9D9A-CB85426CFFEE}" type="pres">
      <dgm:prSet presAssocID="{B609E306-9FBC-47FB-83FA-782D1B815517}" presName="rootComposite1" presStyleCnt="0"/>
      <dgm:spPr/>
    </dgm:pt>
    <dgm:pt modelId="{CD55FE0C-5495-4036-96EA-708EF9258D1F}" type="pres">
      <dgm:prSet presAssocID="{B609E306-9FBC-47FB-83FA-782D1B815517}" presName="rootText1" presStyleLbl="node0" presStyleIdx="0" presStyleCnt="1">
        <dgm:presLayoutVars>
          <dgm:chPref val="3"/>
        </dgm:presLayoutVars>
      </dgm:prSet>
      <dgm:spPr/>
    </dgm:pt>
    <dgm:pt modelId="{7001F598-2C97-4089-91AB-39017455FED7}" type="pres">
      <dgm:prSet presAssocID="{B609E306-9FBC-47FB-83FA-782D1B815517}" presName="rootConnector1" presStyleLbl="node1" presStyleIdx="0" presStyleCnt="0"/>
      <dgm:spPr/>
    </dgm:pt>
    <dgm:pt modelId="{C7DFDB07-B738-4297-B227-4AE0AB5660E2}" type="pres">
      <dgm:prSet presAssocID="{B609E306-9FBC-47FB-83FA-782D1B815517}" presName="hierChild2" presStyleCnt="0"/>
      <dgm:spPr/>
    </dgm:pt>
    <dgm:pt modelId="{AC70BF2B-149C-4455-AA9F-F5682DFAA4AB}" type="pres">
      <dgm:prSet presAssocID="{E3B24BC4-C880-4EDB-B96C-54674C9CAF9D}" presName="Name64" presStyleLbl="parChTrans1D2" presStyleIdx="0" presStyleCnt="8"/>
      <dgm:spPr/>
    </dgm:pt>
    <dgm:pt modelId="{BDF41670-8279-4036-91F4-3395C1368AF9}" type="pres">
      <dgm:prSet presAssocID="{E3EC8B83-2549-4254-913D-FEBB925D5FCD}" presName="hierRoot2" presStyleCnt="0">
        <dgm:presLayoutVars>
          <dgm:hierBranch val="init"/>
        </dgm:presLayoutVars>
      </dgm:prSet>
      <dgm:spPr/>
    </dgm:pt>
    <dgm:pt modelId="{113B1396-7701-4BE6-B696-5E3BF1382BEA}" type="pres">
      <dgm:prSet presAssocID="{E3EC8B83-2549-4254-913D-FEBB925D5FCD}" presName="rootComposite" presStyleCnt="0"/>
      <dgm:spPr/>
    </dgm:pt>
    <dgm:pt modelId="{96191F06-DB98-47CA-AB94-847E7CB68BA3}" type="pres">
      <dgm:prSet presAssocID="{E3EC8B83-2549-4254-913D-FEBB925D5FCD}" presName="rootText" presStyleLbl="node2" presStyleIdx="0" presStyleCnt="6">
        <dgm:presLayoutVars>
          <dgm:chPref val="3"/>
        </dgm:presLayoutVars>
      </dgm:prSet>
      <dgm:spPr/>
    </dgm:pt>
    <dgm:pt modelId="{BD788F6C-99EF-421C-A96B-7E2EAA36BCF2}" type="pres">
      <dgm:prSet presAssocID="{E3EC8B83-2549-4254-913D-FEBB925D5FCD}" presName="rootConnector" presStyleLbl="node2" presStyleIdx="0" presStyleCnt="6"/>
      <dgm:spPr/>
    </dgm:pt>
    <dgm:pt modelId="{62E70FC3-A7B5-4A34-BC4F-5B4641AED42F}" type="pres">
      <dgm:prSet presAssocID="{E3EC8B83-2549-4254-913D-FEBB925D5FCD}" presName="hierChild4" presStyleCnt="0"/>
      <dgm:spPr/>
    </dgm:pt>
    <dgm:pt modelId="{7C8F7664-BE8B-43D8-B8EF-0EDF951CA824}" type="pres">
      <dgm:prSet presAssocID="{FF586715-2D4A-40A6-8133-586D6630A18E}" presName="Name64" presStyleLbl="parChTrans1D3" presStyleIdx="0" presStyleCnt="6"/>
      <dgm:spPr/>
    </dgm:pt>
    <dgm:pt modelId="{63F3E1BA-8E54-4BD8-8014-0D4DA37E71E2}" type="pres">
      <dgm:prSet presAssocID="{4A1B955E-714C-4FB0-A377-CF1FC43B7105}" presName="hierRoot2" presStyleCnt="0">
        <dgm:presLayoutVars>
          <dgm:hierBranch val="init"/>
        </dgm:presLayoutVars>
      </dgm:prSet>
      <dgm:spPr/>
    </dgm:pt>
    <dgm:pt modelId="{869F5CD2-F7B3-4D3D-AA8F-F88F67BF91E3}" type="pres">
      <dgm:prSet presAssocID="{4A1B955E-714C-4FB0-A377-CF1FC43B7105}" presName="rootComposite" presStyleCnt="0"/>
      <dgm:spPr/>
    </dgm:pt>
    <dgm:pt modelId="{A23DC643-1CF3-4A89-83B2-FC70F48A8BC5}" type="pres">
      <dgm:prSet presAssocID="{4A1B955E-714C-4FB0-A377-CF1FC43B7105}" presName="rootText" presStyleLbl="node3" presStyleIdx="0" presStyleCnt="6">
        <dgm:presLayoutVars>
          <dgm:chPref val="3"/>
        </dgm:presLayoutVars>
      </dgm:prSet>
      <dgm:spPr/>
    </dgm:pt>
    <dgm:pt modelId="{B014B69F-5DEC-4EB1-A2F1-C5FE93506780}" type="pres">
      <dgm:prSet presAssocID="{4A1B955E-714C-4FB0-A377-CF1FC43B7105}" presName="rootConnector" presStyleLbl="node3" presStyleIdx="0" presStyleCnt="6"/>
      <dgm:spPr/>
    </dgm:pt>
    <dgm:pt modelId="{0C5B19A4-5CCC-4F6D-8A41-F2D80838ABF6}" type="pres">
      <dgm:prSet presAssocID="{4A1B955E-714C-4FB0-A377-CF1FC43B7105}" presName="hierChild4" presStyleCnt="0"/>
      <dgm:spPr/>
    </dgm:pt>
    <dgm:pt modelId="{349515C9-DBA7-4027-81A0-620FAD48444E}" type="pres">
      <dgm:prSet presAssocID="{4A1B955E-714C-4FB0-A377-CF1FC43B7105}" presName="hierChild5" presStyleCnt="0"/>
      <dgm:spPr/>
    </dgm:pt>
    <dgm:pt modelId="{64846E3A-660F-4744-BB59-59CD89BB6444}" type="pres">
      <dgm:prSet presAssocID="{E3EC8B83-2549-4254-913D-FEBB925D5FCD}" presName="hierChild5" presStyleCnt="0"/>
      <dgm:spPr/>
    </dgm:pt>
    <dgm:pt modelId="{CA878D95-2484-4E73-BD5B-60089543973B}" type="pres">
      <dgm:prSet presAssocID="{C0199F37-B63E-4C85-801D-C8496EB24B7F}" presName="Name64" presStyleLbl="parChTrans1D2" presStyleIdx="1" presStyleCnt="8"/>
      <dgm:spPr/>
    </dgm:pt>
    <dgm:pt modelId="{9F5A5F47-94FD-4765-AD09-F9F05DA6AE73}" type="pres">
      <dgm:prSet presAssocID="{7D49CB67-3DDC-49BB-B930-333F6AC7F510}" presName="hierRoot2" presStyleCnt="0">
        <dgm:presLayoutVars>
          <dgm:hierBranch val="init"/>
        </dgm:presLayoutVars>
      </dgm:prSet>
      <dgm:spPr/>
    </dgm:pt>
    <dgm:pt modelId="{95C7103B-C40C-47F3-A3F9-39C7EAE7BE38}" type="pres">
      <dgm:prSet presAssocID="{7D49CB67-3DDC-49BB-B930-333F6AC7F510}" presName="rootComposite" presStyleCnt="0"/>
      <dgm:spPr/>
    </dgm:pt>
    <dgm:pt modelId="{DA15619F-21A8-4EA4-AC60-EAA730156B4A}" type="pres">
      <dgm:prSet presAssocID="{7D49CB67-3DDC-49BB-B930-333F6AC7F510}" presName="rootText" presStyleLbl="node2" presStyleIdx="1" presStyleCnt="6">
        <dgm:presLayoutVars>
          <dgm:chPref val="3"/>
        </dgm:presLayoutVars>
      </dgm:prSet>
      <dgm:spPr/>
    </dgm:pt>
    <dgm:pt modelId="{55162FD0-5448-4F2C-8C14-714F1A223B40}" type="pres">
      <dgm:prSet presAssocID="{7D49CB67-3DDC-49BB-B930-333F6AC7F510}" presName="rootConnector" presStyleLbl="node2" presStyleIdx="1" presStyleCnt="6"/>
      <dgm:spPr/>
    </dgm:pt>
    <dgm:pt modelId="{0BF724E1-D28E-486A-903E-358D380D54A2}" type="pres">
      <dgm:prSet presAssocID="{7D49CB67-3DDC-49BB-B930-333F6AC7F510}" presName="hierChild4" presStyleCnt="0"/>
      <dgm:spPr/>
    </dgm:pt>
    <dgm:pt modelId="{61FC4A8F-678A-4DF2-AD80-A02FC3CEA8F7}" type="pres">
      <dgm:prSet presAssocID="{7A776A4E-FB6F-44F7-A44E-D21E33EF005A}" presName="Name64" presStyleLbl="parChTrans1D3" presStyleIdx="1" presStyleCnt="6"/>
      <dgm:spPr/>
    </dgm:pt>
    <dgm:pt modelId="{B75B98E4-B1B6-4988-942E-A3765C67FA83}" type="pres">
      <dgm:prSet presAssocID="{4985F8BF-40AB-4C81-ACE7-4457A680329D}" presName="hierRoot2" presStyleCnt="0">
        <dgm:presLayoutVars>
          <dgm:hierBranch val="init"/>
        </dgm:presLayoutVars>
      </dgm:prSet>
      <dgm:spPr/>
    </dgm:pt>
    <dgm:pt modelId="{6B9F0337-818D-4C68-BACD-EF66E9022246}" type="pres">
      <dgm:prSet presAssocID="{4985F8BF-40AB-4C81-ACE7-4457A680329D}" presName="rootComposite" presStyleCnt="0"/>
      <dgm:spPr/>
    </dgm:pt>
    <dgm:pt modelId="{94300149-78AB-472D-8FFA-3233EE685859}" type="pres">
      <dgm:prSet presAssocID="{4985F8BF-40AB-4C81-ACE7-4457A680329D}" presName="rootText" presStyleLbl="node3" presStyleIdx="1" presStyleCnt="6">
        <dgm:presLayoutVars>
          <dgm:chPref val="3"/>
        </dgm:presLayoutVars>
      </dgm:prSet>
      <dgm:spPr/>
    </dgm:pt>
    <dgm:pt modelId="{6CA2853B-C397-4581-A8E6-612FE6D39E59}" type="pres">
      <dgm:prSet presAssocID="{4985F8BF-40AB-4C81-ACE7-4457A680329D}" presName="rootConnector" presStyleLbl="node3" presStyleIdx="1" presStyleCnt="6"/>
      <dgm:spPr/>
    </dgm:pt>
    <dgm:pt modelId="{E541AFBC-152B-477D-8263-1561DF6E5A0D}" type="pres">
      <dgm:prSet presAssocID="{4985F8BF-40AB-4C81-ACE7-4457A680329D}" presName="hierChild4" presStyleCnt="0"/>
      <dgm:spPr/>
    </dgm:pt>
    <dgm:pt modelId="{13CD6816-5789-4B5D-A974-4689C4BAC1F2}" type="pres">
      <dgm:prSet presAssocID="{4985F8BF-40AB-4C81-ACE7-4457A680329D}" presName="hierChild5" presStyleCnt="0"/>
      <dgm:spPr/>
    </dgm:pt>
    <dgm:pt modelId="{5B295E13-8DAF-47D3-89A7-08AF981F6C0B}" type="pres">
      <dgm:prSet presAssocID="{7D49CB67-3DDC-49BB-B930-333F6AC7F510}" presName="hierChild5" presStyleCnt="0"/>
      <dgm:spPr/>
    </dgm:pt>
    <dgm:pt modelId="{F271A286-5C80-4E9A-94F0-6AA90AD36B91}" type="pres">
      <dgm:prSet presAssocID="{8FEB7642-B6A1-4C3C-9219-A66855F965BE}" presName="Name64" presStyleLbl="parChTrans1D2" presStyleIdx="2" presStyleCnt="8"/>
      <dgm:spPr/>
    </dgm:pt>
    <dgm:pt modelId="{84F30B2F-8AFE-453D-ABC9-C7D7BB3E9E4E}" type="pres">
      <dgm:prSet presAssocID="{1A4ED8A1-7A9B-498C-8199-039089CFCF88}" presName="hierRoot2" presStyleCnt="0">
        <dgm:presLayoutVars>
          <dgm:hierBranch val="init"/>
        </dgm:presLayoutVars>
      </dgm:prSet>
      <dgm:spPr/>
    </dgm:pt>
    <dgm:pt modelId="{42237033-65CC-4BED-915E-94346B2B3FD6}" type="pres">
      <dgm:prSet presAssocID="{1A4ED8A1-7A9B-498C-8199-039089CFCF88}" presName="rootComposite" presStyleCnt="0"/>
      <dgm:spPr/>
    </dgm:pt>
    <dgm:pt modelId="{13DBC5AD-905A-4793-A8DE-8CE9A779E5B0}" type="pres">
      <dgm:prSet presAssocID="{1A4ED8A1-7A9B-498C-8199-039089CFCF88}" presName="rootText" presStyleLbl="node2" presStyleIdx="2" presStyleCnt="6">
        <dgm:presLayoutVars>
          <dgm:chPref val="3"/>
        </dgm:presLayoutVars>
      </dgm:prSet>
      <dgm:spPr/>
    </dgm:pt>
    <dgm:pt modelId="{5B757A2B-1751-4EF5-B795-8090218D652D}" type="pres">
      <dgm:prSet presAssocID="{1A4ED8A1-7A9B-498C-8199-039089CFCF88}" presName="rootConnector" presStyleLbl="node2" presStyleIdx="2" presStyleCnt="6"/>
      <dgm:spPr/>
    </dgm:pt>
    <dgm:pt modelId="{828704FB-A075-4D8A-9981-6452F206D87D}" type="pres">
      <dgm:prSet presAssocID="{1A4ED8A1-7A9B-498C-8199-039089CFCF88}" presName="hierChild4" presStyleCnt="0"/>
      <dgm:spPr/>
    </dgm:pt>
    <dgm:pt modelId="{0AB2E57B-B565-4A8C-B52D-54CABDB48376}" type="pres">
      <dgm:prSet presAssocID="{C75CDC70-18BC-480D-8252-B30FA38EDF7E}" presName="Name64" presStyleLbl="parChTrans1D3" presStyleIdx="2" presStyleCnt="6"/>
      <dgm:spPr/>
    </dgm:pt>
    <dgm:pt modelId="{E091C52C-86B9-41BF-9F10-4A6295CA9CFB}" type="pres">
      <dgm:prSet presAssocID="{00692EB2-6814-44E6-AC08-F844385EE4AD}" presName="hierRoot2" presStyleCnt="0">
        <dgm:presLayoutVars>
          <dgm:hierBranch val="init"/>
        </dgm:presLayoutVars>
      </dgm:prSet>
      <dgm:spPr/>
    </dgm:pt>
    <dgm:pt modelId="{99130154-85AB-43BA-8C3D-CE023EF7654F}" type="pres">
      <dgm:prSet presAssocID="{00692EB2-6814-44E6-AC08-F844385EE4AD}" presName="rootComposite" presStyleCnt="0"/>
      <dgm:spPr/>
    </dgm:pt>
    <dgm:pt modelId="{698B89D8-01E4-4631-AD7A-81DA88EEC671}" type="pres">
      <dgm:prSet presAssocID="{00692EB2-6814-44E6-AC08-F844385EE4AD}" presName="rootText" presStyleLbl="node3" presStyleIdx="2" presStyleCnt="6">
        <dgm:presLayoutVars>
          <dgm:chPref val="3"/>
        </dgm:presLayoutVars>
      </dgm:prSet>
      <dgm:spPr/>
    </dgm:pt>
    <dgm:pt modelId="{637DD4AD-D130-4BD5-B163-17968F859C16}" type="pres">
      <dgm:prSet presAssocID="{00692EB2-6814-44E6-AC08-F844385EE4AD}" presName="rootConnector" presStyleLbl="node3" presStyleIdx="2" presStyleCnt="6"/>
      <dgm:spPr/>
    </dgm:pt>
    <dgm:pt modelId="{DAD6DBA2-A0E0-4BDA-A174-3B77E8CB7FC7}" type="pres">
      <dgm:prSet presAssocID="{00692EB2-6814-44E6-AC08-F844385EE4AD}" presName="hierChild4" presStyleCnt="0"/>
      <dgm:spPr/>
    </dgm:pt>
    <dgm:pt modelId="{67BDEB86-2706-4CAA-AC40-51A9FA362C88}" type="pres">
      <dgm:prSet presAssocID="{00692EB2-6814-44E6-AC08-F844385EE4AD}" presName="hierChild5" presStyleCnt="0"/>
      <dgm:spPr/>
    </dgm:pt>
    <dgm:pt modelId="{CD68CF6B-F66E-4677-A6CD-6692D7D4FE60}" type="pres">
      <dgm:prSet presAssocID="{1A4ED8A1-7A9B-498C-8199-039089CFCF88}" presName="hierChild5" presStyleCnt="0"/>
      <dgm:spPr/>
    </dgm:pt>
    <dgm:pt modelId="{36B81ABD-0C4B-430B-8C09-D441416D8F66}" type="pres">
      <dgm:prSet presAssocID="{421D733A-3971-49E3-A33F-D3DC4BB133A3}" presName="Name64" presStyleLbl="parChTrans1D2" presStyleIdx="3" presStyleCnt="8"/>
      <dgm:spPr/>
    </dgm:pt>
    <dgm:pt modelId="{2A5C15A3-DC54-495F-8F78-38507A182AEA}" type="pres">
      <dgm:prSet presAssocID="{56088CA2-43E5-4D7E-B84E-14BDA40B281F}" presName="hierRoot2" presStyleCnt="0">
        <dgm:presLayoutVars>
          <dgm:hierBranch val="init"/>
        </dgm:presLayoutVars>
      </dgm:prSet>
      <dgm:spPr/>
    </dgm:pt>
    <dgm:pt modelId="{F91399FD-4197-499B-BF35-E86C05F08675}" type="pres">
      <dgm:prSet presAssocID="{56088CA2-43E5-4D7E-B84E-14BDA40B281F}" presName="rootComposite" presStyleCnt="0"/>
      <dgm:spPr/>
    </dgm:pt>
    <dgm:pt modelId="{ACCA7151-9733-48B0-A0C4-D86142367703}" type="pres">
      <dgm:prSet presAssocID="{56088CA2-43E5-4D7E-B84E-14BDA40B281F}" presName="rootText" presStyleLbl="node2" presStyleIdx="3" presStyleCnt="6">
        <dgm:presLayoutVars>
          <dgm:chPref val="3"/>
        </dgm:presLayoutVars>
      </dgm:prSet>
      <dgm:spPr/>
    </dgm:pt>
    <dgm:pt modelId="{5BF840DE-134D-440B-BCC5-FD253AE89CD1}" type="pres">
      <dgm:prSet presAssocID="{56088CA2-43E5-4D7E-B84E-14BDA40B281F}" presName="rootConnector" presStyleLbl="node2" presStyleIdx="3" presStyleCnt="6"/>
      <dgm:spPr/>
    </dgm:pt>
    <dgm:pt modelId="{4F8F9454-E8BC-4BCB-B587-7A7ECEDA83E8}" type="pres">
      <dgm:prSet presAssocID="{56088CA2-43E5-4D7E-B84E-14BDA40B281F}" presName="hierChild4" presStyleCnt="0"/>
      <dgm:spPr/>
    </dgm:pt>
    <dgm:pt modelId="{5584070F-06B5-4CEA-875C-17676E59FAB9}" type="pres">
      <dgm:prSet presAssocID="{6884161D-3967-4C21-ABDE-64C231E6EA91}" presName="Name64" presStyleLbl="parChTrans1D3" presStyleIdx="3" presStyleCnt="6"/>
      <dgm:spPr/>
    </dgm:pt>
    <dgm:pt modelId="{A47EED6F-75B4-412A-A3CE-B56CC9FFA657}" type="pres">
      <dgm:prSet presAssocID="{E2ACA687-B01C-4FFD-BDC7-3ABF192F3BC8}" presName="hierRoot2" presStyleCnt="0">
        <dgm:presLayoutVars>
          <dgm:hierBranch val="init"/>
        </dgm:presLayoutVars>
      </dgm:prSet>
      <dgm:spPr/>
    </dgm:pt>
    <dgm:pt modelId="{C115106A-0B77-4730-8FC4-0B1ED8C0917C}" type="pres">
      <dgm:prSet presAssocID="{E2ACA687-B01C-4FFD-BDC7-3ABF192F3BC8}" presName="rootComposite" presStyleCnt="0"/>
      <dgm:spPr/>
    </dgm:pt>
    <dgm:pt modelId="{3A9D11F1-86C5-4BCB-BD3A-4430D261B8B6}" type="pres">
      <dgm:prSet presAssocID="{E2ACA687-B01C-4FFD-BDC7-3ABF192F3BC8}" presName="rootText" presStyleLbl="node3" presStyleIdx="3" presStyleCnt="6">
        <dgm:presLayoutVars>
          <dgm:chPref val="3"/>
        </dgm:presLayoutVars>
      </dgm:prSet>
      <dgm:spPr/>
    </dgm:pt>
    <dgm:pt modelId="{9E411E4E-06F5-4123-AA84-CE90BF501860}" type="pres">
      <dgm:prSet presAssocID="{E2ACA687-B01C-4FFD-BDC7-3ABF192F3BC8}" presName="rootConnector" presStyleLbl="node3" presStyleIdx="3" presStyleCnt="6"/>
      <dgm:spPr/>
    </dgm:pt>
    <dgm:pt modelId="{2B471DA6-C5B7-4CB1-9E83-C24D202A3401}" type="pres">
      <dgm:prSet presAssocID="{E2ACA687-B01C-4FFD-BDC7-3ABF192F3BC8}" presName="hierChild4" presStyleCnt="0"/>
      <dgm:spPr/>
    </dgm:pt>
    <dgm:pt modelId="{2DAE2045-ED78-4F1F-BFA6-949EAC177033}" type="pres">
      <dgm:prSet presAssocID="{E2ACA687-B01C-4FFD-BDC7-3ABF192F3BC8}" presName="hierChild5" presStyleCnt="0"/>
      <dgm:spPr/>
    </dgm:pt>
    <dgm:pt modelId="{39AE1A57-2FFC-406E-B68E-9ACA786DA165}" type="pres">
      <dgm:prSet presAssocID="{56088CA2-43E5-4D7E-B84E-14BDA40B281F}" presName="hierChild5" presStyleCnt="0"/>
      <dgm:spPr/>
    </dgm:pt>
    <dgm:pt modelId="{D029DD9A-80DA-4199-8A33-155582291D44}" type="pres">
      <dgm:prSet presAssocID="{CABAD7C2-1F07-44A5-8AE7-FE35F53EB58D}" presName="Name64" presStyleLbl="parChTrans1D2" presStyleIdx="4" presStyleCnt="8"/>
      <dgm:spPr/>
    </dgm:pt>
    <dgm:pt modelId="{853E4F73-077D-4062-8B29-AD86A904BC56}" type="pres">
      <dgm:prSet presAssocID="{D92FC328-EC5E-435C-BA15-6CE75890B860}" presName="hierRoot2" presStyleCnt="0">
        <dgm:presLayoutVars>
          <dgm:hierBranch val="init"/>
        </dgm:presLayoutVars>
      </dgm:prSet>
      <dgm:spPr/>
    </dgm:pt>
    <dgm:pt modelId="{8428EC5E-CBE4-4455-A241-596DD635EC9B}" type="pres">
      <dgm:prSet presAssocID="{D92FC328-EC5E-435C-BA15-6CE75890B860}" presName="rootComposite" presStyleCnt="0"/>
      <dgm:spPr/>
    </dgm:pt>
    <dgm:pt modelId="{B722EADA-DF9E-42CB-A7D3-45FC04AB4ACB}" type="pres">
      <dgm:prSet presAssocID="{D92FC328-EC5E-435C-BA15-6CE75890B860}" presName="rootText" presStyleLbl="node2" presStyleIdx="4" presStyleCnt="6">
        <dgm:presLayoutVars>
          <dgm:chPref val="3"/>
        </dgm:presLayoutVars>
      </dgm:prSet>
      <dgm:spPr/>
    </dgm:pt>
    <dgm:pt modelId="{1F3A9ABD-019B-4E0E-A840-1C6A3E0C7840}" type="pres">
      <dgm:prSet presAssocID="{D92FC328-EC5E-435C-BA15-6CE75890B860}" presName="rootConnector" presStyleLbl="node2" presStyleIdx="4" presStyleCnt="6"/>
      <dgm:spPr/>
    </dgm:pt>
    <dgm:pt modelId="{2AC25D56-DDE1-4DC0-B6FC-541D535B1008}" type="pres">
      <dgm:prSet presAssocID="{D92FC328-EC5E-435C-BA15-6CE75890B860}" presName="hierChild4" presStyleCnt="0"/>
      <dgm:spPr/>
    </dgm:pt>
    <dgm:pt modelId="{3AC55F4E-0773-401F-8A30-82BA3A16F931}" type="pres">
      <dgm:prSet presAssocID="{9038EE77-3988-4F1F-911A-E05F9CF081DF}" presName="Name64" presStyleLbl="parChTrans1D3" presStyleIdx="4" presStyleCnt="6"/>
      <dgm:spPr/>
    </dgm:pt>
    <dgm:pt modelId="{2E07E360-1CB4-4DCF-B2DD-6481F110AB70}" type="pres">
      <dgm:prSet presAssocID="{F8615F4E-9FBE-4112-AF41-AD30E626FF8F}" presName="hierRoot2" presStyleCnt="0">
        <dgm:presLayoutVars>
          <dgm:hierBranch val="init"/>
        </dgm:presLayoutVars>
      </dgm:prSet>
      <dgm:spPr/>
    </dgm:pt>
    <dgm:pt modelId="{DB6882D7-5C77-41E6-A052-FF9BE506122E}" type="pres">
      <dgm:prSet presAssocID="{F8615F4E-9FBE-4112-AF41-AD30E626FF8F}" presName="rootComposite" presStyleCnt="0"/>
      <dgm:spPr/>
    </dgm:pt>
    <dgm:pt modelId="{488033F8-2C8F-4D0B-A254-463EB892D6D8}" type="pres">
      <dgm:prSet presAssocID="{F8615F4E-9FBE-4112-AF41-AD30E626FF8F}" presName="rootText" presStyleLbl="node3" presStyleIdx="4" presStyleCnt="6">
        <dgm:presLayoutVars>
          <dgm:chPref val="3"/>
        </dgm:presLayoutVars>
      </dgm:prSet>
      <dgm:spPr/>
    </dgm:pt>
    <dgm:pt modelId="{869ECB62-ED7D-4DB3-9439-0914181751D4}" type="pres">
      <dgm:prSet presAssocID="{F8615F4E-9FBE-4112-AF41-AD30E626FF8F}" presName="rootConnector" presStyleLbl="node3" presStyleIdx="4" presStyleCnt="6"/>
      <dgm:spPr/>
    </dgm:pt>
    <dgm:pt modelId="{86EAAF0D-62F8-4DAE-B869-0B059FC16042}" type="pres">
      <dgm:prSet presAssocID="{F8615F4E-9FBE-4112-AF41-AD30E626FF8F}" presName="hierChild4" presStyleCnt="0"/>
      <dgm:spPr/>
    </dgm:pt>
    <dgm:pt modelId="{CE455B17-8349-4D42-9CA5-E45A39052A2F}" type="pres">
      <dgm:prSet presAssocID="{F8615F4E-9FBE-4112-AF41-AD30E626FF8F}" presName="hierChild5" presStyleCnt="0"/>
      <dgm:spPr/>
    </dgm:pt>
    <dgm:pt modelId="{AA6CCA10-AD82-46D9-96BB-C001B3516F6A}" type="pres">
      <dgm:prSet presAssocID="{D92FC328-EC5E-435C-BA15-6CE75890B860}" presName="hierChild5" presStyleCnt="0"/>
      <dgm:spPr/>
    </dgm:pt>
    <dgm:pt modelId="{7AE403A0-DF46-4E98-B9A9-0CD6BF9A0480}" type="pres">
      <dgm:prSet presAssocID="{E7B2A76E-5FF3-4E16-B319-3FB63D439595}" presName="Name64" presStyleLbl="parChTrans1D2" presStyleIdx="5" presStyleCnt="8"/>
      <dgm:spPr/>
    </dgm:pt>
    <dgm:pt modelId="{4977B887-3E7A-4368-A128-A881894CF022}" type="pres">
      <dgm:prSet presAssocID="{495AA2D1-AADB-46D0-8723-F7C7ECA6EEAE}" presName="hierRoot2" presStyleCnt="0">
        <dgm:presLayoutVars>
          <dgm:hierBranch val="init"/>
        </dgm:presLayoutVars>
      </dgm:prSet>
      <dgm:spPr/>
    </dgm:pt>
    <dgm:pt modelId="{D3EF0A43-C355-4F57-A99A-ED6CE5663F07}" type="pres">
      <dgm:prSet presAssocID="{495AA2D1-AADB-46D0-8723-F7C7ECA6EEAE}" presName="rootComposite" presStyleCnt="0"/>
      <dgm:spPr/>
    </dgm:pt>
    <dgm:pt modelId="{E358F7A9-A3B6-4AA4-AD80-303773B991E1}" type="pres">
      <dgm:prSet presAssocID="{495AA2D1-AADB-46D0-8723-F7C7ECA6EEAE}" presName="rootText" presStyleLbl="node2" presStyleIdx="5" presStyleCnt="6">
        <dgm:presLayoutVars>
          <dgm:chPref val="3"/>
        </dgm:presLayoutVars>
      </dgm:prSet>
      <dgm:spPr/>
    </dgm:pt>
    <dgm:pt modelId="{55920D72-0E11-4B0B-BB00-6A9A48E9F5E4}" type="pres">
      <dgm:prSet presAssocID="{495AA2D1-AADB-46D0-8723-F7C7ECA6EEAE}" presName="rootConnector" presStyleLbl="node2" presStyleIdx="5" presStyleCnt="6"/>
      <dgm:spPr/>
    </dgm:pt>
    <dgm:pt modelId="{7564EFFC-EB51-4D02-81D6-C546DAC22223}" type="pres">
      <dgm:prSet presAssocID="{495AA2D1-AADB-46D0-8723-F7C7ECA6EEAE}" presName="hierChild4" presStyleCnt="0"/>
      <dgm:spPr/>
    </dgm:pt>
    <dgm:pt modelId="{99920E5F-A41C-4F26-98A0-78316900CB90}" type="pres">
      <dgm:prSet presAssocID="{3D4D688F-A17B-4F02-A0F9-74F0D5AC29D4}" presName="Name64" presStyleLbl="parChTrans1D3" presStyleIdx="5" presStyleCnt="6"/>
      <dgm:spPr/>
    </dgm:pt>
    <dgm:pt modelId="{4237B80D-5140-448F-BA38-4BBE5FCE50DE}" type="pres">
      <dgm:prSet presAssocID="{37F1BA6F-FC44-4382-8DCE-23E63E74C265}" presName="hierRoot2" presStyleCnt="0">
        <dgm:presLayoutVars>
          <dgm:hierBranch val="init"/>
        </dgm:presLayoutVars>
      </dgm:prSet>
      <dgm:spPr/>
    </dgm:pt>
    <dgm:pt modelId="{BFDC687B-85C1-49E1-A840-D4ACAF6EB22F}" type="pres">
      <dgm:prSet presAssocID="{37F1BA6F-FC44-4382-8DCE-23E63E74C265}" presName="rootComposite" presStyleCnt="0"/>
      <dgm:spPr/>
    </dgm:pt>
    <dgm:pt modelId="{7FAB196F-7730-4D91-8D01-3ECD6695472C}" type="pres">
      <dgm:prSet presAssocID="{37F1BA6F-FC44-4382-8DCE-23E63E74C265}" presName="rootText" presStyleLbl="node3" presStyleIdx="5" presStyleCnt="6">
        <dgm:presLayoutVars>
          <dgm:chPref val="3"/>
        </dgm:presLayoutVars>
      </dgm:prSet>
      <dgm:spPr/>
    </dgm:pt>
    <dgm:pt modelId="{FC42EDC0-31AF-4C30-9F85-BC56B4C577A9}" type="pres">
      <dgm:prSet presAssocID="{37F1BA6F-FC44-4382-8DCE-23E63E74C265}" presName="rootConnector" presStyleLbl="node3" presStyleIdx="5" presStyleCnt="6"/>
      <dgm:spPr/>
    </dgm:pt>
    <dgm:pt modelId="{684825FA-9E5C-4807-B8EF-A6DDCA3268B1}" type="pres">
      <dgm:prSet presAssocID="{37F1BA6F-FC44-4382-8DCE-23E63E74C265}" presName="hierChild4" presStyleCnt="0"/>
      <dgm:spPr/>
    </dgm:pt>
    <dgm:pt modelId="{4AC0E36D-98B6-4861-9EA4-E61EB72E4405}" type="pres">
      <dgm:prSet presAssocID="{37F1BA6F-FC44-4382-8DCE-23E63E74C265}" presName="hierChild5" presStyleCnt="0"/>
      <dgm:spPr/>
    </dgm:pt>
    <dgm:pt modelId="{AF02AA77-9450-4C54-8A28-A418415AB62F}" type="pres">
      <dgm:prSet presAssocID="{495AA2D1-AADB-46D0-8723-F7C7ECA6EEAE}" presName="hierChild5" presStyleCnt="0"/>
      <dgm:spPr/>
    </dgm:pt>
    <dgm:pt modelId="{585F218A-08D9-439A-AD57-4F7DEBD1B47F}" type="pres">
      <dgm:prSet presAssocID="{B609E306-9FBC-47FB-83FA-782D1B815517}" presName="hierChild3" presStyleCnt="0"/>
      <dgm:spPr/>
    </dgm:pt>
    <dgm:pt modelId="{A8EAD642-E182-426D-B527-899C4089FF83}" type="pres">
      <dgm:prSet presAssocID="{C6542722-7617-4946-BF8D-48405A5CE4EB}" presName="Name115" presStyleLbl="parChTrans1D2" presStyleIdx="6" presStyleCnt="8"/>
      <dgm:spPr/>
    </dgm:pt>
    <dgm:pt modelId="{E3921D0D-D08B-4880-8198-FEEC73ED4E4C}" type="pres">
      <dgm:prSet presAssocID="{A87D84D1-B922-4B21-944C-757C452A5F92}" presName="hierRoot3" presStyleCnt="0">
        <dgm:presLayoutVars>
          <dgm:hierBranch val="init"/>
        </dgm:presLayoutVars>
      </dgm:prSet>
      <dgm:spPr/>
    </dgm:pt>
    <dgm:pt modelId="{F4CB3D17-93D5-415B-BA09-F0AEDB86F291}" type="pres">
      <dgm:prSet presAssocID="{A87D84D1-B922-4B21-944C-757C452A5F92}" presName="rootComposite3" presStyleCnt="0"/>
      <dgm:spPr/>
    </dgm:pt>
    <dgm:pt modelId="{6030390B-D98D-4DDE-9AEF-3ED20BDB7B0B}" type="pres">
      <dgm:prSet presAssocID="{A87D84D1-B922-4B21-944C-757C452A5F92}" presName="rootText3" presStyleLbl="asst1" presStyleIdx="0" presStyleCnt="2">
        <dgm:presLayoutVars>
          <dgm:chPref val="3"/>
        </dgm:presLayoutVars>
      </dgm:prSet>
      <dgm:spPr/>
    </dgm:pt>
    <dgm:pt modelId="{29FBF563-2EB1-4F5E-8B36-34F7F4C0EC1F}" type="pres">
      <dgm:prSet presAssocID="{A87D84D1-B922-4B21-944C-757C452A5F92}" presName="rootConnector3" presStyleLbl="asst1" presStyleIdx="0" presStyleCnt="2"/>
      <dgm:spPr/>
    </dgm:pt>
    <dgm:pt modelId="{0D033040-7CBC-4812-AFFC-13E4BB8DA244}" type="pres">
      <dgm:prSet presAssocID="{A87D84D1-B922-4B21-944C-757C452A5F92}" presName="hierChild6" presStyleCnt="0"/>
      <dgm:spPr/>
    </dgm:pt>
    <dgm:pt modelId="{AE02B4EB-75E8-4ED3-B88C-A6AC7AEA0E8D}" type="pres">
      <dgm:prSet presAssocID="{A87D84D1-B922-4B21-944C-757C452A5F92}" presName="hierChild7" presStyleCnt="0"/>
      <dgm:spPr/>
    </dgm:pt>
    <dgm:pt modelId="{87FD461B-F250-4C1E-A01D-B63A96759F9C}" type="pres">
      <dgm:prSet presAssocID="{D6444465-6A8B-4111-8E71-445D7FC91CBD}" presName="Name115" presStyleLbl="parChTrans1D2" presStyleIdx="7" presStyleCnt="8"/>
      <dgm:spPr/>
    </dgm:pt>
    <dgm:pt modelId="{A59EEBFA-EED3-464F-AD41-7C662F32A9DF}" type="pres">
      <dgm:prSet presAssocID="{8210FFA1-DE11-449D-85DB-3080040A0648}" presName="hierRoot3" presStyleCnt="0">
        <dgm:presLayoutVars>
          <dgm:hierBranch val="init"/>
        </dgm:presLayoutVars>
      </dgm:prSet>
      <dgm:spPr/>
    </dgm:pt>
    <dgm:pt modelId="{373E6EA7-1B6A-40E7-98FC-A43D12812F41}" type="pres">
      <dgm:prSet presAssocID="{8210FFA1-DE11-449D-85DB-3080040A0648}" presName="rootComposite3" presStyleCnt="0"/>
      <dgm:spPr/>
    </dgm:pt>
    <dgm:pt modelId="{F9CEBA01-4185-4FEE-B17A-1CB0C74BB7C8}" type="pres">
      <dgm:prSet presAssocID="{8210FFA1-DE11-449D-85DB-3080040A0648}" presName="rootText3" presStyleLbl="asst1" presStyleIdx="1" presStyleCnt="2">
        <dgm:presLayoutVars>
          <dgm:chPref val="3"/>
        </dgm:presLayoutVars>
      </dgm:prSet>
      <dgm:spPr/>
    </dgm:pt>
    <dgm:pt modelId="{4FF66755-A55A-40C3-87AC-1C2B68E12048}" type="pres">
      <dgm:prSet presAssocID="{8210FFA1-DE11-449D-85DB-3080040A0648}" presName="rootConnector3" presStyleLbl="asst1" presStyleIdx="1" presStyleCnt="2"/>
      <dgm:spPr/>
    </dgm:pt>
    <dgm:pt modelId="{9EBC0F0E-C543-44AB-B3D3-309D769D8967}" type="pres">
      <dgm:prSet presAssocID="{8210FFA1-DE11-449D-85DB-3080040A0648}" presName="hierChild6" presStyleCnt="0"/>
      <dgm:spPr/>
    </dgm:pt>
    <dgm:pt modelId="{ABFB5612-CE69-421A-BD67-B2A3C0FEB7F8}" type="pres">
      <dgm:prSet presAssocID="{8210FFA1-DE11-449D-85DB-3080040A0648}" presName="hierChild7" presStyleCnt="0"/>
      <dgm:spPr/>
    </dgm:pt>
  </dgm:ptLst>
  <dgm:cxnLst>
    <dgm:cxn modelId="{ED63CE07-2240-498E-B045-9EBD419DE96E}" type="presOf" srcId="{7A776A4E-FB6F-44F7-A44E-D21E33EF005A}" destId="{61FC4A8F-678A-4DF2-AD80-A02FC3CEA8F7}" srcOrd="0" destOrd="0" presId="urn:microsoft.com/office/officeart/2009/3/layout/HorizontalOrganizationChart#1"/>
    <dgm:cxn modelId="{DB1DBE0C-B65F-469D-83D6-22C2F165B977}" type="presOf" srcId="{E7B2A76E-5FF3-4E16-B319-3FB63D439595}" destId="{7AE403A0-DF46-4E98-B9A9-0CD6BF9A0480}" srcOrd="0" destOrd="0" presId="urn:microsoft.com/office/officeart/2009/3/layout/HorizontalOrganizationChart#1"/>
    <dgm:cxn modelId="{97708D12-7918-4BC5-9155-50540AA3E4AA}" srcId="{1A4ED8A1-7A9B-498C-8199-039089CFCF88}" destId="{00692EB2-6814-44E6-AC08-F844385EE4AD}" srcOrd="0" destOrd="0" parTransId="{C75CDC70-18BC-480D-8252-B30FA38EDF7E}" sibTransId="{8942A92D-EA40-4E70-A66D-B68944887C08}"/>
    <dgm:cxn modelId="{A2C97120-BAF8-418D-8A64-9C1CACDCB5E4}" type="presOf" srcId="{C0199F37-B63E-4C85-801D-C8496EB24B7F}" destId="{CA878D95-2484-4E73-BD5B-60089543973B}" srcOrd="0" destOrd="0" presId="urn:microsoft.com/office/officeart/2009/3/layout/HorizontalOrganizationChart#1"/>
    <dgm:cxn modelId="{97353024-35E1-4FC6-9FE4-32E33E6C8329}" type="presOf" srcId="{D6444465-6A8B-4111-8E71-445D7FC91CBD}" destId="{87FD461B-F250-4C1E-A01D-B63A96759F9C}" srcOrd="0" destOrd="0" presId="urn:microsoft.com/office/officeart/2009/3/layout/HorizontalOrganizationChart#1"/>
    <dgm:cxn modelId="{10B60227-E911-434C-9620-A4B6148EF21F}" type="presOf" srcId="{E3EC8B83-2549-4254-913D-FEBB925D5FCD}" destId="{BD788F6C-99EF-421C-A96B-7E2EAA36BCF2}" srcOrd="1" destOrd="0" presId="urn:microsoft.com/office/officeart/2009/3/layout/HorizontalOrganizationChart#1"/>
    <dgm:cxn modelId="{27A7B427-6B0C-48B8-A45D-4ED631873F52}" type="presOf" srcId="{F8615F4E-9FBE-4112-AF41-AD30E626FF8F}" destId="{869ECB62-ED7D-4DB3-9439-0914181751D4}" srcOrd="1" destOrd="0" presId="urn:microsoft.com/office/officeart/2009/3/layout/HorizontalOrganizationChart#1"/>
    <dgm:cxn modelId="{94AD6E30-2371-42C5-8C73-D34FBD808834}" type="presOf" srcId="{D92FC328-EC5E-435C-BA15-6CE75890B860}" destId="{B722EADA-DF9E-42CB-A7D3-45FC04AB4ACB}" srcOrd="0" destOrd="0" presId="urn:microsoft.com/office/officeart/2009/3/layout/HorizontalOrganizationChart#1"/>
    <dgm:cxn modelId="{163DEE30-F25D-4BEF-BECB-D17FFDCF364E}" type="presOf" srcId="{495AA2D1-AADB-46D0-8723-F7C7ECA6EEAE}" destId="{E358F7A9-A3B6-4AA4-AD80-303773B991E1}" srcOrd="0" destOrd="0" presId="urn:microsoft.com/office/officeart/2009/3/layout/HorizontalOrganizationChart#1"/>
    <dgm:cxn modelId="{772C7637-BA6B-4816-949B-BB1252FE0252}" type="presOf" srcId="{00692EB2-6814-44E6-AC08-F844385EE4AD}" destId="{698B89D8-01E4-4631-AD7A-81DA88EEC671}" srcOrd="0" destOrd="0" presId="urn:microsoft.com/office/officeart/2009/3/layout/HorizontalOrganizationChart#1"/>
    <dgm:cxn modelId="{AE4E173E-B34F-4D6C-87C8-74CD92B8DC28}" srcId="{56088CA2-43E5-4D7E-B84E-14BDA40B281F}" destId="{E2ACA687-B01C-4FFD-BDC7-3ABF192F3BC8}" srcOrd="0" destOrd="0" parTransId="{6884161D-3967-4C21-ABDE-64C231E6EA91}" sibTransId="{45D2824A-CBD3-4B48-B2F1-BCB39BB3B0BF}"/>
    <dgm:cxn modelId="{656DFF3E-4A33-43DE-92FC-0249B2767A3E}" type="presOf" srcId="{4985F8BF-40AB-4C81-ACE7-4457A680329D}" destId="{6CA2853B-C397-4581-A8E6-612FE6D39E59}" srcOrd="1" destOrd="0" presId="urn:microsoft.com/office/officeart/2009/3/layout/HorizontalOrganizationChart#1"/>
    <dgm:cxn modelId="{865AF55C-BE85-4EEF-881C-E2B6D634CA17}" type="presOf" srcId="{1A4ED8A1-7A9B-498C-8199-039089CFCF88}" destId="{13DBC5AD-905A-4793-A8DE-8CE9A779E5B0}" srcOrd="0" destOrd="0" presId="urn:microsoft.com/office/officeart/2009/3/layout/HorizontalOrganizationChart#1"/>
    <dgm:cxn modelId="{25A9E65D-BFE5-46BC-86D5-E5DD2513DB21}" type="presOf" srcId="{E2ACA687-B01C-4FFD-BDC7-3ABF192F3BC8}" destId="{3A9D11F1-86C5-4BCB-BD3A-4430D261B8B6}" srcOrd="0" destOrd="0" presId="urn:microsoft.com/office/officeart/2009/3/layout/HorizontalOrganizationChart#1"/>
    <dgm:cxn modelId="{4CE05941-1EEE-4DEE-97A2-34D96C0B72CB}" srcId="{E3EC8B83-2549-4254-913D-FEBB925D5FCD}" destId="{4A1B955E-714C-4FB0-A377-CF1FC43B7105}" srcOrd="0" destOrd="0" parTransId="{FF586715-2D4A-40A6-8133-586D6630A18E}" sibTransId="{308EA2A4-067F-4A81-87D6-50F593E6051D}"/>
    <dgm:cxn modelId="{742FBA45-ED61-4CF0-A718-873917A6BF6B}" type="presOf" srcId="{56088CA2-43E5-4D7E-B84E-14BDA40B281F}" destId="{ACCA7151-9733-48B0-A0C4-D86142367703}" srcOrd="0" destOrd="0" presId="urn:microsoft.com/office/officeart/2009/3/layout/HorizontalOrganizationChart#1"/>
    <dgm:cxn modelId="{A4B1B046-616E-45AE-8B63-F143D520E3E2}" srcId="{B609E306-9FBC-47FB-83FA-782D1B815517}" destId="{D92FC328-EC5E-435C-BA15-6CE75890B860}" srcOrd="6" destOrd="0" parTransId="{CABAD7C2-1F07-44A5-8AE7-FE35F53EB58D}" sibTransId="{46DC5361-C935-4C35-AC0A-8E9A4193B9ED}"/>
    <dgm:cxn modelId="{9946B446-DC5C-49D9-B201-5F7566B6E377}" type="presOf" srcId="{1A4ED8A1-7A9B-498C-8199-039089CFCF88}" destId="{5B757A2B-1751-4EF5-B795-8090218D652D}" srcOrd="1" destOrd="0" presId="urn:microsoft.com/office/officeart/2009/3/layout/HorizontalOrganizationChart#1"/>
    <dgm:cxn modelId="{FCE18549-33E7-42A9-B02A-C5294AE508FE}" type="presOf" srcId="{4985F8BF-40AB-4C81-ACE7-4457A680329D}" destId="{94300149-78AB-472D-8FFA-3233EE685859}" srcOrd="0" destOrd="0" presId="urn:microsoft.com/office/officeart/2009/3/layout/HorizontalOrganizationChart#1"/>
    <dgm:cxn modelId="{8FFFBB69-3E35-4AF8-9FA7-DE032FA66399}" type="presOf" srcId="{7D49CB67-3DDC-49BB-B930-333F6AC7F510}" destId="{DA15619F-21A8-4EA4-AC60-EAA730156B4A}" srcOrd="0" destOrd="0" presId="urn:microsoft.com/office/officeart/2009/3/layout/HorizontalOrganizationChart#1"/>
    <dgm:cxn modelId="{46EEDB4A-C02B-4678-930D-44D8D4CC1CC1}" type="presOf" srcId="{D92FC328-EC5E-435C-BA15-6CE75890B860}" destId="{1F3A9ABD-019B-4E0E-A840-1C6A3E0C7840}" srcOrd="1" destOrd="0" presId="urn:microsoft.com/office/officeart/2009/3/layout/HorizontalOrganizationChart#1"/>
    <dgm:cxn modelId="{A98B234B-A269-44BC-9EB5-465D9DA22043}" type="presOf" srcId="{B609E306-9FBC-47FB-83FA-782D1B815517}" destId="{7001F598-2C97-4089-91AB-39017455FED7}" srcOrd="1" destOrd="0" presId="urn:microsoft.com/office/officeart/2009/3/layout/HorizontalOrganizationChart#1"/>
    <dgm:cxn modelId="{AA895F4B-4E65-47F9-AF5F-F60E961B4DAC}" srcId="{B609E306-9FBC-47FB-83FA-782D1B815517}" destId="{495AA2D1-AADB-46D0-8723-F7C7ECA6EEAE}" srcOrd="7" destOrd="0" parTransId="{E7B2A76E-5FF3-4E16-B319-3FB63D439595}" sibTransId="{5B7ACC17-F3FC-4FE1-93A4-62B9E5086BAF}"/>
    <dgm:cxn modelId="{7DBFD56E-A2FA-476D-A464-03D9A7E0B16D}" type="presOf" srcId="{56088CA2-43E5-4D7E-B84E-14BDA40B281F}" destId="{5BF840DE-134D-440B-BCC5-FD253AE89CD1}" srcOrd="1" destOrd="0" presId="urn:microsoft.com/office/officeart/2009/3/layout/HorizontalOrganizationChart#1"/>
    <dgm:cxn modelId="{7A6E094F-7930-4CFE-A218-884A751857DE}" type="presOf" srcId="{F8615F4E-9FBE-4112-AF41-AD30E626FF8F}" destId="{488033F8-2C8F-4D0B-A254-463EB892D6D8}" srcOrd="0" destOrd="0" presId="urn:microsoft.com/office/officeart/2009/3/layout/HorizontalOrganizationChart#1"/>
    <dgm:cxn modelId="{BB6DF451-AC8D-4B19-87BB-C38F83515DEC}" type="presOf" srcId="{7D49CB67-3DDC-49BB-B930-333F6AC7F510}" destId="{55162FD0-5448-4F2C-8C14-714F1A223B40}" srcOrd="1" destOrd="0" presId="urn:microsoft.com/office/officeart/2009/3/layout/HorizontalOrganizationChart#1"/>
    <dgm:cxn modelId="{1F38D853-27F5-4944-85A4-C832971F2A66}" srcId="{7D49CB67-3DDC-49BB-B930-333F6AC7F510}" destId="{4985F8BF-40AB-4C81-ACE7-4457A680329D}" srcOrd="0" destOrd="0" parTransId="{7A776A4E-FB6F-44F7-A44E-D21E33EF005A}" sibTransId="{7D398116-7D0A-47DF-95BA-515CA12D2CDE}"/>
    <dgm:cxn modelId="{FF1DE657-722E-47CA-91D0-12540B939C16}" type="presOf" srcId="{A87D84D1-B922-4B21-944C-757C452A5F92}" destId="{6030390B-D98D-4DDE-9AEF-3ED20BDB7B0B}" srcOrd="0" destOrd="0" presId="urn:microsoft.com/office/officeart/2009/3/layout/HorizontalOrganizationChart#1"/>
    <dgm:cxn modelId="{C946F157-09E4-4D75-AF15-20E4229FD006}" type="presOf" srcId="{34526E0F-9DE2-48E7-B15F-CFAEE07531A7}" destId="{34FC70EB-E1AF-47E1-AE7F-262E90182660}" srcOrd="0" destOrd="0" presId="urn:microsoft.com/office/officeart/2009/3/layout/HorizontalOrganizationChart#1"/>
    <dgm:cxn modelId="{F9111D58-B3F0-4F1C-ABEF-C6A8B19D2564}" type="presOf" srcId="{6884161D-3967-4C21-ABDE-64C231E6EA91}" destId="{5584070F-06B5-4CEA-875C-17676E59FAB9}" srcOrd="0" destOrd="0" presId="urn:microsoft.com/office/officeart/2009/3/layout/HorizontalOrganizationChart#1"/>
    <dgm:cxn modelId="{FFC48A58-7FCE-4965-9278-8D21E6C811BA}" type="presOf" srcId="{4A1B955E-714C-4FB0-A377-CF1FC43B7105}" destId="{A23DC643-1CF3-4A89-83B2-FC70F48A8BC5}" srcOrd="0" destOrd="0" presId="urn:microsoft.com/office/officeart/2009/3/layout/HorizontalOrganizationChart#1"/>
    <dgm:cxn modelId="{259D017F-B995-4B3B-A4D6-30D8D0CD393B}" type="presOf" srcId="{B609E306-9FBC-47FB-83FA-782D1B815517}" destId="{CD55FE0C-5495-4036-96EA-708EF9258D1F}" srcOrd="0" destOrd="0" presId="urn:microsoft.com/office/officeart/2009/3/layout/HorizontalOrganizationChart#1"/>
    <dgm:cxn modelId="{75ABAD80-0E93-4AB7-9E37-21D656B3CFD6}" srcId="{B609E306-9FBC-47FB-83FA-782D1B815517}" destId="{A87D84D1-B922-4B21-944C-757C452A5F92}" srcOrd="0" destOrd="0" parTransId="{C6542722-7617-4946-BF8D-48405A5CE4EB}" sibTransId="{630C3CE6-2E16-4B2A-96C1-B0559296978C}"/>
    <dgm:cxn modelId="{B9395F81-84B7-4D88-83A7-C84EE8855FA7}" type="presOf" srcId="{FF586715-2D4A-40A6-8133-586D6630A18E}" destId="{7C8F7664-BE8B-43D8-B8EF-0EDF951CA824}" srcOrd="0" destOrd="0" presId="urn:microsoft.com/office/officeart/2009/3/layout/HorizontalOrganizationChart#1"/>
    <dgm:cxn modelId="{520B67A1-39E3-46B2-A5E0-BF7644F33DCF}" type="presOf" srcId="{C6542722-7617-4946-BF8D-48405A5CE4EB}" destId="{A8EAD642-E182-426D-B527-899C4089FF83}" srcOrd="0" destOrd="0" presId="urn:microsoft.com/office/officeart/2009/3/layout/HorizontalOrganizationChart#1"/>
    <dgm:cxn modelId="{540184A3-52B7-4318-9D65-3DD02DC86529}" type="presOf" srcId="{3D4D688F-A17B-4F02-A0F9-74F0D5AC29D4}" destId="{99920E5F-A41C-4F26-98A0-78316900CB90}" srcOrd="0" destOrd="0" presId="urn:microsoft.com/office/officeart/2009/3/layout/HorizontalOrganizationChart#1"/>
    <dgm:cxn modelId="{9E2672B1-0E5F-4BA7-8CC3-7471CB3173E9}" type="presOf" srcId="{4A1B955E-714C-4FB0-A377-CF1FC43B7105}" destId="{B014B69F-5DEC-4EB1-A2F1-C5FE93506780}" srcOrd="1" destOrd="0" presId="urn:microsoft.com/office/officeart/2009/3/layout/HorizontalOrganizationChart#1"/>
    <dgm:cxn modelId="{3C7D41B3-553A-4698-A310-3436D4905832}" type="presOf" srcId="{421D733A-3971-49E3-A33F-D3DC4BB133A3}" destId="{36B81ABD-0C4B-430B-8C09-D441416D8F66}" srcOrd="0" destOrd="0" presId="urn:microsoft.com/office/officeart/2009/3/layout/HorizontalOrganizationChart#1"/>
    <dgm:cxn modelId="{C2F8C9B6-2C6D-482D-8011-091ECC853414}" srcId="{B609E306-9FBC-47FB-83FA-782D1B815517}" destId="{7D49CB67-3DDC-49BB-B930-333F6AC7F510}" srcOrd="3" destOrd="0" parTransId="{C0199F37-B63E-4C85-801D-C8496EB24B7F}" sibTransId="{B35D7AAE-9609-4787-B527-0AE9CA3AF2F0}"/>
    <dgm:cxn modelId="{2E5536B8-3931-4844-950F-07C715712BB6}" type="presOf" srcId="{C75CDC70-18BC-480D-8252-B30FA38EDF7E}" destId="{0AB2E57B-B565-4A8C-B52D-54CABDB48376}" srcOrd="0" destOrd="0" presId="urn:microsoft.com/office/officeart/2009/3/layout/HorizontalOrganizationChart#1"/>
    <dgm:cxn modelId="{F87F80BC-E7BB-4F90-82F9-130D75BA996E}" srcId="{D92FC328-EC5E-435C-BA15-6CE75890B860}" destId="{F8615F4E-9FBE-4112-AF41-AD30E626FF8F}" srcOrd="0" destOrd="0" parTransId="{9038EE77-3988-4F1F-911A-E05F9CF081DF}" sibTransId="{4E9181F1-1F37-4D14-A285-B87D8F81F036}"/>
    <dgm:cxn modelId="{FA39A6BD-51CF-4B89-9676-F14AC13C8BC9}" type="presOf" srcId="{495AA2D1-AADB-46D0-8723-F7C7ECA6EEAE}" destId="{55920D72-0E11-4B0B-BB00-6A9A48E9F5E4}" srcOrd="1" destOrd="0" presId="urn:microsoft.com/office/officeart/2009/3/layout/HorizontalOrganizationChart#1"/>
    <dgm:cxn modelId="{BE97F1BD-C5BE-40BC-8C99-C824C2597698}" srcId="{34526E0F-9DE2-48E7-B15F-CFAEE07531A7}" destId="{B609E306-9FBC-47FB-83FA-782D1B815517}" srcOrd="0" destOrd="0" parTransId="{456A5957-352E-4892-9066-19FCA1C63E51}" sibTransId="{C44C37C5-6107-4DB9-8C0F-1065D72789D2}"/>
    <dgm:cxn modelId="{B2791ABF-4AAC-429F-BAF8-86BE38C3123D}" type="presOf" srcId="{8210FFA1-DE11-449D-85DB-3080040A0648}" destId="{F9CEBA01-4185-4FEE-B17A-1CB0C74BB7C8}" srcOrd="0" destOrd="0" presId="urn:microsoft.com/office/officeart/2009/3/layout/HorizontalOrganizationChart#1"/>
    <dgm:cxn modelId="{9B4705C5-B08A-4826-B364-11425ACE2312}" type="presOf" srcId="{E3B24BC4-C880-4EDB-B96C-54674C9CAF9D}" destId="{AC70BF2B-149C-4455-AA9F-F5682DFAA4AB}" srcOrd="0" destOrd="0" presId="urn:microsoft.com/office/officeart/2009/3/layout/HorizontalOrganizationChart#1"/>
    <dgm:cxn modelId="{9A5929C5-DDB2-406B-8D0C-DFF8C2D1A81C}" type="presOf" srcId="{00692EB2-6814-44E6-AC08-F844385EE4AD}" destId="{637DD4AD-D130-4BD5-B163-17968F859C16}" srcOrd="1" destOrd="0" presId="urn:microsoft.com/office/officeart/2009/3/layout/HorizontalOrganizationChart#1"/>
    <dgm:cxn modelId="{425B46C5-FEA3-410C-B455-9D855B4FF96F}" type="presOf" srcId="{E2ACA687-B01C-4FFD-BDC7-3ABF192F3BC8}" destId="{9E411E4E-06F5-4123-AA84-CE90BF501860}" srcOrd="1" destOrd="0" presId="urn:microsoft.com/office/officeart/2009/3/layout/HorizontalOrganizationChart#1"/>
    <dgm:cxn modelId="{263EF2C6-FBA4-4EAB-B11A-057B02F2724B}" type="presOf" srcId="{CABAD7C2-1F07-44A5-8AE7-FE35F53EB58D}" destId="{D029DD9A-80DA-4199-8A33-155582291D44}" srcOrd="0" destOrd="0" presId="urn:microsoft.com/office/officeart/2009/3/layout/HorizontalOrganizationChart#1"/>
    <dgm:cxn modelId="{9FC772C7-93AA-4F99-A4AD-62117CBE1831}" type="presOf" srcId="{A87D84D1-B922-4B21-944C-757C452A5F92}" destId="{29FBF563-2EB1-4F5E-8B36-34F7F4C0EC1F}" srcOrd="1" destOrd="0" presId="urn:microsoft.com/office/officeart/2009/3/layout/HorizontalOrganizationChart#1"/>
    <dgm:cxn modelId="{E7ACB1CA-3AE4-48A4-B474-C07818BE880C}" srcId="{B609E306-9FBC-47FB-83FA-782D1B815517}" destId="{56088CA2-43E5-4D7E-B84E-14BDA40B281F}" srcOrd="5" destOrd="0" parTransId="{421D733A-3971-49E3-A33F-D3DC4BB133A3}" sibTransId="{66E96249-AAA2-4647-B956-B612CA80D662}"/>
    <dgm:cxn modelId="{1D33FFCC-548E-41EB-8A44-A624F7280A27}" type="presOf" srcId="{8FEB7642-B6A1-4C3C-9219-A66855F965BE}" destId="{F271A286-5C80-4E9A-94F0-6AA90AD36B91}" srcOrd="0" destOrd="0" presId="urn:microsoft.com/office/officeart/2009/3/layout/HorizontalOrganizationChart#1"/>
    <dgm:cxn modelId="{A77F59D6-E579-42EF-A76F-7B1EF727B7AA}" srcId="{B609E306-9FBC-47FB-83FA-782D1B815517}" destId="{1A4ED8A1-7A9B-498C-8199-039089CFCF88}" srcOrd="4" destOrd="0" parTransId="{8FEB7642-B6A1-4C3C-9219-A66855F965BE}" sibTransId="{4E0A4766-8037-4A1D-8BDC-9B051A2E5703}"/>
    <dgm:cxn modelId="{DDCAE3DC-9BD7-4234-A05D-5490E526916C}" type="presOf" srcId="{37F1BA6F-FC44-4382-8DCE-23E63E74C265}" destId="{FC42EDC0-31AF-4C30-9F85-BC56B4C577A9}" srcOrd="1" destOrd="0" presId="urn:microsoft.com/office/officeart/2009/3/layout/HorizontalOrganizationChart#1"/>
    <dgm:cxn modelId="{B97C81DE-B694-4BF0-A957-E397F6D162B6}" type="presOf" srcId="{37F1BA6F-FC44-4382-8DCE-23E63E74C265}" destId="{7FAB196F-7730-4D91-8D01-3ECD6695472C}" srcOrd="0" destOrd="0" presId="urn:microsoft.com/office/officeart/2009/3/layout/HorizontalOrganizationChart#1"/>
    <dgm:cxn modelId="{0CD891E0-E027-47F3-BFCA-94CDD15FA648}" type="presOf" srcId="{E3EC8B83-2549-4254-913D-FEBB925D5FCD}" destId="{96191F06-DB98-47CA-AB94-847E7CB68BA3}" srcOrd="0" destOrd="0" presId="urn:microsoft.com/office/officeart/2009/3/layout/HorizontalOrganizationChart#1"/>
    <dgm:cxn modelId="{F188C6E4-4051-4196-B240-8A6025A15F4C}" srcId="{B609E306-9FBC-47FB-83FA-782D1B815517}" destId="{E3EC8B83-2549-4254-913D-FEBB925D5FCD}" srcOrd="2" destOrd="0" parTransId="{E3B24BC4-C880-4EDB-B96C-54674C9CAF9D}" sibTransId="{C4811D8B-BA3C-4A3A-9B82-5D034EF0AC38}"/>
    <dgm:cxn modelId="{CB5113E5-462F-4F28-8A13-FB90651369B3}" srcId="{495AA2D1-AADB-46D0-8723-F7C7ECA6EEAE}" destId="{37F1BA6F-FC44-4382-8DCE-23E63E74C265}" srcOrd="0" destOrd="0" parTransId="{3D4D688F-A17B-4F02-A0F9-74F0D5AC29D4}" sibTransId="{972B7C45-F43E-41E4-9503-C3F6C8E207B2}"/>
    <dgm:cxn modelId="{F1637EEB-FE03-4DAA-81E2-43669EF00DE0}" srcId="{B609E306-9FBC-47FB-83FA-782D1B815517}" destId="{8210FFA1-DE11-449D-85DB-3080040A0648}" srcOrd="1" destOrd="0" parTransId="{D6444465-6A8B-4111-8E71-445D7FC91CBD}" sibTransId="{72DCB1C2-2931-4E04-8314-EF0732F56463}"/>
    <dgm:cxn modelId="{51D84FEC-BC7A-4C57-ACA6-A30CEA1DB87D}" type="presOf" srcId="{9038EE77-3988-4F1F-911A-E05F9CF081DF}" destId="{3AC55F4E-0773-401F-8A30-82BA3A16F931}" srcOrd="0" destOrd="0" presId="urn:microsoft.com/office/officeart/2009/3/layout/HorizontalOrganizationChart#1"/>
    <dgm:cxn modelId="{C31DD7F5-0B62-4C22-AE0F-B6690D65C673}" type="presOf" srcId="{8210FFA1-DE11-449D-85DB-3080040A0648}" destId="{4FF66755-A55A-40C3-87AC-1C2B68E12048}" srcOrd="1" destOrd="0" presId="urn:microsoft.com/office/officeart/2009/3/layout/HorizontalOrganizationChart#1"/>
    <dgm:cxn modelId="{2047DBFD-72EF-4A8A-9F20-947C5EDBA9B4}" type="presParOf" srcId="{34FC70EB-E1AF-47E1-AE7F-262E90182660}" destId="{8FA9610D-6433-4831-A596-4660BB68D7CC}" srcOrd="0" destOrd="0" presId="urn:microsoft.com/office/officeart/2009/3/layout/HorizontalOrganizationChart#1"/>
    <dgm:cxn modelId="{35BFCAEB-9211-4BE3-8E56-F6E046EB8499}" type="presParOf" srcId="{8FA9610D-6433-4831-A596-4660BB68D7CC}" destId="{2274B631-45CF-4ED3-9D9A-CB85426CFFEE}" srcOrd="0" destOrd="0" presId="urn:microsoft.com/office/officeart/2009/3/layout/HorizontalOrganizationChart#1"/>
    <dgm:cxn modelId="{33641BE6-E32C-427A-B440-A316BDB0C079}" type="presParOf" srcId="{2274B631-45CF-4ED3-9D9A-CB85426CFFEE}" destId="{CD55FE0C-5495-4036-96EA-708EF9258D1F}" srcOrd="0" destOrd="0" presId="urn:microsoft.com/office/officeart/2009/3/layout/HorizontalOrganizationChart#1"/>
    <dgm:cxn modelId="{75AFAAE7-838D-4B23-8B85-227AD1AEAC5D}" type="presParOf" srcId="{2274B631-45CF-4ED3-9D9A-CB85426CFFEE}" destId="{7001F598-2C97-4089-91AB-39017455FED7}" srcOrd="1" destOrd="0" presId="urn:microsoft.com/office/officeart/2009/3/layout/HorizontalOrganizationChart#1"/>
    <dgm:cxn modelId="{A184F8C8-D242-449B-9410-9FD50A48FEE9}" type="presParOf" srcId="{8FA9610D-6433-4831-A596-4660BB68D7CC}" destId="{C7DFDB07-B738-4297-B227-4AE0AB5660E2}" srcOrd="1" destOrd="0" presId="urn:microsoft.com/office/officeart/2009/3/layout/HorizontalOrganizationChart#1"/>
    <dgm:cxn modelId="{371C9031-2F90-48B0-AA0D-2EAB0AC0CA9F}" type="presParOf" srcId="{C7DFDB07-B738-4297-B227-4AE0AB5660E2}" destId="{AC70BF2B-149C-4455-AA9F-F5682DFAA4AB}" srcOrd="0" destOrd="0" presId="urn:microsoft.com/office/officeart/2009/3/layout/HorizontalOrganizationChart#1"/>
    <dgm:cxn modelId="{7224CBFF-E40C-4098-824E-0FB4F5E33E29}" type="presParOf" srcId="{C7DFDB07-B738-4297-B227-4AE0AB5660E2}" destId="{BDF41670-8279-4036-91F4-3395C1368AF9}" srcOrd="1" destOrd="0" presId="urn:microsoft.com/office/officeart/2009/3/layout/HorizontalOrganizationChart#1"/>
    <dgm:cxn modelId="{B7AC89F1-66B5-4264-877F-22A04D7C10F5}" type="presParOf" srcId="{BDF41670-8279-4036-91F4-3395C1368AF9}" destId="{113B1396-7701-4BE6-B696-5E3BF1382BEA}" srcOrd="0" destOrd="0" presId="urn:microsoft.com/office/officeart/2009/3/layout/HorizontalOrganizationChart#1"/>
    <dgm:cxn modelId="{E7822230-9AB6-419A-81BA-C6241ED4E094}" type="presParOf" srcId="{113B1396-7701-4BE6-B696-5E3BF1382BEA}" destId="{96191F06-DB98-47CA-AB94-847E7CB68BA3}" srcOrd="0" destOrd="0" presId="urn:microsoft.com/office/officeart/2009/3/layout/HorizontalOrganizationChart#1"/>
    <dgm:cxn modelId="{9D42250B-20B6-4155-B612-AC2F26443A5A}" type="presParOf" srcId="{113B1396-7701-4BE6-B696-5E3BF1382BEA}" destId="{BD788F6C-99EF-421C-A96B-7E2EAA36BCF2}" srcOrd="1" destOrd="0" presId="urn:microsoft.com/office/officeart/2009/3/layout/HorizontalOrganizationChart#1"/>
    <dgm:cxn modelId="{D73C3E77-A692-4B81-81E2-E177C73EFFEA}" type="presParOf" srcId="{BDF41670-8279-4036-91F4-3395C1368AF9}" destId="{62E70FC3-A7B5-4A34-BC4F-5B4641AED42F}" srcOrd="1" destOrd="0" presId="urn:microsoft.com/office/officeart/2009/3/layout/HorizontalOrganizationChart#1"/>
    <dgm:cxn modelId="{E2D83A86-E31F-4710-A243-4EECBFD95984}" type="presParOf" srcId="{62E70FC3-A7B5-4A34-BC4F-5B4641AED42F}" destId="{7C8F7664-BE8B-43D8-B8EF-0EDF951CA824}" srcOrd="0" destOrd="0" presId="urn:microsoft.com/office/officeart/2009/3/layout/HorizontalOrganizationChart#1"/>
    <dgm:cxn modelId="{B78E02E5-ABB9-4430-9DE6-0102F9AF828F}" type="presParOf" srcId="{62E70FC3-A7B5-4A34-BC4F-5B4641AED42F}" destId="{63F3E1BA-8E54-4BD8-8014-0D4DA37E71E2}" srcOrd="1" destOrd="0" presId="urn:microsoft.com/office/officeart/2009/3/layout/HorizontalOrganizationChart#1"/>
    <dgm:cxn modelId="{B72EC595-43E1-4AE8-83B0-5BC2DBF834A5}" type="presParOf" srcId="{63F3E1BA-8E54-4BD8-8014-0D4DA37E71E2}" destId="{869F5CD2-F7B3-4D3D-AA8F-F88F67BF91E3}" srcOrd="0" destOrd="0" presId="urn:microsoft.com/office/officeart/2009/3/layout/HorizontalOrganizationChart#1"/>
    <dgm:cxn modelId="{AE8C4E96-79E6-4CB1-912B-B07BFA0AC204}" type="presParOf" srcId="{869F5CD2-F7B3-4D3D-AA8F-F88F67BF91E3}" destId="{A23DC643-1CF3-4A89-83B2-FC70F48A8BC5}" srcOrd="0" destOrd="0" presId="urn:microsoft.com/office/officeart/2009/3/layout/HorizontalOrganizationChart#1"/>
    <dgm:cxn modelId="{E7E99CAF-D2BD-4FD9-858E-D9EF7F5D2E14}" type="presParOf" srcId="{869F5CD2-F7B3-4D3D-AA8F-F88F67BF91E3}" destId="{B014B69F-5DEC-4EB1-A2F1-C5FE93506780}" srcOrd="1" destOrd="0" presId="urn:microsoft.com/office/officeart/2009/3/layout/HorizontalOrganizationChart#1"/>
    <dgm:cxn modelId="{01FB4789-46CC-44A4-8B09-CBD63C02646F}" type="presParOf" srcId="{63F3E1BA-8E54-4BD8-8014-0D4DA37E71E2}" destId="{0C5B19A4-5CCC-4F6D-8A41-F2D80838ABF6}" srcOrd="1" destOrd="0" presId="urn:microsoft.com/office/officeart/2009/3/layout/HorizontalOrganizationChart#1"/>
    <dgm:cxn modelId="{556BC83D-3857-4AFD-8AA6-C28F6017E582}" type="presParOf" srcId="{63F3E1BA-8E54-4BD8-8014-0D4DA37E71E2}" destId="{349515C9-DBA7-4027-81A0-620FAD48444E}" srcOrd="2" destOrd="0" presId="urn:microsoft.com/office/officeart/2009/3/layout/HorizontalOrganizationChart#1"/>
    <dgm:cxn modelId="{AC4BA844-BD79-4F5C-AAF5-2347129D38CD}" type="presParOf" srcId="{BDF41670-8279-4036-91F4-3395C1368AF9}" destId="{64846E3A-660F-4744-BB59-59CD89BB6444}" srcOrd="2" destOrd="0" presId="urn:microsoft.com/office/officeart/2009/3/layout/HorizontalOrganizationChart#1"/>
    <dgm:cxn modelId="{CE0EEDC7-2791-4FE3-B676-126D30D007AF}" type="presParOf" srcId="{C7DFDB07-B738-4297-B227-4AE0AB5660E2}" destId="{CA878D95-2484-4E73-BD5B-60089543973B}" srcOrd="2" destOrd="0" presId="urn:microsoft.com/office/officeart/2009/3/layout/HorizontalOrganizationChart#1"/>
    <dgm:cxn modelId="{2F05ADE3-FBF7-4DE6-AF9B-62200960D809}" type="presParOf" srcId="{C7DFDB07-B738-4297-B227-4AE0AB5660E2}" destId="{9F5A5F47-94FD-4765-AD09-F9F05DA6AE73}" srcOrd="3" destOrd="0" presId="urn:microsoft.com/office/officeart/2009/3/layout/HorizontalOrganizationChart#1"/>
    <dgm:cxn modelId="{753D0EF2-5AAE-4135-B61B-AF00FC3B84FD}" type="presParOf" srcId="{9F5A5F47-94FD-4765-AD09-F9F05DA6AE73}" destId="{95C7103B-C40C-47F3-A3F9-39C7EAE7BE38}" srcOrd="0" destOrd="0" presId="urn:microsoft.com/office/officeart/2009/3/layout/HorizontalOrganizationChart#1"/>
    <dgm:cxn modelId="{3D8C38A7-67D1-47AF-B4EC-AA598C1CABE7}" type="presParOf" srcId="{95C7103B-C40C-47F3-A3F9-39C7EAE7BE38}" destId="{DA15619F-21A8-4EA4-AC60-EAA730156B4A}" srcOrd="0" destOrd="0" presId="urn:microsoft.com/office/officeart/2009/3/layout/HorizontalOrganizationChart#1"/>
    <dgm:cxn modelId="{9708FDA5-E535-4FAF-A8CB-16A7CFF14832}" type="presParOf" srcId="{95C7103B-C40C-47F3-A3F9-39C7EAE7BE38}" destId="{55162FD0-5448-4F2C-8C14-714F1A223B40}" srcOrd="1" destOrd="0" presId="urn:microsoft.com/office/officeart/2009/3/layout/HorizontalOrganizationChart#1"/>
    <dgm:cxn modelId="{AE66279B-FFCF-446E-BEAB-AAF51BD0813A}" type="presParOf" srcId="{9F5A5F47-94FD-4765-AD09-F9F05DA6AE73}" destId="{0BF724E1-D28E-486A-903E-358D380D54A2}" srcOrd="1" destOrd="0" presId="urn:microsoft.com/office/officeart/2009/3/layout/HorizontalOrganizationChart#1"/>
    <dgm:cxn modelId="{98D2D255-DEE6-4BCE-9562-AEE7B386EED9}" type="presParOf" srcId="{0BF724E1-D28E-486A-903E-358D380D54A2}" destId="{61FC4A8F-678A-4DF2-AD80-A02FC3CEA8F7}" srcOrd="0" destOrd="0" presId="urn:microsoft.com/office/officeart/2009/3/layout/HorizontalOrganizationChart#1"/>
    <dgm:cxn modelId="{123341A8-9B18-43D9-9596-F379E4D3E406}" type="presParOf" srcId="{0BF724E1-D28E-486A-903E-358D380D54A2}" destId="{B75B98E4-B1B6-4988-942E-A3765C67FA83}" srcOrd="1" destOrd="0" presId="urn:microsoft.com/office/officeart/2009/3/layout/HorizontalOrganizationChart#1"/>
    <dgm:cxn modelId="{F4F687FF-5763-47C2-A1B0-167390AD6014}" type="presParOf" srcId="{B75B98E4-B1B6-4988-942E-A3765C67FA83}" destId="{6B9F0337-818D-4C68-BACD-EF66E9022246}" srcOrd="0" destOrd="0" presId="urn:microsoft.com/office/officeart/2009/3/layout/HorizontalOrganizationChart#1"/>
    <dgm:cxn modelId="{E977B944-81D6-4220-AAA5-9D731EA3FC58}" type="presParOf" srcId="{6B9F0337-818D-4C68-BACD-EF66E9022246}" destId="{94300149-78AB-472D-8FFA-3233EE685859}" srcOrd="0" destOrd="0" presId="urn:microsoft.com/office/officeart/2009/3/layout/HorizontalOrganizationChart#1"/>
    <dgm:cxn modelId="{CA19ABD3-4150-415A-9AD4-A6D3ED818AD6}" type="presParOf" srcId="{6B9F0337-818D-4C68-BACD-EF66E9022246}" destId="{6CA2853B-C397-4581-A8E6-612FE6D39E59}" srcOrd="1" destOrd="0" presId="urn:microsoft.com/office/officeart/2009/3/layout/HorizontalOrganizationChart#1"/>
    <dgm:cxn modelId="{B9061804-7621-4A64-BF56-3903F5D79462}" type="presParOf" srcId="{B75B98E4-B1B6-4988-942E-A3765C67FA83}" destId="{E541AFBC-152B-477D-8263-1561DF6E5A0D}" srcOrd="1" destOrd="0" presId="urn:microsoft.com/office/officeart/2009/3/layout/HorizontalOrganizationChart#1"/>
    <dgm:cxn modelId="{3E018981-902C-4626-9DC6-BA5DFAA31CA0}" type="presParOf" srcId="{B75B98E4-B1B6-4988-942E-A3765C67FA83}" destId="{13CD6816-5789-4B5D-A974-4689C4BAC1F2}" srcOrd="2" destOrd="0" presId="urn:microsoft.com/office/officeart/2009/3/layout/HorizontalOrganizationChart#1"/>
    <dgm:cxn modelId="{68929769-EEC0-4501-86D0-F4275C82462F}" type="presParOf" srcId="{9F5A5F47-94FD-4765-AD09-F9F05DA6AE73}" destId="{5B295E13-8DAF-47D3-89A7-08AF981F6C0B}" srcOrd="2" destOrd="0" presId="urn:microsoft.com/office/officeart/2009/3/layout/HorizontalOrganizationChart#1"/>
    <dgm:cxn modelId="{FE4E6541-98F7-48D7-8FA2-0C300CE5172C}" type="presParOf" srcId="{C7DFDB07-B738-4297-B227-4AE0AB5660E2}" destId="{F271A286-5C80-4E9A-94F0-6AA90AD36B91}" srcOrd="4" destOrd="0" presId="urn:microsoft.com/office/officeart/2009/3/layout/HorizontalOrganizationChart#1"/>
    <dgm:cxn modelId="{0DB5DAE9-C6CC-454C-9BE7-B364FF329ED8}" type="presParOf" srcId="{C7DFDB07-B738-4297-B227-4AE0AB5660E2}" destId="{84F30B2F-8AFE-453D-ABC9-C7D7BB3E9E4E}" srcOrd="5" destOrd="0" presId="urn:microsoft.com/office/officeart/2009/3/layout/HorizontalOrganizationChart#1"/>
    <dgm:cxn modelId="{ADFE3D95-7E78-4302-8B51-0F3D4C960507}" type="presParOf" srcId="{84F30B2F-8AFE-453D-ABC9-C7D7BB3E9E4E}" destId="{42237033-65CC-4BED-915E-94346B2B3FD6}" srcOrd="0" destOrd="0" presId="urn:microsoft.com/office/officeart/2009/3/layout/HorizontalOrganizationChart#1"/>
    <dgm:cxn modelId="{409D7E37-894A-475A-8528-A470B1446620}" type="presParOf" srcId="{42237033-65CC-4BED-915E-94346B2B3FD6}" destId="{13DBC5AD-905A-4793-A8DE-8CE9A779E5B0}" srcOrd="0" destOrd="0" presId="urn:microsoft.com/office/officeart/2009/3/layout/HorizontalOrganizationChart#1"/>
    <dgm:cxn modelId="{C473DF0F-11DA-453D-87FB-CC9B3FB81A68}" type="presParOf" srcId="{42237033-65CC-4BED-915E-94346B2B3FD6}" destId="{5B757A2B-1751-4EF5-B795-8090218D652D}" srcOrd="1" destOrd="0" presId="urn:microsoft.com/office/officeart/2009/3/layout/HorizontalOrganizationChart#1"/>
    <dgm:cxn modelId="{F348A913-A73A-4160-8FF6-4D1A8C63318B}" type="presParOf" srcId="{84F30B2F-8AFE-453D-ABC9-C7D7BB3E9E4E}" destId="{828704FB-A075-4D8A-9981-6452F206D87D}" srcOrd="1" destOrd="0" presId="urn:microsoft.com/office/officeart/2009/3/layout/HorizontalOrganizationChart#1"/>
    <dgm:cxn modelId="{6A8DA2D3-E059-4140-9B13-AD0FC16B7238}" type="presParOf" srcId="{828704FB-A075-4D8A-9981-6452F206D87D}" destId="{0AB2E57B-B565-4A8C-B52D-54CABDB48376}" srcOrd="0" destOrd="0" presId="urn:microsoft.com/office/officeart/2009/3/layout/HorizontalOrganizationChart#1"/>
    <dgm:cxn modelId="{27DD1327-122B-4BC6-92C7-4972148BF4B3}" type="presParOf" srcId="{828704FB-A075-4D8A-9981-6452F206D87D}" destId="{E091C52C-86B9-41BF-9F10-4A6295CA9CFB}" srcOrd="1" destOrd="0" presId="urn:microsoft.com/office/officeart/2009/3/layout/HorizontalOrganizationChart#1"/>
    <dgm:cxn modelId="{1C985042-CB36-4B0D-9028-6965311A43D2}" type="presParOf" srcId="{E091C52C-86B9-41BF-9F10-4A6295CA9CFB}" destId="{99130154-85AB-43BA-8C3D-CE023EF7654F}" srcOrd="0" destOrd="0" presId="urn:microsoft.com/office/officeart/2009/3/layout/HorizontalOrganizationChart#1"/>
    <dgm:cxn modelId="{28BF5AB4-5FF1-4F1F-BC90-F043E774F578}" type="presParOf" srcId="{99130154-85AB-43BA-8C3D-CE023EF7654F}" destId="{698B89D8-01E4-4631-AD7A-81DA88EEC671}" srcOrd="0" destOrd="0" presId="urn:microsoft.com/office/officeart/2009/3/layout/HorizontalOrganizationChart#1"/>
    <dgm:cxn modelId="{26C9B016-B9B4-4FD1-98B1-E74200A5ECB4}" type="presParOf" srcId="{99130154-85AB-43BA-8C3D-CE023EF7654F}" destId="{637DD4AD-D130-4BD5-B163-17968F859C16}" srcOrd="1" destOrd="0" presId="urn:microsoft.com/office/officeart/2009/3/layout/HorizontalOrganizationChart#1"/>
    <dgm:cxn modelId="{EF0A3EE3-4FED-4995-8AB9-0100A8FDD8C2}" type="presParOf" srcId="{E091C52C-86B9-41BF-9F10-4A6295CA9CFB}" destId="{DAD6DBA2-A0E0-4BDA-A174-3B77E8CB7FC7}" srcOrd="1" destOrd="0" presId="urn:microsoft.com/office/officeart/2009/3/layout/HorizontalOrganizationChart#1"/>
    <dgm:cxn modelId="{33FCBD14-C0A6-4C1D-88A1-5853F5191743}" type="presParOf" srcId="{E091C52C-86B9-41BF-9F10-4A6295CA9CFB}" destId="{67BDEB86-2706-4CAA-AC40-51A9FA362C88}" srcOrd="2" destOrd="0" presId="urn:microsoft.com/office/officeart/2009/3/layout/HorizontalOrganizationChart#1"/>
    <dgm:cxn modelId="{AC4EB0AB-504D-494C-9428-2FCD64A7EB1C}" type="presParOf" srcId="{84F30B2F-8AFE-453D-ABC9-C7D7BB3E9E4E}" destId="{CD68CF6B-F66E-4677-A6CD-6692D7D4FE60}" srcOrd="2" destOrd="0" presId="urn:microsoft.com/office/officeart/2009/3/layout/HorizontalOrganizationChart#1"/>
    <dgm:cxn modelId="{A1A7D895-EDAE-42DF-8BAB-792684E76BBF}" type="presParOf" srcId="{C7DFDB07-B738-4297-B227-4AE0AB5660E2}" destId="{36B81ABD-0C4B-430B-8C09-D441416D8F66}" srcOrd="6" destOrd="0" presId="urn:microsoft.com/office/officeart/2009/3/layout/HorizontalOrganizationChart#1"/>
    <dgm:cxn modelId="{8DA4D0B4-4643-47E3-8C96-1C7D11BB4D38}" type="presParOf" srcId="{C7DFDB07-B738-4297-B227-4AE0AB5660E2}" destId="{2A5C15A3-DC54-495F-8F78-38507A182AEA}" srcOrd="7" destOrd="0" presId="urn:microsoft.com/office/officeart/2009/3/layout/HorizontalOrganizationChart#1"/>
    <dgm:cxn modelId="{EE2967CC-18EE-4A86-BC75-07A28C6D8F8D}" type="presParOf" srcId="{2A5C15A3-DC54-495F-8F78-38507A182AEA}" destId="{F91399FD-4197-499B-BF35-E86C05F08675}" srcOrd="0" destOrd="0" presId="urn:microsoft.com/office/officeart/2009/3/layout/HorizontalOrganizationChart#1"/>
    <dgm:cxn modelId="{8E2029BA-3BC2-4EB5-BE55-3FDBEE3D9FB5}" type="presParOf" srcId="{F91399FD-4197-499B-BF35-E86C05F08675}" destId="{ACCA7151-9733-48B0-A0C4-D86142367703}" srcOrd="0" destOrd="0" presId="urn:microsoft.com/office/officeart/2009/3/layout/HorizontalOrganizationChart#1"/>
    <dgm:cxn modelId="{9C46C0E6-5E5E-4720-A389-CBCA23DA5D66}" type="presParOf" srcId="{F91399FD-4197-499B-BF35-E86C05F08675}" destId="{5BF840DE-134D-440B-BCC5-FD253AE89CD1}" srcOrd="1" destOrd="0" presId="urn:microsoft.com/office/officeart/2009/3/layout/HorizontalOrganizationChart#1"/>
    <dgm:cxn modelId="{DD8C9334-EC23-4C84-8382-58395A4508FE}" type="presParOf" srcId="{2A5C15A3-DC54-495F-8F78-38507A182AEA}" destId="{4F8F9454-E8BC-4BCB-B587-7A7ECEDA83E8}" srcOrd="1" destOrd="0" presId="urn:microsoft.com/office/officeart/2009/3/layout/HorizontalOrganizationChart#1"/>
    <dgm:cxn modelId="{E2CBA70B-CB51-4957-99E9-1082CE63FF70}" type="presParOf" srcId="{4F8F9454-E8BC-4BCB-B587-7A7ECEDA83E8}" destId="{5584070F-06B5-4CEA-875C-17676E59FAB9}" srcOrd="0" destOrd="0" presId="urn:microsoft.com/office/officeart/2009/3/layout/HorizontalOrganizationChart#1"/>
    <dgm:cxn modelId="{C36A95C7-CE2F-41FA-8A3B-DFBABC9B4FA7}" type="presParOf" srcId="{4F8F9454-E8BC-4BCB-B587-7A7ECEDA83E8}" destId="{A47EED6F-75B4-412A-A3CE-B56CC9FFA657}" srcOrd="1" destOrd="0" presId="urn:microsoft.com/office/officeart/2009/3/layout/HorizontalOrganizationChart#1"/>
    <dgm:cxn modelId="{F3DC8EC0-3DD0-4B59-8539-1133D8D39895}" type="presParOf" srcId="{A47EED6F-75B4-412A-A3CE-B56CC9FFA657}" destId="{C115106A-0B77-4730-8FC4-0B1ED8C0917C}" srcOrd="0" destOrd="0" presId="urn:microsoft.com/office/officeart/2009/3/layout/HorizontalOrganizationChart#1"/>
    <dgm:cxn modelId="{896E3DA2-9544-4948-B86C-23C79C158C3E}" type="presParOf" srcId="{C115106A-0B77-4730-8FC4-0B1ED8C0917C}" destId="{3A9D11F1-86C5-4BCB-BD3A-4430D261B8B6}" srcOrd="0" destOrd="0" presId="urn:microsoft.com/office/officeart/2009/3/layout/HorizontalOrganizationChart#1"/>
    <dgm:cxn modelId="{5D409C52-198B-44E9-B2A0-E3CCC90FE2A6}" type="presParOf" srcId="{C115106A-0B77-4730-8FC4-0B1ED8C0917C}" destId="{9E411E4E-06F5-4123-AA84-CE90BF501860}" srcOrd="1" destOrd="0" presId="urn:microsoft.com/office/officeart/2009/3/layout/HorizontalOrganizationChart#1"/>
    <dgm:cxn modelId="{FEC85883-6784-4A6B-97D2-9C4A789C6A56}" type="presParOf" srcId="{A47EED6F-75B4-412A-A3CE-B56CC9FFA657}" destId="{2B471DA6-C5B7-4CB1-9E83-C24D202A3401}" srcOrd="1" destOrd="0" presId="urn:microsoft.com/office/officeart/2009/3/layout/HorizontalOrganizationChart#1"/>
    <dgm:cxn modelId="{D09DDCC2-24E2-4E75-9A55-F5C8A8B8731C}" type="presParOf" srcId="{A47EED6F-75B4-412A-A3CE-B56CC9FFA657}" destId="{2DAE2045-ED78-4F1F-BFA6-949EAC177033}" srcOrd="2" destOrd="0" presId="urn:microsoft.com/office/officeart/2009/3/layout/HorizontalOrganizationChart#1"/>
    <dgm:cxn modelId="{509DE2D4-1216-4126-AF46-B7FC4BF8894F}" type="presParOf" srcId="{2A5C15A3-DC54-495F-8F78-38507A182AEA}" destId="{39AE1A57-2FFC-406E-B68E-9ACA786DA165}" srcOrd="2" destOrd="0" presId="urn:microsoft.com/office/officeart/2009/3/layout/HorizontalOrganizationChart#1"/>
    <dgm:cxn modelId="{073B42A9-0661-42A6-B3D9-AAE5D534617F}" type="presParOf" srcId="{C7DFDB07-B738-4297-B227-4AE0AB5660E2}" destId="{D029DD9A-80DA-4199-8A33-155582291D44}" srcOrd="8" destOrd="0" presId="urn:microsoft.com/office/officeart/2009/3/layout/HorizontalOrganizationChart#1"/>
    <dgm:cxn modelId="{8E465BC6-C04E-43F1-BE19-82F0FFB9FB45}" type="presParOf" srcId="{C7DFDB07-B738-4297-B227-4AE0AB5660E2}" destId="{853E4F73-077D-4062-8B29-AD86A904BC56}" srcOrd="9" destOrd="0" presId="urn:microsoft.com/office/officeart/2009/3/layout/HorizontalOrganizationChart#1"/>
    <dgm:cxn modelId="{813BB5C8-0097-4267-84D5-ADA8A563DD38}" type="presParOf" srcId="{853E4F73-077D-4062-8B29-AD86A904BC56}" destId="{8428EC5E-CBE4-4455-A241-596DD635EC9B}" srcOrd="0" destOrd="0" presId="urn:microsoft.com/office/officeart/2009/3/layout/HorizontalOrganizationChart#1"/>
    <dgm:cxn modelId="{77BE902D-3EBE-4DE5-8F0E-4ABD77AE988C}" type="presParOf" srcId="{8428EC5E-CBE4-4455-A241-596DD635EC9B}" destId="{B722EADA-DF9E-42CB-A7D3-45FC04AB4ACB}" srcOrd="0" destOrd="0" presId="urn:microsoft.com/office/officeart/2009/3/layout/HorizontalOrganizationChart#1"/>
    <dgm:cxn modelId="{9A967CE7-9593-4FB5-8C29-26D847DB5195}" type="presParOf" srcId="{8428EC5E-CBE4-4455-A241-596DD635EC9B}" destId="{1F3A9ABD-019B-4E0E-A840-1C6A3E0C7840}" srcOrd="1" destOrd="0" presId="urn:microsoft.com/office/officeart/2009/3/layout/HorizontalOrganizationChart#1"/>
    <dgm:cxn modelId="{D551A4AC-1AD1-41CA-9F31-48E3C94CCFC6}" type="presParOf" srcId="{853E4F73-077D-4062-8B29-AD86A904BC56}" destId="{2AC25D56-DDE1-4DC0-B6FC-541D535B1008}" srcOrd="1" destOrd="0" presId="urn:microsoft.com/office/officeart/2009/3/layout/HorizontalOrganizationChart#1"/>
    <dgm:cxn modelId="{F1E2EDF6-8C4D-4A68-9FC3-1D70B579A751}" type="presParOf" srcId="{2AC25D56-DDE1-4DC0-B6FC-541D535B1008}" destId="{3AC55F4E-0773-401F-8A30-82BA3A16F931}" srcOrd="0" destOrd="0" presId="urn:microsoft.com/office/officeart/2009/3/layout/HorizontalOrganizationChart#1"/>
    <dgm:cxn modelId="{D4FB58D3-2CC3-4798-8163-0B3B38B70DE2}" type="presParOf" srcId="{2AC25D56-DDE1-4DC0-B6FC-541D535B1008}" destId="{2E07E360-1CB4-4DCF-B2DD-6481F110AB70}" srcOrd="1" destOrd="0" presId="urn:microsoft.com/office/officeart/2009/3/layout/HorizontalOrganizationChart#1"/>
    <dgm:cxn modelId="{7941EDD5-49AD-4E3E-9603-8E0FC8908AC9}" type="presParOf" srcId="{2E07E360-1CB4-4DCF-B2DD-6481F110AB70}" destId="{DB6882D7-5C77-41E6-A052-FF9BE506122E}" srcOrd="0" destOrd="0" presId="urn:microsoft.com/office/officeart/2009/3/layout/HorizontalOrganizationChart#1"/>
    <dgm:cxn modelId="{7A7E80B6-37E1-4EF8-9CC9-678AE9B79200}" type="presParOf" srcId="{DB6882D7-5C77-41E6-A052-FF9BE506122E}" destId="{488033F8-2C8F-4D0B-A254-463EB892D6D8}" srcOrd="0" destOrd="0" presId="urn:microsoft.com/office/officeart/2009/3/layout/HorizontalOrganizationChart#1"/>
    <dgm:cxn modelId="{97D52D3B-8515-4975-B553-AC9591BFA008}" type="presParOf" srcId="{DB6882D7-5C77-41E6-A052-FF9BE506122E}" destId="{869ECB62-ED7D-4DB3-9439-0914181751D4}" srcOrd="1" destOrd="0" presId="urn:microsoft.com/office/officeart/2009/3/layout/HorizontalOrganizationChart#1"/>
    <dgm:cxn modelId="{48190964-6C6D-4809-9A13-2E855332C642}" type="presParOf" srcId="{2E07E360-1CB4-4DCF-B2DD-6481F110AB70}" destId="{86EAAF0D-62F8-4DAE-B869-0B059FC16042}" srcOrd="1" destOrd="0" presId="urn:microsoft.com/office/officeart/2009/3/layout/HorizontalOrganizationChart#1"/>
    <dgm:cxn modelId="{8617EED6-0CB9-471B-B57D-66E933DDE3FE}" type="presParOf" srcId="{2E07E360-1CB4-4DCF-B2DD-6481F110AB70}" destId="{CE455B17-8349-4D42-9CA5-E45A39052A2F}" srcOrd="2" destOrd="0" presId="urn:microsoft.com/office/officeart/2009/3/layout/HorizontalOrganizationChart#1"/>
    <dgm:cxn modelId="{14D5832A-A8FA-4CDC-9E33-205BC8524770}" type="presParOf" srcId="{853E4F73-077D-4062-8B29-AD86A904BC56}" destId="{AA6CCA10-AD82-46D9-96BB-C001B3516F6A}" srcOrd="2" destOrd="0" presId="urn:microsoft.com/office/officeart/2009/3/layout/HorizontalOrganizationChart#1"/>
    <dgm:cxn modelId="{FEA5F0EC-BDD6-4CCC-B445-4AF127247FFB}" type="presParOf" srcId="{C7DFDB07-B738-4297-B227-4AE0AB5660E2}" destId="{7AE403A0-DF46-4E98-B9A9-0CD6BF9A0480}" srcOrd="10" destOrd="0" presId="urn:microsoft.com/office/officeart/2009/3/layout/HorizontalOrganizationChart#1"/>
    <dgm:cxn modelId="{899B9A47-D0F9-4AC1-B99A-4A03D7E12247}" type="presParOf" srcId="{C7DFDB07-B738-4297-B227-4AE0AB5660E2}" destId="{4977B887-3E7A-4368-A128-A881894CF022}" srcOrd="11" destOrd="0" presId="urn:microsoft.com/office/officeart/2009/3/layout/HorizontalOrganizationChart#1"/>
    <dgm:cxn modelId="{4E205868-FF3B-4EB9-B067-75E0283A494C}" type="presParOf" srcId="{4977B887-3E7A-4368-A128-A881894CF022}" destId="{D3EF0A43-C355-4F57-A99A-ED6CE5663F07}" srcOrd="0" destOrd="0" presId="urn:microsoft.com/office/officeart/2009/3/layout/HorizontalOrganizationChart#1"/>
    <dgm:cxn modelId="{1CBCB1E9-5D46-480A-9A6D-445213AB4E01}" type="presParOf" srcId="{D3EF0A43-C355-4F57-A99A-ED6CE5663F07}" destId="{E358F7A9-A3B6-4AA4-AD80-303773B991E1}" srcOrd="0" destOrd="0" presId="urn:microsoft.com/office/officeart/2009/3/layout/HorizontalOrganizationChart#1"/>
    <dgm:cxn modelId="{A012C09F-36C9-4D8A-B559-D75CA0D02770}" type="presParOf" srcId="{D3EF0A43-C355-4F57-A99A-ED6CE5663F07}" destId="{55920D72-0E11-4B0B-BB00-6A9A48E9F5E4}" srcOrd="1" destOrd="0" presId="urn:microsoft.com/office/officeart/2009/3/layout/HorizontalOrganizationChart#1"/>
    <dgm:cxn modelId="{35B2441F-6202-464E-8890-E7D846ECD581}" type="presParOf" srcId="{4977B887-3E7A-4368-A128-A881894CF022}" destId="{7564EFFC-EB51-4D02-81D6-C546DAC22223}" srcOrd="1" destOrd="0" presId="urn:microsoft.com/office/officeart/2009/3/layout/HorizontalOrganizationChart#1"/>
    <dgm:cxn modelId="{C91B3D25-82F4-45A4-8D6E-B0765519C5DF}" type="presParOf" srcId="{7564EFFC-EB51-4D02-81D6-C546DAC22223}" destId="{99920E5F-A41C-4F26-98A0-78316900CB90}" srcOrd="0" destOrd="0" presId="urn:microsoft.com/office/officeart/2009/3/layout/HorizontalOrganizationChart#1"/>
    <dgm:cxn modelId="{5B54F7E5-E7C3-4E29-A531-CC3406680309}" type="presParOf" srcId="{7564EFFC-EB51-4D02-81D6-C546DAC22223}" destId="{4237B80D-5140-448F-BA38-4BBE5FCE50DE}" srcOrd="1" destOrd="0" presId="urn:microsoft.com/office/officeart/2009/3/layout/HorizontalOrganizationChart#1"/>
    <dgm:cxn modelId="{990B485E-B552-491A-8FAC-1595A3E12A39}" type="presParOf" srcId="{4237B80D-5140-448F-BA38-4BBE5FCE50DE}" destId="{BFDC687B-85C1-49E1-A840-D4ACAF6EB22F}" srcOrd="0" destOrd="0" presId="urn:microsoft.com/office/officeart/2009/3/layout/HorizontalOrganizationChart#1"/>
    <dgm:cxn modelId="{73FCCE74-1AE7-4977-96C2-1FD549956C18}" type="presParOf" srcId="{BFDC687B-85C1-49E1-A840-D4ACAF6EB22F}" destId="{7FAB196F-7730-4D91-8D01-3ECD6695472C}" srcOrd="0" destOrd="0" presId="urn:microsoft.com/office/officeart/2009/3/layout/HorizontalOrganizationChart#1"/>
    <dgm:cxn modelId="{3D7D5506-3202-4364-899D-751F1EE20901}" type="presParOf" srcId="{BFDC687B-85C1-49E1-A840-D4ACAF6EB22F}" destId="{FC42EDC0-31AF-4C30-9F85-BC56B4C577A9}" srcOrd="1" destOrd="0" presId="urn:microsoft.com/office/officeart/2009/3/layout/HorizontalOrganizationChart#1"/>
    <dgm:cxn modelId="{0E364963-D5FE-4C72-B4AC-B0E300E365EA}" type="presParOf" srcId="{4237B80D-5140-448F-BA38-4BBE5FCE50DE}" destId="{684825FA-9E5C-4807-B8EF-A6DDCA3268B1}" srcOrd="1" destOrd="0" presId="urn:microsoft.com/office/officeart/2009/3/layout/HorizontalOrganizationChart#1"/>
    <dgm:cxn modelId="{A432FA06-4554-468C-A02C-B75473F5654A}" type="presParOf" srcId="{4237B80D-5140-448F-BA38-4BBE5FCE50DE}" destId="{4AC0E36D-98B6-4861-9EA4-E61EB72E4405}" srcOrd="2" destOrd="0" presId="urn:microsoft.com/office/officeart/2009/3/layout/HorizontalOrganizationChart#1"/>
    <dgm:cxn modelId="{1D566C6E-2822-4171-B96A-46991976DBD2}" type="presParOf" srcId="{4977B887-3E7A-4368-A128-A881894CF022}" destId="{AF02AA77-9450-4C54-8A28-A418415AB62F}" srcOrd="2" destOrd="0" presId="urn:microsoft.com/office/officeart/2009/3/layout/HorizontalOrganizationChart#1"/>
    <dgm:cxn modelId="{7441BD94-9C22-4325-BCBE-73BE4967C744}" type="presParOf" srcId="{8FA9610D-6433-4831-A596-4660BB68D7CC}" destId="{585F218A-08D9-439A-AD57-4F7DEBD1B47F}" srcOrd="2" destOrd="0" presId="urn:microsoft.com/office/officeart/2009/3/layout/HorizontalOrganizationChart#1"/>
    <dgm:cxn modelId="{274C952D-12C7-412F-ADC7-636D840EDBC3}" type="presParOf" srcId="{585F218A-08D9-439A-AD57-4F7DEBD1B47F}" destId="{A8EAD642-E182-426D-B527-899C4089FF83}" srcOrd="0" destOrd="0" presId="urn:microsoft.com/office/officeart/2009/3/layout/HorizontalOrganizationChart#1"/>
    <dgm:cxn modelId="{5C1FAAE5-45F3-4B33-B642-1476E12C7572}" type="presParOf" srcId="{585F218A-08D9-439A-AD57-4F7DEBD1B47F}" destId="{E3921D0D-D08B-4880-8198-FEEC73ED4E4C}" srcOrd="1" destOrd="0" presId="urn:microsoft.com/office/officeart/2009/3/layout/HorizontalOrganizationChart#1"/>
    <dgm:cxn modelId="{A3E4D933-98EC-4AEA-86EE-5B9BFDDB6410}" type="presParOf" srcId="{E3921D0D-D08B-4880-8198-FEEC73ED4E4C}" destId="{F4CB3D17-93D5-415B-BA09-F0AEDB86F291}" srcOrd="0" destOrd="0" presId="urn:microsoft.com/office/officeart/2009/3/layout/HorizontalOrganizationChart#1"/>
    <dgm:cxn modelId="{C92EC80C-DD3A-418E-9DFF-238CD55D9A5C}" type="presParOf" srcId="{F4CB3D17-93D5-415B-BA09-F0AEDB86F291}" destId="{6030390B-D98D-4DDE-9AEF-3ED20BDB7B0B}" srcOrd="0" destOrd="0" presId="urn:microsoft.com/office/officeart/2009/3/layout/HorizontalOrganizationChart#1"/>
    <dgm:cxn modelId="{4A745DE8-D270-4C8E-83FA-620C624D86F8}" type="presParOf" srcId="{F4CB3D17-93D5-415B-BA09-F0AEDB86F291}" destId="{29FBF563-2EB1-4F5E-8B36-34F7F4C0EC1F}" srcOrd="1" destOrd="0" presId="urn:microsoft.com/office/officeart/2009/3/layout/HorizontalOrganizationChart#1"/>
    <dgm:cxn modelId="{1A8558FE-8C38-4316-8504-C7B29DE4A4F6}" type="presParOf" srcId="{E3921D0D-D08B-4880-8198-FEEC73ED4E4C}" destId="{0D033040-7CBC-4812-AFFC-13E4BB8DA244}" srcOrd="1" destOrd="0" presId="urn:microsoft.com/office/officeart/2009/3/layout/HorizontalOrganizationChart#1"/>
    <dgm:cxn modelId="{020C395F-5757-4D98-A2DE-2B3D0977F841}" type="presParOf" srcId="{E3921D0D-D08B-4880-8198-FEEC73ED4E4C}" destId="{AE02B4EB-75E8-4ED3-B88C-A6AC7AEA0E8D}" srcOrd="2" destOrd="0" presId="urn:microsoft.com/office/officeart/2009/3/layout/HorizontalOrganizationChart#1"/>
    <dgm:cxn modelId="{DBFAF0FE-121E-4611-957A-ECFD76DC205A}" type="presParOf" srcId="{585F218A-08D9-439A-AD57-4F7DEBD1B47F}" destId="{87FD461B-F250-4C1E-A01D-B63A96759F9C}" srcOrd="2" destOrd="0" presId="urn:microsoft.com/office/officeart/2009/3/layout/HorizontalOrganizationChart#1"/>
    <dgm:cxn modelId="{11255283-5E83-4E12-87DB-9F5C1B127D31}" type="presParOf" srcId="{585F218A-08D9-439A-AD57-4F7DEBD1B47F}" destId="{A59EEBFA-EED3-464F-AD41-7C662F32A9DF}" srcOrd="3" destOrd="0" presId="urn:microsoft.com/office/officeart/2009/3/layout/HorizontalOrganizationChart#1"/>
    <dgm:cxn modelId="{029BEF6D-450A-48F0-9AFB-8CA6FAAE79F1}" type="presParOf" srcId="{A59EEBFA-EED3-464F-AD41-7C662F32A9DF}" destId="{373E6EA7-1B6A-40E7-98FC-A43D12812F41}" srcOrd="0" destOrd="0" presId="urn:microsoft.com/office/officeart/2009/3/layout/HorizontalOrganizationChart#1"/>
    <dgm:cxn modelId="{461D15BB-85F2-4072-BC20-7159A9CAEB83}" type="presParOf" srcId="{373E6EA7-1B6A-40E7-98FC-A43D12812F41}" destId="{F9CEBA01-4185-4FEE-B17A-1CB0C74BB7C8}" srcOrd="0" destOrd="0" presId="urn:microsoft.com/office/officeart/2009/3/layout/HorizontalOrganizationChart#1"/>
    <dgm:cxn modelId="{8FCF3BD6-1A20-4BAC-9380-AFB9D295BDEC}" type="presParOf" srcId="{373E6EA7-1B6A-40E7-98FC-A43D12812F41}" destId="{4FF66755-A55A-40C3-87AC-1C2B68E12048}" srcOrd="1" destOrd="0" presId="urn:microsoft.com/office/officeart/2009/3/layout/HorizontalOrganizationChart#1"/>
    <dgm:cxn modelId="{00D4CDD8-1682-4BDD-9730-ACF5A0D91DA9}" type="presParOf" srcId="{A59EEBFA-EED3-464F-AD41-7C662F32A9DF}" destId="{9EBC0F0E-C543-44AB-B3D3-309D769D8967}" srcOrd="1" destOrd="0" presId="urn:microsoft.com/office/officeart/2009/3/layout/HorizontalOrganizationChart#1"/>
    <dgm:cxn modelId="{5489BDD5-B47C-4A62-A626-2DD548CC4A70}" type="presParOf" srcId="{A59EEBFA-EED3-464F-AD41-7C662F32A9DF}" destId="{ABFB5612-CE69-421A-BD67-B2A3C0FEB7F8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34051C-1B47-45D4-948E-56E8CA5843B2}" type="doc">
      <dgm:prSet loTypeId="urn:microsoft.com/office/officeart/2005/8/layout/pyramid1#1" loCatId="pyramid" qsTypeId="urn:microsoft.com/office/officeart/2005/8/quickstyle/simple1#3" qsCatId="simple" csTypeId="urn:microsoft.com/office/officeart/2005/8/colors/accent1_2#2" csCatId="accent1" phldr="1"/>
      <dgm:spPr/>
    </dgm:pt>
    <dgm:pt modelId="{65391116-85E2-431C-BEB2-94AC1A770D18}">
      <dgm:prSet phldrT="[文本]" custT="1"/>
      <dgm:spPr>
        <a:solidFill>
          <a:schemeClr val="tx2"/>
        </a:solidFill>
      </dgm:spPr>
      <dgm:t>
        <a:bodyPr/>
        <a:lstStyle/>
        <a:p>
          <a:endParaRPr lang="zh-CN" altLang="en-US" sz="20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845D4FA-9000-4626-BF8D-E8E190663689}" type="parTrans" cxnId="{5A27D775-BBC9-4017-A89B-649730DADAFF}">
      <dgm:prSet/>
      <dgm:spPr/>
      <dgm:t>
        <a:bodyPr/>
        <a:lstStyle/>
        <a:p>
          <a:endParaRPr lang="zh-CN" alt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7DFB94D-820D-421F-8188-E5E31F6902C0}" type="sibTrans" cxnId="{5A27D775-BBC9-4017-A89B-649730DADAFF}">
      <dgm:prSet/>
      <dgm:spPr/>
      <dgm:t>
        <a:bodyPr/>
        <a:lstStyle/>
        <a:p>
          <a:endParaRPr lang="zh-CN" alt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1307E3-BAD7-4516-ABEE-AA337E4C95A4}">
      <dgm:prSet phldrT="[文本]"/>
      <dgm:spPr>
        <a:solidFill>
          <a:schemeClr val="tx2"/>
        </a:solidFill>
      </dgm:spPr>
      <dgm:t>
        <a:bodyPr/>
        <a:lstStyle/>
        <a:p>
          <a:endParaRPr lang="zh-CN" altLang="en-US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19FF74C-FA38-4E68-9093-FFC850DA4D21}" type="parTrans" cxnId="{4AD6564D-0020-49D4-BAF2-62452AB4E7AC}">
      <dgm:prSet/>
      <dgm:spPr/>
      <dgm:t>
        <a:bodyPr/>
        <a:lstStyle/>
        <a:p>
          <a:endParaRPr lang="zh-CN" alt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C4C2EF1-9ACF-4278-A61D-655DC175D85B}" type="sibTrans" cxnId="{4AD6564D-0020-49D4-BAF2-62452AB4E7AC}">
      <dgm:prSet/>
      <dgm:spPr/>
      <dgm:t>
        <a:bodyPr/>
        <a:lstStyle/>
        <a:p>
          <a:endParaRPr lang="zh-CN" alt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EDBF16-8EB5-472E-9A4E-BFED4D203EB0}" type="pres">
      <dgm:prSet presAssocID="{3834051C-1B47-45D4-948E-56E8CA5843B2}" presName="Name0" presStyleCnt="0">
        <dgm:presLayoutVars>
          <dgm:dir/>
          <dgm:animLvl val="lvl"/>
          <dgm:resizeHandles val="exact"/>
        </dgm:presLayoutVars>
      </dgm:prSet>
      <dgm:spPr/>
    </dgm:pt>
    <dgm:pt modelId="{2FF4036D-13C1-4457-96F8-5F6015CBDA0B}" type="pres">
      <dgm:prSet presAssocID="{65391116-85E2-431C-BEB2-94AC1A770D18}" presName="Name8" presStyleCnt="0"/>
      <dgm:spPr/>
    </dgm:pt>
    <dgm:pt modelId="{74950E3F-B02E-4BC1-B969-32794D04852A}" type="pres">
      <dgm:prSet presAssocID="{65391116-85E2-431C-BEB2-94AC1A770D18}" presName="level" presStyleLbl="node1" presStyleIdx="0" presStyleCnt="2" custLinFactNeighborY="744">
        <dgm:presLayoutVars>
          <dgm:chMax val="1"/>
          <dgm:bulletEnabled val="1"/>
        </dgm:presLayoutVars>
      </dgm:prSet>
      <dgm:spPr/>
    </dgm:pt>
    <dgm:pt modelId="{399C9359-9667-421D-866E-E073DB992922}" type="pres">
      <dgm:prSet presAssocID="{65391116-85E2-431C-BEB2-94AC1A770D1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1DCACE4-E0E6-4031-8C95-272C19ECC3D4}" type="pres">
      <dgm:prSet presAssocID="{C41307E3-BAD7-4516-ABEE-AA337E4C95A4}" presName="Name8" presStyleCnt="0"/>
      <dgm:spPr/>
    </dgm:pt>
    <dgm:pt modelId="{25CBDA0F-D908-425A-A66B-6E82A3346DF5}" type="pres">
      <dgm:prSet presAssocID="{C41307E3-BAD7-4516-ABEE-AA337E4C95A4}" presName="level" presStyleLbl="node1" presStyleIdx="1" presStyleCnt="2">
        <dgm:presLayoutVars>
          <dgm:chMax val="1"/>
          <dgm:bulletEnabled val="1"/>
        </dgm:presLayoutVars>
      </dgm:prSet>
      <dgm:spPr/>
    </dgm:pt>
    <dgm:pt modelId="{BAB9BA73-2A1E-4B0B-8B9B-AF1FE7304670}" type="pres">
      <dgm:prSet presAssocID="{C41307E3-BAD7-4516-ABEE-AA337E4C95A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6529845-8D00-4759-8A58-7672592AB7BC}" type="presOf" srcId="{C41307E3-BAD7-4516-ABEE-AA337E4C95A4}" destId="{25CBDA0F-D908-425A-A66B-6E82A3346DF5}" srcOrd="0" destOrd="0" presId="urn:microsoft.com/office/officeart/2005/8/layout/pyramid1#1"/>
    <dgm:cxn modelId="{4AD6564D-0020-49D4-BAF2-62452AB4E7AC}" srcId="{3834051C-1B47-45D4-948E-56E8CA5843B2}" destId="{C41307E3-BAD7-4516-ABEE-AA337E4C95A4}" srcOrd="1" destOrd="0" parTransId="{019FF74C-FA38-4E68-9093-FFC850DA4D21}" sibTransId="{9C4C2EF1-9ACF-4278-A61D-655DC175D85B}"/>
    <dgm:cxn modelId="{5A27D775-BBC9-4017-A89B-649730DADAFF}" srcId="{3834051C-1B47-45D4-948E-56E8CA5843B2}" destId="{65391116-85E2-431C-BEB2-94AC1A770D18}" srcOrd="0" destOrd="0" parTransId="{A845D4FA-9000-4626-BF8D-E8E190663689}" sibTransId="{B7DFB94D-820D-421F-8188-E5E31F6902C0}"/>
    <dgm:cxn modelId="{F55F6D90-473D-4F14-8BC3-244D3039A733}" type="presOf" srcId="{C41307E3-BAD7-4516-ABEE-AA337E4C95A4}" destId="{BAB9BA73-2A1E-4B0B-8B9B-AF1FE7304670}" srcOrd="1" destOrd="0" presId="urn:microsoft.com/office/officeart/2005/8/layout/pyramid1#1"/>
    <dgm:cxn modelId="{6DC146AC-2035-45FE-AA7D-2554F08977F8}" type="presOf" srcId="{65391116-85E2-431C-BEB2-94AC1A770D18}" destId="{399C9359-9667-421D-866E-E073DB992922}" srcOrd="1" destOrd="0" presId="urn:microsoft.com/office/officeart/2005/8/layout/pyramid1#1"/>
    <dgm:cxn modelId="{31538BB9-7422-4333-B6EC-5E114816EBF1}" type="presOf" srcId="{65391116-85E2-431C-BEB2-94AC1A770D18}" destId="{74950E3F-B02E-4BC1-B969-32794D04852A}" srcOrd="0" destOrd="0" presId="urn:microsoft.com/office/officeart/2005/8/layout/pyramid1#1"/>
    <dgm:cxn modelId="{B9F30BFE-4200-4CAD-A725-77D1EEE7C262}" type="presOf" srcId="{3834051C-1B47-45D4-948E-56E8CA5843B2}" destId="{27EDBF16-8EB5-472E-9A4E-BFED4D203EB0}" srcOrd="0" destOrd="0" presId="urn:microsoft.com/office/officeart/2005/8/layout/pyramid1#1"/>
    <dgm:cxn modelId="{8F7AEBA6-F7F9-42EA-865B-B9F695C5DE99}" type="presParOf" srcId="{27EDBF16-8EB5-472E-9A4E-BFED4D203EB0}" destId="{2FF4036D-13C1-4457-96F8-5F6015CBDA0B}" srcOrd="0" destOrd="0" presId="urn:microsoft.com/office/officeart/2005/8/layout/pyramid1#1"/>
    <dgm:cxn modelId="{7525CFE6-69C7-4BA6-9CF5-AB2D05149251}" type="presParOf" srcId="{2FF4036D-13C1-4457-96F8-5F6015CBDA0B}" destId="{74950E3F-B02E-4BC1-B969-32794D04852A}" srcOrd="0" destOrd="0" presId="urn:microsoft.com/office/officeart/2005/8/layout/pyramid1#1"/>
    <dgm:cxn modelId="{420EE8B5-A845-434F-84A3-95D23B4EFCA9}" type="presParOf" srcId="{2FF4036D-13C1-4457-96F8-5F6015CBDA0B}" destId="{399C9359-9667-421D-866E-E073DB992922}" srcOrd="1" destOrd="0" presId="urn:microsoft.com/office/officeart/2005/8/layout/pyramid1#1"/>
    <dgm:cxn modelId="{2B22345B-AA50-49BE-8F3C-15C1E4F9C3A9}" type="presParOf" srcId="{27EDBF16-8EB5-472E-9A4E-BFED4D203EB0}" destId="{81DCACE4-E0E6-4031-8C95-272C19ECC3D4}" srcOrd="1" destOrd="0" presId="urn:microsoft.com/office/officeart/2005/8/layout/pyramid1#1"/>
    <dgm:cxn modelId="{719F33C7-42E0-4A61-A8F3-EB1A029F69BE}" type="presParOf" srcId="{81DCACE4-E0E6-4031-8C95-272C19ECC3D4}" destId="{25CBDA0F-D908-425A-A66B-6E82A3346DF5}" srcOrd="0" destOrd="0" presId="urn:microsoft.com/office/officeart/2005/8/layout/pyramid1#1"/>
    <dgm:cxn modelId="{DBF08A6A-A8B3-452B-9F12-6B822DE49F75}" type="presParOf" srcId="{81DCACE4-E0E6-4031-8C95-272C19ECC3D4}" destId="{BAB9BA73-2A1E-4B0B-8B9B-AF1FE7304670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3CE70C-2842-4C1F-B61B-E8A78E9806D7}" type="doc">
      <dgm:prSet loTypeId="urn:microsoft.com/office/officeart/2005/8/layout/target1" loCatId="relationship" qsTypeId="urn:microsoft.com/office/officeart/2005/8/quickstyle/simple1#4" qsCatId="simple" csTypeId="urn:microsoft.com/office/officeart/2005/8/colors/accent6_2#1" csCatId="accent6" phldr="1"/>
      <dgm:spPr/>
    </dgm:pt>
    <dgm:pt modelId="{27723B41-8C44-4BBB-B6DE-D60249DC6EAA}">
      <dgm:prSet phldrT="[文本]" custT="1"/>
      <dgm:spPr/>
      <dgm:t>
        <a:bodyPr/>
        <a:lstStyle/>
        <a:p>
          <a:r>
            <a: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SCRM</a:t>
          </a:r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管理平台</a:t>
          </a:r>
        </a:p>
      </dgm:t>
    </dgm:pt>
    <dgm:pt modelId="{8B9A57B5-BEF8-49EB-84F1-2A070BEE4733}" type="parTrans" cxnId="{E5F0D01B-0488-43A8-A179-2A52AA38844B}">
      <dgm:prSet/>
      <dgm:spPr/>
      <dgm:t>
        <a:bodyPr/>
        <a:lstStyle/>
        <a:p>
          <a:endParaRPr lang="zh-CN" altLang="en-US" sz="1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79CC444-1BA9-4662-8972-D3D77C205F62}" type="sibTrans" cxnId="{E5F0D01B-0488-43A8-A179-2A52AA38844B}">
      <dgm:prSet/>
      <dgm:spPr/>
      <dgm:t>
        <a:bodyPr/>
        <a:lstStyle/>
        <a:p>
          <a:endParaRPr lang="zh-CN" altLang="en-US" sz="1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077DFCB-8EA0-4676-AD78-5DFCBFDF0534}">
      <dgm:prSet phldrT="[文本]" custT="1"/>
      <dgm:spPr/>
      <dgm:t>
        <a:bodyPr/>
        <a:lstStyle/>
        <a:p>
          <a:pPr algn="ctr"/>
          <a:r>
            <a: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聆听监测平台</a:t>
          </a:r>
        </a:p>
      </dgm:t>
    </dgm:pt>
    <dgm:pt modelId="{1B521585-BE36-421B-BCC6-6A47E07A7846}" type="parTrans" cxnId="{D0C679C6-6E61-488E-8266-41D733B5904B}">
      <dgm:prSet/>
      <dgm:spPr/>
      <dgm:t>
        <a:bodyPr/>
        <a:lstStyle/>
        <a:p>
          <a:endParaRPr lang="zh-CN" altLang="en-US" sz="1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F9CAC36-71C2-4832-AA0B-BCD720B6FABA}" type="sibTrans" cxnId="{D0C679C6-6E61-488E-8266-41D733B5904B}">
      <dgm:prSet/>
      <dgm:spPr/>
      <dgm:t>
        <a:bodyPr/>
        <a:lstStyle/>
        <a:p>
          <a:endParaRPr lang="zh-CN" altLang="en-US" sz="12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07E877C-5CE4-4D8E-BC40-112A09144147}" type="pres">
      <dgm:prSet presAssocID="{AE3CE70C-2842-4C1F-B61B-E8A78E9806D7}" presName="composite" presStyleCnt="0">
        <dgm:presLayoutVars>
          <dgm:chMax val="5"/>
          <dgm:dir/>
          <dgm:resizeHandles val="exact"/>
        </dgm:presLayoutVars>
      </dgm:prSet>
      <dgm:spPr/>
    </dgm:pt>
    <dgm:pt modelId="{C6440628-9A6E-49CC-B3EC-F24A7DD1CA89}" type="pres">
      <dgm:prSet presAssocID="{27723B41-8C44-4BBB-B6DE-D60249DC6EAA}" presName="circle1" presStyleLbl="lnNode1" presStyleIdx="0" presStyleCnt="2"/>
      <dgm:spPr>
        <a:solidFill>
          <a:schemeClr val="tx2"/>
        </a:solidFill>
      </dgm:spPr>
    </dgm:pt>
    <dgm:pt modelId="{ACF4494F-085D-428F-AC39-ECA07A3AA6EB}" type="pres">
      <dgm:prSet presAssocID="{27723B41-8C44-4BBB-B6DE-D60249DC6EAA}" presName="text1" presStyleLbl="revTx" presStyleIdx="0" presStyleCnt="2" custScaleX="156182" custLinFactNeighborX="14174">
        <dgm:presLayoutVars>
          <dgm:bulletEnabled val="1"/>
        </dgm:presLayoutVars>
      </dgm:prSet>
      <dgm:spPr/>
    </dgm:pt>
    <dgm:pt modelId="{01C4EDB1-7EF3-41E4-A4D6-E246DDAA2D55}" type="pres">
      <dgm:prSet presAssocID="{27723B41-8C44-4BBB-B6DE-D60249DC6EAA}" presName="line1" presStyleLbl="callout" presStyleIdx="0" presStyleCnt="4"/>
      <dgm:spPr/>
    </dgm:pt>
    <dgm:pt modelId="{236D4FB9-1EF7-4182-8E4D-57770AD4E0C6}" type="pres">
      <dgm:prSet presAssocID="{27723B41-8C44-4BBB-B6DE-D60249DC6EAA}" presName="d1" presStyleLbl="callout" presStyleIdx="1" presStyleCnt="4"/>
      <dgm:spPr/>
    </dgm:pt>
    <dgm:pt modelId="{DE7370FA-DA95-4E9B-A70A-BFAF2FD45581}" type="pres">
      <dgm:prSet presAssocID="{E077DFCB-8EA0-4676-AD78-5DFCBFDF0534}" presName="circle2" presStyleLbl="lnNode1" presStyleIdx="1" presStyleCnt="2"/>
      <dgm:spPr>
        <a:solidFill>
          <a:schemeClr val="tx2"/>
        </a:solidFill>
      </dgm:spPr>
    </dgm:pt>
    <dgm:pt modelId="{6812F47E-C5AE-4FE1-9FB9-0BDCAA2D9D68}" type="pres">
      <dgm:prSet presAssocID="{E077DFCB-8EA0-4676-AD78-5DFCBFDF0534}" presName="text2" presStyleLbl="revTx" presStyleIdx="1" presStyleCnt="2" custScaleX="217539" custLinFactNeighborX="23850" custLinFactNeighborY="9787">
        <dgm:presLayoutVars>
          <dgm:bulletEnabled val="1"/>
        </dgm:presLayoutVars>
      </dgm:prSet>
      <dgm:spPr/>
    </dgm:pt>
    <dgm:pt modelId="{D326D7FA-65D1-490C-BF8B-D15A387A5B77}" type="pres">
      <dgm:prSet presAssocID="{E077DFCB-8EA0-4676-AD78-5DFCBFDF0534}" presName="line2" presStyleLbl="callout" presStyleIdx="2" presStyleCnt="4"/>
      <dgm:spPr/>
    </dgm:pt>
    <dgm:pt modelId="{D4DB78DC-061F-4723-A430-8D2C7218A76C}" type="pres">
      <dgm:prSet presAssocID="{E077DFCB-8EA0-4676-AD78-5DFCBFDF0534}" presName="d2" presStyleLbl="callout" presStyleIdx="3" presStyleCnt="4"/>
      <dgm:spPr/>
    </dgm:pt>
  </dgm:ptLst>
  <dgm:cxnLst>
    <dgm:cxn modelId="{8CD8660D-D21C-4158-A0A5-89A17F3FC4FF}" type="presOf" srcId="{27723B41-8C44-4BBB-B6DE-D60249DC6EAA}" destId="{ACF4494F-085D-428F-AC39-ECA07A3AA6EB}" srcOrd="0" destOrd="0" presId="urn:microsoft.com/office/officeart/2005/8/layout/target1"/>
    <dgm:cxn modelId="{E5F0D01B-0488-43A8-A179-2A52AA38844B}" srcId="{AE3CE70C-2842-4C1F-B61B-E8A78E9806D7}" destId="{27723B41-8C44-4BBB-B6DE-D60249DC6EAA}" srcOrd="0" destOrd="0" parTransId="{8B9A57B5-BEF8-49EB-84F1-2A070BEE4733}" sibTransId="{779CC444-1BA9-4662-8972-D3D77C205F62}"/>
    <dgm:cxn modelId="{829FAB71-8C55-456A-8C81-B6186E1BD551}" type="presOf" srcId="{E077DFCB-8EA0-4676-AD78-5DFCBFDF0534}" destId="{6812F47E-C5AE-4FE1-9FB9-0BDCAA2D9D68}" srcOrd="0" destOrd="0" presId="urn:microsoft.com/office/officeart/2005/8/layout/target1"/>
    <dgm:cxn modelId="{5C00EF7E-953F-42FB-97BE-9B15927BF1A9}" type="presOf" srcId="{AE3CE70C-2842-4C1F-B61B-E8A78E9806D7}" destId="{307E877C-5CE4-4D8E-BC40-112A09144147}" srcOrd="0" destOrd="0" presId="urn:microsoft.com/office/officeart/2005/8/layout/target1"/>
    <dgm:cxn modelId="{D0C679C6-6E61-488E-8266-41D733B5904B}" srcId="{AE3CE70C-2842-4C1F-B61B-E8A78E9806D7}" destId="{E077DFCB-8EA0-4676-AD78-5DFCBFDF0534}" srcOrd="1" destOrd="0" parTransId="{1B521585-BE36-421B-BCC6-6A47E07A7846}" sibTransId="{0F9CAC36-71C2-4832-AA0B-BCD720B6FABA}"/>
    <dgm:cxn modelId="{2A1AE2A3-1B64-4F87-858F-A9A3F4D6D9E0}" type="presParOf" srcId="{307E877C-5CE4-4D8E-BC40-112A09144147}" destId="{C6440628-9A6E-49CC-B3EC-F24A7DD1CA89}" srcOrd="0" destOrd="0" presId="urn:microsoft.com/office/officeart/2005/8/layout/target1"/>
    <dgm:cxn modelId="{3DD5F12F-2CCB-4529-82BA-5A7B22E603FA}" type="presParOf" srcId="{307E877C-5CE4-4D8E-BC40-112A09144147}" destId="{ACF4494F-085D-428F-AC39-ECA07A3AA6EB}" srcOrd="1" destOrd="0" presId="urn:microsoft.com/office/officeart/2005/8/layout/target1"/>
    <dgm:cxn modelId="{DBE3B964-6444-4421-88C4-48F163F9BB16}" type="presParOf" srcId="{307E877C-5CE4-4D8E-BC40-112A09144147}" destId="{01C4EDB1-7EF3-41E4-A4D6-E246DDAA2D55}" srcOrd="2" destOrd="0" presId="urn:microsoft.com/office/officeart/2005/8/layout/target1"/>
    <dgm:cxn modelId="{A19F59D6-206D-447C-94DF-A815454DA3B9}" type="presParOf" srcId="{307E877C-5CE4-4D8E-BC40-112A09144147}" destId="{236D4FB9-1EF7-4182-8E4D-57770AD4E0C6}" srcOrd="3" destOrd="0" presId="urn:microsoft.com/office/officeart/2005/8/layout/target1"/>
    <dgm:cxn modelId="{2EF5C737-BC0A-4548-9B73-62A5A9B6E9A0}" type="presParOf" srcId="{307E877C-5CE4-4D8E-BC40-112A09144147}" destId="{DE7370FA-DA95-4E9B-A70A-BFAF2FD45581}" srcOrd="4" destOrd="0" presId="urn:microsoft.com/office/officeart/2005/8/layout/target1"/>
    <dgm:cxn modelId="{DE9E4FBA-C88A-462B-BD2A-EE4052694CD8}" type="presParOf" srcId="{307E877C-5CE4-4D8E-BC40-112A09144147}" destId="{6812F47E-C5AE-4FE1-9FB9-0BDCAA2D9D68}" srcOrd="5" destOrd="0" presId="urn:microsoft.com/office/officeart/2005/8/layout/target1"/>
    <dgm:cxn modelId="{142C2FB4-2E96-4478-B1ED-D5B68BEACDEB}" type="presParOf" srcId="{307E877C-5CE4-4D8E-BC40-112A09144147}" destId="{D326D7FA-65D1-490C-BF8B-D15A387A5B77}" srcOrd="6" destOrd="0" presId="urn:microsoft.com/office/officeart/2005/8/layout/target1"/>
    <dgm:cxn modelId="{B311B722-548C-450B-A0C9-1138C1CBCE1A}" type="presParOf" srcId="{307E877C-5CE4-4D8E-BC40-112A09144147}" destId="{D4DB78DC-061F-4723-A430-8D2C7218A76C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30D4B5-F45F-4D17-84A6-1E1472A34789}" type="doc">
      <dgm:prSet loTypeId="urn:microsoft.com/office/officeart/2005/8/layout/pyramid1#2" loCatId="pyramid" qsTypeId="urn:microsoft.com/office/officeart/2005/8/quickstyle/simple1#5" qsCatId="simple" csTypeId="urn:microsoft.com/office/officeart/2005/8/colors/accent6_4#1" csCatId="accent6" phldr="1"/>
      <dgm:spPr/>
    </dgm:pt>
    <dgm:pt modelId="{59026B82-FCDD-4FF2-94DD-690C42A3D994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社区</a:t>
          </a:r>
        </a:p>
      </dgm:t>
    </dgm:pt>
    <dgm:pt modelId="{390DF5F9-4548-4419-B66B-A65607FBC723}" type="parTrans" cxnId="{98618827-F894-400F-9900-0DBA6976E107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A203FDF-28A4-49E7-A598-EDEA2E82E730}" type="sibTrans" cxnId="{98618827-F894-400F-9900-0DBA6976E107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1EDC6C7-5632-42C5-9425-AA0F4240F090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真实有效的连接</a:t>
          </a:r>
        </a:p>
      </dgm:t>
    </dgm:pt>
    <dgm:pt modelId="{D706CCD8-13ED-4ED2-9F06-36879A9276F3}" type="parTrans" cxnId="{CF5581ED-4838-44D3-846E-47BD20E15182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23233AC-0781-4D76-BD4F-DE831B1DE19A}" type="sibTrans" cxnId="{CF5581ED-4838-44D3-846E-47BD20E15182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114218-F755-46E2-AE5D-A44F73795586}">
      <dgm:prSet phldrT="[文本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提供有价值的服务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制造声量，引爆知名度</a:t>
          </a:r>
          <a:endParaRPr lang="en-US" altLang="zh-CN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3B824DF-93D1-435A-8CC2-FC93DAA637BC}" type="parTrans" cxnId="{4AB3E8C2-62EA-4A8D-9BD4-AB093108387D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AB02E40-BAA7-449E-BA36-2DC0AB7C55C5}" type="sibTrans" cxnId="{4AB3E8C2-62EA-4A8D-9BD4-AB093108387D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A175475-EE6E-4DB9-A7EC-D7BCDBA99CE1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个性化沟通</a:t>
          </a:r>
        </a:p>
      </dgm:t>
    </dgm:pt>
    <dgm:pt modelId="{859557BB-59D9-4979-A5A5-3C85B88E5330}" type="parTrans" cxnId="{C064B623-BAB3-4261-B1AC-AFF1EB9699D6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BC30365-FBB4-45E0-8AA3-E4CF459B6A53}" type="sibTrans" cxnId="{C064B623-BAB3-4261-B1AC-AFF1EB9699D6}">
      <dgm:prSet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749B138-7E42-4B47-A983-B2C9F05985C7}" type="pres">
      <dgm:prSet presAssocID="{D230D4B5-F45F-4D17-84A6-1E1472A34789}" presName="Name0" presStyleCnt="0">
        <dgm:presLayoutVars>
          <dgm:dir/>
          <dgm:animLvl val="lvl"/>
          <dgm:resizeHandles val="exact"/>
        </dgm:presLayoutVars>
      </dgm:prSet>
      <dgm:spPr/>
    </dgm:pt>
    <dgm:pt modelId="{D59204EE-180C-40BD-89BF-F15C22737CE9}" type="pres">
      <dgm:prSet presAssocID="{59026B82-FCDD-4FF2-94DD-690C42A3D994}" presName="Name8" presStyleCnt="0"/>
      <dgm:spPr/>
    </dgm:pt>
    <dgm:pt modelId="{3C6DDD2C-5749-465A-9501-1B917C3BE6D7}" type="pres">
      <dgm:prSet presAssocID="{59026B82-FCDD-4FF2-94DD-690C42A3D994}" presName="level" presStyleLbl="node1" presStyleIdx="0" presStyleCnt="4">
        <dgm:presLayoutVars>
          <dgm:chMax val="1"/>
          <dgm:bulletEnabled val="1"/>
        </dgm:presLayoutVars>
      </dgm:prSet>
      <dgm:spPr/>
    </dgm:pt>
    <dgm:pt modelId="{DB3FD097-B9BE-4C51-A33C-A455C2788FF8}" type="pres">
      <dgm:prSet presAssocID="{59026B82-FCDD-4FF2-94DD-690C42A3D99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A78076-8FD1-40B2-83F1-69A90592F785}" type="pres">
      <dgm:prSet presAssocID="{9A175475-EE6E-4DB9-A7EC-D7BCDBA99CE1}" presName="Name8" presStyleCnt="0"/>
      <dgm:spPr/>
    </dgm:pt>
    <dgm:pt modelId="{2A838B97-E1D8-40C5-B5DE-33269C3B48D6}" type="pres">
      <dgm:prSet presAssocID="{9A175475-EE6E-4DB9-A7EC-D7BCDBA99CE1}" presName="level" presStyleLbl="node1" presStyleIdx="1" presStyleCnt="4">
        <dgm:presLayoutVars>
          <dgm:chMax val="1"/>
          <dgm:bulletEnabled val="1"/>
        </dgm:presLayoutVars>
      </dgm:prSet>
      <dgm:spPr/>
    </dgm:pt>
    <dgm:pt modelId="{7A075127-8B6E-4F7B-98EA-6725173E8F94}" type="pres">
      <dgm:prSet presAssocID="{9A175475-EE6E-4DB9-A7EC-D7BCDBA99CE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0499B6C-BFF0-42B5-9641-E76DCD33B9AA}" type="pres">
      <dgm:prSet presAssocID="{91EDC6C7-5632-42C5-9425-AA0F4240F090}" presName="Name8" presStyleCnt="0"/>
      <dgm:spPr/>
    </dgm:pt>
    <dgm:pt modelId="{ED0134A3-AA91-4FDB-8367-F44616BBA1C7}" type="pres">
      <dgm:prSet presAssocID="{91EDC6C7-5632-42C5-9425-AA0F4240F090}" presName="level" presStyleLbl="node1" presStyleIdx="2" presStyleCnt="4">
        <dgm:presLayoutVars>
          <dgm:chMax val="1"/>
          <dgm:bulletEnabled val="1"/>
        </dgm:presLayoutVars>
      </dgm:prSet>
      <dgm:spPr/>
    </dgm:pt>
    <dgm:pt modelId="{2ADC3FF8-ACA0-45C3-ACDC-2F6C3CC3815D}" type="pres">
      <dgm:prSet presAssocID="{91EDC6C7-5632-42C5-9425-AA0F4240F09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28F8E55-A3F0-4A89-A3E8-6CFBBE6512B8}" type="pres">
      <dgm:prSet presAssocID="{0A114218-F755-46E2-AE5D-A44F73795586}" presName="Name8" presStyleCnt="0"/>
      <dgm:spPr/>
    </dgm:pt>
    <dgm:pt modelId="{2C229FD2-E00F-4392-84AB-B548B3F59793}" type="pres">
      <dgm:prSet presAssocID="{0A114218-F755-46E2-AE5D-A44F73795586}" presName="level" presStyleLbl="node1" presStyleIdx="3" presStyleCnt="4">
        <dgm:presLayoutVars>
          <dgm:chMax val="1"/>
          <dgm:bulletEnabled val="1"/>
        </dgm:presLayoutVars>
      </dgm:prSet>
      <dgm:spPr/>
    </dgm:pt>
    <dgm:pt modelId="{07F24A56-8E31-49DD-84A7-6A2F8F5CFFE4}" type="pres">
      <dgm:prSet presAssocID="{0A114218-F755-46E2-AE5D-A44F7379558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064B623-BAB3-4261-B1AC-AFF1EB9699D6}" srcId="{D230D4B5-F45F-4D17-84A6-1E1472A34789}" destId="{9A175475-EE6E-4DB9-A7EC-D7BCDBA99CE1}" srcOrd="1" destOrd="0" parTransId="{859557BB-59D9-4979-A5A5-3C85B88E5330}" sibTransId="{ABC30365-FBB4-45E0-8AA3-E4CF459B6A53}"/>
    <dgm:cxn modelId="{98618827-F894-400F-9900-0DBA6976E107}" srcId="{D230D4B5-F45F-4D17-84A6-1E1472A34789}" destId="{59026B82-FCDD-4FF2-94DD-690C42A3D994}" srcOrd="0" destOrd="0" parTransId="{390DF5F9-4548-4419-B66B-A65607FBC723}" sibTransId="{1A203FDF-28A4-49E7-A598-EDEA2E82E730}"/>
    <dgm:cxn modelId="{EA11CF29-94BE-4AE6-983A-2DA20FED1FF1}" type="presOf" srcId="{0A114218-F755-46E2-AE5D-A44F73795586}" destId="{2C229FD2-E00F-4392-84AB-B548B3F59793}" srcOrd="0" destOrd="0" presId="urn:microsoft.com/office/officeart/2005/8/layout/pyramid1#2"/>
    <dgm:cxn modelId="{BB8DAF3B-BAE5-4929-B25C-17592E2DF762}" type="presOf" srcId="{0A114218-F755-46E2-AE5D-A44F73795586}" destId="{07F24A56-8E31-49DD-84A7-6A2F8F5CFFE4}" srcOrd="1" destOrd="0" presId="urn:microsoft.com/office/officeart/2005/8/layout/pyramid1#2"/>
    <dgm:cxn modelId="{04C88E5C-57EA-421D-954B-398E57619CAF}" type="presOf" srcId="{9A175475-EE6E-4DB9-A7EC-D7BCDBA99CE1}" destId="{7A075127-8B6E-4F7B-98EA-6725173E8F94}" srcOrd="1" destOrd="0" presId="urn:microsoft.com/office/officeart/2005/8/layout/pyramid1#2"/>
    <dgm:cxn modelId="{251F587F-29F7-4FC7-BB9D-F71307D96E3C}" type="presOf" srcId="{91EDC6C7-5632-42C5-9425-AA0F4240F090}" destId="{2ADC3FF8-ACA0-45C3-ACDC-2F6C3CC3815D}" srcOrd="1" destOrd="0" presId="urn:microsoft.com/office/officeart/2005/8/layout/pyramid1#2"/>
    <dgm:cxn modelId="{16ADD588-015A-441E-9D9E-9CFFA0367326}" type="presOf" srcId="{59026B82-FCDD-4FF2-94DD-690C42A3D994}" destId="{3C6DDD2C-5749-465A-9501-1B917C3BE6D7}" srcOrd="0" destOrd="0" presId="urn:microsoft.com/office/officeart/2005/8/layout/pyramid1#2"/>
    <dgm:cxn modelId="{61F4838D-531B-48A4-A96D-EF14FEA067AB}" type="presOf" srcId="{91EDC6C7-5632-42C5-9425-AA0F4240F090}" destId="{ED0134A3-AA91-4FDB-8367-F44616BBA1C7}" srcOrd="0" destOrd="0" presId="urn:microsoft.com/office/officeart/2005/8/layout/pyramid1#2"/>
    <dgm:cxn modelId="{404B93B6-B39C-41AB-8B97-7CA614E60620}" type="presOf" srcId="{59026B82-FCDD-4FF2-94DD-690C42A3D994}" destId="{DB3FD097-B9BE-4C51-A33C-A455C2788FF8}" srcOrd="1" destOrd="0" presId="urn:microsoft.com/office/officeart/2005/8/layout/pyramid1#2"/>
    <dgm:cxn modelId="{4AB3E8C2-62EA-4A8D-9BD4-AB093108387D}" srcId="{D230D4B5-F45F-4D17-84A6-1E1472A34789}" destId="{0A114218-F755-46E2-AE5D-A44F73795586}" srcOrd="3" destOrd="0" parTransId="{53B824DF-93D1-435A-8CC2-FC93DAA637BC}" sibTransId="{FAB02E40-BAA7-449E-BA36-2DC0AB7C55C5}"/>
    <dgm:cxn modelId="{3BDA02E1-DBD1-452E-B350-76D98A5CB078}" type="presOf" srcId="{D230D4B5-F45F-4D17-84A6-1E1472A34789}" destId="{F749B138-7E42-4B47-A983-B2C9F05985C7}" srcOrd="0" destOrd="0" presId="urn:microsoft.com/office/officeart/2005/8/layout/pyramid1#2"/>
    <dgm:cxn modelId="{CF5581ED-4838-44D3-846E-47BD20E15182}" srcId="{D230D4B5-F45F-4D17-84A6-1E1472A34789}" destId="{91EDC6C7-5632-42C5-9425-AA0F4240F090}" srcOrd="2" destOrd="0" parTransId="{D706CCD8-13ED-4ED2-9F06-36879A9276F3}" sibTransId="{C23233AC-0781-4D76-BD4F-DE831B1DE19A}"/>
    <dgm:cxn modelId="{5264ECF0-9DB0-4DAE-8D7C-79908A757D5E}" type="presOf" srcId="{9A175475-EE6E-4DB9-A7EC-D7BCDBA99CE1}" destId="{2A838B97-E1D8-40C5-B5DE-33269C3B48D6}" srcOrd="0" destOrd="0" presId="urn:microsoft.com/office/officeart/2005/8/layout/pyramid1#2"/>
    <dgm:cxn modelId="{EACE12B8-AB93-4F9C-B741-B365F6B9E7D5}" type="presParOf" srcId="{F749B138-7E42-4B47-A983-B2C9F05985C7}" destId="{D59204EE-180C-40BD-89BF-F15C22737CE9}" srcOrd="0" destOrd="0" presId="urn:microsoft.com/office/officeart/2005/8/layout/pyramid1#2"/>
    <dgm:cxn modelId="{A3E9499B-CDE7-45C4-B9E9-62CE41FCA084}" type="presParOf" srcId="{D59204EE-180C-40BD-89BF-F15C22737CE9}" destId="{3C6DDD2C-5749-465A-9501-1B917C3BE6D7}" srcOrd="0" destOrd="0" presId="urn:microsoft.com/office/officeart/2005/8/layout/pyramid1#2"/>
    <dgm:cxn modelId="{578B84D0-BD31-41C7-8228-04CD96F2966E}" type="presParOf" srcId="{D59204EE-180C-40BD-89BF-F15C22737CE9}" destId="{DB3FD097-B9BE-4C51-A33C-A455C2788FF8}" srcOrd="1" destOrd="0" presId="urn:microsoft.com/office/officeart/2005/8/layout/pyramid1#2"/>
    <dgm:cxn modelId="{4339FDC4-1E0D-4AA9-A498-3C0A3A8DA95A}" type="presParOf" srcId="{F749B138-7E42-4B47-A983-B2C9F05985C7}" destId="{1AA78076-8FD1-40B2-83F1-69A90592F785}" srcOrd="1" destOrd="0" presId="urn:microsoft.com/office/officeart/2005/8/layout/pyramid1#2"/>
    <dgm:cxn modelId="{E98F036C-FB37-4B7F-9541-8CFB3C6FF552}" type="presParOf" srcId="{1AA78076-8FD1-40B2-83F1-69A90592F785}" destId="{2A838B97-E1D8-40C5-B5DE-33269C3B48D6}" srcOrd="0" destOrd="0" presId="urn:microsoft.com/office/officeart/2005/8/layout/pyramid1#2"/>
    <dgm:cxn modelId="{EECBAB82-A301-47C5-A26B-C6948D87F8D3}" type="presParOf" srcId="{1AA78076-8FD1-40B2-83F1-69A90592F785}" destId="{7A075127-8B6E-4F7B-98EA-6725173E8F94}" srcOrd="1" destOrd="0" presId="urn:microsoft.com/office/officeart/2005/8/layout/pyramid1#2"/>
    <dgm:cxn modelId="{AC778B7B-F22C-4E84-8CEA-53E213A96562}" type="presParOf" srcId="{F749B138-7E42-4B47-A983-B2C9F05985C7}" destId="{B0499B6C-BFF0-42B5-9641-E76DCD33B9AA}" srcOrd="2" destOrd="0" presId="urn:microsoft.com/office/officeart/2005/8/layout/pyramid1#2"/>
    <dgm:cxn modelId="{CB0DD353-7B81-4584-A790-5F93AC0BFF71}" type="presParOf" srcId="{B0499B6C-BFF0-42B5-9641-E76DCD33B9AA}" destId="{ED0134A3-AA91-4FDB-8367-F44616BBA1C7}" srcOrd="0" destOrd="0" presId="urn:microsoft.com/office/officeart/2005/8/layout/pyramid1#2"/>
    <dgm:cxn modelId="{C38C7893-C258-4778-AFCA-18DFEFBEFF3F}" type="presParOf" srcId="{B0499B6C-BFF0-42B5-9641-E76DCD33B9AA}" destId="{2ADC3FF8-ACA0-45C3-ACDC-2F6C3CC3815D}" srcOrd="1" destOrd="0" presId="urn:microsoft.com/office/officeart/2005/8/layout/pyramid1#2"/>
    <dgm:cxn modelId="{BDBED089-DAD4-4463-BD8C-D81648CE4A23}" type="presParOf" srcId="{F749B138-7E42-4B47-A983-B2C9F05985C7}" destId="{C28F8E55-A3F0-4A89-A3E8-6CFBBE6512B8}" srcOrd="3" destOrd="0" presId="urn:microsoft.com/office/officeart/2005/8/layout/pyramid1#2"/>
    <dgm:cxn modelId="{EFF9A272-B52B-441D-8AAD-8F9A45FD0660}" type="presParOf" srcId="{C28F8E55-A3F0-4A89-A3E8-6CFBBE6512B8}" destId="{2C229FD2-E00F-4392-84AB-B548B3F59793}" srcOrd="0" destOrd="0" presId="urn:microsoft.com/office/officeart/2005/8/layout/pyramid1#2"/>
    <dgm:cxn modelId="{3833A6E8-9765-4F42-89A6-FBD04D5C6879}" type="presParOf" srcId="{C28F8E55-A3F0-4A89-A3E8-6CFBBE6512B8}" destId="{07F24A56-8E31-49DD-84A7-6A2F8F5CFFE4}" srcOrd="1" destOrd="0" presId="urn:microsoft.com/office/officeart/2005/8/layout/pyramid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ECAAB4-FEBF-4930-BF7B-0BAE1EBD06D8}" type="doc">
      <dgm:prSet loTypeId="urn:microsoft.com/office/officeart/2005/8/layout/cycle4#1" loCatId="cycle" qsTypeId="urn:microsoft.com/office/officeart/2005/8/quickstyle/simple1#6" qsCatId="simple" csTypeId="urn:microsoft.com/office/officeart/2005/8/colors/accent3_2#1" csCatId="accent3" phldr="1"/>
      <dgm:spPr/>
      <dgm:t>
        <a:bodyPr/>
        <a:lstStyle/>
        <a:p>
          <a:endParaRPr lang="zh-CN" altLang="en-US"/>
        </a:p>
      </dgm:t>
    </dgm:pt>
    <dgm:pt modelId="{C5BFC530-11C6-4659-9CA9-65503B8DFEA3}">
      <dgm:prSet phldrT="[文本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rPr>
            <a:t>渠道</a:t>
          </a:r>
        </a:p>
      </dgm:t>
    </dgm:pt>
    <dgm:pt modelId="{2E78BA9A-4EDB-45B5-8533-E450887EB3F2}" type="parTrans" cxnId="{7AEFC068-9CDA-456D-BA2D-47B35C3F911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282E849-17B2-4C82-BD5F-DCC4B90C54AF}" type="sibTrans" cxnId="{7AEFC068-9CDA-456D-BA2D-47B35C3F911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C6B42CE-760E-4961-BA7C-137930AE7782}">
      <dgm:prSet phldrT="[文本]" custT="1"/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全渠道覆盖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5A2BC9A-25E3-4F4A-BC5A-71677B35B9D9}" type="parTrans" cxnId="{29CAAFC0-7851-4282-AFC6-9D052E6DE48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C325113-43C7-4622-889F-31449C4AB1A6}" type="sibTrans" cxnId="{29CAAFC0-7851-4282-AFC6-9D052E6DE48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F97C15C-E20D-46BF-9D9E-0AC2BA4E9702}">
      <dgm:prSet phldrT="[文本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57B646FC-7E3A-43AC-B830-D91F9DC8DCE6}" type="parTrans" cxnId="{C070F0FA-447D-4CC4-8CC7-C9EEAF34868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4397AE2-8846-4F9D-B1F0-807980BDD748}" type="sibTrans" cxnId="{C070F0FA-447D-4CC4-8CC7-C9EEAF34868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D5A9193-B4F6-456E-98F4-578BFA92836D}">
      <dgm:prSet phldrT="[文本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时趣用户大数据平台，实现日均处理</a:t>
          </a:r>
          <a:r>
            <a: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3</a:t>
          </a:r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亿用户，</a:t>
          </a:r>
          <a:r>
            <a: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500</a:t>
          </a:r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亿用户关系记录的海量数据。支撑企业海量用户数据的积累与存储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762C21A-18B8-4C4B-B22B-D83B6E09C7E6}" type="parTrans" cxnId="{7FE49CB4-B83F-4BF4-B4C7-4A16F7C9224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8545E95-75F6-4911-A1EC-48982DE632A5}" type="sibTrans" cxnId="{7FE49CB4-B83F-4BF4-B4C7-4A16F7C9224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F41228-C440-4528-BDE5-D39E4CE17E6D}">
      <dgm:prSet phldrT="[文本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洞察</a:t>
          </a:r>
        </a:p>
      </dgm:t>
    </dgm:pt>
    <dgm:pt modelId="{DF3D17AC-FBCE-4EA7-8471-B806C6AA3232}" type="parTrans" cxnId="{BDF0C11D-98CE-4251-B647-11FE6333C1F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2097DD7-5A2A-4287-BCE3-7BC66CED8F47}" type="sibTrans" cxnId="{BDF0C11D-98CE-4251-B647-11FE6333C1F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7E60DCC-C756-4C49-AC7B-118E64A09CFB}">
      <dgm:prSet phldrT="[文本]" custT="1"/>
      <dgm:spPr>
        <a:ln>
          <a:solidFill>
            <a:schemeClr val="tx2"/>
          </a:solidFill>
        </a:ln>
      </dgm:spPr>
      <dgm:t>
        <a:bodyPr anchor="b"/>
        <a:lstStyle/>
        <a:p>
          <a:pPr algn="r"/>
          <a:r>
            <a:rPr lang="zh-CN" altLang="en-US" sz="1100" b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声量监控</a:t>
          </a:r>
          <a:endParaRPr lang="zh-CN" altLang="en-US" sz="11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6E8D06-289C-4E9B-A9BA-E0A98B34A594}" type="parTrans" cxnId="{ACEE4109-B1DA-4C71-8030-D779994EE1C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99A46EE-6B9B-44D7-9590-5004F7125EA9}" type="sibTrans" cxnId="{ACEE4109-B1DA-4C71-8030-D779994EE1C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1F62862-FD37-495C-81F8-E657F8633DC2}">
      <dgm:prSet phldrT="[文本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zh-CN" altLang="en-US" dirty="0">
              <a:latin typeface="微软雅黑" panose="020B0503020204020204" pitchFamily="34" charset="-122"/>
              <a:ea typeface="微软雅黑" panose="020B0503020204020204" pitchFamily="34" charset="-122"/>
            </a:rPr>
            <a:t>报告</a:t>
          </a:r>
        </a:p>
      </dgm:t>
    </dgm:pt>
    <dgm:pt modelId="{5A79335B-FB70-49F8-BFFC-2C4FD60B5F0A}" type="parTrans" cxnId="{8AF91018-E4AD-4C3D-A6D9-F646C609DEB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0A93861-9BBE-4A8B-8749-24388A60ED13}" type="sibTrans" cxnId="{8AF91018-E4AD-4C3D-A6D9-F646C609DEB2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BA0801-5767-46C1-A855-179ED10001D6}">
      <dgm:prSet phldrT="[文本]" custT="1"/>
      <dgm:spPr>
        <a:ln>
          <a:solidFill>
            <a:schemeClr val="tx2"/>
          </a:solidFill>
        </a:ln>
      </dgm:spPr>
      <dgm:t>
        <a:bodyPr anchor="b"/>
        <a:lstStyle/>
        <a:p>
          <a:pPr algn="l"/>
          <a:r>
            <a:rPr lang="zh-CN" altLang="en-US" sz="1200" b="1">
              <a:latin typeface="微软雅黑" panose="020B0503020204020204" pitchFamily="34" charset="-122"/>
              <a:ea typeface="微软雅黑" panose="020B0503020204020204" pitchFamily="34" charset="-122"/>
            </a:rPr>
            <a:t>监测结果可视化呈现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8FFFBB4-0E9E-43FA-BB51-6D7731B6D764}" type="parTrans" cxnId="{2C1E132E-F029-461F-94F3-3DB62A36977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C604DEA-FFDF-416B-9AAF-ED970F2AB4C2}" type="sibTrans" cxnId="{2C1E132E-F029-461F-94F3-3DB62A36977D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22BEFE4-B8E7-4685-ACBD-C86D88C157A6}">
      <dgm:prSet phldrT="[文本]" custT="1"/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新浪微博（官方</a:t>
          </a:r>
          <a:r>
            <a: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API</a:t>
          </a:r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合作伙伴）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BA7DB7-7F9D-47C5-B3BD-EDD824105EAC}" type="parTrans" cxnId="{F5AD032C-F0A0-42F9-BBC4-5840DD2D297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AF2416F-DA79-46BA-A377-108CBBC2C526}" type="sibTrans" cxnId="{F5AD032C-F0A0-42F9-BBC4-5840DD2D2978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4601E30-0A79-40DD-A0C7-3BA13DD47885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电商平台（京东，天猫）</a:t>
          </a:r>
          <a:endParaRPr lang="en-US" altLang="zh-CN" sz="11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50AA1CEB-CDBD-4CE7-82B6-CDC647604DB1}" type="parTrans" cxnId="{C873222D-7B0D-4670-8348-17CF98E401A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D3ECBB7-4784-4B02-8AED-F01412F37578}" type="sibTrans" cxnId="{C873222D-7B0D-4670-8348-17CF98E401A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448B65-30FC-4E04-9336-8C7E504FB2D2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微信文章</a:t>
          </a:r>
          <a:endParaRPr lang="en-US" altLang="zh-CN" sz="11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2AE57E3D-6EDA-4F68-99C7-011AA9B94BBA}" type="parTrans" cxnId="{79FBC82F-128A-4329-A002-E111153C7C7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253672-5E0E-4660-B5C5-CBDFD5DDC872}" type="sibTrans" cxnId="{79FBC82F-128A-4329-A002-E111153C7C75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AC34577-7567-4556-9204-C94B2C8DA4E3}">
      <dgm:prSet custT="1"/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社区、新闻门户、论坛</a:t>
          </a:r>
        </a:p>
      </dgm:t>
    </dgm:pt>
    <dgm:pt modelId="{05CF81EF-AE2F-4A9A-BCF1-81F99C0E7941}" type="parTrans" cxnId="{28D015FE-E9FA-4560-A27E-235AB3CF722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BBAB52A-A4B3-4F45-A313-0BF827D867FE}" type="sibTrans" cxnId="{28D015FE-E9FA-4560-A27E-235AB3CF722B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1E7D8B7-96AF-483E-8397-67B7AD1832F0}">
      <dgm:prSet phldrT="[文本]" custT="1"/>
      <dgm:spPr>
        <a:ln>
          <a:solidFill>
            <a:schemeClr val="tx2"/>
          </a:solidFill>
        </a:ln>
      </dgm:spPr>
      <dgm:t>
        <a:bodyPr anchor="b"/>
        <a:lstStyle/>
        <a:p>
          <a:pPr algn="l"/>
          <a:r>
            <a: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仪表盘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45DA5E6-E450-414C-B375-288B907256B9}" type="parTrans" cxnId="{E1FA6912-FFBD-40B1-A945-02FBD65DDC0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4E690C6-58E6-434F-BF85-B715E5E634BD}" type="sibTrans" cxnId="{E1FA6912-FFBD-40B1-A945-02FBD65DDC0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1F0E3C4-F70D-41AD-8F9B-EE4FCB2CE3F1}">
      <dgm:prSet custT="1"/>
      <dgm:spPr>
        <a:ln>
          <a:solidFill>
            <a:schemeClr val="tx2"/>
          </a:solidFill>
        </a:ln>
      </dgm:spPr>
      <dgm:t>
        <a:bodyPr anchor="b"/>
        <a:lstStyle/>
        <a:p>
          <a:pPr algn="l"/>
          <a:r>
            <a: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大屏幕</a:t>
          </a:r>
          <a:endParaRPr lang="en-US" altLang="zh-CN" sz="11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7A55C2B-E5B4-4996-BE3D-9CD4C369728C}" type="parTrans" cxnId="{8318911A-8863-4E9D-81C9-ADA1C462B4B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9779110-804D-479B-A7C2-1FBFAC73014C}" type="sibTrans" cxnId="{8318911A-8863-4E9D-81C9-ADA1C462B4B4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737B0F6-0B12-4618-8AD8-3E6C1F180E34}">
      <dgm:prSet custT="1"/>
      <dgm:spPr>
        <a:ln>
          <a:solidFill>
            <a:schemeClr val="tx2"/>
          </a:solidFill>
        </a:ln>
      </dgm:spPr>
      <dgm:t>
        <a:bodyPr anchor="b"/>
        <a:lstStyle/>
        <a:p>
          <a:pPr algn="l"/>
          <a:r>
            <a: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多样化图表</a:t>
          </a:r>
          <a:endParaRPr lang="en-US" altLang="zh-CN" sz="11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E7721E84-441F-41B1-B090-B9D1778B9263}" type="parTrans" cxnId="{21095F09-2842-475C-B47D-614E47AAC1C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9C26A79-C1E0-4913-AA87-8C555FBEB19B}" type="sibTrans" cxnId="{21095F09-2842-475C-B47D-614E47AAC1C9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A030474-829C-463E-ACC1-D89677103CF1}">
      <dgm:prSet custT="1"/>
      <dgm:spPr>
        <a:ln>
          <a:solidFill>
            <a:schemeClr val="tx2"/>
          </a:solidFill>
        </a:ln>
      </dgm:spPr>
      <dgm:t>
        <a:bodyPr anchor="b"/>
        <a:lstStyle/>
        <a:p>
          <a:pPr algn="l"/>
          <a:r>
            <a:rPr lang="zh-CN" altLang="en-US" sz="11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定制化报告</a:t>
          </a:r>
          <a:endParaRPr lang="zh-CN" altLang="en-US" sz="11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67F76B-7F19-4475-A9AD-2B0753F2920F}" type="parTrans" cxnId="{626E3EDB-7298-4896-97AA-BDF83BDAF9D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0654B45-7A56-4B25-B63B-5DF4EBA963D0}" type="sibTrans" cxnId="{626E3EDB-7298-4896-97AA-BDF83BDAF9D1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092796C-B903-420B-B6EC-6D9818EDB1A5}">
      <dgm:prSet custT="1"/>
      <dgm:spPr>
        <a:ln>
          <a:solidFill>
            <a:schemeClr val="tx2"/>
          </a:solidFill>
        </a:ln>
      </dgm:spPr>
      <dgm:t>
        <a:bodyPr anchor="b"/>
        <a:lstStyle/>
        <a:p>
          <a:pPr algn="r"/>
          <a:r>
            <a:rPr lang="zh-CN" altLang="en-US" sz="1100" b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内容监控</a:t>
          </a:r>
          <a:endParaRPr lang="en-US" altLang="zh-CN" sz="1100" b="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189C4C9A-CFE9-4608-B8D1-800FFC1BAEA0}" type="parTrans" cxnId="{CC52830D-4128-482E-9264-940CBEE4858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07ACDFA-897D-40FF-BF7C-3AE48457AF7B}" type="sibTrans" cxnId="{CC52830D-4128-482E-9264-940CBEE4858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E33FBF6-553E-4132-B917-375E7033AFA0}">
      <dgm:prSet custT="1"/>
      <dgm:spPr>
        <a:ln>
          <a:solidFill>
            <a:schemeClr val="tx2"/>
          </a:solidFill>
        </a:ln>
      </dgm:spPr>
      <dgm:t>
        <a:bodyPr anchor="b"/>
        <a:lstStyle/>
        <a:p>
          <a:pPr algn="r"/>
          <a:r>
            <a:rPr lang="zh-CN" altLang="en-US" sz="1100" b="0">
              <a:latin typeface="微软雅黑" panose="020B0503020204020204" pitchFamily="34" charset="-122"/>
              <a:ea typeface="微软雅黑" panose="020B0503020204020204" pitchFamily="34" charset="-122"/>
            </a:rPr>
            <a:t>人群监控 </a:t>
          </a:r>
          <a:endParaRPr lang="zh-CN" altLang="en-US" sz="11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3A33B3A-A7FC-4004-9644-214E43BAF578}" type="parTrans" cxnId="{749C1075-A1BD-4C4E-B409-49BA8CA6E89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A98A3E2-5EB2-426E-A9D5-5F3C7426E3D1}" type="sibTrans" cxnId="{749C1075-A1BD-4C4E-B409-49BA8CA6E89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BDA998-16BC-4908-B1D3-C13B8C4D5B00}">
      <dgm:prSet custT="1"/>
      <dgm:spPr>
        <a:ln>
          <a:solidFill>
            <a:schemeClr val="tx2"/>
          </a:solidFill>
        </a:ln>
      </dgm:spPr>
      <dgm:t>
        <a:bodyPr anchor="b"/>
        <a:lstStyle/>
        <a:p>
          <a:pPr algn="r"/>
          <a:r>
            <a:rPr lang="zh-CN" altLang="en-US" sz="1100" b="0">
              <a:latin typeface="微软雅黑" panose="020B0503020204020204" pitchFamily="34" charset="-122"/>
              <a:ea typeface="微软雅黑" panose="020B0503020204020204" pitchFamily="34" charset="-122"/>
            </a:rPr>
            <a:t>危机舆情监测</a:t>
          </a:r>
          <a:endParaRPr lang="zh-CN" altLang="en-US" sz="11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620D4D7-1E7A-4E67-A71B-892FFCA6398A}" type="parTrans" cxnId="{8BFDBE9E-8659-4742-B382-E0B6883B04A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96933AA-41BE-4E91-A613-48C217BA7436}" type="sibTrans" cxnId="{8BFDBE9E-8659-4742-B382-E0B6883B04AE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624F66-869F-4D2B-8C6D-28603D7E7D36}">
      <dgm:prSet phldrT="[文本]" custT="1"/>
      <dgm:spPr>
        <a:ln>
          <a:solidFill>
            <a:schemeClr val="tx2"/>
          </a:solidFill>
        </a:ln>
      </dgm:spPr>
      <dgm:t>
        <a:bodyPr anchor="b"/>
        <a:lstStyle/>
        <a:p>
          <a:pPr algn="r"/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深刻的监控与分析</a:t>
          </a:r>
          <a:endParaRPr lang="zh-CN" altLang="en-US" sz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B1B4E02-71CB-41CE-AD49-650EFB17CDBD}" type="parTrans" cxnId="{8DCC05D4-C449-4CBB-ABD1-85DAF510D56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B3BA300-315F-4894-ABA7-D72F9CBD4F19}" type="sibTrans" cxnId="{8DCC05D4-C449-4CBB-ABD1-85DAF510D56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DB2CB07-5701-461C-BCB9-541C7C0F7F55}">
      <dgm:prSet phldrT="[文本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海量用户数据</a:t>
          </a:r>
        </a:p>
      </dgm:t>
    </dgm:pt>
    <dgm:pt modelId="{6AC28C91-AB20-4C65-96DD-5D5AACD54FF3}" type="parTrans" cxnId="{4A4CCBFA-F374-46F2-B8BA-C5320EE5614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2C380EC-9A12-445E-9898-97876AF36594}" type="sibTrans" cxnId="{4A4CCBFA-F374-46F2-B8BA-C5320EE5614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28BC6A4-B9AF-4799-BF67-DF36BADE5A6D}" type="pres">
      <dgm:prSet presAssocID="{1FECAAB4-FEBF-4930-BF7B-0BAE1EBD06D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2B13657-8286-4D5C-822E-3BFCD1BAA3A2}" type="pres">
      <dgm:prSet presAssocID="{1FECAAB4-FEBF-4930-BF7B-0BAE1EBD06D8}" presName="children" presStyleCnt="0"/>
      <dgm:spPr/>
    </dgm:pt>
    <dgm:pt modelId="{77ADE08B-87B9-4B03-A67F-AAFDB9D69B27}" type="pres">
      <dgm:prSet presAssocID="{1FECAAB4-FEBF-4930-BF7B-0BAE1EBD06D8}" presName="child1group" presStyleCnt="0"/>
      <dgm:spPr/>
    </dgm:pt>
    <dgm:pt modelId="{6551B0C8-3136-48D6-A58A-FA4B083A7D3A}" type="pres">
      <dgm:prSet presAssocID="{1FECAAB4-FEBF-4930-BF7B-0BAE1EBD06D8}" presName="child1" presStyleLbl="bgAcc1" presStyleIdx="0" presStyleCnt="4" custScaleX="141765" custScaleY="116774" custLinFactNeighborX="-12820" custLinFactNeighborY="13092"/>
      <dgm:spPr/>
    </dgm:pt>
    <dgm:pt modelId="{E7718683-FEBF-4C6E-8062-05B59C893A7C}" type="pres">
      <dgm:prSet presAssocID="{1FECAAB4-FEBF-4930-BF7B-0BAE1EBD06D8}" presName="child1Text" presStyleLbl="bgAcc1" presStyleIdx="0" presStyleCnt="4">
        <dgm:presLayoutVars>
          <dgm:bulletEnabled val="1"/>
        </dgm:presLayoutVars>
      </dgm:prSet>
      <dgm:spPr/>
    </dgm:pt>
    <dgm:pt modelId="{1E2EB2B9-6B6B-4F86-B783-2E035640BC58}" type="pres">
      <dgm:prSet presAssocID="{1FECAAB4-FEBF-4930-BF7B-0BAE1EBD06D8}" presName="child2group" presStyleCnt="0"/>
      <dgm:spPr/>
    </dgm:pt>
    <dgm:pt modelId="{087D9C5A-5DAE-400C-974E-3D4403B23A75}" type="pres">
      <dgm:prSet presAssocID="{1FECAAB4-FEBF-4930-BF7B-0BAE1EBD06D8}" presName="child2" presStyleLbl="bgAcc1" presStyleIdx="1" presStyleCnt="4" custScaleX="131852" custScaleY="106134" custLinFactNeighborX="13685" custLinFactNeighborY="2976"/>
      <dgm:spPr/>
    </dgm:pt>
    <dgm:pt modelId="{EB007EB3-403A-4726-BC4E-0541BD9F27E2}" type="pres">
      <dgm:prSet presAssocID="{1FECAAB4-FEBF-4930-BF7B-0BAE1EBD06D8}" presName="child2Text" presStyleLbl="bgAcc1" presStyleIdx="1" presStyleCnt="4">
        <dgm:presLayoutVars>
          <dgm:bulletEnabled val="1"/>
        </dgm:presLayoutVars>
      </dgm:prSet>
      <dgm:spPr/>
    </dgm:pt>
    <dgm:pt modelId="{37C85359-1D10-403F-AEB7-39F38E7A94EA}" type="pres">
      <dgm:prSet presAssocID="{1FECAAB4-FEBF-4930-BF7B-0BAE1EBD06D8}" presName="child3group" presStyleCnt="0"/>
      <dgm:spPr/>
    </dgm:pt>
    <dgm:pt modelId="{6F436D88-350D-4B3E-9092-CC72EBA7E1CC}" type="pres">
      <dgm:prSet presAssocID="{1FECAAB4-FEBF-4930-BF7B-0BAE1EBD06D8}" presName="child3" presStyleLbl="bgAcc1" presStyleIdx="2" presStyleCnt="4" custScaleX="110585" custScaleY="116080" custLinFactNeighborX="20406" custLinFactNeighborY="-30409"/>
      <dgm:spPr/>
    </dgm:pt>
    <dgm:pt modelId="{5B1873FB-1AC1-4CBF-BFE5-38A09EC97704}" type="pres">
      <dgm:prSet presAssocID="{1FECAAB4-FEBF-4930-BF7B-0BAE1EBD06D8}" presName="child3Text" presStyleLbl="bgAcc1" presStyleIdx="2" presStyleCnt="4">
        <dgm:presLayoutVars>
          <dgm:bulletEnabled val="1"/>
        </dgm:presLayoutVars>
      </dgm:prSet>
      <dgm:spPr/>
    </dgm:pt>
    <dgm:pt modelId="{DF463C0B-B5EC-40D9-91DC-FE91E8856309}" type="pres">
      <dgm:prSet presAssocID="{1FECAAB4-FEBF-4930-BF7B-0BAE1EBD06D8}" presName="child4group" presStyleCnt="0"/>
      <dgm:spPr/>
    </dgm:pt>
    <dgm:pt modelId="{27DED8B0-3F50-4286-A0E4-084571312781}" type="pres">
      <dgm:prSet presAssocID="{1FECAAB4-FEBF-4930-BF7B-0BAE1EBD06D8}" presName="child4" presStyleLbl="bgAcc1" presStyleIdx="3" presStyleCnt="4" custScaleX="132519" custScaleY="116530" custLinFactNeighborX="-16615" custLinFactNeighborY="-34650"/>
      <dgm:spPr/>
    </dgm:pt>
    <dgm:pt modelId="{2E97A1A0-F7E8-4E4D-AFCD-3ED9545F8A73}" type="pres">
      <dgm:prSet presAssocID="{1FECAAB4-FEBF-4930-BF7B-0BAE1EBD06D8}" presName="child4Text" presStyleLbl="bgAcc1" presStyleIdx="3" presStyleCnt="4">
        <dgm:presLayoutVars>
          <dgm:bulletEnabled val="1"/>
        </dgm:presLayoutVars>
      </dgm:prSet>
      <dgm:spPr/>
    </dgm:pt>
    <dgm:pt modelId="{86FD8946-DC62-4305-BB98-E33A8D6EAE9B}" type="pres">
      <dgm:prSet presAssocID="{1FECAAB4-FEBF-4930-BF7B-0BAE1EBD06D8}" presName="childPlaceholder" presStyleCnt="0"/>
      <dgm:spPr/>
    </dgm:pt>
    <dgm:pt modelId="{782C7FDF-EB6A-4AE6-8734-489A75D6D6A1}" type="pres">
      <dgm:prSet presAssocID="{1FECAAB4-FEBF-4930-BF7B-0BAE1EBD06D8}" presName="circle" presStyleCnt="0"/>
      <dgm:spPr/>
    </dgm:pt>
    <dgm:pt modelId="{A01E3B7C-1C46-4FDA-9342-03271FDD964F}" type="pres">
      <dgm:prSet presAssocID="{1FECAAB4-FEBF-4930-BF7B-0BAE1EBD06D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2663B1F-A608-4ACD-BB61-9E6FDFB4B3EF}" type="pres">
      <dgm:prSet presAssocID="{1FECAAB4-FEBF-4930-BF7B-0BAE1EBD06D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B7C1F10-58B9-43DB-813A-F47AC41D5858}" type="pres">
      <dgm:prSet presAssocID="{1FECAAB4-FEBF-4930-BF7B-0BAE1EBD06D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1C73EEE-E953-4476-AC08-194627E6A7A4}" type="pres">
      <dgm:prSet presAssocID="{1FECAAB4-FEBF-4930-BF7B-0BAE1EBD06D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097B673-4CC0-42C1-9071-6E8797AC63C6}" type="pres">
      <dgm:prSet presAssocID="{1FECAAB4-FEBF-4930-BF7B-0BAE1EBD06D8}" presName="quadrantPlaceholder" presStyleCnt="0"/>
      <dgm:spPr/>
    </dgm:pt>
    <dgm:pt modelId="{64FBBFEA-2082-4524-99F1-3261BE206BE7}" type="pres">
      <dgm:prSet presAssocID="{1FECAAB4-FEBF-4930-BF7B-0BAE1EBD06D8}" presName="center1" presStyleLbl="fgShp" presStyleIdx="0" presStyleCnt="2"/>
      <dgm:spPr/>
    </dgm:pt>
    <dgm:pt modelId="{5F8CFE3C-247D-4F7C-B784-1E59DC557A81}" type="pres">
      <dgm:prSet presAssocID="{1FECAAB4-FEBF-4930-BF7B-0BAE1EBD06D8}" presName="center2" presStyleLbl="fgShp" presStyleIdx="1" presStyleCnt="2"/>
      <dgm:spPr/>
    </dgm:pt>
  </dgm:ptLst>
  <dgm:cxnLst>
    <dgm:cxn modelId="{9EB47402-9199-45E2-BC0F-C7433EADD356}" type="presOf" srcId="{11F0E3C4-F70D-41AD-8F9B-EE4FCB2CE3F1}" destId="{2E97A1A0-F7E8-4E4D-AFCD-3ED9545F8A73}" srcOrd="1" destOrd="2" presId="urn:microsoft.com/office/officeart/2005/8/layout/cycle4#1"/>
    <dgm:cxn modelId="{39299A05-42D0-4BE1-9FD2-66AB8A766A35}" type="presOf" srcId="{09BDA998-16BC-4908-B1D3-C13B8C4D5B00}" destId="{6F436D88-350D-4B3E-9092-CC72EBA7E1CC}" srcOrd="0" destOrd="4" presId="urn:microsoft.com/office/officeart/2005/8/layout/cycle4#1"/>
    <dgm:cxn modelId="{37A4DF08-68CC-4732-A114-AC05273D9C47}" type="presOf" srcId="{AC6B42CE-760E-4961-BA7C-137930AE7782}" destId="{6551B0C8-3136-48D6-A58A-FA4B083A7D3A}" srcOrd="0" destOrd="0" presId="urn:microsoft.com/office/officeart/2005/8/layout/cycle4#1"/>
    <dgm:cxn modelId="{21095F09-2842-475C-B47D-614E47AAC1C9}" srcId="{B8BA0801-5767-46C1-A855-179ED10001D6}" destId="{4737B0F6-0B12-4618-8AD8-3E6C1F180E34}" srcOrd="2" destOrd="0" parTransId="{E7721E84-441F-41B1-B090-B9D1778B9263}" sibTransId="{E9C26A79-C1E0-4913-AA87-8C555FBEB19B}"/>
    <dgm:cxn modelId="{ACEE4109-B1DA-4C71-8030-D779994EE1C1}" srcId="{AF624F66-869F-4D2B-8C6D-28603D7E7D36}" destId="{07E60DCC-C756-4C49-AC7B-118E64A09CFB}" srcOrd="0" destOrd="0" parTransId="{6A6E8D06-289C-4E9B-A9BA-E0A98B34A594}" sibTransId="{F99A46EE-6B9B-44D7-9590-5004F7125EA9}"/>
    <dgm:cxn modelId="{CC52830D-4128-482E-9264-940CBEE4858E}" srcId="{AF624F66-869F-4D2B-8C6D-28603D7E7D36}" destId="{2092796C-B903-420B-B6EC-6D9818EDB1A5}" srcOrd="1" destOrd="0" parTransId="{189C4C9A-CFE9-4608-B8D1-800FFC1BAEA0}" sibTransId="{F07ACDFA-897D-40FF-BF7C-3AE48457AF7B}"/>
    <dgm:cxn modelId="{C0D6010F-BB7A-4EF2-A5B1-B28D769A402F}" type="presOf" srcId="{FF97C15C-E20D-46BF-9D9E-0AC2BA4E9702}" destId="{32663B1F-A608-4ACD-BB61-9E6FDFB4B3EF}" srcOrd="0" destOrd="0" presId="urn:microsoft.com/office/officeart/2005/8/layout/cycle4#1"/>
    <dgm:cxn modelId="{E1FA6912-FFBD-40B1-A945-02FBD65DDC09}" srcId="{B8BA0801-5767-46C1-A855-179ED10001D6}" destId="{71E7D8B7-96AF-483E-8397-67B7AD1832F0}" srcOrd="0" destOrd="0" parTransId="{B45DA5E6-E450-414C-B375-288B907256B9}" sibTransId="{B4E690C6-58E6-434F-BF85-B715E5E634BD}"/>
    <dgm:cxn modelId="{8AF91018-E4AD-4C3D-A6D9-F646C609DEB2}" srcId="{1FECAAB4-FEBF-4930-BF7B-0BAE1EBD06D8}" destId="{A1F62862-FD37-495C-81F8-E657F8633DC2}" srcOrd="3" destOrd="0" parTransId="{5A79335B-FB70-49F8-BFFC-2C4FD60B5F0A}" sibTransId="{10A93861-9BBE-4A8B-8749-24388A60ED13}"/>
    <dgm:cxn modelId="{8318911A-8863-4E9D-81C9-ADA1C462B4B4}" srcId="{B8BA0801-5767-46C1-A855-179ED10001D6}" destId="{11F0E3C4-F70D-41AD-8F9B-EE4FCB2CE3F1}" srcOrd="1" destOrd="0" parTransId="{A7A55C2B-E5B4-4996-BE3D-9CD4C369728C}" sibTransId="{89779110-804D-479B-A7C2-1FBFAC73014C}"/>
    <dgm:cxn modelId="{41423B1D-BF36-4F5C-B478-9C0B72E4B2AB}" type="presOf" srcId="{07E60DCC-C756-4C49-AC7B-118E64A09CFB}" destId="{5B1873FB-1AC1-4CBF-BFE5-38A09EC97704}" srcOrd="1" destOrd="1" presId="urn:microsoft.com/office/officeart/2005/8/layout/cycle4#1"/>
    <dgm:cxn modelId="{BDF0C11D-98CE-4251-B647-11FE6333C1F1}" srcId="{1FECAAB4-FEBF-4930-BF7B-0BAE1EBD06D8}" destId="{93F41228-C440-4528-BDE5-D39E4CE17E6D}" srcOrd="2" destOrd="0" parTransId="{DF3D17AC-FBCE-4EA7-8471-B806C6AA3232}" sibTransId="{C2097DD7-5A2A-4287-BCE3-7BC66CED8F47}"/>
    <dgm:cxn modelId="{567F1024-3243-477F-A880-A82B1BADE013}" type="presOf" srcId="{EE33FBF6-553E-4132-B917-375E7033AFA0}" destId="{5B1873FB-1AC1-4CBF-BFE5-38A09EC97704}" srcOrd="1" destOrd="3" presId="urn:microsoft.com/office/officeart/2005/8/layout/cycle4#1"/>
    <dgm:cxn modelId="{AD0FDA25-E31D-48F5-8E3C-35EE413C76AD}" type="presOf" srcId="{6A030474-829C-463E-ACC1-D89677103CF1}" destId="{27DED8B0-3F50-4286-A0E4-084571312781}" srcOrd="0" destOrd="4" presId="urn:microsoft.com/office/officeart/2005/8/layout/cycle4#1"/>
    <dgm:cxn modelId="{9DD1FC25-D80A-4978-897E-7262E6CCF417}" type="presOf" srcId="{B8BA0801-5767-46C1-A855-179ED10001D6}" destId="{27DED8B0-3F50-4286-A0E4-084571312781}" srcOrd="0" destOrd="0" presId="urn:microsoft.com/office/officeart/2005/8/layout/cycle4#1"/>
    <dgm:cxn modelId="{C348192B-755E-4E99-81F2-E93FB0AAA98F}" type="presOf" srcId="{9D5A9193-B4F6-456E-98F4-578BFA92836D}" destId="{EB007EB3-403A-4726-BC4E-0541BD9F27E2}" srcOrd="1" destOrd="1" presId="urn:microsoft.com/office/officeart/2005/8/layout/cycle4#1"/>
    <dgm:cxn modelId="{F5AD032C-F0A0-42F9-BBC4-5840DD2D2978}" srcId="{AC6B42CE-760E-4961-BA7C-137930AE7782}" destId="{722BEFE4-B8E7-4685-ACBD-C86D88C157A6}" srcOrd="0" destOrd="0" parTransId="{86BA7DB7-7F9D-47C5-B3BD-EDD824105EAC}" sibTransId="{9AF2416F-DA79-46BA-A377-108CBBC2C526}"/>
    <dgm:cxn modelId="{C873222D-7B0D-4670-8348-17CF98E401AE}" srcId="{AC6B42CE-760E-4961-BA7C-137930AE7782}" destId="{E4601E30-0A79-40DD-A0C7-3BA13DD47885}" srcOrd="1" destOrd="0" parTransId="{50AA1CEB-CDBD-4CE7-82B6-CDC647604DB1}" sibTransId="{4D3ECBB7-4784-4B02-8AED-F01412F37578}"/>
    <dgm:cxn modelId="{EE84E92D-9192-4299-9268-0AF320223976}" type="presOf" srcId="{A1F62862-FD37-495C-81F8-E657F8633DC2}" destId="{01C73EEE-E953-4476-AC08-194627E6A7A4}" srcOrd="0" destOrd="0" presId="urn:microsoft.com/office/officeart/2005/8/layout/cycle4#1"/>
    <dgm:cxn modelId="{2C1E132E-F029-461F-94F3-3DB62A36977D}" srcId="{A1F62862-FD37-495C-81F8-E657F8633DC2}" destId="{B8BA0801-5767-46C1-A855-179ED10001D6}" srcOrd="0" destOrd="0" parTransId="{F8FFFBB4-0E9E-43FA-BB51-6D7731B6D764}" sibTransId="{DC604DEA-FFDF-416B-9AAF-ED970F2AB4C2}"/>
    <dgm:cxn modelId="{79FBC82F-128A-4329-A002-E111153C7C75}" srcId="{AC6B42CE-760E-4961-BA7C-137930AE7782}" destId="{3F448B65-30FC-4E04-9336-8C7E504FB2D2}" srcOrd="2" destOrd="0" parTransId="{2AE57E3D-6EDA-4F68-99C7-011AA9B94BBA}" sibTransId="{1C253672-5E0E-4660-B5C5-CBDFD5DDC872}"/>
    <dgm:cxn modelId="{4EABD331-6DB5-4950-8638-7E12A1EFA6A3}" type="presOf" srcId="{09BDA998-16BC-4908-B1D3-C13B8C4D5B00}" destId="{5B1873FB-1AC1-4CBF-BFE5-38A09EC97704}" srcOrd="1" destOrd="4" presId="urn:microsoft.com/office/officeart/2005/8/layout/cycle4#1"/>
    <dgm:cxn modelId="{5FBD4633-6CD0-4E74-BDBA-2EE23C9DEA64}" type="presOf" srcId="{CAC34577-7567-4556-9204-C94B2C8DA4E3}" destId="{6551B0C8-3136-48D6-A58A-FA4B083A7D3A}" srcOrd="0" destOrd="4" presId="urn:microsoft.com/office/officeart/2005/8/layout/cycle4#1"/>
    <dgm:cxn modelId="{65EFD933-8D18-48BA-AFC9-2649FB94DE9C}" type="presOf" srcId="{E4601E30-0A79-40DD-A0C7-3BA13DD47885}" destId="{E7718683-FEBF-4C6E-8062-05B59C893A7C}" srcOrd="1" destOrd="2" presId="urn:microsoft.com/office/officeart/2005/8/layout/cycle4#1"/>
    <dgm:cxn modelId="{94BE6038-FE63-42AD-AC93-692A53F715A2}" type="presOf" srcId="{2092796C-B903-420B-B6EC-6D9818EDB1A5}" destId="{6F436D88-350D-4B3E-9092-CC72EBA7E1CC}" srcOrd="0" destOrd="2" presId="urn:microsoft.com/office/officeart/2005/8/layout/cycle4#1"/>
    <dgm:cxn modelId="{41637A39-2BC9-4A65-822B-97AD563C62C0}" type="presOf" srcId="{722BEFE4-B8E7-4685-ACBD-C86D88C157A6}" destId="{E7718683-FEBF-4C6E-8062-05B59C893A7C}" srcOrd="1" destOrd="1" presId="urn:microsoft.com/office/officeart/2005/8/layout/cycle4#1"/>
    <dgm:cxn modelId="{7E50BF3B-3850-4992-B043-D5B116FB9E40}" type="presOf" srcId="{07E60DCC-C756-4C49-AC7B-118E64A09CFB}" destId="{6F436D88-350D-4B3E-9092-CC72EBA7E1CC}" srcOrd="0" destOrd="1" presId="urn:microsoft.com/office/officeart/2005/8/layout/cycle4#1"/>
    <dgm:cxn modelId="{EB5F7C5E-1F50-4FF4-A253-F7E0FD27DDD7}" type="presOf" srcId="{1FECAAB4-FEBF-4930-BF7B-0BAE1EBD06D8}" destId="{C28BC6A4-B9AF-4799-BF67-DF36BADE5A6D}" srcOrd="0" destOrd="0" presId="urn:microsoft.com/office/officeart/2005/8/layout/cycle4#1"/>
    <dgm:cxn modelId="{AA85BB47-6C32-4663-85A0-84844C70A018}" type="presOf" srcId="{4737B0F6-0B12-4618-8AD8-3E6C1F180E34}" destId="{27DED8B0-3F50-4286-A0E4-084571312781}" srcOrd="0" destOrd="3" presId="urn:microsoft.com/office/officeart/2005/8/layout/cycle4#1"/>
    <dgm:cxn modelId="{7AEFC068-9CDA-456D-BA2D-47B35C3F9114}" srcId="{1FECAAB4-FEBF-4930-BF7B-0BAE1EBD06D8}" destId="{C5BFC530-11C6-4659-9CA9-65503B8DFEA3}" srcOrd="0" destOrd="0" parTransId="{2E78BA9A-4EDB-45B5-8533-E450887EB3F2}" sibTransId="{8282E849-17B2-4C82-BD5F-DCC4B90C54AF}"/>
    <dgm:cxn modelId="{EDB2794B-B497-4805-A28C-C7D4E1E26F6C}" type="presOf" srcId="{E4601E30-0A79-40DD-A0C7-3BA13DD47885}" destId="{6551B0C8-3136-48D6-A58A-FA4B083A7D3A}" srcOrd="0" destOrd="2" presId="urn:microsoft.com/office/officeart/2005/8/layout/cycle4#1"/>
    <dgm:cxn modelId="{C4548970-AF2D-40D5-96B2-A7348B2D0DCF}" type="presOf" srcId="{B8BA0801-5767-46C1-A855-179ED10001D6}" destId="{2E97A1A0-F7E8-4E4D-AFCD-3ED9545F8A73}" srcOrd="1" destOrd="0" presId="urn:microsoft.com/office/officeart/2005/8/layout/cycle4#1"/>
    <dgm:cxn modelId="{3AFB4273-BC19-447A-B00A-F7B433CA38C2}" type="presOf" srcId="{C5BFC530-11C6-4659-9CA9-65503B8DFEA3}" destId="{A01E3B7C-1C46-4FDA-9342-03271FDD964F}" srcOrd="0" destOrd="0" presId="urn:microsoft.com/office/officeart/2005/8/layout/cycle4#1"/>
    <dgm:cxn modelId="{97A08173-4035-45D6-A9A6-43C5CC1A839D}" type="presOf" srcId="{AF624F66-869F-4D2B-8C6D-28603D7E7D36}" destId="{5B1873FB-1AC1-4CBF-BFE5-38A09EC97704}" srcOrd="1" destOrd="0" presId="urn:microsoft.com/office/officeart/2005/8/layout/cycle4#1"/>
    <dgm:cxn modelId="{749C1075-A1BD-4C4E-B409-49BA8CA6E890}" srcId="{AF624F66-869F-4D2B-8C6D-28603D7E7D36}" destId="{EE33FBF6-553E-4132-B917-375E7033AFA0}" srcOrd="2" destOrd="0" parTransId="{B3A33B3A-A7FC-4004-9644-214E43BAF578}" sibTransId="{4A98A3E2-5EB2-426E-A9D5-5F3C7426E3D1}"/>
    <dgm:cxn modelId="{824A635A-78DE-41B3-A482-CAF4F4A4474A}" type="presOf" srcId="{3F448B65-30FC-4E04-9336-8C7E504FB2D2}" destId="{E7718683-FEBF-4C6E-8062-05B59C893A7C}" srcOrd="1" destOrd="3" presId="urn:microsoft.com/office/officeart/2005/8/layout/cycle4#1"/>
    <dgm:cxn modelId="{B2B1CC7B-3B0F-408F-89B5-BC023AAB15C0}" type="presOf" srcId="{93F41228-C440-4528-BDE5-D39E4CE17E6D}" destId="{5B7C1F10-58B9-43DB-813A-F47AC41D5858}" srcOrd="0" destOrd="0" presId="urn:microsoft.com/office/officeart/2005/8/layout/cycle4#1"/>
    <dgm:cxn modelId="{844F059E-CBD1-4CC7-93C4-81660EA2C41C}" type="presOf" srcId="{71E7D8B7-96AF-483E-8397-67B7AD1832F0}" destId="{2E97A1A0-F7E8-4E4D-AFCD-3ED9545F8A73}" srcOrd="1" destOrd="1" presId="urn:microsoft.com/office/officeart/2005/8/layout/cycle4#1"/>
    <dgm:cxn modelId="{8BFDBE9E-8659-4742-B382-E0B6883B04AE}" srcId="{AF624F66-869F-4D2B-8C6D-28603D7E7D36}" destId="{09BDA998-16BC-4908-B1D3-C13B8C4D5B00}" srcOrd="3" destOrd="0" parTransId="{1620D4D7-1E7A-4E67-A71B-892FFCA6398A}" sibTransId="{996933AA-41BE-4E91-A613-48C217BA7436}"/>
    <dgm:cxn modelId="{935A0FA2-1DEF-48F0-BFDD-EE57B95BBC3D}" type="presOf" srcId="{9D5A9193-B4F6-456E-98F4-578BFA92836D}" destId="{087D9C5A-5DAE-400C-974E-3D4403B23A75}" srcOrd="0" destOrd="1" presId="urn:microsoft.com/office/officeart/2005/8/layout/cycle4#1"/>
    <dgm:cxn modelId="{21EC55A3-D438-4377-AAF2-75593A7C3323}" type="presOf" srcId="{CAC34577-7567-4556-9204-C94B2C8DA4E3}" destId="{E7718683-FEBF-4C6E-8062-05B59C893A7C}" srcOrd="1" destOrd="4" presId="urn:microsoft.com/office/officeart/2005/8/layout/cycle4#1"/>
    <dgm:cxn modelId="{246E15B1-AEE6-4067-BC20-3C6F5EEB8253}" type="presOf" srcId="{11F0E3C4-F70D-41AD-8F9B-EE4FCB2CE3F1}" destId="{27DED8B0-3F50-4286-A0E4-084571312781}" srcOrd="0" destOrd="2" presId="urn:microsoft.com/office/officeart/2005/8/layout/cycle4#1"/>
    <dgm:cxn modelId="{5E5257B3-FC50-453A-8BB3-089E6798C453}" type="presOf" srcId="{AC6B42CE-760E-4961-BA7C-137930AE7782}" destId="{E7718683-FEBF-4C6E-8062-05B59C893A7C}" srcOrd="1" destOrd="0" presId="urn:microsoft.com/office/officeart/2005/8/layout/cycle4#1"/>
    <dgm:cxn modelId="{7FE49CB4-B83F-4BF4-B4C7-4A16F7C92245}" srcId="{BDB2CB07-5701-461C-BCB9-541C7C0F7F55}" destId="{9D5A9193-B4F6-456E-98F4-578BFA92836D}" srcOrd="0" destOrd="0" parTransId="{F762C21A-18B8-4C4B-B22B-D83B6E09C7E6}" sibTransId="{18545E95-75F6-4911-A1EC-48982DE632A5}"/>
    <dgm:cxn modelId="{6F99DFB7-FCD3-445F-9E01-FCBFF4385DEC}" type="presOf" srcId="{4737B0F6-0B12-4618-8AD8-3E6C1F180E34}" destId="{2E97A1A0-F7E8-4E4D-AFCD-3ED9545F8A73}" srcOrd="1" destOrd="3" presId="urn:microsoft.com/office/officeart/2005/8/layout/cycle4#1"/>
    <dgm:cxn modelId="{75A93EB9-934D-4837-AA94-BDCC0F6F70C8}" type="presOf" srcId="{2092796C-B903-420B-B6EC-6D9818EDB1A5}" destId="{5B1873FB-1AC1-4CBF-BFE5-38A09EC97704}" srcOrd="1" destOrd="2" presId="urn:microsoft.com/office/officeart/2005/8/layout/cycle4#1"/>
    <dgm:cxn modelId="{061A12C0-736F-46B6-8AE5-369B4BEFBB18}" type="presOf" srcId="{AF624F66-869F-4D2B-8C6D-28603D7E7D36}" destId="{6F436D88-350D-4B3E-9092-CC72EBA7E1CC}" srcOrd="0" destOrd="0" presId="urn:microsoft.com/office/officeart/2005/8/layout/cycle4#1"/>
    <dgm:cxn modelId="{29CAAFC0-7851-4282-AFC6-9D052E6DE488}" srcId="{C5BFC530-11C6-4659-9CA9-65503B8DFEA3}" destId="{AC6B42CE-760E-4961-BA7C-137930AE7782}" srcOrd="0" destOrd="0" parTransId="{95A2BC9A-25E3-4F4A-BC5A-71677B35B9D9}" sibTransId="{FC325113-43C7-4622-889F-31449C4AB1A6}"/>
    <dgm:cxn modelId="{4331DBCC-7DF2-4693-989C-7754602CDCE3}" type="presOf" srcId="{BDB2CB07-5701-461C-BCB9-541C7C0F7F55}" destId="{087D9C5A-5DAE-400C-974E-3D4403B23A75}" srcOrd="0" destOrd="0" presId="urn:microsoft.com/office/officeart/2005/8/layout/cycle4#1"/>
    <dgm:cxn modelId="{4210C3D3-3093-45F4-A71E-238FFFB79BF2}" type="presOf" srcId="{6A030474-829C-463E-ACC1-D89677103CF1}" destId="{2E97A1A0-F7E8-4E4D-AFCD-3ED9545F8A73}" srcOrd="1" destOrd="4" presId="urn:microsoft.com/office/officeart/2005/8/layout/cycle4#1"/>
    <dgm:cxn modelId="{8DCC05D4-C449-4CBB-ABD1-85DAF510D560}" srcId="{93F41228-C440-4528-BDE5-D39E4CE17E6D}" destId="{AF624F66-869F-4D2B-8C6D-28603D7E7D36}" srcOrd="0" destOrd="0" parTransId="{6B1B4E02-71CB-41CE-AD49-650EFB17CDBD}" sibTransId="{5B3BA300-315F-4894-ABA7-D72F9CBD4F19}"/>
    <dgm:cxn modelId="{7601D3D4-B60C-42B4-A63D-72AB65E583E9}" type="presOf" srcId="{722BEFE4-B8E7-4685-ACBD-C86D88C157A6}" destId="{6551B0C8-3136-48D6-A58A-FA4B083A7D3A}" srcOrd="0" destOrd="1" presId="urn:microsoft.com/office/officeart/2005/8/layout/cycle4#1"/>
    <dgm:cxn modelId="{626E3EDB-7298-4896-97AA-BDF83BDAF9D1}" srcId="{B8BA0801-5767-46C1-A855-179ED10001D6}" destId="{6A030474-829C-463E-ACC1-D89677103CF1}" srcOrd="3" destOrd="0" parTransId="{F067F76B-7F19-4475-A9AD-2B0753F2920F}" sibTransId="{B0654B45-7A56-4B25-B63B-5DF4EBA963D0}"/>
    <dgm:cxn modelId="{313B9EE1-9DFD-4674-928A-200490469676}" type="presOf" srcId="{3F448B65-30FC-4E04-9336-8C7E504FB2D2}" destId="{6551B0C8-3136-48D6-A58A-FA4B083A7D3A}" srcOrd="0" destOrd="3" presId="urn:microsoft.com/office/officeart/2005/8/layout/cycle4#1"/>
    <dgm:cxn modelId="{9E321FEE-42B8-42FF-87DA-697130214292}" type="presOf" srcId="{71E7D8B7-96AF-483E-8397-67B7AD1832F0}" destId="{27DED8B0-3F50-4286-A0E4-084571312781}" srcOrd="0" destOrd="1" presId="urn:microsoft.com/office/officeart/2005/8/layout/cycle4#1"/>
    <dgm:cxn modelId="{E28126F5-9BBA-4F26-9D64-11B4EBAB1344}" type="presOf" srcId="{EE33FBF6-553E-4132-B917-375E7033AFA0}" destId="{6F436D88-350D-4B3E-9092-CC72EBA7E1CC}" srcOrd="0" destOrd="3" presId="urn:microsoft.com/office/officeart/2005/8/layout/cycle4#1"/>
    <dgm:cxn modelId="{7C73D6F8-497F-4644-9187-6C25B91BB95E}" type="presOf" srcId="{BDB2CB07-5701-461C-BCB9-541C7C0F7F55}" destId="{EB007EB3-403A-4726-BC4E-0541BD9F27E2}" srcOrd="1" destOrd="0" presId="urn:microsoft.com/office/officeart/2005/8/layout/cycle4#1"/>
    <dgm:cxn modelId="{4A4CCBFA-F374-46F2-B8BA-C5320EE56140}" srcId="{FF97C15C-E20D-46BF-9D9E-0AC2BA4E9702}" destId="{BDB2CB07-5701-461C-BCB9-541C7C0F7F55}" srcOrd="0" destOrd="0" parTransId="{6AC28C91-AB20-4C65-96DD-5D5AACD54FF3}" sibTransId="{22C380EC-9A12-445E-9898-97876AF36594}"/>
    <dgm:cxn modelId="{C070F0FA-447D-4CC4-8CC7-C9EEAF34868E}" srcId="{1FECAAB4-FEBF-4930-BF7B-0BAE1EBD06D8}" destId="{FF97C15C-E20D-46BF-9D9E-0AC2BA4E9702}" srcOrd="1" destOrd="0" parTransId="{57B646FC-7E3A-43AC-B830-D91F9DC8DCE6}" sibTransId="{84397AE2-8846-4F9D-B1F0-807980BDD748}"/>
    <dgm:cxn modelId="{28D015FE-E9FA-4560-A27E-235AB3CF722B}" srcId="{AC6B42CE-760E-4961-BA7C-137930AE7782}" destId="{CAC34577-7567-4556-9204-C94B2C8DA4E3}" srcOrd="3" destOrd="0" parTransId="{05CF81EF-AE2F-4A9A-BCF1-81F99C0E7941}" sibTransId="{1BBAB52A-A4B3-4F45-A313-0BF827D867FE}"/>
    <dgm:cxn modelId="{5E372FC6-FC87-4B5A-B253-FBC148327CB8}" type="presParOf" srcId="{C28BC6A4-B9AF-4799-BF67-DF36BADE5A6D}" destId="{02B13657-8286-4D5C-822E-3BFCD1BAA3A2}" srcOrd="0" destOrd="0" presId="urn:microsoft.com/office/officeart/2005/8/layout/cycle4#1"/>
    <dgm:cxn modelId="{C1206FCC-7661-4E3E-9638-1D587C1F0AEB}" type="presParOf" srcId="{02B13657-8286-4D5C-822E-3BFCD1BAA3A2}" destId="{77ADE08B-87B9-4B03-A67F-AAFDB9D69B27}" srcOrd="0" destOrd="0" presId="urn:microsoft.com/office/officeart/2005/8/layout/cycle4#1"/>
    <dgm:cxn modelId="{7BA33192-AA76-4429-BF3D-2F2490277B0F}" type="presParOf" srcId="{77ADE08B-87B9-4B03-A67F-AAFDB9D69B27}" destId="{6551B0C8-3136-48D6-A58A-FA4B083A7D3A}" srcOrd="0" destOrd="0" presId="urn:microsoft.com/office/officeart/2005/8/layout/cycle4#1"/>
    <dgm:cxn modelId="{834210C5-A518-4F0C-A10C-3529F6446C20}" type="presParOf" srcId="{77ADE08B-87B9-4B03-A67F-AAFDB9D69B27}" destId="{E7718683-FEBF-4C6E-8062-05B59C893A7C}" srcOrd="1" destOrd="0" presId="urn:microsoft.com/office/officeart/2005/8/layout/cycle4#1"/>
    <dgm:cxn modelId="{1F8185D1-CE08-4EBF-86BD-11E18B99A5AA}" type="presParOf" srcId="{02B13657-8286-4D5C-822E-3BFCD1BAA3A2}" destId="{1E2EB2B9-6B6B-4F86-B783-2E035640BC58}" srcOrd="1" destOrd="0" presId="urn:microsoft.com/office/officeart/2005/8/layout/cycle4#1"/>
    <dgm:cxn modelId="{55C567F5-D6A7-488D-856B-16B1238D44CE}" type="presParOf" srcId="{1E2EB2B9-6B6B-4F86-B783-2E035640BC58}" destId="{087D9C5A-5DAE-400C-974E-3D4403B23A75}" srcOrd="0" destOrd="0" presId="urn:microsoft.com/office/officeart/2005/8/layout/cycle4#1"/>
    <dgm:cxn modelId="{E3BF3C45-D5BE-41F1-AF63-B251CBE63F37}" type="presParOf" srcId="{1E2EB2B9-6B6B-4F86-B783-2E035640BC58}" destId="{EB007EB3-403A-4726-BC4E-0541BD9F27E2}" srcOrd="1" destOrd="0" presId="urn:microsoft.com/office/officeart/2005/8/layout/cycle4#1"/>
    <dgm:cxn modelId="{BA791E12-D681-4D12-A88C-4E31DA87E209}" type="presParOf" srcId="{02B13657-8286-4D5C-822E-3BFCD1BAA3A2}" destId="{37C85359-1D10-403F-AEB7-39F38E7A94EA}" srcOrd="2" destOrd="0" presId="urn:microsoft.com/office/officeart/2005/8/layout/cycle4#1"/>
    <dgm:cxn modelId="{37005E63-FDD5-4473-A7D2-F18C2861FDB2}" type="presParOf" srcId="{37C85359-1D10-403F-AEB7-39F38E7A94EA}" destId="{6F436D88-350D-4B3E-9092-CC72EBA7E1CC}" srcOrd="0" destOrd="0" presId="urn:microsoft.com/office/officeart/2005/8/layout/cycle4#1"/>
    <dgm:cxn modelId="{09DFF8B3-331B-4137-AB27-5E3AF8048FB4}" type="presParOf" srcId="{37C85359-1D10-403F-AEB7-39F38E7A94EA}" destId="{5B1873FB-1AC1-4CBF-BFE5-38A09EC97704}" srcOrd="1" destOrd="0" presId="urn:microsoft.com/office/officeart/2005/8/layout/cycle4#1"/>
    <dgm:cxn modelId="{8056A7A5-6D0D-4C87-A128-DEF7E546CBEF}" type="presParOf" srcId="{02B13657-8286-4D5C-822E-3BFCD1BAA3A2}" destId="{DF463C0B-B5EC-40D9-91DC-FE91E8856309}" srcOrd="3" destOrd="0" presId="urn:microsoft.com/office/officeart/2005/8/layout/cycle4#1"/>
    <dgm:cxn modelId="{1DF3733D-6709-4D01-8BFD-97D8B8DE451D}" type="presParOf" srcId="{DF463C0B-B5EC-40D9-91DC-FE91E8856309}" destId="{27DED8B0-3F50-4286-A0E4-084571312781}" srcOrd="0" destOrd="0" presId="urn:microsoft.com/office/officeart/2005/8/layout/cycle4#1"/>
    <dgm:cxn modelId="{9F605187-F360-4C7A-8FC8-1FC18D968C15}" type="presParOf" srcId="{DF463C0B-B5EC-40D9-91DC-FE91E8856309}" destId="{2E97A1A0-F7E8-4E4D-AFCD-3ED9545F8A73}" srcOrd="1" destOrd="0" presId="urn:microsoft.com/office/officeart/2005/8/layout/cycle4#1"/>
    <dgm:cxn modelId="{AD819320-D750-4207-B604-41F8FEDCB503}" type="presParOf" srcId="{02B13657-8286-4D5C-822E-3BFCD1BAA3A2}" destId="{86FD8946-DC62-4305-BB98-E33A8D6EAE9B}" srcOrd="4" destOrd="0" presId="urn:microsoft.com/office/officeart/2005/8/layout/cycle4#1"/>
    <dgm:cxn modelId="{E2C834D0-B71F-4E80-A2CD-242460A78440}" type="presParOf" srcId="{C28BC6A4-B9AF-4799-BF67-DF36BADE5A6D}" destId="{782C7FDF-EB6A-4AE6-8734-489A75D6D6A1}" srcOrd="1" destOrd="0" presId="urn:microsoft.com/office/officeart/2005/8/layout/cycle4#1"/>
    <dgm:cxn modelId="{EE5A4F29-C71D-44D3-B3D4-6736CF8A62A5}" type="presParOf" srcId="{782C7FDF-EB6A-4AE6-8734-489A75D6D6A1}" destId="{A01E3B7C-1C46-4FDA-9342-03271FDD964F}" srcOrd="0" destOrd="0" presId="urn:microsoft.com/office/officeart/2005/8/layout/cycle4#1"/>
    <dgm:cxn modelId="{82C5BC67-9A8E-4CDC-849B-D9B883F24521}" type="presParOf" srcId="{782C7FDF-EB6A-4AE6-8734-489A75D6D6A1}" destId="{32663B1F-A608-4ACD-BB61-9E6FDFB4B3EF}" srcOrd="1" destOrd="0" presId="urn:microsoft.com/office/officeart/2005/8/layout/cycle4#1"/>
    <dgm:cxn modelId="{6ACF28AA-22D6-469C-BEF8-AFEF94F5956C}" type="presParOf" srcId="{782C7FDF-EB6A-4AE6-8734-489A75D6D6A1}" destId="{5B7C1F10-58B9-43DB-813A-F47AC41D5858}" srcOrd="2" destOrd="0" presId="urn:microsoft.com/office/officeart/2005/8/layout/cycle4#1"/>
    <dgm:cxn modelId="{C5F8EB97-26AA-49B1-9DDE-7599DB3EEBEC}" type="presParOf" srcId="{782C7FDF-EB6A-4AE6-8734-489A75D6D6A1}" destId="{01C73EEE-E953-4476-AC08-194627E6A7A4}" srcOrd="3" destOrd="0" presId="urn:microsoft.com/office/officeart/2005/8/layout/cycle4#1"/>
    <dgm:cxn modelId="{45A2EFE1-1F31-4063-824D-F670CFE3E337}" type="presParOf" srcId="{782C7FDF-EB6A-4AE6-8734-489A75D6D6A1}" destId="{4097B673-4CC0-42C1-9071-6E8797AC63C6}" srcOrd="4" destOrd="0" presId="urn:microsoft.com/office/officeart/2005/8/layout/cycle4#1"/>
    <dgm:cxn modelId="{B494B2ED-F0DC-4A91-9930-6BEF131E7F41}" type="presParOf" srcId="{C28BC6A4-B9AF-4799-BF67-DF36BADE5A6D}" destId="{64FBBFEA-2082-4524-99F1-3261BE206BE7}" srcOrd="2" destOrd="0" presId="urn:microsoft.com/office/officeart/2005/8/layout/cycle4#1"/>
    <dgm:cxn modelId="{2E3CCBEB-3B11-4DD5-9962-A2579BED4D07}" type="presParOf" srcId="{C28BC6A4-B9AF-4799-BF67-DF36BADE5A6D}" destId="{5F8CFE3C-247D-4F7C-B784-1E59DC557A81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591C2-9F61-48C3-A1BF-ED3E3D13E790}">
      <dsp:nvSpPr>
        <dsp:cNvPr id="0" name=""/>
        <dsp:cNvSpPr/>
      </dsp:nvSpPr>
      <dsp:spPr bwMode="white">
        <a:xfrm>
          <a:off x="931" y="10672"/>
          <a:ext cx="1526196" cy="610478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68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7</a:t>
          </a:r>
          <a:r>
            <a:rPr lang="zh-CN" altLang="en-US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sp:txBody>
      <dsp:txXfrm>
        <a:off x="931" y="10672"/>
        <a:ext cx="1373577" cy="610478"/>
      </dsp:txXfrm>
    </dsp:sp>
    <dsp:sp modelId="{848A5F47-BE92-479A-8DF5-A80F64A27FD6}">
      <dsp:nvSpPr>
        <dsp:cNvPr id="0" name=""/>
        <dsp:cNvSpPr/>
      </dsp:nvSpPr>
      <dsp:spPr bwMode="white">
        <a:xfrm>
          <a:off x="1221889" y="10672"/>
          <a:ext cx="1526196" cy="610478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8</a:t>
          </a:r>
          <a:r>
            <a:rPr lang="zh-CN" altLang="en-US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sp:txBody>
      <dsp:txXfrm>
        <a:off x="1527128" y="10672"/>
        <a:ext cx="915718" cy="610478"/>
      </dsp:txXfrm>
    </dsp:sp>
    <dsp:sp modelId="{4CF0DB0D-CA88-4A51-B748-84C765E1A920}">
      <dsp:nvSpPr>
        <dsp:cNvPr id="0" name=""/>
        <dsp:cNvSpPr/>
      </dsp:nvSpPr>
      <dsp:spPr bwMode="white">
        <a:xfrm>
          <a:off x="2442846" y="10672"/>
          <a:ext cx="1526196" cy="610478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9</a:t>
          </a:r>
          <a:r>
            <a:rPr lang="zh-CN" altLang="en-US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sp:txBody>
      <dsp:txXfrm>
        <a:off x="2748085" y="10672"/>
        <a:ext cx="915718" cy="610478"/>
      </dsp:txXfrm>
    </dsp:sp>
    <dsp:sp modelId="{CA996139-7C50-49D7-9015-BA132950BEF3}">
      <dsp:nvSpPr>
        <dsp:cNvPr id="0" name=""/>
        <dsp:cNvSpPr/>
      </dsp:nvSpPr>
      <dsp:spPr bwMode="white">
        <a:xfrm>
          <a:off x="3663804" y="10672"/>
          <a:ext cx="1526196" cy="610478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10</a:t>
          </a:r>
          <a:r>
            <a:rPr lang="zh-CN" altLang="en-US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sp:txBody>
      <dsp:txXfrm>
        <a:off x="3969043" y="10672"/>
        <a:ext cx="915718" cy="610478"/>
      </dsp:txXfrm>
    </dsp:sp>
    <dsp:sp modelId="{4BC2D46C-8039-4264-A0AD-94DF15831B47}">
      <dsp:nvSpPr>
        <dsp:cNvPr id="0" name=""/>
        <dsp:cNvSpPr/>
      </dsp:nvSpPr>
      <dsp:spPr bwMode="white">
        <a:xfrm>
          <a:off x="4884761" y="10672"/>
          <a:ext cx="1526196" cy="610478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11</a:t>
          </a:r>
          <a:r>
            <a:rPr lang="zh-CN" altLang="en-US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sp:txBody>
      <dsp:txXfrm>
        <a:off x="5190000" y="10672"/>
        <a:ext cx="915718" cy="610478"/>
      </dsp:txXfrm>
    </dsp:sp>
    <dsp:sp modelId="{C6D32F0F-8D51-4B89-9485-2426AED09D27}">
      <dsp:nvSpPr>
        <dsp:cNvPr id="0" name=""/>
        <dsp:cNvSpPr/>
      </dsp:nvSpPr>
      <dsp:spPr bwMode="white">
        <a:xfrm>
          <a:off x="6105719" y="10672"/>
          <a:ext cx="1526196" cy="610478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61341" rIns="30671" bIns="6134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altLang="en-US" sz="23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月</a:t>
          </a:r>
        </a:p>
      </dsp:txBody>
      <dsp:txXfrm>
        <a:off x="6410958" y="10672"/>
        <a:ext cx="915718" cy="610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D461B-F250-4C1E-A01D-B63A96759F9C}">
      <dsp:nvSpPr>
        <dsp:cNvPr id="0" name=""/>
        <dsp:cNvSpPr/>
      </dsp:nvSpPr>
      <dsp:spPr>
        <a:xfrm>
          <a:off x="1582048" y="2571749"/>
          <a:ext cx="1106191" cy="98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6191" y="0"/>
              </a:lnTo>
              <a:lnTo>
                <a:pt x="1106191" y="9876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AD642-E182-426D-B527-899C4089FF83}">
      <dsp:nvSpPr>
        <dsp:cNvPr id="0" name=""/>
        <dsp:cNvSpPr/>
      </dsp:nvSpPr>
      <dsp:spPr>
        <a:xfrm>
          <a:off x="1582048" y="2472982"/>
          <a:ext cx="1106191" cy="98767"/>
        </a:xfrm>
        <a:custGeom>
          <a:avLst/>
          <a:gdLst/>
          <a:ahLst/>
          <a:cxnLst/>
          <a:rect l="0" t="0" r="0" b="0"/>
          <a:pathLst>
            <a:path>
              <a:moveTo>
                <a:pt x="0" y="98767"/>
              </a:moveTo>
              <a:lnTo>
                <a:pt x="1106191" y="98767"/>
              </a:lnTo>
              <a:lnTo>
                <a:pt x="1106191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20E5F-A41C-4F26-98A0-78316900CB90}">
      <dsp:nvSpPr>
        <dsp:cNvPr id="0" name=""/>
        <dsp:cNvSpPr/>
      </dsp:nvSpPr>
      <dsp:spPr>
        <a:xfrm>
          <a:off x="5374704" y="4224823"/>
          <a:ext cx="316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6054" y="457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403A0-DF46-4E98-B9A9-0CD6BF9A0480}">
      <dsp:nvSpPr>
        <dsp:cNvPr id="0" name=""/>
        <dsp:cNvSpPr/>
      </dsp:nvSpPr>
      <dsp:spPr>
        <a:xfrm>
          <a:off x="1582048" y="2571749"/>
          <a:ext cx="2212382" cy="1698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4355" y="0"/>
              </a:lnTo>
              <a:lnTo>
                <a:pt x="2054355" y="1698793"/>
              </a:lnTo>
              <a:lnTo>
                <a:pt x="2212382" y="169879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55F4E-0773-401F-8A30-82BA3A16F931}">
      <dsp:nvSpPr>
        <dsp:cNvPr id="0" name=""/>
        <dsp:cNvSpPr/>
      </dsp:nvSpPr>
      <dsp:spPr>
        <a:xfrm>
          <a:off x="5374704" y="3545306"/>
          <a:ext cx="316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6054" y="457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9DD9A-80DA-4199-8A33-155582291D44}">
      <dsp:nvSpPr>
        <dsp:cNvPr id="0" name=""/>
        <dsp:cNvSpPr/>
      </dsp:nvSpPr>
      <dsp:spPr>
        <a:xfrm>
          <a:off x="1582048" y="2571749"/>
          <a:ext cx="2212382" cy="1019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4355" y="0"/>
              </a:lnTo>
              <a:lnTo>
                <a:pt x="2054355" y="1019276"/>
              </a:lnTo>
              <a:lnTo>
                <a:pt x="2212382" y="101927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4070F-06B5-4CEA-875C-17676E59FAB9}">
      <dsp:nvSpPr>
        <dsp:cNvPr id="0" name=""/>
        <dsp:cNvSpPr/>
      </dsp:nvSpPr>
      <dsp:spPr>
        <a:xfrm>
          <a:off x="5374704" y="2865788"/>
          <a:ext cx="316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6054" y="457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81ABD-0C4B-430B-8C09-D441416D8F66}">
      <dsp:nvSpPr>
        <dsp:cNvPr id="0" name=""/>
        <dsp:cNvSpPr/>
      </dsp:nvSpPr>
      <dsp:spPr>
        <a:xfrm>
          <a:off x="1582048" y="2571749"/>
          <a:ext cx="2212382" cy="339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54355" y="0"/>
              </a:lnTo>
              <a:lnTo>
                <a:pt x="2054355" y="339758"/>
              </a:lnTo>
              <a:lnTo>
                <a:pt x="2212382" y="33975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2E57B-B565-4A8C-B52D-54CABDB48376}">
      <dsp:nvSpPr>
        <dsp:cNvPr id="0" name=""/>
        <dsp:cNvSpPr/>
      </dsp:nvSpPr>
      <dsp:spPr>
        <a:xfrm>
          <a:off x="5374704" y="2186271"/>
          <a:ext cx="316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6054" y="457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1A286-5C80-4E9A-94F0-6AA90AD36B91}">
      <dsp:nvSpPr>
        <dsp:cNvPr id="0" name=""/>
        <dsp:cNvSpPr/>
      </dsp:nvSpPr>
      <dsp:spPr>
        <a:xfrm>
          <a:off x="1582048" y="2231991"/>
          <a:ext cx="2212382" cy="339758"/>
        </a:xfrm>
        <a:custGeom>
          <a:avLst/>
          <a:gdLst/>
          <a:ahLst/>
          <a:cxnLst/>
          <a:rect l="0" t="0" r="0" b="0"/>
          <a:pathLst>
            <a:path>
              <a:moveTo>
                <a:pt x="0" y="339758"/>
              </a:moveTo>
              <a:lnTo>
                <a:pt x="2054355" y="339758"/>
              </a:lnTo>
              <a:lnTo>
                <a:pt x="2054355" y="0"/>
              </a:lnTo>
              <a:lnTo>
                <a:pt x="2212382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C4A8F-678A-4DF2-AD80-A02FC3CEA8F7}">
      <dsp:nvSpPr>
        <dsp:cNvPr id="0" name=""/>
        <dsp:cNvSpPr/>
      </dsp:nvSpPr>
      <dsp:spPr>
        <a:xfrm>
          <a:off x="5374704" y="1506753"/>
          <a:ext cx="316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6054" y="457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78D95-2484-4E73-BD5B-60089543973B}">
      <dsp:nvSpPr>
        <dsp:cNvPr id="0" name=""/>
        <dsp:cNvSpPr/>
      </dsp:nvSpPr>
      <dsp:spPr>
        <a:xfrm>
          <a:off x="1582048" y="1552473"/>
          <a:ext cx="2212382" cy="1019276"/>
        </a:xfrm>
        <a:custGeom>
          <a:avLst/>
          <a:gdLst/>
          <a:ahLst/>
          <a:cxnLst/>
          <a:rect l="0" t="0" r="0" b="0"/>
          <a:pathLst>
            <a:path>
              <a:moveTo>
                <a:pt x="0" y="1019276"/>
              </a:moveTo>
              <a:lnTo>
                <a:pt x="2054355" y="1019276"/>
              </a:lnTo>
              <a:lnTo>
                <a:pt x="2054355" y="0"/>
              </a:lnTo>
              <a:lnTo>
                <a:pt x="2212382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F7664-BE8B-43D8-B8EF-0EDF951CA824}">
      <dsp:nvSpPr>
        <dsp:cNvPr id="0" name=""/>
        <dsp:cNvSpPr/>
      </dsp:nvSpPr>
      <dsp:spPr>
        <a:xfrm>
          <a:off x="5374704" y="827236"/>
          <a:ext cx="316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6054" y="4572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0BF2B-149C-4455-AA9F-F5682DFAA4AB}">
      <dsp:nvSpPr>
        <dsp:cNvPr id="0" name=""/>
        <dsp:cNvSpPr/>
      </dsp:nvSpPr>
      <dsp:spPr>
        <a:xfrm>
          <a:off x="1582048" y="872956"/>
          <a:ext cx="2212382" cy="1698793"/>
        </a:xfrm>
        <a:custGeom>
          <a:avLst/>
          <a:gdLst/>
          <a:ahLst/>
          <a:cxnLst/>
          <a:rect l="0" t="0" r="0" b="0"/>
          <a:pathLst>
            <a:path>
              <a:moveTo>
                <a:pt x="0" y="1698793"/>
              </a:moveTo>
              <a:lnTo>
                <a:pt x="2054355" y="1698793"/>
              </a:lnTo>
              <a:lnTo>
                <a:pt x="2054355" y="0"/>
              </a:lnTo>
              <a:lnTo>
                <a:pt x="2212382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5FE0C-5495-4036-96EA-708EF9258D1F}">
      <dsp:nvSpPr>
        <dsp:cNvPr id="0" name=""/>
        <dsp:cNvSpPr/>
      </dsp:nvSpPr>
      <dsp:spPr>
        <a:xfrm>
          <a:off x="1775" y="2330758"/>
          <a:ext cx="1580273" cy="48198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商务路径</a:t>
          </a:r>
        </a:p>
      </dsp:txBody>
      <dsp:txXfrm>
        <a:off x="1775" y="2330758"/>
        <a:ext cx="1580273" cy="481983"/>
      </dsp:txXfrm>
    </dsp:sp>
    <dsp:sp modelId="{96191F06-DB98-47CA-AB94-847E7CB68BA3}">
      <dsp:nvSpPr>
        <dsp:cNvPr id="0" name=""/>
        <dsp:cNvSpPr/>
      </dsp:nvSpPr>
      <dsp:spPr>
        <a:xfrm>
          <a:off x="3794431" y="631964"/>
          <a:ext cx="1580273" cy="48198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从家里去公司</a:t>
          </a:r>
        </a:p>
      </dsp:txBody>
      <dsp:txXfrm>
        <a:off x="3794431" y="631964"/>
        <a:ext cx="1580273" cy="481983"/>
      </dsp:txXfrm>
    </dsp:sp>
    <dsp:sp modelId="{A23DC643-1CF3-4A89-83B2-FC70F48A8BC5}">
      <dsp:nvSpPr>
        <dsp:cNvPr id="0" name=""/>
        <dsp:cNvSpPr/>
      </dsp:nvSpPr>
      <dsp:spPr>
        <a:xfrm>
          <a:off x="5690759" y="631964"/>
          <a:ext cx="1580273" cy="48198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专车</a:t>
          </a:r>
        </a:p>
      </dsp:txBody>
      <dsp:txXfrm>
        <a:off x="5690759" y="631964"/>
        <a:ext cx="1580273" cy="481983"/>
      </dsp:txXfrm>
    </dsp:sp>
    <dsp:sp modelId="{DA15619F-21A8-4EA4-AC60-EAA730156B4A}">
      <dsp:nvSpPr>
        <dsp:cNvPr id="0" name=""/>
        <dsp:cNvSpPr/>
      </dsp:nvSpPr>
      <dsp:spPr>
        <a:xfrm>
          <a:off x="3794431" y="1311482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1.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公司去机场</a:t>
          </a:r>
        </a:p>
      </dsp:txBody>
      <dsp:txXfrm>
        <a:off x="3794431" y="1311482"/>
        <a:ext cx="1580273" cy="481983"/>
      </dsp:txXfrm>
    </dsp:sp>
    <dsp:sp modelId="{94300149-78AB-472D-8FFA-3233EE685859}">
      <dsp:nvSpPr>
        <dsp:cNvPr id="0" name=""/>
        <dsp:cNvSpPr/>
      </dsp:nvSpPr>
      <dsp:spPr>
        <a:xfrm>
          <a:off x="5690759" y="1311482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专车</a:t>
          </a:r>
        </a:p>
      </dsp:txBody>
      <dsp:txXfrm>
        <a:off x="5690759" y="1311482"/>
        <a:ext cx="1580273" cy="481983"/>
      </dsp:txXfrm>
    </dsp:sp>
    <dsp:sp modelId="{13DBC5AD-905A-4793-A8DE-8CE9A779E5B0}">
      <dsp:nvSpPr>
        <dsp:cNvPr id="0" name=""/>
        <dsp:cNvSpPr/>
      </dsp:nvSpPr>
      <dsp:spPr>
        <a:xfrm>
          <a:off x="3794431" y="1990999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2.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机场候机</a:t>
          </a:r>
        </a:p>
      </dsp:txBody>
      <dsp:txXfrm>
        <a:off x="3794431" y="1990999"/>
        <a:ext cx="1580273" cy="481983"/>
      </dsp:txXfrm>
    </dsp:sp>
    <dsp:sp modelId="{698B89D8-01E4-4631-AD7A-81DA88EEC671}">
      <dsp:nvSpPr>
        <dsp:cNvPr id="0" name=""/>
        <dsp:cNvSpPr/>
      </dsp:nvSpPr>
      <dsp:spPr>
        <a:xfrm>
          <a:off x="5690759" y="1990999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VIP ROOM</a:t>
          </a:r>
          <a:endParaRPr lang="zh-CN" altLang="en-US" sz="20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690759" y="1990999"/>
        <a:ext cx="1580273" cy="481983"/>
      </dsp:txXfrm>
    </dsp:sp>
    <dsp:sp modelId="{ACCA7151-9733-48B0-A0C4-D86142367703}">
      <dsp:nvSpPr>
        <dsp:cNvPr id="0" name=""/>
        <dsp:cNvSpPr/>
      </dsp:nvSpPr>
      <dsp:spPr>
        <a:xfrm>
          <a:off x="3794431" y="2670517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3.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飞机</a:t>
          </a:r>
        </a:p>
      </dsp:txBody>
      <dsp:txXfrm>
        <a:off x="3794431" y="2670517"/>
        <a:ext cx="1580273" cy="481983"/>
      </dsp:txXfrm>
    </dsp:sp>
    <dsp:sp modelId="{3A9D11F1-86C5-4BCB-BD3A-4430D261B8B6}">
      <dsp:nvSpPr>
        <dsp:cNvPr id="0" name=""/>
        <dsp:cNvSpPr/>
      </dsp:nvSpPr>
      <dsp:spPr>
        <a:xfrm>
          <a:off x="5690759" y="2670517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商务舱</a:t>
          </a:r>
        </a:p>
      </dsp:txBody>
      <dsp:txXfrm>
        <a:off x="5690759" y="2670517"/>
        <a:ext cx="1580273" cy="481983"/>
      </dsp:txXfrm>
    </dsp:sp>
    <dsp:sp modelId="{B722EADA-DF9E-42CB-A7D3-45FC04AB4ACB}">
      <dsp:nvSpPr>
        <dsp:cNvPr id="0" name=""/>
        <dsp:cNvSpPr/>
      </dsp:nvSpPr>
      <dsp:spPr>
        <a:xfrm>
          <a:off x="3794431" y="3350034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4.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汽车</a:t>
          </a:r>
        </a:p>
      </dsp:txBody>
      <dsp:txXfrm>
        <a:off x="3794431" y="3350034"/>
        <a:ext cx="1580273" cy="481983"/>
      </dsp:txXfrm>
    </dsp:sp>
    <dsp:sp modelId="{488033F8-2C8F-4D0B-A254-463EB892D6D8}">
      <dsp:nvSpPr>
        <dsp:cNvPr id="0" name=""/>
        <dsp:cNvSpPr/>
      </dsp:nvSpPr>
      <dsp:spPr>
        <a:xfrm>
          <a:off x="5690759" y="3350034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专车</a:t>
          </a:r>
        </a:p>
      </dsp:txBody>
      <dsp:txXfrm>
        <a:off x="5690759" y="3350034"/>
        <a:ext cx="1580273" cy="481983"/>
      </dsp:txXfrm>
    </dsp:sp>
    <dsp:sp modelId="{E358F7A9-A3B6-4AA4-AD80-303773B991E1}">
      <dsp:nvSpPr>
        <dsp:cNvPr id="0" name=""/>
        <dsp:cNvSpPr/>
      </dsp:nvSpPr>
      <dsp:spPr>
        <a:xfrm>
          <a:off x="3794431" y="4029552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5.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五星级酒店</a:t>
          </a:r>
        </a:p>
      </dsp:txBody>
      <dsp:txXfrm>
        <a:off x="3794431" y="4029552"/>
        <a:ext cx="1580273" cy="481983"/>
      </dsp:txXfrm>
    </dsp:sp>
    <dsp:sp modelId="{7FAB196F-7730-4D91-8D01-3ECD6695472C}">
      <dsp:nvSpPr>
        <dsp:cNvPr id="0" name=""/>
        <dsp:cNvSpPr/>
      </dsp:nvSpPr>
      <dsp:spPr>
        <a:xfrm>
          <a:off x="5690759" y="4029552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酒店房间</a:t>
          </a:r>
        </a:p>
      </dsp:txBody>
      <dsp:txXfrm>
        <a:off x="5690759" y="4029552"/>
        <a:ext cx="1580273" cy="481983"/>
      </dsp:txXfrm>
    </dsp:sp>
    <dsp:sp modelId="{6030390B-D98D-4DDE-9AEF-3ED20BDB7B0B}">
      <dsp:nvSpPr>
        <dsp:cNvPr id="0" name=""/>
        <dsp:cNvSpPr/>
      </dsp:nvSpPr>
      <dsp:spPr>
        <a:xfrm>
          <a:off x="1898103" y="1990999"/>
          <a:ext cx="1580273" cy="48198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日常上班</a:t>
          </a:r>
        </a:p>
      </dsp:txBody>
      <dsp:txXfrm>
        <a:off x="1898103" y="1990999"/>
        <a:ext cx="1580273" cy="481983"/>
      </dsp:txXfrm>
    </dsp:sp>
    <dsp:sp modelId="{F9CEBA01-4185-4FEE-B17A-1CB0C74BB7C8}">
      <dsp:nvSpPr>
        <dsp:cNvPr id="0" name=""/>
        <dsp:cNvSpPr/>
      </dsp:nvSpPr>
      <dsp:spPr>
        <a:xfrm>
          <a:off x="1898103" y="2670517"/>
          <a:ext cx="1580273" cy="481983"/>
        </a:xfrm>
        <a:prstGeom prst="rect">
          <a:avLst/>
        </a:prstGeom>
        <a:solidFill>
          <a:schemeClr val="tx2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出差</a:t>
          </a:r>
        </a:p>
      </dsp:txBody>
      <dsp:txXfrm>
        <a:off x="1898103" y="2670517"/>
        <a:ext cx="1580273" cy="481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50E3F-B02E-4BC1-B969-32794D04852A}">
      <dsp:nvSpPr>
        <dsp:cNvPr id="0" name=""/>
        <dsp:cNvSpPr/>
      </dsp:nvSpPr>
      <dsp:spPr bwMode="white">
        <a:xfrm>
          <a:off x="597271" y="15118"/>
          <a:ext cx="1194543" cy="2032000"/>
        </a:xfrm>
        <a:prstGeom prst="trapezoid">
          <a:avLst>
            <a:gd name="adj" fmla="val 5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7271" y="15118"/>
        <a:ext cx="1194543" cy="2032000"/>
      </dsp:txXfrm>
    </dsp:sp>
    <dsp:sp modelId="{25CBDA0F-D908-425A-A66B-6E82A3346DF5}">
      <dsp:nvSpPr>
        <dsp:cNvPr id="0" name=""/>
        <dsp:cNvSpPr/>
      </dsp:nvSpPr>
      <dsp:spPr bwMode="white">
        <a:xfrm>
          <a:off x="0" y="2031999"/>
          <a:ext cx="2389087" cy="2032000"/>
        </a:xfrm>
        <a:prstGeom prst="trapezoid">
          <a:avLst>
            <a:gd name="adj" fmla="val 29393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8090" y="2031999"/>
        <a:ext cx="1552907" cy="2032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370FA-DA95-4E9B-A70A-BFAF2FD45581}">
      <dsp:nvSpPr>
        <dsp:cNvPr id="0" name=""/>
        <dsp:cNvSpPr/>
      </dsp:nvSpPr>
      <dsp:spPr>
        <a:xfrm>
          <a:off x="108520" y="1015999"/>
          <a:ext cx="3048000" cy="3048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40628-9A6E-49CC-B3EC-F24A7DD1CA89}">
      <dsp:nvSpPr>
        <dsp:cNvPr id="0" name=""/>
        <dsp:cNvSpPr/>
      </dsp:nvSpPr>
      <dsp:spPr>
        <a:xfrm>
          <a:off x="1124520" y="2032000"/>
          <a:ext cx="1016000" cy="1016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4494F-085D-428F-AC39-ECA07A3AA6EB}">
      <dsp:nvSpPr>
        <dsp:cNvPr id="0" name=""/>
        <dsp:cNvSpPr/>
      </dsp:nvSpPr>
      <dsp:spPr bwMode="white">
        <a:xfrm>
          <a:off x="3452425" y="0"/>
          <a:ext cx="2380213" cy="1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SCRM</a:t>
          </a:r>
          <a:r>
            <a:rPr lang="zh-CN" alt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管理平台</a:t>
          </a:r>
        </a:p>
      </dsp:txBody>
      <dsp:txXfrm>
        <a:off x="3452425" y="0"/>
        <a:ext cx="2380213" cy="1270000"/>
      </dsp:txXfrm>
    </dsp:sp>
    <dsp:sp modelId="{01C4EDB1-7EF3-41E4-A4D6-E246DDAA2D55}">
      <dsp:nvSpPr>
        <dsp:cNvPr id="0" name=""/>
        <dsp:cNvSpPr/>
      </dsp:nvSpPr>
      <dsp:spPr>
        <a:xfrm>
          <a:off x="3283520" y="634999"/>
          <a:ext cx="3810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D4FB9-1EF7-4182-8E4D-57770AD4E0C6}">
      <dsp:nvSpPr>
        <dsp:cNvPr id="0" name=""/>
        <dsp:cNvSpPr/>
      </dsp:nvSpPr>
      <dsp:spPr>
        <a:xfrm rot="5400000">
          <a:off x="1504377" y="762126"/>
          <a:ext cx="1906016" cy="164973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2F47E-C5AE-4FE1-9FB9-0BDCAA2D9D68}">
      <dsp:nvSpPr>
        <dsp:cNvPr id="0" name=""/>
        <dsp:cNvSpPr/>
      </dsp:nvSpPr>
      <dsp:spPr bwMode="white">
        <a:xfrm>
          <a:off x="2877393" y="1394294"/>
          <a:ext cx="3315294" cy="1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聆听监测平台</a:t>
          </a:r>
        </a:p>
      </dsp:txBody>
      <dsp:txXfrm>
        <a:off x="2877393" y="1394294"/>
        <a:ext cx="3315294" cy="1270000"/>
      </dsp:txXfrm>
    </dsp:sp>
    <dsp:sp modelId="{D326D7FA-65D1-490C-BF8B-D15A387A5B77}">
      <dsp:nvSpPr>
        <dsp:cNvPr id="0" name=""/>
        <dsp:cNvSpPr/>
      </dsp:nvSpPr>
      <dsp:spPr>
        <a:xfrm>
          <a:off x="3283520" y="1905000"/>
          <a:ext cx="38100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B78DC-061F-4723-A430-8D2C7218A76C}">
      <dsp:nvSpPr>
        <dsp:cNvPr id="0" name=""/>
        <dsp:cNvSpPr/>
      </dsp:nvSpPr>
      <dsp:spPr>
        <a:xfrm rot="5400000">
          <a:off x="2154134" y="2112924"/>
          <a:ext cx="1334211" cy="92202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DDD2C-5749-465A-9501-1B917C3BE6D7}">
      <dsp:nvSpPr>
        <dsp:cNvPr id="0" name=""/>
        <dsp:cNvSpPr/>
      </dsp:nvSpPr>
      <dsp:spPr bwMode="white">
        <a:xfrm>
          <a:off x="1667647" y="0"/>
          <a:ext cx="1111764" cy="882098"/>
        </a:xfrm>
        <a:prstGeom prst="trapezoid">
          <a:avLst>
            <a:gd name="adj" fmla="val 63018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社区</a:t>
          </a:r>
        </a:p>
      </dsp:txBody>
      <dsp:txXfrm>
        <a:off x="1667647" y="0"/>
        <a:ext cx="1111764" cy="882098"/>
      </dsp:txXfrm>
    </dsp:sp>
    <dsp:sp modelId="{2A838B97-E1D8-40C5-B5DE-33269C3B48D6}">
      <dsp:nvSpPr>
        <dsp:cNvPr id="0" name=""/>
        <dsp:cNvSpPr/>
      </dsp:nvSpPr>
      <dsp:spPr bwMode="white">
        <a:xfrm>
          <a:off x="1111764" y="882098"/>
          <a:ext cx="2223529" cy="882098"/>
        </a:xfrm>
        <a:prstGeom prst="trapezoid">
          <a:avLst>
            <a:gd name="adj" fmla="val 63018"/>
          </a:avLst>
        </a:prstGeom>
        <a:solidFill>
          <a:schemeClr val="accent6">
            <a:shade val="50000"/>
            <a:hueOff val="-13283"/>
            <a:satOff val="351"/>
            <a:lumOff val="189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个性化沟通</a:t>
          </a:r>
        </a:p>
      </dsp:txBody>
      <dsp:txXfrm>
        <a:off x="1500882" y="882098"/>
        <a:ext cx="1445294" cy="882098"/>
      </dsp:txXfrm>
    </dsp:sp>
    <dsp:sp modelId="{ED0134A3-AA91-4FDB-8367-F44616BBA1C7}">
      <dsp:nvSpPr>
        <dsp:cNvPr id="0" name=""/>
        <dsp:cNvSpPr/>
      </dsp:nvSpPr>
      <dsp:spPr bwMode="white">
        <a:xfrm>
          <a:off x="555882" y="1764196"/>
          <a:ext cx="3335294" cy="882098"/>
        </a:xfrm>
        <a:prstGeom prst="trapezoid">
          <a:avLst>
            <a:gd name="adj" fmla="val 63018"/>
          </a:avLst>
        </a:prstGeom>
        <a:solidFill>
          <a:schemeClr val="accent6">
            <a:shade val="50000"/>
            <a:hueOff val="-26567"/>
            <a:satOff val="702"/>
            <a:lumOff val="378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真实有效的连接</a:t>
          </a:r>
        </a:p>
      </dsp:txBody>
      <dsp:txXfrm>
        <a:off x="1139558" y="1764196"/>
        <a:ext cx="2167941" cy="882098"/>
      </dsp:txXfrm>
    </dsp:sp>
    <dsp:sp modelId="{2C229FD2-E00F-4392-84AB-B548B3F59793}">
      <dsp:nvSpPr>
        <dsp:cNvPr id="0" name=""/>
        <dsp:cNvSpPr/>
      </dsp:nvSpPr>
      <dsp:spPr bwMode="white">
        <a:xfrm>
          <a:off x="0" y="2646294"/>
          <a:ext cx="4447059" cy="882098"/>
        </a:xfrm>
        <a:prstGeom prst="trapezoid">
          <a:avLst>
            <a:gd name="adj" fmla="val 63018"/>
          </a:avLst>
        </a:prstGeom>
        <a:solidFill>
          <a:schemeClr val="accent6">
            <a:shade val="50000"/>
            <a:hueOff val="-13283"/>
            <a:satOff val="351"/>
            <a:lumOff val="189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提供有价值的服务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制造声量，引爆知名度</a:t>
          </a:r>
          <a:endParaRPr lang="en-US" altLang="zh-CN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78235" y="2646294"/>
        <a:ext cx="2890588" cy="8820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36D88-350D-4B3E-9092-CC72EBA7E1CC}">
      <dsp:nvSpPr>
        <dsp:cNvPr id="0" name=""/>
        <dsp:cNvSpPr/>
      </dsp:nvSpPr>
      <dsp:spPr>
        <a:xfrm>
          <a:off x="4992206" y="2367024"/>
          <a:ext cx="2320444" cy="15778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深刻的监控与分析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声量监控</a:t>
          </a:r>
          <a:endParaRPr lang="zh-CN" altLang="en-US" sz="11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内容监控</a:t>
          </a:r>
          <a:endParaRPr lang="en-US" altLang="zh-CN" sz="1100" b="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marL="114300" lvl="2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0" kern="1200">
              <a:latin typeface="微软雅黑" panose="020B0503020204020204" pitchFamily="34" charset="-122"/>
              <a:ea typeface="微软雅黑" panose="020B0503020204020204" pitchFamily="34" charset="-122"/>
            </a:rPr>
            <a:t>人群监控 </a:t>
          </a:r>
          <a:endParaRPr lang="zh-CN" altLang="en-US" sz="11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b="0" kern="1200">
              <a:latin typeface="微软雅黑" panose="020B0503020204020204" pitchFamily="34" charset="-122"/>
              <a:ea typeface="微软雅黑" panose="020B0503020204020204" pitchFamily="34" charset="-122"/>
            </a:rPr>
            <a:t>危机舆情监测</a:t>
          </a:r>
          <a:endParaRPr lang="zh-CN" altLang="en-US" sz="11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722998" y="2796136"/>
        <a:ext cx="1554993" cy="1114041"/>
      </dsp:txXfrm>
    </dsp:sp>
    <dsp:sp modelId="{27DED8B0-3F50-4286-A0E4-084571312781}">
      <dsp:nvSpPr>
        <dsp:cNvPr id="0" name=""/>
        <dsp:cNvSpPr/>
      </dsp:nvSpPr>
      <dsp:spPr>
        <a:xfrm>
          <a:off x="561656" y="2306320"/>
          <a:ext cx="2780693" cy="1583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>
              <a:latin typeface="微软雅黑" panose="020B0503020204020204" pitchFamily="34" charset="-122"/>
              <a:ea typeface="微软雅黑" panose="020B0503020204020204" pitchFamily="34" charset="-122"/>
            </a:rPr>
            <a:t>监测结果可视化呈现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仪表盘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大屏幕</a:t>
          </a:r>
          <a:endParaRPr lang="en-US" altLang="zh-CN" sz="1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多样化图表</a:t>
          </a:r>
          <a:endParaRPr lang="en-US" altLang="zh-CN" sz="1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定制化报告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6450" y="2737096"/>
        <a:ext cx="1876897" cy="1118358"/>
      </dsp:txXfrm>
    </dsp:sp>
    <dsp:sp modelId="{087D9C5A-5DAE-400C-974E-3D4403B23A75}">
      <dsp:nvSpPr>
        <dsp:cNvPr id="0" name=""/>
        <dsp:cNvSpPr/>
      </dsp:nvSpPr>
      <dsp:spPr>
        <a:xfrm>
          <a:off x="4628050" y="6"/>
          <a:ext cx="2766697" cy="144262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海量用户数据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时趣用户大数据平台，实现日均处理</a:t>
          </a:r>
          <a:r>
            <a:rPr lang="en-US" altLang="zh-CN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3</a:t>
          </a: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亿用户，</a:t>
          </a:r>
          <a:r>
            <a:rPr lang="en-US" altLang="zh-CN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500</a:t>
          </a: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rPr>
            <a:t>亿用户关系记录的海量数据。支撑企业海量用户数据的积累与存储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489749" y="31696"/>
        <a:ext cx="1873308" cy="1018586"/>
      </dsp:txXfrm>
    </dsp:sp>
    <dsp:sp modelId="{6551B0C8-3136-48D6-A58A-FA4B083A7D3A}">
      <dsp:nvSpPr>
        <dsp:cNvPr id="0" name=""/>
        <dsp:cNvSpPr/>
      </dsp:nvSpPr>
      <dsp:spPr>
        <a:xfrm>
          <a:off x="544282" y="65196"/>
          <a:ext cx="2974705" cy="15872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全渠道覆盖</a:t>
          </a:r>
          <a:endParaRPr lang="zh-CN" altLang="en-US" sz="12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新浪微博（官方</a:t>
          </a:r>
          <a:r>
            <a:rPr lang="en-US" altLang="zh-CN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API</a:t>
          </a: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合作伙伴）</a:t>
          </a:r>
          <a:endParaRPr lang="zh-CN" altLang="en-US" sz="11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电商平台（京东，天猫）</a:t>
          </a:r>
          <a:endParaRPr lang="en-US" altLang="zh-CN" sz="1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微信文章</a:t>
          </a:r>
          <a:endParaRPr lang="en-US" altLang="zh-CN" sz="1100" kern="1200" dirty="0"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endParaRP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100" kern="12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rPr>
            <a:t>社区、新闻门户、论坛</a:t>
          </a:r>
        </a:p>
      </dsp:txBody>
      <dsp:txXfrm>
        <a:off x="579149" y="100063"/>
        <a:ext cx="2012559" cy="1120700"/>
      </dsp:txXfrm>
    </dsp:sp>
    <dsp:sp modelId="{A01E3B7C-1C46-4FDA-9342-03271FDD964F}">
      <dsp:nvSpPr>
        <dsp:cNvPr id="0" name=""/>
        <dsp:cNvSpPr/>
      </dsp:nvSpPr>
      <dsp:spPr>
        <a:xfrm>
          <a:off x="2078734" y="242530"/>
          <a:ext cx="1839229" cy="1839229"/>
        </a:xfrm>
        <a:prstGeom prst="pieWedge">
          <a:avLst/>
        </a:prstGeom>
        <a:solidFill>
          <a:schemeClr val="tx2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渠道</a:t>
          </a:r>
        </a:p>
      </dsp:txBody>
      <dsp:txXfrm>
        <a:off x="2617432" y="781228"/>
        <a:ext cx="1300531" cy="1300531"/>
      </dsp:txXfrm>
    </dsp:sp>
    <dsp:sp modelId="{32663B1F-A608-4ACD-BB61-9E6FDFB4B3EF}">
      <dsp:nvSpPr>
        <dsp:cNvPr id="0" name=""/>
        <dsp:cNvSpPr/>
      </dsp:nvSpPr>
      <dsp:spPr>
        <a:xfrm rot="5400000">
          <a:off x="4002916" y="242530"/>
          <a:ext cx="1839229" cy="1839229"/>
        </a:xfrm>
        <a:prstGeom prst="pieWedge">
          <a:avLst/>
        </a:prstGeom>
        <a:solidFill>
          <a:schemeClr val="tx2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 rot="-5400000">
        <a:off x="4002916" y="781228"/>
        <a:ext cx="1300531" cy="1300531"/>
      </dsp:txXfrm>
    </dsp:sp>
    <dsp:sp modelId="{5B7C1F10-58B9-43DB-813A-F47AC41D5858}">
      <dsp:nvSpPr>
        <dsp:cNvPr id="0" name=""/>
        <dsp:cNvSpPr/>
      </dsp:nvSpPr>
      <dsp:spPr>
        <a:xfrm rot="10800000">
          <a:off x="4002916" y="2166712"/>
          <a:ext cx="1839229" cy="1839229"/>
        </a:xfrm>
        <a:prstGeom prst="pieWedge">
          <a:avLst/>
        </a:prstGeom>
        <a:solidFill>
          <a:schemeClr val="tx2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洞察</a:t>
          </a:r>
        </a:p>
      </dsp:txBody>
      <dsp:txXfrm rot="10800000">
        <a:off x="4002916" y="2166712"/>
        <a:ext cx="1300531" cy="1300531"/>
      </dsp:txXfrm>
    </dsp:sp>
    <dsp:sp modelId="{01C73EEE-E953-4476-AC08-194627E6A7A4}">
      <dsp:nvSpPr>
        <dsp:cNvPr id="0" name=""/>
        <dsp:cNvSpPr/>
      </dsp:nvSpPr>
      <dsp:spPr>
        <a:xfrm rot="16200000">
          <a:off x="2078734" y="2166712"/>
          <a:ext cx="1839229" cy="1839229"/>
        </a:xfrm>
        <a:prstGeom prst="pieWedge">
          <a:avLst/>
        </a:prstGeom>
        <a:solidFill>
          <a:schemeClr val="tx2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报告</a:t>
          </a:r>
        </a:p>
      </dsp:txBody>
      <dsp:txXfrm rot="5400000">
        <a:off x="2617432" y="2166712"/>
        <a:ext cx="1300531" cy="1300531"/>
      </dsp:txXfrm>
    </dsp:sp>
    <dsp:sp modelId="{64FBBFEA-2082-4524-99F1-3261BE206BE7}">
      <dsp:nvSpPr>
        <dsp:cNvPr id="0" name=""/>
        <dsp:cNvSpPr/>
      </dsp:nvSpPr>
      <dsp:spPr>
        <a:xfrm>
          <a:off x="3642928" y="1741948"/>
          <a:ext cx="635022" cy="552193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CFE3C-247D-4F7C-B784-1E59DC557A81}">
      <dsp:nvSpPr>
        <dsp:cNvPr id="0" name=""/>
        <dsp:cNvSpPr/>
      </dsp:nvSpPr>
      <dsp:spPr>
        <a:xfrm rot="10800000">
          <a:off x="3642928" y="1954330"/>
          <a:ext cx="635022" cy="552193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#2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1D093-C9F5-4AAB-96B1-687933EBF979}" type="datetimeFigureOut">
              <a:rPr lang="zh-CN" altLang="en-US" smtClean="0"/>
              <a:t>2021/3/15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CF917-CA48-4453-9CCA-95B275E41B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05C4B-E631-4571-8484-6142C7D70EDB}" type="slidenum">
              <a:rPr lang="zh-CN" altLang="en-US" smtClean="0"/>
              <a:t>66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05C4B-E631-4571-8484-6142C7D70EDB}" type="slidenum">
              <a:rPr lang="zh-CN" altLang="en-US" smtClean="0"/>
              <a:t>67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05C4B-E631-4571-8484-6142C7D70EDB}" type="slidenum">
              <a:rPr lang="zh-CN" altLang="en-US" smtClean="0"/>
              <a:t>68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69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78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2A2A5-DA5F-4EF1-9F55-A2FB95BB6866}" type="slidenum">
              <a:rPr lang="zh-CN" altLang="en-US" smtClean="0"/>
              <a:t>79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88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89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90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92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93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94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95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96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CF917-CA48-4453-9CCA-95B275E41BCF}" type="slidenum">
              <a:rPr lang="zh-CN" altLang="en-US" smtClean="0"/>
              <a:t>97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801" b="-6699"/>
          <a:stretch>
            <a:fillRect/>
          </a:stretch>
        </p:blipFill>
        <p:spPr>
          <a:xfrm>
            <a:off x="7956376" y="195486"/>
            <a:ext cx="1074415" cy="4065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86" y="3"/>
            <a:ext cx="8804031" cy="84653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79" y="846535"/>
            <a:ext cx="8805497" cy="3729038"/>
          </a:xfrm>
          <a:prstGeom prst="rect">
            <a:avLst/>
          </a:prstGeom>
        </p:spPr>
        <p:txBody>
          <a:bodyPr/>
          <a:lstStyle>
            <a:lvl1pPr>
              <a:defRPr>
                <a:latin typeface="Nokia Standard" pitchFamily="34" charset="0"/>
              </a:defRPr>
            </a:lvl1pPr>
            <a:lvl2pPr>
              <a:defRPr>
                <a:latin typeface="Nokia Standard" pitchFamily="34" charset="0"/>
              </a:defRPr>
            </a:lvl2pPr>
            <a:lvl3pPr>
              <a:defRPr>
                <a:latin typeface="Nokia Standard" pitchFamily="34" charset="0"/>
              </a:defRPr>
            </a:lvl3pPr>
            <a:lvl4pPr>
              <a:defRPr>
                <a:latin typeface="Nokia Standard" pitchFamily="34" charset="0"/>
              </a:defRPr>
            </a:lvl4pPr>
            <a:lvl5pPr>
              <a:defRPr>
                <a:latin typeface="Nokia Standard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2" y="4767265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28650" y="172641"/>
            <a:ext cx="7886700" cy="119657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单击此处编辑母版标题样式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77428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100"/>
              <a:t>单击此处编辑母版文本样式</a:t>
            </a:r>
          </a:p>
          <a:p>
            <a:pPr lvl="1">
              <a:defRPr sz="1800"/>
            </a:pPr>
            <a:r>
              <a:rPr sz="2100"/>
              <a:t>第二级</a:t>
            </a:r>
          </a:p>
          <a:p>
            <a:pPr lvl="2">
              <a:defRPr sz="1800"/>
            </a:pPr>
            <a:r>
              <a:rPr sz="2100"/>
              <a:t>第三级</a:t>
            </a:r>
          </a:p>
          <a:p>
            <a:pPr lvl="3">
              <a:defRPr sz="1800"/>
            </a:pPr>
            <a:r>
              <a:rPr sz="2100"/>
              <a:t>第四级</a:t>
            </a:r>
          </a:p>
          <a:p>
            <a:pPr lvl="4">
              <a:defRPr sz="1800"/>
            </a:pPr>
            <a:r>
              <a:rPr sz="2100"/>
              <a:t>第五级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6457950" y="4803219"/>
            <a:ext cx="2057400" cy="20193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microsoft.com/office/2007/relationships/hdphoto" Target="../media/hdphoto2.wdp"/><Relationship Id="rId9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20601"/>
          <a:stretch>
            <a:fillRect/>
          </a:stretch>
        </p:blipFill>
        <p:spPr>
          <a:xfrm>
            <a:off x="30" y="0"/>
            <a:ext cx="9144000" cy="5143500"/>
          </a:xfrm>
          <a:prstGeom prst="rect">
            <a:avLst/>
          </a:prstGeom>
        </p:spPr>
      </p:pic>
      <p:sp>
        <p:nvSpPr>
          <p:cNvPr id="3" name="TextBox 15"/>
          <p:cNvSpPr txBox="1"/>
          <p:nvPr/>
        </p:nvSpPr>
        <p:spPr>
          <a:xfrm>
            <a:off x="3131840" y="856331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上市营销方案</a:t>
            </a:r>
          </a:p>
        </p:txBody>
      </p:sp>
      <p:sp>
        <p:nvSpPr>
          <p:cNvPr id="4" name="矩形 3"/>
          <p:cNvSpPr/>
          <p:nvPr/>
        </p:nvSpPr>
        <p:spPr>
          <a:xfrm>
            <a:off x="539552" y="763999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小罐茶 </a:t>
            </a:r>
            <a:endParaRPr lang="zh-CN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131840" y="865042"/>
            <a:ext cx="0" cy="8498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95536" y="123478"/>
          <a:ext cx="2159000" cy="237626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70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年龄</a:t>
                      </a:r>
                      <a:endParaRPr lang="zh-CN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15.68%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25-34</a:t>
                      </a:r>
                      <a:endParaRPr lang="en-US" altLang="zh-CN" sz="1100" b="1" i="0" u="none" strike="noStrike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54.68%</a:t>
                      </a:r>
                      <a:endParaRPr lang="en-US" altLang="zh-CN" sz="1100" b="1" i="0" u="none" strike="noStrike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35-44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21.03%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45-54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7.26%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55-64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1.11%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42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&gt;64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0.24%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2843808" y="123478"/>
          <a:ext cx="61722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5536" y="2643758"/>
          <a:ext cx="2159000" cy="237626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性别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男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女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2843808" y="2643758"/>
          <a:ext cx="6157952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矩形 6"/>
          <p:cNvSpPr/>
          <p:nvPr/>
        </p:nvSpPr>
        <p:spPr>
          <a:xfrm>
            <a:off x="2890461" y="4515966"/>
            <a:ext cx="24016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男性占比约为女性占比的2.5倍。</a:t>
            </a:r>
          </a:p>
        </p:txBody>
      </p:sp>
      <p:sp>
        <p:nvSpPr>
          <p:cNvPr id="8" name="矩形 7"/>
          <p:cNvSpPr/>
          <p:nvPr/>
        </p:nvSpPr>
        <p:spPr>
          <a:xfrm>
            <a:off x="6156176" y="987574"/>
            <a:ext cx="2805576" cy="338554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年龄主要分布在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25-45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岁之间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39552" y="171450"/>
          <a:ext cx="2159000" cy="2400299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行业分布情况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营销管理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25.33%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经济金融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18.36%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文化体育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13.70%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新闻媒体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10.61%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商业服务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9.45%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工程技术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9.00%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科研教学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6.96%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行政办公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4.10%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生产运输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1.90%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20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法律顾问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0.58%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2771800" y="171450"/>
          <a:ext cx="617220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矩形 5"/>
          <p:cNvSpPr/>
          <p:nvPr/>
        </p:nvSpPr>
        <p:spPr>
          <a:xfrm>
            <a:off x="4355976" y="627534"/>
            <a:ext cx="4572000" cy="60016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营销管理类的人群占比最高，职位包括营销策划、市场和网络营销等；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经济金融行业中理财和电子商务人数较多，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在文化体育行业中摄影师和作家占比较大。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39552" y="2715762"/>
          <a:ext cx="2159000" cy="2232252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兴趣爱好</a:t>
                      </a:r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比例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高尔夫爱好者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28.11%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商业地产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14.20%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创业投资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12.58%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管理咨询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7.36%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tmt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6.62%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经营方略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6.47%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培训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6.44%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化妆品爱好者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6.43%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企业管理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6.09%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93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竹炭家园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5.71%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图表 7"/>
          <p:cNvGraphicFramePr/>
          <p:nvPr/>
        </p:nvGraphicFramePr>
        <p:xfrm>
          <a:off x="2771800" y="2743200"/>
          <a:ext cx="6172200" cy="2204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矩形 8"/>
          <p:cNvSpPr/>
          <p:nvPr/>
        </p:nvSpPr>
        <p:spPr>
          <a:xfrm>
            <a:off x="4742448" y="3651870"/>
            <a:ext cx="4176464" cy="78483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兴趣爱好最集中的方向是高尔夫；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其他兴趣集中在投资理财和创业管理方面，体现出此类人群对理财和管理的高度重视。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9512" y="267495"/>
          <a:ext cx="2376264" cy="439248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537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3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关注媒体类型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商界财经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21.01%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</a:t>
                      </a:r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15.26%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媒体传播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11.13%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投资理财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10.23%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文学读书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7.00%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传媒精英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5.03%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娱乐明星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3.59%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政府官员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2.87%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知名作家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2.69%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31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搞笑幽默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2.15%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2555776" y="267494"/>
          <a:ext cx="633670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矩形 5"/>
          <p:cNvSpPr/>
          <p:nvPr/>
        </p:nvSpPr>
        <p:spPr>
          <a:xfrm>
            <a:off x="4932040" y="1137370"/>
            <a:ext cx="3744416" cy="60016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可以明显看出，目标人群对商界名人的关注度较高，其中较多为财经、互联网、媒体传播、投资理财。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251520" y="411509"/>
          <a:ext cx="8568952" cy="4084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588224" y="555526"/>
          <a:ext cx="2159000" cy="244827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人群足迹</a:t>
                      </a:r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</a:t>
                      </a:r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购物类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18.06%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餐饮类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15.34%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住宅区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14.75%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交通类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13.69%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娱乐休闲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12.40%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住宿酒店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9.00%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学校</a:t>
                      </a:r>
                      <a:r>
                        <a:rPr lang="en-US" altLang="zh-CN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教育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6.43%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旅游景点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5.52%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生活服务场所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2.92%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57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写字楼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1.88%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79512" y="4568229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目标人群主要活动在商业/购物类场所，其次是餐饮类和住宅区；此项结果可以为人群社交活动类型作参考。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" y="0"/>
            <a:ext cx="6858000" cy="5143500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 rot="19204234">
            <a:off x="5482850" y="449264"/>
            <a:ext cx="1512168" cy="1368152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画像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68144" y="1419622"/>
            <a:ext cx="320121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跨国企业领导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爱收藏，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生活有品质。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关注世界局势，和行业发展。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平时忙于工作，偶尔陪陪家人。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经常飞来飞去，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参加各种企业家活动，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存在就是为了实现梦想。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1520" y="1232922"/>
            <a:ext cx="3201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学者、名人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爱学术，关注社会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追求品质生活，追求细节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平时忙于工作，偶尔陪陪家人。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经常飞来飞去，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穿梭于各类学术交流场合，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为领域发展贡献智慧。</a:t>
            </a:r>
          </a:p>
        </p:txBody>
      </p:sp>
      <p:sp>
        <p:nvSpPr>
          <p:cNvPr id="4" name="椭圆形标注 3"/>
          <p:cNvSpPr/>
          <p:nvPr/>
        </p:nvSpPr>
        <p:spPr>
          <a:xfrm rot="660708">
            <a:off x="1800601" y="399319"/>
            <a:ext cx="1512168" cy="1368152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画像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 rot="19204234">
            <a:off x="5482850" y="449264"/>
            <a:ext cx="1512168" cy="1368152"/>
          </a:xfrm>
          <a:prstGeom prst="wedgeEllipse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</a:t>
            </a:r>
            <a:endParaRPr lang="en-US" altLang="zh-CN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画像</a:t>
            </a: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68144" y="1550278"/>
            <a:ext cx="32012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企业高管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爱喝有品质的红酒、茶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爱打高尔夫，关注不同的文化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平时忙于工作，偶尔陪陪家人。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经常飞来飞去，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穿梭于各类商务场合，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大部分时间奉献给了事业。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右箭头 4"/>
          <p:cNvSpPr/>
          <p:nvPr/>
        </p:nvSpPr>
        <p:spPr>
          <a:xfrm>
            <a:off x="2051721" y="2283737"/>
            <a:ext cx="4968552" cy="51009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7504" y="2175992"/>
            <a:ext cx="1927347" cy="2916037"/>
            <a:chOff x="1251700" y="1563638"/>
            <a:chExt cx="2561166" cy="3574436"/>
          </a:xfrm>
        </p:grpSpPr>
        <p:sp>
          <p:nvSpPr>
            <p:cNvPr id="41" name="Freeform 33"/>
            <p:cNvSpPr/>
            <p:nvPr/>
          </p:nvSpPr>
          <p:spPr bwMode="auto">
            <a:xfrm>
              <a:off x="1514166" y="4501067"/>
              <a:ext cx="1350433" cy="499448"/>
            </a:xfrm>
            <a:custGeom>
              <a:avLst/>
              <a:gdLst>
                <a:gd name="T0" fmla="*/ 0 w 356"/>
                <a:gd name="T1" fmla="*/ 2147483647 h 132"/>
                <a:gd name="T2" fmla="*/ 2147483647 w 356"/>
                <a:gd name="T3" fmla="*/ 2147483647 h 132"/>
                <a:gd name="T4" fmla="*/ 2147483647 w 356"/>
                <a:gd name="T5" fmla="*/ 2147483647 h 132"/>
                <a:gd name="T6" fmla="*/ 2147483647 w 356"/>
                <a:gd name="T7" fmla="*/ 2147483647 h 132"/>
                <a:gd name="T8" fmla="*/ 2147483647 w 356"/>
                <a:gd name="T9" fmla="*/ 2147483647 h 132"/>
                <a:gd name="T10" fmla="*/ 2147483647 w 356"/>
                <a:gd name="T11" fmla="*/ 2147483647 h 132"/>
                <a:gd name="T12" fmla="*/ 2147483647 w 356"/>
                <a:gd name="T13" fmla="*/ 0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6"/>
                <a:gd name="T22" fmla="*/ 0 h 132"/>
                <a:gd name="T23" fmla="*/ 356 w 356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6" h="132">
                  <a:moveTo>
                    <a:pt x="0" y="94"/>
                  </a:moveTo>
                  <a:cubicBezTo>
                    <a:pt x="6" y="101"/>
                    <a:pt x="26" y="132"/>
                    <a:pt x="85" y="106"/>
                  </a:cubicBezTo>
                  <a:cubicBezTo>
                    <a:pt x="106" y="97"/>
                    <a:pt x="176" y="80"/>
                    <a:pt x="187" y="77"/>
                  </a:cubicBezTo>
                  <a:cubicBezTo>
                    <a:pt x="198" y="75"/>
                    <a:pt x="223" y="61"/>
                    <a:pt x="249" y="58"/>
                  </a:cubicBezTo>
                  <a:cubicBezTo>
                    <a:pt x="276" y="54"/>
                    <a:pt x="293" y="22"/>
                    <a:pt x="315" y="14"/>
                  </a:cubicBezTo>
                  <a:cubicBezTo>
                    <a:pt x="337" y="5"/>
                    <a:pt x="333" y="1"/>
                    <a:pt x="348" y="2"/>
                  </a:cubicBezTo>
                  <a:cubicBezTo>
                    <a:pt x="351" y="2"/>
                    <a:pt x="354" y="0"/>
                    <a:pt x="356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2" name="Freeform 34"/>
            <p:cNvSpPr/>
            <p:nvPr/>
          </p:nvSpPr>
          <p:spPr bwMode="auto">
            <a:xfrm>
              <a:off x="3592733" y="2740302"/>
              <a:ext cx="76200" cy="120629"/>
            </a:xfrm>
            <a:custGeom>
              <a:avLst/>
              <a:gdLst>
                <a:gd name="T0" fmla="*/ 0 w 20"/>
                <a:gd name="T1" fmla="*/ 0 h 32"/>
                <a:gd name="T2" fmla="*/ 2147483647 w 20"/>
                <a:gd name="T3" fmla="*/ 2147483647 h 32"/>
                <a:gd name="T4" fmla="*/ 2147483647 w 20"/>
                <a:gd name="T5" fmla="*/ 2147483647 h 32"/>
                <a:gd name="T6" fmla="*/ 2147483647 w 20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32"/>
                <a:gd name="T14" fmla="*/ 20 w 20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32">
                  <a:moveTo>
                    <a:pt x="0" y="0"/>
                  </a:moveTo>
                  <a:cubicBezTo>
                    <a:pt x="2" y="2"/>
                    <a:pt x="7" y="8"/>
                    <a:pt x="7" y="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0" y="32"/>
                    <a:pt x="20" y="32"/>
                    <a:pt x="20" y="3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3385300" y="2873629"/>
              <a:ext cx="268817" cy="93117"/>
            </a:xfrm>
            <a:custGeom>
              <a:avLst/>
              <a:gdLst>
                <a:gd name="T0" fmla="*/ 0 w 127"/>
                <a:gd name="T1" fmla="*/ 0 h 44"/>
                <a:gd name="T2" fmla="*/ 2147483647 w 127"/>
                <a:gd name="T3" fmla="*/ 2147483647 h 44"/>
                <a:gd name="T4" fmla="*/ 2147483647 w 127"/>
                <a:gd name="T5" fmla="*/ 2147483647 h 44"/>
                <a:gd name="T6" fmla="*/ 2147483647 w 127"/>
                <a:gd name="T7" fmla="*/ 2147483647 h 44"/>
                <a:gd name="T8" fmla="*/ 2147483647 w 127"/>
                <a:gd name="T9" fmla="*/ 2147483647 h 44"/>
                <a:gd name="T10" fmla="*/ 2147483647 w 127"/>
                <a:gd name="T11" fmla="*/ 2147483647 h 44"/>
                <a:gd name="T12" fmla="*/ 2147483647 w 127"/>
                <a:gd name="T13" fmla="*/ 2147483647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"/>
                <a:gd name="T22" fmla="*/ 0 h 44"/>
                <a:gd name="T23" fmla="*/ 127 w 127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" h="44">
                  <a:moveTo>
                    <a:pt x="0" y="0"/>
                  </a:moveTo>
                  <a:cubicBezTo>
                    <a:pt x="0" y="0"/>
                    <a:pt x="10" y="24"/>
                    <a:pt x="17" y="24"/>
                  </a:cubicBezTo>
                  <a:cubicBezTo>
                    <a:pt x="22" y="24"/>
                    <a:pt x="33" y="19"/>
                    <a:pt x="33" y="26"/>
                  </a:cubicBezTo>
                  <a:cubicBezTo>
                    <a:pt x="33" y="33"/>
                    <a:pt x="46" y="44"/>
                    <a:pt x="57" y="40"/>
                  </a:cubicBezTo>
                  <a:cubicBezTo>
                    <a:pt x="68" y="39"/>
                    <a:pt x="84" y="17"/>
                    <a:pt x="87" y="17"/>
                  </a:cubicBezTo>
                  <a:cubicBezTo>
                    <a:pt x="93" y="17"/>
                    <a:pt x="105" y="21"/>
                    <a:pt x="109" y="21"/>
                  </a:cubicBezTo>
                  <a:cubicBezTo>
                    <a:pt x="113" y="21"/>
                    <a:pt x="127" y="15"/>
                    <a:pt x="127" y="15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4" name="Freeform 36"/>
            <p:cNvSpPr/>
            <p:nvPr/>
          </p:nvSpPr>
          <p:spPr bwMode="auto">
            <a:xfrm>
              <a:off x="3383184" y="2765698"/>
              <a:ext cx="80433" cy="129094"/>
            </a:xfrm>
            <a:custGeom>
              <a:avLst/>
              <a:gdLst>
                <a:gd name="T0" fmla="*/ 2147483647 w 21"/>
                <a:gd name="T1" fmla="*/ 0 h 34"/>
                <a:gd name="T2" fmla="*/ 2147483647 w 21"/>
                <a:gd name="T3" fmla="*/ 2147483647 h 34"/>
                <a:gd name="T4" fmla="*/ 2147483647 w 21"/>
                <a:gd name="T5" fmla="*/ 2147483647 h 34"/>
                <a:gd name="T6" fmla="*/ 2147483647 w 2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34"/>
                <a:gd name="T14" fmla="*/ 21 w 21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34">
                  <a:moveTo>
                    <a:pt x="21" y="0"/>
                  </a:moveTo>
                  <a:cubicBezTo>
                    <a:pt x="17" y="4"/>
                    <a:pt x="3" y="16"/>
                    <a:pt x="3" y="16"/>
                  </a:cubicBezTo>
                  <a:cubicBezTo>
                    <a:pt x="3" y="16"/>
                    <a:pt x="0" y="26"/>
                    <a:pt x="1" y="28"/>
                  </a:cubicBezTo>
                  <a:cubicBezTo>
                    <a:pt x="2" y="30"/>
                    <a:pt x="2" y="32"/>
                    <a:pt x="1" y="34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6" name="Freeform 37"/>
            <p:cNvSpPr/>
            <p:nvPr/>
          </p:nvSpPr>
          <p:spPr bwMode="auto">
            <a:xfrm>
              <a:off x="2784166" y="3544498"/>
              <a:ext cx="228600" cy="880382"/>
            </a:xfrm>
            <a:custGeom>
              <a:avLst/>
              <a:gdLst>
                <a:gd name="T0" fmla="*/ 2147483647 w 60"/>
                <a:gd name="T1" fmla="*/ 0 h 232"/>
                <a:gd name="T2" fmla="*/ 2147483647 w 60"/>
                <a:gd name="T3" fmla="*/ 2147483647 h 232"/>
                <a:gd name="T4" fmla="*/ 2147483647 w 60"/>
                <a:gd name="T5" fmla="*/ 2147483647 h 232"/>
                <a:gd name="T6" fmla="*/ 2147483647 w 60"/>
                <a:gd name="T7" fmla="*/ 2147483647 h 232"/>
                <a:gd name="T8" fmla="*/ 2147483647 w 60"/>
                <a:gd name="T9" fmla="*/ 2147483647 h 232"/>
                <a:gd name="T10" fmla="*/ 2147483647 w 60"/>
                <a:gd name="T11" fmla="*/ 2147483647 h 232"/>
                <a:gd name="T12" fmla="*/ 2147483647 w 60"/>
                <a:gd name="T13" fmla="*/ 2147483647 h 232"/>
                <a:gd name="T14" fmla="*/ 2147483647 w 60"/>
                <a:gd name="T15" fmla="*/ 2147483647 h 232"/>
                <a:gd name="T16" fmla="*/ 2147483647 w 60"/>
                <a:gd name="T17" fmla="*/ 2147483647 h 232"/>
                <a:gd name="T18" fmla="*/ 2147483647 w 60"/>
                <a:gd name="T19" fmla="*/ 2147483647 h 2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232"/>
                <a:gd name="T32" fmla="*/ 60 w 60"/>
                <a:gd name="T33" fmla="*/ 232 h 2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232">
                  <a:moveTo>
                    <a:pt x="2" y="0"/>
                  </a:moveTo>
                  <a:cubicBezTo>
                    <a:pt x="2" y="0"/>
                    <a:pt x="8" y="32"/>
                    <a:pt x="10" y="36"/>
                  </a:cubicBezTo>
                  <a:cubicBezTo>
                    <a:pt x="11" y="39"/>
                    <a:pt x="15" y="48"/>
                    <a:pt x="14" y="54"/>
                  </a:cubicBezTo>
                  <a:cubicBezTo>
                    <a:pt x="13" y="59"/>
                    <a:pt x="13" y="82"/>
                    <a:pt x="12" y="85"/>
                  </a:cubicBezTo>
                  <a:cubicBezTo>
                    <a:pt x="11" y="89"/>
                    <a:pt x="6" y="106"/>
                    <a:pt x="5" y="109"/>
                  </a:cubicBezTo>
                  <a:cubicBezTo>
                    <a:pt x="4" y="113"/>
                    <a:pt x="0" y="127"/>
                    <a:pt x="2" y="128"/>
                  </a:cubicBezTo>
                  <a:cubicBezTo>
                    <a:pt x="3" y="129"/>
                    <a:pt x="20" y="142"/>
                    <a:pt x="21" y="146"/>
                  </a:cubicBezTo>
                  <a:cubicBezTo>
                    <a:pt x="22" y="150"/>
                    <a:pt x="34" y="160"/>
                    <a:pt x="36" y="171"/>
                  </a:cubicBezTo>
                  <a:cubicBezTo>
                    <a:pt x="37" y="183"/>
                    <a:pt x="41" y="208"/>
                    <a:pt x="44" y="212"/>
                  </a:cubicBezTo>
                  <a:cubicBezTo>
                    <a:pt x="48" y="218"/>
                    <a:pt x="60" y="232"/>
                    <a:pt x="60" y="23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7" name="Freeform 38"/>
            <p:cNvSpPr/>
            <p:nvPr/>
          </p:nvSpPr>
          <p:spPr bwMode="auto">
            <a:xfrm>
              <a:off x="1827433" y="3718035"/>
              <a:ext cx="105833" cy="637007"/>
            </a:xfrm>
            <a:custGeom>
              <a:avLst/>
              <a:gdLst>
                <a:gd name="T0" fmla="*/ 2147483647 w 50"/>
                <a:gd name="T1" fmla="*/ 2147483647 h 301"/>
                <a:gd name="T2" fmla="*/ 2147483647 w 50"/>
                <a:gd name="T3" fmla="*/ 2147483647 h 301"/>
                <a:gd name="T4" fmla="*/ 2147483647 w 50"/>
                <a:gd name="T5" fmla="*/ 2147483647 h 301"/>
                <a:gd name="T6" fmla="*/ 2147483647 w 50"/>
                <a:gd name="T7" fmla="*/ 2147483647 h 301"/>
                <a:gd name="T8" fmla="*/ 2147483647 w 50"/>
                <a:gd name="T9" fmla="*/ 0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01"/>
                <a:gd name="T17" fmla="*/ 50 w 50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01">
                  <a:moveTo>
                    <a:pt x="50" y="301"/>
                  </a:moveTo>
                  <a:cubicBezTo>
                    <a:pt x="50" y="299"/>
                    <a:pt x="41" y="291"/>
                    <a:pt x="41" y="282"/>
                  </a:cubicBezTo>
                  <a:cubicBezTo>
                    <a:pt x="40" y="251"/>
                    <a:pt x="45" y="251"/>
                    <a:pt x="43" y="221"/>
                  </a:cubicBezTo>
                  <a:cubicBezTo>
                    <a:pt x="41" y="163"/>
                    <a:pt x="27" y="84"/>
                    <a:pt x="20" y="70"/>
                  </a:cubicBezTo>
                  <a:cubicBezTo>
                    <a:pt x="14" y="56"/>
                    <a:pt x="0" y="23"/>
                    <a:pt x="2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50" name="Freeform 39"/>
            <p:cNvSpPr/>
            <p:nvPr/>
          </p:nvSpPr>
          <p:spPr bwMode="auto">
            <a:xfrm>
              <a:off x="1924800" y="4120132"/>
              <a:ext cx="988484" cy="234909"/>
            </a:xfrm>
            <a:custGeom>
              <a:avLst/>
              <a:gdLst>
                <a:gd name="T0" fmla="*/ 2147483647 w 467"/>
                <a:gd name="T1" fmla="*/ 2147483647 h 111"/>
                <a:gd name="T2" fmla="*/ 2147483647 w 467"/>
                <a:gd name="T3" fmla="*/ 2147483647 h 111"/>
                <a:gd name="T4" fmla="*/ 2147483647 w 467"/>
                <a:gd name="T5" fmla="*/ 2147483647 h 111"/>
                <a:gd name="T6" fmla="*/ 2147483647 w 467"/>
                <a:gd name="T7" fmla="*/ 2147483647 h 111"/>
                <a:gd name="T8" fmla="*/ 2147483647 w 467"/>
                <a:gd name="T9" fmla="*/ 0 h 111"/>
                <a:gd name="T10" fmla="*/ 2147483647 w 467"/>
                <a:gd name="T11" fmla="*/ 2147483647 h 111"/>
                <a:gd name="T12" fmla="*/ 2147483647 w 467"/>
                <a:gd name="T13" fmla="*/ 2147483647 h 111"/>
                <a:gd name="T14" fmla="*/ 2147483647 w 467"/>
                <a:gd name="T15" fmla="*/ 2147483647 h 111"/>
                <a:gd name="T16" fmla="*/ 0 w 467"/>
                <a:gd name="T17" fmla="*/ 2147483647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7"/>
                <a:gd name="T28" fmla="*/ 0 h 111"/>
                <a:gd name="T29" fmla="*/ 467 w 467"/>
                <a:gd name="T30" fmla="*/ 111 h 1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7" h="111">
                  <a:moveTo>
                    <a:pt x="467" y="22"/>
                  </a:moveTo>
                  <a:cubicBezTo>
                    <a:pt x="467" y="22"/>
                    <a:pt x="451" y="11"/>
                    <a:pt x="445" y="7"/>
                  </a:cubicBezTo>
                  <a:cubicBezTo>
                    <a:pt x="438" y="4"/>
                    <a:pt x="402" y="4"/>
                    <a:pt x="402" y="4"/>
                  </a:cubicBezTo>
                  <a:cubicBezTo>
                    <a:pt x="372" y="5"/>
                    <a:pt x="372" y="5"/>
                    <a:pt x="372" y="5"/>
                  </a:cubicBezTo>
                  <a:cubicBezTo>
                    <a:pt x="372" y="5"/>
                    <a:pt x="367" y="0"/>
                    <a:pt x="365" y="0"/>
                  </a:cubicBezTo>
                  <a:cubicBezTo>
                    <a:pt x="361" y="2"/>
                    <a:pt x="306" y="27"/>
                    <a:pt x="286" y="36"/>
                  </a:cubicBezTo>
                  <a:cubicBezTo>
                    <a:pt x="266" y="45"/>
                    <a:pt x="248" y="45"/>
                    <a:pt x="216" y="54"/>
                  </a:cubicBezTo>
                  <a:cubicBezTo>
                    <a:pt x="184" y="63"/>
                    <a:pt x="56" y="111"/>
                    <a:pt x="29" y="104"/>
                  </a:cubicBezTo>
                  <a:cubicBezTo>
                    <a:pt x="10" y="99"/>
                    <a:pt x="4" y="108"/>
                    <a:pt x="0" y="101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51" name="Freeform 43"/>
            <p:cNvSpPr/>
            <p:nvPr/>
          </p:nvSpPr>
          <p:spPr bwMode="auto">
            <a:xfrm>
              <a:off x="1251700" y="1874734"/>
              <a:ext cx="592667" cy="3263340"/>
            </a:xfrm>
            <a:custGeom>
              <a:avLst/>
              <a:gdLst>
                <a:gd name="T0" fmla="*/ 2147483647 w 280"/>
                <a:gd name="T1" fmla="*/ 0 h 1542"/>
                <a:gd name="T2" fmla="*/ 2147483647 w 280"/>
                <a:gd name="T3" fmla="*/ 2147483647 h 1542"/>
                <a:gd name="T4" fmla="*/ 2147483647 w 280"/>
                <a:gd name="T5" fmla="*/ 2147483647 h 1542"/>
                <a:gd name="T6" fmla="*/ 2147483647 w 280"/>
                <a:gd name="T7" fmla="*/ 2147483647 h 1542"/>
                <a:gd name="T8" fmla="*/ 2147483647 w 280"/>
                <a:gd name="T9" fmla="*/ 2147483647 h 1542"/>
                <a:gd name="T10" fmla="*/ 2147483647 w 280"/>
                <a:gd name="T11" fmla="*/ 2147483647 h 1542"/>
                <a:gd name="T12" fmla="*/ 2147483647 w 280"/>
                <a:gd name="T13" fmla="*/ 2147483647 h 1542"/>
                <a:gd name="T14" fmla="*/ 2147483647 w 280"/>
                <a:gd name="T15" fmla="*/ 2147483647 h 1542"/>
                <a:gd name="T16" fmla="*/ 2147483647 w 280"/>
                <a:gd name="T17" fmla="*/ 2147483647 h 1542"/>
                <a:gd name="T18" fmla="*/ 0 w 280"/>
                <a:gd name="T19" fmla="*/ 2147483647 h 1542"/>
                <a:gd name="T20" fmla="*/ 2147483647 w 280"/>
                <a:gd name="T21" fmla="*/ 2147483647 h 1542"/>
                <a:gd name="T22" fmla="*/ 2147483647 w 280"/>
                <a:gd name="T23" fmla="*/ 2147483647 h 1542"/>
                <a:gd name="T24" fmla="*/ 2147483647 w 280"/>
                <a:gd name="T25" fmla="*/ 2147483647 h 1542"/>
                <a:gd name="T26" fmla="*/ 2147483647 w 280"/>
                <a:gd name="T27" fmla="*/ 2147483647 h 15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0"/>
                <a:gd name="T43" fmla="*/ 0 h 1542"/>
                <a:gd name="T44" fmla="*/ 280 w 280"/>
                <a:gd name="T45" fmla="*/ 1542 h 15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0" h="1542">
                  <a:moveTo>
                    <a:pt x="111" y="0"/>
                  </a:moveTo>
                  <a:cubicBezTo>
                    <a:pt x="97" y="23"/>
                    <a:pt x="92" y="59"/>
                    <a:pt x="108" y="143"/>
                  </a:cubicBezTo>
                  <a:cubicBezTo>
                    <a:pt x="122" y="230"/>
                    <a:pt x="185" y="258"/>
                    <a:pt x="197" y="271"/>
                  </a:cubicBezTo>
                  <a:cubicBezTo>
                    <a:pt x="210" y="282"/>
                    <a:pt x="257" y="348"/>
                    <a:pt x="266" y="351"/>
                  </a:cubicBezTo>
                  <a:cubicBezTo>
                    <a:pt x="275" y="353"/>
                    <a:pt x="280" y="364"/>
                    <a:pt x="280" y="364"/>
                  </a:cubicBezTo>
                  <a:cubicBezTo>
                    <a:pt x="280" y="382"/>
                    <a:pt x="280" y="382"/>
                    <a:pt x="280" y="382"/>
                  </a:cubicBezTo>
                  <a:cubicBezTo>
                    <a:pt x="280" y="395"/>
                    <a:pt x="271" y="418"/>
                    <a:pt x="258" y="423"/>
                  </a:cubicBezTo>
                  <a:cubicBezTo>
                    <a:pt x="237" y="432"/>
                    <a:pt x="151" y="481"/>
                    <a:pt x="135" y="491"/>
                  </a:cubicBezTo>
                  <a:cubicBezTo>
                    <a:pt x="79" y="525"/>
                    <a:pt x="22" y="543"/>
                    <a:pt x="16" y="622"/>
                  </a:cubicBezTo>
                  <a:cubicBezTo>
                    <a:pt x="5" y="685"/>
                    <a:pt x="0" y="748"/>
                    <a:pt x="0" y="811"/>
                  </a:cubicBezTo>
                  <a:cubicBezTo>
                    <a:pt x="5" y="938"/>
                    <a:pt x="16" y="1058"/>
                    <a:pt x="52" y="1178"/>
                  </a:cubicBezTo>
                  <a:cubicBezTo>
                    <a:pt x="68" y="1232"/>
                    <a:pt x="83" y="1331"/>
                    <a:pt x="111" y="1384"/>
                  </a:cubicBezTo>
                  <a:cubicBezTo>
                    <a:pt x="131" y="1420"/>
                    <a:pt x="136" y="1431"/>
                    <a:pt x="126" y="1453"/>
                  </a:cubicBezTo>
                  <a:cubicBezTo>
                    <a:pt x="117" y="1515"/>
                    <a:pt x="124" y="1542"/>
                    <a:pt x="120" y="154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54" name="Freeform 44"/>
            <p:cNvSpPr/>
            <p:nvPr/>
          </p:nvSpPr>
          <p:spPr bwMode="auto">
            <a:xfrm>
              <a:off x="1486650" y="1563638"/>
              <a:ext cx="823383" cy="311096"/>
            </a:xfrm>
            <a:custGeom>
              <a:avLst/>
              <a:gdLst>
                <a:gd name="T0" fmla="*/ 2147483647 w 217"/>
                <a:gd name="T1" fmla="*/ 2147483647 h 82"/>
                <a:gd name="T2" fmla="*/ 2147483647 w 217"/>
                <a:gd name="T3" fmla="*/ 2147483647 h 82"/>
                <a:gd name="T4" fmla="*/ 2147483647 w 217"/>
                <a:gd name="T5" fmla="*/ 2147483647 h 82"/>
                <a:gd name="T6" fmla="*/ 2147483647 w 217"/>
                <a:gd name="T7" fmla="*/ 2147483647 h 82"/>
                <a:gd name="T8" fmla="*/ 2147483647 w 217"/>
                <a:gd name="T9" fmla="*/ 2147483647 h 82"/>
                <a:gd name="T10" fmla="*/ 2147483647 w 217"/>
                <a:gd name="T11" fmla="*/ 2147483647 h 82"/>
                <a:gd name="T12" fmla="*/ 2147483647 w 217"/>
                <a:gd name="T13" fmla="*/ 2147483647 h 82"/>
                <a:gd name="T14" fmla="*/ 0 w 217"/>
                <a:gd name="T15" fmla="*/ 2147483647 h 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7"/>
                <a:gd name="T25" fmla="*/ 0 h 82"/>
                <a:gd name="T26" fmla="*/ 217 w 217"/>
                <a:gd name="T27" fmla="*/ 82 h 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7" h="82">
                  <a:moveTo>
                    <a:pt x="211" y="29"/>
                  </a:moveTo>
                  <a:cubicBezTo>
                    <a:pt x="210" y="27"/>
                    <a:pt x="208" y="26"/>
                    <a:pt x="209" y="26"/>
                  </a:cubicBezTo>
                  <a:cubicBezTo>
                    <a:pt x="210" y="27"/>
                    <a:pt x="217" y="28"/>
                    <a:pt x="216" y="25"/>
                  </a:cubicBezTo>
                  <a:cubicBezTo>
                    <a:pt x="214" y="22"/>
                    <a:pt x="194" y="9"/>
                    <a:pt x="188" y="6"/>
                  </a:cubicBezTo>
                  <a:cubicBezTo>
                    <a:pt x="183" y="4"/>
                    <a:pt x="146" y="0"/>
                    <a:pt x="138" y="2"/>
                  </a:cubicBezTo>
                  <a:cubicBezTo>
                    <a:pt x="129" y="3"/>
                    <a:pt x="90" y="16"/>
                    <a:pt x="64" y="23"/>
                  </a:cubicBezTo>
                  <a:cubicBezTo>
                    <a:pt x="45" y="28"/>
                    <a:pt x="22" y="52"/>
                    <a:pt x="9" y="69"/>
                  </a:cubicBezTo>
                  <a:cubicBezTo>
                    <a:pt x="5" y="74"/>
                    <a:pt x="1" y="79"/>
                    <a:pt x="0" y="8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55" name="Freeform 45"/>
            <p:cNvSpPr/>
            <p:nvPr/>
          </p:nvSpPr>
          <p:spPr bwMode="auto">
            <a:xfrm>
              <a:off x="2271933" y="1654638"/>
              <a:ext cx="876300" cy="1923721"/>
            </a:xfrm>
            <a:custGeom>
              <a:avLst/>
              <a:gdLst>
                <a:gd name="T0" fmla="*/ 2147483647 w 414"/>
                <a:gd name="T1" fmla="*/ 2147483647 h 909"/>
                <a:gd name="T2" fmla="*/ 2147483647 w 414"/>
                <a:gd name="T3" fmla="*/ 2147483647 h 909"/>
                <a:gd name="T4" fmla="*/ 2147483647 w 414"/>
                <a:gd name="T5" fmla="*/ 2147483647 h 909"/>
                <a:gd name="T6" fmla="*/ 2147483647 w 414"/>
                <a:gd name="T7" fmla="*/ 2147483647 h 909"/>
                <a:gd name="T8" fmla="*/ 2147483647 w 414"/>
                <a:gd name="T9" fmla="*/ 2147483647 h 909"/>
                <a:gd name="T10" fmla="*/ 2147483647 w 414"/>
                <a:gd name="T11" fmla="*/ 2147483647 h 909"/>
                <a:gd name="T12" fmla="*/ 2147483647 w 414"/>
                <a:gd name="T13" fmla="*/ 2147483647 h 909"/>
                <a:gd name="T14" fmla="*/ 2147483647 w 414"/>
                <a:gd name="T15" fmla="*/ 2147483647 h 909"/>
                <a:gd name="T16" fmla="*/ 2147483647 w 414"/>
                <a:gd name="T17" fmla="*/ 2147483647 h 909"/>
                <a:gd name="T18" fmla="*/ 2147483647 w 414"/>
                <a:gd name="T19" fmla="*/ 2147483647 h 909"/>
                <a:gd name="T20" fmla="*/ 2147483647 w 414"/>
                <a:gd name="T21" fmla="*/ 2147483647 h 909"/>
                <a:gd name="T22" fmla="*/ 2147483647 w 414"/>
                <a:gd name="T23" fmla="*/ 2147483647 h 909"/>
                <a:gd name="T24" fmla="*/ 2147483647 w 414"/>
                <a:gd name="T25" fmla="*/ 2147483647 h 909"/>
                <a:gd name="T26" fmla="*/ 2147483647 w 414"/>
                <a:gd name="T27" fmla="*/ 2147483647 h 909"/>
                <a:gd name="T28" fmla="*/ 2147483647 w 414"/>
                <a:gd name="T29" fmla="*/ 2147483647 h 909"/>
                <a:gd name="T30" fmla="*/ 2147483647 w 414"/>
                <a:gd name="T31" fmla="*/ 2147483647 h 909"/>
                <a:gd name="T32" fmla="*/ 2147483647 w 414"/>
                <a:gd name="T33" fmla="*/ 2147483647 h 909"/>
                <a:gd name="T34" fmla="*/ 2147483647 w 414"/>
                <a:gd name="T35" fmla="*/ 2147483647 h 909"/>
                <a:gd name="T36" fmla="*/ 2147483647 w 414"/>
                <a:gd name="T37" fmla="*/ 2147483647 h 909"/>
                <a:gd name="T38" fmla="*/ 2147483647 w 414"/>
                <a:gd name="T39" fmla="*/ 2147483647 h 909"/>
                <a:gd name="T40" fmla="*/ 2147483647 w 414"/>
                <a:gd name="T41" fmla="*/ 2147483647 h 909"/>
                <a:gd name="T42" fmla="*/ 2147483647 w 414"/>
                <a:gd name="T43" fmla="*/ 2147483647 h 909"/>
                <a:gd name="T44" fmla="*/ 2147483647 w 414"/>
                <a:gd name="T45" fmla="*/ 2147483647 h 909"/>
                <a:gd name="T46" fmla="*/ 2147483647 w 414"/>
                <a:gd name="T47" fmla="*/ 2147483647 h 909"/>
                <a:gd name="T48" fmla="*/ 0 w 414"/>
                <a:gd name="T49" fmla="*/ 0 h 9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4"/>
                <a:gd name="T76" fmla="*/ 0 h 909"/>
                <a:gd name="T77" fmla="*/ 414 w 414"/>
                <a:gd name="T78" fmla="*/ 909 h 9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4" h="909">
                  <a:moveTo>
                    <a:pt x="414" y="905"/>
                  </a:moveTo>
                  <a:cubicBezTo>
                    <a:pt x="414" y="907"/>
                    <a:pt x="414" y="909"/>
                    <a:pt x="414" y="909"/>
                  </a:cubicBezTo>
                  <a:cubicBezTo>
                    <a:pt x="410" y="902"/>
                    <a:pt x="398" y="879"/>
                    <a:pt x="396" y="871"/>
                  </a:cubicBezTo>
                  <a:cubicBezTo>
                    <a:pt x="394" y="864"/>
                    <a:pt x="376" y="785"/>
                    <a:pt x="371" y="776"/>
                  </a:cubicBezTo>
                  <a:cubicBezTo>
                    <a:pt x="366" y="767"/>
                    <a:pt x="297" y="680"/>
                    <a:pt x="292" y="671"/>
                  </a:cubicBezTo>
                  <a:cubicBezTo>
                    <a:pt x="287" y="662"/>
                    <a:pt x="208" y="626"/>
                    <a:pt x="197" y="622"/>
                  </a:cubicBezTo>
                  <a:cubicBezTo>
                    <a:pt x="188" y="619"/>
                    <a:pt x="84" y="577"/>
                    <a:pt x="82" y="574"/>
                  </a:cubicBezTo>
                  <a:cubicBezTo>
                    <a:pt x="79" y="568"/>
                    <a:pt x="68" y="506"/>
                    <a:pt x="64" y="500"/>
                  </a:cubicBezTo>
                  <a:cubicBezTo>
                    <a:pt x="63" y="497"/>
                    <a:pt x="64" y="484"/>
                    <a:pt x="72" y="454"/>
                  </a:cubicBezTo>
                  <a:cubicBezTo>
                    <a:pt x="79" y="423"/>
                    <a:pt x="91" y="425"/>
                    <a:pt x="100" y="421"/>
                  </a:cubicBezTo>
                  <a:cubicBezTo>
                    <a:pt x="127" y="409"/>
                    <a:pt x="168" y="394"/>
                    <a:pt x="177" y="389"/>
                  </a:cubicBezTo>
                  <a:cubicBezTo>
                    <a:pt x="193" y="378"/>
                    <a:pt x="199" y="364"/>
                    <a:pt x="202" y="355"/>
                  </a:cubicBezTo>
                  <a:cubicBezTo>
                    <a:pt x="204" y="346"/>
                    <a:pt x="190" y="326"/>
                    <a:pt x="188" y="323"/>
                  </a:cubicBezTo>
                  <a:cubicBezTo>
                    <a:pt x="188" y="319"/>
                    <a:pt x="190" y="308"/>
                    <a:pt x="190" y="303"/>
                  </a:cubicBezTo>
                  <a:cubicBezTo>
                    <a:pt x="190" y="299"/>
                    <a:pt x="186" y="278"/>
                    <a:pt x="186" y="278"/>
                  </a:cubicBezTo>
                  <a:cubicBezTo>
                    <a:pt x="174" y="283"/>
                    <a:pt x="174" y="283"/>
                    <a:pt x="174" y="283"/>
                  </a:cubicBezTo>
                  <a:cubicBezTo>
                    <a:pt x="174" y="283"/>
                    <a:pt x="183" y="267"/>
                    <a:pt x="183" y="262"/>
                  </a:cubicBezTo>
                  <a:cubicBezTo>
                    <a:pt x="183" y="256"/>
                    <a:pt x="163" y="224"/>
                    <a:pt x="159" y="221"/>
                  </a:cubicBezTo>
                  <a:cubicBezTo>
                    <a:pt x="156" y="217"/>
                    <a:pt x="161" y="206"/>
                    <a:pt x="170" y="188"/>
                  </a:cubicBezTo>
                  <a:cubicBezTo>
                    <a:pt x="179" y="170"/>
                    <a:pt x="161" y="165"/>
                    <a:pt x="156" y="163"/>
                  </a:cubicBezTo>
                  <a:cubicBezTo>
                    <a:pt x="152" y="161"/>
                    <a:pt x="88" y="129"/>
                    <a:pt x="88" y="129"/>
                  </a:cubicBezTo>
                  <a:cubicBezTo>
                    <a:pt x="88" y="129"/>
                    <a:pt x="89" y="118"/>
                    <a:pt x="82" y="113"/>
                  </a:cubicBezTo>
                  <a:cubicBezTo>
                    <a:pt x="77" y="109"/>
                    <a:pt x="82" y="90"/>
                    <a:pt x="82" y="84"/>
                  </a:cubicBezTo>
                  <a:cubicBezTo>
                    <a:pt x="82" y="79"/>
                    <a:pt x="23" y="23"/>
                    <a:pt x="23" y="23"/>
                  </a:cubicBezTo>
                  <a:cubicBezTo>
                    <a:pt x="23" y="23"/>
                    <a:pt x="7" y="5"/>
                    <a:pt x="0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59" name="Freeform 46"/>
            <p:cNvSpPr/>
            <p:nvPr/>
          </p:nvSpPr>
          <p:spPr bwMode="auto">
            <a:xfrm>
              <a:off x="3148233" y="2655650"/>
              <a:ext cx="334433" cy="914243"/>
            </a:xfrm>
            <a:custGeom>
              <a:avLst/>
              <a:gdLst>
                <a:gd name="T0" fmla="*/ 2147483647 w 158"/>
                <a:gd name="T1" fmla="*/ 2147483647 h 432"/>
                <a:gd name="T2" fmla="*/ 2147483647 w 158"/>
                <a:gd name="T3" fmla="*/ 2147483647 h 432"/>
                <a:gd name="T4" fmla="*/ 2147483647 w 158"/>
                <a:gd name="T5" fmla="*/ 2147483647 h 432"/>
                <a:gd name="T6" fmla="*/ 2147483647 w 158"/>
                <a:gd name="T7" fmla="*/ 2147483647 h 432"/>
                <a:gd name="T8" fmla="*/ 2147483647 w 158"/>
                <a:gd name="T9" fmla="*/ 0 h 432"/>
                <a:gd name="T10" fmla="*/ 2147483647 w 158"/>
                <a:gd name="T11" fmla="*/ 2147483647 h 432"/>
                <a:gd name="T12" fmla="*/ 2147483647 w 158"/>
                <a:gd name="T13" fmla="*/ 2147483647 h 432"/>
                <a:gd name="T14" fmla="*/ 2147483647 w 158"/>
                <a:gd name="T15" fmla="*/ 2147483647 h 432"/>
                <a:gd name="T16" fmla="*/ 2147483647 w 158"/>
                <a:gd name="T17" fmla="*/ 2147483647 h 432"/>
                <a:gd name="T18" fmla="*/ 2147483647 w 158"/>
                <a:gd name="T19" fmla="*/ 2147483647 h 432"/>
                <a:gd name="T20" fmla="*/ 2147483647 w 158"/>
                <a:gd name="T21" fmla="*/ 2147483647 h 432"/>
                <a:gd name="T22" fmla="*/ 2147483647 w 158"/>
                <a:gd name="T23" fmla="*/ 2147483647 h 432"/>
                <a:gd name="T24" fmla="*/ 2147483647 w 158"/>
                <a:gd name="T25" fmla="*/ 2147483647 h 432"/>
                <a:gd name="T26" fmla="*/ 0 w 158"/>
                <a:gd name="T27" fmla="*/ 2147483647 h 4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432"/>
                <a:gd name="T44" fmla="*/ 158 w 158"/>
                <a:gd name="T45" fmla="*/ 432 h 4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432">
                  <a:moveTo>
                    <a:pt x="151" y="48"/>
                  </a:moveTo>
                  <a:cubicBezTo>
                    <a:pt x="150" y="50"/>
                    <a:pt x="142" y="60"/>
                    <a:pt x="142" y="59"/>
                  </a:cubicBezTo>
                  <a:cubicBezTo>
                    <a:pt x="142" y="58"/>
                    <a:pt x="152" y="46"/>
                    <a:pt x="154" y="39"/>
                  </a:cubicBezTo>
                  <a:cubicBezTo>
                    <a:pt x="158" y="32"/>
                    <a:pt x="153" y="16"/>
                    <a:pt x="153" y="16"/>
                  </a:cubicBezTo>
                  <a:cubicBezTo>
                    <a:pt x="153" y="16"/>
                    <a:pt x="144" y="2"/>
                    <a:pt x="135" y="0"/>
                  </a:cubicBezTo>
                  <a:cubicBezTo>
                    <a:pt x="127" y="0"/>
                    <a:pt x="92" y="61"/>
                    <a:pt x="88" y="65"/>
                  </a:cubicBezTo>
                  <a:cubicBezTo>
                    <a:pt x="84" y="70"/>
                    <a:pt x="61" y="88"/>
                    <a:pt x="56" y="95"/>
                  </a:cubicBezTo>
                  <a:cubicBezTo>
                    <a:pt x="48" y="102"/>
                    <a:pt x="48" y="142"/>
                    <a:pt x="45" y="156"/>
                  </a:cubicBezTo>
                  <a:cubicBezTo>
                    <a:pt x="41" y="168"/>
                    <a:pt x="47" y="185"/>
                    <a:pt x="48" y="192"/>
                  </a:cubicBezTo>
                  <a:cubicBezTo>
                    <a:pt x="50" y="197"/>
                    <a:pt x="47" y="215"/>
                    <a:pt x="47" y="222"/>
                  </a:cubicBezTo>
                  <a:cubicBezTo>
                    <a:pt x="47" y="229"/>
                    <a:pt x="48" y="281"/>
                    <a:pt x="48" y="281"/>
                  </a:cubicBezTo>
                  <a:cubicBezTo>
                    <a:pt x="48" y="281"/>
                    <a:pt x="38" y="281"/>
                    <a:pt x="38" y="285"/>
                  </a:cubicBezTo>
                  <a:cubicBezTo>
                    <a:pt x="36" y="289"/>
                    <a:pt x="20" y="355"/>
                    <a:pt x="18" y="369"/>
                  </a:cubicBezTo>
                  <a:cubicBezTo>
                    <a:pt x="16" y="380"/>
                    <a:pt x="4" y="416"/>
                    <a:pt x="0" y="43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0" name="Freeform 47"/>
            <p:cNvSpPr/>
            <p:nvPr/>
          </p:nvSpPr>
          <p:spPr bwMode="auto">
            <a:xfrm>
              <a:off x="3467850" y="2562533"/>
              <a:ext cx="340783" cy="196816"/>
            </a:xfrm>
            <a:custGeom>
              <a:avLst/>
              <a:gdLst>
                <a:gd name="T0" fmla="*/ 2147483647 w 90"/>
                <a:gd name="T1" fmla="*/ 2147483647 h 52"/>
                <a:gd name="T2" fmla="*/ 2147483647 w 90"/>
                <a:gd name="T3" fmla="*/ 2147483647 h 52"/>
                <a:gd name="T4" fmla="*/ 2147483647 w 90"/>
                <a:gd name="T5" fmla="*/ 2147483647 h 52"/>
                <a:gd name="T6" fmla="*/ 2147483647 w 90"/>
                <a:gd name="T7" fmla="*/ 2147483647 h 52"/>
                <a:gd name="T8" fmla="*/ 2147483647 w 90"/>
                <a:gd name="T9" fmla="*/ 2147483647 h 52"/>
                <a:gd name="T10" fmla="*/ 2147483647 w 90"/>
                <a:gd name="T11" fmla="*/ 2147483647 h 52"/>
                <a:gd name="T12" fmla="*/ 2147483647 w 90"/>
                <a:gd name="T13" fmla="*/ 2147483647 h 52"/>
                <a:gd name="T14" fmla="*/ 0 w 90"/>
                <a:gd name="T15" fmla="*/ 2147483647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52"/>
                <a:gd name="T26" fmla="*/ 90 w 90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52">
                  <a:moveTo>
                    <a:pt x="90" y="4"/>
                  </a:moveTo>
                  <a:cubicBezTo>
                    <a:pt x="89" y="2"/>
                    <a:pt x="86" y="2"/>
                    <a:pt x="84" y="1"/>
                  </a:cubicBezTo>
                  <a:cubicBezTo>
                    <a:pt x="80" y="0"/>
                    <a:pt x="68" y="9"/>
                    <a:pt x="64" y="12"/>
                  </a:cubicBezTo>
                  <a:cubicBezTo>
                    <a:pt x="60" y="15"/>
                    <a:pt x="53" y="26"/>
                    <a:pt x="48" y="32"/>
                  </a:cubicBezTo>
                  <a:cubicBezTo>
                    <a:pt x="42" y="38"/>
                    <a:pt x="36" y="44"/>
                    <a:pt x="36" y="44"/>
                  </a:cubicBezTo>
                  <a:cubicBezTo>
                    <a:pt x="36" y="44"/>
                    <a:pt x="33" y="47"/>
                    <a:pt x="29" y="45"/>
                  </a:cubicBezTo>
                  <a:cubicBezTo>
                    <a:pt x="24" y="43"/>
                    <a:pt x="13" y="45"/>
                    <a:pt x="7" y="47"/>
                  </a:cubicBezTo>
                  <a:cubicBezTo>
                    <a:pt x="5" y="47"/>
                    <a:pt x="2" y="49"/>
                    <a:pt x="0" y="5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1" name="Freeform 48"/>
            <p:cNvSpPr/>
            <p:nvPr/>
          </p:nvSpPr>
          <p:spPr bwMode="auto">
            <a:xfrm>
              <a:off x="3658350" y="2564649"/>
              <a:ext cx="154516" cy="277236"/>
            </a:xfrm>
            <a:custGeom>
              <a:avLst/>
              <a:gdLst>
                <a:gd name="T0" fmla="*/ 0 w 73"/>
                <a:gd name="T1" fmla="*/ 2147483647 h 131"/>
                <a:gd name="T2" fmla="*/ 0 w 73"/>
                <a:gd name="T3" fmla="*/ 2147483647 h 131"/>
                <a:gd name="T4" fmla="*/ 2147483647 w 73"/>
                <a:gd name="T5" fmla="*/ 2147483647 h 131"/>
                <a:gd name="T6" fmla="*/ 2147483647 w 73"/>
                <a:gd name="T7" fmla="*/ 2147483647 h 131"/>
                <a:gd name="T8" fmla="*/ 2147483647 w 73"/>
                <a:gd name="T9" fmla="*/ 2147483647 h 131"/>
                <a:gd name="T10" fmla="*/ 2147483647 w 73"/>
                <a:gd name="T11" fmla="*/ 0 h 1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31"/>
                <a:gd name="T20" fmla="*/ 73 w 73"/>
                <a:gd name="T21" fmla="*/ 131 h 1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31">
                  <a:moveTo>
                    <a:pt x="0" y="131"/>
                  </a:moveTo>
                  <a:cubicBezTo>
                    <a:pt x="0" y="127"/>
                    <a:pt x="0" y="124"/>
                    <a:pt x="0" y="122"/>
                  </a:cubicBezTo>
                  <a:cubicBezTo>
                    <a:pt x="0" y="120"/>
                    <a:pt x="9" y="99"/>
                    <a:pt x="11" y="97"/>
                  </a:cubicBezTo>
                  <a:cubicBezTo>
                    <a:pt x="12" y="94"/>
                    <a:pt x="30" y="67"/>
                    <a:pt x="32" y="61"/>
                  </a:cubicBezTo>
                  <a:cubicBezTo>
                    <a:pt x="34" y="56"/>
                    <a:pt x="61" y="29"/>
                    <a:pt x="69" y="17"/>
                  </a:cubicBezTo>
                  <a:cubicBezTo>
                    <a:pt x="73" y="11"/>
                    <a:pt x="69" y="2"/>
                    <a:pt x="67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4" name="Freeform 49"/>
            <p:cNvSpPr/>
            <p:nvPr/>
          </p:nvSpPr>
          <p:spPr bwMode="auto">
            <a:xfrm>
              <a:off x="3271000" y="2841885"/>
              <a:ext cx="474133" cy="1621089"/>
            </a:xfrm>
            <a:custGeom>
              <a:avLst/>
              <a:gdLst>
                <a:gd name="T0" fmla="*/ 0 w 125"/>
                <a:gd name="T1" fmla="*/ 2147483647 h 427"/>
                <a:gd name="T2" fmla="*/ 2147483647 w 125"/>
                <a:gd name="T3" fmla="*/ 2147483647 h 427"/>
                <a:gd name="T4" fmla="*/ 2147483647 w 125"/>
                <a:gd name="T5" fmla="*/ 2147483647 h 427"/>
                <a:gd name="T6" fmla="*/ 2147483647 w 125"/>
                <a:gd name="T7" fmla="*/ 2147483647 h 427"/>
                <a:gd name="T8" fmla="*/ 2147483647 w 125"/>
                <a:gd name="T9" fmla="*/ 2147483647 h 427"/>
                <a:gd name="T10" fmla="*/ 2147483647 w 125"/>
                <a:gd name="T11" fmla="*/ 2147483647 h 427"/>
                <a:gd name="T12" fmla="*/ 2147483647 w 125"/>
                <a:gd name="T13" fmla="*/ 2147483647 h 427"/>
                <a:gd name="T14" fmla="*/ 2147483647 w 125"/>
                <a:gd name="T15" fmla="*/ 2147483647 h 427"/>
                <a:gd name="T16" fmla="*/ 2147483647 w 125"/>
                <a:gd name="T17" fmla="*/ 2147483647 h 427"/>
                <a:gd name="T18" fmla="*/ 2147483647 w 125"/>
                <a:gd name="T19" fmla="*/ 2147483647 h 427"/>
                <a:gd name="T20" fmla="*/ 2147483647 w 125"/>
                <a:gd name="T21" fmla="*/ 2147483647 h 427"/>
                <a:gd name="T22" fmla="*/ 2147483647 w 125"/>
                <a:gd name="T23" fmla="*/ 2147483647 h 427"/>
                <a:gd name="T24" fmla="*/ 2147483647 w 125"/>
                <a:gd name="T25" fmla="*/ 2147483647 h 427"/>
                <a:gd name="T26" fmla="*/ 2147483647 w 125"/>
                <a:gd name="T27" fmla="*/ 2147483647 h 427"/>
                <a:gd name="T28" fmla="*/ 2147483647 w 125"/>
                <a:gd name="T29" fmla="*/ 2147483647 h 427"/>
                <a:gd name="T30" fmla="*/ 2147483647 w 125"/>
                <a:gd name="T31" fmla="*/ 0 h 4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5"/>
                <a:gd name="T49" fmla="*/ 0 h 427"/>
                <a:gd name="T50" fmla="*/ 125 w 125"/>
                <a:gd name="T51" fmla="*/ 427 h 4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5" h="427">
                  <a:moveTo>
                    <a:pt x="0" y="427"/>
                  </a:moveTo>
                  <a:cubicBezTo>
                    <a:pt x="15" y="421"/>
                    <a:pt x="26" y="396"/>
                    <a:pt x="28" y="392"/>
                  </a:cubicBezTo>
                  <a:cubicBezTo>
                    <a:pt x="33" y="379"/>
                    <a:pt x="47" y="332"/>
                    <a:pt x="50" y="319"/>
                  </a:cubicBezTo>
                  <a:cubicBezTo>
                    <a:pt x="52" y="312"/>
                    <a:pt x="55" y="267"/>
                    <a:pt x="56" y="263"/>
                  </a:cubicBezTo>
                  <a:cubicBezTo>
                    <a:pt x="56" y="258"/>
                    <a:pt x="57" y="232"/>
                    <a:pt x="57" y="232"/>
                  </a:cubicBezTo>
                  <a:cubicBezTo>
                    <a:pt x="59" y="226"/>
                    <a:pt x="59" y="226"/>
                    <a:pt x="59" y="226"/>
                  </a:cubicBezTo>
                  <a:cubicBezTo>
                    <a:pt x="59" y="226"/>
                    <a:pt x="55" y="215"/>
                    <a:pt x="55" y="213"/>
                  </a:cubicBezTo>
                  <a:cubicBezTo>
                    <a:pt x="55" y="211"/>
                    <a:pt x="69" y="166"/>
                    <a:pt x="71" y="161"/>
                  </a:cubicBezTo>
                  <a:cubicBezTo>
                    <a:pt x="72" y="155"/>
                    <a:pt x="78" y="133"/>
                    <a:pt x="77" y="131"/>
                  </a:cubicBezTo>
                  <a:cubicBezTo>
                    <a:pt x="76" y="129"/>
                    <a:pt x="64" y="123"/>
                    <a:pt x="64" y="123"/>
                  </a:cubicBezTo>
                  <a:cubicBezTo>
                    <a:pt x="64" y="123"/>
                    <a:pt x="67" y="115"/>
                    <a:pt x="69" y="111"/>
                  </a:cubicBezTo>
                  <a:cubicBezTo>
                    <a:pt x="70" y="107"/>
                    <a:pt x="70" y="90"/>
                    <a:pt x="73" y="87"/>
                  </a:cubicBezTo>
                  <a:cubicBezTo>
                    <a:pt x="77" y="84"/>
                    <a:pt x="95" y="71"/>
                    <a:pt x="104" y="65"/>
                  </a:cubicBezTo>
                  <a:cubicBezTo>
                    <a:pt x="113" y="58"/>
                    <a:pt x="122" y="42"/>
                    <a:pt x="123" y="36"/>
                  </a:cubicBezTo>
                  <a:cubicBezTo>
                    <a:pt x="125" y="30"/>
                    <a:pt x="107" y="7"/>
                    <a:pt x="105" y="5"/>
                  </a:cubicBezTo>
                  <a:cubicBezTo>
                    <a:pt x="103" y="4"/>
                    <a:pt x="103" y="2"/>
                    <a:pt x="102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5" name="Freeform 50"/>
            <p:cNvSpPr/>
            <p:nvPr/>
          </p:nvSpPr>
          <p:spPr bwMode="auto">
            <a:xfrm>
              <a:off x="2856133" y="4424880"/>
              <a:ext cx="433917" cy="97350"/>
            </a:xfrm>
            <a:custGeom>
              <a:avLst/>
              <a:gdLst>
                <a:gd name="T0" fmla="*/ 0 w 205"/>
                <a:gd name="T1" fmla="*/ 2147483647 h 46"/>
                <a:gd name="T2" fmla="*/ 2147483647 w 205"/>
                <a:gd name="T3" fmla="*/ 2147483647 h 46"/>
                <a:gd name="T4" fmla="*/ 2147483647 w 205"/>
                <a:gd name="T5" fmla="*/ 2147483647 h 46"/>
                <a:gd name="T6" fmla="*/ 2147483647 w 205"/>
                <a:gd name="T7" fmla="*/ 2147483647 h 46"/>
                <a:gd name="T8" fmla="*/ 2147483647 w 205"/>
                <a:gd name="T9" fmla="*/ 0 h 46"/>
                <a:gd name="T10" fmla="*/ 2147483647 w 205"/>
                <a:gd name="T11" fmla="*/ 2147483647 h 46"/>
                <a:gd name="T12" fmla="*/ 2147483647 w 205"/>
                <a:gd name="T13" fmla="*/ 2147483647 h 46"/>
                <a:gd name="T14" fmla="*/ 2147483647 w 205"/>
                <a:gd name="T15" fmla="*/ 2147483647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5"/>
                <a:gd name="T25" fmla="*/ 0 h 46"/>
                <a:gd name="T26" fmla="*/ 205 w 205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5" h="46">
                  <a:moveTo>
                    <a:pt x="0" y="43"/>
                  </a:moveTo>
                  <a:cubicBezTo>
                    <a:pt x="0" y="41"/>
                    <a:pt x="6" y="37"/>
                    <a:pt x="6" y="37"/>
                  </a:cubicBezTo>
                  <a:cubicBezTo>
                    <a:pt x="6" y="37"/>
                    <a:pt x="26" y="46"/>
                    <a:pt x="29" y="46"/>
                  </a:cubicBezTo>
                  <a:cubicBezTo>
                    <a:pt x="33" y="46"/>
                    <a:pt x="69" y="30"/>
                    <a:pt x="74" y="23"/>
                  </a:cubicBezTo>
                  <a:cubicBezTo>
                    <a:pt x="79" y="16"/>
                    <a:pt x="74" y="0"/>
                    <a:pt x="74" y="0"/>
                  </a:cubicBezTo>
                  <a:cubicBezTo>
                    <a:pt x="74" y="0"/>
                    <a:pt x="85" y="0"/>
                    <a:pt x="106" y="12"/>
                  </a:cubicBezTo>
                  <a:cubicBezTo>
                    <a:pt x="126" y="25"/>
                    <a:pt x="175" y="19"/>
                    <a:pt x="204" y="15"/>
                  </a:cubicBezTo>
                  <a:cubicBezTo>
                    <a:pt x="205" y="15"/>
                    <a:pt x="194" y="18"/>
                    <a:pt x="196" y="18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67" name="Freeform 51"/>
            <p:cNvSpPr/>
            <p:nvPr/>
          </p:nvSpPr>
          <p:spPr bwMode="auto">
            <a:xfrm>
              <a:off x="2868833" y="4511648"/>
              <a:ext cx="67733" cy="622193"/>
            </a:xfrm>
            <a:custGeom>
              <a:avLst/>
              <a:gdLst>
                <a:gd name="T0" fmla="*/ 2147483647 w 18"/>
                <a:gd name="T1" fmla="*/ 2147483647 h 164"/>
                <a:gd name="T2" fmla="*/ 2147483647 w 18"/>
                <a:gd name="T3" fmla="*/ 2147483647 h 164"/>
                <a:gd name="T4" fmla="*/ 2147483647 w 18"/>
                <a:gd name="T5" fmla="*/ 2147483647 h 164"/>
                <a:gd name="T6" fmla="*/ 0 w 18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64"/>
                <a:gd name="T14" fmla="*/ 18 w 18"/>
                <a:gd name="T15" fmla="*/ 164 h 1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64">
                  <a:moveTo>
                    <a:pt x="18" y="164"/>
                  </a:moveTo>
                  <a:cubicBezTo>
                    <a:pt x="18" y="161"/>
                    <a:pt x="13" y="141"/>
                    <a:pt x="13" y="138"/>
                  </a:cubicBezTo>
                  <a:cubicBezTo>
                    <a:pt x="13" y="136"/>
                    <a:pt x="9" y="71"/>
                    <a:pt x="9" y="69"/>
                  </a:cubicBezTo>
                  <a:cubicBezTo>
                    <a:pt x="10" y="67"/>
                    <a:pt x="2" y="11"/>
                    <a:pt x="0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5" name="矩形 34"/>
          <p:cNvSpPr/>
          <p:nvPr/>
        </p:nvSpPr>
        <p:spPr>
          <a:xfrm>
            <a:off x="1763688" y="2182181"/>
            <a:ext cx="1440160" cy="665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行为习惯</a:t>
            </a:r>
          </a:p>
        </p:txBody>
      </p:sp>
      <p:sp>
        <p:nvSpPr>
          <p:cNvPr id="36" name="矩形 35"/>
          <p:cNvSpPr/>
          <p:nvPr/>
        </p:nvSpPr>
        <p:spPr>
          <a:xfrm>
            <a:off x="3432137" y="2182181"/>
            <a:ext cx="1440160" cy="665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精神内核</a:t>
            </a:r>
          </a:p>
        </p:txBody>
      </p:sp>
      <p:sp>
        <p:nvSpPr>
          <p:cNvPr id="71" name="矩形 70"/>
          <p:cNvSpPr/>
          <p:nvPr/>
        </p:nvSpPr>
        <p:spPr>
          <a:xfrm>
            <a:off x="5116860" y="2182181"/>
            <a:ext cx="1440160" cy="665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价值体现</a:t>
            </a:r>
          </a:p>
        </p:txBody>
      </p:sp>
      <p:sp>
        <p:nvSpPr>
          <p:cNvPr id="72" name="椭圆形标注 71"/>
          <p:cNvSpPr/>
          <p:nvPr/>
        </p:nvSpPr>
        <p:spPr>
          <a:xfrm>
            <a:off x="3220129" y="3290657"/>
            <a:ext cx="1772235" cy="1513341"/>
          </a:xfrm>
          <a:prstGeom prst="wedgeEllipseCallout">
            <a:avLst>
              <a:gd name="adj1" fmla="val -2783"/>
              <a:gd name="adj2" fmla="val -85066"/>
            </a:avLst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严谨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细致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椭圆形标注 78"/>
          <p:cNvSpPr/>
          <p:nvPr/>
        </p:nvSpPr>
        <p:spPr>
          <a:xfrm>
            <a:off x="4991136" y="411510"/>
            <a:ext cx="1856965" cy="1569530"/>
          </a:xfrm>
          <a:prstGeom prst="wedgeEllipseCallout">
            <a:avLst>
              <a:gd name="adj1" fmla="val 5775"/>
              <a:gd name="adj2" fmla="val 66022"/>
            </a:avLst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工作成就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生活品质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圈层影响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7162952" y="2188015"/>
            <a:ext cx="1440160" cy="6651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商务为主</a:t>
            </a:r>
          </a:p>
        </p:txBody>
      </p:sp>
      <p:sp>
        <p:nvSpPr>
          <p:cNvPr id="81" name="椭圆形标注 80"/>
          <p:cNvSpPr/>
          <p:nvPr/>
        </p:nvSpPr>
        <p:spPr>
          <a:xfrm>
            <a:off x="6876256" y="3333142"/>
            <a:ext cx="1569830" cy="1326840"/>
          </a:xfrm>
          <a:prstGeom prst="wedgeEllipseCallout">
            <a:avLst>
              <a:gd name="adj1" fmla="val -1915"/>
              <a:gd name="adj2" fmla="val -91737"/>
            </a:avLst>
          </a:prstGeom>
          <a:solidFill>
            <a:schemeClr val="tx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人物属性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1312883" y="411529"/>
            <a:ext cx="2262604" cy="1524427"/>
          </a:xfrm>
          <a:prstGeom prst="wedgeEllipseCallout">
            <a:avLst>
              <a:gd name="adj1" fmla="val 3064"/>
              <a:gd name="adj2" fmla="val 68149"/>
            </a:avLst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经常出差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商务场合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社交活动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9512" y="1131590"/>
            <a:ext cx="7200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</a:t>
            </a:r>
            <a:endParaRPr lang="zh-CN" altLang="en-US" sz="166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20272" y="295327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共性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10799"/>
          <a:stretch>
            <a:fillRect/>
          </a:stretch>
        </p:blipFill>
        <p:spPr>
          <a:xfrm>
            <a:off x="0" y="-20538"/>
            <a:ext cx="9144000" cy="51645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23728" y="2067694"/>
            <a:ext cx="7020272" cy="2304256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7744" y="2063626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产品和受众</a:t>
            </a:r>
            <a:endParaRPr lang="en-US" altLang="zh-CN" sz="4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之间的关联是什么？？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723878"/>
            <a:ext cx="8352928" cy="1080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聆听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+SCRM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72000" y="2499742"/>
            <a:ext cx="4104456" cy="11521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日常运营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建立小罐茶圈层</a:t>
            </a:r>
          </a:p>
        </p:txBody>
      </p:sp>
      <p:sp>
        <p:nvSpPr>
          <p:cNvPr id="8" name="等腰三角形 7"/>
          <p:cNvSpPr/>
          <p:nvPr/>
        </p:nvSpPr>
        <p:spPr>
          <a:xfrm>
            <a:off x="323528" y="123478"/>
            <a:ext cx="8352928" cy="15841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小罐茶方案结构</a:t>
            </a:r>
          </a:p>
        </p:txBody>
      </p:sp>
      <p:sp>
        <p:nvSpPr>
          <p:cNvPr id="9" name="矩形 8"/>
          <p:cNvSpPr/>
          <p:nvPr/>
        </p:nvSpPr>
        <p:spPr>
          <a:xfrm>
            <a:off x="323528" y="1779662"/>
            <a:ext cx="8352928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社会化广告（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23528" y="2499742"/>
            <a:ext cx="4176464" cy="1152128"/>
            <a:chOff x="323528" y="2427734"/>
            <a:chExt cx="4176464" cy="1152128"/>
          </a:xfrm>
        </p:grpSpPr>
        <p:sp>
          <p:nvSpPr>
            <p:cNvPr id="10" name="矩形 9"/>
            <p:cNvSpPr/>
            <p:nvPr/>
          </p:nvSpPr>
          <p:spPr>
            <a:xfrm>
              <a:off x="323528" y="2427734"/>
              <a:ext cx="4176464" cy="115212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上市一系列动作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95536" y="2859782"/>
              <a:ext cx="1296144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事件</a:t>
              </a:r>
              <a:endParaRPr lang="en-US" altLang="zh-CN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63688" y="2859782"/>
              <a:ext cx="1296144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定制</a:t>
              </a:r>
              <a:endParaRPr lang="en-US" altLang="zh-CN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131840" y="2859782"/>
              <a:ext cx="1296144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6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试饮</a:t>
              </a:r>
              <a:endParaRPr lang="en-US" altLang="zh-CN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4644008" cy="51435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43582" y="419641"/>
            <a:ext cx="210042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 err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行为</a:t>
            </a:r>
            <a:endParaRPr lang="zh-CN" altLang="en-US" sz="6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44008" y="411510"/>
            <a:ext cx="2100426" cy="110799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习惯</a:t>
            </a:r>
          </a:p>
        </p:txBody>
      </p:sp>
      <p:sp>
        <p:nvSpPr>
          <p:cNvPr id="13" name="矩形 12"/>
          <p:cNvSpPr/>
          <p:nvPr/>
        </p:nvSpPr>
        <p:spPr>
          <a:xfrm>
            <a:off x="4644008" y="4168088"/>
            <a:ext cx="4499991" cy="608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洞察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4168088"/>
            <a:ext cx="4644008" cy="60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</a:t>
            </a:r>
          </a:p>
        </p:txBody>
      </p:sp>
      <p:sp>
        <p:nvSpPr>
          <p:cNvPr id="16" name="矩形 15"/>
          <p:cNvSpPr/>
          <p:nvPr/>
        </p:nvSpPr>
        <p:spPr>
          <a:xfrm>
            <a:off x="5148064" y="1851670"/>
            <a:ext cx="3240360" cy="4320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“小”形态，轻便出行</a:t>
            </a:r>
          </a:p>
        </p:txBody>
      </p:sp>
      <p:sp>
        <p:nvSpPr>
          <p:cNvPr id="17" name="矩形 16"/>
          <p:cNvSpPr/>
          <p:nvPr/>
        </p:nvSpPr>
        <p:spPr>
          <a:xfrm>
            <a:off x="5144763" y="2571751"/>
            <a:ext cx="3240360" cy="4320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“小”细节，彰显质感</a:t>
            </a:r>
          </a:p>
        </p:txBody>
      </p:sp>
      <p:sp>
        <p:nvSpPr>
          <p:cNvPr id="18" name="矩形 17"/>
          <p:cNvSpPr/>
          <p:nvPr/>
        </p:nvSpPr>
        <p:spPr>
          <a:xfrm>
            <a:off x="5144763" y="3291831"/>
            <a:ext cx="3240360" cy="4320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“小”圈层，多种社交</a:t>
            </a:r>
          </a:p>
        </p:txBody>
      </p:sp>
      <p:sp>
        <p:nvSpPr>
          <p:cNvPr id="19" name="矩形 18"/>
          <p:cNvSpPr/>
          <p:nvPr/>
        </p:nvSpPr>
        <p:spPr>
          <a:xfrm>
            <a:off x="899592" y="1851670"/>
            <a:ext cx="32403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“小”形态，更加便利</a:t>
            </a:r>
          </a:p>
        </p:txBody>
      </p:sp>
      <p:sp>
        <p:nvSpPr>
          <p:cNvPr id="20" name="矩形 19"/>
          <p:cNvSpPr/>
          <p:nvPr/>
        </p:nvSpPr>
        <p:spPr>
          <a:xfrm>
            <a:off x="896291" y="2571750"/>
            <a:ext cx="32403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“小”细节，打造质感</a:t>
            </a:r>
          </a:p>
        </p:txBody>
      </p:sp>
      <p:sp>
        <p:nvSpPr>
          <p:cNvPr id="21" name="矩形 20"/>
          <p:cNvSpPr/>
          <p:nvPr/>
        </p:nvSpPr>
        <p:spPr>
          <a:xfrm>
            <a:off x="896291" y="3291830"/>
            <a:ext cx="32403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“小”分类，多种体验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059433" y="4024684"/>
            <a:ext cx="1088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4644008" cy="51435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43582" y="419641"/>
            <a:ext cx="210042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</a:t>
            </a:r>
          </a:p>
        </p:txBody>
      </p:sp>
      <p:sp>
        <p:nvSpPr>
          <p:cNvPr id="8" name="矩形 7"/>
          <p:cNvSpPr/>
          <p:nvPr/>
        </p:nvSpPr>
        <p:spPr>
          <a:xfrm>
            <a:off x="4644008" y="411510"/>
            <a:ext cx="2100426" cy="110799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内核</a:t>
            </a:r>
          </a:p>
        </p:txBody>
      </p:sp>
      <p:sp>
        <p:nvSpPr>
          <p:cNvPr id="13" name="矩形 12"/>
          <p:cNvSpPr/>
          <p:nvPr/>
        </p:nvSpPr>
        <p:spPr>
          <a:xfrm>
            <a:off x="4644008" y="4168088"/>
            <a:ext cx="4499991" cy="608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洞察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4168088"/>
            <a:ext cx="4644008" cy="60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</a:t>
            </a:r>
          </a:p>
        </p:txBody>
      </p:sp>
      <p:sp>
        <p:nvSpPr>
          <p:cNvPr id="16" name="矩形 15"/>
          <p:cNvSpPr/>
          <p:nvPr/>
        </p:nvSpPr>
        <p:spPr>
          <a:xfrm>
            <a:off x="5148064" y="1923677"/>
            <a:ext cx="3240360" cy="1440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专注“小”事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成就大事业</a:t>
            </a:r>
          </a:p>
        </p:txBody>
      </p:sp>
      <p:sp>
        <p:nvSpPr>
          <p:cNvPr id="21" name="矩形 20"/>
          <p:cNvSpPr/>
          <p:nvPr/>
        </p:nvSpPr>
        <p:spPr>
          <a:xfrm>
            <a:off x="611560" y="2067694"/>
            <a:ext cx="3240360" cy="1213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专注“细节”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成就产品品质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059433" y="4024684"/>
            <a:ext cx="1088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4644008" cy="51435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43582" y="419641"/>
            <a:ext cx="210042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</a:t>
            </a:r>
          </a:p>
        </p:txBody>
      </p:sp>
      <p:sp>
        <p:nvSpPr>
          <p:cNvPr id="8" name="矩形 7"/>
          <p:cNvSpPr/>
          <p:nvPr/>
        </p:nvSpPr>
        <p:spPr>
          <a:xfrm>
            <a:off x="4644008" y="411510"/>
            <a:ext cx="2100426" cy="110799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体现</a:t>
            </a:r>
          </a:p>
        </p:txBody>
      </p:sp>
      <p:sp>
        <p:nvSpPr>
          <p:cNvPr id="13" name="矩形 12"/>
          <p:cNvSpPr/>
          <p:nvPr/>
        </p:nvSpPr>
        <p:spPr>
          <a:xfrm>
            <a:off x="4644008" y="4168088"/>
            <a:ext cx="4499991" cy="6080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洞察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4168088"/>
            <a:ext cx="4644008" cy="60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</a:t>
            </a:r>
          </a:p>
        </p:txBody>
      </p:sp>
      <p:sp>
        <p:nvSpPr>
          <p:cNvPr id="18" name="矩形 17"/>
          <p:cNvSpPr/>
          <p:nvPr/>
        </p:nvSpPr>
        <p:spPr>
          <a:xfrm>
            <a:off x="5072755" y="1995686"/>
            <a:ext cx="3819725" cy="1425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注重“点滴”积累</a:t>
            </a:r>
            <a:endParaRPr lang="en-US" altLang="zh-CN" sz="2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沉淀人生大智慧</a:t>
            </a:r>
          </a:p>
        </p:txBody>
      </p:sp>
      <p:sp>
        <p:nvSpPr>
          <p:cNvPr id="19" name="矩形 18"/>
          <p:cNvSpPr/>
          <p:nvPr/>
        </p:nvSpPr>
        <p:spPr>
          <a:xfrm>
            <a:off x="539552" y="1962374"/>
            <a:ext cx="3816424" cy="1473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独创“小”业态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创茶业大局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059433" y="4024684"/>
            <a:ext cx="1088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923678"/>
            <a:ext cx="9144000" cy="2232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257584"/>
            <a:ext cx="34676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Message</a:t>
            </a:r>
          </a:p>
          <a:p>
            <a:pPr algn="ctr">
              <a:lnSpc>
                <a:spcPct val="50000"/>
              </a:lnSpc>
            </a:pP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50000"/>
              </a:lnSpc>
            </a:pPr>
            <a:endParaRPr lang="en-US" altLang="zh-CN" sz="7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50000"/>
              </a:lnSpc>
            </a:pP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见大</a:t>
            </a:r>
          </a:p>
        </p:txBody>
      </p:sp>
      <p:sp>
        <p:nvSpPr>
          <p:cNvPr id="8" name="下箭头 7"/>
          <p:cNvSpPr/>
          <p:nvPr/>
        </p:nvSpPr>
        <p:spPr>
          <a:xfrm>
            <a:off x="1403648" y="1347614"/>
            <a:ext cx="1152128" cy="1152128"/>
          </a:xfrm>
          <a:prstGeom prst="down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44269" y="411510"/>
            <a:ext cx="987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endParaRPr lang="zh-CN" altLang="en-US" sz="7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5576" y="585370"/>
            <a:ext cx="2586672" cy="936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产品卖点</a:t>
            </a:r>
          </a:p>
        </p:txBody>
      </p:sp>
      <p:sp>
        <p:nvSpPr>
          <p:cNvPr id="17" name="下箭头 16"/>
          <p:cNvSpPr/>
          <p:nvPr/>
        </p:nvSpPr>
        <p:spPr>
          <a:xfrm>
            <a:off x="6300192" y="1347614"/>
            <a:ext cx="1152128" cy="1152128"/>
          </a:xfrm>
          <a:prstGeom prst="down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85728" y="555527"/>
            <a:ext cx="2586672" cy="936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  </a:t>
            </a: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特质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1560" y="1131590"/>
            <a:ext cx="6552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endParaRPr lang="zh-CN" altLang="en-US" sz="166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04248" y="2953276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23928" y="738445"/>
            <a:ext cx="46805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传播痛点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r">
              <a:lnSpc>
                <a:spcPct val="20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高端人群，活跃度低，怎么传？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r">
              <a:lnSpc>
                <a:spcPct val="20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初入市场，知名度怎么引爆？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r">
              <a:lnSpc>
                <a:spcPct val="200000"/>
              </a:lnSpc>
              <a:buFont typeface="+mj-ea"/>
              <a:buAutoNum type="circleNumDbPlain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粉丝薄弱，怎么积累？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下箭头 27"/>
          <p:cNvSpPr/>
          <p:nvPr/>
        </p:nvSpPr>
        <p:spPr>
          <a:xfrm>
            <a:off x="2365596" y="1798846"/>
            <a:ext cx="2197112" cy="3147814"/>
          </a:xfrm>
          <a:prstGeom prst="downArrow">
            <a:avLst>
              <a:gd name="adj1" fmla="val 73884"/>
              <a:gd name="adj2" fmla="val 5387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833648" y="1920259"/>
            <a:ext cx="127745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场景关联</a:t>
            </a:r>
          </a:p>
        </p:txBody>
      </p:sp>
      <p:sp>
        <p:nvSpPr>
          <p:cNvPr id="33" name="矩形 32"/>
          <p:cNvSpPr/>
          <p:nvPr/>
        </p:nvSpPr>
        <p:spPr>
          <a:xfrm>
            <a:off x="2833648" y="2802396"/>
            <a:ext cx="1277451" cy="71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产品内核</a:t>
            </a:r>
          </a:p>
        </p:txBody>
      </p:sp>
      <p:sp>
        <p:nvSpPr>
          <p:cNvPr id="50" name="矩形 49"/>
          <p:cNvSpPr/>
          <p:nvPr/>
        </p:nvSpPr>
        <p:spPr>
          <a:xfrm>
            <a:off x="3033791" y="401191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记忆点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下箭头 26"/>
          <p:cNvSpPr/>
          <p:nvPr/>
        </p:nvSpPr>
        <p:spPr>
          <a:xfrm>
            <a:off x="4572000" y="1798846"/>
            <a:ext cx="2197112" cy="3147814"/>
          </a:xfrm>
          <a:prstGeom prst="downArrow">
            <a:avLst>
              <a:gd name="adj1" fmla="val 73884"/>
              <a:gd name="adj2" fmla="val 5387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036532" y="1909759"/>
            <a:ext cx="127745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心智关联</a:t>
            </a:r>
          </a:p>
        </p:txBody>
      </p:sp>
      <p:sp>
        <p:nvSpPr>
          <p:cNvPr id="34" name="矩形 33"/>
          <p:cNvSpPr/>
          <p:nvPr/>
        </p:nvSpPr>
        <p:spPr>
          <a:xfrm>
            <a:off x="5036532" y="2787774"/>
            <a:ext cx="1277451" cy="71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产品卖点</a:t>
            </a:r>
          </a:p>
        </p:txBody>
      </p:sp>
      <p:sp>
        <p:nvSpPr>
          <p:cNvPr id="51" name="矩形 50"/>
          <p:cNvSpPr/>
          <p:nvPr/>
        </p:nvSpPr>
        <p:spPr>
          <a:xfrm>
            <a:off x="5292080" y="401191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触动点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2" name="下箭头 41"/>
          <p:cNvSpPr/>
          <p:nvPr/>
        </p:nvSpPr>
        <p:spPr>
          <a:xfrm>
            <a:off x="179512" y="1800200"/>
            <a:ext cx="2197112" cy="3147814"/>
          </a:xfrm>
          <a:prstGeom prst="downArrow">
            <a:avLst>
              <a:gd name="adj1" fmla="val 73884"/>
              <a:gd name="adj2" fmla="val 5387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47564" y="1921613"/>
            <a:ext cx="127745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精神关联</a:t>
            </a:r>
          </a:p>
        </p:txBody>
      </p:sp>
      <p:sp>
        <p:nvSpPr>
          <p:cNvPr id="45" name="矩形 44"/>
          <p:cNvSpPr/>
          <p:nvPr/>
        </p:nvSpPr>
        <p:spPr>
          <a:xfrm>
            <a:off x="647564" y="2803750"/>
            <a:ext cx="1277451" cy="71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品牌内核</a:t>
            </a:r>
          </a:p>
        </p:txBody>
      </p:sp>
      <p:sp>
        <p:nvSpPr>
          <p:cNvPr id="52" name="矩形 51"/>
          <p:cNvSpPr/>
          <p:nvPr/>
        </p:nvSpPr>
        <p:spPr>
          <a:xfrm>
            <a:off x="773228" y="401215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共鸣点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6767376" y="1800200"/>
            <a:ext cx="2197112" cy="3147814"/>
          </a:xfrm>
          <a:prstGeom prst="downArrow">
            <a:avLst>
              <a:gd name="adj1" fmla="val 73884"/>
              <a:gd name="adj2" fmla="val 5387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225824" y="1920259"/>
            <a:ext cx="127745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价值关联</a:t>
            </a:r>
          </a:p>
        </p:txBody>
      </p:sp>
      <p:sp>
        <p:nvSpPr>
          <p:cNvPr id="35" name="矩形 34"/>
          <p:cNvSpPr/>
          <p:nvPr/>
        </p:nvSpPr>
        <p:spPr>
          <a:xfrm>
            <a:off x="7241704" y="2787774"/>
            <a:ext cx="1277451" cy="71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圈层打造</a:t>
            </a:r>
          </a:p>
        </p:txBody>
      </p:sp>
      <p:sp>
        <p:nvSpPr>
          <p:cNvPr id="53" name="矩形 52"/>
          <p:cNvSpPr/>
          <p:nvPr/>
        </p:nvSpPr>
        <p:spPr>
          <a:xfrm>
            <a:off x="7439253" y="401191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维系点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3011" y="339502"/>
            <a:ext cx="8217978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痛点解决体系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23528" y="2643758"/>
            <a:ext cx="8414776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23528" y="3754358"/>
            <a:ext cx="8424936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67544" y="1191404"/>
            <a:ext cx="1617734" cy="579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CATCH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650087" y="1191404"/>
            <a:ext cx="1620830" cy="579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CONTACT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860032" y="1191404"/>
            <a:ext cx="1614502" cy="579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CLOSE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057298" y="1189508"/>
            <a:ext cx="1614502" cy="5799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CONTINUE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b="5855"/>
          <a:stretch>
            <a:fillRect/>
          </a:stretch>
        </p:blipFill>
        <p:spPr>
          <a:xfrm>
            <a:off x="0" y="0"/>
            <a:ext cx="9144001" cy="51640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2765415"/>
            <a:ext cx="5940152" cy="107721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捆绑高端商旅场景</a:t>
            </a:r>
            <a:endParaRPr lang="en-US" altLang="zh-CN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品牌印象重复记忆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20892878">
            <a:off x="139324" y="387622"/>
            <a:ext cx="2646878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营销策略思考</a:t>
            </a:r>
          </a:p>
        </p:txBody>
      </p:sp>
      <p:sp>
        <p:nvSpPr>
          <p:cNvPr id="7" name="矩形 6"/>
          <p:cNvSpPr/>
          <p:nvPr/>
        </p:nvSpPr>
        <p:spPr>
          <a:xfrm>
            <a:off x="1763688" y="1391746"/>
            <a:ext cx="7380312" cy="110799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策略① </a:t>
            </a:r>
            <a:r>
              <a:rPr lang="en-US" altLang="zh-CN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场景营销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528" y="1131590"/>
            <a:ext cx="7128792" cy="110799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策略② </a:t>
            </a:r>
            <a:r>
              <a:rPr lang="en-US" altLang="zh-CN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事件营销</a:t>
            </a:r>
          </a:p>
        </p:txBody>
      </p:sp>
      <p:sp>
        <p:nvSpPr>
          <p:cNvPr id="10" name="矩形 9"/>
          <p:cNvSpPr/>
          <p:nvPr/>
        </p:nvSpPr>
        <p:spPr>
          <a:xfrm>
            <a:off x="2915816" y="2643757"/>
            <a:ext cx="6228184" cy="14401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59832" y="2595557"/>
            <a:ext cx="608416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32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系列大事件营销形式，</a:t>
            </a:r>
            <a:endParaRPr lang="en-US" altLang="zh-CN" sz="32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通过大事件，迅速积累知名度，吸引关注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>
            <a:fillRect/>
          </a:stretch>
        </p:blipFill>
        <p:spPr>
          <a:xfrm>
            <a:off x="0" y="0"/>
            <a:ext cx="9147832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280268"/>
            <a:ext cx="6336704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策略③</a:t>
            </a:r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 </a:t>
            </a:r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精准营销</a:t>
            </a:r>
          </a:p>
        </p:txBody>
      </p:sp>
      <p:sp>
        <p:nvSpPr>
          <p:cNvPr id="2" name="矩形 1"/>
          <p:cNvSpPr/>
          <p:nvPr/>
        </p:nvSpPr>
        <p:spPr>
          <a:xfrm>
            <a:off x="179512" y="1369100"/>
            <a:ext cx="8892480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抢占受众心智 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细分人群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构建小罐茶的商业社交圈层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1"/>
          <a:stretch>
            <a:fillRect/>
          </a:stretch>
        </p:blipFill>
        <p:spPr>
          <a:xfrm>
            <a:off x="1170384" y="411510"/>
            <a:ext cx="6858000" cy="44439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96" y="1393344"/>
            <a:ext cx="8064896" cy="807913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altLang="zh-CN" sz="4800" cap="all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</a:t>
            </a:r>
            <a:r>
              <a:rPr lang="zh-CN" altLang="en-US" sz="4800" cap="all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小罐茶传播目标梳理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471115" y="3086174"/>
            <a:ext cx="180281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致敬大师系列视频营销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品牌内涵传递，通过大师风格、内涵，传递小罐茶品牌与大师气质相融合的特质。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1114" y="2784528"/>
            <a:ext cx="1892037" cy="2851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小罐茶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</a:p>
        </p:txBody>
      </p:sp>
      <p:sp>
        <p:nvSpPr>
          <p:cNvPr id="41" name="矩形 40"/>
          <p:cNvSpPr/>
          <p:nvPr/>
        </p:nvSpPr>
        <p:spPr>
          <a:xfrm>
            <a:off x="2579114" y="2784528"/>
            <a:ext cx="1835593" cy="2851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小细节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大影响</a:t>
            </a:r>
          </a:p>
        </p:txBody>
      </p:sp>
      <p:sp>
        <p:nvSpPr>
          <p:cNvPr id="42" name="矩形 41"/>
          <p:cNvSpPr/>
          <p:nvPr/>
        </p:nvSpPr>
        <p:spPr>
          <a:xfrm>
            <a:off x="4617998" y="2784528"/>
            <a:ext cx="1832244" cy="2851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小产品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大体验</a:t>
            </a:r>
          </a:p>
        </p:txBody>
      </p:sp>
      <p:sp>
        <p:nvSpPr>
          <p:cNvPr id="45" name="五边形 44"/>
          <p:cNvSpPr/>
          <p:nvPr/>
        </p:nvSpPr>
        <p:spPr>
          <a:xfrm>
            <a:off x="1161614" y="4540135"/>
            <a:ext cx="7581744" cy="407879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社会化广告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-APP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、聆听检测平台、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SCRM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579116" y="3086174"/>
            <a:ext cx="18355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商务定制旅程，极致体验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事件营销，通过小罐茶的软植入，打造全新的商务旅途生活方式。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586822" y="3086174"/>
            <a:ext cx="19219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产品试喝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以高端赠送的方式邀请目标受众试饮，并通过</a:t>
            </a:r>
            <a:r>
              <a: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扩散，吸引大范围产品关注。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390190" y="51470"/>
            <a:ext cx="8328455" cy="1010709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整体传播规划</a:t>
            </a:r>
          </a:p>
        </p:txBody>
      </p:sp>
      <p:sp>
        <p:nvSpPr>
          <p:cNvPr id="2" name="矩形 1"/>
          <p:cNvSpPr/>
          <p:nvPr/>
        </p:nvSpPr>
        <p:spPr>
          <a:xfrm>
            <a:off x="436188" y="2712677"/>
            <a:ext cx="1941865" cy="15790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29766" y="2712677"/>
            <a:ext cx="1905343" cy="15790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558963" y="2712677"/>
            <a:ext cx="1932658" cy="15790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74632" y="4371950"/>
            <a:ext cx="836338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25736" y="4540135"/>
            <a:ext cx="1193936" cy="40787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时趣资源</a:t>
            </a:r>
          </a:p>
        </p:txBody>
      </p:sp>
      <p:sp>
        <p:nvSpPr>
          <p:cNvPr id="18" name="矩形 17"/>
          <p:cNvSpPr/>
          <p:nvPr/>
        </p:nvSpPr>
        <p:spPr>
          <a:xfrm>
            <a:off x="436188" y="1123326"/>
            <a:ext cx="1945752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CATCH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540218" y="1123326"/>
            <a:ext cx="1897926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CONTACT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545990" y="1123326"/>
            <a:ext cx="1941865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CLOSE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36188" y="1635646"/>
            <a:ext cx="1945752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精神关联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40218" y="1635646"/>
            <a:ext cx="1897926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场景关联</a:t>
            </a:r>
          </a:p>
        </p:txBody>
      </p:sp>
      <p:sp>
        <p:nvSpPr>
          <p:cNvPr id="38" name="矩形 37"/>
          <p:cNvSpPr/>
          <p:nvPr/>
        </p:nvSpPr>
        <p:spPr>
          <a:xfrm>
            <a:off x="4545990" y="1635646"/>
            <a:ext cx="1941865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心智关联</a:t>
            </a:r>
          </a:p>
        </p:txBody>
      </p:sp>
      <p:cxnSp>
        <p:nvCxnSpPr>
          <p:cNvPr id="39" name="直接连接符 38"/>
          <p:cNvCxnSpPr/>
          <p:nvPr/>
        </p:nvCxnSpPr>
        <p:spPr>
          <a:xfrm>
            <a:off x="385084" y="2640669"/>
            <a:ext cx="836338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667560" y="2792792"/>
            <a:ext cx="1832244" cy="2851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小服务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大生活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562214" y="3094438"/>
            <a:ext cx="1962761" cy="10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定制化维护，高品质体验</a:t>
            </a:r>
            <a:endParaRPr lang="en-US" altLang="zh-CN" sz="10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细分受众，定制内容，通过内容、服务、产品信息定制化传达，形成高品质用户体验。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608525" y="2720941"/>
            <a:ext cx="1932658" cy="157900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95552" y="1131590"/>
            <a:ext cx="1941865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CONTINUE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595552" y="1643910"/>
            <a:ext cx="1941865" cy="4423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价值关联</a:t>
            </a:r>
          </a:p>
        </p:txBody>
      </p:sp>
      <p:sp>
        <p:nvSpPr>
          <p:cNvPr id="30" name="矩形 29"/>
          <p:cNvSpPr/>
          <p:nvPr/>
        </p:nvSpPr>
        <p:spPr>
          <a:xfrm>
            <a:off x="431211" y="2139702"/>
            <a:ext cx="1945752" cy="4423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共鸣点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535241" y="2139702"/>
            <a:ext cx="1897926" cy="4423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记忆点</a:t>
            </a:r>
          </a:p>
        </p:txBody>
      </p:sp>
      <p:sp>
        <p:nvSpPr>
          <p:cNvPr id="43" name="矩形 42"/>
          <p:cNvSpPr/>
          <p:nvPr/>
        </p:nvSpPr>
        <p:spPr>
          <a:xfrm>
            <a:off x="4541013" y="2139702"/>
            <a:ext cx="1941865" cy="4423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触动点</a:t>
            </a:r>
          </a:p>
        </p:txBody>
      </p:sp>
      <p:sp>
        <p:nvSpPr>
          <p:cNvPr id="44" name="矩形 43"/>
          <p:cNvSpPr/>
          <p:nvPr/>
        </p:nvSpPr>
        <p:spPr>
          <a:xfrm>
            <a:off x="6590575" y="2147966"/>
            <a:ext cx="1941865" cy="4423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维系点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>
            <a:spLocks noChangeArrowheads="1"/>
          </p:cNvSpPr>
          <p:nvPr/>
        </p:nvSpPr>
        <p:spPr bwMode="auto">
          <a:xfrm>
            <a:off x="755576" y="339502"/>
            <a:ext cx="7776864" cy="819967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1">
                <a:alpha val="38823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35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899592" y="627534"/>
            <a:ext cx="175160" cy="284055"/>
          </a:xfrm>
          <a:prstGeom prst="round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81375" y="48351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执行周期规划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899592" y="1275605"/>
          <a:ext cx="7632848" cy="631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直接连接符 11"/>
          <p:cNvCxnSpPr/>
          <p:nvPr/>
        </p:nvCxnSpPr>
        <p:spPr>
          <a:xfrm>
            <a:off x="755576" y="3038529"/>
            <a:ext cx="7776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755576" y="3614594"/>
            <a:ext cx="7776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755576" y="3946755"/>
            <a:ext cx="7776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99592" y="2571750"/>
            <a:ext cx="2520280" cy="3947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场景事件</a:t>
            </a:r>
          </a:p>
        </p:txBody>
      </p:sp>
      <p:sp>
        <p:nvSpPr>
          <p:cNvPr id="11" name="矩形 10"/>
          <p:cNvSpPr/>
          <p:nvPr/>
        </p:nvSpPr>
        <p:spPr>
          <a:xfrm>
            <a:off x="3311860" y="3138416"/>
            <a:ext cx="1224136" cy="40417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试饮</a:t>
            </a:r>
          </a:p>
        </p:txBody>
      </p:sp>
      <p:sp>
        <p:nvSpPr>
          <p:cNvPr id="13" name="矩形 12"/>
          <p:cNvSpPr/>
          <p:nvPr/>
        </p:nvSpPr>
        <p:spPr>
          <a:xfrm>
            <a:off x="899592" y="3686602"/>
            <a:ext cx="7488832" cy="188145"/>
          </a:xfrm>
          <a:prstGeom prst="rect">
            <a:avLst/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日常运营</a:t>
            </a:r>
          </a:p>
        </p:txBody>
      </p:sp>
      <p:sp>
        <p:nvSpPr>
          <p:cNvPr id="14" name="矩形 13"/>
          <p:cNvSpPr/>
          <p:nvPr/>
        </p:nvSpPr>
        <p:spPr>
          <a:xfrm>
            <a:off x="4572000" y="2571750"/>
            <a:ext cx="2520280" cy="3947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场景事件</a:t>
            </a:r>
          </a:p>
        </p:txBody>
      </p:sp>
      <p:sp>
        <p:nvSpPr>
          <p:cNvPr id="17" name="矩形 16"/>
          <p:cNvSpPr/>
          <p:nvPr/>
        </p:nvSpPr>
        <p:spPr>
          <a:xfrm>
            <a:off x="899592" y="4046642"/>
            <a:ext cx="7488832" cy="18814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投放、</a:t>
            </a:r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9592" y="4262666"/>
            <a:ext cx="7488832" cy="18814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SCRM</a:t>
            </a: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755576" y="4766722"/>
            <a:ext cx="7776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899592" y="4478690"/>
            <a:ext cx="7488832" cy="18814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聆听监测平台</a:t>
            </a:r>
          </a:p>
        </p:txBody>
      </p:sp>
      <p:sp>
        <p:nvSpPr>
          <p:cNvPr id="22" name="矩形 21"/>
          <p:cNvSpPr/>
          <p:nvPr/>
        </p:nvSpPr>
        <p:spPr>
          <a:xfrm>
            <a:off x="2051720" y="3138415"/>
            <a:ext cx="1224136" cy="40417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</a:p>
        </p:txBody>
      </p:sp>
      <p:sp>
        <p:nvSpPr>
          <p:cNvPr id="23" name="矩形 22"/>
          <p:cNvSpPr/>
          <p:nvPr/>
        </p:nvSpPr>
        <p:spPr>
          <a:xfrm>
            <a:off x="7164288" y="3138416"/>
            <a:ext cx="1224136" cy="40417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试饮</a:t>
            </a:r>
          </a:p>
        </p:txBody>
      </p:sp>
      <p:sp>
        <p:nvSpPr>
          <p:cNvPr id="24" name="矩形 23"/>
          <p:cNvSpPr/>
          <p:nvPr/>
        </p:nvSpPr>
        <p:spPr>
          <a:xfrm>
            <a:off x="5904148" y="3138415"/>
            <a:ext cx="1224136" cy="40417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</a:p>
        </p:txBody>
      </p:sp>
      <p:sp>
        <p:nvSpPr>
          <p:cNvPr id="25" name="矩形 24"/>
          <p:cNvSpPr/>
          <p:nvPr/>
        </p:nvSpPr>
        <p:spPr>
          <a:xfrm>
            <a:off x="899592" y="2011856"/>
            <a:ext cx="1224136" cy="4041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755576" y="2499742"/>
            <a:ext cx="77768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347864" y="2023564"/>
            <a:ext cx="1224136" cy="4041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</a:p>
        </p:txBody>
      </p:sp>
      <p:sp>
        <p:nvSpPr>
          <p:cNvPr id="29" name="矩形 28"/>
          <p:cNvSpPr/>
          <p:nvPr/>
        </p:nvSpPr>
        <p:spPr>
          <a:xfrm>
            <a:off x="5796136" y="2023564"/>
            <a:ext cx="1224136" cy="4041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670219"/>
            <a:ext cx="9144000" cy="76944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 </a:t>
            </a:r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大情怀</a:t>
            </a:r>
          </a:p>
        </p:txBody>
      </p:sp>
      <p:sp>
        <p:nvSpPr>
          <p:cNvPr id="12" name="椭圆 11"/>
          <p:cNvSpPr/>
          <p:nvPr/>
        </p:nvSpPr>
        <p:spPr>
          <a:xfrm>
            <a:off x="395536" y="1800994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</a:t>
            </a:r>
          </a:p>
        </p:txBody>
      </p:sp>
      <p:sp>
        <p:nvSpPr>
          <p:cNvPr id="13" name="椭圆 12"/>
          <p:cNvSpPr/>
          <p:nvPr/>
        </p:nvSpPr>
        <p:spPr>
          <a:xfrm>
            <a:off x="1691680" y="1779662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罐</a:t>
            </a:r>
          </a:p>
        </p:txBody>
      </p:sp>
      <p:sp>
        <p:nvSpPr>
          <p:cNvPr id="14" name="椭圆 13"/>
          <p:cNvSpPr/>
          <p:nvPr/>
        </p:nvSpPr>
        <p:spPr>
          <a:xfrm>
            <a:off x="2987824" y="1807865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508104" y="1851670"/>
            <a:ext cx="3227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</a:p>
        </p:txBody>
      </p:sp>
      <p:sp>
        <p:nvSpPr>
          <p:cNvPr id="15" name="矩形 14"/>
          <p:cNvSpPr/>
          <p:nvPr/>
        </p:nvSpPr>
        <p:spPr>
          <a:xfrm>
            <a:off x="395536" y="690831"/>
            <a:ext cx="8208912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阶段①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高端亮相，讲述情怀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382329" y="1841670"/>
            <a:ext cx="987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endParaRPr lang="zh-CN" altLang="en-US" sz="7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61137" y="1722170"/>
            <a:ext cx="7571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什么是大师？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5536" y="3036897"/>
            <a:ext cx="144016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</a:t>
            </a:r>
          </a:p>
        </p:txBody>
      </p:sp>
      <p:sp>
        <p:nvSpPr>
          <p:cNvPr id="4" name="矩形 3"/>
          <p:cNvSpPr/>
          <p:nvPr/>
        </p:nvSpPr>
        <p:spPr>
          <a:xfrm>
            <a:off x="1907704" y="3036897"/>
            <a:ext cx="342038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是一代宗师</a:t>
            </a:r>
            <a:endParaRPr lang="en-US" altLang="zh-CN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39752" y="3973001"/>
            <a:ext cx="6804247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有人生大智，气度不凡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>
            <a:fillRect/>
          </a:stretch>
        </p:blipFill>
        <p:spPr>
          <a:xfrm>
            <a:off x="2339753" y="-1"/>
            <a:ext cx="6804248" cy="51493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228" y="1532492"/>
            <a:ext cx="16201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</a:t>
            </a:r>
          </a:p>
        </p:txBody>
      </p:sp>
      <p:sp>
        <p:nvSpPr>
          <p:cNvPr id="4" name="矩形 3"/>
          <p:cNvSpPr/>
          <p:nvPr/>
        </p:nvSpPr>
        <p:spPr>
          <a:xfrm>
            <a:off x="1763688" y="1532492"/>
            <a:ext cx="374669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从微小做起</a:t>
            </a:r>
            <a:endParaRPr lang="en-US" altLang="zh-CN" sz="5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228" y="2728540"/>
            <a:ext cx="4339650" cy="923330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成就传奇人生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9062"/>
          <a:stretch>
            <a:fillRect/>
          </a:stretch>
        </p:blipFill>
        <p:spPr>
          <a:xfrm>
            <a:off x="1714" y="1"/>
            <a:ext cx="9142286" cy="51640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88024" y="729158"/>
            <a:ext cx="16201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</a:t>
            </a:r>
          </a:p>
        </p:txBody>
      </p:sp>
      <p:sp>
        <p:nvSpPr>
          <p:cNvPr id="4" name="矩形 3"/>
          <p:cNvSpPr/>
          <p:nvPr/>
        </p:nvSpPr>
        <p:spPr>
          <a:xfrm>
            <a:off x="5397308" y="1658690"/>
            <a:ext cx="3746692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5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专注于细节</a:t>
            </a:r>
            <a:endParaRPr lang="en-US" altLang="zh-CN" sz="5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3723878"/>
            <a:ext cx="4339650" cy="923330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缔造商业大道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0693" y="699542"/>
            <a:ext cx="82477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 </a:t>
            </a:r>
            <a:r>
              <a:rPr lang="en-US" altLang="zh-CN" sz="8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8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0693" y="2256423"/>
            <a:ext cx="8103755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向大师们致敬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23728" y="3858602"/>
            <a:ext cx="487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/>
          <a:stretch>
            <a:fillRect/>
          </a:stretch>
        </p:blipFill>
        <p:spPr>
          <a:xfrm>
            <a:off x="4499992" y="267494"/>
            <a:ext cx="4640560" cy="35656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9"/>
          <a:stretch>
            <a:fillRect/>
          </a:stretch>
        </p:blipFill>
        <p:spPr>
          <a:xfrm>
            <a:off x="0" y="267494"/>
            <a:ext cx="4602917" cy="35656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26" y="2643758"/>
            <a:ext cx="4648572" cy="232428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/>
          <a:stretch>
            <a:fillRect/>
          </a:stretch>
        </p:blipFill>
        <p:spPr>
          <a:xfrm>
            <a:off x="0" y="555526"/>
            <a:ext cx="4512670" cy="31511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4" y="555526"/>
            <a:ext cx="4710746" cy="315118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5816" y="3219822"/>
            <a:ext cx="2952328" cy="12961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谈情怀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5576" y="699542"/>
            <a:ext cx="75608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  期  目  标</a:t>
            </a:r>
          </a:p>
        </p:txBody>
      </p:sp>
      <p:sp>
        <p:nvSpPr>
          <p:cNvPr id="3" name="椭圆 2"/>
          <p:cNvSpPr/>
          <p:nvPr/>
        </p:nvSpPr>
        <p:spPr>
          <a:xfrm>
            <a:off x="971600" y="2067694"/>
            <a:ext cx="1728192" cy="1728192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好茶</a:t>
            </a:r>
          </a:p>
        </p:txBody>
      </p:sp>
      <p:sp>
        <p:nvSpPr>
          <p:cNvPr id="4" name="椭圆 3"/>
          <p:cNvSpPr/>
          <p:nvPr/>
        </p:nvSpPr>
        <p:spPr>
          <a:xfrm>
            <a:off x="3779912" y="2067694"/>
            <a:ext cx="1728192" cy="1728192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身份</a:t>
            </a:r>
          </a:p>
        </p:txBody>
      </p:sp>
      <p:sp>
        <p:nvSpPr>
          <p:cNvPr id="5" name="椭圆 4"/>
          <p:cNvSpPr/>
          <p:nvPr/>
        </p:nvSpPr>
        <p:spPr>
          <a:xfrm>
            <a:off x="6444208" y="2067694"/>
            <a:ext cx="1728192" cy="1728192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文化</a:t>
            </a:r>
          </a:p>
        </p:txBody>
      </p:sp>
      <p:sp>
        <p:nvSpPr>
          <p:cNvPr id="6" name="右箭头 5"/>
          <p:cNvSpPr/>
          <p:nvPr/>
        </p:nvSpPr>
        <p:spPr>
          <a:xfrm>
            <a:off x="3131840" y="2715766"/>
            <a:ext cx="192385" cy="288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868144" y="2715766"/>
            <a:ext cx="216024" cy="288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/>
          <a:stretch>
            <a:fillRect/>
          </a:stretch>
        </p:blipFill>
        <p:spPr>
          <a:xfrm>
            <a:off x="3203848" y="0"/>
            <a:ext cx="5940152" cy="51435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8909" y="339105"/>
            <a:ext cx="2708915" cy="8644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影片调性</a:t>
            </a:r>
            <a:endParaRPr lang="en-US" altLang="zh-CN" sz="1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用电影胶片的颗粒质感</a:t>
            </a: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来呈现出一种纯粹的优雅与气质</a:t>
            </a:r>
            <a:endParaRPr lang="zh-CN" altLang="en-US" sz="5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9140" y="1347614"/>
            <a:ext cx="2534668" cy="34624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致敬 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清流者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》——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李健篇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在阳光灿烂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温暖的寓所内</a:t>
            </a: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李健在聆听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从容、优雅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呈现出对音乐的专注</a:t>
            </a:r>
          </a:p>
          <a:p>
            <a:pPr algn="ctr">
              <a:lnSpc>
                <a:spcPct val="15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画面多角度变换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配合内心独白</a:t>
            </a: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体现李健音乐诗人的独特气质</a:t>
            </a: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不追随，专注自己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创造出只属于自己的音乐大师范儿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03848" y="4496221"/>
            <a:ext cx="48245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在李健的画面中，穿插小罐茶的制作工艺、产品细节画面。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>
            <a:fillRect/>
          </a:stretch>
        </p:blipFill>
        <p:spPr>
          <a:xfrm>
            <a:off x="448519" y="2930068"/>
            <a:ext cx="1689298" cy="21008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3"/>
          <a:stretch>
            <a:fillRect/>
          </a:stretch>
        </p:blipFill>
        <p:spPr>
          <a:xfrm>
            <a:off x="3958625" y="2930068"/>
            <a:ext cx="1667351" cy="21008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20507"/>
          <a:stretch>
            <a:fillRect/>
          </a:stretch>
        </p:blipFill>
        <p:spPr>
          <a:xfrm>
            <a:off x="2189659" y="2930069"/>
            <a:ext cx="1693768" cy="2106818"/>
          </a:xfrm>
          <a:prstGeom prst="rect">
            <a:avLst/>
          </a:prstGeom>
        </p:spPr>
      </p:pic>
      <p:sp>
        <p:nvSpPr>
          <p:cNvPr id="6" name="平行四边形 5"/>
          <p:cNvSpPr/>
          <p:nvPr/>
        </p:nvSpPr>
        <p:spPr>
          <a:xfrm>
            <a:off x="440060" y="0"/>
            <a:ext cx="2290167" cy="2905318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致敬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开拓者</a:t>
            </a:r>
          </a:p>
        </p:txBody>
      </p:sp>
      <p:sp>
        <p:nvSpPr>
          <p:cNvPr id="7" name="平行四边形 6"/>
          <p:cNvSpPr/>
          <p:nvPr/>
        </p:nvSpPr>
        <p:spPr>
          <a:xfrm>
            <a:off x="2176711" y="0"/>
            <a:ext cx="2290167" cy="2905318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致敬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变革者</a:t>
            </a:r>
          </a:p>
        </p:txBody>
      </p:sp>
      <p:sp>
        <p:nvSpPr>
          <p:cNvPr id="8" name="平行四边形 7"/>
          <p:cNvSpPr/>
          <p:nvPr/>
        </p:nvSpPr>
        <p:spPr>
          <a:xfrm>
            <a:off x="3917851" y="0"/>
            <a:ext cx="2290167" cy="2905318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致敬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大器者</a:t>
            </a:r>
          </a:p>
        </p:txBody>
      </p:sp>
      <p:sp>
        <p:nvSpPr>
          <p:cNvPr id="9" name="平行四边形 8"/>
          <p:cNvSpPr/>
          <p:nvPr/>
        </p:nvSpPr>
        <p:spPr>
          <a:xfrm>
            <a:off x="5666209" y="0"/>
            <a:ext cx="2290167" cy="2905318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致敬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从心者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/>
          <a:stretch>
            <a:fillRect/>
          </a:stretch>
        </p:blipFill>
        <p:spPr>
          <a:xfrm>
            <a:off x="5701173" y="2930068"/>
            <a:ext cx="1660709" cy="20991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1916127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致敬 </a:t>
            </a:r>
            <a:r>
              <a:rPr lang="en-US" altLang="zh-CN" sz="6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6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大师范儿</a:t>
            </a:r>
            <a:r>
              <a:rPr lang="en-US" altLang="zh-CN" sz="6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6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670219"/>
            <a:ext cx="9144000" cy="76944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小细节 </a:t>
            </a:r>
            <a:r>
              <a:rPr lang="en-US" altLang="zh-CN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大影响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81712" y="1800994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</a:t>
            </a:r>
          </a:p>
        </p:txBody>
      </p:sp>
      <p:sp>
        <p:nvSpPr>
          <p:cNvPr id="13" name="椭圆 12"/>
          <p:cNvSpPr/>
          <p:nvPr/>
        </p:nvSpPr>
        <p:spPr>
          <a:xfrm>
            <a:off x="1577856" y="1779662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罐</a:t>
            </a:r>
          </a:p>
        </p:txBody>
      </p:sp>
      <p:sp>
        <p:nvSpPr>
          <p:cNvPr id="14" name="椭圆 13"/>
          <p:cNvSpPr/>
          <p:nvPr/>
        </p:nvSpPr>
        <p:spPr>
          <a:xfrm>
            <a:off x="2874000" y="1807865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</a:t>
            </a:r>
          </a:p>
        </p:txBody>
      </p:sp>
      <p:sp>
        <p:nvSpPr>
          <p:cNvPr id="2" name="乘号 1"/>
          <p:cNvSpPr/>
          <p:nvPr/>
        </p:nvSpPr>
        <p:spPr>
          <a:xfrm>
            <a:off x="4170144" y="1779662"/>
            <a:ext cx="1296144" cy="1296144"/>
          </a:xfrm>
          <a:prstGeom prst="mathMultiply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94280" y="185167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受众情境</a:t>
            </a:r>
          </a:p>
        </p:txBody>
      </p:sp>
      <p:sp>
        <p:nvSpPr>
          <p:cNvPr id="15" name="矩形 14"/>
          <p:cNvSpPr/>
          <p:nvPr/>
        </p:nvSpPr>
        <p:spPr>
          <a:xfrm>
            <a:off x="281712" y="690831"/>
            <a:ext cx="5874464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阶段②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极致体验 吸引关注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5306" y="1203598"/>
            <a:ext cx="7429552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一场</a:t>
            </a:r>
            <a:r>
              <a:rPr lang="zh-CN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品牌细节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充分植入的极致事件</a:t>
            </a:r>
          </a:p>
        </p:txBody>
      </p:sp>
      <p:sp>
        <p:nvSpPr>
          <p:cNvPr id="5" name="矩形 4"/>
          <p:cNvSpPr/>
          <p:nvPr/>
        </p:nvSpPr>
        <p:spPr>
          <a:xfrm>
            <a:off x="539552" y="2275167"/>
            <a:ext cx="8072494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一条极具爆点的</a:t>
            </a:r>
            <a:r>
              <a:rPr lang="zh-CN" alt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商务场景营销线</a:t>
            </a:r>
          </a:p>
        </p:txBody>
      </p:sp>
      <p:sp>
        <p:nvSpPr>
          <p:cNvPr id="6" name="矩形 5"/>
          <p:cNvSpPr/>
          <p:nvPr/>
        </p:nvSpPr>
        <p:spPr>
          <a:xfrm>
            <a:off x="1905426" y="3509595"/>
            <a:ext cx="5260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通过场景细节改造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强势植入小罐茶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吸引受众关注和传播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形成品牌大声量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引爆知名度。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59522" y="699542"/>
            <a:ext cx="18325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dist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小细节 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大影响 </a:t>
            </a:r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1691680" y="0"/>
          <a:ext cx="72728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平行四边形 2"/>
          <p:cNvSpPr/>
          <p:nvPr/>
        </p:nvSpPr>
        <p:spPr>
          <a:xfrm>
            <a:off x="323528" y="0"/>
            <a:ext cx="1368152" cy="51435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220240">
            <a:off x="669646" y="530845"/>
            <a:ext cx="553998" cy="40818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如果我不在出差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就在准备出差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5" b="10590"/>
          <a:stretch>
            <a:fillRect/>
          </a:stretch>
        </p:blipFill>
        <p:spPr>
          <a:xfrm>
            <a:off x="0" y="-20538"/>
            <a:ext cx="9142065" cy="5164038"/>
          </a:xfrm>
          <a:prstGeom prst="rect">
            <a:avLst/>
          </a:prstGeom>
        </p:spPr>
      </p:pic>
      <p:sp>
        <p:nvSpPr>
          <p:cNvPr id="3" name="平行四边形 2"/>
          <p:cNvSpPr/>
          <p:nvPr/>
        </p:nvSpPr>
        <p:spPr>
          <a:xfrm>
            <a:off x="938486" y="0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城市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1678732" y="1720602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地标</a:t>
            </a:r>
          </a:p>
        </p:txBody>
      </p:sp>
      <p:sp>
        <p:nvSpPr>
          <p:cNvPr id="5" name="平行四边形 4"/>
          <p:cNvSpPr/>
          <p:nvPr/>
        </p:nvSpPr>
        <p:spPr>
          <a:xfrm>
            <a:off x="2686844" y="0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人群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3406924" y="1714500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lvl="0" algn="ctr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ROOM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4493915" y="0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飞机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5234161" y="1720602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空姐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6242273" y="0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专车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平行四边形 9"/>
          <p:cNvSpPr/>
          <p:nvPr/>
        </p:nvSpPr>
        <p:spPr>
          <a:xfrm>
            <a:off x="6962353" y="1714500"/>
            <a:ext cx="1066031" cy="3429000"/>
          </a:xfrm>
          <a:prstGeom prst="parallelogram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酒店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1491630"/>
            <a:ext cx="9144000" cy="2304256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-1" y="1851670"/>
            <a:ext cx="9142065" cy="1433314"/>
          </a:xfrm>
          <a:prstGeom prst="rightArrow">
            <a:avLst>
              <a:gd name="adj1" fmla="val 50000"/>
              <a:gd name="adj2" fmla="val 321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altLang="zh-CN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  <a:r>
              <a:rPr lang="zh-CN" altLang="en-US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级事件！    </a:t>
            </a:r>
            <a:r>
              <a:rPr lang="en-US" altLang="zh-CN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TOP</a:t>
            </a:r>
            <a:r>
              <a:rPr lang="zh-CN" altLang="en-US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级体验！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77827"/>
            <a:ext cx="142875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95486"/>
            <a:ext cx="2952328" cy="47525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9512" y="1635646"/>
            <a:ext cx="2966157" cy="45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级事件</a:t>
            </a:r>
          </a:p>
        </p:txBody>
      </p:sp>
      <p:sp>
        <p:nvSpPr>
          <p:cNvPr id="4" name="矩形 3"/>
          <p:cNvSpPr/>
          <p:nvPr/>
        </p:nvSpPr>
        <p:spPr>
          <a:xfrm>
            <a:off x="179512" y="2193555"/>
            <a:ext cx="2966157" cy="455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执行方法</a:t>
            </a:r>
          </a:p>
        </p:txBody>
      </p:sp>
      <p:sp>
        <p:nvSpPr>
          <p:cNvPr id="5" name="矩形 4"/>
          <p:cNvSpPr/>
          <p:nvPr/>
        </p:nvSpPr>
        <p:spPr>
          <a:xfrm>
            <a:off x="3275856" y="195486"/>
            <a:ext cx="1368152" cy="2304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</a:t>
            </a:r>
          </a:p>
        </p:txBody>
      </p:sp>
      <p:sp>
        <p:nvSpPr>
          <p:cNvPr id="6" name="矩形 5"/>
          <p:cNvSpPr/>
          <p:nvPr/>
        </p:nvSpPr>
        <p:spPr>
          <a:xfrm>
            <a:off x="4716016" y="195486"/>
            <a:ext cx="1368152" cy="2304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地标</a:t>
            </a:r>
          </a:p>
        </p:txBody>
      </p:sp>
      <p:sp>
        <p:nvSpPr>
          <p:cNvPr id="7" name="矩形 6"/>
          <p:cNvSpPr/>
          <p:nvPr/>
        </p:nvSpPr>
        <p:spPr>
          <a:xfrm>
            <a:off x="6156176" y="195486"/>
            <a:ext cx="1368152" cy="23042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人群</a:t>
            </a:r>
          </a:p>
        </p:txBody>
      </p:sp>
      <p:sp>
        <p:nvSpPr>
          <p:cNvPr id="8" name="矩形 7"/>
          <p:cNvSpPr/>
          <p:nvPr/>
        </p:nvSpPr>
        <p:spPr>
          <a:xfrm>
            <a:off x="7596336" y="195486"/>
            <a:ext cx="1368152" cy="23042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 </a:t>
            </a:r>
          </a:p>
          <a:p>
            <a:pPr lvl="0"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ROOM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9" r="4256"/>
          <a:stretch>
            <a:fillRect/>
          </a:stretch>
        </p:blipFill>
        <p:spPr>
          <a:xfrm>
            <a:off x="3275856" y="2571750"/>
            <a:ext cx="1368152" cy="237626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r="30931" b="6601"/>
          <a:stretch>
            <a:fillRect/>
          </a:stretch>
        </p:blipFill>
        <p:spPr>
          <a:xfrm>
            <a:off x="4716016" y="2571750"/>
            <a:ext cx="1368152" cy="23762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1" r="12868"/>
          <a:stretch>
            <a:fillRect/>
          </a:stretch>
        </p:blipFill>
        <p:spPr>
          <a:xfrm>
            <a:off x="6156176" y="2571749"/>
            <a:ext cx="1368152" cy="23762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6" t="7151" r="18708"/>
          <a:stretch>
            <a:fillRect/>
          </a:stretch>
        </p:blipFill>
        <p:spPr>
          <a:xfrm>
            <a:off x="7596336" y="2571749"/>
            <a:ext cx="1368152" cy="237626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7544" y="3052283"/>
            <a:ext cx="2376264" cy="455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>
              <a:defRPr/>
            </a:pP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 ROOM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为例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7504" y="0"/>
            <a:ext cx="20882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405120"/>
            <a:ext cx="20162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1</a:t>
            </a: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79912" y="750277"/>
            <a:ext cx="5184576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①室内现代化软装换成中式装饰（屏风、茶几等）；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②中式座位装饰（座垫、桌布）；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③普通服务员变成身穿中式旗袍服装的茶艺师；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④饮品只提供小罐茶（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种，由客户自由选择）。</a:t>
            </a:r>
          </a:p>
        </p:txBody>
      </p:sp>
      <p:sp>
        <p:nvSpPr>
          <p:cNvPr id="7" name="矩形 6"/>
          <p:cNvSpPr/>
          <p:nvPr/>
        </p:nvSpPr>
        <p:spPr>
          <a:xfrm>
            <a:off x="2411760" y="294423"/>
            <a:ext cx="1296144" cy="3559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事件地点</a:t>
            </a:r>
          </a:p>
        </p:txBody>
      </p:sp>
      <p:sp>
        <p:nvSpPr>
          <p:cNvPr id="8" name="矩形 7"/>
          <p:cNvSpPr/>
          <p:nvPr/>
        </p:nvSpPr>
        <p:spPr>
          <a:xfrm>
            <a:off x="3814156" y="294422"/>
            <a:ext cx="3566156" cy="3559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北京首都机场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候机室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1760" y="726471"/>
            <a:ext cx="1296144" cy="3559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改造细节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>
            <a:fillRect/>
          </a:stretch>
        </p:blipFill>
        <p:spPr>
          <a:xfrm>
            <a:off x="251520" y="2211710"/>
            <a:ext cx="1831744" cy="11069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9" b="18459"/>
          <a:stretch>
            <a:fillRect/>
          </a:stretch>
        </p:blipFill>
        <p:spPr>
          <a:xfrm>
            <a:off x="251520" y="3411134"/>
            <a:ext cx="1831746" cy="12488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15001" r="54921" b="24800"/>
          <a:stretch>
            <a:fillRect/>
          </a:stretch>
        </p:blipFill>
        <p:spPr>
          <a:xfrm>
            <a:off x="2279142" y="2211710"/>
            <a:ext cx="2238280" cy="24481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20176" b="10800"/>
          <a:stretch>
            <a:fillRect/>
          </a:stretch>
        </p:blipFill>
        <p:spPr>
          <a:xfrm>
            <a:off x="4522787" y="2216288"/>
            <a:ext cx="2518065" cy="24436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r="15627"/>
          <a:stretch>
            <a:fillRect/>
          </a:stretch>
        </p:blipFill>
        <p:spPr>
          <a:xfrm>
            <a:off x="7031670" y="2217068"/>
            <a:ext cx="2004826" cy="244291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796136" y="4296753"/>
            <a:ext cx="3240360" cy="653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传播：感受分享</a:t>
            </a:r>
          </a:p>
        </p:txBody>
      </p:sp>
      <p:sp>
        <p:nvSpPr>
          <p:cNvPr id="17" name="矩形 16"/>
          <p:cNvSpPr/>
          <p:nvPr/>
        </p:nvSpPr>
        <p:spPr>
          <a:xfrm>
            <a:off x="107504" y="0"/>
            <a:ext cx="20882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405120"/>
            <a:ext cx="20162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2</a:t>
            </a: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受众</a:t>
            </a:r>
            <a:endParaRPr lang="en-US" altLang="zh-CN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COME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3429000" cy="51435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796136" y="2139702"/>
            <a:ext cx="3240360" cy="653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惊讶：主题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啊！</a:t>
            </a:r>
          </a:p>
        </p:txBody>
      </p:sp>
      <p:sp>
        <p:nvSpPr>
          <p:cNvPr id="20" name="矩形 19"/>
          <p:cNvSpPr/>
          <p:nvPr/>
        </p:nvSpPr>
        <p:spPr>
          <a:xfrm>
            <a:off x="5796136" y="2856593"/>
            <a:ext cx="3240360" cy="653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思考：小罐茶？！</a:t>
            </a:r>
          </a:p>
        </p:txBody>
      </p:sp>
      <p:sp>
        <p:nvSpPr>
          <p:cNvPr id="21" name="矩形 20"/>
          <p:cNvSpPr/>
          <p:nvPr/>
        </p:nvSpPr>
        <p:spPr>
          <a:xfrm>
            <a:off x="5796136" y="3576673"/>
            <a:ext cx="3240360" cy="6532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体验：专人服务试喝</a:t>
            </a:r>
          </a:p>
        </p:txBody>
      </p:sp>
      <p:sp>
        <p:nvSpPr>
          <p:cNvPr id="6" name="下箭头 5"/>
          <p:cNvSpPr/>
          <p:nvPr/>
        </p:nvSpPr>
        <p:spPr>
          <a:xfrm>
            <a:off x="7884368" y="2139702"/>
            <a:ext cx="1152128" cy="2810347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消费者行为路径</a:t>
            </a:r>
          </a:p>
        </p:txBody>
      </p:sp>
      <p:sp>
        <p:nvSpPr>
          <p:cNvPr id="24" name="矩形 23"/>
          <p:cNvSpPr/>
          <p:nvPr/>
        </p:nvSpPr>
        <p:spPr>
          <a:xfrm>
            <a:off x="5796136" y="195486"/>
            <a:ext cx="32403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当商务人士进入机场</a:t>
            </a:r>
            <a:r>
              <a:rPr lang="en-US" altLang="zh-CN" sz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VIP</a:t>
            </a:r>
            <a:r>
              <a:rPr lang="zh-CN" altLang="en-US" sz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候机室之后</a:t>
            </a:r>
            <a:r>
              <a:rPr lang="en-US" altLang="zh-CN" sz="4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4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标注 27"/>
          <p:cNvSpPr/>
          <p:nvPr/>
        </p:nvSpPr>
        <p:spPr>
          <a:xfrm>
            <a:off x="4627585" y="4155926"/>
            <a:ext cx="4141119" cy="360040"/>
          </a:xfrm>
          <a:prstGeom prst="wedgeRoundRectCallout">
            <a:avLst>
              <a:gd name="adj1" fmla="val -18993"/>
              <a:gd name="adj2" fmla="val 85378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网络媒体辅助：营销有新意，小罐茶玩颠覆！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7504" y="0"/>
            <a:ext cx="20882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405120"/>
            <a:ext cx="20162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3</a:t>
            </a: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受众</a:t>
            </a:r>
            <a:endParaRPr lang="en-US" altLang="zh-CN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r="28777"/>
          <a:stretch>
            <a:fillRect/>
          </a:stretch>
        </p:blipFill>
        <p:spPr>
          <a:xfrm>
            <a:off x="2195736" y="0"/>
            <a:ext cx="2232249" cy="24276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5" r="12381"/>
          <a:stretch>
            <a:fillRect/>
          </a:stretch>
        </p:blipFill>
        <p:spPr>
          <a:xfrm>
            <a:off x="2195736" y="2427662"/>
            <a:ext cx="2232248" cy="2715838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4627662" y="123478"/>
            <a:ext cx="2052976" cy="1296144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知名学者说：文化要崛起啊！虽然鄙人目前还不知道小罐茶是什么来历，但是行径可敬！首都机场作为国家门户，早该如此啦！</a:t>
            </a:r>
          </a:p>
        </p:txBody>
      </p:sp>
      <p:sp>
        <p:nvSpPr>
          <p:cNvPr id="18" name="圆角矩形标注 17"/>
          <p:cNvSpPr/>
          <p:nvPr/>
        </p:nvSpPr>
        <p:spPr>
          <a:xfrm>
            <a:off x="6804247" y="123478"/>
            <a:ext cx="2036467" cy="1296144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跨国企业家说：一个国家最核心的发展力就是文化。在我们西洋红酒、咖啡入侵世界的时候，我总算看到了中式文化的向上力量。小罐茶？中文怎么念？</a:t>
            </a:r>
          </a:p>
        </p:txBody>
      </p:sp>
      <p:sp>
        <p:nvSpPr>
          <p:cNvPr id="23" name="圆角矩形标注 22"/>
          <p:cNvSpPr/>
          <p:nvPr/>
        </p:nvSpPr>
        <p:spPr>
          <a:xfrm>
            <a:off x="4640188" y="1715655"/>
            <a:ext cx="2020044" cy="1216135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企业高管说：走南闯北，第一次遇到如此别致的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候机室。古风古韵，还有精致小茶。第一次喝，体验不错。记住你了，小罐茶！</a:t>
            </a:r>
          </a:p>
        </p:txBody>
      </p:sp>
      <p:sp>
        <p:nvSpPr>
          <p:cNvPr id="25" name="圆角矩形标注 24"/>
          <p:cNvSpPr/>
          <p:nvPr/>
        </p:nvSpPr>
        <p:spPr>
          <a:xfrm>
            <a:off x="6804248" y="1707654"/>
            <a:ext cx="2036466" cy="1224135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说：我也应该算是见过世面的吧？不过还是被这个机场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VIPROOM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给惊倒了。装饰、服务人员、饮品，小罐茶玩颠覆啊！</a:t>
            </a:r>
          </a:p>
        </p:txBody>
      </p:sp>
      <p:sp>
        <p:nvSpPr>
          <p:cNvPr id="26" name="圆角矩形标注 25"/>
          <p:cNvSpPr/>
          <p:nvPr/>
        </p:nvSpPr>
        <p:spPr>
          <a:xfrm>
            <a:off x="4627586" y="3193901"/>
            <a:ext cx="1964458" cy="673993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微信热点贴：从机场看国家，十大风格机场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候机厅。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标注 26"/>
          <p:cNvSpPr/>
          <p:nvPr/>
        </p:nvSpPr>
        <p:spPr>
          <a:xfrm>
            <a:off x="6804247" y="3193901"/>
            <a:ext cx="1964458" cy="673993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微博大众话题打造：首都机场被茶叶占领了！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932040" y="4659982"/>
            <a:ext cx="244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传播内容例举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5576" y="699542"/>
            <a:ext cx="756084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近期目标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引爆上市</a:t>
            </a:r>
          </a:p>
        </p:txBody>
      </p:sp>
      <p:sp>
        <p:nvSpPr>
          <p:cNvPr id="3" name="椭圆 2"/>
          <p:cNvSpPr/>
          <p:nvPr/>
        </p:nvSpPr>
        <p:spPr>
          <a:xfrm>
            <a:off x="971600" y="1635646"/>
            <a:ext cx="1728192" cy="1728192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5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名</a:t>
            </a:r>
          </a:p>
        </p:txBody>
      </p:sp>
      <p:sp>
        <p:nvSpPr>
          <p:cNvPr id="4" name="椭圆 3"/>
          <p:cNvSpPr/>
          <p:nvPr/>
        </p:nvSpPr>
        <p:spPr>
          <a:xfrm>
            <a:off x="3779912" y="1635646"/>
            <a:ext cx="1728192" cy="1728192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5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品</a:t>
            </a:r>
          </a:p>
        </p:txBody>
      </p:sp>
      <p:sp>
        <p:nvSpPr>
          <p:cNvPr id="5" name="椭圆 4"/>
          <p:cNvSpPr/>
          <p:nvPr/>
        </p:nvSpPr>
        <p:spPr>
          <a:xfrm>
            <a:off x="6444208" y="1635646"/>
            <a:ext cx="1728192" cy="1728192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5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购</a:t>
            </a:r>
          </a:p>
        </p:txBody>
      </p:sp>
      <p:sp>
        <p:nvSpPr>
          <p:cNvPr id="8" name="右箭头 7"/>
          <p:cNvSpPr/>
          <p:nvPr/>
        </p:nvSpPr>
        <p:spPr>
          <a:xfrm>
            <a:off x="3131840" y="2283718"/>
            <a:ext cx="216024" cy="288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5868144" y="2283718"/>
            <a:ext cx="216024" cy="288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1560" y="362225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打响上市知名度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引发受众海量议论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491880" y="361312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引发受众体验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刺激新品试喝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228184" y="362225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引导受众购买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沉淀精准数据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7504" y="0"/>
            <a:ext cx="20882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405120"/>
            <a:ext cx="20162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4</a:t>
            </a: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  <a:endParaRPr lang="en-US" altLang="zh-CN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扩散</a:t>
            </a:r>
            <a:endParaRPr lang="en-US" altLang="zh-CN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Group 1646"/>
          <p:cNvGrpSpPr/>
          <p:nvPr/>
        </p:nvGrpSpPr>
        <p:grpSpPr>
          <a:xfrm>
            <a:off x="5087562" y="1883866"/>
            <a:ext cx="2116395" cy="2116396"/>
            <a:chOff x="-1" y="0"/>
            <a:chExt cx="2447926" cy="2447926"/>
          </a:xfrm>
        </p:grpSpPr>
        <p:sp>
          <p:nvSpPr>
            <p:cNvPr id="59" name="Shape 1644"/>
            <p:cNvSpPr/>
            <p:nvPr/>
          </p:nvSpPr>
          <p:spPr>
            <a:xfrm>
              <a:off x="-1" y="0"/>
              <a:ext cx="2447926" cy="244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tx2">
                <a:alpha val="6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endParaRPr/>
            </a:p>
          </p:txBody>
        </p:sp>
        <p:sp>
          <p:nvSpPr>
            <p:cNvPr id="60" name="Shape 1645"/>
            <p:cNvSpPr/>
            <p:nvPr/>
          </p:nvSpPr>
          <p:spPr>
            <a:xfrm>
              <a:off x="358490" y="1063767"/>
              <a:ext cx="1730944" cy="320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lvl="0">
                <a:defRPr b="0"/>
              </a:pPr>
              <a:r>
                <a:rPr lang="zh-CN" altLang="en-US" dirty="0">
                  <a:solidFill>
                    <a:schemeClr val="bg1"/>
                  </a:solidFill>
                </a:rPr>
                <a:t>事件</a:t>
              </a:r>
              <a:endParaRPr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1649"/>
          <p:cNvGrpSpPr/>
          <p:nvPr/>
        </p:nvGrpSpPr>
        <p:grpSpPr>
          <a:xfrm>
            <a:off x="4340924" y="577247"/>
            <a:ext cx="2116394" cy="2116395"/>
            <a:chOff x="0" y="0"/>
            <a:chExt cx="2447924" cy="2447925"/>
          </a:xfrm>
        </p:grpSpPr>
        <p:sp>
          <p:nvSpPr>
            <p:cNvPr id="57" name="Shape 1647"/>
            <p:cNvSpPr/>
            <p:nvPr/>
          </p:nvSpPr>
          <p:spPr>
            <a:xfrm>
              <a:off x="-1" y="0"/>
              <a:ext cx="2447926" cy="244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tx2">
                <a:alpha val="6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b="1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58" name="Shape 1648"/>
            <p:cNvSpPr/>
            <p:nvPr/>
          </p:nvSpPr>
          <p:spPr>
            <a:xfrm>
              <a:off x="358490" y="1061021"/>
              <a:ext cx="1730944" cy="325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0" dirty="0" err="1">
                  <a:solidFill>
                    <a:srgbClr val="FFFFFF"/>
                  </a:solidFill>
                </a:rPr>
                <a:t>品牌</a:t>
              </a:r>
              <a:endParaRPr b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1652"/>
          <p:cNvGrpSpPr/>
          <p:nvPr/>
        </p:nvGrpSpPr>
        <p:grpSpPr>
          <a:xfrm>
            <a:off x="3531149" y="1883866"/>
            <a:ext cx="2116396" cy="2116396"/>
            <a:chOff x="-1" y="0"/>
            <a:chExt cx="2447926" cy="2447926"/>
          </a:xfrm>
        </p:grpSpPr>
        <p:sp>
          <p:nvSpPr>
            <p:cNvPr id="55" name="Shape 1650"/>
            <p:cNvSpPr/>
            <p:nvPr/>
          </p:nvSpPr>
          <p:spPr>
            <a:xfrm>
              <a:off x="-1" y="0"/>
              <a:ext cx="2447926" cy="2447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tx2">
                <a:alpha val="6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pPr>
              <a:endParaRPr/>
            </a:p>
          </p:txBody>
        </p:sp>
        <p:sp>
          <p:nvSpPr>
            <p:cNvPr id="56" name="Shape 1651"/>
            <p:cNvSpPr/>
            <p:nvPr/>
          </p:nvSpPr>
          <p:spPr>
            <a:xfrm>
              <a:off x="358490" y="1045968"/>
              <a:ext cx="1730944" cy="3559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000" b="0">
                  <a:solidFill>
                    <a:srgbClr val="FFFFFF"/>
                  </a:solidFill>
                </a:rPr>
                <a:t>受众</a:t>
              </a:r>
            </a:p>
          </p:txBody>
        </p:sp>
      </p:grpSp>
      <p:sp>
        <p:nvSpPr>
          <p:cNvPr id="24" name="Shape 1653"/>
          <p:cNvSpPr/>
          <p:nvPr/>
        </p:nvSpPr>
        <p:spPr>
          <a:xfrm>
            <a:off x="7034262" y="980913"/>
            <a:ext cx="17191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n"/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/>
              <a:t>形成直接有效的口碑传播，精准辐射目标人群。</a:t>
            </a:r>
          </a:p>
        </p:txBody>
      </p:sp>
      <p:sp>
        <p:nvSpPr>
          <p:cNvPr id="53" name="Shape 1656"/>
          <p:cNvSpPr/>
          <p:nvPr/>
        </p:nvSpPr>
        <p:spPr>
          <a:xfrm>
            <a:off x="7090339" y="339502"/>
            <a:ext cx="1663057" cy="592152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>
                <a:solidFill>
                  <a:schemeClr val="bg1"/>
                </a:solidFill>
              </a:rPr>
              <a:t>企业家、学者、高管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5" name="Shape 1667"/>
          <p:cNvSpPr/>
          <p:nvPr/>
        </p:nvSpPr>
        <p:spPr>
          <a:xfrm>
            <a:off x="4716016" y="4155926"/>
            <a:ext cx="1361297" cy="746640"/>
          </a:xfrm>
          <a:prstGeom prst="rect">
            <a:avLst/>
          </a:prstGeom>
          <a:solidFill>
            <a:srgbClr val="D84D2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en-US" sz="1600" dirty="0">
                <a:solidFill>
                  <a:schemeClr val="bg1"/>
                </a:solidFill>
              </a:rPr>
              <a:t>KOL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44" name="Shape 1677"/>
          <p:cNvSpPr/>
          <p:nvPr/>
        </p:nvSpPr>
        <p:spPr>
          <a:xfrm>
            <a:off x="7594395" y="2067694"/>
            <a:ext cx="1358117" cy="64632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>
            <a:lvl1pPr>
              <a:defRPr sz="1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sz="1800" b="0">
                <a:effectLst/>
              </a:defRPr>
            </a:pPr>
            <a:r>
              <a:rPr sz="1200" b="0">
                <a:solidFill>
                  <a:schemeClr val="bg1"/>
                </a:solidFill>
                <a:effectLst/>
              </a:rPr>
              <a:t>在</a:t>
            </a:r>
            <a:r>
              <a:rPr lang="zh-CN" altLang="en-US" sz="1200" b="0">
                <a:solidFill>
                  <a:schemeClr val="bg1"/>
                </a:solidFill>
                <a:effectLst/>
              </a:rPr>
              <a:t>事件</a:t>
            </a:r>
            <a:r>
              <a:rPr sz="1200" b="0">
                <a:solidFill>
                  <a:schemeClr val="bg1"/>
                </a:solidFill>
                <a:effectLst/>
              </a:rPr>
              <a:t>中</a:t>
            </a:r>
            <a:r>
              <a:rPr lang="zh-CN" altLang="en-US" sz="1200" b="0">
                <a:solidFill>
                  <a:schemeClr val="bg1"/>
                </a:solidFill>
                <a:effectLst/>
              </a:rPr>
              <a:t>，</a:t>
            </a:r>
            <a:r>
              <a:rPr sz="1200" b="0">
                <a:solidFill>
                  <a:schemeClr val="bg1"/>
                </a:solidFill>
                <a:effectLst/>
              </a:rPr>
              <a:t>让用户感知</a:t>
            </a:r>
            <a:r>
              <a:rPr lang="zh-CN" altLang="en-US" sz="1200" b="0">
                <a:solidFill>
                  <a:schemeClr val="bg1"/>
                </a:solidFill>
                <a:effectLst/>
              </a:rPr>
              <a:t>到的</a:t>
            </a:r>
            <a:r>
              <a:rPr sz="1200" b="0">
                <a:solidFill>
                  <a:schemeClr val="bg1"/>
                </a:solidFill>
                <a:effectLst/>
              </a:rPr>
              <a:t>品牌理念</a:t>
            </a:r>
            <a:r>
              <a:rPr lang="zh-CN" altLang="en-US" sz="1200" b="0">
                <a:solidFill>
                  <a:schemeClr val="bg1"/>
                </a:solidFill>
                <a:effectLst/>
              </a:rPr>
              <a:t>和产品特色。</a:t>
            </a:r>
            <a:endParaRPr sz="1200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843355" y="1851670"/>
            <a:ext cx="1152128" cy="115212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传播标本</a:t>
            </a:r>
          </a:p>
        </p:txBody>
      </p:sp>
      <p:cxnSp>
        <p:nvCxnSpPr>
          <p:cNvPr id="10" name="直接箭头连接符 9"/>
          <p:cNvCxnSpPr>
            <a:stCxn id="6" idx="6"/>
            <a:endCxn id="44" idx="1"/>
          </p:cNvCxnSpPr>
          <p:nvPr/>
        </p:nvCxnSpPr>
        <p:spPr>
          <a:xfrm flipV="1">
            <a:off x="5995483" y="2390859"/>
            <a:ext cx="1598912" cy="36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stCxn id="6" idx="7"/>
            <a:endCxn id="53" idx="1"/>
          </p:cNvCxnSpPr>
          <p:nvPr/>
        </p:nvCxnSpPr>
        <p:spPr>
          <a:xfrm flipV="1">
            <a:off x="5826758" y="635578"/>
            <a:ext cx="1263581" cy="138481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/>
          <p:cNvCxnSpPr>
            <a:stCxn id="6" idx="4"/>
            <a:endCxn id="45" idx="0"/>
          </p:cNvCxnSpPr>
          <p:nvPr/>
        </p:nvCxnSpPr>
        <p:spPr>
          <a:xfrm flipH="1">
            <a:off x="5396665" y="3003798"/>
            <a:ext cx="22754" cy="1152128"/>
          </a:xfrm>
          <a:prstGeom prst="straightConnector1">
            <a:avLst/>
          </a:prstGeom>
          <a:ln w="38100">
            <a:solidFill>
              <a:srgbClr val="CF48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>
            <a:stCxn id="6" idx="1"/>
            <a:endCxn id="76" idx="3"/>
          </p:cNvCxnSpPr>
          <p:nvPr/>
        </p:nvCxnSpPr>
        <p:spPr>
          <a:xfrm flipH="1" flipV="1">
            <a:off x="3816723" y="1023578"/>
            <a:ext cx="1195357" cy="996817"/>
          </a:xfrm>
          <a:prstGeom prst="straightConnector1">
            <a:avLst/>
          </a:prstGeom>
          <a:ln w="38100">
            <a:solidFill>
              <a:srgbClr val="5AB3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2411760" y="699542"/>
            <a:ext cx="1404963" cy="648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defRPr sz="1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/>
              <a:t>辅助手段：微博、微信、网络媒体</a:t>
            </a:r>
          </a:p>
        </p:txBody>
      </p:sp>
      <p:sp>
        <p:nvSpPr>
          <p:cNvPr id="81" name="Shape 1653"/>
          <p:cNvSpPr/>
          <p:nvPr/>
        </p:nvSpPr>
        <p:spPr>
          <a:xfrm>
            <a:off x="6156176" y="4299942"/>
            <a:ext cx="237626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/>
              <a:t>扩散传播，辐射部分圈层（精准人群）和社会大众。</a:t>
            </a:r>
          </a:p>
        </p:txBody>
      </p:sp>
      <p:sp>
        <p:nvSpPr>
          <p:cNvPr id="85" name="Shape 1653"/>
          <p:cNvSpPr/>
          <p:nvPr/>
        </p:nvSpPr>
        <p:spPr>
          <a:xfrm>
            <a:off x="2364635" y="1404613"/>
            <a:ext cx="158018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n"/>
              <a:defRPr sz="1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dirty="0"/>
              <a:t>烘托传播环境，将议论的声音放大，营造舆论大环境，吸引更多的关注。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90"/>
          <a:stretch>
            <a:fillRect/>
          </a:stretch>
        </p:blipFill>
        <p:spPr>
          <a:xfrm>
            <a:off x="6125055" y="385145"/>
            <a:ext cx="3018945" cy="21781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4848"/>
          <a:stretch>
            <a:fillRect/>
          </a:stretch>
        </p:blipFill>
        <p:spPr>
          <a:xfrm>
            <a:off x="-12501" y="376670"/>
            <a:ext cx="3216350" cy="2195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6669"/>
            <a:ext cx="3283193" cy="21950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2990330"/>
            <a:ext cx="2309795" cy="15256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1" y="2990330"/>
            <a:ext cx="2290745" cy="15256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13" y="2990330"/>
            <a:ext cx="2324286" cy="1525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55" y="2988694"/>
            <a:ext cx="2290745" cy="152563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7544" y="1722170"/>
            <a:ext cx="8757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事件继续延续</a:t>
            </a:r>
            <a:r>
              <a:rPr lang="en-US" altLang="zh-CN" sz="9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9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142875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58" b="20699"/>
          <a:stretch>
            <a:fillRect/>
          </a:stretch>
        </p:blipFill>
        <p:spPr>
          <a:xfrm>
            <a:off x="-1" y="2628194"/>
            <a:ext cx="9144001" cy="252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86" b="27270"/>
          <a:stretch>
            <a:fillRect/>
          </a:stretch>
        </p:blipFill>
        <p:spPr>
          <a:xfrm>
            <a:off x="0" y="1528456"/>
            <a:ext cx="9144000" cy="1728192"/>
          </a:xfrm>
          <a:prstGeom prst="rect">
            <a:avLst/>
          </a:prstGeom>
        </p:spPr>
      </p:pic>
      <p:pic>
        <p:nvPicPr>
          <p:cNvPr id="2" name="Picture 1" descr="F:\项目文件\南航\方案模板及素材\PPT内页\封面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8786" b="35896"/>
          <a:stretch>
            <a:fillRect/>
          </a:stretch>
        </p:blipFill>
        <p:spPr bwMode="auto">
          <a:xfrm>
            <a:off x="0" y="0"/>
            <a:ext cx="9144000" cy="1553478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6807"/>
            <a:ext cx="1524928" cy="10887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6807"/>
            <a:ext cx="1451731" cy="108879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2" y="4409248"/>
            <a:ext cx="4067946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飞机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TOP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专车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TOP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酒店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292080" y="219293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将商务舱改造成“小罐茶”主题舱：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①空姐变成身穿中式旗袍服装的茶艺师；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②中式座位装饰（座垫、桌布）；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③饮品只提供小罐茶（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种，由客户自由选择）。</a:t>
            </a:r>
          </a:p>
        </p:txBody>
      </p:sp>
      <p:sp>
        <p:nvSpPr>
          <p:cNvPr id="9" name="矩形 8"/>
          <p:cNvSpPr/>
          <p:nvPr/>
        </p:nvSpPr>
        <p:spPr>
          <a:xfrm>
            <a:off x="107505" y="1947485"/>
            <a:ext cx="1944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改造细节：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①座饰；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②管家服务；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③小罐茶定制饮品。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380312" y="3363838"/>
            <a:ext cx="1728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改造细节：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①中式床品；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②中式软装饰；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③小罐茶饮茶区。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520" y="4227934"/>
            <a:ext cx="3384376" cy="7920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事件</a:t>
            </a:r>
          </a:p>
        </p:txBody>
      </p:sp>
      <p:sp>
        <p:nvSpPr>
          <p:cNvPr id="6" name="矩形 5"/>
          <p:cNvSpPr/>
          <p:nvPr/>
        </p:nvSpPr>
        <p:spPr>
          <a:xfrm>
            <a:off x="2555776" y="1265709"/>
            <a:ext cx="936104" cy="676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 VIPROOM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07704" y="417934"/>
            <a:ext cx="6048672" cy="3810000"/>
            <a:chOff x="1979712" y="0"/>
            <a:chExt cx="6048672" cy="3810000"/>
          </a:xfrm>
        </p:grpSpPr>
        <p:sp>
          <p:nvSpPr>
            <p:cNvPr id="8" name="形状 7"/>
            <p:cNvSpPr/>
            <p:nvPr/>
          </p:nvSpPr>
          <p:spPr>
            <a:xfrm>
              <a:off x="1979712" y="0"/>
              <a:ext cx="6048672" cy="3810000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chemeClr val="tx2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椭圆 8"/>
            <p:cNvSpPr/>
            <p:nvPr/>
          </p:nvSpPr>
          <p:spPr>
            <a:xfrm>
              <a:off x="3635896" y="1865784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319972" y="1455626"/>
              <a:ext cx="396044" cy="396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5256076" y="1059582"/>
              <a:ext cx="468052" cy="4680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264188" y="771550"/>
              <a:ext cx="540060" cy="5400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563888" y="905669"/>
            <a:ext cx="936104" cy="676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飞机</a:t>
            </a:r>
          </a:p>
        </p:txBody>
      </p:sp>
      <p:sp>
        <p:nvSpPr>
          <p:cNvPr id="16" name="矩形 15"/>
          <p:cNvSpPr/>
          <p:nvPr/>
        </p:nvSpPr>
        <p:spPr>
          <a:xfrm>
            <a:off x="4572000" y="476752"/>
            <a:ext cx="936104" cy="676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专车</a:t>
            </a:r>
          </a:p>
        </p:txBody>
      </p:sp>
      <p:sp>
        <p:nvSpPr>
          <p:cNvPr id="18" name="矩形 17"/>
          <p:cNvSpPr/>
          <p:nvPr/>
        </p:nvSpPr>
        <p:spPr>
          <a:xfrm>
            <a:off x="5580112" y="195486"/>
            <a:ext cx="936104" cy="676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酒店</a:t>
            </a:r>
          </a:p>
        </p:txBody>
      </p:sp>
      <p:sp>
        <p:nvSpPr>
          <p:cNvPr id="19" name="矩形 18"/>
          <p:cNvSpPr/>
          <p:nvPr/>
        </p:nvSpPr>
        <p:spPr>
          <a:xfrm>
            <a:off x="3419872" y="3170047"/>
            <a:ext cx="936104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一次声量</a:t>
            </a:r>
          </a:p>
        </p:txBody>
      </p:sp>
      <p:sp>
        <p:nvSpPr>
          <p:cNvPr id="20" name="矩形 19"/>
          <p:cNvSpPr/>
          <p:nvPr/>
        </p:nvSpPr>
        <p:spPr>
          <a:xfrm>
            <a:off x="4427984" y="2921894"/>
            <a:ext cx="936104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二次声量</a:t>
            </a:r>
          </a:p>
        </p:txBody>
      </p:sp>
      <p:sp>
        <p:nvSpPr>
          <p:cNvPr id="21" name="矩形 20"/>
          <p:cNvSpPr/>
          <p:nvPr/>
        </p:nvSpPr>
        <p:spPr>
          <a:xfrm>
            <a:off x="5436096" y="2633862"/>
            <a:ext cx="936104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三次声量</a:t>
            </a:r>
          </a:p>
        </p:txBody>
      </p:sp>
      <p:sp>
        <p:nvSpPr>
          <p:cNvPr id="22" name="矩形 21"/>
          <p:cNvSpPr/>
          <p:nvPr/>
        </p:nvSpPr>
        <p:spPr>
          <a:xfrm>
            <a:off x="6444208" y="2355727"/>
            <a:ext cx="936104" cy="5760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四次声量</a:t>
            </a:r>
          </a:p>
        </p:txBody>
      </p:sp>
      <p:sp>
        <p:nvSpPr>
          <p:cNvPr id="23" name="矩形 22"/>
          <p:cNvSpPr/>
          <p:nvPr/>
        </p:nvSpPr>
        <p:spPr>
          <a:xfrm rot="21036883">
            <a:off x="6773698" y="926051"/>
            <a:ext cx="990110" cy="676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场景贯穿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声量叠加</a:t>
            </a:r>
          </a:p>
        </p:txBody>
      </p:sp>
      <p:sp>
        <p:nvSpPr>
          <p:cNvPr id="24" name="矩形 23"/>
          <p:cNvSpPr/>
          <p:nvPr/>
        </p:nvSpPr>
        <p:spPr>
          <a:xfrm>
            <a:off x="7956376" y="0"/>
            <a:ext cx="99011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eaVert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  品牌知名度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6"/>
          <a:stretch>
            <a:fillRect/>
          </a:stretch>
        </p:blipFill>
        <p:spPr>
          <a:xfrm>
            <a:off x="68691" y="2355726"/>
            <a:ext cx="3567205" cy="187220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670219"/>
            <a:ext cx="9144000" cy="76944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小产品 </a:t>
            </a:r>
            <a:r>
              <a:rPr lang="en-US" altLang="zh-CN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大体验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81712" y="1800994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</a:t>
            </a:r>
          </a:p>
        </p:txBody>
      </p:sp>
      <p:sp>
        <p:nvSpPr>
          <p:cNvPr id="4" name="椭圆 3"/>
          <p:cNvSpPr/>
          <p:nvPr/>
        </p:nvSpPr>
        <p:spPr>
          <a:xfrm>
            <a:off x="1577856" y="1779662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罐</a:t>
            </a:r>
          </a:p>
        </p:txBody>
      </p:sp>
      <p:sp>
        <p:nvSpPr>
          <p:cNvPr id="5" name="椭圆 4"/>
          <p:cNvSpPr/>
          <p:nvPr/>
        </p:nvSpPr>
        <p:spPr>
          <a:xfrm>
            <a:off x="2874000" y="1807865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94280" y="185167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产品试饮</a:t>
            </a:r>
          </a:p>
        </p:txBody>
      </p:sp>
      <p:sp>
        <p:nvSpPr>
          <p:cNvPr id="8" name="矩形 7"/>
          <p:cNvSpPr/>
          <p:nvPr/>
        </p:nvSpPr>
        <p:spPr>
          <a:xfrm>
            <a:off x="281712" y="690831"/>
            <a:ext cx="5442416" cy="5847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阶段③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试喝互动 区隔身份</a:t>
            </a:r>
          </a:p>
        </p:txBody>
      </p:sp>
      <p:sp>
        <p:nvSpPr>
          <p:cNvPr id="9" name="右箭头 8"/>
          <p:cNvSpPr/>
          <p:nvPr/>
        </p:nvSpPr>
        <p:spPr>
          <a:xfrm>
            <a:off x="4385066" y="1923678"/>
            <a:ext cx="907014" cy="97808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339502"/>
            <a:ext cx="2664296" cy="36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人物属性</a:t>
            </a:r>
          </a:p>
        </p:txBody>
      </p:sp>
      <p:sp>
        <p:nvSpPr>
          <p:cNvPr id="3" name="矩形 2"/>
          <p:cNvSpPr/>
          <p:nvPr/>
        </p:nvSpPr>
        <p:spPr>
          <a:xfrm>
            <a:off x="3203848" y="339502"/>
            <a:ext cx="2664296" cy="36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内容属性</a:t>
            </a:r>
          </a:p>
        </p:txBody>
      </p:sp>
      <p:sp>
        <p:nvSpPr>
          <p:cNvPr id="4" name="矩形 3"/>
          <p:cNvSpPr/>
          <p:nvPr/>
        </p:nvSpPr>
        <p:spPr>
          <a:xfrm>
            <a:off x="5940152" y="339502"/>
            <a:ext cx="2664296" cy="3600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产品定制化属性</a:t>
            </a:r>
          </a:p>
        </p:txBody>
      </p:sp>
      <p:sp>
        <p:nvSpPr>
          <p:cNvPr id="6" name="五边形 5"/>
          <p:cNvSpPr/>
          <p:nvPr/>
        </p:nvSpPr>
        <p:spPr>
          <a:xfrm>
            <a:off x="467544" y="4005097"/>
            <a:ext cx="8208912" cy="756861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定制化思维</a:t>
            </a:r>
          </a:p>
        </p:txBody>
      </p:sp>
      <p:sp>
        <p:nvSpPr>
          <p:cNvPr id="7" name="矩形 6"/>
          <p:cNvSpPr/>
          <p:nvPr/>
        </p:nvSpPr>
        <p:spPr>
          <a:xfrm>
            <a:off x="611560" y="555525"/>
            <a:ext cx="2345382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78746" y="555525"/>
            <a:ext cx="2345382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050" y="555525"/>
            <a:ext cx="2345382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2683058" y="1347613"/>
            <a:ext cx="1096853" cy="1296144"/>
          </a:xfrm>
          <a:prstGeom prst="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用人群标签去对应内容</a:t>
            </a:r>
          </a:p>
        </p:txBody>
      </p:sp>
      <p:sp>
        <p:nvSpPr>
          <p:cNvPr id="33" name="椭圆形标注 32"/>
          <p:cNvSpPr/>
          <p:nvPr/>
        </p:nvSpPr>
        <p:spPr>
          <a:xfrm>
            <a:off x="822203" y="704306"/>
            <a:ext cx="901406" cy="60394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企业家</a:t>
            </a:r>
          </a:p>
        </p:txBody>
      </p:sp>
      <p:sp>
        <p:nvSpPr>
          <p:cNvPr id="34" name="椭圆形标注 33"/>
          <p:cNvSpPr/>
          <p:nvPr/>
        </p:nvSpPr>
        <p:spPr>
          <a:xfrm>
            <a:off x="1726378" y="1180484"/>
            <a:ext cx="901406" cy="60394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公司高管</a:t>
            </a:r>
          </a:p>
        </p:txBody>
      </p:sp>
      <p:sp>
        <p:nvSpPr>
          <p:cNvPr id="35" name="椭圆形标注 34"/>
          <p:cNvSpPr/>
          <p:nvPr/>
        </p:nvSpPr>
        <p:spPr>
          <a:xfrm>
            <a:off x="799077" y="1684540"/>
            <a:ext cx="901406" cy="60394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知名学者</a:t>
            </a:r>
          </a:p>
        </p:txBody>
      </p:sp>
      <p:sp>
        <p:nvSpPr>
          <p:cNvPr id="36" name="椭圆形标注 35"/>
          <p:cNvSpPr/>
          <p:nvPr/>
        </p:nvSpPr>
        <p:spPr>
          <a:xfrm>
            <a:off x="1703252" y="2116588"/>
            <a:ext cx="901406" cy="60394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中产阶级</a:t>
            </a:r>
          </a:p>
        </p:txBody>
      </p:sp>
      <p:sp>
        <p:nvSpPr>
          <p:cNvPr id="37" name="椭圆形标注 36"/>
          <p:cNvSpPr/>
          <p:nvPr/>
        </p:nvSpPr>
        <p:spPr>
          <a:xfrm>
            <a:off x="847287" y="2615879"/>
            <a:ext cx="901406" cy="60394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圈层领袖</a:t>
            </a:r>
          </a:p>
        </p:txBody>
      </p:sp>
      <p:sp>
        <p:nvSpPr>
          <p:cNvPr id="46" name="爆炸形 2 45"/>
          <p:cNvSpPr/>
          <p:nvPr/>
        </p:nvSpPr>
        <p:spPr>
          <a:xfrm rot="1570815">
            <a:off x="3471632" y="554008"/>
            <a:ext cx="1101695" cy="915535"/>
          </a:xfrm>
          <a:prstGeom prst="irregularSeal2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</a:t>
            </a:r>
          </a:p>
        </p:txBody>
      </p:sp>
      <p:sp>
        <p:nvSpPr>
          <p:cNvPr id="47" name="爆炸形 2 46"/>
          <p:cNvSpPr/>
          <p:nvPr/>
        </p:nvSpPr>
        <p:spPr>
          <a:xfrm rot="1570815">
            <a:off x="4551752" y="915092"/>
            <a:ext cx="1101695" cy="915535"/>
          </a:xfrm>
          <a:prstGeom prst="irregularSeal2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生活方式</a:t>
            </a:r>
          </a:p>
        </p:txBody>
      </p:sp>
      <p:sp>
        <p:nvSpPr>
          <p:cNvPr id="48" name="爆炸形 2 47"/>
          <p:cNvSpPr/>
          <p:nvPr/>
        </p:nvSpPr>
        <p:spPr>
          <a:xfrm rot="1570815">
            <a:off x="3486593" y="2468858"/>
            <a:ext cx="1101695" cy="915535"/>
          </a:xfrm>
          <a:prstGeom prst="irregularSeal2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茶文化</a:t>
            </a:r>
          </a:p>
        </p:txBody>
      </p:sp>
      <p:sp>
        <p:nvSpPr>
          <p:cNvPr id="49" name="爆炸形 2 48"/>
          <p:cNvSpPr/>
          <p:nvPr/>
        </p:nvSpPr>
        <p:spPr>
          <a:xfrm rot="1570815">
            <a:off x="3831672" y="1573651"/>
            <a:ext cx="1101695" cy="915535"/>
          </a:xfrm>
          <a:prstGeom prst="irregularSeal2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圈层社交</a:t>
            </a:r>
          </a:p>
        </p:txBody>
      </p:sp>
      <p:sp>
        <p:nvSpPr>
          <p:cNvPr id="50" name="爆炸形 2 49"/>
          <p:cNvSpPr/>
          <p:nvPr/>
        </p:nvSpPr>
        <p:spPr>
          <a:xfrm rot="1570815">
            <a:off x="4576205" y="2314252"/>
            <a:ext cx="1101695" cy="915535"/>
          </a:xfrm>
          <a:prstGeom prst="irregularSeal2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产品属性</a:t>
            </a:r>
          </a:p>
        </p:txBody>
      </p:sp>
      <p:sp>
        <p:nvSpPr>
          <p:cNvPr id="29" name="右箭头 28"/>
          <p:cNvSpPr/>
          <p:nvPr/>
        </p:nvSpPr>
        <p:spPr>
          <a:xfrm>
            <a:off x="5447946" y="1373906"/>
            <a:ext cx="1096853" cy="1296144"/>
          </a:xfrm>
          <a:prstGeom prst="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通过内容去设定定制化形式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677" y="1419622"/>
            <a:ext cx="1840421" cy="19655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40604" y="411510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等腰三角形 45"/>
          <p:cNvSpPr/>
          <p:nvPr/>
        </p:nvSpPr>
        <p:spPr bwMode="auto">
          <a:xfrm rot="10800000">
            <a:off x="1385646" y="628550"/>
            <a:ext cx="6372709" cy="351039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endParaRPr lang="zh-CN" altLang="en-US" sz="13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971600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企业家</a:t>
            </a:r>
          </a:p>
        </p:txBody>
      </p:sp>
      <p:sp>
        <p:nvSpPr>
          <p:cNvPr id="7" name="椭圆 6"/>
          <p:cNvSpPr/>
          <p:nvPr/>
        </p:nvSpPr>
        <p:spPr bwMode="auto">
          <a:xfrm>
            <a:off x="1889702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高管</a:t>
            </a:r>
          </a:p>
        </p:txBody>
      </p:sp>
      <p:sp>
        <p:nvSpPr>
          <p:cNvPr id="8" name="椭圆 7"/>
          <p:cNvSpPr/>
          <p:nvPr/>
        </p:nvSpPr>
        <p:spPr bwMode="auto">
          <a:xfrm>
            <a:off x="2807804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中产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阶级</a:t>
            </a:r>
          </a:p>
        </p:txBody>
      </p:sp>
      <p:sp>
        <p:nvSpPr>
          <p:cNvPr id="9" name="椭圆 8"/>
          <p:cNvSpPr/>
          <p:nvPr/>
        </p:nvSpPr>
        <p:spPr bwMode="auto">
          <a:xfrm>
            <a:off x="3707904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知名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学者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4626006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名人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5544108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品茶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</a:t>
            </a:r>
          </a:p>
        </p:txBody>
      </p:sp>
      <p:sp>
        <p:nvSpPr>
          <p:cNvPr id="12" name="椭圆 11"/>
          <p:cNvSpPr/>
          <p:nvPr/>
        </p:nvSpPr>
        <p:spPr bwMode="auto">
          <a:xfrm>
            <a:off x="6444208" y="969573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600" y="1934276"/>
            <a:ext cx="875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世界格局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品牌奥秘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肘形连接符 15"/>
          <p:cNvCxnSpPr>
            <a:endCxn id="6" idx="0"/>
          </p:cNvCxnSpPr>
          <p:nvPr/>
        </p:nvCxnSpPr>
        <p:spPr bwMode="auto">
          <a:xfrm rot="10800000" flipV="1">
            <a:off x="1403648" y="483519"/>
            <a:ext cx="2754803" cy="486054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肘形连接符 16"/>
          <p:cNvCxnSpPr>
            <a:endCxn id="7" idx="0"/>
          </p:cNvCxnSpPr>
          <p:nvPr/>
        </p:nvCxnSpPr>
        <p:spPr bwMode="auto">
          <a:xfrm rot="10800000" flipV="1">
            <a:off x="2321750" y="483519"/>
            <a:ext cx="1836701" cy="486054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肘形连接符 17"/>
          <p:cNvCxnSpPr>
            <a:endCxn id="8" idx="0"/>
          </p:cNvCxnSpPr>
          <p:nvPr/>
        </p:nvCxnSpPr>
        <p:spPr bwMode="auto">
          <a:xfrm rot="10800000" flipV="1">
            <a:off x="3239852" y="483519"/>
            <a:ext cx="918599" cy="486054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肘形连接符 18"/>
          <p:cNvCxnSpPr>
            <a:endCxn id="10" idx="0"/>
          </p:cNvCxnSpPr>
          <p:nvPr/>
        </p:nvCxnSpPr>
        <p:spPr bwMode="auto">
          <a:xfrm>
            <a:off x="4140447" y="483519"/>
            <a:ext cx="917607" cy="486054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肘形连接符 19"/>
          <p:cNvCxnSpPr>
            <a:endCxn id="11" idx="0"/>
          </p:cNvCxnSpPr>
          <p:nvPr/>
        </p:nvCxnSpPr>
        <p:spPr bwMode="auto">
          <a:xfrm>
            <a:off x="4140447" y="483519"/>
            <a:ext cx="1835709" cy="486054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肘形连接符 20"/>
          <p:cNvCxnSpPr>
            <a:endCxn id="9" idx="0"/>
          </p:cNvCxnSpPr>
          <p:nvPr/>
        </p:nvCxnSpPr>
        <p:spPr bwMode="auto">
          <a:xfrm rot="5400000">
            <a:off x="3897174" y="726298"/>
            <a:ext cx="486054" cy="497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肘形连接符 21"/>
          <p:cNvCxnSpPr>
            <a:endCxn id="12" idx="0"/>
          </p:cNvCxnSpPr>
          <p:nvPr/>
        </p:nvCxnSpPr>
        <p:spPr bwMode="auto">
          <a:xfrm>
            <a:off x="4122445" y="483519"/>
            <a:ext cx="2753811" cy="486054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889702" y="1934276"/>
            <a:ext cx="8751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行业趋势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市场经验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营销之道</a:t>
            </a:r>
            <a:endParaRPr lang="en-US" altLang="zh-CN" sz="10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07804" y="1934276"/>
            <a:ext cx="875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个人提升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偶像力量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职业发展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07904" y="1934275"/>
            <a:ext cx="875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学术发展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行业创新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文化领域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26006" y="1934276"/>
            <a:ext cx="87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公众声音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自我沉淀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69051" y="1934276"/>
            <a:ext cx="875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茶行业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茶文化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茶品质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44208" y="1934276"/>
            <a:ext cx="87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价值标榜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个人影响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>
            <a:spLocks noChangeArrowheads="1"/>
          </p:cNvSpPr>
          <p:nvPr/>
        </p:nvSpPr>
        <p:spPr bwMode="auto">
          <a:xfrm>
            <a:off x="1018665" y="2559338"/>
            <a:ext cx="2574964" cy="553489"/>
          </a:xfrm>
          <a:prstGeom prst="rect">
            <a:avLst/>
          </a:prstGeom>
          <a:solidFill>
            <a:schemeClr val="tx2"/>
          </a:solidFill>
          <a:ln w="9525" algn="ctr">
            <a:noFill/>
            <a:round/>
          </a:ln>
        </p:spPr>
        <p:txBody>
          <a:bodyPr lIns="67866" tIns="33338" rIns="67866" bIns="33338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致竞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</a:t>
            </a: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3725906" y="2559338"/>
            <a:ext cx="2532019" cy="553489"/>
          </a:xfrm>
          <a:prstGeom prst="rect">
            <a:avLst/>
          </a:prstGeom>
          <a:solidFill>
            <a:schemeClr val="tx2"/>
          </a:solidFill>
          <a:ln w="9525" algn="ctr">
            <a:noFill/>
            <a:round/>
          </a:ln>
        </p:spPr>
        <p:txBody>
          <a:bodyPr lIns="67866" tIns="33338" rIns="67866" bIns="33338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致境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文化大味</a:t>
            </a: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>
            <a:off x="6372200" y="2559338"/>
            <a:ext cx="1944216" cy="553489"/>
          </a:xfrm>
          <a:prstGeom prst="rect">
            <a:avLst/>
          </a:prstGeom>
          <a:solidFill>
            <a:schemeClr val="tx2"/>
          </a:solidFill>
          <a:ln w="9525" algn="ctr">
            <a:noFill/>
            <a:round/>
          </a:ln>
        </p:spPr>
        <p:txBody>
          <a:bodyPr lIns="67866" tIns="33338" rIns="67866" bIns="33338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致劲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社会力量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331640" y="3291830"/>
            <a:ext cx="3078342" cy="864096"/>
            <a:chOff x="251520" y="5085184"/>
            <a:chExt cx="4104456" cy="1152128"/>
          </a:xfrm>
        </p:grpSpPr>
        <p:sp>
          <p:nvSpPr>
            <p:cNvPr id="37" name="椭圆 36"/>
            <p:cNvSpPr/>
            <p:nvPr/>
          </p:nvSpPr>
          <p:spPr bwMode="auto">
            <a:xfrm>
              <a:off x="3203848" y="5085184"/>
              <a:ext cx="1152128" cy="1152128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66" tIns="33338" rIns="67866" bIns="33338" numCol="1" rtlCol="0" anchor="ctr" anchorCtr="0" compatLnSpc="1">
              <a:noAutofit/>
            </a:bodyPr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抢占</a:t>
              </a:r>
              <a:endParaRPr lang="en-US" altLang="zh-CN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受众心智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1520" y="5469227"/>
              <a:ext cx="2881621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0485" indent="-70485" algn="r">
                <a:buFont typeface="Arial" panose="020B0604020202020204" pitchFamily="34" charset="0"/>
                <a:buChar char="•"/>
              </a:pP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TA</a:t>
              </a: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们关注和思考的。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734018" y="3291830"/>
            <a:ext cx="2808312" cy="864096"/>
            <a:chOff x="4788024" y="5085184"/>
            <a:chExt cx="3744416" cy="1152128"/>
          </a:xfrm>
        </p:grpSpPr>
        <p:sp>
          <p:nvSpPr>
            <p:cNvPr id="38" name="椭圆 37"/>
            <p:cNvSpPr/>
            <p:nvPr/>
          </p:nvSpPr>
          <p:spPr bwMode="auto">
            <a:xfrm>
              <a:off x="4788024" y="5085184"/>
              <a:ext cx="1152128" cy="1152128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66" tIns="33338" rIns="67866" bIns="33338" numCol="1" rtlCol="0" anchor="ctr" anchorCtr="0" compatLnSpc="1">
              <a:noAutofit/>
            </a:bodyPr>
            <a:lstStyle/>
            <a:p>
              <a:pPr algn="ctr" defTabSz="571500" eaLnBrk="0" fontAlgn="base" hangingPunct="0"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定制</a:t>
              </a:r>
              <a:endParaRPr lang="en-US" altLang="zh-CN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571500" eaLnBrk="0" fontAlgn="base" hangingPunct="0">
                <a:spcBef>
                  <a:spcPct val="15000"/>
                </a:spcBef>
                <a:spcAft>
                  <a:spcPct val="15000"/>
                </a:spcAft>
                <a:buClr>
                  <a:schemeClr val="accent1"/>
                </a:buClr>
              </a:pPr>
              <a:r>
                <a:rPr lang="zh-CN" altLang="en-US" sz="9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产品细节</a:t>
              </a:r>
              <a:endParaRPr lang="en-US" altLang="zh-CN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40152" y="5524975"/>
              <a:ext cx="2592288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0485" indent="-70485">
                <a:buFont typeface="Arial" panose="020B0604020202020204" pitchFamily="34" charset="0"/>
                <a:buChar char="•"/>
              </a:pPr>
              <a:r>
                <a: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小罐茶的定制形式。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342416" y="3458421"/>
            <a:ext cx="478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3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/>
        </p:nvSpPr>
        <p:spPr bwMode="auto">
          <a:xfrm>
            <a:off x="7351250" y="980327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大众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精英</a:t>
            </a:r>
          </a:p>
        </p:txBody>
      </p:sp>
      <p:sp>
        <p:nvSpPr>
          <p:cNvPr id="49" name="TextBox 27"/>
          <p:cNvSpPr txBox="1"/>
          <p:nvPr/>
        </p:nvSpPr>
        <p:spPr>
          <a:xfrm>
            <a:off x="7351250" y="1945030"/>
            <a:ext cx="875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个人风格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0485" indent="-70485">
              <a:buFont typeface="Arial" panose="020B0604020202020204" pitchFamily="34" charset="0"/>
              <a:buChar char="•"/>
            </a:pPr>
            <a:r>
              <a: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生活演绎</a:t>
            </a:r>
            <a:endParaRPr lang="en-US" altLang="zh-CN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0" name="肘形连接符 49"/>
          <p:cNvCxnSpPr>
            <a:endCxn id="48" idx="0"/>
          </p:cNvCxnSpPr>
          <p:nvPr/>
        </p:nvCxnSpPr>
        <p:spPr bwMode="auto">
          <a:xfrm>
            <a:off x="6876256" y="483518"/>
            <a:ext cx="907042" cy="496809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矩形 50"/>
          <p:cNvSpPr/>
          <p:nvPr/>
        </p:nvSpPr>
        <p:spPr>
          <a:xfrm>
            <a:off x="-11061" y="123478"/>
            <a:ext cx="9155061" cy="7200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小智慧 </a:t>
            </a:r>
            <a:r>
              <a:rPr lang="en-US" altLang="zh-CN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大产品    定制系列内容思路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/>
          <p:cNvSpPr/>
          <p:nvPr/>
        </p:nvSpPr>
        <p:spPr bwMode="auto">
          <a:xfrm>
            <a:off x="4149376" y="4155926"/>
            <a:ext cx="864096" cy="864096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6" tIns="33338" rIns="67866" bIns="33338" numCol="1" rtlCol="0" anchor="ctr" anchorCtr="0" compatLnSpc="1">
            <a:noAutofit/>
          </a:bodyPr>
          <a:lstStyle/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精神交流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71500" eaLnBrk="0" fontAlgn="base" hangingPunct="0"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特色体验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23" grpId="0"/>
      <p:bldP spid="24" grpId="0"/>
      <p:bldP spid="25" grpId="0"/>
      <p:bldP spid="26" grpId="0"/>
      <p:bldP spid="27" grpId="0"/>
      <p:bldP spid="28" grpId="0"/>
      <p:bldP spid="52" grpId="0" animBg="1"/>
      <p:bldP spid="53" grpId="0" animBg="1"/>
      <p:bldP spid="54" grpId="0" animBg="1"/>
      <p:bldP spid="44" grpId="0"/>
      <p:bldP spid="48" grpId="0" animBg="1"/>
      <p:bldP spid="49" grpId="0"/>
      <p:bldP spid="5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1" y="1059582"/>
            <a:ext cx="2132159" cy="31282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529032" y="235556"/>
            <a:ext cx="864096" cy="864096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人物</a:t>
            </a:r>
          </a:p>
        </p:txBody>
      </p:sp>
      <p:sp>
        <p:nvSpPr>
          <p:cNvPr id="5" name="椭圆 4"/>
          <p:cNvSpPr/>
          <p:nvPr/>
        </p:nvSpPr>
        <p:spPr>
          <a:xfrm>
            <a:off x="2330319" y="1117192"/>
            <a:ext cx="864096" cy="864096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sp>
        <p:nvSpPr>
          <p:cNvPr id="6" name="椭圆 5"/>
          <p:cNvSpPr/>
          <p:nvPr/>
        </p:nvSpPr>
        <p:spPr>
          <a:xfrm>
            <a:off x="2835191" y="2139702"/>
            <a:ext cx="864096" cy="864096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</a:p>
        </p:txBody>
      </p:sp>
      <p:sp>
        <p:nvSpPr>
          <p:cNvPr id="7" name="椭圆 6"/>
          <p:cNvSpPr/>
          <p:nvPr/>
        </p:nvSpPr>
        <p:spPr>
          <a:xfrm>
            <a:off x="2326246" y="3222269"/>
            <a:ext cx="864096" cy="864096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品牌</a:t>
            </a:r>
          </a:p>
        </p:txBody>
      </p:sp>
      <p:sp>
        <p:nvSpPr>
          <p:cNvPr id="8" name="椭圆 7"/>
          <p:cNvSpPr/>
          <p:nvPr/>
        </p:nvSpPr>
        <p:spPr>
          <a:xfrm>
            <a:off x="1529032" y="4083918"/>
            <a:ext cx="864096" cy="864096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</a:p>
        </p:txBody>
      </p:sp>
      <p:sp>
        <p:nvSpPr>
          <p:cNvPr id="10" name="矩形 9"/>
          <p:cNvSpPr/>
          <p:nvPr/>
        </p:nvSpPr>
        <p:spPr>
          <a:xfrm>
            <a:off x="-36512" y="2471866"/>
            <a:ext cx="2016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1</a:t>
            </a: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提炼</a:t>
            </a:r>
          </a:p>
        </p:txBody>
      </p:sp>
      <p:sp>
        <p:nvSpPr>
          <p:cNvPr id="15" name="矩形 14"/>
          <p:cNvSpPr/>
          <p:nvPr/>
        </p:nvSpPr>
        <p:spPr>
          <a:xfrm>
            <a:off x="5724128" y="0"/>
            <a:ext cx="327173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411760" y="566559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传奇品牌背后的那些推手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05558" y="143065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改变人类生活方式的那些产品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45147" y="2492484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不断创造社会模式的企业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101380" y="3590895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沉淀商业奥秘的品牌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39752" y="4454991"/>
            <a:ext cx="1877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推动人类进步的创新力量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r="9608"/>
          <a:stretch>
            <a:fillRect/>
          </a:stretch>
        </p:blipFill>
        <p:spPr>
          <a:xfrm>
            <a:off x="6979635" y="195486"/>
            <a:ext cx="792089" cy="9745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6"/>
          <a:stretch>
            <a:fillRect/>
          </a:stretch>
        </p:blipFill>
        <p:spPr>
          <a:xfrm>
            <a:off x="6023683" y="195486"/>
            <a:ext cx="787870" cy="9745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08" y="195486"/>
            <a:ext cx="788020" cy="9745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11" y="4308796"/>
            <a:ext cx="726802" cy="6580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241" y="4308797"/>
            <a:ext cx="932062" cy="6580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811" y="4308797"/>
            <a:ext cx="928155" cy="6580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12" y="3383128"/>
            <a:ext cx="950045" cy="7007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11" y="3378999"/>
            <a:ext cx="726802" cy="70079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矩形 35"/>
          <p:cNvSpPr/>
          <p:nvPr/>
        </p:nvSpPr>
        <p:spPr>
          <a:xfrm>
            <a:off x="7793812" y="3383128"/>
            <a:ext cx="928154" cy="700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63" y="3581777"/>
            <a:ext cx="874165" cy="3653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9393" y="1352927"/>
            <a:ext cx="814393" cy="7940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7628" y="1352928"/>
            <a:ext cx="658498" cy="7901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3439" b="5693"/>
          <a:stretch>
            <a:fillRect/>
          </a:stretch>
        </p:blipFill>
        <p:spPr>
          <a:xfrm>
            <a:off x="7651405" y="1352927"/>
            <a:ext cx="1056423" cy="7947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20317"/>
          <a:stretch>
            <a:fillRect/>
          </a:stretch>
        </p:blipFill>
        <p:spPr>
          <a:xfrm>
            <a:off x="5993612" y="2368810"/>
            <a:ext cx="817942" cy="7790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55" y="2368005"/>
            <a:ext cx="1036889" cy="7798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58" y="2364250"/>
            <a:ext cx="783564" cy="7835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4" name="矩形 43"/>
          <p:cNvSpPr/>
          <p:nvPr/>
        </p:nvSpPr>
        <p:spPr>
          <a:xfrm>
            <a:off x="179511" y="1936224"/>
            <a:ext cx="17700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致竞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1" y="0"/>
            <a:ext cx="2295475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849907" y="195486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企业家名言</a:t>
            </a:r>
          </a:p>
        </p:txBody>
      </p:sp>
      <p:sp>
        <p:nvSpPr>
          <p:cNvPr id="6" name="椭圆 5"/>
          <p:cNvSpPr/>
          <p:nvPr/>
        </p:nvSpPr>
        <p:spPr>
          <a:xfrm>
            <a:off x="1848686" y="2738571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经营之道</a:t>
            </a:r>
          </a:p>
        </p:txBody>
      </p:sp>
      <p:sp>
        <p:nvSpPr>
          <p:cNvPr id="7" name="椭圆 6"/>
          <p:cNvSpPr/>
          <p:nvPr/>
        </p:nvSpPr>
        <p:spPr>
          <a:xfrm>
            <a:off x="1835696" y="3942217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商业传奇故事</a:t>
            </a:r>
          </a:p>
        </p:txBody>
      </p:sp>
      <p:sp>
        <p:nvSpPr>
          <p:cNvPr id="44" name="矩形 43"/>
          <p:cNvSpPr/>
          <p:nvPr/>
        </p:nvSpPr>
        <p:spPr>
          <a:xfrm>
            <a:off x="251520" y="1936224"/>
            <a:ext cx="17700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致竞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</a:t>
            </a:r>
          </a:p>
        </p:txBody>
      </p:sp>
      <p:sp>
        <p:nvSpPr>
          <p:cNvPr id="5" name="椭圆 4"/>
          <p:cNvSpPr/>
          <p:nvPr/>
        </p:nvSpPr>
        <p:spPr>
          <a:xfrm>
            <a:off x="1849907" y="1463060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商业智慧相关语录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71" y="245657"/>
            <a:ext cx="2783261" cy="218207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15816" y="195486"/>
            <a:ext cx="2990114" cy="4184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向那些疯狂的家伙们致敬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他们特立独行，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他们桀骜不驯，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他们惹是生非，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他们格格不入，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他们用与众不同的眼光看待事物，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他们不喜欢墨守成规，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他们也不愿安于现状。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你可以赞美他们，引用他们，反对他们，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质疑他们，颂扬或是诋毁他们，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但唯独不能漠视他们。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因为他们改变了事物。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他们发明，他们想象，他们治愈，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他们探索，他们创造，他们启迪，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他们推动人类向前发展。</a:t>
            </a:r>
          </a:p>
        </p:txBody>
      </p:sp>
      <p:sp>
        <p:nvSpPr>
          <p:cNvPr id="11" name="矩形 10"/>
          <p:cNvSpPr/>
          <p:nvPr/>
        </p:nvSpPr>
        <p:spPr>
          <a:xfrm>
            <a:off x="5580112" y="2427734"/>
            <a:ext cx="309634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也许，他们必需要疯狂。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你能盯着白纸，就看到美妙的画作么？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你能静静坐着，就听见美妙的歌曲么？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你能凝视火星，就想到神奇的太空轮么？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我们为这些家伙制造良机。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或许他们是别人眼里的疯子，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但他们却是我们眼中的天才。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因为只有那些疯狂到以为自己能够改变世界的人，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才能真正地改变世界。</a:t>
            </a:r>
          </a:p>
        </p:txBody>
      </p:sp>
      <p:sp>
        <p:nvSpPr>
          <p:cNvPr id="12" name="矩形 11"/>
          <p:cNvSpPr/>
          <p:nvPr/>
        </p:nvSpPr>
        <p:spPr>
          <a:xfrm>
            <a:off x="35496" y="2471866"/>
            <a:ext cx="2016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1</a:t>
            </a: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1561" y="1764275"/>
            <a:ext cx="2448272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47865" y="1764275"/>
            <a:ext cx="2448272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084169" y="1764275"/>
            <a:ext cx="2448272" cy="2448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87625" y="320443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属性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79912" y="3204434"/>
            <a:ext cx="1626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共性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59106" y="3204434"/>
            <a:ext cx="2073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11560" y="77155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3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我们的思维方法</a:t>
            </a:r>
          </a:p>
        </p:txBody>
      </p:sp>
      <p:sp>
        <p:nvSpPr>
          <p:cNvPr id="11" name="矩形 10"/>
          <p:cNvSpPr/>
          <p:nvPr/>
        </p:nvSpPr>
        <p:spPr>
          <a:xfrm>
            <a:off x="1030062" y="2346334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78908" y="2341981"/>
            <a:ext cx="1718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88224" y="2340339"/>
            <a:ext cx="15231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71" y="245657"/>
            <a:ext cx="2783261" cy="2182077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2915816" y="195486"/>
            <a:ext cx="2990114" cy="4184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向那些疯狂的家伙们致敬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他们特立独行，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他们桀骜不驯，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他们惹是生非，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他们格格不入，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他们用与众不同的眼光看待事物，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他们不喜欢墨守成规，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他们也不愿安于现状。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你可以赞美他们，引用他们，反对他们，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质疑他们，颂扬或是诋毁他们，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但唯独不能漠视他们。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因为他们改变了事物。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他们发明，他们想象，他们治愈，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他们探索，他们创造，他们启迪，</a:t>
            </a:r>
          </a:p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他们推动人类向前发展。</a:t>
            </a:r>
          </a:p>
        </p:txBody>
      </p:sp>
      <p:sp>
        <p:nvSpPr>
          <p:cNvPr id="38" name="矩形 37"/>
          <p:cNvSpPr/>
          <p:nvPr/>
        </p:nvSpPr>
        <p:spPr>
          <a:xfrm>
            <a:off x="5580112" y="2427734"/>
            <a:ext cx="309634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也许，他们必需要疯狂。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你能盯着白纸，就看到美妙的画作么？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你能静静坐着，就听见美妙的歌曲么？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你能凝视火星，就想到神奇的太空轮么？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我们为这些家伙制造良机。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或许他们是别人眼里的疯子，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但他们却是我们眼中的天才。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</a:t>
            </a: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因为只有那些疯狂到以为自己能够改变世界的人，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才能真正地改变世界。</a:t>
            </a:r>
          </a:p>
        </p:txBody>
      </p:sp>
      <p:sp>
        <p:nvSpPr>
          <p:cNvPr id="45" name="矩形 44"/>
          <p:cNvSpPr/>
          <p:nvPr/>
        </p:nvSpPr>
        <p:spPr>
          <a:xfrm>
            <a:off x="-1" y="0"/>
            <a:ext cx="2295475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849907" y="195486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企业家名言</a:t>
            </a:r>
          </a:p>
        </p:txBody>
      </p:sp>
      <p:sp>
        <p:nvSpPr>
          <p:cNvPr id="6" name="椭圆 5"/>
          <p:cNvSpPr/>
          <p:nvPr/>
        </p:nvSpPr>
        <p:spPr>
          <a:xfrm>
            <a:off x="1848686" y="2738571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经营之道</a:t>
            </a:r>
          </a:p>
        </p:txBody>
      </p:sp>
      <p:sp>
        <p:nvSpPr>
          <p:cNvPr id="7" name="椭圆 6"/>
          <p:cNvSpPr/>
          <p:nvPr/>
        </p:nvSpPr>
        <p:spPr>
          <a:xfrm>
            <a:off x="1835696" y="3942217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商业传奇故事</a:t>
            </a:r>
          </a:p>
        </p:txBody>
      </p:sp>
      <p:sp>
        <p:nvSpPr>
          <p:cNvPr id="10" name="矩形 9"/>
          <p:cNvSpPr/>
          <p:nvPr/>
        </p:nvSpPr>
        <p:spPr>
          <a:xfrm>
            <a:off x="35496" y="2471866"/>
            <a:ext cx="2016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 2</a:t>
            </a: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</a:p>
        </p:txBody>
      </p:sp>
      <p:sp>
        <p:nvSpPr>
          <p:cNvPr id="44" name="矩形 43"/>
          <p:cNvSpPr/>
          <p:nvPr/>
        </p:nvSpPr>
        <p:spPr>
          <a:xfrm>
            <a:off x="251520" y="1936224"/>
            <a:ext cx="1770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致竞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</a:t>
            </a:r>
          </a:p>
        </p:txBody>
      </p:sp>
      <p:sp>
        <p:nvSpPr>
          <p:cNvPr id="5" name="椭圆 4"/>
          <p:cNvSpPr/>
          <p:nvPr/>
        </p:nvSpPr>
        <p:spPr>
          <a:xfrm>
            <a:off x="1849907" y="1463060"/>
            <a:ext cx="933657" cy="933657"/>
          </a:xfrm>
          <a:prstGeom prst="ellipse">
            <a:avLst/>
          </a:prstGeom>
          <a:solidFill>
            <a:schemeClr val="tx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商业智慧相关语录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2736305" y="0"/>
            <a:ext cx="6228183" cy="5143500"/>
            <a:chOff x="2915816" y="0"/>
            <a:chExt cx="6228183" cy="5143500"/>
          </a:xfrm>
        </p:grpSpPr>
        <p:sp>
          <p:nvSpPr>
            <p:cNvPr id="29" name="矩形 28"/>
            <p:cNvSpPr/>
            <p:nvPr/>
          </p:nvSpPr>
          <p:spPr>
            <a:xfrm>
              <a:off x="2915816" y="0"/>
              <a:ext cx="6228183" cy="51435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3097" y="195486"/>
              <a:ext cx="2558791" cy="1630157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343"/>
            <a:stretch>
              <a:fillRect/>
            </a:stretch>
          </p:blipFill>
          <p:spPr>
            <a:xfrm>
              <a:off x="6187113" y="197598"/>
              <a:ext cx="2489343" cy="163427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113" y="1971857"/>
              <a:ext cx="2489343" cy="128140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681" y="1953691"/>
              <a:ext cx="2557208" cy="1299565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3473096" y="3334499"/>
              <a:ext cx="5203359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当一个人喝茶的时候，会做什么？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我们把阅读与饮茶两者结合，把文字印刷在了茶盒装上，使其变成了一本真正可阅读的微型书。 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细分产品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让每款茶的不同口味对应不同的短片小说或者文化故事，形成小罐茶特有的大文化氛围。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220072" y="1275606"/>
              <a:ext cx="1800200" cy="1196260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8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定制茶书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7544" y="1851670"/>
            <a:ext cx="8460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定制体验不断扩散</a:t>
            </a:r>
            <a:r>
              <a:rPr lang="en-US" altLang="zh-CN" sz="72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72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8662"/>
            <a:ext cx="142875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51470"/>
            <a:ext cx="6408711" cy="22313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230925"/>
            <a:ext cx="6408711" cy="286414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-1" y="0"/>
            <a:ext cx="241176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504" y="2471866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定制内容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23528" y="1936224"/>
            <a:ext cx="1770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致境 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文化大味</a:t>
            </a:r>
          </a:p>
        </p:txBody>
      </p:sp>
      <p:sp>
        <p:nvSpPr>
          <p:cNvPr id="38" name="椭圆 37"/>
          <p:cNvSpPr/>
          <p:nvPr/>
        </p:nvSpPr>
        <p:spPr>
          <a:xfrm>
            <a:off x="1979712" y="123478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大师</a:t>
            </a:r>
          </a:p>
        </p:txBody>
      </p:sp>
      <p:sp>
        <p:nvSpPr>
          <p:cNvPr id="46" name="椭圆 45"/>
          <p:cNvSpPr/>
          <p:nvPr/>
        </p:nvSpPr>
        <p:spPr>
          <a:xfrm>
            <a:off x="1978491" y="2139702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品质</a:t>
            </a:r>
          </a:p>
        </p:txBody>
      </p:sp>
      <p:sp>
        <p:nvSpPr>
          <p:cNvPr id="47" name="椭圆 46"/>
          <p:cNvSpPr/>
          <p:nvPr/>
        </p:nvSpPr>
        <p:spPr>
          <a:xfrm>
            <a:off x="1965501" y="3147814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</a:t>
            </a:r>
          </a:p>
        </p:txBody>
      </p:sp>
      <p:sp>
        <p:nvSpPr>
          <p:cNvPr id="48" name="椭圆 47"/>
          <p:cNvSpPr/>
          <p:nvPr/>
        </p:nvSpPr>
        <p:spPr>
          <a:xfrm>
            <a:off x="1979712" y="1131590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</a:t>
            </a:r>
            <a:endParaRPr lang="en-US" altLang="zh-CN" sz="1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</a:t>
            </a:r>
          </a:p>
        </p:txBody>
      </p:sp>
      <p:sp>
        <p:nvSpPr>
          <p:cNvPr id="49" name="椭圆 48"/>
          <p:cNvSpPr/>
          <p:nvPr/>
        </p:nvSpPr>
        <p:spPr>
          <a:xfrm>
            <a:off x="1965501" y="4155926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细致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35" y="3425691"/>
            <a:ext cx="6487335" cy="173682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17989" y="906855"/>
            <a:ext cx="1919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有理想，也有迷茫。</a:t>
            </a:r>
          </a:p>
        </p:txBody>
      </p:sp>
      <p:sp>
        <p:nvSpPr>
          <p:cNvPr id="24" name="矩形 23"/>
          <p:cNvSpPr/>
          <p:nvPr/>
        </p:nvSpPr>
        <p:spPr>
          <a:xfrm>
            <a:off x="3275856" y="2374658"/>
            <a:ext cx="25230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有上进心，但是也有惰性。</a:t>
            </a:r>
          </a:p>
        </p:txBody>
      </p:sp>
      <p:sp>
        <p:nvSpPr>
          <p:cNvPr id="25" name="矩形 24"/>
          <p:cNvSpPr/>
          <p:nvPr/>
        </p:nvSpPr>
        <p:spPr>
          <a:xfrm>
            <a:off x="4821247" y="372438"/>
            <a:ext cx="2081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当初饱受争议的一代，</a:t>
            </a:r>
          </a:p>
        </p:txBody>
      </p:sp>
      <p:sp>
        <p:nvSpPr>
          <p:cNvPr id="26" name="矩形 25"/>
          <p:cNvSpPr/>
          <p:nvPr/>
        </p:nvSpPr>
        <p:spPr>
          <a:xfrm>
            <a:off x="6071125" y="651734"/>
            <a:ext cx="2651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顶着议论，成为了主流。</a:t>
            </a:r>
          </a:p>
        </p:txBody>
      </p:sp>
      <p:sp>
        <p:nvSpPr>
          <p:cNvPr id="27" name="矩形 26"/>
          <p:cNvSpPr/>
          <p:nvPr/>
        </p:nvSpPr>
        <p:spPr>
          <a:xfrm>
            <a:off x="6498747" y="2521228"/>
            <a:ext cx="2105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社会中坚力量在崛起</a:t>
            </a:r>
          </a:p>
        </p:txBody>
      </p:sp>
      <p:sp>
        <p:nvSpPr>
          <p:cNvPr id="28" name="矩形 27"/>
          <p:cNvSpPr/>
          <p:nvPr/>
        </p:nvSpPr>
        <p:spPr>
          <a:xfrm>
            <a:off x="5112568" y="2835569"/>
            <a:ext cx="3779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我们早已脱离了青涩，拥有了时代标签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29525"/>
          <a:stretch>
            <a:fillRect/>
          </a:stretch>
        </p:blipFill>
        <p:spPr>
          <a:xfrm>
            <a:off x="3923928" y="1347614"/>
            <a:ext cx="3883567" cy="72251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" y="0"/>
            <a:ext cx="241176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504" y="2471866"/>
            <a:ext cx="2016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定制内容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123728" y="267494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精英态度</a:t>
            </a:r>
          </a:p>
        </p:txBody>
      </p:sp>
      <p:sp>
        <p:nvSpPr>
          <p:cNvPr id="16" name="椭圆 15"/>
          <p:cNvSpPr/>
          <p:nvPr/>
        </p:nvSpPr>
        <p:spPr>
          <a:xfrm>
            <a:off x="2122507" y="2715766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精英视野</a:t>
            </a:r>
          </a:p>
        </p:txBody>
      </p:sp>
      <p:sp>
        <p:nvSpPr>
          <p:cNvPr id="17" name="椭圆 16"/>
          <p:cNvSpPr/>
          <p:nvPr/>
        </p:nvSpPr>
        <p:spPr>
          <a:xfrm>
            <a:off x="2109517" y="3939902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精英故事</a:t>
            </a:r>
          </a:p>
        </p:txBody>
      </p:sp>
      <p:sp>
        <p:nvSpPr>
          <p:cNvPr id="18" name="椭圆 17"/>
          <p:cNvSpPr/>
          <p:nvPr/>
        </p:nvSpPr>
        <p:spPr>
          <a:xfrm>
            <a:off x="2123728" y="1491630"/>
            <a:ext cx="864096" cy="86409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精英生活</a:t>
            </a:r>
          </a:p>
        </p:txBody>
      </p:sp>
      <p:sp>
        <p:nvSpPr>
          <p:cNvPr id="7" name="矩形 6"/>
          <p:cNvSpPr/>
          <p:nvPr/>
        </p:nvSpPr>
        <p:spPr>
          <a:xfrm>
            <a:off x="323528" y="1923678"/>
            <a:ext cx="17700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致劲 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社会力量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23678"/>
            <a:ext cx="1428750" cy="381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3568" y="1752367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怎么让产品</a:t>
            </a:r>
            <a:r>
              <a:rPr lang="zh-CN" altLang="en-US" sz="8000" b="1" i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到达受众？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7544" y="1779662"/>
            <a:ext cx="8208912" cy="1728192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9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机制</a:t>
            </a:r>
            <a:endParaRPr lang="zh-CN" altLang="en-US" sz="96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82638"/>
            <a:ext cx="1428750" cy="381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7544" y="3651870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建立标本  </a:t>
            </a:r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影响受众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6167973" y="1470451"/>
            <a:ext cx="1119136" cy="11191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形象引领</a:t>
            </a:r>
          </a:p>
        </p:txBody>
      </p:sp>
      <p:sp>
        <p:nvSpPr>
          <p:cNvPr id="9" name="虚尾箭头 8"/>
          <p:cNvSpPr/>
          <p:nvPr/>
        </p:nvSpPr>
        <p:spPr>
          <a:xfrm>
            <a:off x="1519052" y="1743397"/>
            <a:ext cx="2519364" cy="61251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2420476" y="1743397"/>
            <a:ext cx="1220316" cy="612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影响力意见领袖</a:t>
            </a:r>
          </a:p>
        </p:txBody>
      </p:sp>
      <p:sp>
        <p:nvSpPr>
          <p:cNvPr id="16" name="矩形 15"/>
          <p:cNvSpPr/>
          <p:nvPr/>
        </p:nvSpPr>
        <p:spPr>
          <a:xfrm>
            <a:off x="4081876" y="1755153"/>
            <a:ext cx="1622714" cy="6125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他们具有大众认知度，有话语权。</a:t>
            </a:r>
          </a:p>
        </p:txBody>
      </p:sp>
      <p:sp>
        <p:nvSpPr>
          <p:cNvPr id="19" name="右箭头 18"/>
          <p:cNvSpPr/>
          <p:nvPr/>
        </p:nvSpPr>
        <p:spPr>
          <a:xfrm>
            <a:off x="5809132" y="1905784"/>
            <a:ext cx="302558" cy="33918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8" name="右箭头 27"/>
          <p:cNvSpPr/>
          <p:nvPr/>
        </p:nvSpPr>
        <p:spPr>
          <a:xfrm>
            <a:off x="7446310" y="1919232"/>
            <a:ext cx="302558" cy="33918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31" name="椭圆 30"/>
          <p:cNvSpPr/>
          <p:nvPr/>
        </p:nvSpPr>
        <p:spPr>
          <a:xfrm>
            <a:off x="7801692" y="1490084"/>
            <a:ext cx="1119136" cy="11191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</a:t>
            </a:r>
          </a:p>
        </p:txBody>
      </p:sp>
      <p:sp>
        <p:nvSpPr>
          <p:cNvPr id="10" name="虚尾箭头 9"/>
          <p:cNvSpPr/>
          <p:nvPr/>
        </p:nvSpPr>
        <p:spPr>
          <a:xfrm>
            <a:off x="1905103" y="3340905"/>
            <a:ext cx="2133313" cy="612510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2420475" y="3309996"/>
            <a:ext cx="1220316" cy="612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圈层意见领袖</a:t>
            </a:r>
          </a:p>
        </p:txBody>
      </p:sp>
      <p:sp>
        <p:nvSpPr>
          <p:cNvPr id="17" name="矩形 16"/>
          <p:cNvSpPr/>
          <p:nvPr/>
        </p:nvSpPr>
        <p:spPr>
          <a:xfrm>
            <a:off x="4081876" y="3321752"/>
            <a:ext cx="1622714" cy="6125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zh-CN" altLang="en-US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辐射特定人群，粉丝数量相对较少，但互动深度、影响力是他们的优势。</a:t>
            </a:r>
          </a:p>
        </p:txBody>
      </p:sp>
      <p:sp>
        <p:nvSpPr>
          <p:cNvPr id="20" name="右箭头 19"/>
          <p:cNvSpPr/>
          <p:nvPr/>
        </p:nvSpPr>
        <p:spPr>
          <a:xfrm>
            <a:off x="5822337" y="3477568"/>
            <a:ext cx="302558" cy="33918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6" name="椭圆 25"/>
          <p:cNvSpPr/>
          <p:nvPr/>
        </p:nvSpPr>
        <p:spPr>
          <a:xfrm>
            <a:off x="6211679" y="3087591"/>
            <a:ext cx="1119136" cy="11191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展现产品特色及实施更为广泛的号召</a:t>
            </a:r>
          </a:p>
        </p:txBody>
      </p:sp>
      <p:sp>
        <p:nvSpPr>
          <p:cNvPr id="29" name="右箭头 28"/>
          <p:cNvSpPr/>
          <p:nvPr/>
        </p:nvSpPr>
        <p:spPr>
          <a:xfrm>
            <a:off x="7459515" y="3491015"/>
            <a:ext cx="302558" cy="33918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32" name="椭圆 31"/>
          <p:cNvSpPr/>
          <p:nvPr/>
        </p:nvSpPr>
        <p:spPr>
          <a:xfrm>
            <a:off x="7837904" y="3108798"/>
            <a:ext cx="1119136" cy="11191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graphicFrame>
        <p:nvGraphicFramePr>
          <p:cNvPr id="2" name="图示 1"/>
          <p:cNvGraphicFramePr/>
          <p:nvPr/>
        </p:nvGraphicFramePr>
        <p:xfrm>
          <a:off x="31383" y="832222"/>
          <a:ext cx="23890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765487" y="3507854"/>
            <a:ext cx="12808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</a:t>
            </a:r>
            <a:r>
              <a:rPr lang="en-US" altLang="zh-CN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endParaRPr lang="zh-CN" altLang="en-US" sz="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5446" y="2048530"/>
            <a:ext cx="554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TOP</a:t>
            </a:r>
          </a:p>
          <a:p>
            <a:pPr lvl="0"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381893"/>
            <a:ext cx="914400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MingLiU" pitchFamily="18" charset="-120"/>
              </a:rPr>
              <a:t>KOL</a:t>
            </a:r>
            <a:r>
              <a:rPr lang="zh-CN" altLang="en-US" sz="24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PMingLiU" pitchFamily="18" charset="-120"/>
              </a:rPr>
              <a:t>分级制，让不同的人做不同的事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十字箭头 17"/>
          <p:cNvSpPr/>
          <p:nvPr/>
        </p:nvSpPr>
        <p:spPr>
          <a:xfrm>
            <a:off x="46973" y="131925"/>
            <a:ext cx="9026378" cy="4879651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tx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组合 5"/>
          <p:cNvGrpSpPr/>
          <p:nvPr/>
        </p:nvGrpSpPr>
        <p:grpSpPr>
          <a:xfrm>
            <a:off x="4880336" y="845260"/>
            <a:ext cx="1473125" cy="1394117"/>
            <a:chOff x="341169" y="535146"/>
            <a:chExt cx="2099502" cy="2099502"/>
          </a:xfrm>
          <a:solidFill>
            <a:schemeClr val="tx2"/>
          </a:solidFill>
        </p:grpSpPr>
        <p:sp>
          <p:nvSpPr>
            <p:cNvPr id="7" name="圆角矩形 6"/>
            <p:cNvSpPr/>
            <p:nvPr/>
          </p:nvSpPr>
          <p:spPr>
            <a:xfrm>
              <a:off x="341169" y="535146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圆角矩形 4"/>
            <p:cNvSpPr/>
            <p:nvPr/>
          </p:nvSpPr>
          <p:spPr>
            <a:xfrm>
              <a:off x="443658" y="637635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影响力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96424" y="845260"/>
            <a:ext cx="1473125" cy="1394117"/>
            <a:chOff x="2808084" y="535146"/>
            <a:chExt cx="2099502" cy="2099502"/>
          </a:xfrm>
          <a:solidFill>
            <a:schemeClr val="tx2"/>
          </a:solidFill>
        </p:grpSpPr>
        <p:sp>
          <p:nvSpPr>
            <p:cNvPr id="10" name="圆角矩形 9"/>
            <p:cNvSpPr/>
            <p:nvPr/>
          </p:nvSpPr>
          <p:spPr>
            <a:xfrm>
              <a:off x="2808084" y="535146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圆角矩形 4"/>
            <p:cNvSpPr/>
            <p:nvPr/>
          </p:nvSpPr>
          <p:spPr>
            <a:xfrm>
              <a:off x="2910573" y="637635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880337" y="2838841"/>
            <a:ext cx="1473125" cy="1394117"/>
            <a:chOff x="341169" y="3002062"/>
            <a:chExt cx="2099502" cy="2099502"/>
          </a:xfrm>
          <a:solidFill>
            <a:schemeClr val="tx2"/>
          </a:solidFill>
        </p:grpSpPr>
        <p:sp>
          <p:nvSpPr>
            <p:cNvPr id="13" name="圆角矩形 12"/>
            <p:cNvSpPr/>
            <p:nvPr/>
          </p:nvSpPr>
          <p:spPr>
            <a:xfrm>
              <a:off x="341169" y="3002062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圆角矩形 4"/>
            <p:cNvSpPr/>
            <p:nvPr/>
          </p:nvSpPr>
          <p:spPr>
            <a:xfrm>
              <a:off x="443658" y="3104551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活跃度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796424" y="2839363"/>
            <a:ext cx="1473125" cy="1394117"/>
            <a:chOff x="2808084" y="3002062"/>
            <a:chExt cx="2099502" cy="2099502"/>
          </a:xfrm>
          <a:solidFill>
            <a:schemeClr val="tx2"/>
          </a:solidFill>
        </p:grpSpPr>
        <p:sp>
          <p:nvSpPr>
            <p:cNvPr id="16" name="圆角矩形 15"/>
            <p:cNvSpPr/>
            <p:nvPr/>
          </p:nvSpPr>
          <p:spPr>
            <a:xfrm>
              <a:off x="2808084" y="3002062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圆角矩形 4"/>
            <p:cNvSpPr/>
            <p:nvPr/>
          </p:nvSpPr>
          <p:spPr>
            <a:xfrm>
              <a:off x="2910573" y="3104551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标签</a:t>
              </a:r>
            </a:p>
          </p:txBody>
        </p:sp>
      </p:grpSp>
      <p:sp>
        <p:nvSpPr>
          <p:cNvPr id="20" name="椭圆 19"/>
          <p:cNvSpPr/>
          <p:nvPr/>
        </p:nvSpPr>
        <p:spPr>
          <a:xfrm>
            <a:off x="3762318" y="1768994"/>
            <a:ext cx="1545587" cy="1545587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选择机制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03195" y="582214"/>
            <a:ext cx="178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他们是做什么的？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他们的职业是什么？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茶行业他们了解吗？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57305" y="582213"/>
            <a:ext cx="1940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他们的知名度怎么样？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他们的粉丝量有多少？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他们的口碑如何？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83771" y="3245984"/>
            <a:ext cx="2094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他们多久发布一次信息？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粉丝互动量多少？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信息转发量多少？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3195" y="3245984"/>
            <a:ext cx="2094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他们是什么性格？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他们的喜好是什么？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他们的专业领域是什么？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十字箭头 17"/>
          <p:cNvSpPr/>
          <p:nvPr/>
        </p:nvSpPr>
        <p:spPr>
          <a:xfrm>
            <a:off x="46973" y="131925"/>
            <a:ext cx="9026378" cy="4879651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tx2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组合 5"/>
          <p:cNvGrpSpPr/>
          <p:nvPr/>
        </p:nvGrpSpPr>
        <p:grpSpPr>
          <a:xfrm>
            <a:off x="4880336" y="845260"/>
            <a:ext cx="1473125" cy="1394117"/>
            <a:chOff x="341169" y="535146"/>
            <a:chExt cx="2099502" cy="2099502"/>
          </a:xfrm>
          <a:solidFill>
            <a:schemeClr val="tx2"/>
          </a:solidFill>
        </p:grpSpPr>
        <p:sp>
          <p:nvSpPr>
            <p:cNvPr id="7" name="圆角矩形 6"/>
            <p:cNvSpPr/>
            <p:nvPr/>
          </p:nvSpPr>
          <p:spPr>
            <a:xfrm>
              <a:off x="341169" y="535146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圆角矩形 4"/>
            <p:cNvSpPr/>
            <p:nvPr/>
          </p:nvSpPr>
          <p:spPr>
            <a:xfrm>
              <a:off x="443658" y="637635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影响力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96424" y="845260"/>
            <a:ext cx="1473125" cy="1394117"/>
            <a:chOff x="2808084" y="535146"/>
            <a:chExt cx="2099502" cy="2099502"/>
          </a:xfrm>
          <a:solidFill>
            <a:schemeClr val="tx2"/>
          </a:solidFill>
        </p:grpSpPr>
        <p:sp>
          <p:nvSpPr>
            <p:cNvPr id="10" name="圆角矩形 9"/>
            <p:cNvSpPr/>
            <p:nvPr/>
          </p:nvSpPr>
          <p:spPr>
            <a:xfrm>
              <a:off x="2808084" y="535146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圆角矩形 4"/>
            <p:cNvSpPr/>
            <p:nvPr/>
          </p:nvSpPr>
          <p:spPr>
            <a:xfrm>
              <a:off x="2910573" y="637635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880337" y="2838841"/>
            <a:ext cx="1473125" cy="1394117"/>
            <a:chOff x="341169" y="3002062"/>
            <a:chExt cx="2099502" cy="2099502"/>
          </a:xfrm>
          <a:solidFill>
            <a:schemeClr val="tx2"/>
          </a:solidFill>
        </p:grpSpPr>
        <p:sp>
          <p:nvSpPr>
            <p:cNvPr id="13" name="圆角矩形 12"/>
            <p:cNvSpPr/>
            <p:nvPr/>
          </p:nvSpPr>
          <p:spPr>
            <a:xfrm>
              <a:off x="341169" y="3002062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圆角矩形 4"/>
            <p:cNvSpPr/>
            <p:nvPr/>
          </p:nvSpPr>
          <p:spPr>
            <a:xfrm>
              <a:off x="443658" y="3104551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活跃度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796424" y="2839363"/>
            <a:ext cx="1473125" cy="1394117"/>
            <a:chOff x="2808084" y="3002062"/>
            <a:chExt cx="2099502" cy="2099502"/>
          </a:xfrm>
          <a:solidFill>
            <a:schemeClr val="tx2"/>
          </a:solidFill>
        </p:grpSpPr>
        <p:sp>
          <p:nvSpPr>
            <p:cNvPr id="16" name="圆角矩形 15"/>
            <p:cNvSpPr/>
            <p:nvPr/>
          </p:nvSpPr>
          <p:spPr>
            <a:xfrm>
              <a:off x="2808084" y="3002062"/>
              <a:ext cx="2099502" cy="209950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圆角矩形 4"/>
            <p:cNvSpPr/>
            <p:nvPr/>
          </p:nvSpPr>
          <p:spPr>
            <a:xfrm>
              <a:off x="2910573" y="3104551"/>
              <a:ext cx="1894524" cy="18945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7158" tIns="117158" rIns="117158" bIns="117158" numCol="1" spcCol="1270" anchor="ctr" anchorCtr="0">
              <a:noAutofit/>
            </a:bodyPr>
            <a:lstStyle/>
            <a:p>
              <a:pPr algn="ctr" defTabSz="1367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07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标签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03195" y="582214"/>
            <a:ext cx="178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他们是做什么的？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他们的职业是什么？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茶行业他们了解吗？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557305" y="582213"/>
            <a:ext cx="19402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他们的知名度怎么样？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他们的粉丝量有多少？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他们的口碑如何？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83771" y="3245984"/>
            <a:ext cx="2094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他们多久发布一次信息？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粉丝互动量多少？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信息转发量多少？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03195" y="3245984"/>
            <a:ext cx="2094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他们是什么性格？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他们的喜好是什么？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630" indent="-21463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他们的专业领域是什么？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" y="1"/>
            <a:ext cx="9144000" cy="5143499"/>
          </a:xfrm>
          <a:prstGeom prst="rect">
            <a:avLst/>
          </a:prstGeom>
          <a:solidFill>
            <a:schemeClr val="tx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26" name="文本框 25"/>
          <p:cNvSpPr txBox="1"/>
          <p:nvPr/>
        </p:nvSpPr>
        <p:spPr>
          <a:xfrm>
            <a:off x="479121" y="1784960"/>
            <a:ext cx="2241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和品牌的匹配度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03195" y="2838455"/>
            <a:ext cx="2241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和产品的匹配度</a:t>
            </a:r>
          </a:p>
        </p:txBody>
      </p:sp>
      <p:sp>
        <p:nvSpPr>
          <p:cNvPr id="30" name="矩形 29"/>
          <p:cNvSpPr/>
          <p:nvPr/>
        </p:nvSpPr>
        <p:spPr>
          <a:xfrm>
            <a:off x="2716289" y="4423976"/>
            <a:ext cx="3752327" cy="502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综合四个方面，甄选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762318" y="1768994"/>
            <a:ext cx="1545587" cy="1545587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选择机制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583771" y="1836917"/>
            <a:ext cx="17799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的社交价值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557305" y="2818784"/>
            <a:ext cx="17799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的传播价值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1520" y="195490"/>
          <a:ext cx="8676454" cy="475252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073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2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88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69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49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包含指定标签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昵称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关注度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影响力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活跃度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粉丝总数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微博总数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被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@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声量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最近一年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高尔夫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1497996114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新浪高尔夫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0.8470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0.6696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0.9947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77,758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36,237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999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1642482194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创业家杂志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0.7542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0.8151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0.9633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3,802,106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44,843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849,812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财经股票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1642088277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财经网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0.5199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0.8485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14,674,865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93,899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4,449,796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企业家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1193725273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中国企业家杂志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0.5129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0.8042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0.9214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3,862,124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40,984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272,385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1940798632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总裁语录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0.4328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0.7315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0.9823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1,064,576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45,415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705,539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企业家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2268916473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正和岛标准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0.4016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0.7377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0.9419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309,519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23,440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1649159940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华尔街日报中文网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0.3908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0.8187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8,831,653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90,002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1651428902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世纪经济报道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0.3792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0.7952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6,571,889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65,930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1,818,684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企业家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1909380872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企业家智库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0.3091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0.7196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0.8926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845,879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33,853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茶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1639127253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老沉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0.3051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0.8743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0.9166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6,941,041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33,870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1,558,872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企业家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1347849157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管理思想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0.3005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0.6198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0.6635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295,878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15,997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875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1774800467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投资界微博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0.2815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0.7225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431,180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60,150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45,368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1657236125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环球企业家杂志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0.2757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0.7585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0.6927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930,448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22,158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1750070171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氪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0.2613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0.7677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677,022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48,540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647,563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1649252577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创业邦杂志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0.2567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0.7294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914,973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36,253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132,254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1726276573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ChinaVenture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投中集团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0.2330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0.6955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250,511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61,228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1663937380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财新网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0.2188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0.7771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1,807,430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81,795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1,857,609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2617744953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跨界黑马李明明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0.2178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0.5366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0.3143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41,382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2,970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1698233740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FT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中文网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0.2054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0.7702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0.9989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922,720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40,179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610,988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0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理财投资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1483330984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侯宁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0.1866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0.7060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1,159,036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142,524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2,363,052 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9552" y="1131590"/>
            <a:ext cx="65527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</a:t>
            </a:r>
            <a:endParaRPr lang="zh-CN" altLang="en-US" sz="16600" b="1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32240" y="295327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属性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520" y="483521"/>
          <a:ext cx="8568955" cy="45365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4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3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25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1875034341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华尔街见闻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0.1758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0.6996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1,000,263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67,538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1704191027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美股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0.1750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0.7183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0.1541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206,496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34,532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财经股票投资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1642585887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新浪证券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0.1696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0.7451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1,587,369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48,727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高尔夫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1726602910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汪潮涌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0.1638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0.7736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0.3674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4,846,289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4,806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1765373140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福布斯中文网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0.1634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0.7367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0.9035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765,632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19,381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132,370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1717257814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丁辰灵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0.1602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0.6973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0.6905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584,568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18,588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3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1558247760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许单单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互联网分析师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0.1582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0.7079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0.6117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219,648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10,054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1650111241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中国经营报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0.1542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0.7455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9,780,351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66,955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1,216,580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1650496964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何刚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0.1453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0.7089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0.5919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247,958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16,050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1655626902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南立新创业邦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0.1437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0.6592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0.6148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143,805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5,476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财经理财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1708922835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新财富杂志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0.1359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0.6893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412,178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35,826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1813080181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薛蛮子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0.1351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0.8801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11,172,585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92,965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1,800,037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1749127163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雷军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0.1317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0.8303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0.8830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12,026,380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4,516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9,765,632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股票投资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2183570524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雪球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0.1309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0.6764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0.9462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429,426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14,029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3,179,604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高尔夫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1371675920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安普若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外号安校长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0.1305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0.7075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0.9409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332,365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24,977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  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1221895385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蒋锡培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0.1253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0.7503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0.7527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7,076,506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7,995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92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财经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1641561812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经济观察报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0.1237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0.7737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1.0000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11,974,042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61,738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347,086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2462605080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商业周刊中文版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0.1225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0.7165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0.9578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432,150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6,237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128,112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经理人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1298064414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黄刚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物流与供应链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0.6635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0.9997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658,823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16,533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276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投资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1890124614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钱皓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互联网分析师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0.1145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0.6841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0.7034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230,704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en-US" altLang="zh-CN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8,102 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88" marR="6588" marT="6588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51522" y="145824"/>
          <a:ext cx="8568952" cy="33769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060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4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35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2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376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包含指定标签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昵称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关注度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影响力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活跃度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粉丝总数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微博总数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被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@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声量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最近一年</a:t>
                      </a:r>
                      <a:r>
                        <a:rPr lang="en-US" altLang="zh-CN" sz="10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233" marR="3233" marT="323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手动操作 7"/>
          <p:cNvSpPr/>
          <p:nvPr/>
        </p:nvSpPr>
        <p:spPr>
          <a:xfrm rot="2784662">
            <a:off x="-242968" y="-322793"/>
            <a:ext cx="2198267" cy="1972664"/>
          </a:xfrm>
          <a:prstGeom prst="flowChartManualOperati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105" y="411510"/>
            <a:ext cx="22445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致境 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文化大味    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赠送机制</a:t>
            </a:r>
          </a:p>
        </p:txBody>
      </p:sp>
      <p:sp>
        <p:nvSpPr>
          <p:cNvPr id="10" name="椭圆 9"/>
          <p:cNvSpPr/>
          <p:nvPr/>
        </p:nvSpPr>
        <p:spPr>
          <a:xfrm>
            <a:off x="521597" y="3293458"/>
            <a:ext cx="1242091" cy="1222508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816503" y="2276143"/>
            <a:ext cx="1251441" cy="1231711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048751" y="1419622"/>
            <a:ext cx="1251441" cy="1231711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136983" y="483518"/>
            <a:ext cx="1251441" cy="1231711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圈层扩散</a:t>
            </a:r>
          </a:p>
        </p:txBody>
      </p:sp>
      <p:sp>
        <p:nvSpPr>
          <p:cNvPr id="14" name="下箭头 13"/>
          <p:cNvSpPr/>
          <p:nvPr/>
        </p:nvSpPr>
        <p:spPr>
          <a:xfrm rot="14586272">
            <a:off x="1978522" y="3134023"/>
            <a:ext cx="593056" cy="490214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下箭头 14"/>
          <p:cNvSpPr/>
          <p:nvPr/>
        </p:nvSpPr>
        <p:spPr>
          <a:xfrm rot="14586272">
            <a:off x="4268166" y="2197919"/>
            <a:ext cx="593056" cy="490214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下箭头 15"/>
          <p:cNvSpPr/>
          <p:nvPr/>
        </p:nvSpPr>
        <p:spPr>
          <a:xfrm rot="14586272">
            <a:off x="6515026" y="1261815"/>
            <a:ext cx="593056" cy="490214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形标注 16"/>
          <p:cNvSpPr/>
          <p:nvPr/>
        </p:nvSpPr>
        <p:spPr>
          <a:xfrm rot="21483563">
            <a:off x="3320600" y="3369256"/>
            <a:ext cx="2188156" cy="1455628"/>
          </a:xfrm>
          <a:prstGeom prst="wedgeEllipseCallout">
            <a:avLst>
              <a:gd name="adj1" fmla="val -25028"/>
              <a:gd name="adj2" fmla="val -59301"/>
            </a:avLst>
          </a:pr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将特色定制化小罐茶产品赠送给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，让他们第一时间体验产品。</a:t>
            </a:r>
          </a:p>
        </p:txBody>
      </p:sp>
      <p:sp>
        <p:nvSpPr>
          <p:cNvPr id="18" name="椭圆形标注 17"/>
          <p:cNvSpPr/>
          <p:nvPr/>
        </p:nvSpPr>
        <p:spPr>
          <a:xfrm rot="21483563">
            <a:off x="3004707" y="58578"/>
            <a:ext cx="2541874" cy="1690932"/>
          </a:xfrm>
          <a:prstGeom prst="wedgeEllipseCallout">
            <a:avLst>
              <a:gd name="adj1" fmla="val 37471"/>
              <a:gd name="adj2" fmla="val 53528"/>
            </a:avLst>
          </a:pr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微博、朋友圈推送。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传播内容（拟）：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今天收到了朋友送的小罐茶，很有创意的产品。将商业智慧融入茶文化，细节做的很有质感，瞬间觉得自己好高大上，哈哈哈！</a:t>
            </a:r>
            <a:endParaRPr lang="en-US" altLang="zh-CN" sz="10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（配图）</a:t>
            </a:r>
          </a:p>
        </p:txBody>
      </p:sp>
      <p:sp>
        <p:nvSpPr>
          <p:cNvPr id="19" name="椭圆形标注 18"/>
          <p:cNvSpPr/>
          <p:nvPr/>
        </p:nvSpPr>
        <p:spPr>
          <a:xfrm rot="21483563">
            <a:off x="6612243" y="2313690"/>
            <a:ext cx="2188156" cy="1455628"/>
          </a:xfrm>
          <a:prstGeom prst="wedgeEllipseCallout">
            <a:avLst>
              <a:gd name="adj1" fmla="val 10407"/>
              <a:gd name="adj2" fmla="val -82899"/>
            </a:avLst>
          </a:pr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粉丝甲：小罐茶？这是什么？问问度娘去！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粉丝乙：看起来真的不错呢，产品做的真的很细致，概念也不错。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粉丝丙：看来又是一个商务送礼佳品啊！</a:t>
            </a: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形标注 19"/>
          <p:cNvSpPr/>
          <p:nvPr/>
        </p:nvSpPr>
        <p:spPr>
          <a:xfrm rot="21483563">
            <a:off x="346581" y="1715581"/>
            <a:ext cx="2100136" cy="1397074"/>
          </a:xfrm>
          <a:prstGeom prst="wedgeEllipseCallout">
            <a:avLst>
              <a:gd name="adj1" fmla="val -19933"/>
              <a:gd name="adj2" fmla="val 68937"/>
            </a:avLst>
          </a:prstGeom>
          <a:solidFill>
            <a:schemeClr val="bg1">
              <a:lumMod val="8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1000" dirty="0">
                <a:solidFill>
                  <a:srgbClr val="EF6E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匹配标签，数据分析，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筛选一批精准的面向受众的</a:t>
            </a:r>
            <a:r>
              <a:rPr lang="en-US" altLang="zh-CN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，标签例举：茶、企业家、经理人、名仕、名车、财经、高尔夫、股票、投资、理财、奢侈品、俱乐部。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670219"/>
            <a:ext cx="9144000" cy="76944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小细节 </a:t>
            </a:r>
            <a:r>
              <a:rPr lang="en-US" altLang="zh-CN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4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大服务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81712" y="1800994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</a:t>
            </a:r>
          </a:p>
        </p:txBody>
      </p:sp>
      <p:sp>
        <p:nvSpPr>
          <p:cNvPr id="4" name="椭圆 3"/>
          <p:cNvSpPr/>
          <p:nvPr/>
        </p:nvSpPr>
        <p:spPr>
          <a:xfrm>
            <a:off x="1577856" y="1779662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罐</a:t>
            </a:r>
          </a:p>
        </p:txBody>
      </p:sp>
      <p:sp>
        <p:nvSpPr>
          <p:cNvPr id="5" name="椭圆 4"/>
          <p:cNvSpPr/>
          <p:nvPr/>
        </p:nvSpPr>
        <p:spPr>
          <a:xfrm>
            <a:off x="2874000" y="1807865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tx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茶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004048" y="1456204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 </a:t>
            </a:r>
          </a:p>
          <a:p>
            <a:pPr algn="ctr"/>
            <a:r>
              <a:rPr lang="en-US" altLang="zh-CN" sz="6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STYLE</a:t>
            </a:r>
            <a:endParaRPr lang="zh-CN" altLang="en-US" sz="6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1712" y="699542"/>
            <a:ext cx="7890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阶段④ 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</a:t>
            </a:r>
            <a:r>
              <a:rPr lang="zh-CN" altLang="en-US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构建商业圈层，沉淀精准用户</a:t>
            </a:r>
            <a:r>
              <a:rPr lang="en-US" altLang="zh-CN" sz="32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2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3200" dirty="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等于号 5"/>
          <p:cNvSpPr/>
          <p:nvPr/>
        </p:nvSpPr>
        <p:spPr>
          <a:xfrm>
            <a:off x="4283968" y="1995686"/>
            <a:ext cx="1008112" cy="1008112"/>
          </a:xfrm>
          <a:prstGeom prst="mathEqual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91"/>
          <a:stretch>
            <a:fillRect/>
          </a:stretch>
        </p:blipFill>
        <p:spPr>
          <a:xfrm>
            <a:off x="0" y="-1"/>
            <a:ext cx="9144483" cy="51640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491630"/>
            <a:ext cx="9144000" cy="2592288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4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9632" y="1491630"/>
            <a:ext cx="6390456" cy="2487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从细节着手，创造生活方式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用生活方式，沉淀用户圈层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流程图: 过程 6"/>
          <p:cNvSpPr/>
          <p:nvPr/>
        </p:nvSpPr>
        <p:spPr>
          <a:xfrm>
            <a:off x="1187624" y="1131590"/>
            <a:ext cx="6696744" cy="273630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人,户外,35岁到39岁,白人,坐_146598984_Woman in Magic Sunlight_创意图片_Getty Images Chi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42" y="987574"/>
            <a:ext cx="793888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95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目标人群的精神家园</a:t>
            </a:r>
            <a:endParaRPr lang="en-US" altLang="zh-CN" sz="495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684" y="2161768"/>
            <a:ext cx="5839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精神共鸣 </a:t>
            </a:r>
            <a:r>
              <a:rPr lang="en-US" altLang="zh-CN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生活方式</a:t>
            </a:r>
            <a:r>
              <a:rPr lang="en-US" altLang="zh-CN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|</a:t>
            </a: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社交圈层</a:t>
            </a:r>
            <a:endParaRPr lang="en-US" altLang="zh-CN" sz="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419622"/>
            <a:ext cx="9144000" cy="1454244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lvl="0" algn="ctr"/>
            <a:r>
              <a:rPr lang="zh-CN" altLang="en-US" sz="4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茗仕会 构想</a:t>
            </a:r>
            <a:endParaRPr lang="en-US" altLang="zh-CN" sz="405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和文化、艺术、商业领域的精英进行合作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推出精品互动栏目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11463" y="1553758"/>
            <a:ext cx="2336003" cy="202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茗仕圈</a:t>
            </a:r>
            <a:endParaRPr lang="en-US" altLang="zh-CN" sz="13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3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组织艺术、电影、音乐会、高尔夫球赛等，建立茗仕圈互动。</a:t>
            </a:r>
          </a:p>
        </p:txBody>
      </p:sp>
      <p:sp>
        <p:nvSpPr>
          <p:cNvPr id="3" name="矩形 2"/>
          <p:cNvSpPr/>
          <p:nvPr/>
        </p:nvSpPr>
        <p:spPr>
          <a:xfrm>
            <a:off x="3339695" y="1553758"/>
            <a:ext cx="2336003" cy="202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茗仕人物</a:t>
            </a:r>
          </a:p>
          <a:p>
            <a:pPr algn="ctr"/>
            <a:endParaRPr lang="en-US" altLang="zh-CN" sz="13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邀请茶艺大师、商界精英以及时尚、文化、艺术等方面的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KOL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进行对话。</a:t>
            </a:r>
          </a:p>
        </p:txBody>
      </p:sp>
      <p:sp>
        <p:nvSpPr>
          <p:cNvPr id="4" name="矩形 3"/>
          <p:cNvSpPr/>
          <p:nvPr/>
        </p:nvSpPr>
        <p:spPr>
          <a:xfrm>
            <a:off x="767927" y="1553758"/>
            <a:ext cx="2336003" cy="202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5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茗仕沙龙</a:t>
            </a:r>
            <a:endParaRPr lang="en-US" altLang="zh-CN" sz="40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35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定期组织与茶文化有关的活动，比如：茶沙龙、品茗会等</a:t>
            </a:r>
          </a:p>
        </p:txBody>
      </p:sp>
      <p:sp>
        <p:nvSpPr>
          <p:cNvPr id="5" name="矩形 4"/>
          <p:cNvSpPr/>
          <p:nvPr/>
        </p:nvSpPr>
        <p:spPr>
          <a:xfrm>
            <a:off x="1709682" y="557131"/>
            <a:ext cx="538259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40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茗仕会社交活动规划</a:t>
            </a:r>
          </a:p>
        </p:txBody>
      </p:sp>
      <p:sp>
        <p:nvSpPr>
          <p:cNvPr id="8" name="矩形 7"/>
          <p:cNvSpPr/>
          <p:nvPr/>
        </p:nvSpPr>
        <p:spPr>
          <a:xfrm>
            <a:off x="1907704" y="3736652"/>
            <a:ext cx="5304272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投其所好，通过高端社交活动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为茗仕会员建立强烈的圈层感、归属感、荣耀感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形标注 2"/>
          <p:cNvSpPr/>
          <p:nvPr/>
        </p:nvSpPr>
        <p:spPr>
          <a:xfrm>
            <a:off x="6191064" y="1028167"/>
            <a:ext cx="2299146" cy="1540428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专属的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个性化服务</a:t>
            </a:r>
          </a:p>
        </p:txBody>
      </p:sp>
      <p:sp>
        <p:nvSpPr>
          <p:cNvPr id="14" name="椭圆形标注 13"/>
          <p:cNvSpPr/>
          <p:nvPr/>
        </p:nvSpPr>
        <p:spPr>
          <a:xfrm>
            <a:off x="3388871" y="520956"/>
            <a:ext cx="2299146" cy="1540428"/>
          </a:xfrm>
          <a:prstGeom prst="wedgeEllipseCallout">
            <a:avLst>
              <a:gd name="adj1" fmla="val 5096"/>
              <a:gd name="adj2" fmla="val 70361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长期跟随你的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 STYLE</a:t>
            </a:r>
          </a:p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尊贵定制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形标注 14"/>
          <p:cNvSpPr/>
          <p:nvPr/>
        </p:nvSpPr>
        <p:spPr>
          <a:xfrm>
            <a:off x="611560" y="959314"/>
            <a:ext cx="2299146" cy="1540428"/>
          </a:xfrm>
          <a:prstGeom prst="wedgeEllipseCallout">
            <a:avLst>
              <a:gd name="adj1" fmla="val 29000"/>
              <a:gd name="adj2" fmla="val 70361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度角看世界的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产品境界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3075806"/>
            <a:ext cx="9144000" cy="20728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542762" y="3385805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茗</a:t>
            </a:r>
          </a:p>
        </p:txBody>
      </p:sp>
      <p:sp>
        <p:nvSpPr>
          <p:cNvPr id="12" name="椭圆 11"/>
          <p:cNvSpPr/>
          <p:nvPr/>
        </p:nvSpPr>
        <p:spPr>
          <a:xfrm>
            <a:off x="3838906" y="3364473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仕</a:t>
            </a:r>
          </a:p>
        </p:txBody>
      </p:sp>
      <p:sp>
        <p:nvSpPr>
          <p:cNvPr id="13" name="椭圆 12"/>
          <p:cNvSpPr/>
          <p:nvPr/>
        </p:nvSpPr>
        <p:spPr>
          <a:xfrm>
            <a:off x="5135050" y="3392676"/>
            <a:ext cx="1267941" cy="1267941"/>
          </a:xfrm>
          <a:prstGeom prst="ellipse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会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003798"/>
            <a:ext cx="9144000" cy="21397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403648" y="3245962"/>
            <a:ext cx="1646133" cy="1620180"/>
          </a:xfrm>
          <a:prstGeom prst="ellipse">
            <a:avLst/>
          </a:prstGeom>
          <a:solidFill>
            <a:schemeClr val="accent4"/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小品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大味</a:t>
            </a:r>
          </a:p>
        </p:txBody>
      </p:sp>
      <p:sp>
        <p:nvSpPr>
          <p:cNvPr id="12" name="椭圆 11"/>
          <p:cNvSpPr/>
          <p:nvPr/>
        </p:nvSpPr>
        <p:spPr>
          <a:xfrm>
            <a:off x="3717955" y="3255826"/>
            <a:ext cx="1646133" cy="1620180"/>
          </a:xfrm>
          <a:prstGeom prst="ellipse">
            <a:avLst/>
          </a:prstGeom>
          <a:solidFill>
            <a:schemeClr val="accent4"/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 STYLE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022211" y="3206382"/>
            <a:ext cx="1646133" cy="1620180"/>
          </a:xfrm>
          <a:prstGeom prst="ellipse">
            <a:avLst/>
          </a:prstGeom>
          <a:solidFill>
            <a:schemeClr val="accent4"/>
          </a:solid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茗仕会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3608" y="1243433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小罐茶</a:t>
            </a:r>
          </a:p>
        </p:txBody>
      </p:sp>
      <p:sp>
        <p:nvSpPr>
          <p:cNvPr id="17" name="矩形 16"/>
          <p:cNvSpPr/>
          <p:nvPr/>
        </p:nvSpPr>
        <p:spPr>
          <a:xfrm>
            <a:off x="1043608" y="1819497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茶大师</a:t>
            </a:r>
          </a:p>
        </p:txBody>
      </p:sp>
      <p:sp>
        <p:nvSpPr>
          <p:cNvPr id="18" name="矩形 17"/>
          <p:cNvSpPr/>
          <p:nvPr/>
        </p:nvSpPr>
        <p:spPr>
          <a:xfrm>
            <a:off x="1043608" y="2389625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茶动态</a:t>
            </a:r>
          </a:p>
        </p:txBody>
      </p:sp>
      <p:sp>
        <p:nvSpPr>
          <p:cNvPr id="19" name="矩形 18"/>
          <p:cNvSpPr/>
          <p:nvPr/>
        </p:nvSpPr>
        <p:spPr>
          <a:xfrm>
            <a:off x="3344627" y="1240407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生活圈</a:t>
            </a:r>
          </a:p>
        </p:txBody>
      </p:sp>
      <p:sp>
        <p:nvSpPr>
          <p:cNvPr id="20" name="矩形 19"/>
          <p:cNvSpPr/>
          <p:nvPr/>
        </p:nvSpPr>
        <p:spPr>
          <a:xfrm>
            <a:off x="3344627" y="1812017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社交圈</a:t>
            </a:r>
          </a:p>
        </p:txBody>
      </p:sp>
      <p:sp>
        <p:nvSpPr>
          <p:cNvPr id="21" name="矩形 20"/>
          <p:cNvSpPr/>
          <p:nvPr/>
        </p:nvSpPr>
        <p:spPr>
          <a:xfrm>
            <a:off x="3344627" y="2389120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茶杂志</a:t>
            </a:r>
          </a:p>
        </p:txBody>
      </p:sp>
      <p:sp>
        <p:nvSpPr>
          <p:cNvPr id="22" name="矩形 21"/>
          <p:cNvSpPr/>
          <p:nvPr/>
        </p:nvSpPr>
        <p:spPr>
          <a:xfrm>
            <a:off x="5653261" y="1237242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定制活动</a:t>
            </a:r>
          </a:p>
        </p:txBody>
      </p:sp>
      <p:sp>
        <p:nvSpPr>
          <p:cNvPr id="23" name="矩形 22"/>
          <p:cNvSpPr/>
          <p:nvPr/>
        </p:nvSpPr>
        <p:spPr>
          <a:xfrm>
            <a:off x="5653261" y="1808852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纪念日定制</a:t>
            </a:r>
          </a:p>
        </p:txBody>
      </p:sp>
      <p:sp>
        <p:nvSpPr>
          <p:cNvPr id="24" name="矩形 23"/>
          <p:cNvSpPr/>
          <p:nvPr/>
        </p:nvSpPr>
        <p:spPr>
          <a:xfrm>
            <a:off x="5653261" y="2385955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一键专车</a:t>
            </a:r>
          </a:p>
        </p:txBody>
      </p:sp>
      <p:sp>
        <p:nvSpPr>
          <p:cNvPr id="25" name="矩形 24"/>
          <p:cNvSpPr/>
          <p:nvPr/>
        </p:nvSpPr>
        <p:spPr>
          <a:xfrm>
            <a:off x="1043608" y="726430"/>
            <a:ext cx="2232248" cy="4771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产品卖点</a:t>
            </a:r>
          </a:p>
        </p:txBody>
      </p:sp>
      <p:sp>
        <p:nvSpPr>
          <p:cNvPr id="26" name="矩形 25"/>
          <p:cNvSpPr/>
          <p:nvPr/>
        </p:nvSpPr>
        <p:spPr>
          <a:xfrm>
            <a:off x="3344627" y="723404"/>
            <a:ext cx="2232248" cy="4771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定制推送</a:t>
            </a:r>
          </a:p>
        </p:txBody>
      </p:sp>
      <p:sp>
        <p:nvSpPr>
          <p:cNvPr id="27" name="矩形 26"/>
          <p:cNvSpPr/>
          <p:nvPr/>
        </p:nvSpPr>
        <p:spPr>
          <a:xfrm>
            <a:off x="5653261" y="123478"/>
            <a:ext cx="2232248" cy="4771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定制服务</a:t>
            </a:r>
          </a:p>
        </p:txBody>
      </p:sp>
      <p:sp>
        <p:nvSpPr>
          <p:cNvPr id="28" name="矩形 27"/>
          <p:cNvSpPr/>
          <p:nvPr/>
        </p:nvSpPr>
        <p:spPr>
          <a:xfrm>
            <a:off x="5653261" y="665632"/>
            <a:ext cx="2232248" cy="5421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生活顾问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12669"/>
          <a:stretch>
            <a:fillRect/>
          </a:stretch>
        </p:blipFill>
        <p:spPr>
          <a:xfrm>
            <a:off x="0" y="-20538"/>
            <a:ext cx="9144000" cy="51845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79912" y="1203598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他们是谁</a:t>
            </a:r>
          </a:p>
        </p:txBody>
      </p:sp>
      <p:sp>
        <p:nvSpPr>
          <p:cNvPr id="4" name="矩形 3"/>
          <p:cNvSpPr/>
          <p:nvPr/>
        </p:nvSpPr>
        <p:spPr>
          <a:xfrm>
            <a:off x="6656987" y="627534"/>
            <a:ext cx="19543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1" b="2401"/>
          <a:stretch>
            <a:fillRect/>
          </a:stretch>
        </p:blipFill>
        <p:spPr>
          <a:xfrm>
            <a:off x="-1" y="0"/>
            <a:ext cx="9144083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51720" y="555526"/>
            <a:ext cx="7092362" cy="113877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视觉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质感体验感受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高端、简约，符合中产、富裕阶层的视觉审美标准，给用户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WOW~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的赏心悦目感受。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4729"/>
            <a:ext cx="1781270" cy="2306346"/>
          </a:xfrm>
          <a:prstGeom prst="rect">
            <a:avLst/>
          </a:prstGeom>
        </p:spPr>
      </p:pic>
      <p:pic>
        <p:nvPicPr>
          <p:cNvPr id="4" name="Picture 2" descr="http://www.wincn.com/uploadfile/2012/1016/201210160947575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68" y="198310"/>
            <a:ext cx="2862458" cy="19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photocdn.sohu.com/20130219/Img3664359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90" y="204729"/>
            <a:ext cx="1584176" cy="19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1.gtimg.com/ent/pics/20833/208333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65" y="2961273"/>
            <a:ext cx="2431815" cy="191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.hc360.com/gift/info/images/201002/2010022614575079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98" y="2836130"/>
            <a:ext cx="1512167" cy="20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人,户外,35岁到39岁,白人,站_129747686_Young woman on grey horse_创意图片_Getty Images Chi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66" y="2772970"/>
            <a:ext cx="1656184" cy="210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http://a1.att.hudong.com/72/91/01300000261651123736915394437_9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40" y="3003798"/>
            <a:ext cx="1301160" cy="18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3"/>
          <a:stretch>
            <a:fillRect/>
          </a:stretch>
        </p:blipFill>
        <p:spPr bwMode="auto">
          <a:xfrm>
            <a:off x="7182150" y="2871115"/>
            <a:ext cx="1586850" cy="200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66" y="204728"/>
            <a:ext cx="1440160" cy="217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42" y="195486"/>
            <a:ext cx="1591992" cy="19899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2007490"/>
            <a:ext cx="9144000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彰显茗仕精神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去产品化，去广告化，去低级趣味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创造他们真正喜欢看的内容和向往的境界，形成分享习惯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0" b="5201"/>
          <a:stretch>
            <a:fillRect/>
          </a:stretch>
        </p:blipFill>
        <p:spPr>
          <a:xfrm>
            <a:off x="-36512" y="-20538"/>
            <a:ext cx="9180512" cy="5164038"/>
          </a:xfrm>
          <a:prstGeom prst="rect">
            <a:avLst/>
          </a:prstGeom>
        </p:spPr>
      </p:pic>
      <p:sp>
        <p:nvSpPr>
          <p:cNvPr id="6" name="流程图: 多文档 5"/>
          <p:cNvSpPr/>
          <p:nvPr/>
        </p:nvSpPr>
        <p:spPr>
          <a:xfrm>
            <a:off x="251520" y="843558"/>
            <a:ext cx="5184576" cy="3384376"/>
          </a:xfrm>
          <a:prstGeom prst="flowChartMultidocumen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1434138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怎么关联受众标签，打造定制大服务？</a:t>
            </a:r>
            <a:endParaRPr lang="en-US" altLang="zh-CN" sz="4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过程 2"/>
          <p:cNvSpPr/>
          <p:nvPr/>
        </p:nvSpPr>
        <p:spPr>
          <a:xfrm>
            <a:off x="5140186" y="0"/>
            <a:ext cx="3824302" cy="5143500"/>
          </a:xfrm>
          <a:prstGeom prst="flowChartProces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1520" y="221097"/>
            <a:ext cx="4735729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构建多维度用户画像</a:t>
            </a:r>
          </a:p>
        </p:txBody>
      </p:sp>
      <p:grpSp>
        <p:nvGrpSpPr>
          <p:cNvPr id="11" name="组合 2"/>
          <p:cNvGrpSpPr/>
          <p:nvPr/>
        </p:nvGrpSpPr>
        <p:grpSpPr bwMode="auto">
          <a:xfrm>
            <a:off x="5292080" y="771550"/>
            <a:ext cx="3519471" cy="3884011"/>
            <a:chOff x="0" y="0"/>
            <a:chExt cx="5010017" cy="6148412"/>
          </a:xfrm>
          <a:noFill/>
        </p:grpSpPr>
        <p:sp>
          <p:nvSpPr>
            <p:cNvPr id="12" name="矩形 499"/>
            <p:cNvSpPr>
              <a:spLocks noChangeArrowheads="1"/>
            </p:cNvSpPr>
            <p:nvPr/>
          </p:nvSpPr>
          <p:spPr bwMode="auto">
            <a:xfrm>
              <a:off x="7938" y="636181"/>
              <a:ext cx="1461309" cy="705230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pPr algn="ctr"/>
              <a:r>
                <a:rPr lang="zh-CN" altLang="en-US" sz="1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预定义标签</a:t>
              </a:r>
            </a:p>
          </p:txBody>
        </p:sp>
        <p:sp>
          <p:nvSpPr>
            <p:cNvPr id="13" name="矩形 500"/>
            <p:cNvSpPr>
              <a:spLocks noChangeArrowheads="1"/>
            </p:cNvSpPr>
            <p:nvPr/>
          </p:nvSpPr>
          <p:spPr bwMode="auto">
            <a:xfrm>
              <a:off x="20579" y="2798719"/>
              <a:ext cx="1461309" cy="705230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pPr algn="ctr"/>
              <a:r>
                <a:rPr lang="zh-CN" altLang="en-US" sz="1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行为记录</a:t>
              </a:r>
            </a:p>
          </p:txBody>
        </p:sp>
        <p:sp>
          <p:nvSpPr>
            <p:cNvPr id="14" name="矩形 501"/>
            <p:cNvSpPr>
              <a:spLocks noChangeArrowheads="1"/>
            </p:cNvSpPr>
            <p:nvPr/>
          </p:nvSpPr>
          <p:spPr bwMode="auto">
            <a:xfrm>
              <a:off x="0" y="4837236"/>
              <a:ext cx="1461309" cy="705230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pPr algn="ctr"/>
              <a:r>
                <a:rPr lang="zh-CN" altLang="en-US" sz="1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消费历史</a:t>
              </a:r>
            </a:p>
          </p:txBody>
        </p:sp>
        <p:sp>
          <p:nvSpPr>
            <p:cNvPr id="15" name="矩形 502"/>
            <p:cNvSpPr>
              <a:spLocks noChangeArrowheads="1"/>
            </p:cNvSpPr>
            <p:nvPr/>
          </p:nvSpPr>
          <p:spPr bwMode="auto">
            <a:xfrm>
              <a:off x="2057689" y="0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基于用户基本信息的标签</a:t>
              </a:r>
            </a:p>
          </p:txBody>
        </p:sp>
        <p:sp>
          <p:nvSpPr>
            <p:cNvPr id="16" name="矩形 503"/>
            <p:cNvSpPr>
              <a:spLocks noChangeArrowheads="1"/>
            </p:cNvSpPr>
            <p:nvPr/>
          </p:nvSpPr>
          <p:spPr bwMode="auto">
            <a:xfrm>
              <a:off x="2057689" y="711417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基于调研数据的标签</a:t>
              </a:r>
            </a:p>
          </p:txBody>
        </p:sp>
        <p:sp>
          <p:nvSpPr>
            <p:cNvPr id="17" name="矩形 504"/>
            <p:cNvSpPr>
              <a:spLocks noChangeArrowheads="1"/>
            </p:cNvSpPr>
            <p:nvPr/>
          </p:nvSpPr>
          <p:spPr bwMode="auto">
            <a:xfrm>
              <a:off x="2057689" y="1371507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基于活动数据的标签</a:t>
              </a:r>
            </a:p>
          </p:txBody>
        </p:sp>
        <p:cxnSp>
          <p:nvCxnSpPr>
            <p:cNvPr id="18" name="直接连接符 276"/>
            <p:cNvCxnSpPr>
              <a:cxnSpLocks noChangeShapeType="1"/>
              <a:stCxn id="12" idx="3"/>
              <a:endCxn id="15" idx="1"/>
            </p:cNvCxnSpPr>
            <p:nvPr/>
          </p:nvCxnSpPr>
          <p:spPr bwMode="auto">
            <a:xfrm flipV="1">
              <a:off x="1469247" y="279691"/>
              <a:ext cx="588442" cy="709105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cxnSp>
          <p:nvCxnSpPr>
            <p:cNvPr id="19" name="直接连接符 277"/>
            <p:cNvCxnSpPr>
              <a:cxnSpLocks noChangeShapeType="1"/>
              <a:stCxn id="12" idx="3"/>
              <a:endCxn id="16" idx="1"/>
            </p:cNvCxnSpPr>
            <p:nvPr/>
          </p:nvCxnSpPr>
          <p:spPr bwMode="auto">
            <a:xfrm>
              <a:off x="1469247" y="988796"/>
              <a:ext cx="588442" cy="231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cxnSp>
          <p:nvCxnSpPr>
            <p:cNvPr id="20" name="直接连接符 278"/>
            <p:cNvCxnSpPr>
              <a:cxnSpLocks noChangeShapeType="1"/>
              <a:stCxn id="12" idx="3"/>
              <a:endCxn id="17" idx="1"/>
            </p:cNvCxnSpPr>
            <p:nvPr/>
          </p:nvCxnSpPr>
          <p:spPr bwMode="auto">
            <a:xfrm>
              <a:off x="1469247" y="988796"/>
              <a:ext cx="588442" cy="66240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sp>
          <p:nvSpPr>
            <p:cNvPr id="21" name="矩形 508"/>
            <p:cNvSpPr>
              <a:spLocks noChangeArrowheads="1"/>
            </p:cNvSpPr>
            <p:nvPr/>
          </p:nvSpPr>
          <p:spPr bwMode="auto">
            <a:xfrm>
              <a:off x="2050173" y="2174431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基于浏览行为的记录</a:t>
              </a:r>
            </a:p>
          </p:txBody>
        </p:sp>
        <p:sp>
          <p:nvSpPr>
            <p:cNvPr id="22" name="矩形 509"/>
            <p:cNvSpPr>
              <a:spLocks noChangeArrowheads="1"/>
            </p:cNvSpPr>
            <p:nvPr/>
          </p:nvSpPr>
          <p:spPr bwMode="auto">
            <a:xfrm>
              <a:off x="2050173" y="2885848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基于互动、分享行为的记录</a:t>
              </a:r>
            </a:p>
          </p:txBody>
        </p:sp>
        <p:sp>
          <p:nvSpPr>
            <p:cNvPr id="23" name="矩形 510"/>
            <p:cNvSpPr>
              <a:spLocks noChangeArrowheads="1"/>
            </p:cNvSpPr>
            <p:nvPr/>
          </p:nvSpPr>
          <p:spPr bwMode="auto">
            <a:xfrm>
              <a:off x="2050173" y="3545938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基于咨询行为的记录</a:t>
              </a:r>
            </a:p>
          </p:txBody>
        </p:sp>
        <p:cxnSp>
          <p:nvCxnSpPr>
            <p:cNvPr id="24" name="直接连接符 282"/>
            <p:cNvCxnSpPr>
              <a:cxnSpLocks noChangeShapeType="1"/>
              <a:stCxn id="13" idx="3"/>
              <a:endCxn id="21" idx="1"/>
            </p:cNvCxnSpPr>
            <p:nvPr/>
          </p:nvCxnSpPr>
          <p:spPr bwMode="auto">
            <a:xfrm flipV="1">
              <a:off x="1481888" y="2454122"/>
              <a:ext cx="568285" cy="697212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cxnSp>
          <p:nvCxnSpPr>
            <p:cNvPr id="27" name="直接连接符 283"/>
            <p:cNvCxnSpPr>
              <a:cxnSpLocks noChangeShapeType="1"/>
              <a:stCxn id="13" idx="3"/>
              <a:endCxn id="22" idx="1"/>
            </p:cNvCxnSpPr>
            <p:nvPr/>
          </p:nvCxnSpPr>
          <p:spPr bwMode="auto">
            <a:xfrm>
              <a:off x="1481888" y="3151334"/>
              <a:ext cx="568285" cy="14205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cxnSp>
          <p:nvCxnSpPr>
            <p:cNvPr id="30" name="直接连接符 284"/>
            <p:cNvCxnSpPr>
              <a:cxnSpLocks noChangeShapeType="1"/>
              <a:stCxn id="13" idx="3"/>
              <a:endCxn id="23" idx="1"/>
            </p:cNvCxnSpPr>
            <p:nvPr/>
          </p:nvCxnSpPr>
          <p:spPr bwMode="auto">
            <a:xfrm>
              <a:off x="1481888" y="3151334"/>
              <a:ext cx="568285" cy="674295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sp>
          <p:nvSpPr>
            <p:cNvPr id="31" name="矩形 514"/>
            <p:cNvSpPr>
              <a:spLocks noChangeArrowheads="1"/>
            </p:cNvSpPr>
            <p:nvPr/>
          </p:nvSpPr>
          <p:spPr bwMode="auto">
            <a:xfrm>
              <a:off x="2017703" y="4928941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基于单笔购买金额的记录</a:t>
              </a:r>
              <a:endParaRPr lang="zh-CN" altLang="en-US" sz="4400"/>
            </a:p>
          </p:txBody>
        </p:sp>
        <p:sp>
          <p:nvSpPr>
            <p:cNvPr id="32" name="矩形 515"/>
            <p:cNvSpPr>
              <a:spLocks noChangeArrowheads="1"/>
            </p:cNvSpPr>
            <p:nvPr/>
          </p:nvSpPr>
          <p:spPr bwMode="auto">
            <a:xfrm>
              <a:off x="2017705" y="5589032"/>
              <a:ext cx="2952329" cy="559380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基于购买频率的记录</a:t>
              </a:r>
              <a:endParaRPr lang="zh-CN" altLang="en-US" sz="4400"/>
            </a:p>
          </p:txBody>
        </p:sp>
        <p:sp>
          <p:nvSpPr>
            <p:cNvPr id="33" name="矩形 516"/>
            <p:cNvSpPr>
              <a:spLocks noChangeArrowheads="1"/>
            </p:cNvSpPr>
            <p:nvPr/>
          </p:nvSpPr>
          <p:spPr bwMode="auto">
            <a:xfrm>
              <a:off x="2017703" y="4253916"/>
              <a:ext cx="2952328" cy="559382"/>
            </a:xfrm>
            <a:prstGeom prst="rect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  <p:txBody>
            <a:bodyPr anchor="ctr"/>
            <a:lstStyle/>
            <a:p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基于购买品类的记录</a:t>
              </a:r>
            </a:p>
          </p:txBody>
        </p:sp>
        <p:cxnSp>
          <p:nvCxnSpPr>
            <p:cNvPr id="34" name="直接连接符 288"/>
            <p:cNvCxnSpPr>
              <a:cxnSpLocks noChangeShapeType="1"/>
              <a:stCxn id="14" idx="3"/>
              <a:endCxn id="33" idx="1"/>
            </p:cNvCxnSpPr>
            <p:nvPr/>
          </p:nvCxnSpPr>
          <p:spPr bwMode="auto">
            <a:xfrm flipV="1">
              <a:off x="1461309" y="4533607"/>
              <a:ext cx="556394" cy="656244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cxnSp>
          <p:nvCxnSpPr>
            <p:cNvPr id="35" name="直接连接符 289"/>
            <p:cNvCxnSpPr>
              <a:cxnSpLocks noChangeShapeType="1"/>
              <a:stCxn id="14" idx="3"/>
              <a:endCxn id="31" idx="1"/>
            </p:cNvCxnSpPr>
            <p:nvPr/>
          </p:nvCxnSpPr>
          <p:spPr bwMode="auto">
            <a:xfrm>
              <a:off x="1461309" y="5189851"/>
              <a:ext cx="556394" cy="1878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  <p:cxnSp>
          <p:nvCxnSpPr>
            <p:cNvPr id="36" name="直接连接符 290"/>
            <p:cNvCxnSpPr>
              <a:cxnSpLocks noChangeShapeType="1"/>
              <a:stCxn id="14" idx="3"/>
              <a:endCxn id="32" idx="1"/>
            </p:cNvCxnSpPr>
            <p:nvPr/>
          </p:nvCxnSpPr>
          <p:spPr bwMode="auto">
            <a:xfrm>
              <a:off x="1461309" y="5189851"/>
              <a:ext cx="556394" cy="678871"/>
            </a:xfrm>
            <a:prstGeom prst="line">
              <a:avLst/>
            </a:prstGeom>
            <a:grpFill/>
            <a:ln w="3175">
              <a:solidFill>
                <a:schemeClr val="bg1"/>
              </a:solidFill>
              <a:miter lim="800000"/>
            </a:ln>
          </p:spPr>
        </p:cxnSp>
      </p:grpSp>
      <p:grpSp>
        <p:nvGrpSpPr>
          <p:cNvPr id="269" name="Group 260"/>
          <p:cNvGrpSpPr/>
          <p:nvPr/>
        </p:nvGrpSpPr>
        <p:grpSpPr bwMode="auto">
          <a:xfrm>
            <a:off x="251519" y="1097221"/>
            <a:ext cx="4632763" cy="466417"/>
            <a:chOff x="83663" y="102506"/>
            <a:chExt cx="4302278" cy="396286"/>
          </a:xfrm>
          <a:solidFill>
            <a:schemeClr val="tx2"/>
          </a:solidFill>
        </p:grpSpPr>
        <p:sp>
          <p:nvSpPr>
            <p:cNvPr id="271" name="Rectangle 262"/>
            <p:cNvSpPr>
              <a:spLocks noChangeArrowheads="1"/>
            </p:cNvSpPr>
            <p:nvPr/>
          </p:nvSpPr>
          <p:spPr bwMode="auto">
            <a:xfrm>
              <a:off x="83663" y="102506"/>
              <a:ext cx="396286" cy="39628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</a:ln>
          </p:spPr>
          <p:txBody>
            <a:bodyPr lIns="13335" tIns="13335" rIns="13335" bIns="13335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2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个人信息</a:t>
              </a:r>
            </a:p>
          </p:txBody>
        </p:sp>
        <p:sp>
          <p:nvSpPr>
            <p:cNvPr id="272" name="Rectangle 264"/>
            <p:cNvSpPr>
              <a:spLocks noChangeArrowheads="1"/>
            </p:cNvSpPr>
            <p:nvPr/>
          </p:nvSpPr>
          <p:spPr bwMode="auto">
            <a:xfrm>
              <a:off x="650616" y="262424"/>
              <a:ext cx="238879" cy="764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4" name="Rectangle 266"/>
            <p:cNvSpPr>
              <a:spLocks noChangeArrowheads="1"/>
            </p:cNvSpPr>
            <p:nvPr/>
          </p:nvSpPr>
          <p:spPr bwMode="auto">
            <a:xfrm>
              <a:off x="1060161" y="102506"/>
              <a:ext cx="396286" cy="39628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</a:ln>
          </p:spPr>
          <p:txBody>
            <a:bodyPr lIns="13335" tIns="13335" rIns="13335" bIns="13335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浏览行为</a:t>
              </a:r>
            </a:p>
          </p:txBody>
        </p:sp>
        <p:sp>
          <p:nvSpPr>
            <p:cNvPr id="275" name="Rectangle 268"/>
            <p:cNvSpPr>
              <a:spLocks noChangeArrowheads="1"/>
            </p:cNvSpPr>
            <p:nvPr/>
          </p:nvSpPr>
          <p:spPr bwMode="auto">
            <a:xfrm>
              <a:off x="1627114" y="262424"/>
              <a:ext cx="238879" cy="764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7" name="Rectangle 270"/>
            <p:cNvSpPr>
              <a:spLocks noChangeArrowheads="1"/>
            </p:cNvSpPr>
            <p:nvPr/>
          </p:nvSpPr>
          <p:spPr bwMode="auto">
            <a:xfrm>
              <a:off x="2036659" y="102506"/>
              <a:ext cx="396286" cy="39628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</a:ln>
          </p:spPr>
          <p:txBody>
            <a:bodyPr lIns="13335" tIns="13335" rIns="13335" bIns="13335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营销活动</a:t>
              </a:r>
            </a:p>
          </p:txBody>
        </p:sp>
        <p:sp>
          <p:nvSpPr>
            <p:cNvPr id="278" name="Rectangle 272"/>
            <p:cNvSpPr>
              <a:spLocks noChangeArrowheads="1"/>
            </p:cNvSpPr>
            <p:nvPr/>
          </p:nvSpPr>
          <p:spPr bwMode="auto">
            <a:xfrm>
              <a:off x="2603612" y="262424"/>
              <a:ext cx="238879" cy="764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0" name="Rectangle 274"/>
            <p:cNvSpPr>
              <a:spLocks noChangeArrowheads="1"/>
            </p:cNvSpPr>
            <p:nvPr/>
          </p:nvSpPr>
          <p:spPr bwMode="auto">
            <a:xfrm>
              <a:off x="3013157" y="102506"/>
              <a:ext cx="396286" cy="39628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</a:ln>
          </p:spPr>
          <p:txBody>
            <a:bodyPr lIns="13335" tIns="13335" rIns="13335" bIns="13335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咨询信息</a:t>
              </a:r>
            </a:p>
          </p:txBody>
        </p:sp>
        <p:sp>
          <p:nvSpPr>
            <p:cNvPr id="281" name="Rectangle 276"/>
            <p:cNvSpPr>
              <a:spLocks noChangeArrowheads="1"/>
            </p:cNvSpPr>
            <p:nvPr/>
          </p:nvSpPr>
          <p:spPr bwMode="auto">
            <a:xfrm>
              <a:off x="3580110" y="262424"/>
              <a:ext cx="238879" cy="764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20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3" name="Rectangle 278"/>
            <p:cNvSpPr>
              <a:spLocks noChangeArrowheads="1"/>
            </p:cNvSpPr>
            <p:nvPr/>
          </p:nvSpPr>
          <p:spPr bwMode="auto">
            <a:xfrm>
              <a:off x="3989655" y="102506"/>
              <a:ext cx="396286" cy="39628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</a:ln>
          </p:spPr>
          <p:txBody>
            <a:bodyPr lIns="13335" tIns="13335" rIns="13335" bIns="13335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消费行为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7362" y="1779662"/>
            <a:ext cx="3712590" cy="3098581"/>
            <a:chOff x="427362" y="1821473"/>
            <a:chExt cx="3712590" cy="3098581"/>
          </a:xfrm>
        </p:grpSpPr>
        <p:sp>
          <p:nvSpPr>
            <p:cNvPr id="126" name="TextBox 125"/>
            <p:cNvSpPr>
              <a:spLocks noChangeArrowheads="1"/>
            </p:cNvSpPr>
            <p:nvPr/>
          </p:nvSpPr>
          <p:spPr bwMode="auto">
            <a:xfrm rot="18105751">
              <a:off x="968320" y="2862994"/>
              <a:ext cx="1295912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兴趣画像</a:t>
              </a:r>
            </a:p>
          </p:txBody>
        </p:sp>
        <p:sp>
          <p:nvSpPr>
            <p:cNvPr id="127" name="TextBox 126"/>
            <p:cNvSpPr>
              <a:spLocks noChangeArrowheads="1"/>
            </p:cNvSpPr>
            <p:nvPr/>
          </p:nvSpPr>
          <p:spPr bwMode="auto">
            <a:xfrm>
              <a:off x="1629006" y="4042512"/>
              <a:ext cx="1253479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基础画像</a:t>
              </a:r>
            </a:p>
          </p:txBody>
        </p:sp>
        <p:sp>
          <p:nvSpPr>
            <p:cNvPr id="128" name="TextBox 127"/>
            <p:cNvSpPr>
              <a:spLocks noChangeArrowheads="1"/>
            </p:cNvSpPr>
            <p:nvPr/>
          </p:nvSpPr>
          <p:spPr bwMode="auto">
            <a:xfrm rot="3138801">
              <a:off x="2190043" y="2810225"/>
              <a:ext cx="1295912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消费者画像</a:t>
              </a:r>
              <a:endParaRPr lang="zh-CN" altLang="en-US" sz="3200" dirty="0">
                <a:solidFill>
                  <a:schemeClr val="tx2"/>
                </a:solidFill>
              </a:endParaRPr>
            </a:p>
          </p:txBody>
        </p:sp>
        <p:sp>
          <p:nvSpPr>
            <p:cNvPr id="41" name="TextBox 37"/>
            <p:cNvSpPr>
              <a:spLocks noChangeArrowheads="1"/>
            </p:cNvSpPr>
            <p:nvPr/>
          </p:nvSpPr>
          <p:spPr bwMode="auto">
            <a:xfrm>
              <a:off x="855250" y="4227934"/>
              <a:ext cx="548398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姓名</a:t>
              </a:r>
            </a:p>
          </p:txBody>
        </p:sp>
        <p:sp>
          <p:nvSpPr>
            <p:cNvPr id="47" name="TextBox 56"/>
            <p:cNvSpPr>
              <a:spLocks noChangeArrowheads="1"/>
            </p:cNvSpPr>
            <p:nvPr/>
          </p:nvSpPr>
          <p:spPr bwMode="auto">
            <a:xfrm>
              <a:off x="1262585" y="4598775"/>
              <a:ext cx="548398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年龄</a:t>
              </a:r>
            </a:p>
          </p:txBody>
        </p:sp>
        <p:sp>
          <p:nvSpPr>
            <p:cNvPr id="49" name="TextBox 57"/>
            <p:cNvSpPr>
              <a:spLocks noChangeArrowheads="1"/>
            </p:cNvSpPr>
            <p:nvPr/>
          </p:nvSpPr>
          <p:spPr bwMode="auto">
            <a:xfrm>
              <a:off x="1918023" y="4673833"/>
              <a:ext cx="548398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地域</a:t>
              </a:r>
            </a:p>
          </p:txBody>
        </p:sp>
        <p:sp>
          <p:nvSpPr>
            <p:cNvPr id="51" name="TextBox 59"/>
            <p:cNvSpPr>
              <a:spLocks noChangeArrowheads="1"/>
            </p:cNvSpPr>
            <p:nvPr/>
          </p:nvSpPr>
          <p:spPr bwMode="auto">
            <a:xfrm>
              <a:off x="2627784" y="4557777"/>
              <a:ext cx="790828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家庭情况</a:t>
              </a:r>
            </a:p>
          </p:txBody>
        </p:sp>
        <p:sp>
          <p:nvSpPr>
            <p:cNvPr id="70" name="TextBox 41"/>
            <p:cNvSpPr>
              <a:spLocks noChangeArrowheads="1"/>
            </p:cNvSpPr>
            <p:nvPr/>
          </p:nvSpPr>
          <p:spPr bwMode="auto">
            <a:xfrm>
              <a:off x="1907704" y="1821473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品茶</a:t>
              </a:r>
            </a:p>
          </p:txBody>
        </p:sp>
        <p:sp>
          <p:nvSpPr>
            <p:cNvPr id="71" name="TextBox 42"/>
            <p:cNvSpPr>
              <a:spLocks noChangeArrowheads="1"/>
            </p:cNvSpPr>
            <p:nvPr/>
          </p:nvSpPr>
          <p:spPr bwMode="auto">
            <a:xfrm>
              <a:off x="1064745" y="2037497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旅游</a:t>
              </a:r>
            </a:p>
          </p:txBody>
        </p:sp>
        <p:sp>
          <p:nvSpPr>
            <p:cNvPr id="72" name="TextBox 43"/>
            <p:cNvSpPr>
              <a:spLocks noChangeArrowheads="1"/>
            </p:cNvSpPr>
            <p:nvPr/>
          </p:nvSpPr>
          <p:spPr bwMode="auto">
            <a:xfrm>
              <a:off x="654478" y="2544800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汽车</a:t>
              </a:r>
              <a:endParaRPr lang="zh-CN" altLang="en-US" sz="3200" dirty="0"/>
            </a:p>
          </p:txBody>
        </p:sp>
        <p:sp>
          <p:nvSpPr>
            <p:cNvPr id="73" name="TextBox 44"/>
            <p:cNvSpPr>
              <a:spLocks noChangeArrowheads="1"/>
            </p:cNvSpPr>
            <p:nvPr/>
          </p:nvSpPr>
          <p:spPr bwMode="auto">
            <a:xfrm>
              <a:off x="427362" y="3097883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红酒</a:t>
              </a:r>
              <a:endParaRPr lang="zh-CN" altLang="en-US" sz="3200" dirty="0"/>
            </a:p>
          </p:txBody>
        </p:sp>
        <p:sp>
          <p:nvSpPr>
            <p:cNvPr id="74" name="TextBox 45"/>
            <p:cNvSpPr>
              <a:spLocks noChangeArrowheads="1"/>
            </p:cNvSpPr>
            <p:nvPr/>
          </p:nvSpPr>
          <p:spPr bwMode="auto">
            <a:xfrm>
              <a:off x="499370" y="3710262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高尔夫</a:t>
              </a:r>
            </a:p>
          </p:txBody>
        </p:sp>
        <p:sp>
          <p:nvSpPr>
            <p:cNvPr id="75" name="TextBox 46"/>
            <p:cNvSpPr>
              <a:spLocks noChangeArrowheads="1"/>
            </p:cNvSpPr>
            <p:nvPr/>
          </p:nvSpPr>
          <p:spPr bwMode="auto">
            <a:xfrm>
              <a:off x="2676224" y="1965489"/>
              <a:ext cx="743648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消费历史</a:t>
              </a:r>
            </a:p>
          </p:txBody>
        </p:sp>
        <p:sp>
          <p:nvSpPr>
            <p:cNvPr id="76" name="TextBox 47"/>
            <p:cNvSpPr>
              <a:spLocks noChangeArrowheads="1"/>
            </p:cNvSpPr>
            <p:nvPr/>
          </p:nvSpPr>
          <p:spPr bwMode="auto">
            <a:xfrm>
              <a:off x="3235674" y="2397537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偏好</a:t>
              </a:r>
            </a:p>
          </p:txBody>
        </p:sp>
        <p:sp>
          <p:nvSpPr>
            <p:cNvPr id="77" name="TextBox 48"/>
            <p:cNvSpPr>
              <a:spLocks noChangeArrowheads="1"/>
            </p:cNvSpPr>
            <p:nvPr/>
          </p:nvSpPr>
          <p:spPr bwMode="auto">
            <a:xfrm>
              <a:off x="3523706" y="2901593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忠实度</a:t>
              </a:r>
            </a:p>
          </p:txBody>
        </p:sp>
        <p:sp>
          <p:nvSpPr>
            <p:cNvPr id="78" name="TextBox 49"/>
            <p:cNvSpPr>
              <a:spLocks noChangeArrowheads="1"/>
            </p:cNvSpPr>
            <p:nvPr/>
          </p:nvSpPr>
          <p:spPr bwMode="auto">
            <a:xfrm>
              <a:off x="3523706" y="3549665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购买力</a:t>
              </a:r>
            </a:p>
          </p:txBody>
        </p:sp>
        <p:sp>
          <p:nvSpPr>
            <p:cNvPr id="79" name="TextBox 50"/>
            <p:cNvSpPr>
              <a:spLocks noChangeArrowheads="1"/>
            </p:cNvSpPr>
            <p:nvPr/>
          </p:nvSpPr>
          <p:spPr bwMode="auto">
            <a:xfrm>
              <a:off x="3203848" y="4125729"/>
              <a:ext cx="616246" cy="2462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推荐度</a:t>
              </a:r>
              <a:endParaRPr lang="zh-CN" altLang="en-US" sz="3200" dirty="0"/>
            </a:p>
          </p:txBody>
        </p:sp>
        <p:grpSp>
          <p:nvGrpSpPr>
            <p:cNvPr id="304" name="组合 303"/>
            <p:cNvGrpSpPr/>
            <p:nvPr/>
          </p:nvGrpSpPr>
          <p:grpSpPr>
            <a:xfrm flipH="1">
              <a:off x="1840114" y="2756191"/>
              <a:ext cx="787670" cy="1183711"/>
              <a:chOff x="1251700" y="1563638"/>
              <a:chExt cx="2561166" cy="3574436"/>
            </a:xfrm>
          </p:grpSpPr>
          <p:sp>
            <p:nvSpPr>
              <p:cNvPr id="305" name="Freeform 33"/>
              <p:cNvSpPr/>
              <p:nvPr/>
            </p:nvSpPr>
            <p:spPr bwMode="auto">
              <a:xfrm>
                <a:off x="1514166" y="4501067"/>
                <a:ext cx="1350433" cy="499448"/>
              </a:xfrm>
              <a:custGeom>
                <a:avLst/>
                <a:gdLst>
                  <a:gd name="T0" fmla="*/ 0 w 356"/>
                  <a:gd name="T1" fmla="*/ 2147483647 h 132"/>
                  <a:gd name="T2" fmla="*/ 2147483647 w 356"/>
                  <a:gd name="T3" fmla="*/ 2147483647 h 132"/>
                  <a:gd name="T4" fmla="*/ 2147483647 w 356"/>
                  <a:gd name="T5" fmla="*/ 2147483647 h 132"/>
                  <a:gd name="T6" fmla="*/ 2147483647 w 356"/>
                  <a:gd name="T7" fmla="*/ 2147483647 h 132"/>
                  <a:gd name="T8" fmla="*/ 2147483647 w 356"/>
                  <a:gd name="T9" fmla="*/ 2147483647 h 132"/>
                  <a:gd name="T10" fmla="*/ 2147483647 w 356"/>
                  <a:gd name="T11" fmla="*/ 2147483647 h 132"/>
                  <a:gd name="T12" fmla="*/ 2147483647 w 356"/>
                  <a:gd name="T13" fmla="*/ 0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6"/>
                  <a:gd name="T22" fmla="*/ 0 h 132"/>
                  <a:gd name="T23" fmla="*/ 356 w 356"/>
                  <a:gd name="T24" fmla="*/ 132 h 1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6" h="132">
                    <a:moveTo>
                      <a:pt x="0" y="94"/>
                    </a:moveTo>
                    <a:cubicBezTo>
                      <a:pt x="6" y="101"/>
                      <a:pt x="26" y="132"/>
                      <a:pt x="85" y="106"/>
                    </a:cubicBezTo>
                    <a:cubicBezTo>
                      <a:pt x="106" y="97"/>
                      <a:pt x="176" y="80"/>
                      <a:pt x="187" y="77"/>
                    </a:cubicBezTo>
                    <a:cubicBezTo>
                      <a:pt x="198" y="75"/>
                      <a:pt x="223" y="61"/>
                      <a:pt x="249" y="58"/>
                    </a:cubicBezTo>
                    <a:cubicBezTo>
                      <a:pt x="276" y="54"/>
                      <a:pt x="293" y="22"/>
                      <a:pt x="315" y="14"/>
                    </a:cubicBezTo>
                    <a:cubicBezTo>
                      <a:pt x="337" y="5"/>
                      <a:pt x="333" y="1"/>
                      <a:pt x="348" y="2"/>
                    </a:cubicBezTo>
                    <a:cubicBezTo>
                      <a:pt x="351" y="2"/>
                      <a:pt x="354" y="0"/>
                      <a:pt x="356" y="0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06" name="Freeform 34"/>
              <p:cNvSpPr/>
              <p:nvPr/>
            </p:nvSpPr>
            <p:spPr bwMode="auto">
              <a:xfrm>
                <a:off x="3592733" y="2740302"/>
                <a:ext cx="76200" cy="120629"/>
              </a:xfrm>
              <a:custGeom>
                <a:avLst/>
                <a:gdLst>
                  <a:gd name="T0" fmla="*/ 0 w 20"/>
                  <a:gd name="T1" fmla="*/ 0 h 32"/>
                  <a:gd name="T2" fmla="*/ 2147483647 w 20"/>
                  <a:gd name="T3" fmla="*/ 2147483647 h 32"/>
                  <a:gd name="T4" fmla="*/ 2147483647 w 20"/>
                  <a:gd name="T5" fmla="*/ 2147483647 h 32"/>
                  <a:gd name="T6" fmla="*/ 2147483647 w 20"/>
                  <a:gd name="T7" fmla="*/ 2147483647 h 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32"/>
                  <a:gd name="T14" fmla="*/ 20 w 20"/>
                  <a:gd name="T15" fmla="*/ 32 h 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32">
                    <a:moveTo>
                      <a:pt x="0" y="0"/>
                    </a:moveTo>
                    <a:cubicBezTo>
                      <a:pt x="2" y="2"/>
                      <a:pt x="7" y="8"/>
                      <a:pt x="7" y="8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20" y="32"/>
                      <a:pt x="20" y="32"/>
                      <a:pt x="20" y="32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07" name="Freeform 35"/>
              <p:cNvSpPr/>
              <p:nvPr/>
            </p:nvSpPr>
            <p:spPr bwMode="auto">
              <a:xfrm>
                <a:off x="3385300" y="2873629"/>
                <a:ext cx="268817" cy="93117"/>
              </a:xfrm>
              <a:custGeom>
                <a:avLst/>
                <a:gdLst>
                  <a:gd name="T0" fmla="*/ 0 w 127"/>
                  <a:gd name="T1" fmla="*/ 0 h 44"/>
                  <a:gd name="T2" fmla="*/ 2147483647 w 127"/>
                  <a:gd name="T3" fmla="*/ 2147483647 h 44"/>
                  <a:gd name="T4" fmla="*/ 2147483647 w 127"/>
                  <a:gd name="T5" fmla="*/ 2147483647 h 44"/>
                  <a:gd name="T6" fmla="*/ 2147483647 w 127"/>
                  <a:gd name="T7" fmla="*/ 2147483647 h 44"/>
                  <a:gd name="T8" fmla="*/ 2147483647 w 127"/>
                  <a:gd name="T9" fmla="*/ 2147483647 h 44"/>
                  <a:gd name="T10" fmla="*/ 2147483647 w 127"/>
                  <a:gd name="T11" fmla="*/ 2147483647 h 44"/>
                  <a:gd name="T12" fmla="*/ 2147483647 w 127"/>
                  <a:gd name="T13" fmla="*/ 2147483647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"/>
                  <a:gd name="T22" fmla="*/ 0 h 44"/>
                  <a:gd name="T23" fmla="*/ 127 w 127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" h="44">
                    <a:moveTo>
                      <a:pt x="0" y="0"/>
                    </a:moveTo>
                    <a:cubicBezTo>
                      <a:pt x="0" y="0"/>
                      <a:pt x="10" y="24"/>
                      <a:pt x="17" y="24"/>
                    </a:cubicBezTo>
                    <a:cubicBezTo>
                      <a:pt x="22" y="24"/>
                      <a:pt x="33" y="19"/>
                      <a:pt x="33" y="26"/>
                    </a:cubicBezTo>
                    <a:cubicBezTo>
                      <a:pt x="33" y="33"/>
                      <a:pt x="46" y="44"/>
                      <a:pt x="57" y="40"/>
                    </a:cubicBezTo>
                    <a:cubicBezTo>
                      <a:pt x="68" y="39"/>
                      <a:pt x="84" y="17"/>
                      <a:pt x="87" y="17"/>
                    </a:cubicBezTo>
                    <a:cubicBezTo>
                      <a:pt x="93" y="17"/>
                      <a:pt x="105" y="21"/>
                      <a:pt x="109" y="21"/>
                    </a:cubicBezTo>
                    <a:cubicBezTo>
                      <a:pt x="113" y="21"/>
                      <a:pt x="127" y="15"/>
                      <a:pt x="127" y="15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08" name="Freeform 36"/>
              <p:cNvSpPr/>
              <p:nvPr/>
            </p:nvSpPr>
            <p:spPr bwMode="auto">
              <a:xfrm>
                <a:off x="3383184" y="2765698"/>
                <a:ext cx="80433" cy="129094"/>
              </a:xfrm>
              <a:custGeom>
                <a:avLst/>
                <a:gdLst>
                  <a:gd name="T0" fmla="*/ 2147483647 w 21"/>
                  <a:gd name="T1" fmla="*/ 0 h 34"/>
                  <a:gd name="T2" fmla="*/ 2147483647 w 21"/>
                  <a:gd name="T3" fmla="*/ 2147483647 h 34"/>
                  <a:gd name="T4" fmla="*/ 2147483647 w 21"/>
                  <a:gd name="T5" fmla="*/ 2147483647 h 34"/>
                  <a:gd name="T6" fmla="*/ 2147483647 w 21"/>
                  <a:gd name="T7" fmla="*/ 214748364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34"/>
                  <a:gd name="T14" fmla="*/ 21 w 21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34">
                    <a:moveTo>
                      <a:pt x="21" y="0"/>
                    </a:moveTo>
                    <a:cubicBezTo>
                      <a:pt x="17" y="4"/>
                      <a:pt x="3" y="16"/>
                      <a:pt x="3" y="16"/>
                    </a:cubicBezTo>
                    <a:cubicBezTo>
                      <a:pt x="3" y="16"/>
                      <a:pt x="0" y="26"/>
                      <a:pt x="1" y="28"/>
                    </a:cubicBezTo>
                    <a:cubicBezTo>
                      <a:pt x="2" y="30"/>
                      <a:pt x="2" y="32"/>
                      <a:pt x="1" y="34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09" name="Freeform 37"/>
              <p:cNvSpPr/>
              <p:nvPr/>
            </p:nvSpPr>
            <p:spPr bwMode="auto">
              <a:xfrm>
                <a:off x="2784166" y="3544498"/>
                <a:ext cx="228600" cy="880382"/>
              </a:xfrm>
              <a:custGeom>
                <a:avLst/>
                <a:gdLst>
                  <a:gd name="T0" fmla="*/ 2147483647 w 60"/>
                  <a:gd name="T1" fmla="*/ 0 h 232"/>
                  <a:gd name="T2" fmla="*/ 2147483647 w 60"/>
                  <a:gd name="T3" fmla="*/ 2147483647 h 232"/>
                  <a:gd name="T4" fmla="*/ 2147483647 w 60"/>
                  <a:gd name="T5" fmla="*/ 2147483647 h 232"/>
                  <a:gd name="T6" fmla="*/ 2147483647 w 60"/>
                  <a:gd name="T7" fmla="*/ 2147483647 h 232"/>
                  <a:gd name="T8" fmla="*/ 2147483647 w 60"/>
                  <a:gd name="T9" fmla="*/ 2147483647 h 232"/>
                  <a:gd name="T10" fmla="*/ 2147483647 w 60"/>
                  <a:gd name="T11" fmla="*/ 2147483647 h 232"/>
                  <a:gd name="T12" fmla="*/ 2147483647 w 60"/>
                  <a:gd name="T13" fmla="*/ 2147483647 h 232"/>
                  <a:gd name="T14" fmla="*/ 2147483647 w 60"/>
                  <a:gd name="T15" fmla="*/ 2147483647 h 232"/>
                  <a:gd name="T16" fmla="*/ 2147483647 w 60"/>
                  <a:gd name="T17" fmla="*/ 2147483647 h 232"/>
                  <a:gd name="T18" fmla="*/ 2147483647 w 60"/>
                  <a:gd name="T19" fmla="*/ 2147483647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232"/>
                  <a:gd name="T32" fmla="*/ 60 w 60"/>
                  <a:gd name="T33" fmla="*/ 232 h 2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232">
                    <a:moveTo>
                      <a:pt x="2" y="0"/>
                    </a:moveTo>
                    <a:cubicBezTo>
                      <a:pt x="2" y="0"/>
                      <a:pt x="8" y="32"/>
                      <a:pt x="10" y="36"/>
                    </a:cubicBezTo>
                    <a:cubicBezTo>
                      <a:pt x="11" y="39"/>
                      <a:pt x="15" y="48"/>
                      <a:pt x="14" y="54"/>
                    </a:cubicBezTo>
                    <a:cubicBezTo>
                      <a:pt x="13" y="59"/>
                      <a:pt x="13" y="82"/>
                      <a:pt x="12" y="85"/>
                    </a:cubicBezTo>
                    <a:cubicBezTo>
                      <a:pt x="11" y="89"/>
                      <a:pt x="6" y="106"/>
                      <a:pt x="5" y="109"/>
                    </a:cubicBezTo>
                    <a:cubicBezTo>
                      <a:pt x="4" y="113"/>
                      <a:pt x="0" y="127"/>
                      <a:pt x="2" y="128"/>
                    </a:cubicBezTo>
                    <a:cubicBezTo>
                      <a:pt x="3" y="129"/>
                      <a:pt x="20" y="142"/>
                      <a:pt x="21" y="146"/>
                    </a:cubicBezTo>
                    <a:cubicBezTo>
                      <a:pt x="22" y="150"/>
                      <a:pt x="34" y="160"/>
                      <a:pt x="36" y="171"/>
                    </a:cubicBezTo>
                    <a:cubicBezTo>
                      <a:pt x="37" y="183"/>
                      <a:pt x="41" y="208"/>
                      <a:pt x="44" y="212"/>
                    </a:cubicBezTo>
                    <a:cubicBezTo>
                      <a:pt x="48" y="218"/>
                      <a:pt x="60" y="232"/>
                      <a:pt x="60" y="232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0" name="Freeform 38"/>
              <p:cNvSpPr/>
              <p:nvPr/>
            </p:nvSpPr>
            <p:spPr bwMode="auto">
              <a:xfrm>
                <a:off x="1827433" y="3718035"/>
                <a:ext cx="105833" cy="637007"/>
              </a:xfrm>
              <a:custGeom>
                <a:avLst/>
                <a:gdLst>
                  <a:gd name="T0" fmla="*/ 2147483647 w 50"/>
                  <a:gd name="T1" fmla="*/ 2147483647 h 301"/>
                  <a:gd name="T2" fmla="*/ 2147483647 w 50"/>
                  <a:gd name="T3" fmla="*/ 2147483647 h 301"/>
                  <a:gd name="T4" fmla="*/ 2147483647 w 50"/>
                  <a:gd name="T5" fmla="*/ 2147483647 h 301"/>
                  <a:gd name="T6" fmla="*/ 2147483647 w 50"/>
                  <a:gd name="T7" fmla="*/ 2147483647 h 301"/>
                  <a:gd name="T8" fmla="*/ 2147483647 w 50"/>
                  <a:gd name="T9" fmla="*/ 0 h 3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301"/>
                  <a:gd name="T17" fmla="*/ 50 w 50"/>
                  <a:gd name="T18" fmla="*/ 301 h 3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301">
                    <a:moveTo>
                      <a:pt x="50" y="301"/>
                    </a:moveTo>
                    <a:cubicBezTo>
                      <a:pt x="50" y="299"/>
                      <a:pt x="41" y="291"/>
                      <a:pt x="41" y="282"/>
                    </a:cubicBezTo>
                    <a:cubicBezTo>
                      <a:pt x="40" y="251"/>
                      <a:pt x="45" y="251"/>
                      <a:pt x="43" y="221"/>
                    </a:cubicBezTo>
                    <a:cubicBezTo>
                      <a:pt x="41" y="163"/>
                      <a:pt x="27" y="84"/>
                      <a:pt x="20" y="70"/>
                    </a:cubicBezTo>
                    <a:cubicBezTo>
                      <a:pt x="14" y="56"/>
                      <a:pt x="0" y="23"/>
                      <a:pt x="2" y="0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1" name="Freeform 39"/>
              <p:cNvSpPr/>
              <p:nvPr/>
            </p:nvSpPr>
            <p:spPr bwMode="auto">
              <a:xfrm>
                <a:off x="1924800" y="4120132"/>
                <a:ext cx="988484" cy="234909"/>
              </a:xfrm>
              <a:custGeom>
                <a:avLst/>
                <a:gdLst>
                  <a:gd name="T0" fmla="*/ 2147483647 w 467"/>
                  <a:gd name="T1" fmla="*/ 2147483647 h 111"/>
                  <a:gd name="T2" fmla="*/ 2147483647 w 467"/>
                  <a:gd name="T3" fmla="*/ 2147483647 h 111"/>
                  <a:gd name="T4" fmla="*/ 2147483647 w 467"/>
                  <a:gd name="T5" fmla="*/ 2147483647 h 111"/>
                  <a:gd name="T6" fmla="*/ 2147483647 w 467"/>
                  <a:gd name="T7" fmla="*/ 2147483647 h 111"/>
                  <a:gd name="T8" fmla="*/ 2147483647 w 467"/>
                  <a:gd name="T9" fmla="*/ 0 h 111"/>
                  <a:gd name="T10" fmla="*/ 2147483647 w 467"/>
                  <a:gd name="T11" fmla="*/ 2147483647 h 111"/>
                  <a:gd name="T12" fmla="*/ 2147483647 w 467"/>
                  <a:gd name="T13" fmla="*/ 2147483647 h 111"/>
                  <a:gd name="T14" fmla="*/ 2147483647 w 467"/>
                  <a:gd name="T15" fmla="*/ 2147483647 h 111"/>
                  <a:gd name="T16" fmla="*/ 0 w 467"/>
                  <a:gd name="T17" fmla="*/ 2147483647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67"/>
                  <a:gd name="T28" fmla="*/ 0 h 111"/>
                  <a:gd name="T29" fmla="*/ 467 w 467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67" h="111">
                    <a:moveTo>
                      <a:pt x="467" y="22"/>
                    </a:moveTo>
                    <a:cubicBezTo>
                      <a:pt x="467" y="22"/>
                      <a:pt x="451" y="11"/>
                      <a:pt x="445" y="7"/>
                    </a:cubicBezTo>
                    <a:cubicBezTo>
                      <a:pt x="438" y="4"/>
                      <a:pt x="402" y="4"/>
                      <a:pt x="402" y="4"/>
                    </a:cubicBezTo>
                    <a:cubicBezTo>
                      <a:pt x="372" y="5"/>
                      <a:pt x="372" y="5"/>
                      <a:pt x="372" y="5"/>
                    </a:cubicBezTo>
                    <a:cubicBezTo>
                      <a:pt x="372" y="5"/>
                      <a:pt x="367" y="0"/>
                      <a:pt x="365" y="0"/>
                    </a:cubicBezTo>
                    <a:cubicBezTo>
                      <a:pt x="361" y="2"/>
                      <a:pt x="306" y="27"/>
                      <a:pt x="286" y="36"/>
                    </a:cubicBezTo>
                    <a:cubicBezTo>
                      <a:pt x="266" y="45"/>
                      <a:pt x="248" y="45"/>
                      <a:pt x="216" y="54"/>
                    </a:cubicBezTo>
                    <a:cubicBezTo>
                      <a:pt x="184" y="63"/>
                      <a:pt x="56" y="111"/>
                      <a:pt x="29" y="104"/>
                    </a:cubicBezTo>
                    <a:cubicBezTo>
                      <a:pt x="10" y="99"/>
                      <a:pt x="4" y="108"/>
                      <a:pt x="0" y="101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1251700" y="1874734"/>
                <a:ext cx="592667" cy="3263340"/>
              </a:xfrm>
              <a:custGeom>
                <a:avLst/>
                <a:gdLst>
                  <a:gd name="T0" fmla="*/ 2147483647 w 280"/>
                  <a:gd name="T1" fmla="*/ 0 h 1542"/>
                  <a:gd name="T2" fmla="*/ 2147483647 w 280"/>
                  <a:gd name="T3" fmla="*/ 2147483647 h 1542"/>
                  <a:gd name="T4" fmla="*/ 2147483647 w 280"/>
                  <a:gd name="T5" fmla="*/ 2147483647 h 1542"/>
                  <a:gd name="T6" fmla="*/ 2147483647 w 280"/>
                  <a:gd name="T7" fmla="*/ 2147483647 h 1542"/>
                  <a:gd name="T8" fmla="*/ 2147483647 w 280"/>
                  <a:gd name="T9" fmla="*/ 2147483647 h 1542"/>
                  <a:gd name="T10" fmla="*/ 2147483647 w 280"/>
                  <a:gd name="T11" fmla="*/ 2147483647 h 1542"/>
                  <a:gd name="T12" fmla="*/ 2147483647 w 280"/>
                  <a:gd name="T13" fmla="*/ 2147483647 h 1542"/>
                  <a:gd name="T14" fmla="*/ 2147483647 w 280"/>
                  <a:gd name="T15" fmla="*/ 2147483647 h 1542"/>
                  <a:gd name="T16" fmla="*/ 2147483647 w 280"/>
                  <a:gd name="T17" fmla="*/ 2147483647 h 1542"/>
                  <a:gd name="T18" fmla="*/ 0 w 280"/>
                  <a:gd name="T19" fmla="*/ 2147483647 h 1542"/>
                  <a:gd name="T20" fmla="*/ 2147483647 w 280"/>
                  <a:gd name="T21" fmla="*/ 2147483647 h 1542"/>
                  <a:gd name="T22" fmla="*/ 2147483647 w 280"/>
                  <a:gd name="T23" fmla="*/ 2147483647 h 1542"/>
                  <a:gd name="T24" fmla="*/ 2147483647 w 280"/>
                  <a:gd name="T25" fmla="*/ 2147483647 h 1542"/>
                  <a:gd name="T26" fmla="*/ 2147483647 w 280"/>
                  <a:gd name="T27" fmla="*/ 2147483647 h 15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0"/>
                  <a:gd name="T43" fmla="*/ 0 h 1542"/>
                  <a:gd name="T44" fmla="*/ 280 w 280"/>
                  <a:gd name="T45" fmla="*/ 1542 h 154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0" h="1542">
                    <a:moveTo>
                      <a:pt x="111" y="0"/>
                    </a:moveTo>
                    <a:cubicBezTo>
                      <a:pt x="97" y="23"/>
                      <a:pt x="92" y="59"/>
                      <a:pt x="108" y="143"/>
                    </a:cubicBezTo>
                    <a:cubicBezTo>
                      <a:pt x="122" y="230"/>
                      <a:pt x="185" y="258"/>
                      <a:pt x="197" y="271"/>
                    </a:cubicBezTo>
                    <a:cubicBezTo>
                      <a:pt x="210" y="282"/>
                      <a:pt x="257" y="348"/>
                      <a:pt x="266" y="351"/>
                    </a:cubicBezTo>
                    <a:cubicBezTo>
                      <a:pt x="275" y="353"/>
                      <a:pt x="280" y="364"/>
                      <a:pt x="280" y="364"/>
                    </a:cubicBezTo>
                    <a:cubicBezTo>
                      <a:pt x="280" y="382"/>
                      <a:pt x="280" y="382"/>
                      <a:pt x="280" y="382"/>
                    </a:cubicBezTo>
                    <a:cubicBezTo>
                      <a:pt x="280" y="395"/>
                      <a:pt x="271" y="418"/>
                      <a:pt x="258" y="423"/>
                    </a:cubicBezTo>
                    <a:cubicBezTo>
                      <a:pt x="237" y="432"/>
                      <a:pt x="151" y="481"/>
                      <a:pt x="135" y="491"/>
                    </a:cubicBezTo>
                    <a:cubicBezTo>
                      <a:pt x="79" y="525"/>
                      <a:pt x="22" y="543"/>
                      <a:pt x="16" y="622"/>
                    </a:cubicBezTo>
                    <a:cubicBezTo>
                      <a:pt x="5" y="685"/>
                      <a:pt x="0" y="748"/>
                      <a:pt x="0" y="811"/>
                    </a:cubicBezTo>
                    <a:cubicBezTo>
                      <a:pt x="5" y="938"/>
                      <a:pt x="16" y="1058"/>
                      <a:pt x="52" y="1178"/>
                    </a:cubicBezTo>
                    <a:cubicBezTo>
                      <a:pt x="68" y="1232"/>
                      <a:pt x="83" y="1331"/>
                      <a:pt x="111" y="1384"/>
                    </a:cubicBezTo>
                    <a:cubicBezTo>
                      <a:pt x="131" y="1420"/>
                      <a:pt x="136" y="1431"/>
                      <a:pt x="126" y="1453"/>
                    </a:cubicBezTo>
                    <a:cubicBezTo>
                      <a:pt x="117" y="1515"/>
                      <a:pt x="124" y="1542"/>
                      <a:pt x="120" y="1542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1486650" y="1563638"/>
                <a:ext cx="823383" cy="311096"/>
              </a:xfrm>
              <a:custGeom>
                <a:avLst/>
                <a:gdLst>
                  <a:gd name="T0" fmla="*/ 2147483647 w 217"/>
                  <a:gd name="T1" fmla="*/ 2147483647 h 82"/>
                  <a:gd name="T2" fmla="*/ 2147483647 w 217"/>
                  <a:gd name="T3" fmla="*/ 2147483647 h 82"/>
                  <a:gd name="T4" fmla="*/ 2147483647 w 217"/>
                  <a:gd name="T5" fmla="*/ 2147483647 h 82"/>
                  <a:gd name="T6" fmla="*/ 2147483647 w 217"/>
                  <a:gd name="T7" fmla="*/ 2147483647 h 82"/>
                  <a:gd name="T8" fmla="*/ 2147483647 w 217"/>
                  <a:gd name="T9" fmla="*/ 2147483647 h 82"/>
                  <a:gd name="T10" fmla="*/ 2147483647 w 217"/>
                  <a:gd name="T11" fmla="*/ 2147483647 h 82"/>
                  <a:gd name="T12" fmla="*/ 2147483647 w 217"/>
                  <a:gd name="T13" fmla="*/ 2147483647 h 82"/>
                  <a:gd name="T14" fmla="*/ 0 w 217"/>
                  <a:gd name="T15" fmla="*/ 2147483647 h 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7"/>
                  <a:gd name="T25" fmla="*/ 0 h 82"/>
                  <a:gd name="T26" fmla="*/ 217 w 217"/>
                  <a:gd name="T27" fmla="*/ 82 h 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7" h="82">
                    <a:moveTo>
                      <a:pt x="211" y="29"/>
                    </a:moveTo>
                    <a:cubicBezTo>
                      <a:pt x="210" y="27"/>
                      <a:pt x="208" y="26"/>
                      <a:pt x="209" y="26"/>
                    </a:cubicBezTo>
                    <a:cubicBezTo>
                      <a:pt x="210" y="27"/>
                      <a:pt x="217" y="28"/>
                      <a:pt x="216" y="25"/>
                    </a:cubicBezTo>
                    <a:cubicBezTo>
                      <a:pt x="214" y="22"/>
                      <a:pt x="194" y="9"/>
                      <a:pt x="188" y="6"/>
                    </a:cubicBezTo>
                    <a:cubicBezTo>
                      <a:pt x="183" y="4"/>
                      <a:pt x="146" y="0"/>
                      <a:pt x="138" y="2"/>
                    </a:cubicBezTo>
                    <a:cubicBezTo>
                      <a:pt x="129" y="3"/>
                      <a:pt x="90" y="16"/>
                      <a:pt x="64" y="23"/>
                    </a:cubicBezTo>
                    <a:cubicBezTo>
                      <a:pt x="45" y="28"/>
                      <a:pt x="22" y="52"/>
                      <a:pt x="9" y="69"/>
                    </a:cubicBezTo>
                    <a:cubicBezTo>
                      <a:pt x="5" y="74"/>
                      <a:pt x="1" y="79"/>
                      <a:pt x="0" y="82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2271933" y="1654638"/>
                <a:ext cx="876300" cy="1923721"/>
              </a:xfrm>
              <a:custGeom>
                <a:avLst/>
                <a:gdLst>
                  <a:gd name="T0" fmla="*/ 2147483647 w 414"/>
                  <a:gd name="T1" fmla="*/ 2147483647 h 909"/>
                  <a:gd name="T2" fmla="*/ 2147483647 w 414"/>
                  <a:gd name="T3" fmla="*/ 2147483647 h 909"/>
                  <a:gd name="T4" fmla="*/ 2147483647 w 414"/>
                  <a:gd name="T5" fmla="*/ 2147483647 h 909"/>
                  <a:gd name="T6" fmla="*/ 2147483647 w 414"/>
                  <a:gd name="T7" fmla="*/ 2147483647 h 909"/>
                  <a:gd name="T8" fmla="*/ 2147483647 w 414"/>
                  <a:gd name="T9" fmla="*/ 2147483647 h 909"/>
                  <a:gd name="T10" fmla="*/ 2147483647 w 414"/>
                  <a:gd name="T11" fmla="*/ 2147483647 h 909"/>
                  <a:gd name="T12" fmla="*/ 2147483647 w 414"/>
                  <a:gd name="T13" fmla="*/ 2147483647 h 909"/>
                  <a:gd name="T14" fmla="*/ 2147483647 w 414"/>
                  <a:gd name="T15" fmla="*/ 2147483647 h 909"/>
                  <a:gd name="T16" fmla="*/ 2147483647 w 414"/>
                  <a:gd name="T17" fmla="*/ 2147483647 h 909"/>
                  <a:gd name="T18" fmla="*/ 2147483647 w 414"/>
                  <a:gd name="T19" fmla="*/ 2147483647 h 909"/>
                  <a:gd name="T20" fmla="*/ 2147483647 w 414"/>
                  <a:gd name="T21" fmla="*/ 2147483647 h 909"/>
                  <a:gd name="T22" fmla="*/ 2147483647 w 414"/>
                  <a:gd name="T23" fmla="*/ 2147483647 h 909"/>
                  <a:gd name="T24" fmla="*/ 2147483647 w 414"/>
                  <a:gd name="T25" fmla="*/ 2147483647 h 909"/>
                  <a:gd name="T26" fmla="*/ 2147483647 w 414"/>
                  <a:gd name="T27" fmla="*/ 2147483647 h 909"/>
                  <a:gd name="T28" fmla="*/ 2147483647 w 414"/>
                  <a:gd name="T29" fmla="*/ 2147483647 h 909"/>
                  <a:gd name="T30" fmla="*/ 2147483647 w 414"/>
                  <a:gd name="T31" fmla="*/ 2147483647 h 909"/>
                  <a:gd name="T32" fmla="*/ 2147483647 w 414"/>
                  <a:gd name="T33" fmla="*/ 2147483647 h 909"/>
                  <a:gd name="T34" fmla="*/ 2147483647 w 414"/>
                  <a:gd name="T35" fmla="*/ 2147483647 h 909"/>
                  <a:gd name="T36" fmla="*/ 2147483647 w 414"/>
                  <a:gd name="T37" fmla="*/ 2147483647 h 909"/>
                  <a:gd name="T38" fmla="*/ 2147483647 w 414"/>
                  <a:gd name="T39" fmla="*/ 2147483647 h 909"/>
                  <a:gd name="T40" fmla="*/ 2147483647 w 414"/>
                  <a:gd name="T41" fmla="*/ 2147483647 h 909"/>
                  <a:gd name="T42" fmla="*/ 2147483647 w 414"/>
                  <a:gd name="T43" fmla="*/ 2147483647 h 909"/>
                  <a:gd name="T44" fmla="*/ 2147483647 w 414"/>
                  <a:gd name="T45" fmla="*/ 2147483647 h 909"/>
                  <a:gd name="T46" fmla="*/ 2147483647 w 414"/>
                  <a:gd name="T47" fmla="*/ 2147483647 h 909"/>
                  <a:gd name="T48" fmla="*/ 0 w 414"/>
                  <a:gd name="T49" fmla="*/ 0 h 9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14"/>
                  <a:gd name="T76" fmla="*/ 0 h 909"/>
                  <a:gd name="T77" fmla="*/ 414 w 414"/>
                  <a:gd name="T78" fmla="*/ 909 h 9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14" h="909">
                    <a:moveTo>
                      <a:pt x="414" y="905"/>
                    </a:moveTo>
                    <a:cubicBezTo>
                      <a:pt x="414" y="907"/>
                      <a:pt x="414" y="909"/>
                      <a:pt x="414" y="909"/>
                    </a:cubicBezTo>
                    <a:cubicBezTo>
                      <a:pt x="410" y="902"/>
                      <a:pt x="398" y="879"/>
                      <a:pt x="396" y="871"/>
                    </a:cubicBezTo>
                    <a:cubicBezTo>
                      <a:pt x="394" y="864"/>
                      <a:pt x="376" y="785"/>
                      <a:pt x="371" y="776"/>
                    </a:cubicBezTo>
                    <a:cubicBezTo>
                      <a:pt x="366" y="767"/>
                      <a:pt x="297" y="680"/>
                      <a:pt x="292" y="671"/>
                    </a:cubicBezTo>
                    <a:cubicBezTo>
                      <a:pt x="287" y="662"/>
                      <a:pt x="208" y="626"/>
                      <a:pt x="197" y="622"/>
                    </a:cubicBezTo>
                    <a:cubicBezTo>
                      <a:pt x="188" y="619"/>
                      <a:pt x="84" y="577"/>
                      <a:pt x="82" y="574"/>
                    </a:cubicBezTo>
                    <a:cubicBezTo>
                      <a:pt x="79" y="568"/>
                      <a:pt x="68" y="506"/>
                      <a:pt x="64" y="500"/>
                    </a:cubicBezTo>
                    <a:cubicBezTo>
                      <a:pt x="63" y="497"/>
                      <a:pt x="64" y="484"/>
                      <a:pt x="72" y="454"/>
                    </a:cubicBezTo>
                    <a:cubicBezTo>
                      <a:pt x="79" y="423"/>
                      <a:pt x="91" y="425"/>
                      <a:pt x="100" y="421"/>
                    </a:cubicBezTo>
                    <a:cubicBezTo>
                      <a:pt x="127" y="409"/>
                      <a:pt x="168" y="394"/>
                      <a:pt x="177" y="389"/>
                    </a:cubicBezTo>
                    <a:cubicBezTo>
                      <a:pt x="193" y="378"/>
                      <a:pt x="199" y="364"/>
                      <a:pt x="202" y="355"/>
                    </a:cubicBezTo>
                    <a:cubicBezTo>
                      <a:pt x="204" y="346"/>
                      <a:pt x="190" y="326"/>
                      <a:pt x="188" y="323"/>
                    </a:cubicBezTo>
                    <a:cubicBezTo>
                      <a:pt x="188" y="319"/>
                      <a:pt x="190" y="308"/>
                      <a:pt x="190" y="303"/>
                    </a:cubicBezTo>
                    <a:cubicBezTo>
                      <a:pt x="190" y="299"/>
                      <a:pt x="186" y="278"/>
                      <a:pt x="186" y="278"/>
                    </a:cubicBezTo>
                    <a:cubicBezTo>
                      <a:pt x="174" y="283"/>
                      <a:pt x="174" y="283"/>
                      <a:pt x="174" y="283"/>
                    </a:cubicBezTo>
                    <a:cubicBezTo>
                      <a:pt x="174" y="283"/>
                      <a:pt x="183" y="267"/>
                      <a:pt x="183" y="262"/>
                    </a:cubicBezTo>
                    <a:cubicBezTo>
                      <a:pt x="183" y="256"/>
                      <a:pt x="163" y="224"/>
                      <a:pt x="159" y="221"/>
                    </a:cubicBezTo>
                    <a:cubicBezTo>
                      <a:pt x="156" y="217"/>
                      <a:pt x="161" y="206"/>
                      <a:pt x="170" y="188"/>
                    </a:cubicBezTo>
                    <a:cubicBezTo>
                      <a:pt x="179" y="170"/>
                      <a:pt x="161" y="165"/>
                      <a:pt x="156" y="163"/>
                    </a:cubicBezTo>
                    <a:cubicBezTo>
                      <a:pt x="152" y="161"/>
                      <a:pt x="88" y="129"/>
                      <a:pt x="88" y="129"/>
                    </a:cubicBezTo>
                    <a:cubicBezTo>
                      <a:pt x="88" y="129"/>
                      <a:pt x="89" y="118"/>
                      <a:pt x="82" y="113"/>
                    </a:cubicBezTo>
                    <a:cubicBezTo>
                      <a:pt x="77" y="109"/>
                      <a:pt x="82" y="90"/>
                      <a:pt x="82" y="84"/>
                    </a:cubicBezTo>
                    <a:cubicBezTo>
                      <a:pt x="82" y="79"/>
                      <a:pt x="23" y="23"/>
                      <a:pt x="23" y="23"/>
                    </a:cubicBezTo>
                    <a:cubicBezTo>
                      <a:pt x="23" y="23"/>
                      <a:pt x="7" y="5"/>
                      <a:pt x="0" y="0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148233" y="2655650"/>
                <a:ext cx="334433" cy="914243"/>
              </a:xfrm>
              <a:custGeom>
                <a:avLst/>
                <a:gdLst>
                  <a:gd name="T0" fmla="*/ 2147483647 w 158"/>
                  <a:gd name="T1" fmla="*/ 2147483647 h 432"/>
                  <a:gd name="T2" fmla="*/ 2147483647 w 158"/>
                  <a:gd name="T3" fmla="*/ 2147483647 h 432"/>
                  <a:gd name="T4" fmla="*/ 2147483647 w 158"/>
                  <a:gd name="T5" fmla="*/ 2147483647 h 432"/>
                  <a:gd name="T6" fmla="*/ 2147483647 w 158"/>
                  <a:gd name="T7" fmla="*/ 2147483647 h 432"/>
                  <a:gd name="T8" fmla="*/ 2147483647 w 158"/>
                  <a:gd name="T9" fmla="*/ 0 h 432"/>
                  <a:gd name="T10" fmla="*/ 2147483647 w 158"/>
                  <a:gd name="T11" fmla="*/ 2147483647 h 432"/>
                  <a:gd name="T12" fmla="*/ 2147483647 w 158"/>
                  <a:gd name="T13" fmla="*/ 2147483647 h 432"/>
                  <a:gd name="T14" fmla="*/ 2147483647 w 158"/>
                  <a:gd name="T15" fmla="*/ 2147483647 h 432"/>
                  <a:gd name="T16" fmla="*/ 2147483647 w 158"/>
                  <a:gd name="T17" fmla="*/ 2147483647 h 432"/>
                  <a:gd name="T18" fmla="*/ 2147483647 w 158"/>
                  <a:gd name="T19" fmla="*/ 2147483647 h 432"/>
                  <a:gd name="T20" fmla="*/ 2147483647 w 158"/>
                  <a:gd name="T21" fmla="*/ 2147483647 h 432"/>
                  <a:gd name="T22" fmla="*/ 2147483647 w 158"/>
                  <a:gd name="T23" fmla="*/ 2147483647 h 432"/>
                  <a:gd name="T24" fmla="*/ 2147483647 w 158"/>
                  <a:gd name="T25" fmla="*/ 2147483647 h 432"/>
                  <a:gd name="T26" fmla="*/ 0 w 158"/>
                  <a:gd name="T27" fmla="*/ 2147483647 h 4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8"/>
                  <a:gd name="T43" fmla="*/ 0 h 432"/>
                  <a:gd name="T44" fmla="*/ 158 w 158"/>
                  <a:gd name="T45" fmla="*/ 432 h 43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8" h="432">
                    <a:moveTo>
                      <a:pt x="151" y="48"/>
                    </a:moveTo>
                    <a:cubicBezTo>
                      <a:pt x="150" y="50"/>
                      <a:pt x="142" y="60"/>
                      <a:pt x="142" y="59"/>
                    </a:cubicBezTo>
                    <a:cubicBezTo>
                      <a:pt x="142" y="58"/>
                      <a:pt x="152" y="46"/>
                      <a:pt x="154" y="39"/>
                    </a:cubicBezTo>
                    <a:cubicBezTo>
                      <a:pt x="158" y="32"/>
                      <a:pt x="153" y="16"/>
                      <a:pt x="153" y="16"/>
                    </a:cubicBezTo>
                    <a:cubicBezTo>
                      <a:pt x="153" y="16"/>
                      <a:pt x="144" y="2"/>
                      <a:pt x="135" y="0"/>
                    </a:cubicBezTo>
                    <a:cubicBezTo>
                      <a:pt x="127" y="0"/>
                      <a:pt x="92" y="61"/>
                      <a:pt x="88" y="65"/>
                    </a:cubicBezTo>
                    <a:cubicBezTo>
                      <a:pt x="84" y="70"/>
                      <a:pt x="61" y="88"/>
                      <a:pt x="56" y="95"/>
                    </a:cubicBezTo>
                    <a:cubicBezTo>
                      <a:pt x="48" y="102"/>
                      <a:pt x="48" y="142"/>
                      <a:pt x="45" y="156"/>
                    </a:cubicBezTo>
                    <a:cubicBezTo>
                      <a:pt x="41" y="168"/>
                      <a:pt x="47" y="185"/>
                      <a:pt x="48" y="192"/>
                    </a:cubicBezTo>
                    <a:cubicBezTo>
                      <a:pt x="50" y="197"/>
                      <a:pt x="47" y="215"/>
                      <a:pt x="47" y="222"/>
                    </a:cubicBezTo>
                    <a:cubicBezTo>
                      <a:pt x="47" y="229"/>
                      <a:pt x="48" y="281"/>
                      <a:pt x="48" y="281"/>
                    </a:cubicBezTo>
                    <a:cubicBezTo>
                      <a:pt x="48" y="281"/>
                      <a:pt x="38" y="281"/>
                      <a:pt x="38" y="285"/>
                    </a:cubicBezTo>
                    <a:cubicBezTo>
                      <a:pt x="36" y="289"/>
                      <a:pt x="20" y="355"/>
                      <a:pt x="18" y="369"/>
                    </a:cubicBezTo>
                    <a:cubicBezTo>
                      <a:pt x="16" y="380"/>
                      <a:pt x="4" y="416"/>
                      <a:pt x="0" y="432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467850" y="2562533"/>
                <a:ext cx="340783" cy="196816"/>
              </a:xfrm>
              <a:custGeom>
                <a:avLst/>
                <a:gdLst>
                  <a:gd name="T0" fmla="*/ 2147483647 w 90"/>
                  <a:gd name="T1" fmla="*/ 2147483647 h 52"/>
                  <a:gd name="T2" fmla="*/ 2147483647 w 90"/>
                  <a:gd name="T3" fmla="*/ 2147483647 h 52"/>
                  <a:gd name="T4" fmla="*/ 2147483647 w 90"/>
                  <a:gd name="T5" fmla="*/ 2147483647 h 52"/>
                  <a:gd name="T6" fmla="*/ 2147483647 w 90"/>
                  <a:gd name="T7" fmla="*/ 2147483647 h 52"/>
                  <a:gd name="T8" fmla="*/ 2147483647 w 90"/>
                  <a:gd name="T9" fmla="*/ 2147483647 h 52"/>
                  <a:gd name="T10" fmla="*/ 2147483647 w 90"/>
                  <a:gd name="T11" fmla="*/ 2147483647 h 52"/>
                  <a:gd name="T12" fmla="*/ 2147483647 w 90"/>
                  <a:gd name="T13" fmla="*/ 2147483647 h 52"/>
                  <a:gd name="T14" fmla="*/ 0 w 90"/>
                  <a:gd name="T15" fmla="*/ 2147483647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52"/>
                  <a:gd name="T26" fmla="*/ 90 w 90"/>
                  <a:gd name="T27" fmla="*/ 52 h 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52">
                    <a:moveTo>
                      <a:pt x="90" y="4"/>
                    </a:moveTo>
                    <a:cubicBezTo>
                      <a:pt x="89" y="2"/>
                      <a:pt x="86" y="2"/>
                      <a:pt x="84" y="1"/>
                    </a:cubicBezTo>
                    <a:cubicBezTo>
                      <a:pt x="80" y="0"/>
                      <a:pt x="68" y="9"/>
                      <a:pt x="64" y="12"/>
                    </a:cubicBezTo>
                    <a:cubicBezTo>
                      <a:pt x="60" y="15"/>
                      <a:pt x="53" y="26"/>
                      <a:pt x="48" y="32"/>
                    </a:cubicBezTo>
                    <a:cubicBezTo>
                      <a:pt x="42" y="38"/>
                      <a:pt x="36" y="44"/>
                      <a:pt x="36" y="44"/>
                    </a:cubicBezTo>
                    <a:cubicBezTo>
                      <a:pt x="36" y="44"/>
                      <a:pt x="33" y="47"/>
                      <a:pt x="29" y="45"/>
                    </a:cubicBezTo>
                    <a:cubicBezTo>
                      <a:pt x="24" y="43"/>
                      <a:pt x="13" y="45"/>
                      <a:pt x="7" y="47"/>
                    </a:cubicBezTo>
                    <a:cubicBezTo>
                      <a:pt x="5" y="47"/>
                      <a:pt x="2" y="49"/>
                      <a:pt x="0" y="52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658350" y="2564649"/>
                <a:ext cx="154516" cy="277236"/>
              </a:xfrm>
              <a:custGeom>
                <a:avLst/>
                <a:gdLst>
                  <a:gd name="T0" fmla="*/ 0 w 73"/>
                  <a:gd name="T1" fmla="*/ 2147483647 h 131"/>
                  <a:gd name="T2" fmla="*/ 0 w 73"/>
                  <a:gd name="T3" fmla="*/ 2147483647 h 131"/>
                  <a:gd name="T4" fmla="*/ 2147483647 w 73"/>
                  <a:gd name="T5" fmla="*/ 2147483647 h 131"/>
                  <a:gd name="T6" fmla="*/ 2147483647 w 73"/>
                  <a:gd name="T7" fmla="*/ 2147483647 h 131"/>
                  <a:gd name="T8" fmla="*/ 2147483647 w 73"/>
                  <a:gd name="T9" fmla="*/ 2147483647 h 131"/>
                  <a:gd name="T10" fmla="*/ 2147483647 w 73"/>
                  <a:gd name="T11" fmla="*/ 0 h 1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131"/>
                  <a:gd name="T20" fmla="*/ 73 w 73"/>
                  <a:gd name="T21" fmla="*/ 131 h 1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131">
                    <a:moveTo>
                      <a:pt x="0" y="131"/>
                    </a:moveTo>
                    <a:cubicBezTo>
                      <a:pt x="0" y="127"/>
                      <a:pt x="0" y="124"/>
                      <a:pt x="0" y="122"/>
                    </a:cubicBezTo>
                    <a:cubicBezTo>
                      <a:pt x="0" y="120"/>
                      <a:pt x="9" y="99"/>
                      <a:pt x="11" y="97"/>
                    </a:cubicBezTo>
                    <a:cubicBezTo>
                      <a:pt x="12" y="94"/>
                      <a:pt x="30" y="67"/>
                      <a:pt x="32" y="61"/>
                    </a:cubicBezTo>
                    <a:cubicBezTo>
                      <a:pt x="34" y="56"/>
                      <a:pt x="61" y="29"/>
                      <a:pt x="69" y="17"/>
                    </a:cubicBezTo>
                    <a:cubicBezTo>
                      <a:pt x="73" y="11"/>
                      <a:pt x="69" y="2"/>
                      <a:pt x="67" y="0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271000" y="2841885"/>
                <a:ext cx="474133" cy="1621089"/>
              </a:xfrm>
              <a:custGeom>
                <a:avLst/>
                <a:gdLst>
                  <a:gd name="T0" fmla="*/ 0 w 125"/>
                  <a:gd name="T1" fmla="*/ 2147483647 h 427"/>
                  <a:gd name="T2" fmla="*/ 2147483647 w 125"/>
                  <a:gd name="T3" fmla="*/ 2147483647 h 427"/>
                  <a:gd name="T4" fmla="*/ 2147483647 w 125"/>
                  <a:gd name="T5" fmla="*/ 2147483647 h 427"/>
                  <a:gd name="T6" fmla="*/ 2147483647 w 125"/>
                  <a:gd name="T7" fmla="*/ 2147483647 h 427"/>
                  <a:gd name="T8" fmla="*/ 2147483647 w 125"/>
                  <a:gd name="T9" fmla="*/ 2147483647 h 427"/>
                  <a:gd name="T10" fmla="*/ 2147483647 w 125"/>
                  <a:gd name="T11" fmla="*/ 2147483647 h 427"/>
                  <a:gd name="T12" fmla="*/ 2147483647 w 125"/>
                  <a:gd name="T13" fmla="*/ 2147483647 h 427"/>
                  <a:gd name="T14" fmla="*/ 2147483647 w 125"/>
                  <a:gd name="T15" fmla="*/ 2147483647 h 427"/>
                  <a:gd name="T16" fmla="*/ 2147483647 w 125"/>
                  <a:gd name="T17" fmla="*/ 2147483647 h 427"/>
                  <a:gd name="T18" fmla="*/ 2147483647 w 125"/>
                  <a:gd name="T19" fmla="*/ 2147483647 h 427"/>
                  <a:gd name="T20" fmla="*/ 2147483647 w 125"/>
                  <a:gd name="T21" fmla="*/ 2147483647 h 427"/>
                  <a:gd name="T22" fmla="*/ 2147483647 w 125"/>
                  <a:gd name="T23" fmla="*/ 2147483647 h 427"/>
                  <a:gd name="T24" fmla="*/ 2147483647 w 125"/>
                  <a:gd name="T25" fmla="*/ 2147483647 h 427"/>
                  <a:gd name="T26" fmla="*/ 2147483647 w 125"/>
                  <a:gd name="T27" fmla="*/ 2147483647 h 427"/>
                  <a:gd name="T28" fmla="*/ 2147483647 w 125"/>
                  <a:gd name="T29" fmla="*/ 2147483647 h 427"/>
                  <a:gd name="T30" fmla="*/ 2147483647 w 125"/>
                  <a:gd name="T31" fmla="*/ 0 h 4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25"/>
                  <a:gd name="T49" fmla="*/ 0 h 427"/>
                  <a:gd name="T50" fmla="*/ 125 w 125"/>
                  <a:gd name="T51" fmla="*/ 427 h 4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25" h="427">
                    <a:moveTo>
                      <a:pt x="0" y="427"/>
                    </a:moveTo>
                    <a:cubicBezTo>
                      <a:pt x="15" y="421"/>
                      <a:pt x="26" y="396"/>
                      <a:pt x="28" y="392"/>
                    </a:cubicBezTo>
                    <a:cubicBezTo>
                      <a:pt x="33" y="379"/>
                      <a:pt x="47" y="332"/>
                      <a:pt x="50" y="319"/>
                    </a:cubicBezTo>
                    <a:cubicBezTo>
                      <a:pt x="52" y="312"/>
                      <a:pt x="55" y="267"/>
                      <a:pt x="56" y="263"/>
                    </a:cubicBezTo>
                    <a:cubicBezTo>
                      <a:pt x="56" y="258"/>
                      <a:pt x="57" y="232"/>
                      <a:pt x="57" y="232"/>
                    </a:cubicBezTo>
                    <a:cubicBezTo>
                      <a:pt x="59" y="226"/>
                      <a:pt x="59" y="226"/>
                      <a:pt x="59" y="226"/>
                    </a:cubicBezTo>
                    <a:cubicBezTo>
                      <a:pt x="59" y="226"/>
                      <a:pt x="55" y="215"/>
                      <a:pt x="55" y="213"/>
                    </a:cubicBezTo>
                    <a:cubicBezTo>
                      <a:pt x="55" y="211"/>
                      <a:pt x="69" y="166"/>
                      <a:pt x="71" y="161"/>
                    </a:cubicBezTo>
                    <a:cubicBezTo>
                      <a:pt x="72" y="155"/>
                      <a:pt x="78" y="133"/>
                      <a:pt x="77" y="131"/>
                    </a:cubicBezTo>
                    <a:cubicBezTo>
                      <a:pt x="76" y="129"/>
                      <a:pt x="64" y="123"/>
                      <a:pt x="64" y="123"/>
                    </a:cubicBezTo>
                    <a:cubicBezTo>
                      <a:pt x="64" y="123"/>
                      <a:pt x="67" y="115"/>
                      <a:pt x="69" y="111"/>
                    </a:cubicBezTo>
                    <a:cubicBezTo>
                      <a:pt x="70" y="107"/>
                      <a:pt x="70" y="90"/>
                      <a:pt x="73" y="87"/>
                    </a:cubicBezTo>
                    <a:cubicBezTo>
                      <a:pt x="77" y="84"/>
                      <a:pt x="95" y="71"/>
                      <a:pt x="104" y="65"/>
                    </a:cubicBezTo>
                    <a:cubicBezTo>
                      <a:pt x="113" y="58"/>
                      <a:pt x="122" y="42"/>
                      <a:pt x="123" y="36"/>
                    </a:cubicBezTo>
                    <a:cubicBezTo>
                      <a:pt x="125" y="30"/>
                      <a:pt x="107" y="7"/>
                      <a:pt x="105" y="5"/>
                    </a:cubicBezTo>
                    <a:cubicBezTo>
                      <a:pt x="103" y="4"/>
                      <a:pt x="103" y="2"/>
                      <a:pt x="102" y="0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2856133" y="4424880"/>
                <a:ext cx="433917" cy="97350"/>
              </a:xfrm>
              <a:custGeom>
                <a:avLst/>
                <a:gdLst>
                  <a:gd name="T0" fmla="*/ 0 w 205"/>
                  <a:gd name="T1" fmla="*/ 2147483647 h 46"/>
                  <a:gd name="T2" fmla="*/ 2147483647 w 205"/>
                  <a:gd name="T3" fmla="*/ 2147483647 h 46"/>
                  <a:gd name="T4" fmla="*/ 2147483647 w 205"/>
                  <a:gd name="T5" fmla="*/ 2147483647 h 46"/>
                  <a:gd name="T6" fmla="*/ 2147483647 w 205"/>
                  <a:gd name="T7" fmla="*/ 2147483647 h 46"/>
                  <a:gd name="T8" fmla="*/ 2147483647 w 205"/>
                  <a:gd name="T9" fmla="*/ 0 h 46"/>
                  <a:gd name="T10" fmla="*/ 2147483647 w 205"/>
                  <a:gd name="T11" fmla="*/ 2147483647 h 46"/>
                  <a:gd name="T12" fmla="*/ 2147483647 w 205"/>
                  <a:gd name="T13" fmla="*/ 2147483647 h 46"/>
                  <a:gd name="T14" fmla="*/ 2147483647 w 205"/>
                  <a:gd name="T15" fmla="*/ 2147483647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5"/>
                  <a:gd name="T25" fmla="*/ 0 h 46"/>
                  <a:gd name="T26" fmla="*/ 205 w 205"/>
                  <a:gd name="T27" fmla="*/ 46 h 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5" h="46">
                    <a:moveTo>
                      <a:pt x="0" y="43"/>
                    </a:moveTo>
                    <a:cubicBezTo>
                      <a:pt x="0" y="41"/>
                      <a:pt x="6" y="37"/>
                      <a:pt x="6" y="37"/>
                    </a:cubicBezTo>
                    <a:cubicBezTo>
                      <a:pt x="6" y="37"/>
                      <a:pt x="26" y="46"/>
                      <a:pt x="29" y="46"/>
                    </a:cubicBezTo>
                    <a:cubicBezTo>
                      <a:pt x="33" y="46"/>
                      <a:pt x="69" y="30"/>
                      <a:pt x="74" y="23"/>
                    </a:cubicBezTo>
                    <a:cubicBezTo>
                      <a:pt x="79" y="16"/>
                      <a:pt x="74" y="0"/>
                      <a:pt x="74" y="0"/>
                    </a:cubicBezTo>
                    <a:cubicBezTo>
                      <a:pt x="74" y="0"/>
                      <a:pt x="85" y="0"/>
                      <a:pt x="106" y="12"/>
                    </a:cubicBezTo>
                    <a:cubicBezTo>
                      <a:pt x="126" y="25"/>
                      <a:pt x="175" y="19"/>
                      <a:pt x="204" y="15"/>
                    </a:cubicBezTo>
                    <a:cubicBezTo>
                      <a:pt x="205" y="15"/>
                      <a:pt x="194" y="18"/>
                      <a:pt x="196" y="18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2868833" y="4511648"/>
                <a:ext cx="67733" cy="622193"/>
              </a:xfrm>
              <a:custGeom>
                <a:avLst/>
                <a:gdLst>
                  <a:gd name="T0" fmla="*/ 2147483647 w 18"/>
                  <a:gd name="T1" fmla="*/ 2147483647 h 164"/>
                  <a:gd name="T2" fmla="*/ 2147483647 w 18"/>
                  <a:gd name="T3" fmla="*/ 2147483647 h 164"/>
                  <a:gd name="T4" fmla="*/ 2147483647 w 18"/>
                  <a:gd name="T5" fmla="*/ 2147483647 h 164"/>
                  <a:gd name="T6" fmla="*/ 0 w 18"/>
                  <a:gd name="T7" fmla="*/ 0 h 1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4"/>
                  <a:gd name="T14" fmla="*/ 18 w 18"/>
                  <a:gd name="T15" fmla="*/ 164 h 1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4">
                    <a:moveTo>
                      <a:pt x="18" y="164"/>
                    </a:moveTo>
                    <a:cubicBezTo>
                      <a:pt x="18" y="161"/>
                      <a:pt x="13" y="141"/>
                      <a:pt x="13" y="138"/>
                    </a:cubicBezTo>
                    <a:cubicBezTo>
                      <a:pt x="13" y="136"/>
                      <a:pt x="9" y="71"/>
                      <a:pt x="9" y="69"/>
                    </a:cubicBezTo>
                    <a:cubicBezTo>
                      <a:pt x="10" y="67"/>
                      <a:pt x="2" y="11"/>
                      <a:pt x="0" y="0"/>
                    </a:cubicBezTo>
                  </a:path>
                </a:pathLst>
              </a:custGeom>
              <a:noFill/>
              <a:ln w="33338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2" name="流程图: 联系 1"/>
            <p:cNvSpPr/>
            <p:nvPr/>
          </p:nvSpPr>
          <p:spPr>
            <a:xfrm>
              <a:off x="940734" y="2025516"/>
              <a:ext cx="2678256" cy="2678256"/>
            </a:xfrm>
            <a:prstGeom prst="flowChartConnector">
              <a:avLst/>
            </a:prstGeom>
            <a:noFill/>
            <a:ln w="3175"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200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51520" y="-11554"/>
            <a:ext cx="2108662" cy="51550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-1" b="4302"/>
          <a:stretch>
            <a:fillRect/>
          </a:stretch>
        </p:blipFill>
        <p:spPr>
          <a:xfrm>
            <a:off x="251520" y="1141575"/>
            <a:ext cx="2108662" cy="29644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4118363"/>
            <a:ext cx="2108662" cy="90691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2583384" y="339502"/>
            <a:ext cx="2088232" cy="864096"/>
          </a:xfrm>
          <a:prstGeom prst="wedgeRoundRectCallout">
            <a:avLst>
              <a:gd name="adj1" fmla="val -14021"/>
              <a:gd name="adj2" fmla="val 890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通过场景事件，关注小罐茶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5"/>
          <a:stretch>
            <a:fillRect/>
          </a:stretch>
        </p:blipFill>
        <p:spPr>
          <a:xfrm>
            <a:off x="2555776" y="1622579"/>
            <a:ext cx="2105183" cy="31814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251520" y="293628"/>
            <a:ext cx="2108662" cy="837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小罐茶用户标本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1"/>
          <a:stretch>
            <a:fillRect/>
          </a:stretch>
        </p:blipFill>
        <p:spPr>
          <a:xfrm>
            <a:off x="4763728" y="1622579"/>
            <a:ext cx="2112528" cy="31814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圆角矩形标注 14"/>
          <p:cNvSpPr/>
          <p:nvPr/>
        </p:nvSpPr>
        <p:spPr>
          <a:xfrm>
            <a:off x="4788024" y="339502"/>
            <a:ext cx="2088232" cy="864096"/>
          </a:xfrm>
          <a:prstGeom prst="wedgeRoundRectCallout">
            <a:avLst>
              <a:gd name="adj1" fmla="val -14021"/>
              <a:gd name="adj2" fmla="val 890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奖励刺激用户信息获取。</a:t>
            </a:r>
          </a:p>
        </p:txBody>
      </p:sp>
      <p:sp>
        <p:nvSpPr>
          <p:cNvPr id="16" name="矩形 15"/>
          <p:cNvSpPr/>
          <p:nvPr/>
        </p:nvSpPr>
        <p:spPr>
          <a:xfrm>
            <a:off x="6966905" y="1632428"/>
            <a:ext cx="2108662" cy="3171570"/>
          </a:xfrm>
          <a:prstGeom prst="rect">
            <a:avLst/>
          </a:prstGeom>
          <a:solidFill>
            <a:schemeClr val="tx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13600"/>
          <a:stretch>
            <a:fillRect/>
          </a:stretch>
        </p:blipFill>
        <p:spPr>
          <a:xfrm>
            <a:off x="4860032" y="2499742"/>
            <a:ext cx="1885939" cy="2160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932040" y="3579862"/>
            <a:ext cx="175440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您好，欢迎关注小罐茶，您可以完善您的会员资料，以便我们给您提供定制化的服务。完成后有奖励哦！</a:t>
            </a:r>
          </a:p>
        </p:txBody>
      </p:sp>
      <p:sp>
        <p:nvSpPr>
          <p:cNvPr id="18" name="圆角矩形标注 17"/>
          <p:cNvSpPr/>
          <p:nvPr/>
        </p:nvSpPr>
        <p:spPr>
          <a:xfrm>
            <a:off x="6948264" y="339502"/>
            <a:ext cx="2088232" cy="864096"/>
          </a:xfrm>
          <a:prstGeom prst="wedgeRoundRectCallout">
            <a:avLst>
              <a:gd name="adj1" fmla="val -14021"/>
              <a:gd name="adj2" fmla="val 890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通过资料，我们获取用户标签</a:t>
            </a:r>
          </a:p>
        </p:txBody>
      </p:sp>
      <p:sp>
        <p:nvSpPr>
          <p:cNvPr id="19" name="矩形 18"/>
          <p:cNvSpPr/>
          <p:nvPr/>
        </p:nvSpPr>
        <p:spPr>
          <a:xfrm>
            <a:off x="7057554" y="2229245"/>
            <a:ext cx="1906934" cy="203132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姓名：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David  </a:t>
            </a: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年龄：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  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性别：男  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职业：外企高管</a:t>
            </a: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兴趣：爱打高尔夫、喝茶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关注点：不同的文化、奢侈品资讯、电影、音乐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 rot="5400000" flipV="1">
            <a:off x="5220072" y="-2756842"/>
            <a:ext cx="1080120" cy="6696744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1520" y="-11554"/>
            <a:ext cx="2108662" cy="51550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-1" b="4302"/>
          <a:stretch>
            <a:fillRect/>
          </a:stretch>
        </p:blipFill>
        <p:spPr>
          <a:xfrm>
            <a:off x="251520" y="1141575"/>
            <a:ext cx="2108662" cy="29644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4118363"/>
            <a:ext cx="2108662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David  45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  男  已婚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外企高管</a:t>
            </a: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兴趣：爱打高尔夫、喝茶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关注点：不同的文化、奢侈品资讯、电影、音乐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1520" y="293628"/>
            <a:ext cx="2108662" cy="837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小罐茶用户标本</a:t>
            </a:r>
          </a:p>
        </p:txBody>
      </p:sp>
      <p:sp>
        <p:nvSpPr>
          <p:cNvPr id="10" name="椭圆 9"/>
          <p:cNvSpPr/>
          <p:nvPr/>
        </p:nvSpPr>
        <p:spPr>
          <a:xfrm>
            <a:off x="2964246" y="1125096"/>
            <a:ext cx="1177182" cy="1158622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生活圈</a:t>
            </a:r>
          </a:p>
        </p:txBody>
      </p:sp>
      <p:sp>
        <p:nvSpPr>
          <p:cNvPr id="14" name="椭圆 13"/>
          <p:cNvSpPr/>
          <p:nvPr/>
        </p:nvSpPr>
        <p:spPr>
          <a:xfrm>
            <a:off x="5113646" y="1125096"/>
            <a:ext cx="1177182" cy="1158622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社交圈</a:t>
            </a:r>
          </a:p>
        </p:txBody>
      </p:sp>
      <p:sp>
        <p:nvSpPr>
          <p:cNvPr id="15" name="椭圆 14"/>
          <p:cNvSpPr/>
          <p:nvPr/>
        </p:nvSpPr>
        <p:spPr>
          <a:xfrm>
            <a:off x="7211242" y="1125096"/>
            <a:ext cx="1177182" cy="1158622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茶杂志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4772923" y="33950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日常信息服务</a:t>
            </a:r>
          </a:p>
        </p:txBody>
      </p:sp>
      <p:pic>
        <p:nvPicPr>
          <p:cNvPr id="19" name="Picture 16" descr="C:\Users\chenmin\Desktop\31Q58PICSX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986" r="14583" b="3899"/>
          <a:stretch>
            <a:fillRect/>
          </a:stretch>
        </p:blipFill>
        <p:spPr bwMode="auto">
          <a:xfrm>
            <a:off x="2743106" y="2499742"/>
            <a:ext cx="161287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C:\Users\chenmin\Desktop\31Q58PICSX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986" r="14583" b="3899"/>
          <a:stretch>
            <a:fillRect/>
          </a:stretch>
        </p:blipFill>
        <p:spPr bwMode="auto">
          <a:xfrm>
            <a:off x="4946695" y="2499742"/>
            <a:ext cx="161287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C:\Users\chenmin\Desktop\31Q58PICSX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986" r="14583" b="3899"/>
          <a:stretch>
            <a:fillRect/>
          </a:stretch>
        </p:blipFill>
        <p:spPr bwMode="auto">
          <a:xfrm>
            <a:off x="7067226" y="2499742"/>
            <a:ext cx="161287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987825" y="2931790"/>
            <a:ext cx="11536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标签：奢侈品资讯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推送内容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ea"/>
              <a:buAutoNum type="circleNumDbPlai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袖口的基因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ea"/>
              <a:buAutoNum type="circleNumDbPlai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茶的杯具文化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ea"/>
              <a:buAutoNum type="circleNumDbPlai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影视中的茶道。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176328" y="2905695"/>
            <a:ext cx="115360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标签：高尔夫、喝茶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推送内容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ea"/>
              <a:buAutoNum type="circleNumDbPlai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高尔夫球场的商业智慧较量。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buFont typeface="+mj-ea"/>
              <a:buAutoNum type="circleNumDbPlai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唯稀有者稀有，小罐茶的社交价值。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236296" y="2900139"/>
            <a:ext cx="12241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标签：文化、电影、奢侈品、高尔夫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依据受众标签，推送这几个方面的内容。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1"/>
          <p:cNvSpPr/>
          <p:nvPr/>
        </p:nvSpPr>
        <p:spPr>
          <a:xfrm rot="5400000" flipV="1">
            <a:off x="5220072" y="-2756842"/>
            <a:ext cx="1080120" cy="6696744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1520" y="-11554"/>
            <a:ext cx="2108662" cy="51550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-1" b="4302"/>
          <a:stretch>
            <a:fillRect/>
          </a:stretch>
        </p:blipFill>
        <p:spPr>
          <a:xfrm>
            <a:off x="251520" y="1141575"/>
            <a:ext cx="2108662" cy="29644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4118363"/>
            <a:ext cx="2108662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David  45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  男  已婚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外企高管</a:t>
            </a: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兴趣：爱打高尔夫、喝茶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关注点：不同的文化、奢侈品资讯、电影、音乐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1520" y="293628"/>
            <a:ext cx="2108662" cy="837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小罐茶用户标本</a:t>
            </a:r>
          </a:p>
        </p:txBody>
      </p:sp>
      <p:sp>
        <p:nvSpPr>
          <p:cNvPr id="10" name="椭圆 9"/>
          <p:cNvSpPr/>
          <p:nvPr/>
        </p:nvSpPr>
        <p:spPr>
          <a:xfrm>
            <a:off x="2964246" y="1125096"/>
            <a:ext cx="1177182" cy="1158622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生活顾问</a:t>
            </a:r>
          </a:p>
        </p:txBody>
      </p:sp>
      <p:sp>
        <p:nvSpPr>
          <p:cNvPr id="14" name="椭圆 13"/>
          <p:cNvSpPr/>
          <p:nvPr/>
        </p:nvSpPr>
        <p:spPr>
          <a:xfrm>
            <a:off x="5113646" y="1125096"/>
            <a:ext cx="1177182" cy="1158622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纪念日定制</a:t>
            </a:r>
          </a:p>
        </p:txBody>
      </p:sp>
      <p:sp>
        <p:nvSpPr>
          <p:cNvPr id="15" name="椭圆 14"/>
          <p:cNvSpPr/>
          <p:nvPr/>
        </p:nvSpPr>
        <p:spPr>
          <a:xfrm>
            <a:off x="7211242" y="1125096"/>
            <a:ext cx="1177182" cy="1158622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一键专车</a:t>
            </a:r>
          </a:p>
        </p:txBody>
      </p:sp>
      <p:sp>
        <p:nvSpPr>
          <p:cNvPr id="18" name="TextBox 9"/>
          <p:cNvSpPr txBox="1"/>
          <p:nvPr/>
        </p:nvSpPr>
        <p:spPr>
          <a:xfrm>
            <a:off x="4772923" y="33950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会员定制服务</a:t>
            </a:r>
          </a:p>
        </p:txBody>
      </p:sp>
      <p:pic>
        <p:nvPicPr>
          <p:cNvPr id="19" name="Picture 16" descr="C:\Users\chenmin\Desktop\31Q58PICSX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986" r="14583" b="3899"/>
          <a:stretch>
            <a:fillRect/>
          </a:stretch>
        </p:blipFill>
        <p:spPr bwMode="auto">
          <a:xfrm>
            <a:off x="2743106" y="2499742"/>
            <a:ext cx="161287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C:\Users\chenmin\Desktop\31Q58PICSX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986" r="14583" b="3899"/>
          <a:stretch>
            <a:fillRect/>
          </a:stretch>
        </p:blipFill>
        <p:spPr bwMode="auto">
          <a:xfrm>
            <a:off x="4946695" y="2499742"/>
            <a:ext cx="161287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C:\Users\chenmin\Desktop\31Q58PICSX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986" r="14583" b="3899"/>
          <a:stretch>
            <a:fillRect/>
          </a:stretch>
        </p:blipFill>
        <p:spPr bwMode="auto">
          <a:xfrm>
            <a:off x="7067226" y="2499742"/>
            <a:ext cx="1612870" cy="24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987825" y="2931790"/>
            <a:ext cx="1153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定期提醒：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zh-CN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，你上次买的茶喝完了吗？社交活动太多，多喝茶有助于身体健康哦。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周末要来了，注意休息。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176328" y="2905695"/>
            <a:ext cx="115360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David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，结婚纪念日要到咯，记得买份礼品呢。我们建议：******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明天是孩子的生日，记得多陪陪家人。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236296" y="2900139"/>
            <a:ext cx="1224136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什么时候用车？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去什么地方？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需要几人座的？</a:t>
            </a:r>
            <a:endParaRPr lang="en-US" altLang="zh-CN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对车型有要求吗？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04314"/>
            <a:ext cx="9143999" cy="5232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一键专车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场景模拟</a:t>
            </a:r>
            <a:endParaRPr lang="zh-CN" altLang="zh-CN" sz="28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3077834" y="969911"/>
            <a:ext cx="4050450" cy="809751"/>
          </a:xfrm>
          <a:prstGeom prst="wedgeRectCallout">
            <a:avLst>
              <a:gd name="adj1" fmla="val -53638"/>
              <a:gd name="adj2" fmla="val 131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您好！我是小罐茶的大管家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很乐意为您效劳，请问您的专车是用于：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、送机；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、接机；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、同城。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6151" y="1207427"/>
            <a:ext cx="1462260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、提供服务内容</a:t>
            </a:r>
            <a:endParaRPr lang="zh-CN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标注 17"/>
          <p:cNvSpPr/>
          <p:nvPr/>
        </p:nvSpPr>
        <p:spPr>
          <a:xfrm>
            <a:off x="3059832" y="1953233"/>
            <a:ext cx="4050450" cy="540060"/>
          </a:xfrm>
          <a:prstGeom prst="wedgeRectCallout">
            <a:avLst>
              <a:gd name="adj1" fmla="val 54035"/>
              <a:gd name="adj2" fmla="val 131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36151" y="2048827"/>
            <a:ext cx="1829347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、用户确认服务内容</a:t>
            </a:r>
            <a:endParaRPr lang="zh-CN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3077834" y="2655311"/>
            <a:ext cx="4050450" cy="643297"/>
          </a:xfrm>
          <a:prstGeom prst="wedgeRectCallout">
            <a:avLst>
              <a:gd name="adj1" fmla="val -53638"/>
              <a:gd name="adj2" fmla="val 131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请告知我您需要的地点和航班时间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如果您不方便，也可以用语音告诉我</a:t>
            </a:r>
          </a:p>
        </p:txBody>
      </p:sp>
      <p:sp>
        <p:nvSpPr>
          <p:cNvPr id="24" name="矩形标注 23"/>
          <p:cNvSpPr/>
          <p:nvPr/>
        </p:nvSpPr>
        <p:spPr>
          <a:xfrm>
            <a:off x="3077834" y="3458094"/>
            <a:ext cx="4050450" cy="540060"/>
          </a:xfrm>
          <a:prstGeom prst="wedgeRectCallout">
            <a:avLst>
              <a:gd name="adj1" fmla="val 54035"/>
              <a:gd name="adj2" fmla="val 131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3077834" y="4155926"/>
            <a:ext cx="4050450" cy="692130"/>
          </a:xfrm>
          <a:prstGeom prst="wedgeRectCallout">
            <a:avLst>
              <a:gd name="adj1" fmla="val -53638"/>
              <a:gd name="adj2" fmla="val 131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请尊敬的会员，已收到您的服务要求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本管家会在半个小时内安排工作人员和你对接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感谢您的惠顾</a:t>
            </a:r>
          </a:p>
          <a:p>
            <a:pPr algn="ctr"/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23528" y="2804958"/>
            <a:ext cx="1141659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、咨询要求</a:t>
            </a:r>
            <a:endParaRPr lang="zh-CN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7992" y="3578083"/>
            <a:ext cx="1136850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、确认要求</a:t>
            </a:r>
            <a:endParaRPr lang="zh-CN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17992" y="4247955"/>
            <a:ext cx="1143262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</a:t>
            </a:r>
            <a:r>
              <a:rPr lang="zh-CN" alt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、回复完毕</a:t>
            </a:r>
            <a:endParaRPr lang="zh-CN" altLang="zh-CN" sz="135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t="-1" b="19030"/>
          <a:stretch>
            <a:fillRect/>
          </a:stretch>
        </p:blipFill>
        <p:spPr>
          <a:xfrm>
            <a:off x="7524328" y="1563638"/>
            <a:ext cx="1111138" cy="13216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/>
          <a:srcRect t="-1" b="19030"/>
          <a:stretch>
            <a:fillRect/>
          </a:stretch>
        </p:blipFill>
        <p:spPr>
          <a:xfrm>
            <a:off x="7524328" y="3147814"/>
            <a:ext cx="1111138" cy="132164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92" r="29252"/>
          <a:stretch>
            <a:fillRect/>
          </a:stretch>
        </p:blipFill>
        <p:spPr>
          <a:xfrm>
            <a:off x="1835696" y="1130406"/>
            <a:ext cx="961407" cy="4319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92" r="29252"/>
          <a:stretch>
            <a:fillRect/>
          </a:stretch>
        </p:blipFill>
        <p:spPr>
          <a:xfrm>
            <a:off x="1835696" y="2715766"/>
            <a:ext cx="961407" cy="43192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92" r="29252"/>
          <a:stretch>
            <a:fillRect/>
          </a:stretch>
        </p:blipFill>
        <p:spPr>
          <a:xfrm>
            <a:off x="1835696" y="4180298"/>
            <a:ext cx="961407" cy="43192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标注 12"/>
          <p:cNvSpPr/>
          <p:nvPr/>
        </p:nvSpPr>
        <p:spPr>
          <a:xfrm rot="20740055">
            <a:off x="197648" y="519117"/>
            <a:ext cx="1836335" cy="959189"/>
          </a:xfrm>
          <a:prstGeom prst="wedgeRoundRectCallout">
            <a:avLst>
              <a:gd name="adj1" fmla="val -20833"/>
              <a:gd name="adj2" fmla="val 87922"/>
              <a:gd name="adj3" fmla="val 16667"/>
            </a:avLst>
          </a:prstGeom>
          <a:solidFill>
            <a:schemeClr val="accent5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定制活动导流</a:t>
            </a:r>
          </a:p>
        </p:txBody>
      </p:sp>
      <p:sp>
        <p:nvSpPr>
          <p:cNvPr id="14" name="椭圆 13"/>
          <p:cNvSpPr/>
          <p:nvPr/>
        </p:nvSpPr>
        <p:spPr>
          <a:xfrm>
            <a:off x="899592" y="1747234"/>
            <a:ext cx="1601478" cy="1576229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915816" y="1757098"/>
            <a:ext cx="1601478" cy="1576229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奖励激励分享</a:t>
            </a:r>
            <a:endParaRPr lang="en-US" altLang="zh-CN" sz="2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941461" y="1707654"/>
            <a:ext cx="1601478" cy="1576229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</a:p>
        </p:txBody>
      </p:sp>
      <p:sp>
        <p:nvSpPr>
          <p:cNvPr id="17" name="椭圆 16"/>
          <p:cNvSpPr/>
          <p:nvPr/>
        </p:nvSpPr>
        <p:spPr>
          <a:xfrm>
            <a:off x="6930962" y="1718370"/>
            <a:ext cx="1601478" cy="1576229"/>
          </a:xfrm>
          <a:prstGeom prst="ellipse">
            <a:avLst/>
          </a:prstGeom>
          <a:solidFill>
            <a:schemeClr val="bg1"/>
          </a:solidFill>
          <a:ln w="190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</a:t>
            </a:r>
          </a:p>
        </p:txBody>
      </p:sp>
      <p:sp>
        <p:nvSpPr>
          <p:cNvPr id="18" name="圆角矩形标注 17"/>
          <p:cNvSpPr/>
          <p:nvPr/>
        </p:nvSpPr>
        <p:spPr>
          <a:xfrm>
            <a:off x="791449" y="3723878"/>
            <a:ext cx="1836335" cy="1152128"/>
          </a:xfrm>
          <a:prstGeom prst="wedgeRoundRectCallout">
            <a:avLst>
              <a:gd name="adj1" fmla="val -12534"/>
              <a:gd name="adj2" fmla="val -73273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友情饮水饱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说出你的友情故事，定制专属友情茶一套，让你与好友同享。分享更能获得茶具一套。</a:t>
            </a:r>
          </a:p>
        </p:txBody>
      </p:sp>
      <p:sp>
        <p:nvSpPr>
          <p:cNvPr id="19" name="圆角矩形标注 18"/>
          <p:cNvSpPr/>
          <p:nvPr/>
        </p:nvSpPr>
        <p:spPr>
          <a:xfrm>
            <a:off x="2843808" y="195486"/>
            <a:ext cx="1836335" cy="1152128"/>
          </a:xfrm>
          <a:prstGeom prst="wedgeRoundRectCallout">
            <a:avLst>
              <a:gd name="adj1" fmla="val -20833"/>
              <a:gd name="adj2" fmla="val 73995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友情饮水饱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活动分享至朋友圈</a:t>
            </a:r>
          </a:p>
        </p:txBody>
      </p:sp>
      <p:sp>
        <p:nvSpPr>
          <p:cNvPr id="20" name="圆角矩形标注 19"/>
          <p:cNvSpPr/>
          <p:nvPr/>
        </p:nvSpPr>
        <p:spPr>
          <a:xfrm>
            <a:off x="5039921" y="3723878"/>
            <a:ext cx="1836335" cy="1152128"/>
          </a:xfrm>
          <a:prstGeom prst="wedgeRoundRectCallout">
            <a:avLst>
              <a:gd name="adj1" fmla="val -19726"/>
              <a:gd name="adj2" fmla="val -75037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将活动信息传达给潜在用户人群</a:t>
            </a:r>
          </a:p>
        </p:txBody>
      </p:sp>
      <p:sp>
        <p:nvSpPr>
          <p:cNvPr id="21" name="圆角矩形标注 20"/>
          <p:cNvSpPr/>
          <p:nvPr/>
        </p:nvSpPr>
        <p:spPr>
          <a:xfrm>
            <a:off x="6804248" y="195486"/>
            <a:ext cx="1836335" cy="1152128"/>
          </a:xfrm>
          <a:prstGeom prst="wedgeRoundRectCallout">
            <a:avLst>
              <a:gd name="adj1" fmla="val 9045"/>
              <a:gd name="adj2" fmla="val 7135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带动新的用户参加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导流</a:t>
            </a:r>
          </a:p>
        </p:txBody>
      </p:sp>
      <p:grpSp>
        <p:nvGrpSpPr>
          <p:cNvPr id="22" name="组合 21"/>
          <p:cNvGrpSpPr/>
          <p:nvPr/>
        </p:nvGrpSpPr>
        <p:grpSpPr>
          <a:xfrm flipH="1">
            <a:off x="7596335" y="3271694"/>
            <a:ext cx="1245545" cy="1871805"/>
            <a:chOff x="1251700" y="1563638"/>
            <a:chExt cx="2561166" cy="3574436"/>
          </a:xfrm>
        </p:grpSpPr>
        <p:sp>
          <p:nvSpPr>
            <p:cNvPr id="23" name="Freeform 33"/>
            <p:cNvSpPr/>
            <p:nvPr/>
          </p:nvSpPr>
          <p:spPr bwMode="auto">
            <a:xfrm>
              <a:off x="1514166" y="4501067"/>
              <a:ext cx="1350433" cy="499448"/>
            </a:xfrm>
            <a:custGeom>
              <a:avLst/>
              <a:gdLst>
                <a:gd name="T0" fmla="*/ 0 w 356"/>
                <a:gd name="T1" fmla="*/ 2147483647 h 132"/>
                <a:gd name="T2" fmla="*/ 2147483647 w 356"/>
                <a:gd name="T3" fmla="*/ 2147483647 h 132"/>
                <a:gd name="T4" fmla="*/ 2147483647 w 356"/>
                <a:gd name="T5" fmla="*/ 2147483647 h 132"/>
                <a:gd name="T6" fmla="*/ 2147483647 w 356"/>
                <a:gd name="T7" fmla="*/ 2147483647 h 132"/>
                <a:gd name="T8" fmla="*/ 2147483647 w 356"/>
                <a:gd name="T9" fmla="*/ 2147483647 h 132"/>
                <a:gd name="T10" fmla="*/ 2147483647 w 356"/>
                <a:gd name="T11" fmla="*/ 2147483647 h 132"/>
                <a:gd name="T12" fmla="*/ 2147483647 w 356"/>
                <a:gd name="T13" fmla="*/ 0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6"/>
                <a:gd name="T22" fmla="*/ 0 h 132"/>
                <a:gd name="T23" fmla="*/ 356 w 356"/>
                <a:gd name="T24" fmla="*/ 132 h 1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6" h="132">
                  <a:moveTo>
                    <a:pt x="0" y="94"/>
                  </a:moveTo>
                  <a:cubicBezTo>
                    <a:pt x="6" y="101"/>
                    <a:pt x="26" y="132"/>
                    <a:pt x="85" y="106"/>
                  </a:cubicBezTo>
                  <a:cubicBezTo>
                    <a:pt x="106" y="97"/>
                    <a:pt x="176" y="80"/>
                    <a:pt x="187" y="77"/>
                  </a:cubicBezTo>
                  <a:cubicBezTo>
                    <a:pt x="198" y="75"/>
                    <a:pt x="223" y="61"/>
                    <a:pt x="249" y="58"/>
                  </a:cubicBezTo>
                  <a:cubicBezTo>
                    <a:pt x="276" y="54"/>
                    <a:pt x="293" y="22"/>
                    <a:pt x="315" y="14"/>
                  </a:cubicBezTo>
                  <a:cubicBezTo>
                    <a:pt x="337" y="5"/>
                    <a:pt x="333" y="1"/>
                    <a:pt x="348" y="2"/>
                  </a:cubicBezTo>
                  <a:cubicBezTo>
                    <a:pt x="351" y="2"/>
                    <a:pt x="354" y="0"/>
                    <a:pt x="356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" name="Freeform 34"/>
            <p:cNvSpPr/>
            <p:nvPr/>
          </p:nvSpPr>
          <p:spPr bwMode="auto">
            <a:xfrm>
              <a:off x="3592733" y="2740302"/>
              <a:ext cx="76200" cy="120629"/>
            </a:xfrm>
            <a:custGeom>
              <a:avLst/>
              <a:gdLst>
                <a:gd name="T0" fmla="*/ 0 w 20"/>
                <a:gd name="T1" fmla="*/ 0 h 32"/>
                <a:gd name="T2" fmla="*/ 2147483647 w 20"/>
                <a:gd name="T3" fmla="*/ 2147483647 h 32"/>
                <a:gd name="T4" fmla="*/ 2147483647 w 20"/>
                <a:gd name="T5" fmla="*/ 2147483647 h 32"/>
                <a:gd name="T6" fmla="*/ 2147483647 w 20"/>
                <a:gd name="T7" fmla="*/ 2147483647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32"/>
                <a:gd name="T14" fmla="*/ 20 w 20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32">
                  <a:moveTo>
                    <a:pt x="0" y="0"/>
                  </a:moveTo>
                  <a:cubicBezTo>
                    <a:pt x="2" y="2"/>
                    <a:pt x="7" y="8"/>
                    <a:pt x="7" y="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0" y="32"/>
                    <a:pt x="20" y="32"/>
                    <a:pt x="20" y="3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" name="Freeform 35"/>
            <p:cNvSpPr/>
            <p:nvPr/>
          </p:nvSpPr>
          <p:spPr bwMode="auto">
            <a:xfrm>
              <a:off x="3385300" y="2873629"/>
              <a:ext cx="268817" cy="93117"/>
            </a:xfrm>
            <a:custGeom>
              <a:avLst/>
              <a:gdLst>
                <a:gd name="T0" fmla="*/ 0 w 127"/>
                <a:gd name="T1" fmla="*/ 0 h 44"/>
                <a:gd name="T2" fmla="*/ 2147483647 w 127"/>
                <a:gd name="T3" fmla="*/ 2147483647 h 44"/>
                <a:gd name="T4" fmla="*/ 2147483647 w 127"/>
                <a:gd name="T5" fmla="*/ 2147483647 h 44"/>
                <a:gd name="T6" fmla="*/ 2147483647 w 127"/>
                <a:gd name="T7" fmla="*/ 2147483647 h 44"/>
                <a:gd name="T8" fmla="*/ 2147483647 w 127"/>
                <a:gd name="T9" fmla="*/ 2147483647 h 44"/>
                <a:gd name="T10" fmla="*/ 2147483647 w 127"/>
                <a:gd name="T11" fmla="*/ 2147483647 h 44"/>
                <a:gd name="T12" fmla="*/ 2147483647 w 127"/>
                <a:gd name="T13" fmla="*/ 2147483647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7"/>
                <a:gd name="T22" fmla="*/ 0 h 44"/>
                <a:gd name="T23" fmla="*/ 127 w 127"/>
                <a:gd name="T24" fmla="*/ 44 h 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7" h="44">
                  <a:moveTo>
                    <a:pt x="0" y="0"/>
                  </a:moveTo>
                  <a:cubicBezTo>
                    <a:pt x="0" y="0"/>
                    <a:pt x="10" y="24"/>
                    <a:pt x="17" y="24"/>
                  </a:cubicBezTo>
                  <a:cubicBezTo>
                    <a:pt x="22" y="24"/>
                    <a:pt x="33" y="19"/>
                    <a:pt x="33" y="26"/>
                  </a:cubicBezTo>
                  <a:cubicBezTo>
                    <a:pt x="33" y="33"/>
                    <a:pt x="46" y="44"/>
                    <a:pt x="57" y="40"/>
                  </a:cubicBezTo>
                  <a:cubicBezTo>
                    <a:pt x="68" y="39"/>
                    <a:pt x="84" y="17"/>
                    <a:pt x="87" y="17"/>
                  </a:cubicBezTo>
                  <a:cubicBezTo>
                    <a:pt x="93" y="17"/>
                    <a:pt x="105" y="21"/>
                    <a:pt x="109" y="21"/>
                  </a:cubicBezTo>
                  <a:cubicBezTo>
                    <a:pt x="113" y="21"/>
                    <a:pt x="127" y="15"/>
                    <a:pt x="127" y="15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6" name="Freeform 36"/>
            <p:cNvSpPr/>
            <p:nvPr/>
          </p:nvSpPr>
          <p:spPr bwMode="auto">
            <a:xfrm>
              <a:off x="3383184" y="2765698"/>
              <a:ext cx="80433" cy="129094"/>
            </a:xfrm>
            <a:custGeom>
              <a:avLst/>
              <a:gdLst>
                <a:gd name="T0" fmla="*/ 2147483647 w 21"/>
                <a:gd name="T1" fmla="*/ 0 h 34"/>
                <a:gd name="T2" fmla="*/ 2147483647 w 21"/>
                <a:gd name="T3" fmla="*/ 2147483647 h 34"/>
                <a:gd name="T4" fmla="*/ 2147483647 w 21"/>
                <a:gd name="T5" fmla="*/ 2147483647 h 34"/>
                <a:gd name="T6" fmla="*/ 2147483647 w 21"/>
                <a:gd name="T7" fmla="*/ 2147483647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34"/>
                <a:gd name="T14" fmla="*/ 21 w 21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34">
                  <a:moveTo>
                    <a:pt x="21" y="0"/>
                  </a:moveTo>
                  <a:cubicBezTo>
                    <a:pt x="17" y="4"/>
                    <a:pt x="3" y="16"/>
                    <a:pt x="3" y="16"/>
                  </a:cubicBezTo>
                  <a:cubicBezTo>
                    <a:pt x="3" y="16"/>
                    <a:pt x="0" y="26"/>
                    <a:pt x="1" y="28"/>
                  </a:cubicBezTo>
                  <a:cubicBezTo>
                    <a:pt x="2" y="30"/>
                    <a:pt x="2" y="32"/>
                    <a:pt x="1" y="34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2784166" y="3544498"/>
              <a:ext cx="228600" cy="880382"/>
            </a:xfrm>
            <a:custGeom>
              <a:avLst/>
              <a:gdLst>
                <a:gd name="T0" fmla="*/ 2147483647 w 60"/>
                <a:gd name="T1" fmla="*/ 0 h 232"/>
                <a:gd name="T2" fmla="*/ 2147483647 w 60"/>
                <a:gd name="T3" fmla="*/ 2147483647 h 232"/>
                <a:gd name="T4" fmla="*/ 2147483647 w 60"/>
                <a:gd name="T5" fmla="*/ 2147483647 h 232"/>
                <a:gd name="T6" fmla="*/ 2147483647 w 60"/>
                <a:gd name="T7" fmla="*/ 2147483647 h 232"/>
                <a:gd name="T8" fmla="*/ 2147483647 w 60"/>
                <a:gd name="T9" fmla="*/ 2147483647 h 232"/>
                <a:gd name="T10" fmla="*/ 2147483647 w 60"/>
                <a:gd name="T11" fmla="*/ 2147483647 h 232"/>
                <a:gd name="T12" fmla="*/ 2147483647 w 60"/>
                <a:gd name="T13" fmla="*/ 2147483647 h 232"/>
                <a:gd name="T14" fmla="*/ 2147483647 w 60"/>
                <a:gd name="T15" fmla="*/ 2147483647 h 232"/>
                <a:gd name="T16" fmla="*/ 2147483647 w 60"/>
                <a:gd name="T17" fmla="*/ 2147483647 h 232"/>
                <a:gd name="T18" fmla="*/ 2147483647 w 60"/>
                <a:gd name="T19" fmla="*/ 2147483647 h 2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232"/>
                <a:gd name="T32" fmla="*/ 60 w 60"/>
                <a:gd name="T33" fmla="*/ 232 h 2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232">
                  <a:moveTo>
                    <a:pt x="2" y="0"/>
                  </a:moveTo>
                  <a:cubicBezTo>
                    <a:pt x="2" y="0"/>
                    <a:pt x="8" y="32"/>
                    <a:pt x="10" y="36"/>
                  </a:cubicBezTo>
                  <a:cubicBezTo>
                    <a:pt x="11" y="39"/>
                    <a:pt x="15" y="48"/>
                    <a:pt x="14" y="54"/>
                  </a:cubicBezTo>
                  <a:cubicBezTo>
                    <a:pt x="13" y="59"/>
                    <a:pt x="13" y="82"/>
                    <a:pt x="12" y="85"/>
                  </a:cubicBezTo>
                  <a:cubicBezTo>
                    <a:pt x="11" y="89"/>
                    <a:pt x="6" y="106"/>
                    <a:pt x="5" y="109"/>
                  </a:cubicBezTo>
                  <a:cubicBezTo>
                    <a:pt x="4" y="113"/>
                    <a:pt x="0" y="127"/>
                    <a:pt x="2" y="128"/>
                  </a:cubicBezTo>
                  <a:cubicBezTo>
                    <a:pt x="3" y="129"/>
                    <a:pt x="20" y="142"/>
                    <a:pt x="21" y="146"/>
                  </a:cubicBezTo>
                  <a:cubicBezTo>
                    <a:pt x="22" y="150"/>
                    <a:pt x="34" y="160"/>
                    <a:pt x="36" y="171"/>
                  </a:cubicBezTo>
                  <a:cubicBezTo>
                    <a:pt x="37" y="183"/>
                    <a:pt x="41" y="208"/>
                    <a:pt x="44" y="212"/>
                  </a:cubicBezTo>
                  <a:cubicBezTo>
                    <a:pt x="48" y="218"/>
                    <a:pt x="60" y="232"/>
                    <a:pt x="60" y="23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8" name="Freeform 38"/>
            <p:cNvSpPr/>
            <p:nvPr/>
          </p:nvSpPr>
          <p:spPr bwMode="auto">
            <a:xfrm>
              <a:off x="1827433" y="3718035"/>
              <a:ext cx="105833" cy="637007"/>
            </a:xfrm>
            <a:custGeom>
              <a:avLst/>
              <a:gdLst>
                <a:gd name="T0" fmla="*/ 2147483647 w 50"/>
                <a:gd name="T1" fmla="*/ 2147483647 h 301"/>
                <a:gd name="T2" fmla="*/ 2147483647 w 50"/>
                <a:gd name="T3" fmla="*/ 2147483647 h 301"/>
                <a:gd name="T4" fmla="*/ 2147483647 w 50"/>
                <a:gd name="T5" fmla="*/ 2147483647 h 301"/>
                <a:gd name="T6" fmla="*/ 2147483647 w 50"/>
                <a:gd name="T7" fmla="*/ 2147483647 h 301"/>
                <a:gd name="T8" fmla="*/ 2147483647 w 50"/>
                <a:gd name="T9" fmla="*/ 0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01"/>
                <a:gd name="T17" fmla="*/ 50 w 50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01">
                  <a:moveTo>
                    <a:pt x="50" y="301"/>
                  </a:moveTo>
                  <a:cubicBezTo>
                    <a:pt x="50" y="299"/>
                    <a:pt x="41" y="291"/>
                    <a:pt x="41" y="282"/>
                  </a:cubicBezTo>
                  <a:cubicBezTo>
                    <a:pt x="40" y="251"/>
                    <a:pt x="45" y="251"/>
                    <a:pt x="43" y="221"/>
                  </a:cubicBezTo>
                  <a:cubicBezTo>
                    <a:pt x="41" y="163"/>
                    <a:pt x="27" y="84"/>
                    <a:pt x="20" y="70"/>
                  </a:cubicBezTo>
                  <a:cubicBezTo>
                    <a:pt x="14" y="56"/>
                    <a:pt x="0" y="23"/>
                    <a:pt x="2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9" name="Freeform 39"/>
            <p:cNvSpPr/>
            <p:nvPr/>
          </p:nvSpPr>
          <p:spPr bwMode="auto">
            <a:xfrm>
              <a:off x="1924800" y="4120132"/>
              <a:ext cx="988484" cy="234909"/>
            </a:xfrm>
            <a:custGeom>
              <a:avLst/>
              <a:gdLst>
                <a:gd name="T0" fmla="*/ 2147483647 w 467"/>
                <a:gd name="T1" fmla="*/ 2147483647 h 111"/>
                <a:gd name="T2" fmla="*/ 2147483647 w 467"/>
                <a:gd name="T3" fmla="*/ 2147483647 h 111"/>
                <a:gd name="T4" fmla="*/ 2147483647 w 467"/>
                <a:gd name="T5" fmla="*/ 2147483647 h 111"/>
                <a:gd name="T6" fmla="*/ 2147483647 w 467"/>
                <a:gd name="T7" fmla="*/ 2147483647 h 111"/>
                <a:gd name="T8" fmla="*/ 2147483647 w 467"/>
                <a:gd name="T9" fmla="*/ 0 h 111"/>
                <a:gd name="T10" fmla="*/ 2147483647 w 467"/>
                <a:gd name="T11" fmla="*/ 2147483647 h 111"/>
                <a:gd name="T12" fmla="*/ 2147483647 w 467"/>
                <a:gd name="T13" fmla="*/ 2147483647 h 111"/>
                <a:gd name="T14" fmla="*/ 2147483647 w 467"/>
                <a:gd name="T15" fmla="*/ 2147483647 h 111"/>
                <a:gd name="T16" fmla="*/ 0 w 467"/>
                <a:gd name="T17" fmla="*/ 2147483647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7"/>
                <a:gd name="T28" fmla="*/ 0 h 111"/>
                <a:gd name="T29" fmla="*/ 467 w 467"/>
                <a:gd name="T30" fmla="*/ 111 h 1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7" h="111">
                  <a:moveTo>
                    <a:pt x="467" y="22"/>
                  </a:moveTo>
                  <a:cubicBezTo>
                    <a:pt x="467" y="22"/>
                    <a:pt x="451" y="11"/>
                    <a:pt x="445" y="7"/>
                  </a:cubicBezTo>
                  <a:cubicBezTo>
                    <a:pt x="438" y="4"/>
                    <a:pt x="402" y="4"/>
                    <a:pt x="402" y="4"/>
                  </a:cubicBezTo>
                  <a:cubicBezTo>
                    <a:pt x="372" y="5"/>
                    <a:pt x="372" y="5"/>
                    <a:pt x="372" y="5"/>
                  </a:cubicBezTo>
                  <a:cubicBezTo>
                    <a:pt x="372" y="5"/>
                    <a:pt x="367" y="0"/>
                    <a:pt x="365" y="0"/>
                  </a:cubicBezTo>
                  <a:cubicBezTo>
                    <a:pt x="361" y="2"/>
                    <a:pt x="306" y="27"/>
                    <a:pt x="286" y="36"/>
                  </a:cubicBezTo>
                  <a:cubicBezTo>
                    <a:pt x="266" y="45"/>
                    <a:pt x="248" y="45"/>
                    <a:pt x="216" y="54"/>
                  </a:cubicBezTo>
                  <a:cubicBezTo>
                    <a:pt x="184" y="63"/>
                    <a:pt x="56" y="111"/>
                    <a:pt x="29" y="104"/>
                  </a:cubicBezTo>
                  <a:cubicBezTo>
                    <a:pt x="10" y="99"/>
                    <a:pt x="4" y="108"/>
                    <a:pt x="0" y="101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0" name="Freeform 43"/>
            <p:cNvSpPr/>
            <p:nvPr/>
          </p:nvSpPr>
          <p:spPr bwMode="auto">
            <a:xfrm>
              <a:off x="1251700" y="1874734"/>
              <a:ext cx="592667" cy="3263340"/>
            </a:xfrm>
            <a:custGeom>
              <a:avLst/>
              <a:gdLst>
                <a:gd name="T0" fmla="*/ 2147483647 w 280"/>
                <a:gd name="T1" fmla="*/ 0 h 1542"/>
                <a:gd name="T2" fmla="*/ 2147483647 w 280"/>
                <a:gd name="T3" fmla="*/ 2147483647 h 1542"/>
                <a:gd name="T4" fmla="*/ 2147483647 w 280"/>
                <a:gd name="T5" fmla="*/ 2147483647 h 1542"/>
                <a:gd name="T6" fmla="*/ 2147483647 w 280"/>
                <a:gd name="T7" fmla="*/ 2147483647 h 1542"/>
                <a:gd name="T8" fmla="*/ 2147483647 w 280"/>
                <a:gd name="T9" fmla="*/ 2147483647 h 1542"/>
                <a:gd name="T10" fmla="*/ 2147483647 w 280"/>
                <a:gd name="T11" fmla="*/ 2147483647 h 1542"/>
                <a:gd name="T12" fmla="*/ 2147483647 w 280"/>
                <a:gd name="T13" fmla="*/ 2147483647 h 1542"/>
                <a:gd name="T14" fmla="*/ 2147483647 w 280"/>
                <a:gd name="T15" fmla="*/ 2147483647 h 1542"/>
                <a:gd name="T16" fmla="*/ 2147483647 w 280"/>
                <a:gd name="T17" fmla="*/ 2147483647 h 1542"/>
                <a:gd name="T18" fmla="*/ 0 w 280"/>
                <a:gd name="T19" fmla="*/ 2147483647 h 1542"/>
                <a:gd name="T20" fmla="*/ 2147483647 w 280"/>
                <a:gd name="T21" fmla="*/ 2147483647 h 1542"/>
                <a:gd name="T22" fmla="*/ 2147483647 w 280"/>
                <a:gd name="T23" fmla="*/ 2147483647 h 1542"/>
                <a:gd name="T24" fmla="*/ 2147483647 w 280"/>
                <a:gd name="T25" fmla="*/ 2147483647 h 1542"/>
                <a:gd name="T26" fmla="*/ 2147483647 w 280"/>
                <a:gd name="T27" fmla="*/ 2147483647 h 15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0"/>
                <a:gd name="T43" fmla="*/ 0 h 1542"/>
                <a:gd name="T44" fmla="*/ 280 w 280"/>
                <a:gd name="T45" fmla="*/ 1542 h 15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0" h="1542">
                  <a:moveTo>
                    <a:pt x="111" y="0"/>
                  </a:moveTo>
                  <a:cubicBezTo>
                    <a:pt x="97" y="23"/>
                    <a:pt x="92" y="59"/>
                    <a:pt x="108" y="143"/>
                  </a:cubicBezTo>
                  <a:cubicBezTo>
                    <a:pt x="122" y="230"/>
                    <a:pt x="185" y="258"/>
                    <a:pt x="197" y="271"/>
                  </a:cubicBezTo>
                  <a:cubicBezTo>
                    <a:pt x="210" y="282"/>
                    <a:pt x="257" y="348"/>
                    <a:pt x="266" y="351"/>
                  </a:cubicBezTo>
                  <a:cubicBezTo>
                    <a:pt x="275" y="353"/>
                    <a:pt x="280" y="364"/>
                    <a:pt x="280" y="364"/>
                  </a:cubicBezTo>
                  <a:cubicBezTo>
                    <a:pt x="280" y="382"/>
                    <a:pt x="280" y="382"/>
                    <a:pt x="280" y="382"/>
                  </a:cubicBezTo>
                  <a:cubicBezTo>
                    <a:pt x="280" y="395"/>
                    <a:pt x="271" y="418"/>
                    <a:pt x="258" y="423"/>
                  </a:cubicBezTo>
                  <a:cubicBezTo>
                    <a:pt x="237" y="432"/>
                    <a:pt x="151" y="481"/>
                    <a:pt x="135" y="491"/>
                  </a:cubicBezTo>
                  <a:cubicBezTo>
                    <a:pt x="79" y="525"/>
                    <a:pt x="22" y="543"/>
                    <a:pt x="16" y="622"/>
                  </a:cubicBezTo>
                  <a:cubicBezTo>
                    <a:pt x="5" y="685"/>
                    <a:pt x="0" y="748"/>
                    <a:pt x="0" y="811"/>
                  </a:cubicBezTo>
                  <a:cubicBezTo>
                    <a:pt x="5" y="938"/>
                    <a:pt x="16" y="1058"/>
                    <a:pt x="52" y="1178"/>
                  </a:cubicBezTo>
                  <a:cubicBezTo>
                    <a:pt x="68" y="1232"/>
                    <a:pt x="83" y="1331"/>
                    <a:pt x="111" y="1384"/>
                  </a:cubicBezTo>
                  <a:cubicBezTo>
                    <a:pt x="131" y="1420"/>
                    <a:pt x="136" y="1431"/>
                    <a:pt x="126" y="1453"/>
                  </a:cubicBezTo>
                  <a:cubicBezTo>
                    <a:pt x="117" y="1515"/>
                    <a:pt x="124" y="1542"/>
                    <a:pt x="120" y="154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1" name="Freeform 44"/>
            <p:cNvSpPr/>
            <p:nvPr/>
          </p:nvSpPr>
          <p:spPr bwMode="auto">
            <a:xfrm>
              <a:off x="1486650" y="1563638"/>
              <a:ext cx="823383" cy="311096"/>
            </a:xfrm>
            <a:custGeom>
              <a:avLst/>
              <a:gdLst>
                <a:gd name="T0" fmla="*/ 2147483647 w 217"/>
                <a:gd name="T1" fmla="*/ 2147483647 h 82"/>
                <a:gd name="T2" fmla="*/ 2147483647 w 217"/>
                <a:gd name="T3" fmla="*/ 2147483647 h 82"/>
                <a:gd name="T4" fmla="*/ 2147483647 w 217"/>
                <a:gd name="T5" fmla="*/ 2147483647 h 82"/>
                <a:gd name="T6" fmla="*/ 2147483647 w 217"/>
                <a:gd name="T7" fmla="*/ 2147483647 h 82"/>
                <a:gd name="T8" fmla="*/ 2147483647 w 217"/>
                <a:gd name="T9" fmla="*/ 2147483647 h 82"/>
                <a:gd name="T10" fmla="*/ 2147483647 w 217"/>
                <a:gd name="T11" fmla="*/ 2147483647 h 82"/>
                <a:gd name="T12" fmla="*/ 2147483647 w 217"/>
                <a:gd name="T13" fmla="*/ 2147483647 h 82"/>
                <a:gd name="T14" fmla="*/ 0 w 217"/>
                <a:gd name="T15" fmla="*/ 2147483647 h 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7"/>
                <a:gd name="T25" fmla="*/ 0 h 82"/>
                <a:gd name="T26" fmla="*/ 217 w 217"/>
                <a:gd name="T27" fmla="*/ 82 h 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7" h="82">
                  <a:moveTo>
                    <a:pt x="211" y="29"/>
                  </a:moveTo>
                  <a:cubicBezTo>
                    <a:pt x="210" y="27"/>
                    <a:pt x="208" y="26"/>
                    <a:pt x="209" y="26"/>
                  </a:cubicBezTo>
                  <a:cubicBezTo>
                    <a:pt x="210" y="27"/>
                    <a:pt x="217" y="28"/>
                    <a:pt x="216" y="25"/>
                  </a:cubicBezTo>
                  <a:cubicBezTo>
                    <a:pt x="214" y="22"/>
                    <a:pt x="194" y="9"/>
                    <a:pt x="188" y="6"/>
                  </a:cubicBezTo>
                  <a:cubicBezTo>
                    <a:pt x="183" y="4"/>
                    <a:pt x="146" y="0"/>
                    <a:pt x="138" y="2"/>
                  </a:cubicBezTo>
                  <a:cubicBezTo>
                    <a:pt x="129" y="3"/>
                    <a:pt x="90" y="16"/>
                    <a:pt x="64" y="23"/>
                  </a:cubicBezTo>
                  <a:cubicBezTo>
                    <a:pt x="45" y="28"/>
                    <a:pt x="22" y="52"/>
                    <a:pt x="9" y="69"/>
                  </a:cubicBezTo>
                  <a:cubicBezTo>
                    <a:pt x="5" y="74"/>
                    <a:pt x="1" y="79"/>
                    <a:pt x="0" y="8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2" name="Freeform 45"/>
            <p:cNvSpPr/>
            <p:nvPr/>
          </p:nvSpPr>
          <p:spPr bwMode="auto">
            <a:xfrm>
              <a:off x="2271933" y="1654638"/>
              <a:ext cx="876300" cy="1923721"/>
            </a:xfrm>
            <a:custGeom>
              <a:avLst/>
              <a:gdLst>
                <a:gd name="T0" fmla="*/ 2147483647 w 414"/>
                <a:gd name="T1" fmla="*/ 2147483647 h 909"/>
                <a:gd name="T2" fmla="*/ 2147483647 w 414"/>
                <a:gd name="T3" fmla="*/ 2147483647 h 909"/>
                <a:gd name="T4" fmla="*/ 2147483647 w 414"/>
                <a:gd name="T5" fmla="*/ 2147483647 h 909"/>
                <a:gd name="T6" fmla="*/ 2147483647 w 414"/>
                <a:gd name="T7" fmla="*/ 2147483647 h 909"/>
                <a:gd name="T8" fmla="*/ 2147483647 w 414"/>
                <a:gd name="T9" fmla="*/ 2147483647 h 909"/>
                <a:gd name="T10" fmla="*/ 2147483647 w 414"/>
                <a:gd name="T11" fmla="*/ 2147483647 h 909"/>
                <a:gd name="T12" fmla="*/ 2147483647 w 414"/>
                <a:gd name="T13" fmla="*/ 2147483647 h 909"/>
                <a:gd name="T14" fmla="*/ 2147483647 w 414"/>
                <a:gd name="T15" fmla="*/ 2147483647 h 909"/>
                <a:gd name="T16" fmla="*/ 2147483647 w 414"/>
                <a:gd name="T17" fmla="*/ 2147483647 h 909"/>
                <a:gd name="T18" fmla="*/ 2147483647 w 414"/>
                <a:gd name="T19" fmla="*/ 2147483647 h 909"/>
                <a:gd name="T20" fmla="*/ 2147483647 w 414"/>
                <a:gd name="T21" fmla="*/ 2147483647 h 909"/>
                <a:gd name="T22" fmla="*/ 2147483647 w 414"/>
                <a:gd name="T23" fmla="*/ 2147483647 h 909"/>
                <a:gd name="T24" fmla="*/ 2147483647 w 414"/>
                <a:gd name="T25" fmla="*/ 2147483647 h 909"/>
                <a:gd name="T26" fmla="*/ 2147483647 w 414"/>
                <a:gd name="T27" fmla="*/ 2147483647 h 909"/>
                <a:gd name="T28" fmla="*/ 2147483647 w 414"/>
                <a:gd name="T29" fmla="*/ 2147483647 h 909"/>
                <a:gd name="T30" fmla="*/ 2147483647 w 414"/>
                <a:gd name="T31" fmla="*/ 2147483647 h 909"/>
                <a:gd name="T32" fmla="*/ 2147483647 w 414"/>
                <a:gd name="T33" fmla="*/ 2147483647 h 909"/>
                <a:gd name="T34" fmla="*/ 2147483647 w 414"/>
                <a:gd name="T35" fmla="*/ 2147483647 h 909"/>
                <a:gd name="T36" fmla="*/ 2147483647 w 414"/>
                <a:gd name="T37" fmla="*/ 2147483647 h 909"/>
                <a:gd name="T38" fmla="*/ 2147483647 w 414"/>
                <a:gd name="T39" fmla="*/ 2147483647 h 909"/>
                <a:gd name="T40" fmla="*/ 2147483647 w 414"/>
                <a:gd name="T41" fmla="*/ 2147483647 h 909"/>
                <a:gd name="T42" fmla="*/ 2147483647 w 414"/>
                <a:gd name="T43" fmla="*/ 2147483647 h 909"/>
                <a:gd name="T44" fmla="*/ 2147483647 w 414"/>
                <a:gd name="T45" fmla="*/ 2147483647 h 909"/>
                <a:gd name="T46" fmla="*/ 2147483647 w 414"/>
                <a:gd name="T47" fmla="*/ 2147483647 h 909"/>
                <a:gd name="T48" fmla="*/ 0 w 414"/>
                <a:gd name="T49" fmla="*/ 0 h 9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4"/>
                <a:gd name="T76" fmla="*/ 0 h 909"/>
                <a:gd name="T77" fmla="*/ 414 w 414"/>
                <a:gd name="T78" fmla="*/ 909 h 9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4" h="909">
                  <a:moveTo>
                    <a:pt x="414" y="905"/>
                  </a:moveTo>
                  <a:cubicBezTo>
                    <a:pt x="414" y="907"/>
                    <a:pt x="414" y="909"/>
                    <a:pt x="414" y="909"/>
                  </a:cubicBezTo>
                  <a:cubicBezTo>
                    <a:pt x="410" y="902"/>
                    <a:pt x="398" y="879"/>
                    <a:pt x="396" y="871"/>
                  </a:cubicBezTo>
                  <a:cubicBezTo>
                    <a:pt x="394" y="864"/>
                    <a:pt x="376" y="785"/>
                    <a:pt x="371" y="776"/>
                  </a:cubicBezTo>
                  <a:cubicBezTo>
                    <a:pt x="366" y="767"/>
                    <a:pt x="297" y="680"/>
                    <a:pt x="292" y="671"/>
                  </a:cubicBezTo>
                  <a:cubicBezTo>
                    <a:pt x="287" y="662"/>
                    <a:pt x="208" y="626"/>
                    <a:pt x="197" y="622"/>
                  </a:cubicBezTo>
                  <a:cubicBezTo>
                    <a:pt x="188" y="619"/>
                    <a:pt x="84" y="577"/>
                    <a:pt x="82" y="574"/>
                  </a:cubicBezTo>
                  <a:cubicBezTo>
                    <a:pt x="79" y="568"/>
                    <a:pt x="68" y="506"/>
                    <a:pt x="64" y="500"/>
                  </a:cubicBezTo>
                  <a:cubicBezTo>
                    <a:pt x="63" y="497"/>
                    <a:pt x="64" y="484"/>
                    <a:pt x="72" y="454"/>
                  </a:cubicBezTo>
                  <a:cubicBezTo>
                    <a:pt x="79" y="423"/>
                    <a:pt x="91" y="425"/>
                    <a:pt x="100" y="421"/>
                  </a:cubicBezTo>
                  <a:cubicBezTo>
                    <a:pt x="127" y="409"/>
                    <a:pt x="168" y="394"/>
                    <a:pt x="177" y="389"/>
                  </a:cubicBezTo>
                  <a:cubicBezTo>
                    <a:pt x="193" y="378"/>
                    <a:pt x="199" y="364"/>
                    <a:pt x="202" y="355"/>
                  </a:cubicBezTo>
                  <a:cubicBezTo>
                    <a:pt x="204" y="346"/>
                    <a:pt x="190" y="326"/>
                    <a:pt x="188" y="323"/>
                  </a:cubicBezTo>
                  <a:cubicBezTo>
                    <a:pt x="188" y="319"/>
                    <a:pt x="190" y="308"/>
                    <a:pt x="190" y="303"/>
                  </a:cubicBezTo>
                  <a:cubicBezTo>
                    <a:pt x="190" y="299"/>
                    <a:pt x="186" y="278"/>
                    <a:pt x="186" y="278"/>
                  </a:cubicBezTo>
                  <a:cubicBezTo>
                    <a:pt x="174" y="283"/>
                    <a:pt x="174" y="283"/>
                    <a:pt x="174" y="283"/>
                  </a:cubicBezTo>
                  <a:cubicBezTo>
                    <a:pt x="174" y="283"/>
                    <a:pt x="183" y="267"/>
                    <a:pt x="183" y="262"/>
                  </a:cubicBezTo>
                  <a:cubicBezTo>
                    <a:pt x="183" y="256"/>
                    <a:pt x="163" y="224"/>
                    <a:pt x="159" y="221"/>
                  </a:cubicBezTo>
                  <a:cubicBezTo>
                    <a:pt x="156" y="217"/>
                    <a:pt x="161" y="206"/>
                    <a:pt x="170" y="188"/>
                  </a:cubicBezTo>
                  <a:cubicBezTo>
                    <a:pt x="179" y="170"/>
                    <a:pt x="161" y="165"/>
                    <a:pt x="156" y="163"/>
                  </a:cubicBezTo>
                  <a:cubicBezTo>
                    <a:pt x="152" y="161"/>
                    <a:pt x="88" y="129"/>
                    <a:pt x="88" y="129"/>
                  </a:cubicBezTo>
                  <a:cubicBezTo>
                    <a:pt x="88" y="129"/>
                    <a:pt x="89" y="118"/>
                    <a:pt x="82" y="113"/>
                  </a:cubicBezTo>
                  <a:cubicBezTo>
                    <a:pt x="77" y="109"/>
                    <a:pt x="82" y="90"/>
                    <a:pt x="82" y="84"/>
                  </a:cubicBezTo>
                  <a:cubicBezTo>
                    <a:pt x="82" y="79"/>
                    <a:pt x="23" y="23"/>
                    <a:pt x="23" y="23"/>
                  </a:cubicBezTo>
                  <a:cubicBezTo>
                    <a:pt x="23" y="23"/>
                    <a:pt x="7" y="5"/>
                    <a:pt x="0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" name="Freeform 46"/>
            <p:cNvSpPr/>
            <p:nvPr/>
          </p:nvSpPr>
          <p:spPr bwMode="auto">
            <a:xfrm>
              <a:off x="3148233" y="2655650"/>
              <a:ext cx="334433" cy="914243"/>
            </a:xfrm>
            <a:custGeom>
              <a:avLst/>
              <a:gdLst>
                <a:gd name="T0" fmla="*/ 2147483647 w 158"/>
                <a:gd name="T1" fmla="*/ 2147483647 h 432"/>
                <a:gd name="T2" fmla="*/ 2147483647 w 158"/>
                <a:gd name="T3" fmla="*/ 2147483647 h 432"/>
                <a:gd name="T4" fmla="*/ 2147483647 w 158"/>
                <a:gd name="T5" fmla="*/ 2147483647 h 432"/>
                <a:gd name="T6" fmla="*/ 2147483647 w 158"/>
                <a:gd name="T7" fmla="*/ 2147483647 h 432"/>
                <a:gd name="T8" fmla="*/ 2147483647 w 158"/>
                <a:gd name="T9" fmla="*/ 0 h 432"/>
                <a:gd name="T10" fmla="*/ 2147483647 w 158"/>
                <a:gd name="T11" fmla="*/ 2147483647 h 432"/>
                <a:gd name="T12" fmla="*/ 2147483647 w 158"/>
                <a:gd name="T13" fmla="*/ 2147483647 h 432"/>
                <a:gd name="T14" fmla="*/ 2147483647 w 158"/>
                <a:gd name="T15" fmla="*/ 2147483647 h 432"/>
                <a:gd name="T16" fmla="*/ 2147483647 w 158"/>
                <a:gd name="T17" fmla="*/ 2147483647 h 432"/>
                <a:gd name="T18" fmla="*/ 2147483647 w 158"/>
                <a:gd name="T19" fmla="*/ 2147483647 h 432"/>
                <a:gd name="T20" fmla="*/ 2147483647 w 158"/>
                <a:gd name="T21" fmla="*/ 2147483647 h 432"/>
                <a:gd name="T22" fmla="*/ 2147483647 w 158"/>
                <a:gd name="T23" fmla="*/ 2147483647 h 432"/>
                <a:gd name="T24" fmla="*/ 2147483647 w 158"/>
                <a:gd name="T25" fmla="*/ 2147483647 h 432"/>
                <a:gd name="T26" fmla="*/ 0 w 158"/>
                <a:gd name="T27" fmla="*/ 2147483647 h 4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8"/>
                <a:gd name="T43" fmla="*/ 0 h 432"/>
                <a:gd name="T44" fmla="*/ 158 w 158"/>
                <a:gd name="T45" fmla="*/ 432 h 4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8" h="432">
                  <a:moveTo>
                    <a:pt x="151" y="48"/>
                  </a:moveTo>
                  <a:cubicBezTo>
                    <a:pt x="150" y="50"/>
                    <a:pt x="142" y="60"/>
                    <a:pt x="142" y="59"/>
                  </a:cubicBezTo>
                  <a:cubicBezTo>
                    <a:pt x="142" y="58"/>
                    <a:pt x="152" y="46"/>
                    <a:pt x="154" y="39"/>
                  </a:cubicBezTo>
                  <a:cubicBezTo>
                    <a:pt x="158" y="32"/>
                    <a:pt x="153" y="16"/>
                    <a:pt x="153" y="16"/>
                  </a:cubicBezTo>
                  <a:cubicBezTo>
                    <a:pt x="153" y="16"/>
                    <a:pt x="144" y="2"/>
                    <a:pt x="135" y="0"/>
                  </a:cubicBezTo>
                  <a:cubicBezTo>
                    <a:pt x="127" y="0"/>
                    <a:pt x="92" y="61"/>
                    <a:pt x="88" y="65"/>
                  </a:cubicBezTo>
                  <a:cubicBezTo>
                    <a:pt x="84" y="70"/>
                    <a:pt x="61" y="88"/>
                    <a:pt x="56" y="95"/>
                  </a:cubicBezTo>
                  <a:cubicBezTo>
                    <a:pt x="48" y="102"/>
                    <a:pt x="48" y="142"/>
                    <a:pt x="45" y="156"/>
                  </a:cubicBezTo>
                  <a:cubicBezTo>
                    <a:pt x="41" y="168"/>
                    <a:pt x="47" y="185"/>
                    <a:pt x="48" y="192"/>
                  </a:cubicBezTo>
                  <a:cubicBezTo>
                    <a:pt x="50" y="197"/>
                    <a:pt x="47" y="215"/>
                    <a:pt x="47" y="222"/>
                  </a:cubicBezTo>
                  <a:cubicBezTo>
                    <a:pt x="47" y="229"/>
                    <a:pt x="48" y="281"/>
                    <a:pt x="48" y="281"/>
                  </a:cubicBezTo>
                  <a:cubicBezTo>
                    <a:pt x="48" y="281"/>
                    <a:pt x="38" y="281"/>
                    <a:pt x="38" y="285"/>
                  </a:cubicBezTo>
                  <a:cubicBezTo>
                    <a:pt x="36" y="289"/>
                    <a:pt x="20" y="355"/>
                    <a:pt x="18" y="369"/>
                  </a:cubicBezTo>
                  <a:cubicBezTo>
                    <a:pt x="16" y="380"/>
                    <a:pt x="4" y="416"/>
                    <a:pt x="0" y="43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4" name="Freeform 47"/>
            <p:cNvSpPr/>
            <p:nvPr/>
          </p:nvSpPr>
          <p:spPr bwMode="auto">
            <a:xfrm>
              <a:off x="3467850" y="2562533"/>
              <a:ext cx="340783" cy="196816"/>
            </a:xfrm>
            <a:custGeom>
              <a:avLst/>
              <a:gdLst>
                <a:gd name="T0" fmla="*/ 2147483647 w 90"/>
                <a:gd name="T1" fmla="*/ 2147483647 h 52"/>
                <a:gd name="T2" fmla="*/ 2147483647 w 90"/>
                <a:gd name="T3" fmla="*/ 2147483647 h 52"/>
                <a:gd name="T4" fmla="*/ 2147483647 w 90"/>
                <a:gd name="T5" fmla="*/ 2147483647 h 52"/>
                <a:gd name="T6" fmla="*/ 2147483647 w 90"/>
                <a:gd name="T7" fmla="*/ 2147483647 h 52"/>
                <a:gd name="T8" fmla="*/ 2147483647 w 90"/>
                <a:gd name="T9" fmla="*/ 2147483647 h 52"/>
                <a:gd name="T10" fmla="*/ 2147483647 w 90"/>
                <a:gd name="T11" fmla="*/ 2147483647 h 52"/>
                <a:gd name="T12" fmla="*/ 2147483647 w 90"/>
                <a:gd name="T13" fmla="*/ 2147483647 h 52"/>
                <a:gd name="T14" fmla="*/ 0 w 90"/>
                <a:gd name="T15" fmla="*/ 2147483647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52"/>
                <a:gd name="T26" fmla="*/ 90 w 90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52">
                  <a:moveTo>
                    <a:pt x="90" y="4"/>
                  </a:moveTo>
                  <a:cubicBezTo>
                    <a:pt x="89" y="2"/>
                    <a:pt x="86" y="2"/>
                    <a:pt x="84" y="1"/>
                  </a:cubicBezTo>
                  <a:cubicBezTo>
                    <a:pt x="80" y="0"/>
                    <a:pt x="68" y="9"/>
                    <a:pt x="64" y="12"/>
                  </a:cubicBezTo>
                  <a:cubicBezTo>
                    <a:pt x="60" y="15"/>
                    <a:pt x="53" y="26"/>
                    <a:pt x="48" y="32"/>
                  </a:cubicBezTo>
                  <a:cubicBezTo>
                    <a:pt x="42" y="38"/>
                    <a:pt x="36" y="44"/>
                    <a:pt x="36" y="44"/>
                  </a:cubicBezTo>
                  <a:cubicBezTo>
                    <a:pt x="36" y="44"/>
                    <a:pt x="33" y="47"/>
                    <a:pt x="29" y="45"/>
                  </a:cubicBezTo>
                  <a:cubicBezTo>
                    <a:pt x="24" y="43"/>
                    <a:pt x="13" y="45"/>
                    <a:pt x="7" y="47"/>
                  </a:cubicBezTo>
                  <a:cubicBezTo>
                    <a:pt x="5" y="47"/>
                    <a:pt x="2" y="49"/>
                    <a:pt x="0" y="52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5" name="Freeform 48"/>
            <p:cNvSpPr/>
            <p:nvPr/>
          </p:nvSpPr>
          <p:spPr bwMode="auto">
            <a:xfrm>
              <a:off x="3658350" y="2564649"/>
              <a:ext cx="154516" cy="277236"/>
            </a:xfrm>
            <a:custGeom>
              <a:avLst/>
              <a:gdLst>
                <a:gd name="T0" fmla="*/ 0 w 73"/>
                <a:gd name="T1" fmla="*/ 2147483647 h 131"/>
                <a:gd name="T2" fmla="*/ 0 w 73"/>
                <a:gd name="T3" fmla="*/ 2147483647 h 131"/>
                <a:gd name="T4" fmla="*/ 2147483647 w 73"/>
                <a:gd name="T5" fmla="*/ 2147483647 h 131"/>
                <a:gd name="T6" fmla="*/ 2147483647 w 73"/>
                <a:gd name="T7" fmla="*/ 2147483647 h 131"/>
                <a:gd name="T8" fmla="*/ 2147483647 w 73"/>
                <a:gd name="T9" fmla="*/ 2147483647 h 131"/>
                <a:gd name="T10" fmla="*/ 2147483647 w 73"/>
                <a:gd name="T11" fmla="*/ 0 h 1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31"/>
                <a:gd name="T20" fmla="*/ 73 w 73"/>
                <a:gd name="T21" fmla="*/ 131 h 1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31">
                  <a:moveTo>
                    <a:pt x="0" y="131"/>
                  </a:moveTo>
                  <a:cubicBezTo>
                    <a:pt x="0" y="127"/>
                    <a:pt x="0" y="124"/>
                    <a:pt x="0" y="122"/>
                  </a:cubicBezTo>
                  <a:cubicBezTo>
                    <a:pt x="0" y="120"/>
                    <a:pt x="9" y="99"/>
                    <a:pt x="11" y="97"/>
                  </a:cubicBezTo>
                  <a:cubicBezTo>
                    <a:pt x="12" y="94"/>
                    <a:pt x="30" y="67"/>
                    <a:pt x="32" y="61"/>
                  </a:cubicBezTo>
                  <a:cubicBezTo>
                    <a:pt x="34" y="56"/>
                    <a:pt x="61" y="29"/>
                    <a:pt x="69" y="17"/>
                  </a:cubicBezTo>
                  <a:cubicBezTo>
                    <a:pt x="73" y="11"/>
                    <a:pt x="69" y="2"/>
                    <a:pt x="67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6" name="Freeform 49"/>
            <p:cNvSpPr/>
            <p:nvPr/>
          </p:nvSpPr>
          <p:spPr bwMode="auto">
            <a:xfrm>
              <a:off x="3271000" y="2841885"/>
              <a:ext cx="474133" cy="1621089"/>
            </a:xfrm>
            <a:custGeom>
              <a:avLst/>
              <a:gdLst>
                <a:gd name="T0" fmla="*/ 0 w 125"/>
                <a:gd name="T1" fmla="*/ 2147483647 h 427"/>
                <a:gd name="T2" fmla="*/ 2147483647 w 125"/>
                <a:gd name="T3" fmla="*/ 2147483647 h 427"/>
                <a:gd name="T4" fmla="*/ 2147483647 w 125"/>
                <a:gd name="T5" fmla="*/ 2147483647 h 427"/>
                <a:gd name="T6" fmla="*/ 2147483647 w 125"/>
                <a:gd name="T7" fmla="*/ 2147483647 h 427"/>
                <a:gd name="T8" fmla="*/ 2147483647 w 125"/>
                <a:gd name="T9" fmla="*/ 2147483647 h 427"/>
                <a:gd name="T10" fmla="*/ 2147483647 w 125"/>
                <a:gd name="T11" fmla="*/ 2147483647 h 427"/>
                <a:gd name="T12" fmla="*/ 2147483647 w 125"/>
                <a:gd name="T13" fmla="*/ 2147483647 h 427"/>
                <a:gd name="T14" fmla="*/ 2147483647 w 125"/>
                <a:gd name="T15" fmla="*/ 2147483647 h 427"/>
                <a:gd name="T16" fmla="*/ 2147483647 w 125"/>
                <a:gd name="T17" fmla="*/ 2147483647 h 427"/>
                <a:gd name="T18" fmla="*/ 2147483647 w 125"/>
                <a:gd name="T19" fmla="*/ 2147483647 h 427"/>
                <a:gd name="T20" fmla="*/ 2147483647 w 125"/>
                <a:gd name="T21" fmla="*/ 2147483647 h 427"/>
                <a:gd name="T22" fmla="*/ 2147483647 w 125"/>
                <a:gd name="T23" fmla="*/ 2147483647 h 427"/>
                <a:gd name="T24" fmla="*/ 2147483647 w 125"/>
                <a:gd name="T25" fmla="*/ 2147483647 h 427"/>
                <a:gd name="T26" fmla="*/ 2147483647 w 125"/>
                <a:gd name="T27" fmla="*/ 2147483647 h 427"/>
                <a:gd name="T28" fmla="*/ 2147483647 w 125"/>
                <a:gd name="T29" fmla="*/ 2147483647 h 427"/>
                <a:gd name="T30" fmla="*/ 2147483647 w 125"/>
                <a:gd name="T31" fmla="*/ 0 h 4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5"/>
                <a:gd name="T49" fmla="*/ 0 h 427"/>
                <a:gd name="T50" fmla="*/ 125 w 125"/>
                <a:gd name="T51" fmla="*/ 427 h 4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5" h="427">
                  <a:moveTo>
                    <a:pt x="0" y="427"/>
                  </a:moveTo>
                  <a:cubicBezTo>
                    <a:pt x="15" y="421"/>
                    <a:pt x="26" y="396"/>
                    <a:pt x="28" y="392"/>
                  </a:cubicBezTo>
                  <a:cubicBezTo>
                    <a:pt x="33" y="379"/>
                    <a:pt x="47" y="332"/>
                    <a:pt x="50" y="319"/>
                  </a:cubicBezTo>
                  <a:cubicBezTo>
                    <a:pt x="52" y="312"/>
                    <a:pt x="55" y="267"/>
                    <a:pt x="56" y="263"/>
                  </a:cubicBezTo>
                  <a:cubicBezTo>
                    <a:pt x="56" y="258"/>
                    <a:pt x="57" y="232"/>
                    <a:pt x="57" y="232"/>
                  </a:cubicBezTo>
                  <a:cubicBezTo>
                    <a:pt x="59" y="226"/>
                    <a:pt x="59" y="226"/>
                    <a:pt x="59" y="226"/>
                  </a:cubicBezTo>
                  <a:cubicBezTo>
                    <a:pt x="59" y="226"/>
                    <a:pt x="55" y="215"/>
                    <a:pt x="55" y="213"/>
                  </a:cubicBezTo>
                  <a:cubicBezTo>
                    <a:pt x="55" y="211"/>
                    <a:pt x="69" y="166"/>
                    <a:pt x="71" y="161"/>
                  </a:cubicBezTo>
                  <a:cubicBezTo>
                    <a:pt x="72" y="155"/>
                    <a:pt x="78" y="133"/>
                    <a:pt x="77" y="131"/>
                  </a:cubicBezTo>
                  <a:cubicBezTo>
                    <a:pt x="76" y="129"/>
                    <a:pt x="64" y="123"/>
                    <a:pt x="64" y="123"/>
                  </a:cubicBezTo>
                  <a:cubicBezTo>
                    <a:pt x="64" y="123"/>
                    <a:pt x="67" y="115"/>
                    <a:pt x="69" y="111"/>
                  </a:cubicBezTo>
                  <a:cubicBezTo>
                    <a:pt x="70" y="107"/>
                    <a:pt x="70" y="90"/>
                    <a:pt x="73" y="87"/>
                  </a:cubicBezTo>
                  <a:cubicBezTo>
                    <a:pt x="77" y="84"/>
                    <a:pt x="95" y="71"/>
                    <a:pt x="104" y="65"/>
                  </a:cubicBezTo>
                  <a:cubicBezTo>
                    <a:pt x="113" y="58"/>
                    <a:pt x="122" y="42"/>
                    <a:pt x="123" y="36"/>
                  </a:cubicBezTo>
                  <a:cubicBezTo>
                    <a:pt x="125" y="30"/>
                    <a:pt x="107" y="7"/>
                    <a:pt x="105" y="5"/>
                  </a:cubicBezTo>
                  <a:cubicBezTo>
                    <a:pt x="103" y="4"/>
                    <a:pt x="103" y="2"/>
                    <a:pt x="102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7" name="Freeform 50"/>
            <p:cNvSpPr/>
            <p:nvPr/>
          </p:nvSpPr>
          <p:spPr bwMode="auto">
            <a:xfrm>
              <a:off x="2856133" y="4424880"/>
              <a:ext cx="433917" cy="97350"/>
            </a:xfrm>
            <a:custGeom>
              <a:avLst/>
              <a:gdLst>
                <a:gd name="T0" fmla="*/ 0 w 205"/>
                <a:gd name="T1" fmla="*/ 2147483647 h 46"/>
                <a:gd name="T2" fmla="*/ 2147483647 w 205"/>
                <a:gd name="T3" fmla="*/ 2147483647 h 46"/>
                <a:gd name="T4" fmla="*/ 2147483647 w 205"/>
                <a:gd name="T5" fmla="*/ 2147483647 h 46"/>
                <a:gd name="T6" fmla="*/ 2147483647 w 205"/>
                <a:gd name="T7" fmla="*/ 2147483647 h 46"/>
                <a:gd name="T8" fmla="*/ 2147483647 w 205"/>
                <a:gd name="T9" fmla="*/ 0 h 46"/>
                <a:gd name="T10" fmla="*/ 2147483647 w 205"/>
                <a:gd name="T11" fmla="*/ 2147483647 h 46"/>
                <a:gd name="T12" fmla="*/ 2147483647 w 205"/>
                <a:gd name="T13" fmla="*/ 2147483647 h 46"/>
                <a:gd name="T14" fmla="*/ 2147483647 w 205"/>
                <a:gd name="T15" fmla="*/ 2147483647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5"/>
                <a:gd name="T25" fmla="*/ 0 h 46"/>
                <a:gd name="T26" fmla="*/ 205 w 205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5" h="46">
                  <a:moveTo>
                    <a:pt x="0" y="43"/>
                  </a:moveTo>
                  <a:cubicBezTo>
                    <a:pt x="0" y="41"/>
                    <a:pt x="6" y="37"/>
                    <a:pt x="6" y="37"/>
                  </a:cubicBezTo>
                  <a:cubicBezTo>
                    <a:pt x="6" y="37"/>
                    <a:pt x="26" y="46"/>
                    <a:pt x="29" y="46"/>
                  </a:cubicBezTo>
                  <a:cubicBezTo>
                    <a:pt x="33" y="46"/>
                    <a:pt x="69" y="30"/>
                    <a:pt x="74" y="23"/>
                  </a:cubicBezTo>
                  <a:cubicBezTo>
                    <a:pt x="79" y="16"/>
                    <a:pt x="74" y="0"/>
                    <a:pt x="74" y="0"/>
                  </a:cubicBezTo>
                  <a:cubicBezTo>
                    <a:pt x="74" y="0"/>
                    <a:pt x="85" y="0"/>
                    <a:pt x="106" y="12"/>
                  </a:cubicBezTo>
                  <a:cubicBezTo>
                    <a:pt x="126" y="25"/>
                    <a:pt x="175" y="19"/>
                    <a:pt x="204" y="15"/>
                  </a:cubicBezTo>
                  <a:cubicBezTo>
                    <a:pt x="205" y="15"/>
                    <a:pt x="194" y="18"/>
                    <a:pt x="196" y="18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8" name="Freeform 51"/>
            <p:cNvSpPr/>
            <p:nvPr/>
          </p:nvSpPr>
          <p:spPr bwMode="auto">
            <a:xfrm>
              <a:off x="2868833" y="4511648"/>
              <a:ext cx="67733" cy="622193"/>
            </a:xfrm>
            <a:custGeom>
              <a:avLst/>
              <a:gdLst>
                <a:gd name="T0" fmla="*/ 2147483647 w 18"/>
                <a:gd name="T1" fmla="*/ 2147483647 h 164"/>
                <a:gd name="T2" fmla="*/ 2147483647 w 18"/>
                <a:gd name="T3" fmla="*/ 2147483647 h 164"/>
                <a:gd name="T4" fmla="*/ 2147483647 w 18"/>
                <a:gd name="T5" fmla="*/ 2147483647 h 164"/>
                <a:gd name="T6" fmla="*/ 0 w 18"/>
                <a:gd name="T7" fmla="*/ 0 h 1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64"/>
                <a:gd name="T14" fmla="*/ 18 w 18"/>
                <a:gd name="T15" fmla="*/ 164 h 1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64">
                  <a:moveTo>
                    <a:pt x="18" y="164"/>
                  </a:moveTo>
                  <a:cubicBezTo>
                    <a:pt x="18" y="161"/>
                    <a:pt x="13" y="141"/>
                    <a:pt x="13" y="138"/>
                  </a:cubicBezTo>
                  <a:cubicBezTo>
                    <a:pt x="13" y="136"/>
                    <a:pt x="9" y="71"/>
                    <a:pt x="9" y="69"/>
                  </a:cubicBezTo>
                  <a:cubicBezTo>
                    <a:pt x="10" y="67"/>
                    <a:pt x="2" y="11"/>
                    <a:pt x="0" y="0"/>
                  </a:cubicBezTo>
                </a:path>
              </a:pathLst>
            </a:custGeom>
            <a:noFill/>
            <a:ln w="33338" cap="flat">
              <a:solidFill>
                <a:schemeClr val="bg1">
                  <a:lumMod val="6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7544" y="1970782"/>
            <a:ext cx="8136904" cy="2041128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6000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社会化广告</a:t>
            </a:r>
            <a:r>
              <a:rPr lang="en-US" altLang="zh-CN" sz="6000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-APP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endParaRPr lang="zh-CN" altLang="en-US" sz="6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82638"/>
            <a:ext cx="142875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53916" y="2672722"/>
            <a:ext cx="100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Social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的互动性弱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76153" y="2672722"/>
            <a:ext cx="100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Social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的互动性强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572000" y="1092100"/>
            <a:ext cx="1616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消费者水平高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499992" y="4352205"/>
            <a:ext cx="1616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消费水平低</a:t>
            </a:r>
          </a:p>
        </p:txBody>
      </p:sp>
      <p:sp>
        <p:nvSpPr>
          <p:cNvPr id="20" name="矩形 19"/>
          <p:cNvSpPr/>
          <p:nvPr/>
        </p:nvSpPr>
        <p:spPr>
          <a:xfrm>
            <a:off x="4565072" y="1513390"/>
            <a:ext cx="2747176" cy="1159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互联网上高端人群聚集地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03648" y="1513390"/>
            <a:ext cx="2752212" cy="11593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人群定位：富裕阶层</a:t>
            </a:r>
            <a:endParaRPr lang="en-US" altLang="zh-CN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土豪、中产阶级、品茶人群</a:t>
            </a:r>
          </a:p>
        </p:txBody>
      </p:sp>
      <p:sp>
        <p:nvSpPr>
          <p:cNvPr id="23" name="矩形 22"/>
          <p:cNvSpPr/>
          <p:nvPr/>
        </p:nvSpPr>
        <p:spPr>
          <a:xfrm>
            <a:off x="1403648" y="3271542"/>
            <a:ext cx="2752212" cy="96875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茶行业的从业者</a:t>
            </a:r>
          </a:p>
        </p:txBody>
      </p:sp>
      <p:sp>
        <p:nvSpPr>
          <p:cNvPr id="24" name="矩形 23"/>
          <p:cNvSpPr/>
          <p:nvPr/>
        </p:nvSpPr>
        <p:spPr>
          <a:xfrm>
            <a:off x="4565072" y="3265856"/>
            <a:ext cx="2752212" cy="96875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主流大众群体</a:t>
            </a:r>
          </a:p>
        </p:txBody>
      </p:sp>
      <p:sp>
        <p:nvSpPr>
          <p:cNvPr id="27" name="Freeform 23"/>
          <p:cNvSpPr>
            <a:spLocks noChangeArrowheads="1"/>
          </p:cNvSpPr>
          <p:nvPr/>
        </p:nvSpPr>
        <p:spPr bwMode="auto">
          <a:xfrm>
            <a:off x="503331" y="1603068"/>
            <a:ext cx="800259" cy="794469"/>
          </a:xfrm>
          <a:custGeom>
            <a:avLst/>
            <a:gdLst>
              <a:gd name="T0" fmla="*/ 8686 w 140"/>
              <a:gd name="T1" fmla="*/ 334775 h 152"/>
              <a:gd name="T2" fmla="*/ 8686 w 140"/>
              <a:gd name="T3" fmla="*/ 334775 h 152"/>
              <a:gd name="T4" fmla="*/ 0 w 140"/>
              <a:gd name="T5" fmla="*/ 313406 h 152"/>
              <a:gd name="T6" fmla="*/ 8686 w 140"/>
              <a:gd name="T7" fmla="*/ 292038 h 152"/>
              <a:gd name="T8" fmla="*/ 26058 w 140"/>
              <a:gd name="T9" fmla="*/ 270669 h 152"/>
              <a:gd name="T10" fmla="*/ 86859 w 140"/>
              <a:gd name="T11" fmla="*/ 242178 h 152"/>
              <a:gd name="T12" fmla="*/ 86859 w 140"/>
              <a:gd name="T13" fmla="*/ 242178 h 152"/>
              <a:gd name="T14" fmla="*/ 112917 w 140"/>
              <a:gd name="T15" fmla="*/ 242178 h 152"/>
              <a:gd name="T16" fmla="*/ 121603 w 140"/>
              <a:gd name="T17" fmla="*/ 242178 h 152"/>
              <a:gd name="T18" fmla="*/ 138974 w 140"/>
              <a:gd name="T19" fmla="*/ 256423 h 152"/>
              <a:gd name="T20" fmla="*/ 138974 w 140"/>
              <a:gd name="T21" fmla="*/ 256423 h 152"/>
              <a:gd name="T22" fmla="*/ 165032 w 140"/>
              <a:gd name="T23" fmla="*/ 327652 h 152"/>
              <a:gd name="T24" fmla="*/ 165032 w 140"/>
              <a:gd name="T25" fmla="*/ 327652 h 152"/>
              <a:gd name="T26" fmla="*/ 182404 w 140"/>
              <a:gd name="T27" fmla="*/ 356143 h 152"/>
              <a:gd name="T28" fmla="*/ 191090 w 140"/>
              <a:gd name="T29" fmla="*/ 356143 h 152"/>
              <a:gd name="T30" fmla="*/ 208462 w 140"/>
              <a:gd name="T31" fmla="*/ 334775 h 152"/>
              <a:gd name="T32" fmla="*/ 390866 w 140"/>
              <a:gd name="T33" fmla="*/ 78352 h 152"/>
              <a:gd name="T34" fmla="*/ 390866 w 140"/>
              <a:gd name="T35" fmla="*/ 78352 h 152"/>
              <a:gd name="T36" fmla="*/ 416923 w 140"/>
              <a:gd name="T37" fmla="*/ 56983 h 152"/>
              <a:gd name="T38" fmla="*/ 451667 w 140"/>
              <a:gd name="T39" fmla="*/ 35614 h 152"/>
              <a:gd name="T40" fmla="*/ 486410 w 140"/>
              <a:gd name="T41" fmla="*/ 21369 h 152"/>
              <a:gd name="T42" fmla="*/ 581955 w 140"/>
              <a:gd name="T43" fmla="*/ 0 h 152"/>
              <a:gd name="T44" fmla="*/ 581955 w 140"/>
              <a:gd name="T45" fmla="*/ 0 h 152"/>
              <a:gd name="T46" fmla="*/ 590641 w 140"/>
              <a:gd name="T47" fmla="*/ 0 h 152"/>
              <a:gd name="T48" fmla="*/ 599327 w 140"/>
              <a:gd name="T49" fmla="*/ 0 h 152"/>
              <a:gd name="T50" fmla="*/ 608013 w 140"/>
              <a:gd name="T51" fmla="*/ 7123 h 152"/>
              <a:gd name="T52" fmla="*/ 608013 w 140"/>
              <a:gd name="T53" fmla="*/ 14246 h 152"/>
              <a:gd name="T54" fmla="*/ 590641 w 140"/>
              <a:gd name="T55" fmla="*/ 35614 h 152"/>
              <a:gd name="T56" fmla="*/ 590641 w 140"/>
              <a:gd name="T57" fmla="*/ 35614 h 152"/>
              <a:gd name="T58" fmla="*/ 477725 w 140"/>
              <a:gd name="T59" fmla="*/ 163826 h 152"/>
              <a:gd name="T60" fmla="*/ 373494 w 140"/>
              <a:gd name="T61" fmla="*/ 292038 h 152"/>
              <a:gd name="T62" fmla="*/ 277949 w 140"/>
              <a:gd name="T63" fmla="*/ 427372 h 152"/>
              <a:gd name="T64" fmla="*/ 225833 w 140"/>
              <a:gd name="T65" fmla="*/ 505724 h 152"/>
              <a:gd name="T66" fmla="*/ 225833 w 140"/>
              <a:gd name="T67" fmla="*/ 505724 h 152"/>
              <a:gd name="T68" fmla="*/ 217148 w 140"/>
              <a:gd name="T69" fmla="*/ 519969 h 152"/>
              <a:gd name="T70" fmla="*/ 199776 w 140"/>
              <a:gd name="T71" fmla="*/ 534215 h 152"/>
              <a:gd name="T72" fmla="*/ 165032 w 140"/>
              <a:gd name="T73" fmla="*/ 534215 h 152"/>
              <a:gd name="T74" fmla="*/ 165032 w 140"/>
              <a:gd name="T75" fmla="*/ 534215 h 152"/>
              <a:gd name="T76" fmla="*/ 112917 w 140"/>
              <a:gd name="T77" fmla="*/ 541338 h 152"/>
              <a:gd name="T78" fmla="*/ 112917 w 140"/>
              <a:gd name="T79" fmla="*/ 541338 h 152"/>
              <a:gd name="T80" fmla="*/ 86859 w 140"/>
              <a:gd name="T81" fmla="*/ 534215 h 152"/>
              <a:gd name="T82" fmla="*/ 78173 w 140"/>
              <a:gd name="T83" fmla="*/ 519969 h 152"/>
              <a:gd name="T84" fmla="*/ 69487 w 140"/>
              <a:gd name="T85" fmla="*/ 505724 h 152"/>
              <a:gd name="T86" fmla="*/ 8686 w 140"/>
              <a:gd name="T87" fmla="*/ 334775 h 1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0"/>
              <a:gd name="T133" fmla="*/ 0 h 152"/>
              <a:gd name="T134" fmla="*/ 140 w 140"/>
              <a:gd name="T135" fmla="*/ 152 h 1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0" h="152">
                <a:moveTo>
                  <a:pt x="2" y="94"/>
                </a:moveTo>
                <a:lnTo>
                  <a:pt x="2" y="94"/>
                </a:lnTo>
                <a:lnTo>
                  <a:pt x="0" y="88"/>
                </a:lnTo>
                <a:lnTo>
                  <a:pt x="2" y="82"/>
                </a:lnTo>
                <a:lnTo>
                  <a:pt x="6" y="76"/>
                </a:lnTo>
                <a:lnTo>
                  <a:pt x="20" y="68"/>
                </a:lnTo>
                <a:lnTo>
                  <a:pt x="26" y="68"/>
                </a:lnTo>
                <a:lnTo>
                  <a:pt x="28" y="68"/>
                </a:lnTo>
                <a:lnTo>
                  <a:pt x="32" y="72"/>
                </a:lnTo>
                <a:lnTo>
                  <a:pt x="38" y="92"/>
                </a:lnTo>
                <a:lnTo>
                  <a:pt x="42" y="100"/>
                </a:lnTo>
                <a:lnTo>
                  <a:pt x="44" y="100"/>
                </a:lnTo>
                <a:lnTo>
                  <a:pt x="48" y="94"/>
                </a:lnTo>
                <a:lnTo>
                  <a:pt x="90" y="22"/>
                </a:lnTo>
                <a:lnTo>
                  <a:pt x="96" y="16"/>
                </a:lnTo>
                <a:lnTo>
                  <a:pt x="104" y="10"/>
                </a:lnTo>
                <a:lnTo>
                  <a:pt x="112" y="6"/>
                </a:lnTo>
                <a:lnTo>
                  <a:pt x="134" y="0"/>
                </a:lnTo>
                <a:lnTo>
                  <a:pt x="136" y="0"/>
                </a:lnTo>
                <a:lnTo>
                  <a:pt x="138" y="0"/>
                </a:lnTo>
                <a:lnTo>
                  <a:pt x="140" y="2"/>
                </a:lnTo>
                <a:lnTo>
                  <a:pt x="140" y="4"/>
                </a:lnTo>
                <a:lnTo>
                  <a:pt x="136" y="10"/>
                </a:lnTo>
                <a:lnTo>
                  <a:pt x="110" y="46"/>
                </a:lnTo>
                <a:lnTo>
                  <a:pt x="86" y="82"/>
                </a:lnTo>
                <a:lnTo>
                  <a:pt x="64" y="120"/>
                </a:lnTo>
                <a:lnTo>
                  <a:pt x="52" y="142"/>
                </a:lnTo>
                <a:lnTo>
                  <a:pt x="50" y="146"/>
                </a:lnTo>
                <a:lnTo>
                  <a:pt x="46" y="150"/>
                </a:lnTo>
                <a:lnTo>
                  <a:pt x="38" y="150"/>
                </a:lnTo>
                <a:lnTo>
                  <a:pt x="26" y="152"/>
                </a:lnTo>
                <a:lnTo>
                  <a:pt x="20" y="150"/>
                </a:lnTo>
                <a:lnTo>
                  <a:pt x="18" y="146"/>
                </a:lnTo>
                <a:lnTo>
                  <a:pt x="16" y="142"/>
                </a:lnTo>
                <a:lnTo>
                  <a:pt x="2" y="94"/>
                </a:lnTo>
                <a:close/>
              </a:path>
            </a:pathLst>
          </a:custGeom>
          <a:solidFill>
            <a:srgbClr val="EF6E51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0" y="258783"/>
            <a:ext cx="91440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人群定位  中国富裕阶层</a:t>
            </a:r>
          </a:p>
        </p:txBody>
      </p:sp>
      <p:sp>
        <p:nvSpPr>
          <p:cNvPr id="2" name="右箭头 1"/>
          <p:cNvSpPr/>
          <p:nvPr/>
        </p:nvSpPr>
        <p:spPr>
          <a:xfrm>
            <a:off x="1178440" y="2711223"/>
            <a:ext cx="6597713" cy="50859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 rot="16200000">
            <a:off x="2651310" y="2541348"/>
            <a:ext cx="3463260" cy="4859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6022" y="411510"/>
            <a:ext cx="8532560" cy="5040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根据前面的人群分析，我们可以看出，小罐茶的人群关注点在于以下几个方面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2853192" y="1059506"/>
            <a:ext cx="1338593" cy="144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时事</a:t>
            </a:r>
            <a:endParaRPr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9" name="Shape 1469"/>
          <p:cNvSpPr/>
          <p:nvPr/>
        </p:nvSpPr>
        <p:spPr>
          <a:xfrm>
            <a:off x="4253455" y="1059506"/>
            <a:ext cx="1354536" cy="144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财经</a:t>
            </a:r>
            <a:endParaRPr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2" name="Shape 1472"/>
          <p:cNvSpPr/>
          <p:nvPr/>
        </p:nvSpPr>
        <p:spPr>
          <a:xfrm>
            <a:off x="5669663" y="1059506"/>
            <a:ext cx="3078919" cy="14402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投资、理财、炒股</a:t>
            </a:r>
            <a:endParaRPr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5" name="Shape 1475"/>
          <p:cNvSpPr/>
          <p:nvPr/>
        </p:nvSpPr>
        <p:spPr>
          <a:xfrm>
            <a:off x="2853194" y="2565404"/>
            <a:ext cx="3078918" cy="161289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2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旅游、红酒、高尔夫</a:t>
            </a:r>
            <a:endParaRPr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8" name="Shape 1478"/>
          <p:cNvSpPr/>
          <p:nvPr/>
        </p:nvSpPr>
        <p:spPr>
          <a:xfrm>
            <a:off x="5993783" y="2565404"/>
            <a:ext cx="1354536" cy="161289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1" name="Shape 1481"/>
          <p:cNvSpPr/>
          <p:nvPr/>
        </p:nvSpPr>
        <p:spPr>
          <a:xfrm>
            <a:off x="7409990" y="2565404"/>
            <a:ext cx="1338592" cy="161289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bg1">
                <a:lumMod val="65000"/>
              </a:schemeClr>
            </a:soli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>
                <a:solidFill>
                  <a:srgbClr val="FFFFFF"/>
                </a:solidFill>
              </a:defRPr>
            </a:pPr>
            <a:r>
              <a:rPr lang="zh-CN" altLang="en-US" sz="24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endParaRPr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4443958"/>
            <a:ext cx="9144000" cy="5232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lvl="0"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通过关键词筛选  将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Hero App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精准包揽</a:t>
            </a:r>
          </a:p>
        </p:txBody>
      </p:sp>
      <p:sp>
        <p:nvSpPr>
          <p:cNvPr id="2" name="矩形标注 1"/>
          <p:cNvSpPr/>
          <p:nvPr/>
        </p:nvSpPr>
        <p:spPr>
          <a:xfrm>
            <a:off x="216022" y="1059582"/>
            <a:ext cx="2304256" cy="3118714"/>
          </a:xfrm>
          <a:prstGeom prst="wedgeRectCallout">
            <a:avLst>
              <a:gd name="adj1" fmla="val 63824"/>
              <a:gd name="adj2" fmla="val -229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image107.png"/>
          <p:cNvPicPr/>
          <p:nvPr/>
        </p:nvPicPr>
        <p:blipFill>
          <a:blip r:embed="rId3"/>
          <a:srcRect r="1724"/>
          <a:stretch>
            <a:fillRect/>
          </a:stretch>
        </p:blipFill>
        <p:spPr>
          <a:xfrm>
            <a:off x="395536" y="1334577"/>
            <a:ext cx="4104456" cy="37303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01" name="Shape 1501"/>
          <p:cNvSpPr/>
          <p:nvPr/>
        </p:nvSpPr>
        <p:spPr>
          <a:xfrm>
            <a:off x="5292080" y="1131590"/>
            <a:ext cx="1223410" cy="369332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 algn="ctr">
              <a:def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sz="1800"/>
            </a:pPr>
            <a:r>
              <a:rPr sz="1800" dirty="0" err="1">
                <a:solidFill>
                  <a:schemeClr val="tx2"/>
                </a:solidFill>
              </a:rPr>
              <a:t>原生形式</a:t>
            </a:r>
            <a:r>
              <a:rPr sz="1800" dirty="0">
                <a:solidFill>
                  <a:schemeClr val="tx2"/>
                </a:solidFill>
              </a:rPr>
              <a:t>：</a:t>
            </a:r>
          </a:p>
        </p:txBody>
      </p:sp>
      <p:sp>
        <p:nvSpPr>
          <p:cNvPr id="1502" name="Shape 1502"/>
          <p:cNvSpPr/>
          <p:nvPr/>
        </p:nvSpPr>
        <p:spPr>
          <a:xfrm>
            <a:off x="5326705" y="3075806"/>
            <a:ext cx="1915907" cy="369332"/>
          </a:xfrm>
          <a:prstGeom prst="rect">
            <a:avLst/>
          </a:prstGeom>
          <a:ln w="12700">
            <a:miter lim="400000"/>
          </a:ln>
        </p:spPr>
        <p:txBody>
          <a:bodyPr wrap="none" lIns="34289" rIns="34289">
            <a:spAutoFit/>
          </a:bodyPr>
          <a:lstStyle>
            <a:lvl1pPr algn="ctr">
              <a:defRPr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 lvl="0">
              <a:defRPr sz="1800"/>
            </a:pPr>
            <a:r>
              <a:rPr sz="1800" dirty="0" err="1">
                <a:solidFill>
                  <a:schemeClr val="tx2"/>
                </a:solidFill>
              </a:rPr>
              <a:t>新闻化故事选择</a:t>
            </a:r>
            <a:r>
              <a:rPr sz="1800" dirty="0">
                <a:solidFill>
                  <a:schemeClr val="tx2"/>
                </a:solidFill>
              </a:rPr>
              <a:t>：</a:t>
            </a:r>
          </a:p>
        </p:txBody>
      </p:sp>
      <p:pic>
        <p:nvPicPr>
          <p:cNvPr id="1506" name="image108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11560" y="1419622"/>
            <a:ext cx="2160240" cy="6428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5292079" y="1579757"/>
            <a:ext cx="3312369" cy="3492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文字头条位</a:t>
            </a:r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92077" y="2006519"/>
            <a:ext cx="3312369" cy="3492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话题</a:t>
            </a: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UGC</a:t>
            </a:r>
          </a:p>
        </p:txBody>
      </p:sp>
      <p:sp>
        <p:nvSpPr>
          <p:cNvPr id="18" name="矩形 17"/>
          <p:cNvSpPr/>
          <p:nvPr/>
        </p:nvSpPr>
        <p:spPr>
          <a:xfrm>
            <a:off x="5292078" y="2438567"/>
            <a:ext cx="3312369" cy="3492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专题文章</a:t>
            </a:r>
            <a:endParaRPr lang="en-US" altLang="zh-CN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92077" y="3517146"/>
            <a:ext cx="3312369" cy="29282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新闻性故事内容</a:t>
            </a:r>
          </a:p>
        </p:txBody>
      </p:sp>
      <p:sp>
        <p:nvSpPr>
          <p:cNvPr id="20" name="矩形 19"/>
          <p:cNvSpPr/>
          <p:nvPr/>
        </p:nvSpPr>
        <p:spPr>
          <a:xfrm>
            <a:off x="5292075" y="3944399"/>
            <a:ext cx="3312369" cy="29282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新文化故事内容植入</a:t>
            </a:r>
            <a:endParaRPr lang="en-US" altLang="zh-CN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292076" y="4376447"/>
            <a:ext cx="3312369" cy="29282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易于传播的商业故事</a:t>
            </a:r>
            <a:endParaRPr lang="en-US" altLang="zh-CN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339502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利用软性植入，以商业故事、投资理财等内容，渗透、转化用户</a:t>
            </a:r>
          </a:p>
        </p:txBody>
      </p:sp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6" name="Table 1516"/>
          <p:cNvGraphicFramePr/>
          <p:nvPr>
            <p:custDataLst>
              <p:tags r:id="rId1"/>
            </p:custDataLst>
          </p:nvPr>
        </p:nvGraphicFramePr>
        <p:xfrm>
          <a:off x="179512" y="1293608"/>
          <a:ext cx="8712967" cy="32943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99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0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1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359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 err="1">
                          <a:sym typeface="微软雅黑" panose="020B0503020204020204" pitchFamily="34" charset="-122"/>
                        </a:rPr>
                        <a:t>媒体推荐</a:t>
                      </a:r>
                      <a:endParaRPr sz="16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 err="1">
                          <a:sym typeface="微软雅黑" panose="020B0503020204020204" pitchFamily="34" charset="-122"/>
                        </a:rPr>
                        <a:t>装机量</a:t>
                      </a:r>
                      <a:endParaRPr sz="16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日活跃用户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日均PV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投入（元）</a:t>
                      </a:r>
                      <a:endParaRPr sz="16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 err="1">
                          <a:sym typeface="微软雅黑" panose="020B0503020204020204" pitchFamily="34" charset="-122"/>
                        </a:rPr>
                        <a:t>预计曝光</a:t>
                      </a:r>
                      <a:endParaRPr sz="16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59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 err="1">
                          <a:sym typeface="微软雅黑" panose="020B0503020204020204" pitchFamily="34" charset="-122"/>
                        </a:rPr>
                        <a:t>今日头条</a:t>
                      </a:r>
                      <a:endParaRPr sz="1600" b="1" i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240,000,000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30,000,000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40,000,000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60万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sym typeface="微软雅黑" panose="020B0503020204020204" pitchFamily="34" charset="-122"/>
                        </a:rPr>
                        <a:t>4000万</a:t>
                      </a:r>
                      <a:endParaRPr sz="1600" b="1" i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59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搜狐新闻客户端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200,000,000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70,000,000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100,000,000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60万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sym typeface="微软雅黑" panose="020B0503020204020204" pitchFamily="34" charset="-122"/>
                        </a:rPr>
                        <a:t>5000万</a:t>
                      </a:r>
                      <a:endParaRPr sz="1600" b="1" i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592"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ZAKER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25,000,000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2,500,000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sym typeface="微软雅黑" panose="020B0503020204020204" pitchFamily="34" charset="-122"/>
                        </a:rPr>
                        <a:t>9,000,000</a:t>
                      </a:r>
                      <a:endParaRPr sz="1600" b="1" i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sym typeface="微软雅黑" panose="020B0503020204020204" pitchFamily="34" charset="-122"/>
                        </a:rPr>
                        <a:t>60万</a:t>
                      </a:r>
                      <a:endParaRPr sz="1600" b="1" i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sym typeface="微软雅黑" panose="020B0503020204020204" pitchFamily="34" charset="-122"/>
                        </a:rPr>
                        <a:t>6000万</a:t>
                      </a:r>
                      <a:endParaRPr sz="1600" b="1" i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0" y="339502"/>
            <a:ext cx="9144000" cy="648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主流新闻类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推荐（财经、理财、投资、股票频道）</a:t>
            </a:r>
          </a:p>
        </p:txBody>
      </p:sp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9552" y="1970782"/>
            <a:ext cx="8136904" cy="2041128"/>
          </a:xfrm>
          <a:prstGeom prst="rect">
            <a:avLst/>
          </a:prstGeom>
          <a:solidFill>
            <a:schemeClr val="tx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8000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应用管理平台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82638"/>
            <a:ext cx="142875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示 7"/>
          <p:cNvGraphicFramePr/>
          <p:nvPr/>
        </p:nvGraphicFramePr>
        <p:xfrm>
          <a:off x="35496" y="411510"/>
          <a:ext cx="61926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右箭头 8"/>
          <p:cNvSpPr/>
          <p:nvPr/>
        </p:nvSpPr>
        <p:spPr>
          <a:xfrm>
            <a:off x="5868144" y="751152"/>
            <a:ext cx="360040" cy="58564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5881700" y="2119382"/>
            <a:ext cx="360040" cy="58564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75856" y="3438748"/>
            <a:ext cx="5868144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两种应用管理手段，助力品牌更好的发展。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241740" y="79354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系统的用户维护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284337" y="218209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数据化口碑监控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0" y="229872"/>
            <a:ext cx="467544" cy="5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87640" y="229872"/>
            <a:ext cx="36000" cy="5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图示 15"/>
          <p:cNvGraphicFramePr/>
          <p:nvPr/>
        </p:nvGraphicFramePr>
        <p:xfrm>
          <a:off x="484981" y="1203598"/>
          <a:ext cx="4447059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7" name="直接连接符 16"/>
          <p:cNvCxnSpPr/>
          <p:nvPr/>
        </p:nvCxnSpPr>
        <p:spPr>
          <a:xfrm>
            <a:off x="4910268" y="4721104"/>
            <a:ext cx="28803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421222" y="3867894"/>
            <a:ext cx="28803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851920" y="2960254"/>
            <a:ext cx="28803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275856" y="2067694"/>
            <a:ext cx="28803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17"/>
          <p:cNvSpPr txBox="1"/>
          <p:nvPr/>
        </p:nvSpPr>
        <p:spPr>
          <a:xfrm>
            <a:off x="4890224" y="3939902"/>
            <a:ext cx="34291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搭建新媒体平台，为目标用户提供大量有效优质内容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制造声量，引爆知名度，积累大量粉丝数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do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：大数据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创意内容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4154443" y="3064920"/>
            <a:ext cx="300595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有足够多的粉丝和小罐茶之间建立真实连接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提升用户的体验，更加快捷及时的帮助到用户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do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SCRM+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0"/>
          <p:cNvSpPr txBox="1"/>
          <p:nvPr/>
        </p:nvSpPr>
        <p:spPr>
          <a:xfrm>
            <a:off x="3564814" y="1362865"/>
            <a:ext cx="26909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构建小罐茶的的微社区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提升用户的粘性，产生更广泛的影响力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do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：微信上搭建微社区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2"/>
          <p:cNvSpPr txBox="1"/>
          <p:nvPr/>
        </p:nvSpPr>
        <p:spPr>
          <a:xfrm>
            <a:off x="4067944" y="2211710"/>
            <a:ext cx="25827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针对不同的用户进行个性化的深度沟通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提供个性化的解决方案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do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SCRM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Freeform 23"/>
          <p:cNvSpPr>
            <a:spLocks noChangeArrowheads="1"/>
          </p:cNvSpPr>
          <p:nvPr/>
        </p:nvSpPr>
        <p:spPr bwMode="auto">
          <a:xfrm>
            <a:off x="683568" y="2618283"/>
            <a:ext cx="800259" cy="794469"/>
          </a:xfrm>
          <a:custGeom>
            <a:avLst/>
            <a:gdLst>
              <a:gd name="T0" fmla="*/ 8686 w 140"/>
              <a:gd name="T1" fmla="*/ 334775 h 152"/>
              <a:gd name="T2" fmla="*/ 8686 w 140"/>
              <a:gd name="T3" fmla="*/ 334775 h 152"/>
              <a:gd name="T4" fmla="*/ 0 w 140"/>
              <a:gd name="T5" fmla="*/ 313406 h 152"/>
              <a:gd name="T6" fmla="*/ 8686 w 140"/>
              <a:gd name="T7" fmla="*/ 292038 h 152"/>
              <a:gd name="T8" fmla="*/ 26058 w 140"/>
              <a:gd name="T9" fmla="*/ 270669 h 152"/>
              <a:gd name="T10" fmla="*/ 86859 w 140"/>
              <a:gd name="T11" fmla="*/ 242178 h 152"/>
              <a:gd name="T12" fmla="*/ 86859 w 140"/>
              <a:gd name="T13" fmla="*/ 242178 h 152"/>
              <a:gd name="T14" fmla="*/ 112917 w 140"/>
              <a:gd name="T15" fmla="*/ 242178 h 152"/>
              <a:gd name="T16" fmla="*/ 121603 w 140"/>
              <a:gd name="T17" fmla="*/ 242178 h 152"/>
              <a:gd name="T18" fmla="*/ 138974 w 140"/>
              <a:gd name="T19" fmla="*/ 256423 h 152"/>
              <a:gd name="T20" fmla="*/ 138974 w 140"/>
              <a:gd name="T21" fmla="*/ 256423 h 152"/>
              <a:gd name="T22" fmla="*/ 165032 w 140"/>
              <a:gd name="T23" fmla="*/ 327652 h 152"/>
              <a:gd name="T24" fmla="*/ 165032 w 140"/>
              <a:gd name="T25" fmla="*/ 327652 h 152"/>
              <a:gd name="T26" fmla="*/ 182404 w 140"/>
              <a:gd name="T27" fmla="*/ 356143 h 152"/>
              <a:gd name="T28" fmla="*/ 191090 w 140"/>
              <a:gd name="T29" fmla="*/ 356143 h 152"/>
              <a:gd name="T30" fmla="*/ 208462 w 140"/>
              <a:gd name="T31" fmla="*/ 334775 h 152"/>
              <a:gd name="T32" fmla="*/ 390866 w 140"/>
              <a:gd name="T33" fmla="*/ 78352 h 152"/>
              <a:gd name="T34" fmla="*/ 390866 w 140"/>
              <a:gd name="T35" fmla="*/ 78352 h 152"/>
              <a:gd name="T36" fmla="*/ 416923 w 140"/>
              <a:gd name="T37" fmla="*/ 56983 h 152"/>
              <a:gd name="T38" fmla="*/ 451667 w 140"/>
              <a:gd name="T39" fmla="*/ 35614 h 152"/>
              <a:gd name="T40" fmla="*/ 486410 w 140"/>
              <a:gd name="T41" fmla="*/ 21369 h 152"/>
              <a:gd name="T42" fmla="*/ 581955 w 140"/>
              <a:gd name="T43" fmla="*/ 0 h 152"/>
              <a:gd name="T44" fmla="*/ 581955 w 140"/>
              <a:gd name="T45" fmla="*/ 0 h 152"/>
              <a:gd name="T46" fmla="*/ 590641 w 140"/>
              <a:gd name="T47" fmla="*/ 0 h 152"/>
              <a:gd name="T48" fmla="*/ 599327 w 140"/>
              <a:gd name="T49" fmla="*/ 0 h 152"/>
              <a:gd name="T50" fmla="*/ 608013 w 140"/>
              <a:gd name="T51" fmla="*/ 7123 h 152"/>
              <a:gd name="T52" fmla="*/ 608013 w 140"/>
              <a:gd name="T53" fmla="*/ 14246 h 152"/>
              <a:gd name="T54" fmla="*/ 590641 w 140"/>
              <a:gd name="T55" fmla="*/ 35614 h 152"/>
              <a:gd name="T56" fmla="*/ 590641 w 140"/>
              <a:gd name="T57" fmla="*/ 35614 h 152"/>
              <a:gd name="T58" fmla="*/ 477725 w 140"/>
              <a:gd name="T59" fmla="*/ 163826 h 152"/>
              <a:gd name="T60" fmla="*/ 373494 w 140"/>
              <a:gd name="T61" fmla="*/ 292038 h 152"/>
              <a:gd name="T62" fmla="*/ 277949 w 140"/>
              <a:gd name="T63" fmla="*/ 427372 h 152"/>
              <a:gd name="T64" fmla="*/ 225833 w 140"/>
              <a:gd name="T65" fmla="*/ 505724 h 152"/>
              <a:gd name="T66" fmla="*/ 225833 w 140"/>
              <a:gd name="T67" fmla="*/ 505724 h 152"/>
              <a:gd name="T68" fmla="*/ 217148 w 140"/>
              <a:gd name="T69" fmla="*/ 519969 h 152"/>
              <a:gd name="T70" fmla="*/ 199776 w 140"/>
              <a:gd name="T71" fmla="*/ 534215 h 152"/>
              <a:gd name="T72" fmla="*/ 165032 w 140"/>
              <a:gd name="T73" fmla="*/ 534215 h 152"/>
              <a:gd name="T74" fmla="*/ 165032 w 140"/>
              <a:gd name="T75" fmla="*/ 534215 h 152"/>
              <a:gd name="T76" fmla="*/ 112917 w 140"/>
              <a:gd name="T77" fmla="*/ 541338 h 152"/>
              <a:gd name="T78" fmla="*/ 112917 w 140"/>
              <a:gd name="T79" fmla="*/ 541338 h 152"/>
              <a:gd name="T80" fmla="*/ 86859 w 140"/>
              <a:gd name="T81" fmla="*/ 534215 h 152"/>
              <a:gd name="T82" fmla="*/ 78173 w 140"/>
              <a:gd name="T83" fmla="*/ 519969 h 152"/>
              <a:gd name="T84" fmla="*/ 69487 w 140"/>
              <a:gd name="T85" fmla="*/ 505724 h 152"/>
              <a:gd name="T86" fmla="*/ 8686 w 140"/>
              <a:gd name="T87" fmla="*/ 334775 h 1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0"/>
              <a:gd name="T133" fmla="*/ 0 h 152"/>
              <a:gd name="T134" fmla="*/ 140 w 140"/>
              <a:gd name="T135" fmla="*/ 152 h 1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0" h="152">
                <a:moveTo>
                  <a:pt x="2" y="94"/>
                </a:moveTo>
                <a:lnTo>
                  <a:pt x="2" y="94"/>
                </a:lnTo>
                <a:lnTo>
                  <a:pt x="0" y="88"/>
                </a:lnTo>
                <a:lnTo>
                  <a:pt x="2" y="82"/>
                </a:lnTo>
                <a:lnTo>
                  <a:pt x="6" y="76"/>
                </a:lnTo>
                <a:lnTo>
                  <a:pt x="20" y="68"/>
                </a:lnTo>
                <a:lnTo>
                  <a:pt x="26" y="68"/>
                </a:lnTo>
                <a:lnTo>
                  <a:pt x="28" y="68"/>
                </a:lnTo>
                <a:lnTo>
                  <a:pt x="32" y="72"/>
                </a:lnTo>
                <a:lnTo>
                  <a:pt x="38" y="92"/>
                </a:lnTo>
                <a:lnTo>
                  <a:pt x="42" y="100"/>
                </a:lnTo>
                <a:lnTo>
                  <a:pt x="44" y="100"/>
                </a:lnTo>
                <a:lnTo>
                  <a:pt x="48" y="94"/>
                </a:lnTo>
                <a:lnTo>
                  <a:pt x="90" y="22"/>
                </a:lnTo>
                <a:lnTo>
                  <a:pt x="96" y="16"/>
                </a:lnTo>
                <a:lnTo>
                  <a:pt x="104" y="10"/>
                </a:lnTo>
                <a:lnTo>
                  <a:pt x="112" y="6"/>
                </a:lnTo>
                <a:lnTo>
                  <a:pt x="134" y="0"/>
                </a:lnTo>
                <a:lnTo>
                  <a:pt x="136" y="0"/>
                </a:lnTo>
                <a:lnTo>
                  <a:pt x="138" y="0"/>
                </a:lnTo>
                <a:lnTo>
                  <a:pt x="140" y="2"/>
                </a:lnTo>
                <a:lnTo>
                  <a:pt x="140" y="4"/>
                </a:lnTo>
                <a:lnTo>
                  <a:pt x="136" y="10"/>
                </a:lnTo>
                <a:lnTo>
                  <a:pt x="110" y="46"/>
                </a:lnTo>
                <a:lnTo>
                  <a:pt x="86" y="82"/>
                </a:lnTo>
                <a:lnTo>
                  <a:pt x="64" y="120"/>
                </a:lnTo>
                <a:lnTo>
                  <a:pt x="52" y="142"/>
                </a:lnTo>
                <a:lnTo>
                  <a:pt x="50" y="146"/>
                </a:lnTo>
                <a:lnTo>
                  <a:pt x="46" y="150"/>
                </a:lnTo>
                <a:lnTo>
                  <a:pt x="38" y="150"/>
                </a:lnTo>
                <a:lnTo>
                  <a:pt x="26" y="152"/>
                </a:lnTo>
                <a:lnTo>
                  <a:pt x="20" y="150"/>
                </a:lnTo>
                <a:lnTo>
                  <a:pt x="18" y="146"/>
                </a:lnTo>
                <a:lnTo>
                  <a:pt x="16" y="142"/>
                </a:lnTo>
                <a:lnTo>
                  <a:pt x="2" y="94"/>
                </a:lnTo>
                <a:close/>
              </a:path>
            </a:pathLst>
          </a:custGeom>
          <a:solidFill>
            <a:srgbClr val="F79646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26025" y="4578047"/>
            <a:ext cx="3735388" cy="4365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事件引爆，粉丝蓄水，形成自流量存盘</a:t>
            </a:r>
          </a:p>
        </p:txBody>
      </p:sp>
      <p:sp>
        <p:nvSpPr>
          <p:cNvPr id="36" name="矩形 35"/>
          <p:cNvSpPr/>
          <p:nvPr/>
        </p:nvSpPr>
        <p:spPr>
          <a:xfrm>
            <a:off x="6424612" y="3435846"/>
            <a:ext cx="2719388" cy="4381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提高粉丝活跃度，提升粘性</a:t>
            </a:r>
          </a:p>
        </p:txBody>
      </p:sp>
      <p:sp>
        <p:nvSpPr>
          <p:cNvPr id="38" name="矩形 37"/>
          <p:cNvSpPr/>
          <p:nvPr/>
        </p:nvSpPr>
        <p:spPr>
          <a:xfrm>
            <a:off x="7056986" y="2445732"/>
            <a:ext cx="2087014" cy="4381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忠诚度培养</a:t>
            </a:r>
          </a:p>
        </p:txBody>
      </p:sp>
      <p:sp>
        <p:nvSpPr>
          <p:cNvPr id="39" name="矩形 38"/>
          <p:cNvSpPr/>
          <p:nvPr/>
        </p:nvSpPr>
        <p:spPr>
          <a:xfrm>
            <a:off x="8305800" y="1491630"/>
            <a:ext cx="838200" cy="43815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形成口碑</a:t>
            </a:r>
          </a:p>
        </p:txBody>
      </p:sp>
      <p:sp>
        <p:nvSpPr>
          <p:cNvPr id="31" name="矩形 30"/>
          <p:cNvSpPr/>
          <p:nvPr/>
        </p:nvSpPr>
        <p:spPr>
          <a:xfrm>
            <a:off x="0" y="915566"/>
            <a:ext cx="9144000" cy="1146027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563146" y="250424"/>
            <a:ext cx="8580854" cy="55399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SCRM</a:t>
            </a:r>
            <a:r>
              <a: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系统对粉丝实现全生命周期的管理</a:t>
            </a:r>
          </a:p>
        </p:txBody>
      </p:sp>
      <p:sp>
        <p:nvSpPr>
          <p:cNvPr id="33" name="矩形 32"/>
          <p:cNvSpPr/>
          <p:nvPr/>
        </p:nvSpPr>
        <p:spPr>
          <a:xfrm>
            <a:off x="0" y="3846121"/>
            <a:ext cx="9143999" cy="1337123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539552" y="843558"/>
          <a:ext cx="792088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矩形 5"/>
          <p:cNvSpPr/>
          <p:nvPr/>
        </p:nvSpPr>
        <p:spPr>
          <a:xfrm>
            <a:off x="0" y="267494"/>
            <a:ext cx="9144000" cy="5040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聆听监测平台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产品的核心价值</a:t>
            </a:r>
          </a:p>
        </p:txBody>
      </p:sp>
    </p:spTree>
  </p:cSld>
  <p:clrMapOvr>
    <a:masterClrMapping/>
  </p:clrMapOvr>
  <p:transition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无版权图片\151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8"/>
          <a:stretch>
            <a:fillRect/>
          </a:stretch>
        </p:blipFill>
        <p:spPr bwMode="auto">
          <a:xfrm>
            <a:off x="-1" y="1"/>
            <a:ext cx="91650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0"/>
            <a:ext cx="9165097" cy="5132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 rot="20351798">
            <a:off x="501285" y="1309196"/>
            <a:ext cx="7885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9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448904" y="843559"/>
            <a:ext cx="12059602" cy="4288816"/>
            <a:chOff x="2759089" y="2787774"/>
            <a:chExt cx="6624000" cy="2355726"/>
          </a:xfrm>
        </p:grpSpPr>
        <p:sp>
          <p:nvSpPr>
            <p:cNvPr id="14" name="直角三角形 13"/>
            <p:cNvSpPr/>
            <p:nvPr/>
          </p:nvSpPr>
          <p:spPr>
            <a:xfrm flipH="1">
              <a:off x="2994453" y="2787774"/>
              <a:ext cx="6156176" cy="2355726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0340000" flipH="1" flipV="1">
              <a:off x="2759089" y="3949806"/>
              <a:ext cx="6624000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775fec31-b502-4a71-9cfe-e630d9e1476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a56a38e9-fcc5-4fdd-9378-51cefd089bc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ed650e3c-9e8a-4cb9-96aa-675d2b75dc7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809b13fd-5a6c-4e66-94c0-12047b37c13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{7de0d523-446d-4533-b49f-dc0c59a9cddc}"/>
</p:tagLst>
</file>

<file path=ppt/theme/theme1.xml><?xml version="1.0" encoding="utf-8"?>
<a:theme xmlns:a="http://schemas.openxmlformats.org/drawingml/2006/main" name="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sz="1600" dirty="0" smtClean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5291</Words>
  <Application>Microsoft Office PowerPoint</Application>
  <PresentationFormat>全屏显示(16:9)</PresentationFormat>
  <Paragraphs>1507</Paragraphs>
  <Slides>97</Slides>
  <Notes>97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97</vt:i4>
      </vt:variant>
    </vt:vector>
  </HeadingPairs>
  <TitlesOfParts>
    <vt:vector size="106" baseType="lpstr">
      <vt:lpstr>Nokia Standard</vt:lpstr>
      <vt:lpstr>华文细黑</vt:lpstr>
      <vt:lpstr>华文中宋</vt:lpstr>
      <vt:lpstr>微软雅黑</vt:lpstr>
      <vt:lpstr>Arial</vt:lpstr>
      <vt:lpstr>Calibri</vt:lpstr>
      <vt:lpstr>Impact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小宇哥</dc:creator>
  <cp:lastModifiedBy>xiao yu</cp:lastModifiedBy>
  <cp:revision>4</cp:revision>
  <dcterms:created xsi:type="dcterms:W3CDTF">2020-06-11T02:47:00Z</dcterms:created>
  <dcterms:modified xsi:type="dcterms:W3CDTF">2021-03-15T15:28:09Z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