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95" r:id="rId2"/>
    <p:sldId id="263" r:id="rId3"/>
    <p:sldId id="288" r:id="rId4"/>
    <p:sldId id="264" r:id="rId5"/>
    <p:sldId id="321" r:id="rId6"/>
    <p:sldId id="322" r:id="rId7"/>
    <p:sldId id="323" r:id="rId8"/>
    <p:sldId id="324" r:id="rId9"/>
    <p:sldId id="265" r:id="rId10"/>
    <p:sldId id="267" r:id="rId11"/>
    <p:sldId id="366" r:id="rId12"/>
    <p:sldId id="341" r:id="rId13"/>
    <p:sldId id="269" r:id="rId14"/>
    <p:sldId id="268" r:id="rId15"/>
    <p:sldId id="342" r:id="rId16"/>
    <p:sldId id="401" r:id="rId17"/>
    <p:sldId id="364" r:id="rId18"/>
    <p:sldId id="361" r:id="rId19"/>
    <p:sldId id="403" r:id="rId20"/>
    <p:sldId id="363" r:id="rId21"/>
    <p:sldId id="362" r:id="rId22"/>
    <p:sldId id="365" r:id="rId23"/>
    <p:sldId id="402" r:id="rId24"/>
    <p:sldId id="367" r:id="rId25"/>
    <p:sldId id="368" r:id="rId26"/>
    <p:sldId id="369" r:id="rId27"/>
    <p:sldId id="370" r:id="rId28"/>
    <p:sldId id="343" r:id="rId29"/>
    <p:sldId id="344" r:id="rId30"/>
    <p:sldId id="345" r:id="rId31"/>
    <p:sldId id="371" r:id="rId32"/>
    <p:sldId id="372" r:id="rId33"/>
    <p:sldId id="346" r:id="rId34"/>
    <p:sldId id="398" r:id="rId35"/>
    <p:sldId id="399" r:id="rId36"/>
    <p:sldId id="294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137"/>
    <a:srgbClr val="FFFFFF"/>
    <a:srgbClr val="2C2E32"/>
    <a:srgbClr val="1F1A17"/>
    <a:srgbClr val="F1F1F1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4660"/>
  </p:normalViewPr>
  <p:slideViewPr>
    <p:cSldViewPr snapToGrid="0">
      <p:cViewPr>
        <p:scale>
          <a:sx n="75" d="100"/>
          <a:sy n="75" d="100"/>
        </p:scale>
        <p:origin x="1806" y="9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7610"/>
            <a:ext cx="12192001" cy="8125610"/>
          </a:xfrm>
          <a:prstGeom prst="rect">
            <a:avLst/>
          </a:prstGeom>
        </p:spPr>
      </p:pic>
      <p:sp>
        <p:nvSpPr>
          <p:cNvPr id="24" name="任意多边形 23"/>
          <p:cNvSpPr/>
          <p:nvPr/>
        </p:nvSpPr>
        <p:spPr>
          <a:xfrm flipH="1" flipV="1">
            <a:off x="442806" y="0"/>
            <a:ext cx="11749195" cy="6858000"/>
          </a:xfrm>
          <a:custGeom>
            <a:avLst/>
            <a:gdLst>
              <a:gd name="connsiteX0" fmla="*/ 4880836 w 11749195"/>
              <a:gd name="connsiteY0" fmla="*/ 6858000 h 6858000"/>
              <a:gd name="connsiteX1" fmla="*/ 0 w 11749195"/>
              <a:gd name="connsiteY1" fmla="*/ 6858000 h 6858000"/>
              <a:gd name="connsiteX2" fmla="*/ 0 w 11749195"/>
              <a:gd name="connsiteY2" fmla="*/ 0 h 6858000"/>
              <a:gd name="connsiteX3" fmla="*/ 11749195 w 117491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9195" h="6858000">
                <a:moveTo>
                  <a:pt x="4880836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1749195" y="0"/>
                </a:lnTo>
                <a:close/>
              </a:path>
            </a:pathLst>
          </a:custGeom>
          <a:solidFill>
            <a:srgbClr val="2C2E32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平行四边形 2"/>
          <p:cNvSpPr/>
          <p:nvPr/>
        </p:nvSpPr>
        <p:spPr>
          <a:xfrm>
            <a:off x="4236079" y="813870"/>
            <a:ext cx="1756372" cy="1493822"/>
          </a:xfrm>
          <a:prstGeom prst="parallelogram">
            <a:avLst>
              <a:gd name="adj" fmla="val 100151"/>
            </a:avLst>
          </a:prstGeom>
          <a:solidFill>
            <a:srgbClr val="F45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1702052" y="4571999"/>
            <a:ext cx="1457608" cy="1240325"/>
          </a:xfrm>
          <a:prstGeom prst="parallelogram">
            <a:avLst>
              <a:gd name="adj" fmla="val 10015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平行四边形 4"/>
          <p:cNvSpPr/>
          <p:nvPr/>
        </p:nvSpPr>
        <p:spPr>
          <a:xfrm>
            <a:off x="10067952" y="235390"/>
            <a:ext cx="1882622" cy="1607727"/>
          </a:xfrm>
          <a:prstGeom prst="parallelogram">
            <a:avLst>
              <a:gd name="adj" fmla="val 10015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 flipH="1" flipV="1">
            <a:off x="10566399" y="5240628"/>
            <a:ext cx="1619815" cy="161737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rgbClr val="F45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10433812" y="982189"/>
            <a:ext cx="1098392" cy="109673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6619522" y="5672962"/>
            <a:ext cx="753840" cy="75270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5958830" y="6049313"/>
            <a:ext cx="753840" cy="75270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2692888" y="1443030"/>
            <a:ext cx="1953378" cy="195043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3650182" y="2869184"/>
            <a:ext cx="808426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8800" b="1" dirty="0">
                <a:solidFill>
                  <a:schemeClr val="bg1"/>
                </a:solidFill>
              </a:rPr>
              <a:t>健身房营销方案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9036460" y="2235919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3600" i="1" dirty="0">
                <a:solidFill>
                  <a:srgbClr val="F45137"/>
                </a:solidFill>
                <a:latin typeface="Century Gothic" panose="020B0502020202020204" pitchFamily="34" charset="0"/>
              </a:rPr>
              <a:t>全 案 策 划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3795623" y="4437574"/>
            <a:ext cx="7867649" cy="4431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lnSpc>
                <a:spcPct val="114000"/>
              </a:lnSpc>
            </a:pP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健身房营销策划全案</a:t>
            </a:r>
          </a:p>
        </p:txBody>
      </p:sp>
      <p:sp>
        <p:nvSpPr>
          <p:cNvPr id="43" name="平行四边形 42"/>
          <p:cNvSpPr/>
          <p:nvPr/>
        </p:nvSpPr>
        <p:spPr>
          <a:xfrm>
            <a:off x="6356987" y="5357777"/>
            <a:ext cx="913728" cy="345717"/>
          </a:xfrm>
          <a:prstGeom prst="parallelogram">
            <a:avLst>
              <a:gd name="adj" fmla="val 10015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  <p:bldP spid="4" grpId="0" animBg="1"/>
      <p:bldP spid="5" grpId="0" animBg="1"/>
      <p:bldP spid="10" grpId="0" animBg="1"/>
      <p:bldP spid="27" grpId="0"/>
      <p:bldP spid="28" grpId="0"/>
      <p:bldP spid="42" grpId="0"/>
      <p:bldP spid="4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0" y="-1"/>
            <a:ext cx="5558971" cy="5550587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1161143" y="813174"/>
            <a:ext cx="1174527" cy="117275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平行四边形 4"/>
          <p:cNvSpPr/>
          <p:nvPr/>
        </p:nvSpPr>
        <p:spPr>
          <a:xfrm>
            <a:off x="554404" y="1968171"/>
            <a:ext cx="1213477" cy="1017381"/>
          </a:xfrm>
          <a:prstGeom prst="parallelogram">
            <a:avLst>
              <a:gd name="adj" fmla="val 10015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767881" y="537685"/>
            <a:ext cx="2055977" cy="1723734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7591357" y="359616"/>
            <a:ext cx="3674745" cy="829743"/>
            <a:chOff x="8386922" y="2014885"/>
            <a:chExt cx="3674745" cy="829743"/>
          </a:xfrm>
        </p:grpSpPr>
        <p:sp>
          <p:nvSpPr>
            <p:cNvPr id="13" name="矩形 12"/>
            <p:cNvSpPr/>
            <p:nvPr/>
          </p:nvSpPr>
          <p:spPr>
            <a:xfrm>
              <a:off x="8919052" y="2014885"/>
              <a:ext cx="3142615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打造俱乐部模式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386922" y="2578563"/>
              <a:ext cx="3674453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General planning article 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512945" y="1705610"/>
            <a:ext cx="50476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b="1" dirty="0"/>
              <a:t>健身房</a:t>
            </a:r>
            <a:r>
              <a:rPr lang="en-US" altLang="zh-CN" sz="2000" dirty="0"/>
              <a:t>——</a:t>
            </a:r>
            <a:r>
              <a:rPr lang="zh-CN" altLang="en-US" sz="2000" dirty="0"/>
              <a:t>首家精英家族俱乐部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767840" y="4692015"/>
            <a:ext cx="98634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Wingdings" panose="05000000000000000000" charset="0"/>
              <a:buChar char="u"/>
            </a:pPr>
            <a:r>
              <a:rPr lang="zh-CN" sz="2000" b="1"/>
              <a:t>会员制度：</a:t>
            </a:r>
            <a:r>
              <a:rPr lang="zh-CN"/>
              <a:t>除初始会员外，所有会员需要凭老会员引荐才能成为会员，并且需要资格审核；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300730" y="2816225"/>
            <a:ext cx="817816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6858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en-US" altLang="zh-CN" sz="2000" b="1"/>
              <a:t>“</a:t>
            </a:r>
            <a:r>
              <a:rPr lang="zh-CN" altLang="en-US" sz="2000" b="1"/>
              <a:t>家文化</a:t>
            </a:r>
            <a:r>
              <a:rPr lang="en-US" altLang="zh-CN" sz="2000" b="1"/>
              <a:t>”</a:t>
            </a:r>
            <a:r>
              <a:rPr lang="zh-CN" altLang="en-US" sz="2000" b="1"/>
              <a:t>俱乐部</a:t>
            </a:r>
            <a:r>
              <a:rPr lang="en-US" altLang="zh-CN" sz="2000"/>
              <a:t>——</a:t>
            </a:r>
            <a:r>
              <a:rPr lang="en-US" altLang="zh-CN">
                <a:sym typeface="Wingdings" panose="05000000000000000000" charset="0"/>
              </a:rPr>
              <a:t></a:t>
            </a:r>
            <a:r>
              <a:rPr lang="zh-CN" altLang="en-US">
                <a:sym typeface="Wingdings" panose="05000000000000000000" charset="0"/>
              </a:rPr>
              <a:t>这里像家一样舒适自在，也可作为商务洽谈场所；</a:t>
            </a:r>
            <a:endParaRPr lang="en-US" altLang="zh-CN">
              <a:sym typeface="Wingdings" panose="05000000000000000000" charset="0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/>
              <a:t>                                          </a:t>
            </a:r>
            <a:r>
              <a:rPr lang="zh-CN" altLang="en-US">
                <a:sym typeface="Wingdings" panose="05000000000000000000" charset="0"/>
              </a:rPr>
              <a:t></a:t>
            </a:r>
            <a:r>
              <a:rPr lang="zh-CN" altLang="en-US"/>
              <a:t>大家都是家族成员，形成利益共同体；</a:t>
            </a:r>
          </a:p>
          <a:p>
            <a:pPr indent="0">
              <a:buFont typeface="Wingdings" panose="05000000000000000000" charset="0"/>
              <a:buNone/>
            </a:pPr>
            <a:r>
              <a:rPr lang="zh-CN" altLang="en-US" sz="2000"/>
              <a:t>                                    </a:t>
            </a:r>
            <a:endParaRPr lang="zh-CN" altLang="en-US" sz="2000">
              <a:sym typeface="Wingdings" panose="05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0" y="-1"/>
            <a:ext cx="5558971" cy="5550587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1161143" y="813174"/>
            <a:ext cx="1174527" cy="117275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平行四边形 4"/>
          <p:cNvSpPr/>
          <p:nvPr/>
        </p:nvSpPr>
        <p:spPr>
          <a:xfrm>
            <a:off x="554404" y="1968171"/>
            <a:ext cx="1213477" cy="1017381"/>
          </a:xfrm>
          <a:prstGeom prst="parallelogram">
            <a:avLst>
              <a:gd name="adj" fmla="val 10015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767881" y="537685"/>
            <a:ext cx="2055977" cy="1723734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7591357" y="359616"/>
            <a:ext cx="3674745" cy="829743"/>
            <a:chOff x="8386922" y="2014885"/>
            <a:chExt cx="3674745" cy="829743"/>
          </a:xfrm>
        </p:grpSpPr>
        <p:sp>
          <p:nvSpPr>
            <p:cNvPr id="13" name="矩形 12"/>
            <p:cNvSpPr/>
            <p:nvPr/>
          </p:nvSpPr>
          <p:spPr>
            <a:xfrm>
              <a:off x="8919052" y="2014885"/>
              <a:ext cx="3142615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会员制度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386922" y="2578563"/>
              <a:ext cx="3674453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General planning article 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4509770" y="1217930"/>
            <a:ext cx="69761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b="1"/>
          </a:p>
          <a:p>
            <a:pPr marL="285750" indent="-285750">
              <a:buFont typeface="Wingdings" panose="05000000000000000000" charset="0"/>
              <a:buChar char="u"/>
            </a:pPr>
            <a:r>
              <a:rPr lang="zh-CN" altLang="en-US" b="1"/>
              <a:t>初始会员现场支付会费即可入会，无门槛要求；</a:t>
            </a:r>
          </a:p>
          <a:p>
            <a:pPr marL="285750" indent="-285750">
              <a:buFont typeface="Wingdings" panose="05000000000000000000" charset="0"/>
              <a:buChar char="u"/>
            </a:pP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3970020" y="2346960"/>
            <a:ext cx="52127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u"/>
            </a:pPr>
            <a:r>
              <a:rPr lang="zh-CN" altLang="en-US" b="1">
                <a:sym typeface="+mn-ea"/>
              </a:rPr>
              <a:t>后期会员需由老会员推荐，并且进行资格审核；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148330" y="3199765"/>
            <a:ext cx="39357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u"/>
            </a:pPr>
            <a:r>
              <a:rPr lang="zh-CN" altLang="en-US" b="1">
                <a:sym typeface="+mn-ea"/>
              </a:rPr>
              <a:t>可享受</a:t>
            </a:r>
            <a:r>
              <a:rPr lang="en-US" altLang="zh-CN" b="1">
                <a:sym typeface="+mn-ea"/>
              </a:rPr>
              <a:t>3</a:t>
            </a:r>
            <a:r>
              <a:rPr lang="zh-CN" altLang="en-US" b="1">
                <a:sym typeface="+mn-ea"/>
              </a:rPr>
              <a:t>次</a:t>
            </a:r>
            <a:r>
              <a:rPr lang="en-US" altLang="zh-CN" b="1">
                <a:sym typeface="+mn-ea"/>
              </a:rPr>
              <a:t>VIP</a:t>
            </a:r>
            <a:r>
              <a:rPr lang="zh-CN" altLang="en-US" b="1">
                <a:sym typeface="+mn-ea"/>
              </a:rPr>
              <a:t>会议室的使用权限；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964690" y="4857750"/>
            <a:ext cx="47809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u"/>
            </a:pPr>
            <a:r>
              <a:rPr lang="zh-CN" altLang="en-US" b="1">
                <a:sym typeface="+mn-ea"/>
              </a:rPr>
              <a:t>一次员工团建的费用，限</a:t>
            </a:r>
            <a:r>
              <a:rPr lang="en-US" altLang="zh-CN" b="1">
                <a:sym typeface="+mn-ea"/>
              </a:rPr>
              <a:t>50</a:t>
            </a:r>
            <a:r>
              <a:rPr lang="zh-CN" altLang="en-US" b="1">
                <a:sym typeface="+mn-ea"/>
              </a:rPr>
              <a:t>人（需预约）；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543175" y="4051935"/>
            <a:ext cx="40697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u"/>
            </a:pPr>
            <a:r>
              <a:rPr lang="zh-CN" altLang="en-US" b="1">
                <a:sym typeface="+mn-ea"/>
              </a:rPr>
              <a:t>可开通一张副卡，和家人一起使用；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577340" y="5663565"/>
            <a:ext cx="47612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u"/>
            </a:pPr>
            <a:r>
              <a:rPr lang="zh-CN" altLang="en-US" b="1">
                <a:sym typeface="+mn-ea"/>
              </a:rPr>
              <a:t>可享受一次免费的商务沙龙聚会活动</a:t>
            </a:r>
            <a:r>
              <a:rPr lang="en-US" altLang="zh-CN" b="1">
                <a:sym typeface="+mn-ea"/>
              </a:rPr>
              <a:t>..........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/>
          <p:cNvSpPr/>
          <p:nvPr/>
        </p:nvSpPr>
        <p:spPr>
          <a:xfrm>
            <a:off x="1113640" y="2171701"/>
            <a:ext cx="9516259" cy="2742952"/>
          </a:xfrm>
          <a:prstGeom prst="parallelogram">
            <a:avLst>
              <a:gd name="adj" fmla="val 100151"/>
            </a:avLst>
          </a:prstGeom>
          <a:solidFill>
            <a:srgbClr val="2C2E32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0" y="5197198"/>
            <a:ext cx="1333500" cy="887338"/>
          </a:xfrm>
          <a:prstGeom prst="parallelogram">
            <a:avLst>
              <a:gd name="adj" fmla="val 10015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10463644" y="733985"/>
            <a:ext cx="1085851" cy="108421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7475698" y="5825255"/>
            <a:ext cx="914069" cy="91269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2133600" y="2303418"/>
            <a:ext cx="990623" cy="9891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任意多边形 12"/>
          <p:cNvSpPr/>
          <p:nvPr/>
        </p:nvSpPr>
        <p:spPr>
          <a:xfrm flipH="1" flipV="1">
            <a:off x="8096250" y="1456347"/>
            <a:ext cx="4095750" cy="408957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rgbClr val="F45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0" y="4037012"/>
            <a:ext cx="1051912" cy="1050325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rgbClr val="F45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93763" y="733985"/>
            <a:ext cx="3039745" cy="10147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 dirty="0">
                <a:solidFill>
                  <a:schemeClr val="accent2"/>
                </a:solidFill>
                <a:latin typeface="Century Gothic" panose="020B0502020202020204" pitchFamily="34" charset="0"/>
              </a:rPr>
              <a:t>PART 03</a:t>
            </a:r>
            <a:endParaRPr lang="zh-CN" altLang="en-US" sz="60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65711" y="2740497"/>
            <a:ext cx="3611880" cy="922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5400" b="1" dirty="0">
                <a:solidFill>
                  <a:schemeClr val="bg1"/>
                </a:solidFill>
              </a:rPr>
              <a:t>营销策划篇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614351" y="3662825"/>
            <a:ext cx="4251196" cy="5118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Marketing plan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13" grpId="0" bldLvl="0" animBg="1"/>
      <p:bldP spid="15" grpId="0" bldLvl="0" animBg="1"/>
      <p:bldP spid="1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>
            <a:off x="1727200" y="2660697"/>
            <a:ext cx="7030620" cy="1047701"/>
          </a:xfrm>
          <a:prstGeom prst="parallelogram">
            <a:avLst>
              <a:gd name="adj" fmla="val 93691"/>
            </a:avLst>
          </a:prstGeom>
          <a:solidFill>
            <a:srgbClr val="FFFFFF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2"/>
          <p:cNvSpPr/>
          <p:nvPr/>
        </p:nvSpPr>
        <p:spPr>
          <a:xfrm>
            <a:off x="0" y="0"/>
            <a:ext cx="4433545" cy="4426858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rgbClr val="F45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flipH="1" flipV="1">
            <a:off x="5323640" y="0"/>
            <a:ext cx="6868360" cy="6858000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9587131" y="124685"/>
            <a:ext cx="1846271" cy="184348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平行四边形 5"/>
          <p:cNvSpPr/>
          <p:nvPr/>
        </p:nvSpPr>
        <p:spPr>
          <a:xfrm>
            <a:off x="9451661" y="1340983"/>
            <a:ext cx="1213477" cy="1017381"/>
          </a:xfrm>
          <a:prstGeom prst="parallelogram">
            <a:avLst>
              <a:gd name="adj" fmla="val 10015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平行四边形 6"/>
          <p:cNvSpPr/>
          <p:nvPr/>
        </p:nvSpPr>
        <p:spPr>
          <a:xfrm>
            <a:off x="8313824" y="4906485"/>
            <a:ext cx="2055977" cy="1723734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平行四边形 8"/>
          <p:cNvSpPr/>
          <p:nvPr/>
        </p:nvSpPr>
        <p:spPr>
          <a:xfrm>
            <a:off x="6299201" y="2703124"/>
            <a:ext cx="5486400" cy="2783276"/>
          </a:xfrm>
          <a:prstGeom prst="parallelogram">
            <a:avLst>
              <a:gd name="adj" fmla="val 100151"/>
            </a:avLst>
          </a:prstGeom>
          <a:blipFill rotWithShape="1">
            <a:blip r:embed="rId3">
              <a:grayscl/>
            </a:blip>
            <a:srcRect/>
            <a:stretch>
              <a:fillRect t="-5542" b="-54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 rot="18903094">
            <a:off x="135617" y="1321406"/>
            <a:ext cx="3674453" cy="815991"/>
            <a:chOff x="8386921" y="2014885"/>
            <a:chExt cx="3674453" cy="815991"/>
          </a:xfrm>
        </p:grpSpPr>
        <p:sp>
          <p:nvSpPr>
            <p:cNvPr id="11" name="矩形 10"/>
            <p:cNvSpPr/>
            <p:nvPr/>
          </p:nvSpPr>
          <p:spPr>
            <a:xfrm>
              <a:off x="8767167" y="2014885"/>
              <a:ext cx="2913962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bg2"/>
                  </a:solidFill>
                </a:rPr>
                <a:t>营销策划篇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386921" y="2578563"/>
              <a:ext cx="3674453" cy="2523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2"/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</a:t>
              </a: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2694746" y="2703032"/>
            <a:ext cx="4260850" cy="922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5400" b="1" dirty="0">
                <a:solidFill>
                  <a:schemeClr val="tx1"/>
                </a:solidFill>
              </a:rPr>
              <a:t>01 / </a:t>
            </a:r>
            <a:r>
              <a:rPr lang="zh-CN" altLang="en-US" sz="5400" b="1" dirty="0">
                <a:solidFill>
                  <a:schemeClr val="tx1"/>
                </a:solidFill>
              </a:rPr>
              <a:t>会员招募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/>
      <p:bldP spid="6" grpId="0" animBg="1"/>
      <p:bldP spid="7" grpId="0" animBg="1"/>
      <p:bldP spid="9" grpId="0" bldLvl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3992057" cy="829743"/>
            <a:chOff x="8386922" y="2014885"/>
            <a:chExt cx="3992057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2913962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会员招募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sp>
        <p:nvSpPr>
          <p:cNvPr id="5125" name="矩形 36"/>
          <p:cNvSpPr/>
          <p:nvPr/>
        </p:nvSpPr>
        <p:spPr>
          <a:xfrm>
            <a:off x="1225233" y="1536700"/>
            <a:ext cx="11731625" cy="3784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活动目的：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招募初始会员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活动主题：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汗颜一夏  活力出发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健身房精英家族俱乐部成立仪式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活动时间：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底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活动对象：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中高端企业家及白领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活动形式：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俱乐部成立仪式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某空间参观体验</a:t>
            </a:r>
            <a:endParaRPr lang="zh-CN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活动规模：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人左右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9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5086985" cy="829743"/>
            <a:chOff x="8386922" y="2014885"/>
            <a:chExt cx="5086985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5086985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会员招募 </a:t>
              </a:r>
              <a:r>
                <a:rPr lang="en-US" altLang="zh-CN" sz="3200" b="1" dirty="0">
                  <a:solidFill>
                    <a:schemeClr val="accent2"/>
                  </a:solidFill>
                </a:rPr>
                <a:t>| </a:t>
              </a:r>
              <a:r>
                <a:rPr lang="zh-CN" altLang="en-US" sz="3200" b="1" dirty="0">
                  <a:solidFill>
                    <a:schemeClr val="accent2"/>
                  </a:solidFill>
                </a:rPr>
                <a:t>关于入场券售卖</a:t>
              </a:r>
              <a:endParaRPr lang="en-US" altLang="zh-CN" sz="3200" b="1" dirty="0">
                <a:solidFill>
                  <a:schemeClr val="accent2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81965" y="1653540"/>
            <a:ext cx="11550650" cy="3276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000" b="1" dirty="0"/>
              <a:t>健身房老客户</a:t>
            </a:r>
            <a:r>
              <a:rPr lang="en-US" altLang="zh-CN" sz="2000" b="1" dirty="0"/>
              <a:t>——</a:t>
            </a:r>
            <a:r>
              <a:rPr lang="zh-CN" altLang="en-US" sz="2000" dirty="0"/>
              <a:t>经过多年积累了很多高端的老客户，这是一批重点发展客户；</a:t>
            </a: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endParaRPr lang="zh-CN" altLang="en-US" sz="1800" dirty="0">
              <a:sym typeface="Wingdings" panose="05000000000000000000" charset="0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000" b="1" dirty="0">
                <a:sym typeface="Wingdings" panose="05000000000000000000" charset="0"/>
              </a:rPr>
              <a:t>朋友圈转发</a:t>
            </a:r>
            <a:r>
              <a:rPr lang="en-US" altLang="zh-CN" sz="2000" b="1" dirty="0">
                <a:sym typeface="Wingdings" panose="05000000000000000000" charset="0"/>
              </a:rPr>
              <a:t>——</a:t>
            </a:r>
            <a:r>
              <a:rPr lang="zh-CN" altLang="en-US" sz="2000" dirty="0">
                <a:sym typeface="+mn-ea"/>
              </a:rPr>
              <a:t>领导们的朋友圈也是重点客户的所在之处；</a:t>
            </a: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endParaRPr lang="en-US" altLang="zh-CN" sz="2000" b="1" dirty="0">
              <a:sym typeface="Wingdings" panose="05000000000000000000" charset="0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000" b="1" dirty="0">
                <a:sym typeface="Wingdings" panose="05000000000000000000" charset="0"/>
              </a:rPr>
              <a:t>软文广告投放</a:t>
            </a:r>
            <a:r>
              <a:rPr lang="en-US" altLang="zh-CN" sz="2000" b="1" dirty="0">
                <a:sym typeface="Wingdings" panose="05000000000000000000" charset="0"/>
              </a:rPr>
              <a:t>——</a:t>
            </a:r>
            <a:r>
              <a:rPr lang="zh-CN" altLang="en-US" sz="2000" dirty="0">
                <a:sym typeface="+mn-ea"/>
              </a:rPr>
              <a:t>结合新定位和会员制度，通过媒体或目标客户常用软件（如新闻软件）进行传播；</a:t>
            </a: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endParaRPr lang="en-US" altLang="zh-CN" sz="2000" b="1" dirty="0">
              <a:sym typeface="Wingdings" panose="05000000000000000000" charset="0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000" b="1" dirty="0">
                <a:sym typeface="Wingdings" panose="05000000000000000000" charset="0"/>
              </a:rPr>
              <a:t>健身房现场宣讲</a:t>
            </a:r>
            <a:r>
              <a:rPr lang="en-US" altLang="zh-CN" sz="2000" b="1" dirty="0">
                <a:sym typeface="Wingdings" panose="05000000000000000000" charset="0"/>
              </a:rPr>
              <a:t>——</a:t>
            </a:r>
            <a:r>
              <a:rPr lang="zh-CN" altLang="en-US" sz="2000" dirty="0">
                <a:sym typeface="Wingdings" panose="05000000000000000000" charset="0"/>
              </a:rPr>
              <a:t>健身房放置活动易拉宝，并且教练可以给目标客户进行宣讲。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3992057" cy="829743"/>
            <a:chOff x="8386922" y="2014885"/>
            <a:chExt cx="3992057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3991610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会员招募 </a:t>
              </a:r>
              <a:r>
                <a:rPr lang="en-US" altLang="zh-CN" sz="3200" b="1" dirty="0">
                  <a:solidFill>
                    <a:schemeClr val="accent2"/>
                  </a:solidFill>
                </a:rPr>
                <a:t>| </a:t>
              </a:r>
              <a:r>
                <a:rPr lang="zh-CN" altLang="en-US" sz="3200" b="1" dirty="0">
                  <a:solidFill>
                    <a:schemeClr val="accent2"/>
                  </a:solidFill>
                </a:rPr>
                <a:t>活动流程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graphicFrame>
        <p:nvGraphicFramePr>
          <p:cNvPr id="3" name="表格 -1"/>
          <p:cNvGraphicFramePr/>
          <p:nvPr/>
        </p:nvGraphicFramePr>
        <p:xfrm>
          <a:off x="874395" y="1437958"/>
          <a:ext cx="10478135" cy="4594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7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3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1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35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513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内容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513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地点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513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51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97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14:00-14:30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迎宾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签到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走廊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前台区域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972">
                <a:tc>
                  <a:txBody>
                    <a:bodyPr/>
                    <a:lstStyle/>
                    <a:p>
                      <a:pPr marL="0" marR="0" indent="0" algn="ctr" defTabSz="1218565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14:30-14:40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顾总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发言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木质背板前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讲述汗颜品牌文化等内容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94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14:40-15:10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体育协会领导发言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木质背板前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重点宣讲俱乐部会员制度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13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: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0-15: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教练展示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台区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教练进行展示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13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15:30-16:00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场地参观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健身区域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重点参观健身区域及商务区域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343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16:00-17:30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团建项目体验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健身区域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现场分组，亲身体验健身房团建活动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471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17:30-18:00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会员报名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茶歇时间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前台活动区域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会员报名，最后宣讲时间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9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18:00-18:30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结束活动，自由活动</a:t>
                      </a: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3992057" cy="829743"/>
            <a:chOff x="8386922" y="2014885"/>
            <a:chExt cx="3992057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3991610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会员招募 </a:t>
              </a:r>
              <a:r>
                <a:rPr lang="en-US" altLang="zh-CN" sz="3200" b="1" dirty="0">
                  <a:solidFill>
                    <a:schemeClr val="accent2"/>
                  </a:solidFill>
                </a:rPr>
                <a:t>| </a:t>
              </a:r>
              <a:r>
                <a:rPr lang="zh-CN" altLang="en-US" sz="3200" b="1" dirty="0">
                  <a:solidFill>
                    <a:schemeClr val="accent2"/>
                  </a:solidFill>
                </a:rPr>
                <a:t>现场布置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96925" y="1358265"/>
            <a:ext cx="107950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>
                <a:sym typeface="+mn-ea"/>
              </a:rPr>
              <a:t>电梯迎宾：</a:t>
            </a:r>
            <a:r>
              <a:rPr lang="zh-CN" altLang="en-US">
                <a:sym typeface="+mn-ea"/>
              </a:rPr>
              <a:t>在电梯口处放置迎宾易拉宝，安排人员进行迎宾，并且可以留出专属车位，也可帮忙停车。同时迎宾人员佩戴对讲机，告知来宾的到来，在电梯处就让来宾有一种专属尊贵感，弥补电梯环境缺陷。</a:t>
            </a:r>
          </a:p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（电梯下迎宾今后可以一直安排，弥补地理位置的缺陷，给会员良好尊贵感。）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25" y="2826385"/>
            <a:ext cx="5003800" cy="3327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220" y="2827020"/>
            <a:ext cx="5447030" cy="3326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3992057" cy="829743"/>
            <a:chOff x="8386922" y="2014885"/>
            <a:chExt cx="3992057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3991610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会员招募 </a:t>
              </a:r>
              <a:r>
                <a:rPr lang="en-US" altLang="zh-CN" sz="3200" b="1" dirty="0">
                  <a:solidFill>
                    <a:schemeClr val="accent2"/>
                  </a:solidFill>
                </a:rPr>
                <a:t>| </a:t>
              </a:r>
              <a:r>
                <a:rPr lang="zh-CN" altLang="en-US" sz="3200" b="1" dirty="0">
                  <a:solidFill>
                    <a:schemeClr val="accent2"/>
                  </a:solidFill>
                </a:rPr>
                <a:t>现场布置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748145" y="1388110"/>
            <a:ext cx="4921885" cy="1799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>
                <a:sym typeface="+mn-ea"/>
              </a:rPr>
              <a:t>签到形式：</a:t>
            </a:r>
            <a:r>
              <a:rPr lang="zh-CN" altLang="en-US">
                <a:sym typeface="+mn-ea"/>
              </a:rPr>
              <a:t>在电梯正对的</a:t>
            </a:r>
            <a:r>
              <a:rPr lang="en-US" altLang="zh-CN">
                <a:sym typeface="+mn-ea"/>
              </a:rPr>
              <a:t>“hello”</a:t>
            </a:r>
            <a:r>
              <a:rPr lang="zh-CN" altLang="en-US">
                <a:sym typeface="+mn-ea"/>
              </a:rPr>
              <a:t>处安排签到，签到形式建议可以是给来宾带上定制专属手环，作为进入凭证（也可以在前期报名后发送专属纸质邀请函），给来宾一种尊贵专属感。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r="10202" b="471"/>
          <a:stretch>
            <a:fillRect/>
          </a:stretch>
        </p:blipFill>
        <p:spPr>
          <a:xfrm>
            <a:off x="329565" y="1388110"/>
            <a:ext cx="6118225" cy="46234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825" y="3278505"/>
            <a:ext cx="4105275" cy="2733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/>
          <p:cNvSpPr/>
          <p:nvPr/>
        </p:nvSpPr>
        <p:spPr>
          <a:xfrm>
            <a:off x="1554007" y="0"/>
            <a:ext cx="8030605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7806876" y="0"/>
            <a:ext cx="1650735" cy="1409700"/>
          </a:xfrm>
          <a:prstGeom prst="parallelogram">
            <a:avLst>
              <a:gd name="adj" fmla="val 10015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7280252" y="0"/>
            <a:ext cx="4539361" cy="6858000"/>
          </a:xfrm>
          <a:custGeom>
            <a:avLst/>
            <a:gdLst>
              <a:gd name="connsiteX0" fmla="*/ 4152952 w 4539361"/>
              <a:gd name="connsiteY0" fmla="*/ 0 h 6858000"/>
              <a:gd name="connsiteX1" fmla="*/ 4539361 w 4539361"/>
              <a:gd name="connsiteY1" fmla="*/ 0 h 6858000"/>
              <a:gd name="connsiteX2" fmla="*/ 2232038 w 4539361"/>
              <a:gd name="connsiteY2" fmla="*/ 2286000 h 6858000"/>
              <a:gd name="connsiteX3" fmla="*/ 4515543 w 4539361"/>
              <a:gd name="connsiteY3" fmla="*/ 4572000 h 6858000"/>
              <a:gd name="connsiteX4" fmla="*/ 4527452 w 4539361"/>
              <a:gd name="connsiteY4" fmla="*/ 4572000 h 6858000"/>
              <a:gd name="connsiteX5" fmla="*/ 2243947 w 4539361"/>
              <a:gd name="connsiteY5" fmla="*/ 6858000 h 6858000"/>
              <a:gd name="connsiteX6" fmla="*/ 1857538 w 4539361"/>
              <a:gd name="connsiteY6" fmla="*/ 6858000 h 6858000"/>
              <a:gd name="connsiteX7" fmla="*/ 4141043 w 4539361"/>
              <a:gd name="connsiteY7" fmla="*/ 4572000 h 6858000"/>
              <a:gd name="connsiteX8" fmla="*/ 4129134 w 4539361"/>
              <a:gd name="connsiteY8" fmla="*/ 4572000 h 6858000"/>
              <a:gd name="connsiteX9" fmla="*/ 1845629 w 4539361"/>
              <a:gd name="connsiteY9" fmla="*/ 2286000 h 6858000"/>
              <a:gd name="connsiteX10" fmla="*/ 3691544 w 4539361"/>
              <a:gd name="connsiteY10" fmla="*/ 0 h 6858000"/>
              <a:gd name="connsiteX11" fmla="*/ 4077953 w 4539361"/>
              <a:gd name="connsiteY11" fmla="*/ 0 h 6858000"/>
              <a:gd name="connsiteX12" fmla="*/ 1770630 w 4539361"/>
              <a:gd name="connsiteY12" fmla="*/ 2286000 h 6858000"/>
              <a:gd name="connsiteX13" fmla="*/ 4054135 w 4539361"/>
              <a:gd name="connsiteY13" fmla="*/ 4572000 h 6858000"/>
              <a:gd name="connsiteX14" fmla="*/ 4066044 w 4539361"/>
              <a:gd name="connsiteY14" fmla="*/ 4572000 h 6858000"/>
              <a:gd name="connsiteX15" fmla="*/ 1782539 w 4539361"/>
              <a:gd name="connsiteY15" fmla="*/ 6858000 h 6858000"/>
              <a:gd name="connsiteX16" fmla="*/ 1396130 w 4539361"/>
              <a:gd name="connsiteY16" fmla="*/ 6858000 h 6858000"/>
              <a:gd name="connsiteX17" fmla="*/ 3679635 w 4539361"/>
              <a:gd name="connsiteY17" fmla="*/ 4572000 h 6858000"/>
              <a:gd name="connsiteX18" fmla="*/ 3667726 w 4539361"/>
              <a:gd name="connsiteY18" fmla="*/ 4572000 h 6858000"/>
              <a:gd name="connsiteX19" fmla="*/ 1384221 w 4539361"/>
              <a:gd name="connsiteY19" fmla="*/ 2286000 h 6858000"/>
              <a:gd name="connsiteX20" fmla="*/ 3230137 w 4539361"/>
              <a:gd name="connsiteY20" fmla="*/ 0 h 6858000"/>
              <a:gd name="connsiteX21" fmla="*/ 3616546 w 4539361"/>
              <a:gd name="connsiteY21" fmla="*/ 0 h 6858000"/>
              <a:gd name="connsiteX22" fmla="*/ 1309223 w 4539361"/>
              <a:gd name="connsiteY22" fmla="*/ 2286000 h 6858000"/>
              <a:gd name="connsiteX23" fmla="*/ 3592728 w 4539361"/>
              <a:gd name="connsiteY23" fmla="*/ 4572000 h 6858000"/>
              <a:gd name="connsiteX24" fmla="*/ 3604637 w 4539361"/>
              <a:gd name="connsiteY24" fmla="*/ 4572000 h 6858000"/>
              <a:gd name="connsiteX25" fmla="*/ 1321132 w 4539361"/>
              <a:gd name="connsiteY25" fmla="*/ 6858000 h 6858000"/>
              <a:gd name="connsiteX26" fmla="*/ 934723 w 4539361"/>
              <a:gd name="connsiteY26" fmla="*/ 6858000 h 6858000"/>
              <a:gd name="connsiteX27" fmla="*/ 3218228 w 4539361"/>
              <a:gd name="connsiteY27" fmla="*/ 4572000 h 6858000"/>
              <a:gd name="connsiteX28" fmla="*/ 3206319 w 4539361"/>
              <a:gd name="connsiteY28" fmla="*/ 4572000 h 6858000"/>
              <a:gd name="connsiteX29" fmla="*/ 922814 w 4539361"/>
              <a:gd name="connsiteY29" fmla="*/ 2286000 h 6858000"/>
              <a:gd name="connsiteX30" fmla="*/ 2768730 w 4539361"/>
              <a:gd name="connsiteY30" fmla="*/ 0 h 6858000"/>
              <a:gd name="connsiteX31" fmla="*/ 3155139 w 4539361"/>
              <a:gd name="connsiteY31" fmla="*/ 0 h 6858000"/>
              <a:gd name="connsiteX32" fmla="*/ 847816 w 4539361"/>
              <a:gd name="connsiteY32" fmla="*/ 2286000 h 6858000"/>
              <a:gd name="connsiteX33" fmla="*/ 3131321 w 4539361"/>
              <a:gd name="connsiteY33" fmla="*/ 4572000 h 6858000"/>
              <a:gd name="connsiteX34" fmla="*/ 3143230 w 4539361"/>
              <a:gd name="connsiteY34" fmla="*/ 4572000 h 6858000"/>
              <a:gd name="connsiteX35" fmla="*/ 859725 w 4539361"/>
              <a:gd name="connsiteY35" fmla="*/ 6858000 h 6858000"/>
              <a:gd name="connsiteX36" fmla="*/ 473316 w 4539361"/>
              <a:gd name="connsiteY36" fmla="*/ 6858000 h 6858000"/>
              <a:gd name="connsiteX37" fmla="*/ 2756821 w 4539361"/>
              <a:gd name="connsiteY37" fmla="*/ 4572000 h 6858000"/>
              <a:gd name="connsiteX38" fmla="*/ 2744912 w 4539361"/>
              <a:gd name="connsiteY38" fmla="*/ 4572000 h 6858000"/>
              <a:gd name="connsiteX39" fmla="*/ 461407 w 4539361"/>
              <a:gd name="connsiteY39" fmla="*/ 2286000 h 6858000"/>
              <a:gd name="connsiteX40" fmla="*/ 2307323 w 4539361"/>
              <a:gd name="connsiteY40" fmla="*/ 0 h 6858000"/>
              <a:gd name="connsiteX41" fmla="*/ 2693732 w 4539361"/>
              <a:gd name="connsiteY41" fmla="*/ 0 h 6858000"/>
              <a:gd name="connsiteX42" fmla="*/ 386409 w 4539361"/>
              <a:gd name="connsiteY42" fmla="*/ 2286000 h 6858000"/>
              <a:gd name="connsiteX43" fmla="*/ 2669914 w 4539361"/>
              <a:gd name="connsiteY43" fmla="*/ 4572000 h 6858000"/>
              <a:gd name="connsiteX44" fmla="*/ 2681823 w 4539361"/>
              <a:gd name="connsiteY44" fmla="*/ 4572000 h 6858000"/>
              <a:gd name="connsiteX45" fmla="*/ 398318 w 4539361"/>
              <a:gd name="connsiteY45" fmla="*/ 6858000 h 6858000"/>
              <a:gd name="connsiteX46" fmla="*/ 11909 w 4539361"/>
              <a:gd name="connsiteY46" fmla="*/ 6858000 h 6858000"/>
              <a:gd name="connsiteX47" fmla="*/ 2295414 w 4539361"/>
              <a:gd name="connsiteY47" fmla="*/ 4572000 h 6858000"/>
              <a:gd name="connsiteX48" fmla="*/ 2283505 w 4539361"/>
              <a:gd name="connsiteY48" fmla="*/ 4572000 h 6858000"/>
              <a:gd name="connsiteX49" fmla="*/ 0 w 4539361"/>
              <a:gd name="connsiteY49" fmla="*/ 228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539361" h="6858000">
                <a:moveTo>
                  <a:pt x="4152952" y="0"/>
                </a:moveTo>
                <a:lnTo>
                  <a:pt x="4539361" y="0"/>
                </a:lnTo>
                <a:lnTo>
                  <a:pt x="2232038" y="2286000"/>
                </a:lnTo>
                <a:lnTo>
                  <a:pt x="4515543" y="4572000"/>
                </a:lnTo>
                <a:lnTo>
                  <a:pt x="4527452" y="4572000"/>
                </a:lnTo>
                <a:lnTo>
                  <a:pt x="2243947" y="6858000"/>
                </a:lnTo>
                <a:lnTo>
                  <a:pt x="1857538" y="6858000"/>
                </a:lnTo>
                <a:lnTo>
                  <a:pt x="4141043" y="4572000"/>
                </a:lnTo>
                <a:lnTo>
                  <a:pt x="4129134" y="4572000"/>
                </a:lnTo>
                <a:lnTo>
                  <a:pt x="1845629" y="2286000"/>
                </a:lnTo>
                <a:close/>
                <a:moveTo>
                  <a:pt x="3691544" y="0"/>
                </a:moveTo>
                <a:lnTo>
                  <a:pt x="4077953" y="0"/>
                </a:lnTo>
                <a:lnTo>
                  <a:pt x="1770630" y="2286000"/>
                </a:lnTo>
                <a:lnTo>
                  <a:pt x="4054135" y="4572000"/>
                </a:lnTo>
                <a:lnTo>
                  <a:pt x="4066044" y="4572000"/>
                </a:lnTo>
                <a:lnTo>
                  <a:pt x="1782539" y="6858000"/>
                </a:lnTo>
                <a:lnTo>
                  <a:pt x="1396130" y="6858000"/>
                </a:lnTo>
                <a:lnTo>
                  <a:pt x="3679635" y="4572000"/>
                </a:lnTo>
                <a:lnTo>
                  <a:pt x="3667726" y="4572000"/>
                </a:lnTo>
                <a:lnTo>
                  <a:pt x="1384221" y="2286000"/>
                </a:lnTo>
                <a:close/>
                <a:moveTo>
                  <a:pt x="3230137" y="0"/>
                </a:moveTo>
                <a:lnTo>
                  <a:pt x="3616546" y="0"/>
                </a:lnTo>
                <a:lnTo>
                  <a:pt x="1309223" y="2286000"/>
                </a:lnTo>
                <a:lnTo>
                  <a:pt x="3592728" y="4572000"/>
                </a:lnTo>
                <a:lnTo>
                  <a:pt x="3604637" y="4572000"/>
                </a:lnTo>
                <a:lnTo>
                  <a:pt x="1321132" y="6858000"/>
                </a:lnTo>
                <a:lnTo>
                  <a:pt x="934723" y="6858000"/>
                </a:lnTo>
                <a:lnTo>
                  <a:pt x="3218228" y="4572000"/>
                </a:lnTo>
                <a:lnTo>
                  <a:pt x="3206319" y="4572000"/>
                </a:lnTo>
                <a:lnTo>
                  <a:pt x="922814" y="2286000"/>
                </a:lnTo>
                <a:close/>
                <a:moveTo>
                  <a:pt x="2768730" y="0"/>
                </a:moveTo>
                <a:lnTo>
                  <a:pt x="3155139" y="0"/>
                </a:lnTo>
                <a:lnTo>
                  <a:pt x="847816" y="2286000"/>
                </a:lnTo>
                <a:lnTo>
                  <a:pt x="3131321" y="4572000"/>
                </a:lnTo>
                <a:lnTo>
                  <a:pt x="3143230" y="4572000"/>
                </a:lnTo>
                <a:lnTo>
                  <a:pt x="859725" y="6858000"/>
                </a:lnTo>
                <a:lnTo>
                  <a:pt x="473316" y="6858000"/>
                </a:lnTo>
                <a:lnTo>
                  <a:pt x="2756821" y="4572000"/>
                </a:lnTo>
                <a:lnTo>
                  <a:pt x="2744912" y="4572000"/>
                </a:lnTo>
                <a:lnTo>
                  <a:pt x="461407" y="2286000"/>
                </a:lnTo>
                <a:close/>
                <a:moveTo>
                  <a:pt x="2307323" y="0"/>
                </a:moveTo>
                <a:lnTo>
                  <a:pt x="2693732" y="0"/>
                </a:lnTo>
                <a:lnTo>
                  <a:pt x="386409" y="2286000"/>
                </a:lnTo>
                <a:lnTo>
                  <a:pt x="2669914" y="4572000"/>
                </a:lnTo>
                <a:lnTo>
                  <a:pt x="2681823" y="4572000"/>
                </a:lnTo>
                <a:lnTo>
                  <a:pt x="398318" y="6858000"/>
                </a:lnTo>
                <a:lnTo>
                  <a:pt x="11909" y="6858000"/>
                </a:lnTo>
                <a:lnTo>
                  <a:pt x="2295414" y="4572000"/>
                </a:lnTo>
                <a:lnTo>
                  <a:pt x="2283505" y="4572000"/>
                </a:lnTo>
                <a:lnTo>
                  <a:pt x="0" y="2286000"/>
                </a:lnTo>
                <a:close/>
              </a:path>
            </a:pathLst>
          </a:custGeom>
          <a:blipFill>
            <a:blip r:embed="rId3">
              <a:grayscl/>
            </a:blip>
            <a:srcRect/>
            <a:stretch>
              <a:fillRect l="-84528" r="-840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93763" y="451187"/>
            <a:ext cx="368241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 dirty="0">
                <a:solidFill>
                  <a:schemeClr val="accent2"/>
                </a:solidFill>
                <a:latin typeface="Century Gothic" panose="020B0502020202020204" pitchFamily="34" charset="0"/>
              </a:rPr>
              <a:t>CONTENT</a:t>
            </a:r>
            <a:endParaRPr lang="zh-CN" altLang="en-US" sz="60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菱形 14"/>
          <p:cNvSpPr/>
          <p:nvPr/>
        </p:nvSpPr>
        <p:spPr>
          <a:xfrm>
            <a:off x="1554007" y="1956176"/>
            <a:ext cx="700019" cy="700019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6" name="菱形 15"/>
          <p:cNvSpPr/>
          <p:nvPr/>
        </p:nvSpPr>
        <p:spPr>
          <a:xfrm>
            <a:off x="1554007" y="3003795"/>
            <a:ext cx="700019" cy="700019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7" name="菱形 16"/>
          <p:cNvSpPr/>
          <p:nvPr/>
        </p:nvSpPr>
        <p:spPr>
          <a:xfrm>
            <a:off x="1554007" y="4051414"/>
            <a:ext cx="700019" cy="700019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2440109" y="2044575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chemeClr val="accent2"/>
                </a:solidFill>
                <a:latin typeface="Century Gothic" panose="020B0502020202020204" pitchFamily="34" charset="0"/>
              </a:rPr>
              <a:t>分析定位篇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440109" y="3091190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chemeClr val="accent2"/>
                </a:solidFill>
                <a:latin typeface="Century Gothic" panose="020B0502020202020204" pitchFamily="34" charset="0"/>
              </a:rPr>
              <a:t>总体策划篇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2440109" y="4139813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chemeClr val="accent2"/>
                </a:solidFill>
                <a:latin typeface="Century Gothic" panose="020B0502020202020204" pitchFamily="34" charset="0"/>
              </a:rPr>
              <a:t>营销策划篇</a:t>
            </a:r>
          </a:p>
        </p:txBody>
      </p:sp>
      <p:sp>
        <p:nvSpPr>
          <p:cNvPr id="5" name="菱形 4"/>
          <p:cNvSpPr/>
          <p:nvPr/>
        </p:nvSpPr>
        <p:spPr>
          <a:xfrm>
            <a:off x="1538767" y="5060429"/>
            <a:ext cx="700019" cy="700019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2424869" y="5194548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chemeClr val="accent2"/>
                </a:solidFill>
                <a:latin typeface="Century Gothic" panose="020B0502020202020204" pitchFamily="34" charset="0"/>
              </a:rPr>
              <a:t>市场推广篇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bldLvl="0" animBg="1"/>
      <p:bldP spid="14" grpId="0"/>
      <p:bldP spid="15" grpId="0" bldLvl="0" animBg="1"/>
      <p:bldP spid="16" grpId="0" bldLvl="0" animBg="1"/>
      <p:bldP spid="17" grpId="0" bldLvl="0" animBg="1"/>
      <p:bldP spid="19" grpId="0"/>
      <p:bldP spid="20" grpId="0"/>
      <p:bldP spid="21" grpId="0"/>
      <p:bldP spid="5" grpId="0" bldLvl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3992057" cy="829743"/>
            <a:chOff x="8386922" y="2014885"/>
            <a:chExt cx="3992057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3991610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会员招募 </a:t>
              </a:r>
              <a:r>
                <a:rPr lang="en-US" altLang="zh-CN" sz="3200" b="1" dirty="0">
                  <a:solidFill>
                    <a:schemeClr val="accent2"/>
                  </a:solidFill>
                </a:rPr>
                <a:t>| </a:t>
              </a:r>
              <a:r>
                <a:rPr lang="zh-CN" altLang="en-US" sz="3200" b="1" dirty="0">
                  <a:solidFill>
                    <a:schemeClr val="accent2"/>
                  </a:solidFill>
                </a:rPr>
                <a:t>现场布置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5" y="1303020"/>
            <a:ext cx="6019165" cy="51047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917055" y="2540000"/>
            <a:ext cx="4648200" cy="2630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 dirty="0">
                <a:sym typeface="+mn-ea"/>
              </a:rPr>
              <a:t>通道布置：</a:t>
            </a:r>
            <a:r>
              <a:rPr lang="zh-CN" altLang="en-US" dirty="0">
                <a:sym typeface="+mn-ea"/>
              </a:rPr>
              <a:t>考虑天气炎热，可在电梯出口安排工作人员手拿托盘饮料递给来宾，表达亲切欢迎。长廊区域建议不铺设红毯，依旧保留原来的科技感。走廊两侧可以站一些教练进行迎宾或者放置地贴及运动器材，展现健身房的特点，并且给来宾一种尊贵感受。</a:t>
            </a:r>
            <a:endParaRPr lang="en-US" altLang="zh-CN" dirty="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3992057" cy="829743"/>
            <a:chOff x="8386922" y="2014885"/>
            <a:chExt cx="3992057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3991610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会员招募 </a:t>
              </a:r>
              <a:r>
                <a:rPr lang="en-US" altLang="zh-CN" sz="3200" b="1" dirty="0">
                  <a:solidFill>
                    <a:schemeClr val="accent2"/>
                  </a:solidFill>
                </a:rPr>
                <a:t>| </a:t>
              </a:r>
              <a:r>
                <a:rPr lang="zh-CN" altLang="en-US" sz="3200" b="1" dirty="0">
                  <a:solidFill>
                    <a:schemeClr val="accent2"/>
                  </a:solidFill>
                </a:rPr>
                <a:t>现场布置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132320" y="2967990"/>
            <a:ext cx="3733800" cy="968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2000" b="1">
                <a:sym typeface="+mn-ea"/>
              </a:rPr>
              <a:t>其它布置：</a:t>
            </a:r>
            <a:r>
              <a:rPr lang="zh-CN">
                <a:sym typeface="+mn-ea"/>
              </a:rPr>
              <a:t>布置活动区域，放置吧桌吧椅，准备茶歇及装饰。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5" y="1410970"/>
            <a:ext cx="3053080" cy="22967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260" y="1410970"/>
            <a:ext cx="3114040" cy="22967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25" y="3760470"/>
            <a:ext cx="3042920" cy="2221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260" y="3840480"/>
            <a:ext cx="3114040" cy="2141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3992057" cy="829743"/>
            <a:chOff x="8386922" y="2014885"/>
            <a:chExt cx="3992057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3991610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会员招募 </a:t>
              </a:r>
              <a:r>
                <a:rPr lang="en-US" altLang="zh-CN" sz="3200" b="1" dirty="0">
                  <a:solidFill>
                    <a:schemeClr val="accent2"/>
                  </a:solidFill>
                </a:rPr>
                <a:t>| </a:t>
              </a:r>
              <a:r>
                <a:rPr lang="zh-CN" altLang="en-US" sz="3200" b="1" dirty="0">
                  <a:solidFill>
                    <a:schemeClr val="accent2"/>
                  </a:solidFill>
                </a:rPr>
                <a:t>活动流程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98500" y="1327150"/>
            <a:ext cx="10795635" cy="9201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 dirty="0">
                <a:sym typeface="+mn-ea"/>
              </a:rPr>
              <a:t>领导讲话：</a:t>
            </a:r>
            <a:r>
              <a:rPr lang="zh-CN" altLang="en-US" dirty="0">
                <a:sym typeface="+mn-ea"/>
              </a:rPr>
              <a:t>在讲述汗颜文化后，重点宣讲汗颜今后的发展定位以及会员制度。其中要重点突出初期会员可以享受的福利。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745" y="2310130"/>
            <a:ext cx="4375785" cy="36861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rcRect t="2540"/>
          <a:stretch>
            <a:fillRect/>
          </a:stretch>
        </p:blipFill>
        <p:spPr>
          <a:xfrm>
            <a:off x="805180" y="2310130"/>
            <a:ext cx="5814695" cy="3686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3992057" cy="829743"/>
            <a:chOff x="8386922" y="2014885"/>
            <a:chExt cx="3992057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3991610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会员招募 </a:t>
              </a:r>
              <a:r>
                <a:rPr lang="en-US" altLang="zh-CN" sz="3200" b="1" dirty="0">
                  <a:solidFill>
                    <a:schemeClr val="accent2"/>
                  </a:solidFill>
                </a:rPr>
                <a:t>| </a:t>
              </a:r>
              <a:r>
                <a:rPr lang="zh-CN" altLang="en-US" sz="3200" b="1" dirty="0">
                  <a:solidFill>
                    <a:schemeClr val="accent2"/>
                  </a:solidFill>
                </a:rPr>
                <a:t>活动流程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98500" y="1327150"/>
            <a:ext cx="107956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>
                <a:sym typeface="+mn-ea"/>
              </a:rPr>
              <a:t>教练展示：</a:t>
            </a:r>
            <a:r>
              <a:rPr lang="zh-CN" altLang="en-US">
                <a:sym typeface="+mn-ea"/>
              </a:rPr>
              <a:t>充分利用场地优势，让汗颜教练在</a:t>
            </a:r>
            <a:r>
              <a:rPr lang="en-US" altLang="zh-CN">
                <a:sym typeface="+mn-ea"/>
              </a:rPr>
              <a:t>T</a:t>
            </a:r>
            <a:r>
              <a:rPr lang="zh-CN" altLang="en-US">
                <a:sym typeface="+mn-ea"/>
              </a:rPr>
              <a:t>台上进行风采展示，展示健身的魅力。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2100580"/>
            <a:ext cx="5743575" cy="40538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100580"/>
            <a:ext cx="3590925" cy="4119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3992057" cy="829743"/>
            <a:chOff x="8386922" y="2014885"/>
            <a:chExt cx="3992057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3991610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会员招募 </a:t>
              </a:r>
              <a:r>
                <a:rPr lang="en-US" altLang="zh-CN" sz="3200" b="1" dirty="0">
                  <a:solidFill>
                    <a:schemeClr val="accent2"/>
                  </a:solidFill>
                </a:rPr>
                <a:t>| </a:t>
              </a:r>
              <a:r>
                <a:rPr lang="zh-CN" altLang="en-US" sz="3200" b="1" dirty="0">
                  <a:solidFill>
                    <a:schemeClr val="accent2"/>
                  </a:solidFill>
                </a:rPr>
                <a:t>活动流程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98500" y="1327150"/>
            <a:ext cx="10795635" cy="968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>
                <a:sym typeface="+mn-ea"/>
              </a:rPr>
              <a:t>场地参观：</a:t>
            </a:r>
            <a:r>
              <a:rPr lang="zh-CN" altLang="en-US">
                <a:sym typeface="+mn-ea"/>
              </a:rPr>
              <a:t>工作人员带领参观场地，参观重点在黑科技的健身区域和</a:t>
            </a:r>
            <a:r>
              <a:rPr lang="en-US" altLang="zh-CN">
                <a:sym typeface="+mn-ea"/>
              </a:rPr>
              <a:t>VIP</a:t>
            </a:r>
            <a:r>
              <a:rPr lang="zh-CN" altLang="en-US">
                <a:sym typeface="+mn-ea"/>
              </a:rPr>
              <a:t>休息室以及空中花园等可以举办活动的区域，让来宾能更清楚的了解到汗颜不仅仅是一家健身房，更是一个特别的商务精英俱乐部。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2400300"/>
            <a:ext cx="5352415" cy="38474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855" y="2400300"/>
            <a:ext cx="5428615" cy="3828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3992057" cy="829743"/>
            <a:chOff x="8386922" y="2014885"/>
            <a:chExt cx="3992057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3991610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会员招募 </a:t>
              </a:r>
              <a:r>
                <a:rPr lang="en-US" altLang="zh-CN" sz="3200" b="1" dirty="0">
                  <a:solidFill>
                    <a:schemeClr val="accent2"/>
                  </a:solidFill>
                </a:rPr>
                <a:t>| </a:t>
              </a:r>
              <a:r>
                <a:rPr lang="zh-CN" altLang="en-US" sz="3200" b="1" dirty="0">
                  <a:solidFill>
                    <a:schemeClr val="accent2"/>
                  </a:solidFill>
                </a:rPr>
                <a:t>活动流程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98500" y="1327150"/>
            <a:ext cx="10935970" cy="968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>
                <a:sym typeface="+mn-ea"/>
              </a:rPr>
              <a:t>团建体验：</a:t>
            </a:r>
            <a:r>
              <a:rPr lang="zh-CN" altLang="en-US">
                <a:sym typeface="+mn-ea"/>
              </a:rPr>
              <a:t>参观结束后，建议可以将大家组织起来，进行一场趣味团建活动，现场进行分组，让所有人都参与其中，这种效果会比客户自己体验要来的更好，同时也可以让这些老板和精英们事先体验员工团建运动。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2428875"/>
            <a:ext cx="5172075" cy="34702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165" y="2428875"/>
            <a:ext cx="5240655" cy="3470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3992057" cy="829743"/>
            <a:chOff x="8386922" y="2014885"/>
            <a:chExt cx="3992057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3991610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会员招募 </a:t>
              </a:r>
              <a:r>
                <a:rPr lang="en-US" altLang="zh-CN" sz="3200" b="1" dirty="0">
                  <a:solidFill>
                    <a:schemeClr val="accent2"/>
                  </a:solidFill>
                </a:rPr>
                <a:t>| </a:t>
              </a:r>
              <a:r>
                <a:rPr lang="zh-CN" altLang="en-US" sz="3200" b="1" dirty="0">
                  <a:solidFill>
                    <a:schemeClr val="accent2"/>
                  </a:solidFill>
                </a:rPr>
                <a:t>活动流程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98500" y="1327150"/>
            <a:ext cx="10935970" cy="968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>
                <a:sym typeface="+mn-ea"/>
              </a:rPr>
              <a:t>报名与茶歇：</a:t>
            </a:r>
            <a:r>
              <a:rPr lang="zh-CN" altLang="en-US">
                <a:sym typeface="+mn-ea"/>
              </a:rPr>
              <a:t>结束参观和体验活动后大家会对整个俱乐部有一定的了解，这时候再进行报名活动效果会来的更好。同时安排茶歇供来宾交流品尝。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060" y="2168525"/>
            <a:ext cx="5252085" cy="370205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133475" y="2957195"/>
            <a:ext cx="4213860" cy="2691130"/>
            <a:chOff x="1785" y="4657"/>
            <a:chExt cx="6636" cy="4238"/>
          </a:xfrm>
        </p:grpSpPr>
        <p:grpSp>
          <p:nvGrpSpPr>
            <p:cNvPr id="17" name="组合 16"/>
            <p:cNvGrpSpPr/>
            <p:nvPr/>
          </p:nvGrpSpPr>
          <p:grpSpPr>
            <a:xfrm>
              <a:off x="1785" y="4657"/>
              <a:ext cx="6636" cy="4238"/>
              <a:chOff x="1785" y="4657"/>
              <a:chExt cx="6636" cy="4238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85" y="4657"/>
                <a:ext cx="6636" cy="4238"/>
              </a:xfrm>
              <a:prstGeom prst="rect">
                <a:avLst/>
              </a:prstGeom>
            </p:spPr>
          </p:pic>
          <p:pic>
            <p:nvPicPr>
              <p:cNvPr id="16" name="图片 15" descr="白色Logo"/>
              <p:cNvPicPr>
                <a:picLocks noChangeAspect="1"/>
              </p:cNvPicPr>
              <p:nvPr/>
            </p:nvPicPr>
            <p:blipFill>
              <a:blip r:embed="rId5"/>
              <a:srcRect l="14091" t="25473" r="10214" b="22655"/>
              <a:stretch>
                <a:fillRect/>
              </a:stretch>
            </p:blipFill>
            <p:spPr>
              <a:xfrm>
                <a:off x="2053" y="6991"/>
                <a:ext cx="3363" cy="1728"/>
              </a:xfrm>
              <a:prstGeom prst="rect">
                <a:avLst/>
              </a:prstGeom>
            </p:spPr>
          </p:pic>
        </p:grpSp>
        <p:sp>
          <p:nvSpPr>
            <p:cNvPr id="18" name="矩形 17"/>
            <p:cNvSpPr/>
            <p:nvPr/>
          </p:nvSpPr>
          <p:spPr>
            <a:xfrm>
              <a:off x="4272" y="8191"/>
              <a:ext cx="1967" cy="43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505700" y="5942330"/>
            <a:ext cx="259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/>
              <a:t>建议宽松摆放，</a:t>
            </a:r>
            <a:r>
              <a:rPr lang="en-US" altLang="zh-CN"/>
              <a:t>8</a:t>
            </a:r>
            <a:r>
              <a:rPr lang="zh-CN" altLang="en-US"/>
              <a:t>套即可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3992057" cy="829743"/>
            <a:chOff x="8386922" y="2014885"/>
            <a:chExt cx="3992057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3991610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sz="3200" b="1" dirty="0">
                  <a:solidFill>
                    <a:schemeClr val="accent2"/>
                  </a:solidFill>
                </a:rPr>
                <a:t>其它安排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98500" y="1327150"/>
            <a:ext cx="1093597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>
                <a:sym typeface="+mn-ea"/>
              </a:rPr>
              <a:t>其它安排：</a:t>
            </a:r>
            <a:r>
              <a:rPr lang="zh-CN" altLang="en-US">
                <a:sym typeface="+mn-ea"/>
              </a:rPr>
              <a:t>活动现场安排摄影师，留下珍贵瞬间。若费用充足，建议也可以安排实时拍摄，摄像师只需接⼊带云Wifi的相机，便可实时上传图片并且在5分钟内快速修图，即可将拍下的大图⽤用最快速度传到云端，</a:t>
            </a:r>
            <a:r>
              <a:rPr lang="zh-CN" altLang="en-US" b="1">
                <a:sym typeface="+mn-ea"/>
              </a:rPr>
              <a:t>扫描微信二维码即可转发朋友圈，实现实时互动。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160" y="2814955"/>
            <a:ext cx="1918970" cy="341503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070" y="2814955"/>
            <a:ext cx="1938655" cy="34499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2780030"/>
            <a:ext cx="5129530" cy="3449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1727200" y="2660697"/>
            <a:ext cx="7030620" cy="1047701"/>
          </a:xfrm>
          <a:prstGeom prst="parallelogram">
            <a:avLst>
              <a:gd name="adj" fmla="val 93691"/>
            </a:avLst>
          </a:prstGeom>
          <a:solidFill>
            <a:srgbClr val="FFFFFF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2"/>
          <p:cNvSpPr/>
          <p:nvPr/>
        </p:nvSpPr>
        <p:spPr>
          <a:xfrm>
            <a:off x="0" y="0"/>
            <a:ext cx="4433545" cy="4426858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rgbClr val="F45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flipH="1" flipV="1">
            <a:off x="5323640" y="0"/>
            <a:ext cx="6868360" cy="6858000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9587131" y="124685"/>
            <a:ext cx="1846271" cy="184348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平行四边形 5"/>
          <p:cNvSpPr/>
          <p:nvPr/>
        </p:nvSpPr>
        <p:spPr>
          <a:xfrm>
            <a:off x="9451661" y="1340983"/>
            <a:ext cx="1213477" cy="1017381"/>
          </a:xfrm>
          <a:prstGeom prst="parallelogram">
            <a:avLst>
              <a:gd name="adj" fmla="val 10015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平行四边形 6"/>
          <p:cNvSpPr/>
          <p:nvPr/>
        </p:nvSpPr>
        <p:spPr>
          <a:xfrm>
            <a:off x="8313824" y="4906485"/>
            <a:ext cx="2055977" cy="1723734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平行四边形 8"/>
          <p:cNvSpPr/>
          <p:nvPr/>
        </p:nvSpPr>
        <p:spPr>
          <a:xfrm>
            <a:off x="6299201" y="2703124"/>
            <a:ext cx="5486400" cy="2783276"/>
          </a:xfrm>
          <a:prstGeom prst="parallelogram">
            <a:avLst>
              <a:gd name="adj" fmla="val 100151"/>
            </a:avLst>
          </a:prstGeom>
          <a:blipFill rotWithShape="1">
            <a:blip r:embed="rId3">
              <a:grayscl/>
            </a:blip>
            <a:srcRect/>
            <a:stretch>
              <a:fillRect t="-5542" b="-54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 rot="18903094">
            <a:off x="135617" y="1321406"/>
            <a:ext cx="3674453" cy="815991"/>
            <a:chOff x="8386921" y="2014885"/>
            <a:chExt cx="3674453" cy="815991"/>
          </a:xfrm>
        </p:grpSpPr>
        <p:sp>
          <p:nvSpPr>
            <p:cNvPr id="11" name="矩形 10"/>
            <p:cNvSpPr/>
            <p:nvPr/>
          </p:nvSpPr>
          <p:spPr>
            <a:xfrm>
              <a:off x="8767167" y="2014885"/>
              <a:ext cx="2913962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bg2"/>
                  </a:solidFill>
                </a:rPr>
                <a:t>营销策划篇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386921" y="2578563"/>
              <a:ext cx="3674453" cy="2523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2"/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</a:t>
              </a: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2374706" y="2703032"/>
            <a:ext cx="5632450" cy="922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5400" b="1" dirty="0">
                <a:solidFill>
                  <a:schemeClr val="tx1"/>
                </a:solidFill>
              </a:rPr>
              <a:t>02 / </a:t>
            </a:r>
            <a:r>
              <a:rPr lang="zh-CN" altLang="en-US" sz="5400" b="1" dirty="0">
                <a:solidFill>
                  <a:schemeClr val="tx1"/>
                </a:solidFill>
              </a:rPr>
              <a:t>后期活动构思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 bldLvl="0" animBg="1"/>
      <p:bldP spid="7" grpId="0" bldLvl="0" animBg="1"/>
      <p:bldP spid="9" grpId="0" bldLvl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5194300" cy="829743"/>
            <a:chOff x="8386922" y="2014885"/>
            <a:chExt cx="5194300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5194300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200" b="1" dirty="0">
                  <a:solidFill>
                    <a:schemeClr val="accent2"/>
                  </a:solidFill>
                </a:rPr>
                <a:t>part1 </a:t>
              </a:r>
              <a:r>
                <a:rPr lang="zh-CN" sz="3200" b="1" dirty="0">
                  <a:solidFill>
                    <a:schemeClr val="accent2"/>
                  </a:solidFill>
                </a:rPr>
                <a:t>健身房里的商务空间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06780" y="1311275"/>
            <a:ext cx="10713720" cy="8739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dirty="0"/>
              <a:t>    </a:t>
            </a:r>
            <a:r>
              <a:rPr lang="zh-CN" altLang="en-US" dirty="0"/>
              <a:t>健身房</a:t>
            </a:r>
            <a:r>
              <a:rPr lang="zh-CN" dirty="0"/>
              <a:t>除了运动健身外，还可以定期举办商务沙龙、聚会以及一些红酒品鉴等交流活动，为会员提供一个既可以运动健身又可以交流交友平台，让</a:t>
            </a:r>
            <a:r>
              <a:rPr lang="zh-CN" altLang="en-US" dirty="0"/>
              <a:t>健身房</a:t>
            </a:r>
            <a:r>
              <a:rPr lang="zh-CN" dirty="0"/>
              <a:t>成为</a:t>
            </a:r>
            <a:r>
              <a:rPr lang="en-US" altLang="zh-CN" dirty="0"/>
              <a:t>“</a:t>
            </a:r>
            <a:r>
              <a:rPr lang="zh-CN" dirty="0"/>
              <a:t>运动</a:t>
            </a:r>
            <a:r>
              <a:rPr lang="en-US" altLang="zh-CN" dirty="0"/>
              <a:t>+</a:t>
            </a:r>
            <a:r>
              <a:rPr lang="zh-CN" altLang="en-US" dirty="0"/>
              <a:t>商务</a:t>
            </a:r>
            <a:r>
              <a:rPr lang="en-US" altLang="zh-CN" dirty="0"/>
              <a:t>”</a:t>
            </a:r>
            <a:r>
              <a:rPr lang="zh-CN" altLang="en-US" dirty="0"/>
              <a:t>的新空间。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6334"/>
          <a:stretch>
            <a:fillRect/>
          </a:stretch>
        </p:blipFill>
        <p:spPr>
          <a:xfrm>
            <a:off x="752475" y="2367280"/>
            <a:ext cx="5408930" cy="361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795" y="2359025"/>
            <a:ext cx="5025390" cy="3636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/>
          <p:cNvSpPr/>
          <p:nvPr/>
        </p:nvSpPr>
        <p:spPr>
          <a:xfrm>
            <a:off x="1113640" y="2171701"/>
            <a:ext cx="9516259" cy="2742952"/>
          </a:xfrm>
          <a:prstGeom prst="parallelogram">
            <a:avLst>
              <a:gd name="adj" fmla="val 100151"/>
            </a:avLst>
          </a:prstGeom>
          <a:solidFill>
            <a:srgbClr val="2C2E32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0" y="5197198"/>
            <a:ext cx="1333500" cy="887338"/>
          </a:xfrm>
          <a:prstGeom prst="parallelogram">
            <a:avLst>
              <a:gd name="adj" fmla="val 10015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10463644" y="733985"/>
            <a:ext cx="1085851" cy="108421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7475698" y="5825255"/>
            <a:ext cx="914069" cy="91269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2133600" y="2303418"/>
            <a:ext cx="990623" cy="9891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任意多边形 12"/>
          <p:cNvSpPr/>
          <p:nvPr/>
        </p:nvSpPr>
        <p:spPr>
          <a:xfrm flipH="1" flipV="1">
            <a:off x="8096250" y="1456347"/>
            <a:ext cx="4095750" cy="408957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rgbClr val="F45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0" y="4037012"/>
            <a:ext cx="1051912" cy="1050325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rgbClr val="F45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93763" y="733985"/>
            <a:ext cx="306846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 dirty="0">
                <a:solidFill>
                  <a:schemeClr val="accent2"/>
                </a:solidFill>
                <a:latin typeface="Century Gothic" panose="020B0502020202020204" pitchFamily="34" charset="0"/>
              </a:rPr>
              <a:t>PART 01</a:t>
            </a:r>
            <a:endParaRPr lang="zh-CN" altLang="en-US" sz="60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65711" y="2740497"/>
            <a:ext cx="3611880" cy="922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5400" b="1" dirty="0">
                <a:solidFill>
                  <a:schemeClr val="bg1"/>
                </a:solidFill>
              </a:rPr>
              <a:t>分析定位篇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065711" y="3662825"/>
            <a:ext cx="4251196" cy="5118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Analysis and positioning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  <p:bldP spid="15" grpId="0" animBg="1"/>
      <p:bldP spid="16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5226050" cy="829743"/>
            <a:chOff x="8386922" y="2014885"/>
            <a:chExt cx="5226050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5226050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200" b="1" dirty="0">
                  <a:solidFill>
                    <a:schemeClr val="accent2"/>
                  </a:solidFill>
                  <a:sym typeface="+mn-ea"/>
                </a:rPr>
                <a:t>part2</a:t>
              </a:r>
              <a:r>
                <a:rPr lang="en-US" altLang="zh-CN" sz="3200" b="1" dirty="0">
                  <a:solidFill>
                    <a:schemeClr val="accent2"/>
                  </a:solidFill>
                </a:rPr>
                <a:t> </a:t>
              </a:r>
              <a:r>
                <a:rPr lang="zh-CN" sz="3200" b="1" dirty="0">
                  <a:solidFill>
                    <a:schemeClr val="accent2"/>
                  </a:solidFill>
                </a:rPr>
                <a:t>健身房里的员工团建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06780" y="1311275"/>
            <a:ext cx="1071372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dirty="0"/>
              <a:t>    </a:t>
            </a:r>
            <a:r>
              <a:rPr lang="zh-CN" altLang="en-US" dirty="0"/>
              <a:t>健身房</a:t>
            </a:r>
            <a:r>
              <a:rPr lang="zh-CN" dirty="0"/>
              <a:t>对于</a:t>
            </a:r>
            <a:r>
              <a:rPr lang="en-US" altLang="zh-CN" dirty="0"/>
              <a:t>VIP</a:t>
            </a:r>
            <a:r>
              <a:rPr lang="zh-CN" altLang="en-US" dirty="0"/>
              <a:t>会员的又一大政策就是员工团建活动。因为很多企业往往会有团建活动，但户外的团建都已经被</a:t>
            </a:r>
            <a:r>
              <a:rPr lang="en-US" altLang="zh-CN" dirty="0"/>
              <a:t>“</a:t>
            </a:r>
            <a:r>
              <a:rPr lang="zh-CN" altLang="en-US" dirty="0"/>
              <a:t>玩坏</a:t>
            </a:r>
            <a:r>
              <a:rPr lang="en-US" altLang="zh-CN" dirty="0"/>
              <a:t>”</a:t>
            </a:r>
            <a:r>
              <a:rPr lang="zh-CN" altLang="en-US" dirty="0"/>
              <a:t>，而且会因为天气导致延期等问题。可在汗颜就不会有这些烦恼</a:t>
            </a:r>
            <a:r>
              <a:rPr lang="en-US" altLang="zh-CN" dirty="0"/>
              <a:t>——</a:t>
            </a:r>
            <a:r>
              <a:rPr lang="zh-CN" altLang="en-US" dirty="0"/>
              <a:t>健身房里的团建拓展，听起来就很酷！（员工团建需提前预约）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140" y="2677795"/>
            <a:ext cx="5069205" cy="36182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" y="2677795"/>
            <a:ext cx="4942840" cy="3618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5226050" cy="829743"/>
            <a:chOff x="8386922" y="2014885"/>
            <a:chExt cx="5226050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5226050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200" b="1" dirty="0">
                  <a:solidFill>
                    <a:schemeClr val="accent2"/>
                  </a:solidFill>
                  <a:sym typeface="+mn-ea"/>
                </a:rPr>
                <a:t>part2</a:t>
              </a:r>
              <a:r>
                <a:rPr lang="en-US" altLang="zh-CN" sz="3200" b="1" dirty="0">
                  <a:solidFill>
                    <a:schemeClr val="accent2"/>
                  </a:solidFill>
                </a:rPr>
                <a:t> </a:t>
              </a:r>
              <a:r>
                <a:rPr lang="zh-CN" sz="3200" b="1" dirty="0">
                  <a:solidFill>
                    <a:schemeClr val="accent2"/>
                  </a:solidFill>
                </a:rPr>
                <a:t>健身房里的员工团建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287270" y="1824355"/>
            <a:ext cx="1615440" cy="506730"/>
          </a:xfrm>
          <a:prstGeom prst="rect">
            <a:avLst/>
          </a:prstGeom>
          <a:solidFill>
            <a:srgbClr val="2C2E32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b="1">
                <a:solidFill>
                  <a:schemeClr val="bg1"/>
                </a:solidFill>
              </a:rPr>
              <a:t>团建活动构思</a:t>
            </a:r>
          </a:p>
        </p:txBody>
      </p:sp>
      <p:sp>
        <p:nvSpPr>
          <p:cNvPr id="22" name="矩形 21"/>
          <p:cNvSpPr/>
          <p:nvPr/>
        </p:nvSpPr>
        <p:spPr>
          <a:xfrm>
            <a:off x="4152265" y="1797050"/>
            <a:ext cx="3888105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F45137"/>
                </a:solidFill>
              </a:rPr>
              <a:t>活动主题：卡路里大作战</a:t>
            </a:r>
            <a:endParaRPr lang="zh-CN" altLang="en-US" sz="3200" b="1" dirty="0">
              <a:solidFill>
                <a:srgbClr val="F45137"/>
              </a:solidFill>
            </a:endParaRPr>
          </a:p>
        </p:txBody>
      </p:sp>
      <p:sp>
        <p:nvSpPr>
          <p:cNvPr id="9" name="下箭头 8"/>
          <p:cNvSpPr/>
          <p:nvPr/>
        </p:nvSpPr>
        <p:spPr>
          <a:xfrm>
            <a:off x="5708015" y="2430780"/>
            <a:ext cx="198120" cy="274320"/>
          </a:xfrm>
          <a:prstGeom prst="down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>
            <a:off x="5708015" y="3335020"/>
            <a:ext cx="198120" cy="274320"/>
          </a:xfrm>
          <a:prstGeom prst="down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402715" y="2774950"/>
            <a:ext cx="10223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b="1">
                <a:solidFill>
                  <a:srgbClr val="F45137"/>
                </a:solidFill>
              </a:rPr>
              <a:t>活动规则</a:t>
            </a:r>
            <a:r>
              <a:rPr lang="zh-CN" altLang="en-US" b="1">
                <a:solidFill>
                  <a:srgbClr val="F45137"/>
                </a:solidFill>
              </a:rPr>
              <a:t>：</a:t>
            </a:r>
            <a:r>
              <a:rPr lang="zh-CN" altLang="en-US"/>
              <a:t>测量每人的体能，根据活动过程中小组所消耗的卡路里进行</a:t>
            </a:r>
            <a:r>
              <a:rPr lang="en-US" altLang="zh-CN"/>
              <a:t>PK</a:t>
            </a:r>
            <a:r>
              <a:rPr lang="zh-CN" altLang="en-US"/>
              <a:t>，减的最多的小组获胜；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402715" y="4509770"/>
            <a:ext cx="9857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45137"/>
                </a:solidFill>
              </a:rPr>
              <a:t>2</a:t>
            </a:r>
            <a:r>
              <a:rPr lang="zh-CN" altLang="en-US" b="1">
                <a:solidFill>
                  <a:srgbClr val="F45137"/>
                </a:solidFill>
              </a:rPr>
              <a:t>、热身游戏，</a:t>
            </a:r>
            <a:r>
              <a:rPr lang="en-US" altLang="zh-CN" b="1">
                <a:solidFill>
                  <a:srgbClr val="F45137"/>
                </a:solidFill>
              </a:rPr>
              <a:t>Pick</a:t>
            </a:r>
            <a:r>
              <a:rPr lang="zh-CN" altLang="en-US" b="1">
                <a:solidFill>
                  <a:srgbClr val="F45137"/>
                </a:solidFill>
              </a:rPr>
              <a:t>教练：</a:t>
            </a:r>
            <a:r>
              <a:rPr lang="zh-CN" altLang="en-US"/>
              <a:t>教练进行能力展示，两组通过团队小游戏选择教练成为自己组的队长；</a:t>
            </a:r>
            <a:endParaRPr lang="en-US" altLang="zh-CN"/>
          </a:p>
        </p:txBody>
      </p:sp>
      <p:sp>
        <p:nvSpPr>
          <p:cNvPr id="24" name="文本框 23"/>
          <p:cNvSpPr txBox="1"/>
          <p:nvPr/>
        </p:nvSpPr>
        <p:spPr>
          <a:xfrm>
            <a:off x="1402715" y="3639820"/>
            <a:ext cx="9857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45137"/>
                </a:solidFill>
              </a:rPr>
              <a:t>1</a:t>
            </a:r>
            <a:r>
              <a:rPr lang="zh-CN" altLang="en-US" b="1">
                <a:solidFill>
                  <a:srgbClr val="F45137"/>
                </a:solidFill>
              </a:rPr>
              <a:t>、分组</a:t>
            </a:r>
            <a:r>
              <a:rPr lang="en-US" altLang="zh-CN" b="1">
                <a:solidFill>
                  <a:srgbClr val="F45137"/>
                </a:solidFill>
              </a:rPr>
              <a:t>PK</a:t>
            </a:r>
            <a:r>
              <a:rPr lang="zh-CN" altLang="en-US" b="1">
                <a:solidFill>
                  <a:srgbClr val="F45137"/>
                </a:solidFill>
              </a:rPr>
              <a:t>：</a:t>
            </a:r>
            <a:r>
              <a:rPr lang="zh-CN" altLang="en-US"/>
              <a:t>每人进行体能检测，佩戴运动手环，根据每人身体素质进行均衡分组并且进行记录；</a:t>
            </a:r>
            <a:endParaRPr lang="en-US" altLang="zh-CN"/>
          </a:p>
        </p:txBody>
      </p:sp>
      <p:sp>
        <p:nvSpPr>
          <p:cNvPr id="27" name="下箭头 26"/>
          <p:cNvSpPr/>
          <p:nvPr/>
        </p:nvSpPr>
        <p:spPr>
          <a:xfrm>
            <a:off x="5713095" y="4178300"/>
            <a:ext cx="198120" cy="274320"/>
          </a:xfrm>
          <a:prstGeom prst="down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5226050" cy="829743"/>
            <a:chOff x="8386922" y="2014885"/>
            <a:chExt cx="5226050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5226050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200" b="1" dirty="0">
                  <a:solidFill>
                    <a:schemeClr val="accent2"/>
                  </a:solidFill>
                  <a:sym typeface="+mn-ea"/>
                </a:rPr>
                <a:t>part2</a:t>
              </a:r>
              <a:r>
                <a:rPr lang="en-US" altLang="zh-CN" sz="3200" b="1" dirty="0">
                  <a:solidFill>
                    <a:schemeClr val="accent2"/>
                  </a:solidFill>
                </a:rPr>
                <a:t> </a:t>
              </a:r>
              <a:r>
                <a:rPr lang="zh-CN" sz="3200" b="1" dirty="0">
                  <a:solidFill>
                    <a:schemeClr val="accent2"/>
                  </a:solidFill>
                </a:rPr>
                <a:t>健身房里的员工团建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1158875" y="2905125"/>
            <a:ext cx="10825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F45137"/>
                </a:solidFill>
              </a:rPr>
              <a:t>3</a:t>
            </a:r>
            <a:r>
              <a:rPr lang="zh-CN" altLang="en-US" b="1">
                <a:solidFill>
                  <a:srgbClr val="F45137"/>
                </a:solidFill>
              </a:rPr>
              <a:t>、完成既定项目：</a:t>
            </a:r>
            <a:r>
              <a:rPr lang="zh-CN" altLang="en-US"/>
              <a:t>在健身房各个区块</a:t>
            </a:r>
            <a:r>
              <a:rPr lang="zh-CN"/>
              <a:t>设置挑战项目，每组派人完成既定挑战项目，胜利则减相应卡路里；</a:t>
            </a:r>
          </a:p>
        </p:txBody>
      </p:sp>
      <p:sp>
        <p:nvSpPr>
          <p:cNvPr id="18" name="下箭头 17"/>
          <p:cNvSpPr/>
          <p:nvPr/>
        </p:nvSpPr>
        <p:spPr>
          <a:xfrm>
            <a:off x="5720080" y="3404235"/>
            <a:ext cx="198120" cy="274320"/>
          </a:xfrm>
          <a:prstGeom prst="down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58875" y="3816350"/>
            <a:ext cx="9453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F45137"/>
                </a:solidFill>
              </a:rPr>
              <a:t>4</a:t>
            </a:r>
            <a:r>
              <a:rPr lang="zh-CN" altLang="en-US" b="1">
                <a:solidFill>
                  <a:srgbClr val="F45137"/>
                </a:solidFill>
              </a:rPr>
              <a:t>、其它自由项目：</a:t>
            </a:r>
            <a:r>
              <a:rPr lang="zh-CN" altLang="en-US"/>
              <a:t>在健身房的其它区域进行疯狂运动，每人发挥自己的能力去减少卡路里</a:t>
            </a:r>
            <a:r>
              <a:rPr lang="zh-CN"/>
              <a:t>；</a:t>
            </a:r>
          </a:p>
        </p:txBody>
      </p:sp>
      <p:sp>
        <p:nvSpPr>
          <p:cNvPr id="25" name="下箭头 24"/>
          <p:cNvSpPr/>
          <p:nvPr/>
        </p:nvSpPr>
        <p:spPr>
          <a:xfrm>
            <a:off x="5720080" y="4184650"/>
            <a:ext cx="198120" cy="274320"/>
          </a:xfrm>
          <a:prstGeom prst="down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156335" y="4554220"/>
            <a:ext cx="94938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b="1">
                <a:solidFill>
                  <a:srgbClr val="F45137"/>
                </a:solidFill>
              </a:rPr>
              <a:t>5</a:t>
            </a:r>
            <a:r>
              <a:rPr lang="zh-CN" altLang="en-US" b="1">
                <a:solidFill>
                  <a:srgbClr val="F45137"/>
                </a:solidFill>
              </a:rPr>
              <a:t>、宣布获胜团队：</a:t>
            </a:r>
            <a:r>
              <a:rPr lang="zh-CN" altLang="en-US"/>
              <a:t>根据最后小组每人减去的卡路里总数决出获胜战队，给予奖励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/>
              <a:t> （如每人一张体验券，可分享给好友，也是一种很好的宣传手段）</a:t>
            </a:r>
            <a:endParaRPr lang="zh-CN"/>
          </a:p>
        </p:txBody>
      </p:sp>
      <p:sp>
        <p:nvSpPr>
          <p:cNvPr id="8" name="文本框 7"/>
          <p:cNvSpPr txBox="1"/>
          <p:nvPr/>
        </p:nvSpPr>
        <p:spPr>
          <a:xfrm>
            <a:off x="2287270" y="1824355"/>
            <a:ext cx="1615440" cy="506730"/>
          </a:xfrm>
          <a:prstGeom prst="rect">
            <a:avLst/>
          </a:prstGeom>
          <a:solidFill>
            <a:srgbClr val="2C2E32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b="1">
                <a:solidFill>
                  <a:schemeClr val="bg1"/>
                </a:solidFill>
              </a:rPr>
              <a:t>团建活动构思</a:t>
            </a:r>
          </a:p>
        </p:txBody>
      </p:sp>
      <p:sp>
        <p:nvSpPr>
          <p:cNvPr id="10" name="矩形 9"/>
          <p:cNvSpPr/>
          <p:nvPr/>
        </p:nvSpPr>
        <p:spPr>
          <a:xfrm>
            <a:off x="4152265" y="1797050"/>
            <a:ext cx="3888105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F45137"/>
                </a:solidFill>
              </a:rPr>
              <a:t>活动主题：卡路里大作战</a:t>
            </a:r>
            <a:endParaRPr lang="zh-CN" altLang="en-US" sz="3200" b="1" dirty="0">
              <a:solidFill>
                <a:srgbClr val="F45137"/>
              </a:solidFill>
            </a:endParaRPr>
          </a:p>
        </p:txBody>
      </p:sp>
      <p:sp>
        <p:nvSpPr>
          <p:cNvPr id="11" name="下箭头 10"/>
          <p:cNvSpPr/>
          <p:nvPr/>
        </p:nvSpPr>
        <p:spPr>
          <a:xfrm>
            <a:off x="5708015" y="2430780"/>
            <a:ext cx="198120" cy="274320"/>
          </a:xfrm>
          <a:prstGeom prst="down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3077028" y="0"/>
            <a:ext cx="9114972" cy="6858000"/>
          </a:xfrm>
          <a:prstGeom prst="parallelogram">
            <a:avLst>
              <a:gd name="adj" fmla="val 100151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874712" cy="873393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rot="10800000">
            <a:off x="10726056" y="5394268"/>
            <a:ext cx="1465943" cy="146373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0649320" y="5475886"/>
            <a:ext cx="1258995" cy="1055543"/>
          </a:xfrm>
          <a:prstGeom prst="parallelogram">
            <a:avLst>
              <a:gd name="adj" fmla="val 1001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81972" y="359616"/>
            <a:ext cx="5941695" cy="829743"/>
            <a:chOff x="8386922" y="2014885"/>
            <a:chExt cx="5941695" cy="829743"/>
          </a:xfrm>
        </p:grpSpPr>
        <p:sp>
          <p:nvSpPr>
            <p:cNvPr id="14" name="矩形 13"/>
            <p:cNvSpPr/>
            <p:nvPr/>
          </p:nvSpPr>
          <p:spPr>
            <a:xfrm>
              <a:off x="8386922" y="2014885"/>
              <a:ext cx="5941695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200" b="1" dirty="0">
                  <a:solidFill>
                    <a:schemeClr val="accent2"/>
                  </a:solidFill>
                  <a:sym typeface="+mn-ea"/>
                </a:rPr>
                <a:t>part3 </a:t>
              </a:r>
              <a:r>
                <a:rPr lang="zh-CN" altLang="en-US" sz="3200" b="1" dirty="0">
                  <a:solidFill>
                    <a:schemeClr val="accent2"/>
                  </a:solidFill>
                  <a:sym typeface="+mn-ea"/>
                </a:rPr>
                <a:t>健身房里的</a:t>
              </a:r>
              <a:r>
                <a:rPr lang="zh-CN" sz="3200" b="1" dirty="0">
                  <a:solidFill>
                    <a:schemeClr val="accent2"/>
                  </a:solidFill>
                </a:rPr>
                <a:t>家文化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63123" y="2578563"/>
              <a:ext cx="3915856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Marketing plan 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06780" y="1311275"/>
            <a:ext cx="10713720" cy="8739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dirty="0"/>
              <a:t>    </a:t>
            </a:r>
            <a:r>
              <a:rPr lang="zh-CN" altLang="en-US" dirty="0"/>
              <a:t>健身房</a:t>
            </a:r>
            <a:r>
              <a:rPr lang="zh-CN" dirty="0"/>
              <a:t>特别为</a:t>
            </a:r>
            <a:r>
              <a:rPr lang="en-US" altLang="zh-CN" dirty="0"/>
              <a:t>VIP</a:t>
            </a:r>
            <a:r>
              <a:rPr lang="zh-CN" altLang="en-US" dirty="0"/>
              <a:t>会员提供一张附属卡，可以供家人共同使用（仅限一位）。这既是一种客户对家人的关怀，也是一种延长的销售模式（尤其是女士之间口口相传的推广力度更大）。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835" y="2403475"/>
            <a:ext cx="5016500" cy="37503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95" y="2403475"/>
            <a:ext cx="4873625" cy="3667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/>
          <p:cNvSpPr/>
          <p:nvPr/>
        </p:nvSpPr>
        <p:spPr>
          <a:xfrm>
            <a:off x="1113640" y="2171701"/>
            <a:ext cx="9516259" cy="2742952"/>
          </a:xfrm>
          <a:prstGeom prst="parallelogram">
            <a:avLst>
              <a:gd name="adj" fmla="val 100151"/>
            </a:avLst>
          </a:prstGeom>
          <a:solidFill>
            <a:srgbClr val="2C2E32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0" y="5197198"/>
            <a:ext cx="1333500" cy="887338"/>
          </a:xfrm>
          <a:prstGeom prst="parallelogram">
            <a:avLst>
              <a:gd name="adj" fmla="val 10015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10463644" y="733985"/>
            <a:ext cx="1085851" cy="108421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7475698" y="5825255"/>
            <a:ext cx="914069" cy="91269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2133600" y="2303418"/>
            <a:ext cx="990623" cy="9891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任意多边形 12"/>
          <p:cNvSpPr/>
          <p:nvPr/>
        </p:nvSpPr>
        <p:spPr>
          <a:xfrm flipH="1" flipV="1">
            <a:off x="8096250" y="1456347"/>
            <a:ext cx="4095750" cy="408957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rgbClr val="F45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0" y="4037012"/>
            <a:ext cx="1051912" cy="1050325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rgbClr val="F45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93763" y="733985"/>
            <a:ext cx="3039745" cy="10147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 dirty="0">
                <a:solidFill>
                  <a:schemeClr val="accent2"/>
                </a:solidFill>
                <a:latin typeface="Century Gothic" panose="020B0502020202020204" pitchFamily="34" charset="0"/>
              </a:rPr>
              <a:t>PART 0</a:t>
            </a:r>
            <a:r>
              <a:rPr lang="en-US" sz="6000" dirty="0">
                <a:solidFill>
                  <a:schemeClr val="accent2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65711" y="2740497"/>
            <a:ext cx="3611880" cy="922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5400" b="1" dirty="0">
                <a:solidFill>
                  <a:schemeClr val="bg1"/>
                </a:solidFill>
              </a:rPr>
              <a:t>市场推广篇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065711" y="3662825"/>
            <a:ext cx="4251196" cy="5118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Market promotion;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13" grpId="0" bldLvl="0" animBg="1"/>
      <p:bldP spid="15" grpId="0" bldLvl="0" animBg="1"/>
      <p:bldP spid="16" grpId="0"/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 flipH="1" flipV="1">
            <a:off x="6584315" y="1320800"/>
            <a:ext cx="5607685" cy="5537200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0" y="0"/>
            <a:ext cx="2849097" cy="2844800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rgbClr val="F45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 rot="18903094">
            <a:off x="-391160" y="794385"/>
            <a:ext cx="2914015" cy="6819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b="1" dirty="0">
                <a:solidFill>
                  <a:schemeClr val="bg1"/>
                </a:solidFill>
              </a:rPr>
              <a:t>市场推广手段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71320" y="961390"/>
            <a:ext cx="98640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lang="zh-CN" b="1">
                <a:solidFill>
                  <a:srgbClr val="FF0000"/>
                </a:solidFill>
              </a:rPr>
              <a:t>软文发布</a:t>
            </a:r>
            <a:r>
              <a:rPr lang="en-US" altLang="zh-CN"/>
              <a:t>——</a:t>
            </a:r>
            <a:r>
              <a:rPr lang="zh-CN" altLang="en-US"/>
              <a:t>除了公众号朋友圈外，也可以在目标客户常用的软件上发布一些软文， </a:t>
            </a: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/>
              <a:t>                           软文内容可以结合热点或者时间，针对客户的需求点进行编辑，做到</a:t>
            </a:r>
            <a:r>
              <a:rPr lang="en-US" altLang="zh-CN"/>
              <a:t>“</a:t>
            </a:r>
            <a:r>
              <a:rPr lang="zh-CN" altLang="en-US"/>
              <a:t>对症下药</a:t>
            </a:r>
            <a:r>
              <a:rPr lang="en-US" altLang="zh-CN"/>
              <a:t>”</a:t>
            </a:r>
            <a:r>
              <a:rPr lang="zh-CN" altLang="en-US"/>
              <a:t>；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67080" y="2279650"/>
            <a:ext cx="98640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b="1">
                <a:solidFill>
                  <a:srgbClr val="FF0000"/>
                </a:solidFill>
              </a:rPr>
              <a:t>视频动态</a:t>
            </a:r>
            <a:r>
              <a:rPr lang="en-US" altLang="zh-CN"/>
              <a:t>——</a:t>
            </a:r>
            <a:r>
              <a:rPr lang="zh-CN" altLang="en-US"/>
              <a:t>当下最火热的宣传推广方式非属抖音、快手等莫属，这种短小却有趣的小视频比</a:t>
            </a: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/>
              <a:t>                          起普通的广告宣传单更加容易使人点击并关注；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08635" y="3628390"/>
            <a:ext cx="849820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b="1">
                <a:solidFill>
                  <a:srgbClr val="FF0000"/>
                </a:solidFill>
              </a:rPr>
              <a:t>朋友圈实时动态</a:t>
            </a:r>
            <a:r>
              <a:rPr lang="en-US" altLang="zh-CN"/>
              <a:t>——</a:t>
            </a:r>
            <a:r>
              <a:rPr lang="zh-CN" altLang="en-US"/>
              <a:t>这是一种最快最有效的宣传方式，将举办的活动等照片进行</a:t>
            </a: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/>
              <a:t>                                     发布，会在短时间内进行吸睛；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508635" y="5006340"/>
            <a:ext cx="73875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b="1">
                <a:solidFill>
                  <a:srgbClr val="FF0000"/>
                </a:solidFill>
              </a:rPr>
              <a:t>广告投放</a:t>
            </a:r>
            <a:r>
              <a:rPr lang="en-US" altLang="zh-CN"/>
              <a:t>——</a:t>
            </a:r>
            <a:r>
              <a:rPr lang="zh-CN" altLang="en-US"/>
              <a:t>这</a:t>
            </a:r>
            <a:r>
              <a:rPr lang="zh-CN"/>
              <a:t>在线上线下进行广告投放（但注意渠道选择，千万不</a:t>
            </a: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/>
              <a:t>                          要发广告单页，这会拉低自身的档次）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 23"/>
          <p:cNvSpPr/>
          <p:nvPr/>
        </p:nvSpPr>
        <p:spPr>
          <a:xfrm flipH="1" flipV="1">
            <a:off x="442806" y="0"/>
            <a:ext cx="11749195" cy="6858000"/>
          </a:xfrm>
          <a:custGeom>
            <a:avLst/>
            <a:gdLst>
              <a:gd name="connsiteX0" fmla="*/ 4880836 w 11749195"/>
              <a:gd name="connsiteY0" fmla="*/ 6858000 h 6858000"/>
              <a:gd name="connsiteX1" fmla="*/ 0 w 11749195"/>
              <a:gd name="connsiteY1" fmla="*/ 6858000 h 6858000"/>
              <a:gd name="connsiteX2" fmla="*/ 0 w 11749195"/>
              <a:gd name="connsiteY2" fmla="*/ 0 h 6858000"/>
              <a:gd name="connsiteX3" fmla="*/ 11749195 w 117491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9195" h="6858000">
                <a:moveTo>
                  <a:pt x="4880836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1749195" y="0"/>
                </a:lnTo>
                <a:close/>
              </a:path>
            </a:pathLst>
          </a:custGeom>
          <a:solidFill>
            <a:srgbClr val="2C2E32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平行四边形 2"/>
          <p:cNvSpPr/>
          <p:nvPr/>
        </p:nvSpPr>
        <p:spPr>
          <a:xfrm>
            <a:off x="4236079" y="813870"/>
            <a:ext cx="1756372" cy="1493822"/>
          </a:xfrm>
          <a:prstGeom prst="parallelogram">
            <a:avLst>
              <a:gd name="adj" fmla="val 100151"/>
            </a:avLst>
          </a:prstGeom>
          <a:solidFill>
            <a:srgbClr val="2C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1702052" y="4571999"/>
            <a:ext cx="1457608" cy="1240325"/>
          </a:xfrm>
          <a:prstGeom prst="parallelogram">
            <a:avLst>
              <a:gd name="adj" fmla="val 10015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平行四边形 4"/>
          <p:cNvSpPr/>
          <p:nvPr/>
        </p:nvSpPr>
        <p:spPr>
          <a:xfrm>
            <a:off x="10067952" y="235390"/>
            <a:ext cx="1882622" cy="1607727"/>
          </a:xfrm>
          <a:prstGeom prst="parallelogram">
            <a:avLst>
              <a:gd name="adj" fmla="val 10015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 flipH="1" flipV="1">
            <a:off x="10566399" y="5240628"/>
            <a:ext cx="1619815" cy="161737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rgbClr val="F45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10433812" y="982189"/>
            <a:ext cx="1098392" cy="109673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6619522" y="5672962"/>
            <a:ext cx="753840" cy="75270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5958830" y="6049313"/>
            <a:ext cx="753840" cy="75270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2692888" y="1443030"/>
            <a:ext cx="1953378" cy="195043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6136627" y="2867914"/>
            <a:ext cx="5315879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en-US" altLang="zh-CN" sz="9600" b="1" dirty="0">
                <a:solidFill>
                  <a:schemeClr val="bg1"/>
                </a:solidFill>
              </a:rPr>
              <a:t>THANKS</a:t>
            </a:r>
          </a:p>
        </p:txBody>
      </p:sp>
      <p:sp>
        <p:nvSpPr>
          <p:cNvPr id="43" name="平行四边形 42"/>
          <p:cNvSpPr/>
          <p:nvPr/>
        </p:nvSpPr>
        <p:spPr>
          <a:xfrm>
            <a:off x="6356987" y="5357777"/>
            <a:ext cx="913728" cy="345717"/>
          </a:xfrm>
          <a:prstGeom prst="parallelogram">
            <a:avLst>
              <a:gd name="adj" fmla="val 10015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440826" y="2309377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全案策划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205907" y="4437574"/>
            <a:ext cx="7457365" cy="4156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14000"/>
              </a:lnSpc>
            </a:pP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健身房营销策划全案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62BA11C-DF34-42AE-8A4B-28EF52BEB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556" y="2867914"/>
            <a:ext cx="2206752" cy="2688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内容占位符 21">
            <a:extLst>
              <a:ext uri="{FF2B5EF4-FFF2-40B4-BE49-F238E27FC236}">
                <a16:creationId xmlns:a16="http://schemas.microsoft.com/office/drawing/2014/main" id="{2C3FC1C4-AE54-4774-A70A-7D78563CC7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/>
          <a:stretch/>
        </p:blipFill>
        <p:spPr>
          <a:xfrm>
            <a:off x="8571682" y="4873952"/>
            <a:ext cx="3063710" cy="13019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  <p:bldP spid="4" grpId="0" animBg="1"/>
      <p:bldP spid="5" grpId="0" animBg="1"/>
      <p:bldP spid="10" grpId="0" animBg="1"/>
      <p:bldP spid="27" grpId="0"/>
      <p:bldP spid="43" grpId="0" animBg="1"/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450950" y="865238"/>
            <a:ext cx="5224504" cy="5224504"/>
            <a:chOff x="3833315" y="983615"/>
            <a:chExt cx="5224504" cy="5224504"/>
          </a:xfrm>
        </p:grpSpPr>
        <p:sp>
          <p:nvSpPr>
            <p:cNvPr id="4" name="弧形 3"/>
            <p:cNvSpPr/>
            <p:nvPr/>
          </p:nvSpPr>
          <p:spPr>
            <a:xfrm>
              <a:off x="3833315" y="983615"/>
              <a:ext cx="5224504" cy="5224504"/>
            </a:xfrm>
            <a:prstGeom prst="arc">
              <a:avLst>
                <a:gd name="adj1" fmla="val 16200000"/>
                <a:gd name="adj2" fmla="val 9593247"/>
              </a:avLst>
            </a:prstGeom>
            <a:ln w="355600">
              <a:solidFill>
                <a:srgbClr val="F45137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弧形 22"/>
            <p:cNvSpPr/>
            <p:nvPr/>
          </p:nvSpPr>
          <p:spPr>
            <a:xfrm rot="7898020">
              <a:off x="4432892" y="1583192"/>
              <a:ext cx="4025349" cy="4025349"/>
            </a:xfrm>
            <a:prstGeom prst="arc">
              <a:avLst>
                <a:gd name="adj1" fmla="val 16200000"/>
                <a:gd name="adj2" fmla="val 9593247"/>
              </a:avLst>
            </a:prstGeom>
            <a:ln w="355600">
              <a:solidFill>
                <a:schemeClr val="bg1">
                  <a:lumMod val="65000"/>
                  <a:alpha val="50196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弧形 28"/>
            <p:cNvSpPr/>
            <p:nvPr/>
          </p:nvSpPr>
          <p:spPr>
            <a:xfrm rot="16773462">
              <a:off x="5051735" y="2167118"/>
              <a:ext cx="2857498" cy="2857498"/>
            </a:xfrm>
            <a:prstGeom prst="arc">
              <a:avLst>
                <a:gd name="adj1" fmla="val 17804076"/>
                <a:gd name="adj2" fmla="val 9593247"/>
              </a:avLst>
            </a:prstGeom>
            <a:ln w="355600">
              <a:solidFill>
                <a:schemeClr val="bg1">
                  <a:lumMod val="85000"/>
                  <a:alpha val="50196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5695885" y="2846186"/>
              <a:ext cx="1499362" cy="1499362"/>
            </a:xfrm>
            <a:prstGeom prst="ellipse">
              <a:avLst/>
            </a:prstGeom>
            <a:solidFill>
              <a:srgbClr val="F4513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平行四边形 7"/>
          <p:cNvSpPr/>
          <p:nvPr/>
        </p:nvSpPr>
        <p:spPr>
          <a:xfrm>
            <a:off x="219075" y="5452745"/>
            <a:ext cx="1169670" cy="1142365"/>
          </a:xfrm>
          <a:prstGeom prst="parallelogram">
            <a:avLst>
              <a:gd name="adj" fmla="val 1001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平行四边形 8"/>
          <p:cNvSpPr/>
          <p:nvPr/>
        </p:nvSpPr>
        <p:spPr>
          <a:xfrm>
            <a:off x="10488930" y="300990"/>
            <a:ext cx="1193800" cy="1050925"/>
          </a:xfrm>
          <a:prstGeom prst="parallelogram">
            <a:avLst>
              <a:gd name="adj" fmla="val 10015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498908" y="301560"/>
            <a:ext cx="3765893" cy="829743"/>
            <a:chOff x="8386922" y="2014885"/>
            <a:chExt cx="3765893" cy="829743"/>
          </a:xfrm>
        </p:grpSpPr>
        <p:sp>
          <p:nvSpPr>
            <p:cNvPr id="13" name="矩形 12"/>
            <p:cNvSpPr/>
            <p:nvPr/>
          </p:nvSpPr>
          <p:spPr>
            <a:xfrm>
              <a:off x="8386922" y="2014885"/>
              <a:ext cx="3529964" cy="63235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某健身房关键词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478362" y="2578563"/>
              <a:ext cx="3674453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Analysis and positioning</a:t>
              </a:r>
            </a:p>
          </p:txBody>
        </p:sp>
      </p:grpSp>
      <p:pic>
        <p:nvPicPr>
          <p:cNvPr id="2" name="图片 1" descr="黑色Logo"/>
          <p:cNvPicPr>
            <a:picLocks noChangeAspect="1"/>
          </p:cNvPicPr>
          <p:nvPr/>
        </p:nvPicPr>
        <p:blipFill>
          <a:blip r:embed="rId3"/>
          <a:srcRect l="21164" t="39591" r="12963" b="34299"/>
          <a:stretch>
            <a:fillRect/>
          </a:stretch>
        </p:blipFill>
        <p:spPr>
          <a:xfrm>
            <a:off x="4265295" y="2810510"/>
            <a:ext cx="4162425" cy="123698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463415" y="1694815"/>
            <a:ext cx="3964305" cy="6323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F45137"/>
                </a:solidFill>
              </a:rPr>
              <a:t>首家黑科技</a:t>
            </a:r>
            <a:r>
              <a:rPr lang="zh-CN" altLang="en-US" sz="3200" b="1" dirty="0">
                <a:solidFill>
                  <a:srgbClr val="F45137"/>
                </a:solidFill>
              </a:rPr>
              <a:t>健身房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265295" y="5452745"/>
            <a:ext cx="51873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造假极高的室内泳池</a:t>
            </a:r>
            <a:r>
              <a:rPr lang="en-US" altLang="zh-CN"/>
              <a:t>+</a:t>
            </a:r>
            <a:r>
              <a:rPr lang="zh-CN" altLang="en-US"/>
              <a:t>无边际泳池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863090" y="486029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5000方超大面积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384800" y="983615"/>
            <a:ext cx="5588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/>
              <a:t>100</a:t>
            </a:r>
            <a:r>
              <a:rPr lang="zh-CN" altLang="en-US"/>
              <a:t>多万带led屏的holofit全息训练空间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427720" y="4047490"/>
            <a:ext cx="29514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rgbClr val="F45137"/>
                </a:solidFill>
              </a:rPr>
              <a:t>近10000平方的屋顶花园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005840" y="367919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dirty="0"/>
              <a:t>健身房的顶配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8310880" y="1882775"/>
            <a:ext cx="41706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/>
              <a:t>首创</a:t>
            </a:r>
            <a:r>
              <a:rPr lang="zh-CN" altLang="en-US" dirty="0">
                <a:sym typeface="+mn-ea"/>
              </a:rPr>
              <a:t>室内滑雪场</a:t>
            </a:r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499110" y="2630805"/>
            <a:ext cx="435292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/>
              <a:t>动感单车房联通了全球最领先的系统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8866505" y="5228590"/>
            <a:ext cx="30600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将</a:t>
            </a:r>
            <a:r>
              <a:rPr lang="en-US" altLang="zh-CN"/>
              <a:t>T</a:t>
            </a:r>
            <a:r>
              <a:rPr lang="zh-CN" altLang="en-US"/>
              <a:t>台搬进健身房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873125" y="1694815"/>
            <a:ext cx="35299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rgbClr val="F45137"/>
                </a:solidFill>
              </a:rPr>
              <a:t>为女性玩家准备了专属训练区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5011420" y="4613910"/>
            <a:ext cx="26701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F45137"/>
                </a:solidFill>
              </a:rPr>
              <a:t>私密豪华的vip休息室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9138920" y="2967990"/>
            <a:ext cx="30765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贴心的洗浴空间和蒸湿房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10829290" y="5228590"/>
            <a:ext cx="7461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/>
              <a:t>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边形 8"/>
          <p:cNvSpPr/>
          <p:nvPr/>
        </p:nvSpPr>
        <p:spPr>
          <a:xfrm>
            <a:off x="350520" y="5256530"/>
            <a:ext cx="1334770" cy="1228090"/>
          </a:xfrm>
          <a:prstGeom prst="parallelogram">
            <a:avLst>
              <a:gd name="adj" fmla="val 10015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10600690" y="301625"/>
            <a:ext cx="1203960" cy="115443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498908" y="301560"/>
            <a:ext cx="3765893" cy="829743"/>
            <a:chOff x="8386922" y="2014885"/>
            <a:chExt cx="3765893" cy="829743"/>
          </a:xfrm>
        </p:grpSpPr>
        <p:sp>
          <p:nvSpPr>
            <p:cNvPr id="13" name="矩形 12"/>
            <p:cNvSpPr/>
            <p:nvPr/>
          </p:nvSpPr>
          <p:spPr>
            <a:xfrm>
              <a:off x="8386922" y="2014885"/>
              <a:ext cx="2913962" cy="63235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某健身房分析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478362" y="2578563"/>
              <a:ext cx="3674453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Analysis and positioning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06780" y="1311275"/>
            <a:ext cx="1071372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dirty="0"/>
              <a:t>    </a:t>
            </a:r>
            <a:r>
              <a:rPr lang="zh-CN" altLang="en-US" dirty="0"/>
              <a:t>该健身房</a:t>
            </a:r>
            <a:r>
              <a:rPr lang="zh-CN" dirty="0"/>
              <a:t>目前对自身的定位是首家黑科技、高端健身房，是顶级配置的健身房。作为高端健身房，</a:t>
            </a:r>
            <a:r>
              <a:rPr lang="zh-CN" dirty="0">
                <a:solidFill>
                  <a:srgbClr val="F45137"/>
                </a:solidFill>
              </a:rPr>
              <a:t>目标客户自然是一些企业家及高端白领</a:t>
            </a:r>
            <a:r>
              <a:rPr lang="zh-CN" dirty="0"/>
              <a:t>。但是无论它前面冠名了多少豪华的修饰，但最终还是一家健身房。对于平常繁忙的商务人士来说，去健身房的次数少之又少，汗颜对他们的吸引力自然不高。但是如果更换一下定位，制定一系列符合高端人士的活动及营销手段，结果又是大不相同。</a:t>
            </a:r>
          </a:p>
        </p:txBody>
      </p:sp>
      <p:sp>
        <p:nvSpPr>
          <p:cNvPr id="5" name="矩形 4"/>
          <p:cNvSpPr/>
          <p:nvPr/>
        </p:nvSpPr>
        <p:spPr>
          <a:xfrm>
            <a:off x="3100070" y="3369310"/>
            <a:ext cx="681418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1"/>
                </a:solidFill>
              </a:rPr>
              <a:t>健身房</a:t>
            </a:r>
            <a:r>
              <a:rPr lang="en-US" altLang="zh-CN" sz="2400" b="1" dirty="0">
                <a:solidFill>
                  <a:schemeClr val="tx1"/>
                </a:solidFill>
              </a:rPr>
              <a:t>+</a:t>
            </a:r>
            <a:r>
              <a:rPr lang="zh-CN" altLang="en-US" sz="2400" b="1" dirty="0">
                <a:solidFill>
                  <a:schemeClr val="tx1"/>
                </a:solidFill>
              </a:rPr>
              <a:t>黑科技</a:t>
            </a:r>
            <a:r>
              <a:rPr lang="en-US" altLang="zh-CN" sz="2400" b="1" dirty="0">
                <a:solidFill>
                  <a:schemeClr val="tx1"/>
                </a:solidFill>
              </a:rPr>
              <a:t>+</a:t>
            </a:r>
            <a:r>
              <a:rPr lang="zh-CN" altLang="en-US" sz="2400" b="1" dirty="0">
                <a:solidFill>
                  <a:schemeClr val="tx1"/>
                </a:solidFill>
              </a:rPr>
              <a:t>高端</a:t>
            </a:r>
            <a:r>
              <a:rPr lang="en-US" altLang="zh-CN" sz="2400" b="1" dirty="0">
                <a:solidFill>
                  <a:schemeClr val="tx1"/>
                </a:solidFill>
              </a:rPr>
              <a:t>+</a:t>
            </a:r>
            <a:r>
              <a:rPr lang="zh-CN" altLang="en-US" sz="2400" b="1" dirty="0">
                <a:solidFill>
                  <a:schemeClr val="tx1"/>
                </a:solidFill>
              </a:rPr>
              <a:t>顶配</a:t>
            </a:r>
            <a:r>
              <a:rPr lang="en-US" altLang="zh-CN" sz="2400" b="1" dirty="0">
                <a:solidFill>
                  <a:schemeClr val="tx1"/>
                </a:solidFill>
              </a:rPr>
              <a:t>+......=</a:t>
            </a:r>
            <a:r>
              <a:rPr lang="zh-CN" altLang="en-US" sz="2400" b="1" dirty="0">
                <a:solidFill>
                  <a:schemeClr val="tx1"/>
                </a:solidFill>
              </a:rPr>
              <a:t>豪华</a:t>
            </a:r>
            <a:r>
              <a:rPr lang="zh-CN" altLang="en-US" sz="2800" b="1" dirty="0">
                <a:solidFill>
                  <a:srgbClr val="F45137"/>
                </a:solidFill>
              </a:rPr>
              <a:t>健身房</a:t>
            </a:r>
          </a:p>
        </p:txBody>
      </p:sp>
      <p:cxnSp>
        <p:nvCxnSpPr>
          <p:cNvPr id="7" name="直接箭头连接符 6"/>
          <p:cNvCxnSpPr/>
          <p:nvPr/>
        </p:nvCxnSpPr>
        <p:spPr>
          <a:xfrm>
            <a:off x="5730240" y="4159250"/>
            <a:ext cx="0" cy="10972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5882640" y="4159250"/>
            <a:ext cx="0" cy="10972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328670" y="5467350"/>
            <a:ext cx="6356985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sz="2400" b="1" dirty="0">
                <a:solidFill>
                  <a:schemeClr val="tx1"/>
                </a:solidFill>
              </a:rPr>
              <a:t>转换思路 确定客群 分析需求  </a:t>
            </a:r>
            <a:r>
              <a:rPr lang="zh-CN" sz="2400" b="1" dirty="0">
                <a:solidFill>
                  <a:srgbClr val="F45137"/>
                </a:solidFill>
              </a:rPr>
              <a:t>重新定位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边形 8"/>
          <p:cNvSpPr/>
          <p:nvPr/>
        </p:nvSpPr>
        <p:spPr>
          <a:xfrm>
            <a:off x="10735945" y="117475"/>
            <a:ext cx="1193800" cy="1050925"/>
          </a:xfrm>
          <a:prstGeom prst="parallelogram">
            <a:avLst>
              <a:gd name="adj" fmla="val 10015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498908" y="301560"/>
            <a:ext cx="3765893" cy="829743"/>
            <a:chOff x="8386922" y="2014885"/>
            <a:chExt cx="3765893" cy="829743"/>
          </a:xfrm>
        </p:grpSpPr>
        <p:sp>
          <p:nvSpPr>
            <p:cNvPr id="13" name="矩形 12"/>
            <p:cNvSpPr/>
            <p:nvPr/>
          </p:nvSpPr>
          <p:spPr>
            <a:xfrm>
              <a:off x="8386922" y="2014885"/>
              <a:ext cx="2913962" cy="6819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目标客群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478362" y="2578563"/>
              <a:ext cx="3674453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Analysis and positioning</a:t>
              </a:r>
            </a:p>
          </p:txBody>
        </p:sp>
      </p:grpSp>
      <p:sp>
        <p:nvSpPr>
          <p:cNvPr id="359" name="Freeform 208"/>
          <p:cNvSpPr>
            <a:spLocks noEditPoints="1"/>
          </p:cNvSpPr>
          <p:nvPr/>
        </p:nvSpPr>
        <p:spPr bwMode="auto">
          <a:xfrm>
            <a:off x="6141403" y="1559243"/>
            <a:ext cx="792163" cy="2947988"/>
          </a:xfrm>
          <a:custGeom>
            <a:avLst/>
            <a:gdLst>
              <a:gd name="T0" fmla="*/ 221 w 224"/>
              <a:gd name="T1" fmla="*/ 237 h 906"/>
              <a:gd name="T2" fmla="*/ 178 w 224"/>
              <a:gd name="T3" fmla="*/ 151 h 906"/>
              <a:gd name="T4" fmla="*/ 161 w 224"/>
              <a:gd name="T5" fmla="*/ 98 h 906"/>
              <a:gd name="T6" fmla="*/ 148 w 224"/>
              <a:gd name="T7" fmla="*/ 36 h 906"/>
              <a:gd name="T8" fmla="*/ 107 w 224"/>
              <a:gd name="T9" fmla="*/ 0 h 906"/>
              <a:gd name="T10" fmla="*/ 63 w 224"/>
              <a:gd name="T11" fmla="*/ 101 h 906"/>
              <a:gd name="T12" fmla="*/ 48 w 224"/>
              <a:gd name="T13" fmla="*/ 145 h 906"/>
              <a:gd name="T14" fmla="*/ 7 w 224"/>
              <a:gd name="T15" fmla="*/ 204 h 906"/>
              <a:gd name="T16" fmla="*/ 2 w 224"/>
              <a:gd name="T17" fmla="*/ 302 h 906"/>
              <a:gd name="T18" fmla="*/ 28 w 224"/>
              <a:gd name="T19" fmla="*/ 360 h 906"/>
              <a:gd name="T20" fmla="*/ 31 w 224"/>
              <a:gd name="T21" fmla="*/ 411 h 906"/>
              <a:gd name="T22" fmla="*/ 35 w 224"/>
              <a:gd name="T23" fmla="*/ 565 h 906"/>
              <a:gd name="T24" fmla="*/ 54 w 224"/>
              <a:gd name="T25" fmla="*/ 607 h 906"/>
              <a:gd name="T26" fmla="*/ 81 w 224"/>
              <a:gd name="T27" fmla="*/ 790 h 906"/>
              <a:gd name="T28" fmla="*/ 89 w 224"/>
              <a:gd name="T29" fmla="*/ 869 h 906"/>
              <a:gd name="T30" fmla="*/ 112 w 224"/>
              <a:gd name="T31" fmla="*/ 906 h 906"/>
              <a:gd name="T32" fmla="*/ 122 w 224"/>
              <a:gd name="T33" fmla="*/ 847 h 906"/>
              <a:gd name="T34" fmla="*/ 157 w 224"/>
              <a:gd name="T35" fmla="*/ 853 h 906"/>
              <a:gd name="T36" fmla="*/ 124 w 224"/>
              <a:gd name="T37" fmla="*/ 764 h 906"/>
              <a:gd name="T38" fmla="*/ 156 w 224"/>
              <a:gd name="T39" fmla="*/ 611 h 906"/>
              <a:gd name="T40" fmla="*/ 166 w 224"/>
              <a:gd name="T41" fmla="*/ 582 h 906"/>
              <a:gd name="T42" fmla="*/ 190 w 224"/>
              <a:gd name="T43" fmla="*/ 474 h 906"/>
              <a:gd name="T44" fmla="*/ 206 w 224"/>
              <a:gd name="T45" fmla="*/ 414 h 906"/>
              <a:gd name="T46" fmla="*/ 192 w 224"/>
              <a:gd name="T47" fmla="*/ 313 h 906"/>
              <a:gd name="T48" fmla="*/ 73 w 224"/>
              <a:gd name="T49" fmla="*/ 279 h 906"/>
              <a:gd name="T50" fmla="*/ 63 w 224"/>
              <a:gd name="T51" fmla="*/ 289 h 906"/>
              <a:gd name="T52" fmla="*/ 73 w 224"/>
              <a:gd name="T53" fmla="*/ 269 h 906"/>
              <a:gd name="T54" fmla="*/ 110 w 224"/>
              <a:gd name="T55" fmla="*/ 621 h 906"/>
              <a:gd name="T56" fmla="*/ 107 w 224"/>
              <a:gd name="T57" fmla="*/ 646 h 906"/>
              <a:gd name="T58" fmla="*/ 104 w 224"/>
              <a:gd name="T59" fmla="*/ 612 h 906"/>
              <a:gd name="T60" fmla="*/ 110 w 224"/>
              <a:gd name="T61" fmla="*/ 580 h 906"/>
              <a:gd name="T62" fmla="*/ 116 w 224"/>
              <a:gd name="T63" fmla="*/ 225 h 906"/>
              <a:gd name="T64" fmla="*/ 91 w 224"/>
              <a:gd name="T65" fmla="*/ 130 h 906"/>
              <a:gd name="T66" fmla="*/ 115 w 224"/>
              <a:gd name="T67" fmla="*/ 200 h 906"/>
              <a:gd name="T68" fmla="*/ 128 w 224"/>
              <a:gd name="T69" fmla="*/ 156 h 906"/>
              <a:gd name="T70" fmla="*/ 143 w 224"/>
              <a:gd name="T71" fmla="*/ 147 h 906"/>
              <a:gd name="T72" fmla="*/ 116 w 224"/>
              <a:gd name="T73" fmla="*/ 225 h 906"/>
              <a:gd name="T74" fmla="*/ 138 w 224"/>
              <a:gd name="T75" fmla="*/ 333 h 906"/>
              <a:gd name="T76" fmla="*/ 149 w 224"/>
              <a:gd name="T77" fmla="*/ 315 h 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24" h="906">
                <a:moveTo>
                  <a:pt x="215" y="296"/>
                </a:moveTo>
                <a:cubicBezTo>
                  <a:pt x="222" y="281"/>
                  <a:pt x="224" y="258"/>
                  <a:pt x="221" y="237"/>
                </a:cubicBezTo>
                <a:cubicBezTo>
                  <a:pt x="219" y="217"/>
                  <a:pt x="217" y="187"/>
                  <a:pt x="211" y="170"/>
                </a:cubicBezTo>
                <a:cubicBezTo>
                  <a:pt x="204" y="152"/>
                  <a:pt x="178" y="151"/>
                  <a:pt x="178" y="151"/>
                </a:cubicBezTo>
                <a:cubicBezTo>
                  <a:pt x="178" y="151"/>
                  <a:pt x="180" y="142"/>
                  <a:pt x="172" y="133"/>
                </a:cubicBezTo>
                <a:cubicBezTo>
                  <a:pt x="164" y="124"/>
                  <a:pt x="163" y="113"/>
                  <a:pt x="161" y="98"/>
                </a:cubicBezTo>
                <a:cubicBezTo>
                  <a:pt x="159" y="82"/>
                  <a:pt x="155" y="72"/>
                  <a:pt x="155" y="62"/>
                </a:cubicBezTo>
                <a:cubicBezTo>
                  <a:pt x="155" y="52"/>
                  <a:pt x="152" y="53"/>
                  <a:pt x="148" y="36"/>
                </a:cubicBezTo>
                <a:cubicBezTo>
                  <a:pt x="144" y="19"/>
                  <a:pt x="127" y="0"/>
                  <a:pt x="10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75" y="0"/>
                  <a:pt x="67" y="48"/>
                  <a:pt x="64" y="64"/>
                </a:cubicBezTo>
                <a:cubicBezTo>
                  <a:pt x="62" y="79"/>
                  <a:pt x="58" y="89"/>
                  <a:pt x="63" y="101"/>
                </a:cubicBezTo>
                <a:cubicBezTo>
                  <a:pt x="68" y="113"/>
                  <a:pt x="62" y="116"/>
                  <a:pt x="50" y="125"/>
                </a:cubicBezTo>
                <a:cubicBezTo>
                  <a:pt x="39" y="135"/>
                  <a:pt x="48" y="145"/>
                  <a:pt x="48" y="145"/>
                </a:cubicBezTo>
                <a:cubicBezTo>
                  <a:pt x="48" y="145"/>
                  <a:pt x="37" y="152"/>
                  <a:pt x="28" y="154"/>
                </a:cubicBezTo>
                <a:cubicBezTo>
                  <a:pt x="19" y="155"/>
                  <a:pt x="9" y="186"/>
                  <a:pt x="7" y="204"/>
                </a:cubicBezTo>
                <a:cubicBezTo>
                  <a:pt x="5" y="221"/>
                  <a:pt x="4" y="220"/>
                  <a:pt x="2" y="233"/>
                </a:cubicBezTo>
                <a:cubicBezTo>
                  <a:pt x="0" y="247"/>
                  <a:pt x="1" y="279"/>
                  <a:pt x="2" y="302"/>
                </a:cubicBezTo>
                <a:cubicBezTo>
                  <a:pt x="4" y="324"/>
                  <a:pt x="31" y="326"/>
                  <a:pt x="31" y="326"/>
                </a:cubicBezTo>
                <a:cubicBezTo>
                  <a:pt x="31" y="326"/>
                  <a:pt x="31" y="348"/>
                  <a:pt x="28" y="360"/>
                </a:cubicBezTo>
                <a:cubicBezTo>
                  <a:pt x="24" y="373"/>
                  <a:pt x="7" y="405"/>
                  <a:pt x="12" y="407"/>
                </a:cubicBezTo>
                <a:cubicBezTo>
                  <a:pt x="16" y="409"/>
                  <a:pt x="31" y="411"/>
                  <a:pt x="31" y="411"/>
                </a:cubicBezTo>
                <a:cubicBezTo>
                  <a:pt x="31" y="411"/>
                  <a:pt x="28" y="447"/>
                  <a:pt x="30" y="465"/>
                </a:cubicBezTo>
                <a:cubicBezTo>
                  <a:pt x="31" y="483"/>
                  <a:pt x="35" y="544"/>
                  <a:pt x="35" y="565"/>
                </a:cubicBezTo>
                <a:cubicBezTo>
                  <a:pt x="35" y="586"/>
                  <a:pt x="50" y="579"/>
                  <a:pt x="50" y="579"/>
                </a:cubicBezTo>
                <a:cubicBezTo>
                  <a:pt x="50" y="579"/>
                  <a:pt x="52" y="592"/>
                  <a:pt x="54" y="607"/>
                </a:cubicBezTo>
                <a:cubicBezTo>
                  <a:pt x="56" y="622"/>
                  <a:pt x="54" y="641"/>
                  <a:pt x="52" y="663"/>
                </a:cubicBezTo>
                <a:cubicBezTo>
                  <a:pt x="51" y="685"/>
                  <a:pt x="75" y="770"/>
                  <a:pt x="81" y="790"/>
                </a:cubicBezTo>
                <a:cubicBezTo>
                  <a:pt x="88" y="809"/>
                  <a:pt x="92" y="819"/>
                  <a:pt x="88" y="831"/>
                </a:cubicBezTo>
                <a:cubicBezTo>
                  <a:pt x="85" y="844"/>
                  <a:pt x="90" y="848"/>
                  <a:pt x="89" y="869"/>
                </a:cubicBezTo>
                <a:cubicBezTo>
                  <a:pt x="89" y="888"/>
                  <a:pt x="96" y="902"/>
                  <a:pt x="107" y="905"/>
                </a:cubicBezTo>
                <a:cubicBezTo>
                  <a:pt x="109" y="906"/>
                  <a:pt x="111" y="906"/>
                  <a:pt x="112" y="906"/>
                </a:cubicBezTo>
                <a:cubicBezTo>
                  <a:pt x="126" y="906"/>
                  <a:pt x="129" y="872"/>
                  <a:pt x="126" y="865"/>
                </a:cubicBezTo>
                <a:cubicBezTo>
                  <a:pt x="123" y="857"/>
                  <a:pt x="122" y="847"/>
                  <a:pt x="122" y="847"/>
                </a:cubicBezTo>
                <a:cubicBezTo>
                  <a:pt x="122" y="847"/>
                  <a:pt x="127" y="853"/>
                  <a:pt x="134" y="855"/>
                </a:cubicBezTo>
                <a:cubicBezTo>
                  <a:pt x="140" y="857"/>
                  <a:pt x="150" y="857"/>
                  <a:pt x="157" y="853"/>
                </a:cubicBezTo>
                <a:cubicBezTo>
                  <a:pt x="164" y="848"/>
                  <a:pt x="151" y="828"/>
                  <a:pt x="141" y="818"/>
                </a:cubicBezTo>
                <a:cubicBezTo>
                  <a:pt x="132" y="808"/>
                  <a:pt x="124" y="784"/>
                  <a:pt x="124" y="764"/>
                </a:cubicBezTo>
                <a:cubicBezTo>
                  <a:pt x="124" y="745"/>
                  <a:pt x="141" y="698"/>
                  <a:pt x="149" y="670"/>
                </a:cubicBezTo>
                <a:cubicBezTo>
                  <a:pt x="158" y="643"/>
                  <a:pt x="153" y="617"/>
                  <a:pt x="156" y="611"/>
                </a:cubicBezTo>
                <a:cubicBezTo>
                  <a:pt x="158" y="605"/>
                  <a:pt x="158" y="582"/>
                  <a:pt x="158" y="582"/>
                </a:cubicBezTo>
                <a:cubicBezTo>
                  <a:pt x="158" y="582"/>
                  <a:pt x="160" y="582"/>
                  <a:pt x="166" y="582"/>
                </a:cubicBezTo>
                <a:cubicBezTo>
                  <a:pt x="172" y="582"/>
                  <a:pt x="172" y="585"/>
                  <a:pt x="172" y="570"/>
                </a:cubicBezTo>
                <a:cubicBezTo>
                  <a:pt x="172" y="555"/>
                  <a:pt x="184" y="497"/>
                  <a:pt x="190" y="474"/>
                </a:cubicBezTo>
                <a:cubicBezTo>
                  <a:pt x="195" y="452"/>
                  <a:pt x="195" y="416"/>
                  <a:pt x="195" y="416"/>
                </a:cubicBezTo>
                <a:cubicBezTo>
                  <a:pt x="195" y="416"/>
                  <a:pt x="199" y="416"/>
                  <a:pt x="206" y="414"/>
                </a:cubicBezTo>
                <a:cubicBezTo>
                  <a:pt x="214" y="413"/>
                  <a:pt x="208" y="399"/>
                  <a:pt x="199" y="371"/>
                </a:cubicBezTo>
                <a:cubicBezTo>
                  <a:pt x="189" y="344"/>
                  <a:pt x="192" y="313"/>
                  <a:pt x="192" y="313"/>
                </a:cubicBezTo>
                <a:cubicBezTo>
                  <a:pt x="192" y="313"/>
                  <a:pt x="208" y="311"/>
                  <a:pt x="215" y="296"/>
                </a:cubicBezTo>
                <a:close/>
                <a:moveTo>
                  <a:pt x="73" y="279"/>
                </a:moveTo>
                <a:cubicBezTo>
                  <a:pt x="73" y="286"/>
                  <a:pt x="71" y="292"/>
                  <a:pt x="71" y="292"/>
                </a:cubicBezTo>
                <a:cubicBezTo>
                  <a:pt x="71" y="292"/>
                  <a:pt x="67" y="292"/>
                  <a:pt x="63" y="289"/>
                </a:cubicBezTo>
                <a:cubicBezTo>
                  <a:pt x="65" y="285"/>
                  <a:pt x="65" y="271"/>
                  <a:pt x="65" y="271"/>
                </a:cubicBezTo>
                <a:cubicBezTo>
                  <a:pt x="73" y="269"/>
                  <a:pt x="73" y="269"/>
                  <a:pt x="73" y="269"/>
                </a:cubicBezTo>
                <a:cubicBezTo>
                  <a:pt x="73" y="269"/>
                  <a:pt x="73" y="272"/>
                  <a:pt x="73" y="279"/>
                </a:cubicBezTo>
                <a:close/>
                <a:moveTo>
                  <a:pt x="110" y="621"/>
                </a:moveTo>
                <a:cubicBezTo>
                  <a:pt x="109" y="625"/>
                  <a:pt x="108" y="631"/>
                  <a:pt x="107" y="637"/>
                </a:cubicBezTo>
                <a:cubicBezTo>
                  <a:pt x="107" y="642"/>
                  <a:pt x="107" y="646"/>
                  <a:pt x="107" y="646"/>
                </a:cubicBezTo>
                <a:cubicBezTo>
                  <a:pt x="107" y="646"/>
                  <a:pt x="106" y="638"/>
                  <a:pt x="106" y="632"/>
                </a:cubicBezTo>
                <a:cubicBezTo>
                  <a:pt x="106" y="626"/>
                  <a:pt x="102" y="620"/>
                  <a:pt x="104" y="612"/>
                </a:cubicBezTo>
                <a:cubicBezTo>
                  <a:pt x="105" y="608"/>
                  <a:pt x="106" y="602"/>
                  <a:pt x="107" y="596"/>
                </a:cubicBezTo>
                <a:cubicBezTo>
                  <a:pt x="109" y="588"/>
                  <a:pt x="110" y="580"/>
                  <a:pt x="110" y="580"/>
                </a:cubicBezTo>
                <a:cubicBezTo>
                  <a:pt x="110" y="601"/>
                  <a:pt x="112" y="615"/>
                  <a:pt x="110" y="621"/>
                </a:cubicBezTo>
                <a:close/>
                <a:moveTo>
                  <a:pt x="116" y="225"/>
                </a:moveTo>
                <a:cubicBezTo>
                  <a:pt x="115" y="231"/>
                  <a:pt x="108" y="214"/>
                  <a:pt x="103" y="195"/>
                </a:cubicBezTo>
                <a:cubicBezTo>
                  <a:pt x="99" y="176"/>
                  <a:pt x="91" y="148"/>
                  <a:pt x="91" y="130"/>
                </a:cubicBezTo>
                <a:cubicBezTo>
                  <a:pt x="91" y="130"/>
                  <a:pt x="105" y="142"/>
                  <a:pt x="105" y="151"/>
                </a:cubicBezTo>
                <a:cubicBezTo>
                  <a:pt x="105" y="161"/>
                  <a:pt x="112" y="191"/>
                  <a:pt x="115" y="200"/>
                </a:cubicBezTo>
                <a:cubicBezTo>
                  <a:pt x="117" y="209"/>
                  <a:pt x="119" y="189"/>
                  <a:pt x="124" y="180"/>
                </a:cubicBezTo>
                <a:cubicBezTo>
                  <a:pt x="129" y="171"/>
                  <a:pt x="131" y="163"/>
                  <a:pt x="128" y="156"/>
                </a:cubicBezTo>
                <a:cubicBezTo>
                  <a:pt x="125" y="149"/>
                  <a:pt x="136" y="146"/>
                  <a:pt x="143" y="128"/>
                </a:cubicBezTo>
                <a:cubicBezTo>
                  <a:pt x="144" y="135"/>
                  <a:pt x="144" y="140"/>
                  <a:pt x="143" y="147"/>
                </a:cubicBezTo>
                <a:cubicBezTo>
                  <a:pt x="143" y="153"/>
                  <a:pt x="132" y="186"/>
                  <a:pt x="129" y="192"/>
                </a:cubicBezTo>
                <a:cubicBezTo>
                  <a:pt x="125" y="199"/>
                  <a:pt x="117" y="219"/>
                  <a:pt x="116" y="225"/>
                </a:cubicBezTo>
                <a:close/>
                <a:moveTo>
                  <a:pt x="149" y="333"/>
                </a:moveTo>
                <a:cubicBezTo>
                  <a:pt x="149" y="333"/>
                  <a:pt x="138" y="338"/>
                  <a:pt x="138" y="333"/>
                </a:cubicBezTo>
                <a:cubicBezTo>
                  <a:pt x="139" y="329"/>
                  <a:pt x="141" y="315"/>
                  <a:pt x="141" y="315"/>
                </a:cubicBezTo>
                <a:cubicBezTo>
                  <a:pt x="149" y="315"/>
                  <a:pt x="149" y="315"/>
                  <a:pt x="149" y="315"/>
                </a:cubicBezTo>
                <a:lnTo>
                  <a:pt x="149" y="3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auto"/>
            <a:endParaRPr lang="id-ID" strike="noStrike" noProof="1"/>
          </a:p>
        </p:txBody>
      </p:sp>
      <p:sp>
        <p:nvSpPr>
          <p:cNvPr id="360" name="Freeform 192"/>
          <p:cNvSpPr>
            <a:spLocks noEditPoints="1"/>
          </p:cNvSpPr>
          <p:nvPr/>
        </p:nvSpPr>
        <p:spPr bwMode="auto">
          <a:xfrm>
            <a:off x="4696778" y="1414780"/>
            <a:ext cx="1308100" cy="3092450"/>
          </a:xfrm>
          <a:custGeom>
            <a:avLst/>
            <a:gdLst>
              <a:gd name="T0" fmla="*/ 625 w 693"/>
              <a:gd name="T1" fmla="*/ 1522 h 1641"/>
              <a:gd name="T2" fmla="*/ 520 w 693"/>
              <a:gd name="T3" fmla="*/ 985 h 1641"/>
              <a:gd name="T4" fmla="*/ 498 w 693"/>
              <a:gd name="T5" fmla="*/ 789 h 1641"/>
              <a:gd name="T6" fmla="*/ 532 w 693"/>
              <a:gd name="T7" fmla="*/ 760 h 1641"/>
              <a:gd name="T8" fmla="*/ 571 w 693"/>
              <a:gd name="T9" fmla="*/ 506 h 1641"/>
              <a:gd name="T10" fmla="*/ 505 w 693"/>
              <a:gd name="T11" fmla="*/ 282 h 1641"/>
              <a:gd name="T12" fmla="*/ 394 w 693"/>
              <a:gd name="T13" fmla="*/ 243 h 1641"/>
              <a:gd name="T14" fmla="*/ 344 w 693"/>
              <a:gd name="T15" fmla="*/ 214 h 1641"/>
              <a:gd name="T16" fmla="*/ 341 w 693"/>
              <a:gd name="T17" fmla="*/ 204 h 1641"/>
              <a:gd name="T18" fmla="*/ 354 w 693"/>
              <a:gd name="T19" fmla="*/ 65 h 1641"/>
              <a:gd name="T20" fmla="*/ 313 w 693"/>
              <a:gd name="T21" fmla="*/ 0 h 1641"/>
              <a:gd name="T22" fmla="*/ 228 w 693"/>
              <a:gd name="T23" fmla="*/ 24 h 1641"/>
              <a:gd name="T24" fmla="*/ 214 w 693"/>
              <a:gd name="T25" fmla="*/ 121 h 1641"/>
              <a:gd name="T26" fmla="*/ 240 w 693"/>
              <a:gd name="T27" fmla="*/ 200 h 1641"/>
              <a:gd name="T28" fmla="*/ 240 w 693"/>
              <a:gd name="T29" fmla="*/ 215 h 1641"/>
              <a:gd name="T30" fmla="*/ 147 w 693"/>
              <a:gd name="T31" fmla="*/ 272 h 1641"/>
              <a:gd name="T32" fmla="*/ 22 w 693"/>
              <a:gd name="T33" fmla="*/ 531 h 1641"/>
              <a:gd name="T34" fmla="*/ 113 w 693"/>
              <a:gd name="T35" fmla="*/ 777 h 1641"/>
              <a:gd name="T36" fmla="*/ 143 w 693"/>
              <a:gd name="T37" fmla="*/ 802 h 1641"/>
              <a:gd name="T38" fmla="*/ 220 w 693"/>
              <a:gd name="T39" fmla="*/ 1183 h 1641"/>
              <a:gd name="T40" fmla="*/ 267 w 693"/>
              <a:gd name="T41" fmla="*/ 1470 h 1641"/>
              <a:gd name="T42" fmla="*/ 231 w 693"/>
              <a:gd name="T43" fmla="*/ 1602 h 1641"/>
              <a:gd name="T44" fmla="*/ 343 w 693"/>
              <a:gd name="T45" fmla="*/ 1595 h 1641"/>
              <a:gd name="T46" fmla="*/ 351 w 693"/>
              <a:gd name="T47" fmla="*/ 1504 h 1641"/>
              <a:gd name="T48" fmla="*/ 342 w 693"/>
              <a:gd name="T49" fmla="*/ 1327 h 1641"/>
              <a:gd name="T50" fmla="*/ 334 w 693"/>
              <a:gd name="T51" fmla="*/ 1168 h 1641"/>
              <a:gd name="T52" fmla="*/ 372 w 693"/>
              <a:gd name="T53" fmla="*/ 991 h 1641"/>
              <a:gd name="T54" fmla="*/ 495 w 693"/>
              <a:gd name="T55" fmla="*/ 1455 h 1641"/>
              <a:gd name="T56" fmla="*/ 553 w 693"/>
              <a:gd name="T57" fmla="*/ 1595 h 1641"/>
              <a:gd name="T58" fmla="*/ 693 w 693"/>
              <a:gd name="T59" fmla="*/ 1628 h 1641"/>
              <a:gd name="T60" fmla="*/ 115 w 693"/>
              <a:gd name="T61" fmla="*/ 608 h 1641"/>
              <a:gd name="T62" fmla="*/ 125 w 693"/>
              <a:gd name="T63" fmla="*/ 524 h 1641"/>
              <a:gd name="T64" fmla="*/ 395 w 693"/>
              <a:gd name="T65" fmla="*/ 690 h 1641"/>
              <a:gd name="T66" fmla="*/ 314 w 693"/>
              <a:gd name="T67" fmla="*/ 307 h 1641"/>
              <a:gd name="T68" fmla="*/ 280 w 693"/>
              <a:gd name="T69" fmla="*/ 291 h 1641"/>
              <a:gd name="T70" fmla="*/ 295 w 693"/>
              <a:gd name="T71" fmla="*/ 485 h 1641"/>
              <a:gd name="T72" fmla="*/ 274 w 693"/>
              <a:gd name="T73" fmla="*/ 687 h 1641"/>
              <a:gd name="T74" fmla="*/ 235 w 693"/>
              <a:gd name="T75" fmla="*/ 542 h 1641"/>
              <a:gd name="T76" fmla="*/ 248 w 693"/>
              <a:gd name="T77" fmla="*/ 225 h 1641"/>
              <a:gd name="T78" fmla="*/ 334 w 693"/>
              <a:gd name="T79" fmla="*/ 227 h 1641"/>
              <a:gd name="T80" fmla="*/ 381 w 693"/>
              <a:gd name="T81" fmla="*/ 413 h 1641"/>
              <a:gd name="T82" fmla="*/ 411 w 693"/>
              <a:gd name="T83" fmla="*/ 689 h 1641"/>
              <a:gd name="T84" fmla="*/ 473 w 693"/>
              <a:gd name="T85" fmla="*/ 485 h 1641"/>
              <a:gd name="T86" fmla="*/ 501 w 693"/>
              <a:gd name="T87" fmla="*/ 576 h 1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93" h="1641">
                <a:moveTo>
                  <a:pt x="669" y="1590"/>
                </a:moveTo>
                <a:cubicBezTo>
                  <a:pt x="650" y="1579"/>
                  <a:pt x="636" y="1550"/>
                  <a:pt x="629" y="1542"/>
                </a:cubicBezTo>
                <a:cubicBezTo>
                  <a:pt x="622" y="1535"/>
                  <a:pt x="631" y="1537"/>
                  <a:pt x="625" y="1522"/>
                </a:cubicBezTo>
                <a:cubicBezTo>
                  <a:pt x="619" y="1507"/>
                  <a:pt x="600" y="1419"/>
                  <a:pt x="597" y="1391"/>
                </a:cubicBezTo>
                <a:cubicBezTo>
                  <a:pt x="593" y="1362"/>
                  <a:pt x="595" y="1265"/>
                  <a:pt x="582" y="1219"/>
                </a:cubicBezTo>
                <a:cubicBezTo>
                  <a:pt x="568" y="1173"/>
                  <a:pt x="526" y="1025"/>
                  <a:pt x="520" y="985"/>
                </a:cubicBezTo>
                <a:cubicBezTo>
                  <a:pt x="514" y="944"/>
                  <a:pt x="505" y="903"/>
                  <a:pt x="505" y="881"/>
                </a:cubicBezTo>
                <a:cubicBezTo>
                  <a:pt x="505" y="858"/>
                  <a:pt x="503" y="843"/>
                  <a:pt x="496" y="827"/>
                </a:cubicBezTo>
                <a:cubicBezTo>
                  <a:pt x="490" y="811"/>
                  <a:pt x="498" y="789"/>
                  <a:pt x="498" y="789"/>
                </a:cubicBezTo>
                <a:cubicBezTo>
                  <a:pt x="498" y="789"/>
                  <a:pt x="514" y="801"/>
                  <a:pt x="524" y="810"/>
                </a:cubicBezTo>
                <a:cubicBezTo>
                  <a:pt x="534" y="819"/>
                  <a:pt x="534" y="805"/>
                  <a:pt x="529" y="785"/>
                </a:cubicBezTo>
                <a:cubicBezTo>
                  <a:pt x="524" y="765"/>
                  <a:pt x="527" y="754"/>
                  <a:pt x="532" y="760"/>
                </a:cubicBezTo>
                <a:cubicBezTo>
                  <a:pt x="537" y="767"/>
                  <a:pt x="541" y="728"/>
                  <a:pt x="553" y="705"/>
                </a:cubicBezTo>
                <a:cubicBezTo>
                  <a:pt x="566" y="681"/>
                  <a:pt x="593" y="633"/>
                  <a:pt x="587" y="606"/>
                </a:cubicBezTo>
                <a:cubicBezTo>
                  <a:pt x="581" y="578"/>
                  <a:pt x="578" y="530"/>
                  <a:pt x="571" y="506"/>
                </a:cubicBezTo>
                <a:cubicBezTo>
                  <a:pt x="563" y="483"/>
                  <a:pt x="556" y="441"/>
                  <a:pt x="547" y="415"/>
                </a:cubicBezTo>
                <a:cubicBezTo>
                  <a:pt x="538" y="389"/>
                  <a:pt x="540" y="376"/>
                  <a:pt x="529" y="350"/>
                </a:cubicBezTo>
                <a:cubicBezTo>
                  <a:pt x="517" y="324"/>
                  <a:pt x="505" y="295"/>
                  <a:pt x="505" y="282"/>
                </a:cubicBezTo>
                <a:cubicBezTo>
                  <a:pt x="505" y="275"/>
                  <a:pt x="502" y="269"/>
                  <a:pt x="491" y="265"/>
                </a:cubicBezTo>
                <a:cubicBezTo>
                  <a:pt x="483" y="261"/>
                  <a:pt x="469" y="258"/>
                  <a:pt x="449" y="255"/>
                </a:cubicBezTo>
                <a:cubicBezTo>
                  <a:pt x="428" y="252"/>
                  <a:pt x="409" y="248"/>
                  <a:pt x="394" y="243"/>
                </a:cubicBezTo>
                <a:cubicBezTo>
                  <a:pt x="393" y="243"/>
                  <a:pt x="392" y="242"/>
                  <a:pt x="391" y="242"/>
                </a:cubicBezTo>
                <a:cubicBezTo>
                  <a:pt x="391" y="242"/>
                  <a:pt x="390" y="242"/>
                  <a:pt x="390" y="242"/>
                </a:cubicBezTo>
                <a:cubicBezTo>
                  <a:pt x="370" y="235"/>
                  <a:pt x="344" y="214"/>
                  <a:pt x="344" y="214"/>
                </a:cubicBezTo>
                <a:cubicBezTo>
                  <a:pt x="336" y="225"/>
                  <a:pt x="336" y="225"/>
                  <a:pt x="336" y="225"/>
                </a:cubicBezTo>
                <a:cubicBezTo>
                  <a:pt x="339" y="221"/>
                  <a:pt x="341" y="218"/>
                  <a:pt x="344" y="214"/>
                </a:cubicBezTo>
                <a:cubicBezTo>
                  <a:pt x="341" y="211"/>
                  <a:pt x="336" y="204"/>
                  <a:pt x="341" y="204"/>
                </a:cubicBezTo>
                <a:cubicBezTo>
                  <a:pt x="352" y="203"/>
                  <a:pt x="354" y="159"/>
                  <a:pt x="360" y="146"/>
                </a:cubicBezTo>
                <a:cubicBezTo>
                  <a:pt x="366" y="133"/>
                  <a:pt x="364" y="124"/>
                  <a:pt x="360" y="112"/>
                </a:cubicBezTo>
                <a:cubicBezTo>
                  <a:pt x="356" y="101"/>
                  <a:pt x="364" y="84"/>
                  <a:pt x="354" y="65"/>
                </a:cubicBezTo>
                <a:cubicBezTo>
                  <a:pt x="344" y="47"/>
                  <a:pt x="358" y="24"/>
                  <a:pt x="344" y="22"/>
                </a:cubicBezTo>
                <a:cubicBezTo>
                  <a:pt x="330" y="20"/>
                  <a:pt x="335" y="3"/>
                  <a:pt x="322" y="3"/>
                </a:cubicBezTo>
                <a:cubicBezTo>
                  <a:pt x="318" y="3"/>
                  <a:pt x="315" y="2"/>
                  <a:pt x="313" y="0"/>
                </a:cubicBezTo>
                <a:cubicBezTo>
                  <a:pt x="302" y="21"/>
                  <a:pt x="285" y="14"/>
                  <a:pt x="285" y="14"/>
                </a:cubicBezTo>
                <a:cubicBezTo>
                  <a:pt x="259" y="8"/>
                  <a:pt x="242" y="14"/>
                  <a:pt x="230" y="23"/>
                </a:cubicBezTo>
                <a:cubicBezTo>
                  <a:pt x="230" y="23"/>
                  <a:pt x="229" y="24"/>
                  <a:pt x="228" y="24"/>
                </a:cubicBezTo>
                <a:cubicBezTo>
                  <a:pt x="213" y="38"/>
                  <a:pt x="208" y="57"/>
                  <a:pt x="208" y="58"/>
                </a:cubicBezTo>
                <a:cubicBezTo>
                  <a:pt x="207" y="65"/>
                  <a:pt x="206" y="72"/>
                  <a:pt x="206" y="77"/>
                </a:cubicBezTo>
                <a:cubicBezTo>
                  <a:pt x="208" y="95"/>
                  <a:pt x="213" y="113"/>
                  <a:pt x="214" y="121"/>
                </a:cubicBezTo>
                <a:cubicBezTo>
                  <a:pt x="215" y="128"/>
                  <a:pt x="219" y="158"/>
                  <a:pt x="225" y="158"/>
                </a:cubicBezTo>
                <a:cubicBezTo>
                  <a:pt x="231" y="158"/>
                  <a:pt x="233" y="159"/>
                  <a:pt x="233" y="159"/>
                </a:cubicBezTo>
                <a:cubicBezTo>
                  <a:pt x="233" y="159"/>
                  <a:pt x="240" y="182"/>
                  <a:pt x="240" y="200"/>
                </a:cubicBezTo>
                <a:cubicBezTo>
                  <a:pt x="240" y="208"/>
                  <a:pt x="240" y="212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24" y="238"/>
                  <a:pt x="206" y="246"/>
                </a:cubicBezTo>
                <a:cubicBezTo>
                  <a:pt x="188" y="255"/>
                  <a:pt x="162" y="268"/>
                  <a:pt x="147" y="272"/>
                </a:cubicBezTo>
                <a:cubicBezTo>
                  <a:pt x="136" y="275"/>
                  <a:pt x="124" y="279"/>
                  <a:pt x="115" y="285"/>
                </a:cubicBezTo>
                <a:cubicBezTo>
                  <a:pt x="103" y="293"/>
                  <a:pt x="93" y="305"/>
                  <a:pt x="89" y="326"/>
                </a:cubicBezTo>
                <a:cubicBezTo>
                  <a:pt x="82" y="365"/>
                  <a:pt x="42" y="495"/>
                  <a:pt x="22" y="531"/>
                </a:cubicBezTo>
                <a:cubicBezTo>
                  <a:pt x="3" y="567"/>
                  <a:pt x="0" y="616"/>
                  <a:pt x="20" y="646"/>
                </a:cubicBezTo>
                <a:cubicBezTo>
                  <a:pt x="39" y="676"/>
                  <a:pt x="86" y="750"/>
                  <a:pt x="93" y="760"/>
                </a:cubicBezTo>
                <a:cubicBezTo>
                  <a:pt x="100" y="770"/>
                  <a:pt x="102" y="778"/>
                  <a:pt x="113" y="777"/>
                </a:cubicBezTo>
                <a:cubicBezTo>
                  <a:pt x="113" y="777"/>
                  <a:pt x="114" y="776"/>
                  <a:pt x="115" y="776"/>
                </a:cubicBezTo>
                <a:cubicBezTo>
                  <a:pt x="124" y="776"/>
                  <a:pt x="130" y="777"/>
                  <a:pt x="130" y="777"/>
                </a:cubicBezTo>
                <a:cubicBezTo>
                  <a:pt x="130" y="777"/>
                  <a:pt x="135" y="796"/>
                  <a:pt x="143" y="802"/>
                </a:cubicBezTo>
                <a:cubicBezTo>
                  <a:pt x="151" y="808"/>
                  <a:pt x="161" y="828"/>
                  <a:pt x="163" y="821"/>
                </a:cubicBezTo>
                <a:cubicBezTo>
                  <a:pt x="166" y="814"/>
                  <a:pt x="173" y="872"/>
                  <a:pt x="180" y="903"/>
                </a:cubicBezTo>
                <a:cubicBezTo>
                  <a:pt x="187" y="934"/>
                  <a:pt x="220" y="1152"/>
                  <a:pt x="220" y="1183"/>
                </a:cubicBezTo>
                <a:cubicBezTo>
                  <a:pt x="220" y="1214"/>
                  <a:pt x="232" y="1246"/>
                  <a:pt x="231" y="1268"/>
                </a:cubicBezTo>
                <a:cubicBezTo>
                  <a:pt x="230" y="1291"/>
                  <a:pt x="235" y="1349"/>
                  <a:pt x="236" y="1381"/>
                </a:cubicBezTo>
                <a:cubicBezTo>
                  <a:pt x="237" y="1413"/>
                  <a:pt x="267" y="1447"/>
                  <a:pt x="267" y="1470"/>
                </a:cubicBezTo>
                <a:cubicBezTo>
                  <a:pt x="267" y="1494"/>
                  <a:pt x="260" y="1505"/>
                  <a:pt x="263" y="1519"/>
                </a:cubicBezTo>
                <a:cubicBezTo>
                  <a:pt x="267" y="1532"/>
                  <a:pt x="266" y="1542"/>
                  <a:pt x="251" y="1558"/>
                </a:cubicBezTo>
                <a:cubicBezTo>
                  <a:pt x="236" y="1574"/>
                  <a:pt x="230" y="1589"/>
                  <a:pt x="231" y="1602"/>
                </a:cubicBezTo>
                <a:cubicBezTo>
                  <a:pt x="232" y="1614"/>
                  <a:pt x="236" y="1619"/>
                  <a:pt x="266" y="1620"/>
                </a:cubicBezTo>
                <a:cubicBezTo>
                  <a:pt x="296" y="1621"/>
                  <a:pt x="324" y="1613"/>
                  <a:pt x="324" y="1605"/>
                </a:cubicBezTo>
                <a:cubicBezTo>
                  <a:pt x="324" y="1598"/>
                  <a:pt x="334" y="1595"/>
                  <a:pt x="343" y="1595"/>
                </a:cubicBezTo>
                <a:cubicBezTo>
                  <a:pt x="351" y="1595"/>
                  <a:pt x="350" y="1587"/>
                  <a:pt x="346" y="1569"/>
                </a:cubicBezTo>
                <a:cubicBezTo>
                  <a:pt x="343" y="1552"/>
                  <a:pt x="330" y="1528"/>
                  <a:pt x="338" y="1531"/>
                </a:cubicBezTo>
                <a:cubicBezTo>
                  <a:pt x="345" y="1533"/>
                  <a:pt x="351" y="1528"/>
                  <a:pt x="351" y="1504"/>
                </a:cubicBezTo>
                <a:cubicBezTo>
                  <a:pt x="351" y="1479"/>
                  <a:pt x="355" y="1471"/>
                  <a:pt x="344" y="1457"/>
                </a:cubicBezTo>
                <a:cubicBezTo>
                  <a:pt x="333" y="1442"/>
                  <a:pt x="335" y="1415"/>
                  <a:pt x="338" y="1392"/>
                </a:cubicBezTo>
                <a:cubicBezTo>
                  <a:pt x="340" y="1370"/>
                  <a:pt x="348" y="1354"/>
                  <a:pt x="342" y="1327"/>
                </a:cubicBezTo>
                <a:cubicBezTo>
                  <a:pt x="335" y="1299"/>
                  <a:pt x="334" y="1266"/>
                  <a:pt x="338" y="1252"/>
                </a:cubicBezTo>
                <a:cubicBezTo>
                  <a:pt x="342" y="1239"/>
                  <a:pt x="339" y="1222"/>
                  <a:pt x="329" y="1211"/>
                </a:cubicBezTo>
                <a:cubicBezTo>
                  <a:pt x="319" y="1200"/>
                  <a:pt x="334" y="1180"/>
                  <a:pt x="334" y="1168"/>
                </a:cubicBezTo>
                <a:cubicBezTo>
                  <a:pt x="334" y="1156"/>
                  <a:pt x="330" y="1104"/>
                  <a:pt x="337" y="1052"/>
                </a:cubicBezTo>
                <a:cubicBezTo>
                  <a:pt x="343" y="999"/>
                  <a:pt x="344" y="960"/>
                  <a:pt x="345" y="946"/>
                </a:cubicBezTo>
                <a:cubicBezTo>
                  <a:pt x="346" y="933"/>
                  <a:pt x="354" y="939"/>
                  <a:pt x="372" y="991"/>
                </a:cubicBezTo>
                <a:cubicBezTo>
                  <a:pt x="391" y="1043"/>
                  <a:pt x="438" y="1205"/>
                  <a:pt x="447" y="1241"/>
                </a:cubicBezTo>
                <a:cubicBezTo>
                  <a:pt x="454" y="1272"/>
                  <a:pt x="480" y="1385"/>
                  <a:pt x="491" y="1436"/>
                </a:cubicBezTo>
                <a:cubicBezTo>
                  <a:pt x="493" y="1444"/>
                  <a:pt x="494" y="1451"/>
                  <a:pt x="495" y="1455"/>
                </a:cubicBezTo>
                <a:cubicBezTo>
                  <a:pt x="501" y="1486"/>
                  <a:pt x="509" y="1548"/>
                  <a:pt x="517" y="1548"/>
                </a:cubicBezTo>
                <a:cubicBezTo>
                  <a:pt x="526" y="1548"/>
                  <a:pt x="524" y="1554"/>
                  <a:pt x="525" y="1572"/>
                </a:cubicBezTo>
                <a:cubicBezTo>
                  <a:pt x="526" y="1589"/>
                  <a:pt x="543" y="1592"/>
                  <a:pt x="553" y="1595"/>
                </a:cubicBezTo>
                <a:cubicBezTo>
                  <a:pt x="563" y="1599"/>
                  <a:pt x="566" y="1589"/>
                  <a:pt x="566" y="1589"/>
                </a:cubicBezTo>
                <a:cubicBezTo>
                  <a:pt x="566" y="1589"/>
                  <a:pt x="582" y="1623"/>
                  <a:pt x="610" y="1626"/>
                </a:cubicBezTo>
                <a:cubicBezTo>
                  <a:pt x="639" y="1630"/>
                  <a:pt x="693" y="1641"/>
                  <a:pt x="693" y="1628"/>
                </a:cubicBezTo>
                <a:cubicBezTo>
                  <a:pt x="693" y="1614"/>
                  <a:pt x="687" y="1602"/>
                  <a:pt x="669" y="1590"/>
                </a:cubicBezTo>
                <a:close/>
                <a:moveTo>
                  <a:pt x="128" y="644"/>
                </a:moveTo>
                <a:cubicBezTo>
                  <a:pt x="128" y="632"/>
                  <a:pt x="122" y="619"/>
                  <a:pt x="115" y="608"/>
                </a:cubicBezTo>
                <a:cubicBezTo>
                  <a:pt x="105" y="594"/>
                  <a:pt x="95" y="582"/>
                  <a:pt x="99" y="575"/>
                </a:cubicBezTo>
                <a:cubicBezTo>
                  <a:pt x="105" y="563"/>
                  <a:pt x="110" y="563"/>
                  <a:pt x="115" y="554"/>
                </a:cubicBezTo>
                <a:cubicBezTo>
                  <a:pt x="118" y="549"/>
                  <a:pt x="121" y="541"/>
                  <a:pt x="125" y="524"/>
                </a:cubicBezTo>
                <a:cubicBezTo>
                  <a:pt x="124" y="559"/>
                  <a:pt x="136" y="611"/>
                  <a:pt x="128" y="644"/>
                </a:cubicBezTo>
                <a:close/>
                <a:moveTo>
                  <a:pt x="411" y="689"/>
                </a:moveTo>
                <a:cubicBezTo>
                  <a:pt x="407" y="690"/>
                  <a:pt x="402" y="690"/>
                  <a:pt x="395" y="690"/>
                </a:cubicBezTo>
                <a:cubicBezTo>
                  <a:pt x="395" y="685"/>
                  <a:pt x="395" y="680"/>
                  <a:pt x="393" y="674"/>
                </a:cubicBezTo>
                <a:cubicBezTo>
                  <a:pt x="389" y="655"/>
                  <a:pt x="367" y="523"/>
                  <a:pt x="351" y="448"/>
                </a:cubicBezTo>
                <a:cubicBezTo>
                  <a:pt x="335" y="373"/>
                  <a:pt x="318" y="317"/>
                  <a:pt x="314" y="307"/>
                </a:cubicBezTo>
                <a:cubicBezTo>
                  <a:pt x="310" y="297"/>
                  <a:pt x="323" y="293"/>
                  <a:pt x="323" y="293"/>
                </a:cubicBezTo>
                <a:cubicBezTo>
                  <a:pt x="299" y="269"/>
                  <a:pt x="299" y="269"/>
                  <a:pt x="299" y="269"/>
                </a:cubicBezTo>
                <a:cubicBezTo>
                  <a:pt x="288" y="274"/>
                  <a:pt x="280" y="291"/>
                  <a:pt x="280" y="291"/>
                </a:cubicBezTo>
                <a:cubicBezTo>
                  <a:pt x="280" y="291"/>
                  <a:pt x="292" y="299"/>
                  <a:pt x="294" y="307"/>
                </a:cubicBezTo>
                <a:cubicBezTo>
                  <a:pt x="296" y="315"/>
                  <a:pt x="292" y="325"/>
                  <a:pt x="286" y="343"/>
                </a:cubicBezTo>
                <a:cubicBezTo>
                  <a:pt x="281" y="362"/>
                  <a:pt x="288" y="443"/>
                  <a:pt x="295" y="485"/>
                </a:cubicBezTo>
                <a:cubicBezTo>
                  <a:pt x="302" y="527"/>
                  <a:pt x="315" y="621"/>
                  <a:pt x="323" y="669"/>
                </a:cubicBezTo>
                <a:cubicBezTo>
                  <a:pt x="324" y="677"/>
                  <a:pt x="326" y="683"/>
                  <a:pt x="327" y="689"/>
                </a:cubicBezTo>
                <a:cubicBezTo>
                  <a:pt x="308" y="688"/>
                  <a:pt x="289" y="687"/>
                  <a:pt x="274" y="687"/>
                </a:cubicBezTo>
                <a:cubicBezTo>
                  <a:pt x="232" y="687"/>
                  <a:pt x="191" y="692"/>
                  <a:pt x="191" y="692"/>
                </a:cubicBezTo>
                <a:cubicBezTo>
                  <a:pt x="191" y="692"/>
                  <a:pt x="199" y="672"/>
                  <a:pt x="212" y="643"/>
                </a:cubicBezTo>
                <a:cubicBezTo>
                  <a:pt x="224" y="615"/>
                  <a:pt x="226" y="589"/>
                  <a:pt x="235" y="542"/>
                </a:cubicBezTo>
                <a:cubicBezTo>
                  <a:pt x="245" y="495"/>
                  <a:pt x="237" y="463"/>
                  <a:pt x="237" y="406"/>
                </a:cubicBezTo>
                <a:cubicBezTo>
                  <a:pt x="237" y="361"/>
                  <a:pt x="234" y="300"/>
                  <a:pt x="231" y="263"/>
                </a:cubicBezTo>
                <a:cubicBezTo>
                  <a:pt x="231" y="257"/>
                  <a:pt x="231" y="235"/>
                  <a:pt x="248" y="225"/>
                </a:cubicBezTo>
                <a:cubicBezTo>
                  <a:pt x="257" y="236"/>
                  <a:pt x="268" y="248"/>
                  <a:pt x="281" y="257"/>
                </a:cubicBezTo>
                <a:cubicBezTo>
                  <a:pt x="304" y="273"/>
                  <a:pt x="306" y="261"/>
                  <a:pt x="320" y="244"/>
                </a:cubicBezTo>
                <a:cubicBezTo>
                  <a:pt x="326" y="237"/>
                  <a:pt x="330" y="232"/>
                  <a:pt x="334" y="227"/>
                </a:cubicBezTo>
                <a:cubicBezTo>
                  <a:pt x="334" y="227"/>
                  <a:pt x="334" y="227"/>
                  <a:pt x="334" y="227"/>
                </a:cubicBezTo>
                <a:cubicBezTo>
                  <a:pt x="353" y="218"/>
                  <a:pt x="370" y="255"/>
                  <a:pt x="370" y="255"/>
                </a:cubicBezTo>
                <a:cubicBezTo>
                  <a:pt x="382" y="288"/>
                  <a:pt x="381" y="349"/>
                  <a:pt x="381" y="413"/>
                </a:cubicBezTo>
                <a:cubicBezTo>
                  <a:pt x="381" y="478"/>
                  <a:pt x="393" y="542"/>
                  <a:pt x="406" y="589"/>
                </a:cubicBezTo>
                <a:cubicBezTo>
                  <a:pt x="418" y="636"/>
                  <a:pt x="437" y="678"/>
                  <a:pt x="437" y="678"/>
                </a:cubicBezTo>
                <a:cubicBezTo>
                  <a:pt x="437" y="678"/>
                  <a:pt x="426" y="684"/>
                  <a:pt x="411" y="689"/>
                </a:cubicBezTo>
                <a:close/>
                <a:moveTo>
                  <a:pt x="491" y="631"/>
                </a:moveTo>
                <a:cubicBezTo>
                  <a:pt x="489" y="627"/>
                  <a:pt x="490" y="600"/>
                  <a:pt x="484" y="579"/>
                </a:cubicBezTo>
                <a:cubicBezTo>
                  <a:pt x="477" y="556"/>
                  <a:pt x="474" y="524"/>
                  <a:pt x="473" y="485"/>
                </a:cubicBezTo>
                <a:cubicBezTo>
                  <a:pt x="473" y="485"/>
                  <a:pt x="482" y="518"/>
                  <a:pt x="491" y="538"/>
                </a:cubicBezTo>
                <a:cubicBezTo>
                  <a:pt x="495" y="547"/>
                  <a:pt x="498" y="553"/>
                  <a:pt x="501" y="553"/>
                </a:cubicBezTo>
                <a:cubicBezTo>
                  <a:pt x="511" y="556"/>
                  <a:pt x="512" y="570"/>
                  <a:pt x="501" y="576"/>
                </a:cubicBezTo>
                <a:cubicBezTo>
                  <a:pt x="490" y="582"/>
                  <a:pt x="498" y="624"/>
                  <a:pt x="493" y="630"/>
                </a:cubicBezTo>
                <a:cubicBezTo>
                  <a:pt x="492" y="631"/>
                  <a:pt x="491" y="631"/>
                  <a:pt x="491" y="6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auto"/>
            <a:endParaRPr lang="id-ID" strike="noStrike" noProof="1"/>
          </a:p>
        </p:txBody>
      </p:sp>
      <p:sp>
        <p:nvSpPr>
          <p:cNvPr id="4" name="文本框 3"/>
          <p:cNvSpPr txBox="1"/>
          <p:nvPr/>
        </p:nvSpPr>
        <p:spPr>
          <a:xfrm>
            <a:off x="1818640" y="1559560"/>
            <a:ext cx="15944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空闲时间少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640955" y="1559560"/>
            <a:ext cx="23545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/>
              <a:t>商务洽谈需求大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656715" y="3412490"/>
            <a:ext cx="22040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追求高端私人空间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51585" y="2402840"/>
            <a:ext cx="30137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rgbClr val="F45137"/>
                </a:solidFill>
              </a:rPr>
              <a:t>结交朋友、合作伙伴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295005" y="2546985"/>
            <a:ext cx="21945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对家人的陪伴少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047990" y="3503930"/>
            <a:ext cx="26879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rgbClr val="F45137"/>
                </a:solidFill>
              </a:rPr>
              <a:t>背后是企业和员工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39140" y="4792980"/>
            <a:ext cx="10946130" cy="9201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 dirty="0"/>
              <a:t>客群分析：</a:t>
            </a:r>
            <a:r>
              <a:rPr lang="zh-CN" dirty="0"/>
              <a:t>企业老总以及高端白领平时健身空闲时间少，但是在商务洽谈以及交友上的需求大。可目前这样私密又高端的场地少之又少。此外，他们的身后还有企业的员工，有团建需求，也是很大的切入点。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/>
          <p:cNvSpPr/>
          <p:nvPr/>
        </p:nvSpPr>
        <p:spPr>
          <a:xfrm>
            <a:off x="1113640" y="2171701"/>
            <a:ext cx="9516259" cy="2742952"/>
          </a:xfrm>
          <a:prstGeom prst="parallelogram">
            <a:avLst>
              <a:gd name="adj" fmla="val 100151"/>
            </a:avLst>
          </a:prstGeom>
          <a:solidFill>
            <a:srgbClr val="2C2E32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0" y="5197198"/>
            <a:ext cx="1333500" cy="887338"/>
          </a:xfrm>
          <a:prstGeom prst="parallelogram">
            <a:avLst>
              <a:gd name="adj" fmla="val 10015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10463644" y="733985"/>
            <a:ext cx="1085851" cy="108421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7475698" y="5825255"/>
            <a:ext cx="914069" cy="91269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2133600" y="2303418"/>
            <a:ext cx="990623" cy="9891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任意多边形 12"/>
          <p:cNvSpPr/>
          <p:nvPr/>
        </p:nvSpPr>
        <p:spPr>
          <a:xfrm flipH="1" flipV="1">
            <a:off x="8096250" y="1456347"/>
            <a:ext cx="4095750" cy="4089572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rgbClr val="F45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0" y="4037012"/>
            <a:ext cx="1051912" cy="1050325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rgbClr val="F45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93763" y="733985"/>
            <a:ext cx="3039745" cy="10147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 dirty="0">
                <a:solidFill>
                  <a:schemeClr val="accent2"/>
                </a:solidFill>
                <a:latin typeface="Century Gothic" panose="020B0502020202020204" pitchFamily="34" charset="0"/>
              </a:rPr>
              <a:t>PART 02</a:t>
            </a:r>
            <a:endParaRPr lang="zh-CN" altLang="en-US" sz="60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65711" y="2740497"/>
            <a:ext cx="3611880" cy="922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5400" b="1" dirty="0">
                <a:solidFill>
                  <a:schemeClr val="bg1"/>
                </a:solidFill>
              </a:rPr>
              <a:t>总体策划篇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065711" y="3662825"/>
            <a:ext cx="4251196" cy="5118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General planning article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13" grpId="0" bldLvl="0" animBg="1"/>
      <p:bldP spid="15" grpId="0" bldLvl="0" animBg="1"/>
      <p:bldP spid="16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边形 8"/>
          <p:cNvSpPr/>
          <p:nvPr/>
        </p:nvSpPr>
        <p:spPr>
          <a:xfrm>
            <a:off x="10735945" y="117475"/>
            <a:ext cx="1193800" cy="1050925"/>
          </a:xfrm>
          <a:prstGeom prst="parallelogram">
            <a:avLst>
              <a:gd name="adj" fmla="val 10015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498908" y="301560"/>
            <a:ext cx="3765893" cy="829743"/>
            <a:chOff x="8386922" y="2014885"/>
            <a:chExt cx="3765893" cy="829743"/>
          </a:xfrm>
        </p:grpSpPr>
        <p:sp>
          <p:nvSpPr>
            <p:cNvPr id="13" name="矩形 12"/>
            <p:cNvSpPr/>
            <p:nvPr/>
          </p:nvSpPr>
          <p:spPr>
            <a:xfrm>
              <a:off x="8386922" y="2014885"/>
              <a:ext cx="2913962" cy="63235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F45137"/>
                  </a:solidFill>
                </a:rPr>
                <a:t>目标客群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478362" y="2578563"/>
              <a:ext cx="3674453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Analysis and positioning</a:t>
              </a:r>
            </a:p>
          </p:txBody>
        </p:sp>
      </p:grpSp>
      <p:pic>
        <p:nvPicPr>
          <p:cNvPr id="3079" name="图片 19"/>
          <p:cNvPicPr>
            <a:picLocks noChangeAspect="1"/>
          </p:cNvPicPr>
          <p:nvPr/>
        </p:nvPicPr>
        <p:blipFill>
          <a:blip r:embed="rId3"/>
          <a:srcRect t="57394"/>
          <a:stretch>
            <a:fillRect/>
          </a:stretch>
        </p:blipFill>
        <p:spPr>
          <a:xfrm>
            <a:off x="10372725" y="6153785"/>
            <a:ext cx="16598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1647644"/>
            <a:ext cx="12192000" cy="461230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594736" y="1187642"/>
            <a:ext cx="8567181" cy="1915083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5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城市首家精英家族俱乐部</a:t>
            </a:r>
            <a:r>
              <a:rPr lang="zh-CN" altLang="en-US" sz="88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06062" y="3401203"/>
            <a:ext cx="11129010" cy="1799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 dirty="0">
                <a:solidFill>
                  <a:srgbClr val="F45137"/>
                </a:solidFill>
              </a:rPr>
              <a:t>全新定位：</a:t>
            </a:r>
            <a:r>
              <a:rPr lang="zh-CN" dirty="0"/>
              <a:t>将</a:t>
            </a:r>
            <a:r>
              <a:rPr lang="zh-CN" altLang="en-US" dirty="0"/>
              <a:t>健身房</a:t>
            </a:r>
            <a:r>
              <a:rPr lang="zh-CN" dirty="0"/>
              <a:t>定位为</a:t>
            </a:r>
            <a:r>
              <a:rPr lang="en-US" altLang="zh-CN" dirty="0"/>
              <a:t>“</a:t>
            </a:r>
            <a:r>
              <a:rPr lang="zh-CN" altLang="en-US" dirty="0"/>
              <a:t>首家精英家族俱乐部</a:t>
            </a:r>
            <a:r>
              <a:rPr lang="en-US" altLang="zh-CN" dirty="0"/>
              <a:t>”</a:t>
            </a:r>
            <a:r>
              <a:rPr lang="zh-CN" altLang="en-US" dirty="0"/>
              <a:t>，以健身为核心亮点，发展中高端会员，形成俱乐部。入会后，大家就是健身房精英家族俱乐部的会员（设置门槛）。它不仅仅是一个健身房，更是会员可以相互交流，共享资源的俱乐部场所，同时大家也是这个</a:t>
            </a:r>
            <a:r>
              <a:rPr lang="en-US" altLang="zh-CN" dirty="0"/>
              <a:t>“</a:t>
            </a:r>
            <a:r>
              <a:rPr lang="zh-CN" altLang="en-US" dirty="0"/>
              <a:t>家族</a:t>
            </a:r>
            <a:r>
              <a:rPr lang="en-US" altLang="zh-CN" dirty="0"/>
              <a:t>”</a:t>
            </a:r>
            <a:r>
              <a:rPr lang="zh-CN" altLang="en-US" dirty="0"/>
              <a:t>中的一份子，形成家文化。此外，健身房也会在特定的时间安排会员活动，增加大家的交流与凝聚力。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 flipH="1" flipV="1">
            <a:off x="6584315" y="1320800"/>
            <a:ext cx="5607685" cy="5537200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0" y="0"/>
            <a:ext cx="2849097" cy="2844800"/>
          </a:xfrm>
          <a:custGeom>
            <a:avLst/>
            <a:gdLst>
              <a:gd name="connsiteX0" fmla="*/ 0 w 6704217"/>
              <a:gd name="connsiteY0" fmla="*/ 0 h 6694109"/>
              <a:gd name="connsiteX1" fmla="*/ 6704217 w 6704217"/>
              <a:gd name="connsiteY1" fmla="*/ 0 h 6694109"/>
              <a:gd name="connsiteX2" fmla="*/ 0 w 6704217"/>
              <a:gd name="connsiteY2" fmla="*/ 6694109 h 669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4217" h="6694109">
                <a:moveTo>
                  <a:pt x="0" y="0"/>
                </a:moveTo>
                <a:lnTo>
                  <a:pt x="6704217" y="0"/>
                </a:lnTo>
                <a:lnTo>
                  <a:pt x="0" y="6694109"/>
                </a:lnTo>
                <a:close/>
              </a:path>
            </a:pathLst>
          </a:custGeom>
          <a:solidFill>
            <a:srgbClr val="F45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 rot="18903094">
            <a:off x="-422833" y="742640"/>
            <a:ext cx="3130763" cy="6323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b="1" dirty="0">
                <a:solidFill>
                  <a:schemeClr val="bg1"/>
                </a:solidFill>
              </a:rPr>
              <a:t>健身房新关键词</a:t>
            </a:r>
          </a:p>
        </p:txBody>
      </p:sp>
      <p:pic>
        <p:nvPicPr>
          <p:cNvPr id="5" name="图片 4" descr="黑色Logo"/>
          <p:cNvPicPr>
            <a:picLocks noChangeAspect="1"/>
          </p:cNvPicPr>
          <p:nvPr/>
        </p:nvPicPr>
        <p:blipFill>
          <a:blip r:embed="rId3"/>
          <a:srcRect l="21164" t="39591" r="12963" b="34299"/>
          <a:stretch>
            <a:fillRect/>
          </a:stretch>
        </p:blipFill>
        <p:spPr>
          <a:xfrm>
            <a:off x="4014470" y="2588895"/>
            <a:ext cx="4162425" cy="123698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311015" y="1538605"/>
            <a:ext cx="3964305" cy="6323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F45137"/>
                </a:solidFill>
              </a:rPr>
              <a:t>首家精英家族</a:t>
            </a:r>
            <a:r>
              <a:rPr lang="zh-CN" altLang="en-US" sz="3200" b="1" dirty="0">
                <a:solidFill>
                  <a:srgbClr val="F45137"/>
                </a:solidFill>
              </a:rPr>
              <a:t>俱乐部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3332480" y="922020"/>
            <a:ext cx="26701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rgbClr val="F45137"/>
                </a:solidFill>
              </a:rPr>
              <a:t>私密豪华的vip休息室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8454390" y="2406015"/>
            <a:ext cx="20205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F45137"/>
                </a:solidFill>
              </a:rPr>
              <a:t>家族俱乐部文化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61390" y="3244850"/>
            <a:ext cx="23710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rgbClr val="F45137"/>
                </a:solidFill>
              </a:rPr>
              <a:t>员工团建的新去处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602105" y="2220595"/>
            <a:ext cx="24123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/>
              <a:t>顶配健身空间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849245" y="4246245"/>
            <a:ext cx="28536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45137"/>
                </a:solidFill>
              </a:rPr>
              <a:t>商务洽谈私密空间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684645" y="4076700"/>
            <a:ext cx="23317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/>
              <a:t>私人定制沙龙聚会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8675370" y="1170305"/>
            <a:ext cx="2540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/>
              <a:t>5000方超大面积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61390" y="5252085"/>
            <a:ext cx="599186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/>
              <a:t>城市除了茶空间外还有一家健身房可以洽谈业务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352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45137"/>
      </a:accent1>
      <a:accent2>
        <a:srgbClr val="2C2E32"/>
      </a:accent2>
      <a:accent3>
        <a:srgbClr val="F45137"/>
      </a:accent3>
      <a:accent4>
        <a:srgbClr val="2C2E32"/>
      </a:accent4>
      <a:accent5>
        <a:srgbClr val="F45137"/>
      </a:accent5>
      <a:accent6>
        <a:srgbClr val="2C2E32"/>
      </a:accent6>
      <a:hlink>
        <a:srgbClr val="F45137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19</TotalTime>
  <Words>2181</Words>
  <Application>Microsoft Office PowerPoint</Application>
  <PresentationFormat>宽屏</PresentationFormat>
  <Paragraphs>245</Paragraphs>
  <Slides>36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2" baseType="lpstr">
      <vt:lpstr>等线</vt:lpstr>
      <vt:lpstr>微软雅黑</vt:lpstr>
      <vt:lpstr>Arial</vt:lpstr>
      <vt:lpstr>Century Gothic</vt:lpstr>
      <vt:lpstr>Wingdings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xiao yu</cp:lastModifiedBy>
  <cp:revision>105</cp:revision>
  <dcterms:created xsi:type="dcterms:W3CDTF">2017-08-18T03:02:00Z</dcterms:created>
  <dcterms:modified xsi:type="dcterms:W3CDTF">2021-06-22T07:07:08Z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2E083A26882642D0A81B6DD8BD28CE3B</vt:lpwstr>
  </property>
</Properties>
</file>