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668" r:id="rId3"/>
    <p:sldId id="627" r:id="rId4"/>
    <p:sldId id="743" r:id="rId5"/>
    <p:sldId id="724" r:id="rId6"/>
    <p:sldId id="725" r:id="rId7"/>
    <p:sldId id="747" r:id="rId8"/>
    <p:sldId id="726" r:id="rId9"/>
    <p:sldId id="727" r:id="rId10"/>
    <p:sldId id="728" r:id="rId11"/>
    <p:sldId id="729" r:id="rId12"/>
    <p:sldId id="730" r:id="rId13"/>
    <p:sldId id="731" r:id="rId14"/>
    <p:sldId id="733" r:id="rId15"/>
    <p:sldId id="720" r:id="rId16"/>
    <p:sldId id="745" r:id="rId17"/>
    <p:sldId id="734" r:id="rId18"/>
    <p:sldId id="748" r:id="rId19"/>
    <p:sldId id="735" r:id="rId20"/>
    <p:sldId id="737" r:id="rId21"/>
    <p:sldId id="738" r:id="rId22"/>
    <p:sldId id="739" r:id="rId23"/>
    <p:sldId id="741" r:id="rId24"/>
    <p:sldId id="740" r:id="rId25"/>
    <p:sldId id="742" r:id="rId26"/>
    <p:sldId id="746" r:id="rId27"/>
    <p:sldId id="46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4445"/>
    <a:srgbClr val="807E7E"/>
    <a:srgbClr val="EDEAEA"/>
    <a:srgbClr val="071A37"/>
    <a:srgbClr val="F2F0E4"/>
    <a:srgbClr val="F3F3F6"/>
    <a:srgbClr val="E9B161"/>
    <a:srgbClr val="D9D9D9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0" autoAdjust="0"/>
    <p:restoredTop sz="94697" autoAdjust="0"/>
  </p:normalViewPr>
  <p:slideViewPr>
    <p:cSldViewPr snapToGrid="0" snapToObjects="1">
      <p:cViewPr varScale="1">
        <p:scale>
          <a:sx n="108" d="100"/>
          <a:sy n="108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9F7F0-01EC-B943-886D-100F48A1441A}" type="datetimeFigureOut">
              <a:rPr kumimoji="1" lang="zh-CN" altLang="en-US" smtClean="0"/>
              <a:pPr/>
              <a:t>2020-11-02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6BA93-B917-3C4B-8A94-81EB1E26CD4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318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6BA93-B917-3C4B-8A94-81EB1E26CD4D}" type="slidenum">
              <a:rPr kumimoji="1" lang="zh-CN" altLang="en-US" smtClean="0"/>
              <a:pPr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01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6BA93-B917-3C4B-8A94-81EB1E26CD4D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403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12B-407E-5944-B0B1-47899FD94515}" type="datetimeFigureOut">
              <a:rPr kumimoji="1" lang="zh-CN" altLang="en-US" smtClean="0"/>
              <a:pPr/>
              <a:t>2020-11-02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2CB8-0415-2E49-AD6D-28A3FC79D2F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37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12B-407E-5944-B0B1-47899FD94515}" type="datetimeFigureOut">
              <a:rPr kumimoji="1" lang="zh-CN" altLang="en-US" smtClean="0"/>
              <a:pPr/>
              <a:t>2020-11-02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2CB8-0415-2E49-AD6D-28A3FC79D2F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556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12B-407E-5944-B0B1-47899FD94515}" type="datetimeFigureOut">
              <a:rPr kumimoji="1" lang="zh-CN" altLang="en-US" smtClean="0"/>
              <a:pPr/>
              <a:t>2020-11-02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2CB8-0415-2E49-AD6D-28A3FC79D2F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8509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33D9-43FF-EA47-93BE-A961E19A966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825C-BB3C-3C4A-98AF-EE9E66E81E53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2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33D9-43FF-EA47-93BE-A961E19A966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825C-BB3C-3C4A-98AF-EE9E66E81E53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33D9-43FF-EA47-93BE-A961E19A966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825C-BB3C-3C4A-98AF-EE9E66E81E53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1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33D9-43FF-EA47-93BE-A961E19A966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825C-BB3C-3C4A-98AF-EE9E66E81E53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99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33D9-43FF-EA47-93BE-A961E19A966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825C-BB3C-3C4A-98AF-EE9E66E81E53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26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33D9-43FF-EA47-93BE-A961E19A966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825C-BB3C-3C4A-98AF-EE9E66E81E53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92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33D9-43FF-EA47-93BE-A961E19A966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825C-BB3C-3C4A-98AF-EE9E66E81E53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39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33D9-43FF-EA47-93BE-A961E19A966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825C-BB3C-3C4A-98AF-EE9E66E81E53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3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12B-407E-5944-B0B1-47899FD94515}" type="datetimeFigureOut">
              <a:rPr kumimoji="1" lang="zh-CN" altLang="en-US" smtClean="0"/>
              <a:pPr/>
              <a:t>2020-11-02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2CB8-0415-2E49-AD6D-28A3FC79D2F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401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33D9-43FF-EA47-93BE-A961E19A966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825C-BB3C-3C4A-98AF-EE9E66E81E53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51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33D9-43FF-EA47-93BE-A961E19A966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825C-BB3C-3C4A-98AF-EE9E66E81E53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33D9-43FF-EA47-93BE-A961E19A966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5825C-BB3C-3C4A-98AF-EE9E66E81E53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1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12B-407E-5944-B0B1-47899FD94515}" type="datetimeFigureOut">
              <a:rPr kumimoji="1" lang="zh-CN" altLang="en-US" smtClean="0"/>
              <a:pPr/>
              <a:t>2020-11-02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2CB8-0415-2E49-AD6D-28A3FC79D2F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533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12B-407E-5944-B0B1-47899FD94515}" type="datetimeFigureOut">
              <a:rPr kumimoji="1" lang="zh-CN" altLang="en-US" smtClean="0"/>
              <a:pPr/>
              <a:t>2020-11-02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2CB8-0415-2E49-AD6D-28A3FC79D2F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371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12B-407E-5944-B0B1-47899FD94515}" type="datetimeFigureOut">
              <a:rPr kumimoji="1" lang="zh-CN" altLang="en-US" smtClean="0"/>
              <a:pPr/>
              <a:t>2020-11-02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2CB8-0415-2E49-AD6D-28A3FC79D2F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023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12B-407E-5944-B0B1-47899FD94515}" type="datetimeFigureOut">
              <a:rPr kumimoji="1" lang="zh-CN" altLang="en-US" smtClean="0"/>
              <a:pPr/>
              <a:t>2020-11-02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2CB8-0415-2E49-AD6D-28A3FC79D2F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84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12B-407E-5944-B0B1-47899FD94515}" type="datetimeFigureOut">
              <a:rPr kumimoji="1" lang="zh-CN" altLang="en-US" smtClean="0"/>
              <a:pPr/>
              <a:t>2020-11-02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2CB8-0415-2E49-AD6D-28A3FC79D2F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924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12B-407E-5944-B0B1-47899FD94515}" type="datetimeFigureOut">
              <a:rPr kumimoji="1" lang="zh-CN" altLang="en-US" smtClean="0"/>
              <a:pPr/>
              <a:t>2020-11-02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2CB8-0415-2E49-AD6D-28A3FC79D2F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941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B12B-407E-5944-B0B1-47899FD94515}" type="datetimeFigureOut">
              <a:rPr kumimoji="1" lang="zh-CN" altLang="en-US" smtClean="0"/>
              <a:pPr/>
              <a:t>2020-11-02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2CB8-0415-2E49-AD6D-28A3FC79D2F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106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EB12B-407E-5944-B0B1-47899FD94515}" type="datetimeFigureOut">
              <a:rPr kumimoji="1" lang="zh-CN" altLang="en-US" smtClean="0"/>
              <a:pPr/>
              <a:t>2020-11-02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F2CB8-0415-2E49-AD6D-28A3FC79D2FF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080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233D9-43FF-EA47-93BE-A961E19A966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2020-11-02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5825C-BB3C-3C4A-98AF-EE9E66E81E53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8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5055" y="2758503"/>
            <a:ext cx="9845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莱昂纳多代言比亚迪新能源车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预热</a:t>
            </a:r>
            <a:r>
              <a:rPr lang="en-US" altLang="zh-CN" sz="4000" b="1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宣布期公关传播案</a:t>
            </a:r>
          </a:p>
        </p:txBody>
      </p:sp>
      <p:pic>
        <p:nvPicPr>
          <p:cNvPr id="2" name="内容占位符 21">
            <a:extLst>
              <a:ext uri="{FF2B5EF4-FFF2-40B4-BE49-F238E27FC236}">
                <a16:creationId xmlns:a16="http://schemas.microsoft.com/office/drawing/2014/main" id="{B5746D43-D1F2-46C6-8478-8E7447958E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/>
          <a:stretch/>
        </p:blipFill>
        <p:spPr>
          <a:xfrm>
            <a:off x="5378045" y="5143751"/>
            <a:ext cx="2216130" cy="9417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704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7199" y="491067"/>
            <a:ext cx="5606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代言人正式宣布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：比亚迪首发确认信息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777" y="1465922"/>
            <a:ext cx="5420354" cy="3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573" y="2024868"/>
            <a:ext cx="4723436" cy="29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本框 9"/>
          <p:cNvSpPr txBox="1"/>
          <p:nvPr/>
        </p:nvSpPr>
        <p:spPr>
          <a:xfrm>
            <a:off x="1188270" y="2071648"/>
            <a:ext cx="438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1200" dirty="0">
                <a:solidFill>
                  <a:prstClr val="black"/>
                </a:solidFill>
                <a:cs typeface="Songti SC" charset="-122"/>
              </a:rPr>
              <a:t>欢迎国际知名影星、积极投身环保事业的莱昂纳多</a:t>
            </a:r>
            <a:r>
              <a:rPr kumimoji="1" lang="en-US" altLang="zh-CN" sz="1200" dirty="0">
                <a:solidFill>
                  <a:prstClr val="black"/>
                </a:solidFill>
                <a:cs typeface="Songti SC" charset="-122"/>
              </a:rPr>
              <a:t>·</a:t>
            </a:r>
            <a:r>
              <a:rPr kumimoji="1" lang="zh-CN" altLang="en-US" sz="1200" dirty="0">
                <a:solidFill>
                  <a:prstClr val="black"/>
                </a:solidFill>
                <a:cs typeface="Songti SC" charset="-122"/>
              </a:rPr>
              <a:t>迪卡普里奥先生，成为比亚迪新能源车的代言人。因为对技术的执着、对环保梦想的坚持，我们走在了一起！</a:t>
            </a:r>
            <a:r>
              <a:rPr kumimoji="1" lang="en-US" altLang="zh-CN" sz="1200" dirty="0">
                <a:solidFill>
                  <a:srgbClr val="FF0000"/>
                </a:solidFill>
                <a:cs typeface="Songti SC" charset="-122"/>
              </a:rPr>
              <a:t>@</a:t>
            </a:r>
            <a:r>
              <a:rPr kumimoji="1" lang="zh-CN" altLang="en-US" sz="1200" dirty="0">
                <a:solidFill>
                  <a:srgbClr val="FF0000"/>
                </a:solidFill>
                <a:cs typeface="Songti SC" charset="-122"/>
              </a:rPr>
              <a:t>莱昂纳多</a:t>
            </a:r>
            <a:r>
              <a:rPr kumimoji="1" lang="en-US" altLang="zh-CN" sz="1200" dirty="0">
                <a:solidFill>
                  <a:srgbClr val="FF0000"/>
                </a:solidFill>
                <a:cs typeface="Songti SC" charset="-122"/>
              </a:rPr>
              <a:t>_</a:t>
            </a:r>
            <a:r>
              <a:rPr kumimoji="1" lang="en-US" altLang="zh-CN" sz="1200" dirty="0" err="1">
                <a:solidFill>
                  <a:srgbClr val="FF0000"/>
                </a:solidFill>
                <a:cs typeface="Songti SC" charset="-122"/>
              </a:rPr>
              <a:t>LeonardoDiCaprio</a:t>
            </a:r>
            <a:r>
              <a:rPr kumimoji="1" lang="zh-CN" altLang="en-US" sz="1200" dirty="0">
                <a:solidFill>
                  <a:srgbClr val="FF0000"/>
                </a:solidFill>
                <a:cs typeface="Songti SC" charset="-122"/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  <a:cs typeface="Songti SC" charset="-122"/>
              </a:rPr>
              <a:t>#</a:t>
            </a:r>
            <a:r>
              <a:rPr kumimoji="1" lang="en-US" altLang="zh-CN" sz="1200" dirty="0" err="1">
                <a:solidFill>
                  <a:prstClr val="black"/>
                </a:solidFill>
                <a:cs typeface="Songti SC" charset="-122"/>
              </a:rPr>
              <a:t>Hello!LEO</a:t>
            </a:r>
            <a:r>
              <a:rPr kumimoji="1" lang="en-US" altLang="zh-CN" sz="1200" dirty="0">
                <a:solidFill>
                  <a:prstClr val="black"/>
                </a:solidFill>
                <a:cs typeface="Songti SC" charset="-122"/>
              </a:rPr>
              <a:t>#</a:t>
            </a:r>
            <a:r>
              <a:rPr kumimoji="1" lang="zh-CN" altLang="en-US" sz="1200" dirty="0">
                <a:solidFill>
                  <a:prstClr val="black"/>
                </a:solidFill>
                <a:cs typeface="Songti SC" charset="-122"/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  <a:cs typeface="Songti SC" charset="-122"/>
              </a:rPr>
              <a:t>Let’s build your dream!</a:t>
            </a:r>
            <a:endParaRPr kumimoji="1" lang="zh-CN" altLang="en-US" sz="1200" dirty="0">
              <a:solidFill>
                <a:prstClr val="black"/>
              </a:solidFill>
              <a:cs typeface="Songti SC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67862" y="1581661"/>
            <a:ext cx="54176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发布时间建议：上午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10:00</a:t>
            </a:r>
          </a:p>
          <a:p>
            <a:pPr>
              <a:lnSpc>
                <a:spcPct val="150000"/>
              </a:lnSpc>
            </a:pPr>
            <a:endParaRPr kumimoji="1" lang="en-US" altLang="zh-CN" sz="2400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文案内容：</a:t>
            </a:r>
            <a:endParaRPr kumimoji="1" lang="en-US" altLang="zh-CN" dirty="0">
              <a:solidFill>
                <a:prstClr val="black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欢迎积极投身环保事业的莱昂纳多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·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迪卡普里奥先生，成为比亚迪新能源车的代言人。因为对技术的执着、对环保梦想的坚持，我们走在了一起！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@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莱昂纳多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_</a:t>
            </a:r>
            <a:r>
              <a:rPr kumimoji="1" lang="en-US" altLang="zh-CN" dirty="0" err="1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LeonardoDiCaprio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#</a:t>
            </a:r>
            <a:r>
              <a:rPr kumimoji="1" lang="en-US" altLang="zh-CN" dirty="0" err="1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Hello!LEO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# Let’s build your dream!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14871" y="5477619"/>
            <a:ext cx="8108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评论中的互动内容：</a:t>
            </a: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、“迪君”这几天被网友们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@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爆了，最终做了一个重要的决定：立刻公布代言人信息；</a:t>
            </a: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、“迪君”对“泄密”事件中的“倒霉美女”深表同情，于是解雇了她。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270" y="3271977"/>
            <a:ext cx="2447926" cy="17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8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2245" y="1271190"/>
            <a:ext cx="6789981" cy="480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269680" y="3569295"/>
            <a:ext cx="5745480" cy="202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41120" y="1976394"/>
            <a:ext cx="5745480" cy="1760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9221" y="1987027"/>
            <a:ext cx="5961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1" lang="en-US" altLang="zh-CN" sz="1200" dirty="0">
                <a:solidFill>
                  <a:prstClr val="black"/>
                </a:solidFill>
              </a:rPr>
              <a:t>Honored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to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partner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with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BYD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Company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Ltd.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BYD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is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a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company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that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shares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my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passion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and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understands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the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importance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of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combating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climate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change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now.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Learn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more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hear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</a:rPr>
              <a:t>@</a:t>
            </a:r>
            <a:r>
              <a:rPr kumimoji="1" lang="zh-CN" altLang="en-US" sz="1200" dirty="0">
                <a:solidFill>
                  <a:srgbClr val="FF0000"/>
                </a:solidFill>
              </a:rPr>
              <a:t>比亚迪汽车</a:t>
            </a:r>
            <a:endParaRPr kumimoji="1" lang="en-US" altLang="zh-CN" sz="12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9221" y="2856454"/>
            <a:ext cx="574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1200" dirty="0">
                <a:solidFill>
                  <a:prstClr val="black"/>
                </a:solidFill>
              </a:rPr>
              <a:t>很荣幸成为比亚迪新能源车的代言人。我们在环境保护上有着共同的理念和追求：应对全球气候变化问题，你我都该有所行动。</a:t>
            </a:r>
            <a:r>
              <a:rPr kumimoji="1" lang="en-US" altLang="zh-CN" sz="1200" dirty="0">
                <a:solidFill>
                  <a:srgbClr val="FF0000"/>
                </a:solidFill>
              </a:rPr>
              <a:t>@</a:t>
            </a:r>
            <a:r>
              <a:rPr kumimoji="1" lang="zh-CN" altLang="en-US" sz="1200" dirty="0">
                <a:solidFill>
                  <a:srgbClr val="FF0000"/>
                </a:solidFill>
              </a:rPr>
              <a:t>比亚迪汽车</a:t>
            </a:r>
            <a:r>
              <a:rPr kumimoji="1" lang="en-US" altLang="zh-CN" sz="1200" dirty="0">
                <a:solidFill>
                  <a:srgbClr val="FF0000"/>
                </a:solidFill>
              </a:rPr>
              <a:t> </a:t>
            </a:r>
            <a:endParaRPr kumimoji="1" lang="zh-CN" altLang="en-US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7566869" y="1102127"/>
            <a:ext cx="415269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发布时间建议：上午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10:00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文案内容：</a:t>
            </a:r>
            <a:endParaRPr lang="en-US" altLang="zh-CN" dirty="0">
              <a:solidFill>
                <a:prstClr val="black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Honored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to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partner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with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BYD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Company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Ltd.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BYD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is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a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company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that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shares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my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passion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and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understands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the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importance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of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combating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climate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change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now.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Learn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more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hear</a:t>
            </a: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@</a:t>
            </a:r>
            <a:r>
              <a:rPr kumimoji="1"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比亚迪汽车</a:t>
            </a:r>
            <a:endParaRPr kumimoji="1" lang="en-US" altLang="zh-CN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很荣幸成为比亚迪新能源车的代言人。我们在环境保护上有着共同的理念和追求：应对全球气候变化问题，你我都该有所行动。</a:t>
            </a: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7199" y="491067"/>
            <a:ext cx="529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代言人正式宣布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：莱昂纳多同时发布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781" y="3569295"/>
            <a:ext cx="2650436" cy="18599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116" y="3581574"/>
            <a:ext cx="3275658" cy="18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3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135" y="680824"/>
            <a:ext cx="62484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0824" y="2534875"/>
            <a:ext cx="5264556" cy="329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0191" y="2339612"/>
            <a:ext cx="1447466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6"/>
          <p:cNvSpPr txBox="1"/>
          <p:nvPr/>
        </p:nvSpPr>
        <p:spPr>
          <a:xfrm>
            <a:off x="1292527" y="2396375"/>
            <a:ext cx="3476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@</a:t>
            </a:r>
            <a:r>
              <a:rPr lang="zh-CN" altLang="en-US" sz="1200" b="1" dirty="0"/>
              <a:t>莱昂纳多</a:t>
            </a:r>
            <a:r>
              <a:rPr lang="en-US" altLang="zh-CN" sz="1200" b="1" dirty="0"/>
              <a:t>_</a:t>
            </a:r>
            <a:r>
              <a:rPr lang="en-US" altLang="zh-CN" sz="1200" b="1" dirty="0" err="1"/>
              <a:t>LeonardoDiCaprio</a:t>
            </a:r>
            <a:r>
              <a:rPr lang="zh-CN" altLang="en-US" sz="1200" b="1" dirty="0"/>
              <a:t> </a:t>
            </a:r>
          </a:p>
        </p:txBody>
      </p:sp>
      <p:sp>
        <p:nvSpPr>
          <p:cNvPr id="30" name="文本框 8"/>
          <p:cNvSpPr txBox="1"/>
          <p:nvPr/>
        </p:nvSpPr>
        <p:spPr>
          <a:xfrm>
            <a:off x="1292749" y="2620007"/>
            <a:ext cx="5567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1" lang="en-US" altLang="zh-CN" sz="1200" dirty="0">
                <a:solidFill>
                  <a:prstClr val="black"/>
                </a:solidFill>
              </a:rPr>
              <a:t>Honored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to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partner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with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BYD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Company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Ltd.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BYD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is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a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company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that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shares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my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passion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and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understands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the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importance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of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combating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climate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change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now.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Learn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more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prstClr val="black"/>
                </a:solidFill>
              </a:rPr>
              <a:t>hear</a:t>
            </a:r>
            <a:r>
              <a:rPr kumimoji="1" lang="zh-CN" altLang="en-US" sz="1200" dirty="0">
                <a:solidFill>
                  <a:prstClr val="black"/>
                </a:solidFill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</a:rPr>
              <a:t>@</a:t>
            </a:r>
            <a:r>
              <a:rPr kumimoji="1" lang="zh-CN" altLang="en-US" sz="1200" dirty="0">
                <a:solidFill>
                  <a:srgbClr val="FF0000"/>
                </a:solidFill>
              </a:rPr>
              <a:t>比亚迪汽车</a:t>
            </a:r>
            <a:endParaRPr kumimoji="1" lang="en-US" altLang="zh-CN" sz="1200" dirty="0">
              <a:solidFill>
                <a:srgbClr val="FF0000"/>
              </a:solidFill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1267369" y="3468168"/>
            <a:ext cx="574548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1200" dirty="0">
                <a:solidFill>
                  <a:prstClr val="black"/>
                </a:solidFill>
              </a:rPr>
              <a:t>很荣幸成为比亚迪新能源车的代言人。我们在环境保护上有着共同的理念和追求：应对全球气候变化问题，你我都该有所行动。</a:t>
            </a:r>
            <a:r>
              <a:rPr kumimoji="1" lang="en-US" altLang="zh-CN" sz="1200" dirty="0">
                <a:solidFill>
                  <a:srgbClr val="FF0000"/>
                </a:solidFill>
              </a:rPr>
              <a:t>@</a:t>
            </a:r>
            <a:r>
              <a:rPr kumimoji="1" lang="zh-CN" altLang="en-US" sz="1200" dirty="0">
                <a:solidFill>
                  <a:srgbClr val="FF0000"/>
                </a:solidFill>
              </a:rPr>
              <a:t>比亚迪汽车</a:t>
            </a:r>
            <a:endParaRPr kumimoji="1" lang="zh-CN" altLang="en-US" sz="1200" dirty="0"/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0823" y="1379142"/>
            <a:ext cx="5264557" cy="87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文本框 13"/>
          <p:cNvSpPr txBox="1"/>
          <p:nvPr/>
        </p:nvSpPr>
        <p:spPr>
          <a:xfrm>
            <a:off x="7487779" y="2137074"/>
            <a:ext cx="415269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发布时间建议：上午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10:10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文案内容：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能与您一起共同为绿色地球的梦想而行动，比亚迪深感荣幸与自豪！期待我们的合作，能碰撞出更多精彩的火花！</a:t>
            </a: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401" y="1134583"/>
            <a:ext cx="6248400" cy="89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5488" y="457219"/>
            <a:ext cx="6571159" cy="70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15"/>
          <p:cNvSpPr txBox="1"/>
          <p:nvPr/>
        </p:nvSpPr>
        <p:spPr>
          <a:xfrm>
            <a:off x="1324647" y="1675613"/>
            <a:ext cx="553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200" dirty="0"/>
              <a:t>能与您一起共同为绿色地球的梦想而行动，比亚迪深感荣幸与自豪！期待我们的合作，能碰撞出更多精彩的火花！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7199" y="491067"/>
            <a:ext cx="7452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代言人正式宣布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：比亚迪官微互动莱昂纳多公告信息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050" y="4159639"/>
            <a:ext cx="2482645" cy="17422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991" y="4159639"/>
            <a:ext cx="3078544" cy="17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58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04" y="879372"/>
            <a:ext cx="5699716" cy="52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298" y="1534965"/>
            <a:ext cx="4986669" cy="417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519" y="1954688"/>
            <a:ext cx="3625703" cy="361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本框 8"/>
          <p:cNvSpPr txBox="1"/>
          <p:nvPr/>
        </p:nvSpPr>
        <p:spPr>
          <a:xfrm>
            <a:off x="1042655" y="1384953"/>
            <a:ext cx="489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#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Hello!LEO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#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 在推动环保事业的道路上，你我永不独行，请接受来自全球比亚迪人的问候！</a:t>
            </a:r>
            <a:r>
              <a:rPr kumimoji="1" lang="en-US" altLang="zh-CN" sz="1200" dirty="0">
                <a:solidFill>
                  <a:prstClr val="black"/>
                </a:solidFill>
              </a:rPr>
              <a:t>[</a:t>
            </a:r>
            <a:r>
              <a:rPr kumimoji="1" lang="zh-CN" altLang="en-US" sz="1200" dirty="0">
                <a:solidFill>
                  <a:prstClr val="black"/>
                </a:solidFill>
              </a:rPr>
              <a:t>害羞</a:t>
            </a:r>
            <a:r>
              <a:rPr kumimoji="1" lang="en-US" altLang="zh-CN" sz="1200" dirty="0">
                <a:solidFill>
                  <a:prstClr val="black"/>
                </a:solidFill>
              </a:rPr>
              <a:t>] </a:t>
            </a:r>
            <a:r>
              <a:rPr kumimoji="1" lang="en-US" altLang="zh-CN" sz="1200" dirty="0">
                <a:solidFill>
                  <a:srgbClr val="FF0000"/>
                </a:solidFill>
                <a:cs typeface="Songti SC" charset="-122"/>
              </a:rPr>
              <a:t>@</a:t>
            </a:r>
            <a:r>
              <a:rPr kumimoji="1" lang="zh-CN" altLang="en-US" sz="1200" dirty="0">
                <a:solidFill>
                  <a:srgbClr val="FF0000"/>
                </a:solidFill>
                <a:cs typeface="Songti SC" charset="-122"/>
              </a:rPr>
              <a:t>莱昂纳多</a:t>
            </a:r>
            <a:r>
              <a:rPr kumimoji="1" lang="en-US" altLang="zh-CN" sz="1200" dirty="0">
                <a:solidFill>
                  <a:srgbClr val="FF0000"/>
                </a:solidFill>
                <a:cs typeface="Songti SC" charset="-122"/>
              </a:rPr>
              <a:t>_</a:t>
            </a:r>
            <a:r>
              <a:rPr kumimoji="1" lang="en-US" altLang="zh-CN" sz="1200" dirty="0" err="1">
                <a:solidFill>
                  <a:srgbClr val="FF0000"/>
                </a:solidFill>
                <a:cs typeface="Songti SC" charset="-122"/>
              </a:rPr>
              <a:t>LeonardoDiCaprio</a:t>
            </a:r>
            <a:r>
              <a:rPr kumimoji="1" lang="zh-CN" altLang="en-US" sz="1200" dirty="0">
                <a:solidFill>
                  <a:srgbClr val="FF0000"/>
                </a:solidFill>
                <a:cs typeface="Songti SC" charset="-122"/>
              </a:rPr>
              <a:t> </a:t>
            </a:r>
            <a:endParaRPr kumimoji="1" lang="en-US" altLang="zh-CN" sz="1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801" y="1885090"/>
            <a:ext cx="555432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发布时间建议：上午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10:45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比亚迪汽车官微发布全球员工欢迎莱昂纳多举牌照片，并再次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@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莱昂纳多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_</a:t>
            </a:r>
            <a:r>
              <a:rPr lang="en-US" altLang="en-US" dirty="0" err="1">
                <a:latin typeface="微软雅黑" pitchFamily="34" charset="-122"/>
                <a:ea typeface="微软雅黑" pitchFamily="34" charset="-122"/>
              </a:rPr>
              <a:t>LeonardoDiCaprio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文案内容：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#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Hello!LEO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#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在推动环保事业的道路上，你我永不独行，请接受来自全球比亚迪人的问候！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7199" y="469033"/>
            <a:ext cx="683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代言人正式宣布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：比亚迪全球员工向代言人问好</a:t>
            </a:r>
          </a:p>
        </p:txBody>
      </p:sp>
    </p:spTree>
    <p:extLst>
      <p:ext uri="{BB962C8B-B14F-4D97-AF65-F5344CB8AC3E}">
        <p14:creationId xmlns:p14="http://schemas.microsoft.com/office/powerpoint/2010/main" val="2126388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346" y="1658675"/>
            <a:ext cx="6137863" cy="434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0797" y="2094612"/>
            <a:ext cx="5377412" cy="344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345" y="5343933"/>
            <a:ext cx="6137864" cy="28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346" y="2579172"/>
            <a:ext cx="6137864" cy="277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205" y="3168502"/>
            <a:ext cx="2154518" cy="2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本框 8"/>
          <p:cNvSpPr txBox="1"/>
          <p:nvPr/>
        </p:nvSpPr>
        <p:spPr>
          <a:xfrm>
            <a:off x="1222736" y="2579172"/>
            <a:ext cx="596110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200" b="1" dirty="0"/>
              <a:t>@</a:t>
            </a:r>
            <a:r>
              <a:rPr lang="zh-CN" altLang="en-US" sz="1200" b="1" dirty="0"/>
              <a:t>比亚迪汽车</a:t>
            </a:r>
          </a:p>
          <a:p>
            <a:pPr>
              <a:spcAft>
                <a:spcPts val="600"/>
              </a:spcAft>
            </a:pP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#</a:t>
            </a:r>
            <a:r>
              <a:rPr lang="en-US" altLang="zh-CN" sz="1200" dirty="0" err="1">
                <a:latin typeface="微软雅黑" pitchFamily="34" charset="-122"/>
                <a:ea typeface="微软雅黑" pitchFamily="34" charset="-122"/>
              </a:rPr>
              <a:t>Hello!LEO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#</a:t>
            </a:r>
            <a:r>
              <a:rPr kumimoji="1" lang="en-US" altLang="zh-CN" sz="1200" dirty="0">
                <a:solidFill>
                  <a:prstClr val="black"/>
                </a:solidFill>
              </a:rPr>
              <a:t>[</a:t>
            </a:r>
            <a:r>
              <a:rPr kumimoji="1" lang="zh-CN" altLang="en-US" sz="1200" dirty="0">
                <a:solidFill>
                  <a:prstClr val="black"/>
                </a:solidFill>
              </a:rPr>
              <a:t>害羞</a:t>
            </a:r>
            <a:r>
              <a:rPr kumimoji="1" lang="en-US" altLang="zh-CN" sz="1200" dirty="0">
                <a:solidFill>
                  <a:prstClr val="black"/>
                </a:solidFill>
              </a:rPr>
              <a:t>] </a:t>
            </a:r>
            <a:r>
              <a:rPr kumimoji="1" lang="en-US" altLang="zh-CN" sz="1200" dirty="0">
                <a:solidFill>
                  <a:srgbClr val="FF0000"/>
                </a:solidFill>
                <a:cs typeface="Songti SC" charset="-122"/>
              </a:rPr>
              <a:t>@</a:t>
            </a:r>
            <a:r>
              <a:rPr kumimoji="1" lang="zh-CN" altLang="en-US" sz="1200" dirty="0">
                <a:solidFill>
                  <a:srgbClr val="FF0000"/>
                </a:solidFill>
                <a:cs typeface="Songti SC" charset="-122"/>
              </a:rPr>
              <a:t>莱昂纳多</a:t>
            </a:r>
            <a:r>
              <a:rPr kumimoji="1" lang="en-US" altLang="zh-CN" sz="1200" dirty="0">
                <a:solidFill>
                  <a:srgbClr val="FF0000"/>
                </a:solidFill>
                <a:cs typeface="Songti SC" charset="-122"/>
              </a:rPr>
              <a:t>_</a:t>
            </a:r>
            <a:r>
              <a:rPr kumimoji="1" lang="en-US" altLang="zh-CN" sz="1200" dirty="0" err="1">
                <a:solidFill>
                  <a:srgbClr val="FF0000"/>
                </a:solidFill>
                <a:cs typeface="Songti SC" charset="-122"/>
              </a:rPr>
              <a:t>LeonardoDiCaprio</a:t>
            </a:r>
            <a:r>
              <a:rPr kumimoji="1" lang="zh-CN" altLang="en-US" sz="1200" dirty="0">
                <a:solidFill>
                  <a:srgbClr val="FF0000"/>
                </a:solidFill>
                <a:cs typeface="Songti SC" charset="-122"/>
              </a:rPr>
              <a:t> </a:t>
            </a:r>
            <a:endParaRPr kumimoji="1" lang="en-US" altLang="zh-CN" sz="1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08865" y="2209840"/>
            <a:ext cx="3126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400" dirty="0"/>
              <a:t>Thank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you</a:t>
            </a:r>
            <a:r>
              <a:rPr kumimoji="1" lang="zh-CN" altLang="en-US" sz="1400" dirty="0"/>
              <a:t>！</a:t>
            </a:r>
            <a:r>
              <a:rPr kumimoji="1" lang="en-US" altLang="zh-CN" sz="1400" dirty="0"/>
              <a:t>Let’s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build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our</a:t>
            </a:r>
            <a:r>
              <a:rPr kumimoji="1" lang="zh-CN" altLang="en-US" sz="1400" dirty="0"/>
              <a:t> </a:t>
            </a:r>
            <a:r>
              <a:rPr kumimoji="1" lang="en-US" altLang="zh-CN" sz="1400" dirty="0"/>
              <a:t>dream</a:t>
            </a:r>
            <a:r>
              <a:rPr kumimoji="1" lang="zh-CN" altLang="en-US" sz="1400" dirty="0"/>
              <a:t>！</a:t>
            </a:r>
            <a:endParaRPr lang="zh-CN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83798" y="2930838"/>
            <a:ext cx="4914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发布时间建议：上午</a:t>
            </a:r>
            <a:r>
              <a:rPr kumimoji="1" lang="en-US" altLang="zh-CN" sz="24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11:00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文案内容：</a:t>
            </a:r>
            <a:endParaRPr lang="en-US" altLang="zh-CN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Thank you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！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Let’s build our dream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7199" y="491067"/>
            <a:ext cx="8683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代言人正式宣布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5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：莱昂纳多转发“全球问好”微博，表示感谢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7199" y="491067"/>
            <a:ext cx="969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代言人正式宣布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6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：比亚迪全体员工和相关方，炒热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#</a:t>
            </a:r>
            <a:r>
              <a:rPr lang="en-US" altLang="zh-CN" sz="2400" b="1" dirty="0" err="1">
                <a:latin typeface="微软雅黑" pitchFamily="34" charset="-122"/>
                <a:ea typeface="微软雅黑" pitchFamily="34" charset="-122"/>
              </a:rPr>
              <a:t>Hello!LEO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#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 话题</a:t>
            </a:r>
            <a:endParaRPr kumimoji="1" lang="zh-CN" altLang="en-US" sz="2400" b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929" y="2124640"/>
            <a:ext cx="3706109" cy="290625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015208" y="328538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Hello</a:t>
            </a:r>
            <a:r>
              <a:rPr kumimoji="1" lang="zh-CN" altLang="en-US" sz="16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1600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LEO!</a:t>
            </a:r>
          </a:p>
          <a:p>
            <a:pPr algn="ctr"/>
            <a:r>
              <a:rPr kumimoji="1" lang="zh-CN" altLang="en-US" sz="1200" dirty="0">
                <a:latin typeface="Microsoft YaHei" charset="-122"/>
                <a:ea typeface="Microsoft YaHei" charset="-122"/>
                <a:cs typeface="Microsoft YaHei" charset="-122"/>
              </a:rPr>
              <a:t>比亚迪汽车销售市场部</a:t>
            </a:r>
          </a:p>
        </p:txBody>
      </p:sp>
      <p:sp>
        <p:nvSpPr>
          <p:cNvPr id="3" name="矩形 2"/>
          <p:cNvSpPr/>
          <p:nvPr/>
        </p:nvSpPr>
        <p:spPr>
          <a:xfrm>
            <a:off x="776287" y="1668111"/>
            <a:ext cx="6981825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zh-CN" kern="100" dirty="0">
                <a:latin typeface="Calibri" charset="0"/>
                <a:ea typeface="微软雅黑" charset="-122"/>
                <a:cs typeface="宋体" charset="-122"/>
              </a:rPr>
              <a:t>组织比亚迪员工、迪粉、车主、相关方一起开脑洞、秀创意，手持“</a:t>
            </a:r>
            <a:r>
              <a:rPr lang="en-US" altLang="zh-CN" kern="100" dirty="0">
                <a:latin typeface="Calibri" charset="0"/>
                <a:ea typeface="微软雅黑" charset="-122"/>
                <a:cs typeface="宋体" charset="-122"/>
              </a:rPr>
              <a:t>Hello</a:t>
            </a:r>
            <a:r>
              <a:rPr lang="zh-CN" altLang="en-US" kern="100" dirty="0">
                <a:latin typeface="Calibri" charset="0"/>
                <a:ea typeface="微软雅黑" charset="-122"/>
                <a:cs typeface="宋体" charset="-122"/>
              </a:rPr>
              <a:t>！</a:t>
            </a:r>
            <a:r>
              <a:rPr lang="en-US" altLang="zh-CN" kern="100" dirty="0">
                <a:latin typeface="Calibri" charset="0"/>
                <a:ea typeface="微软雅黑" charset="-122"/>
                <a:cs typeface="宋体" charset="-122"/>
              </a:rPr>
              <a:t>Leo</a:t>
            </a:r>
            <a:r>
              <a:rPr lang="zh-CN" altLang="zh-CN" kern="100" dirty="0">
                <a:latin typeface="Calibri" charset="0"/>
                <a:ea typeface="微软雅黑" charset="-122"/>
                <a:cs typeface="宋体" charset="-122"/>
              </a:rPr>
              <a:t>”的大牌拍照，并在微博的</a:t>
            </a:r>
            <a:r>
              <a:rPr lang="en-US" altLang="zh-CN" kern="100" dirty="0">
                <a:latin typeface="Calibri" charset="0"/>
                <a:ea typeface="微软雅黑" charset="-122"/>
                <a:cs typeface="宋体" charset="-122"/>
              </a:rPr>
              <a:t>#</a:t>
            </a:r>
            <a:r>
              <a:rPr lang="en-US" altLang="zh-CN" kern="100" dirty="0" err="1">
                <a:latin typeface="Calibri" charset="0"/>
                <a:ea typeface="微软雅黑" charset="-122"/>
                <a:cs typeface="宋体" charset="-122"/>
              </a:rPr>
              <a:t>Hello!Leo</a:t>
            </a:r>
            <a:r>
              <a:rPr lang="en-US" altLang="zh-CN" kern="100" dirty="0">
                <a:latin typeface="Calibri" charset="0"/>
                <a:ea typeface="微软雅黑" charset="-122"/>
                <a:cs typeface="宋体" charset="-122"/>
              </a:rPr>
              <a:t>#</a:t>
            </a:r>
            <a:r>
              <a:rPr lang="zh-CN" altLang="zh-CN" kern="100" dirty="0">
                <a:latin typeface="Calibri" charset="0"/>
                <a:ea typeface="微软雅黑" charset="-122"/>
                <a:cs typeface="宋体" charset="-122"/>
              </a:rPr>
              <a:t>双井话题下发布内容</a:t>
            </a:r>
            <a:r>
              <a:rPr lang="en-US" altLang="zh-CN" kern="100" dirty="0">
                <a:latin typeface="Calibri" charset="0"/>
                <a:ea typeface="微软雅黑" charset="-122"/>
                <a:cs typeface="宋体" charset="-122"/>
              </a:rPr>
              <a:t>+</a:t>
            </a:r>
            <a:r>
              <a:rPr lang="zh-CN" altLang="zh-CN" kern="100" dirty="0">
                <a:latin typeface="Calibri" charset="0"/>
                <a:ea typeface="微软雅黑" charset="-122"/>
                <a:cs typeface="宋体" charset="-122"/>
              </a:rPr>
              <a:t>上传照片，表示对代言人的欢迎，共同炒热</a:t>
            </a:r>
            <a:r>
              <a:rPr lang="en-US" altLang="zh-CN" kern="100" dirty="0">
                <a:latin typeface="Calibri" charset="0"/>
                <a:ea typeface="微软雅黑" charset="-122"/>
                <a:cs typeface="宋体" charset="-122"/>
              </a:rPr>
              <a:t>#</a:t>
            </a:r>
            <a:r>
              <a:rPr lang="en-US" altLang="zh-CN" kern="100" dirty="0" err="1">
                <a:latin typeface="Calibri" charset="0"/>
                <a:ea typeface="微软雅黑" charset="-122"/>
                <a:cs typeface="宋体" charset="-122"/>
              </a:rPr>
              <a:t>Hello!LEO</a:t>
            </a:r>
            <a:r>
              <a:rPr lang="en-US" altLang="zh-CN" kern="100" dirty="0">
                <a:latin typeface="Calibri" charset="0"/>
                <a:ea typeface="微软雅黑" charset="-122"/>
                <a:cs typeface="宋体" charset="-122"/>
              </a:rPr>
              <a:t>#</a:t>
            </a:r>
            <a:r>
              <a:rPr lang="zh-CN" altLang="zh-CN" kern="100" dirty="0">
                <a:latin typeface="Calibri" charset="0"/>
                <a:ea typeface="微软雅黑" charset="-122"/>
                <a:cs typeface="宋体" charset="-122"/>
              </a:rPr>
              <a:t>话题。</a:t>
            </a:r>
            <a:endParaRPr lang="en-US" altLang="zh-CN" kern="100" dirty="0">
              <a:latin typeface="Calibri" charset="0"/>
              <a:ea typeface="微软雅黑" charset="-122"/>
              <a:cs typeface="宋体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zh-CN" altLang="zh-CN" kern="100" dirty="0">
              <a:latin typeface="Calibri" charset="0"/>
              <a:ea typeface="宋体" charset="-122"/>
              <a:cs typeface="宋体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zh-CN" kern="100" dirty="0">
                <a:latin typeface="Calibri" charset="0"/>
                <a:ea typeface="微软雅黑" charset="-122"/>
                <a:cs typeface="宋体" charset="-122"/>
              </a:rPr>
              <a:t>直发</a:t>
            </a:r>
            <a:r>
              <a:rPr lang="en-US" altLang="zh-CN" kern="100" dirty="0">
                <a:latin typeface="Calibri" charset="0"/>
                <a:ea typeface="微软雅黑" charset="-122"/>
                <a:cs typeface="宋体" charset="-122"/>
              </a:rPr>
              <a:t>/</a:t>
            </a:r>
            <a:r>
              <a:rPr lang="zh-CN" altLang="zh-CN" kern="100" dirty="0">
                <a:latin typeface="Calibri" charset="0"/>
                <a:ea typeface="微软雅黑" charset="-122"/>
                <a:cs typeface="宋体" charset="-122"/>
              </a:rPr>
              <a:t>转发语格式：“</a:t>
            </a:r>
            <a:r>
              <a:rPr lang="en-US" altLang="zh-CN" kern="100" dirty="0">
                <a:latin typeface="Calibri" charset="0"/>
                <a:ea typeface="微软雅黑" charset="-122"/>
                <a:cs typeface="宋体" charset="-122"/>
              </a:rPr>
              <a:t>#</a:t>
            </a:r>
            <a:r>
              <a:rPr lang="en-US" altLang="zh-CN" kern="100" dirty="0" err="1">
                <a:latin typeface="Calibri" charset="0"/>
                <a:ea typeface="微软雅黑" charset="-122"/>
                <a:cs typeface="宋体" charset="-122"/>
              </a:rPr>
              <a:t>Hello!Leo</a:t>
            </a:r>
            <a:r>
              <a:rPr lang="en-US" altLang="zh-CN" kern="100" dirty="0">
                <a:latin typeface="Calibri" charset="0"/>
                <a:ea typeface="微软雅黑" charset="-122"/>
                <a:cs typeface="宋体" charset="-122"/>
              </a:rPr>
              <a:t>#</a:t>
            </a:r>
            <a:r>
              <a:rPr lang="zh-CN" altLang="zh-CN" kern="100" dirty="0">
                <a:latin typeface="Calibri" charset="0"/>
                <a:ea typeface="微软雅黑" charset="-122"/>
                <a:cs typeface="宋体" charset="-122"/>
              </a:rPr>
              <a:t>我是比亚迪的</a:t>
            </a:r>
            <a:r>
              <a:rPr lang="en-US" altLang="zh-CN" kern="100" dirty="0">
                <a:latin typeface="Calibri" charset="0"/>
                <a:ea typeface="微软雅黑" charset="-122"/>
                <a:cs typeface="宋体" charset="-122"/>
              </a:rPr>
              <a:t>xxx</a:t>
            </a:r>
            <a:r>
              <a:rPr lang="zh-CN" altLang="zh-CN" kern="100" dirty="0">
                <a:latin typeface="Calibri" charset="0"/>
                <a:ea typeface="微软雅黑" charset="-122"/>
                <a:cs typeface="宋体" charset="-122"/>
              </a:rPr>
              <a:t>（可真名可昵称）</a:t>
            </a:r>
            <a:r>
              <a:rPr lang="en-US" altLang="zh-CN" kern="100" dirty="0">
                <a:latin typeface="Calibri" charset="0"/>
                <a:ea typeface="微软雅黑" charset="-122"/>
                <a:cs typeface="宋体" charset="-122"/>
              </a:rPr>
              <a:t>+</a:t>
            </a:r>
            <a:r>
              <a:rPr lang="zh-CN" altLang="zh-CN" kern="100" dirty="0">
                <a:latin typeface="Calibri" charset="0"/>
                <a:ea typeface="微软雅黑" charset="-122"/>
                <a:cs typeface="宋体" charset="-122"/>
              </a:rPr>
              <a:t>一句话祝福</a:t>
            </a:r>
            <a:endParaRPr lang="en-US" altLang="zh-CN" kern="100" dirty="0">
              <a:latin typeface="Calibri" charset="0"/>
              <a:ea typeface="微软雅黑" charset="-122"/>
              <a:cs typeface="宋体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zh-CN" altLang="zh-CN" kern="100" dirty="0">
              <a:latin typeface="Calibri" charset="0"/>
              <a:ea typeface="宋体" charset="-122"/>
              <a:cs typeface="宋体" charset="-122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zh-CN" kern="100" dirty="0">
                <a:latin typeface="Calibri" charset="0"/>
                <a:ea typeface="微软雅黑" charset="-122"/>
                <a:cs typeface="宋体" charset="-122"/>
              </a:rPr>
              <a:t>示例：“</a:t>
            </a:r>
            <a:r>
              <a:rPr lang="en-US" altLang="zh-CN" kern="100" dirty="0">
                <a:latin typeface="Calibri" charset="0"/>
                <a:ea typeface="微软雅黑" charset="-122"/>
                <a:cs typeface="宋体" charset="-122"/>
              </a:rPr>
              <a:t>#</a:t>
            </a:r>
            <a:r>
              <a:rPr lang="en-US" altLang="zh-CN" kern="100" dirty="0" err="1">
                <a:latin typeface="Calibri" charset="0"/>
                <a:ea typeface="微软雅黑" charset="-122"/>
                <a:cs typeface="宋体" charset="-122"/>
              </a:rPr>
              <a:t>Hello!Leo</a:t>
            </a:r>
            <a:r>
              <a:rPr lang="en-US" altLang="zh-CN" kern="100" dirty="0">
                <a:latin typeface="Calibri" charset="0"/>
                <a:ea typeface="微软雅黑" charset="-122"/>
                <a:cs typeface="宋体" charset="-122"/>
              </a:rPr>
              <a:t>#</a:t>
            </a:r>
            <a:r>
              <a:rPr lang="zh-CN" altLang="zh-CN" kern="100" dirty="0">
                <a:latin typeface="Calibri" charset="0"/>
                <a:ea typeface="微软雅黑" charset="-122"/>
                <a:cs typeface="宋体" charset="-122"/>
              </a:rPr>
              <a:t>，我是比亚迪的小</a:t>
            </a:r>
            <a:r>
              <a:rPr lang="en-US" altLang="zh-CN" kern="100" dirty="0">
                <a:latin typeface="Calibri" charset="0"/>
                <a:ea typeface="微软雅黑" charset="-122"/>
                <a:cs typeface="宋体" charset="-122"/>
              </a:rPr>
              <a:t>A</a:t>
            </a:r>
            <a:r>
              <a:rPr lang="zh-CN" altLang="zh-CN" kern="100" dirty="0">
                <a:latin typeface="Calibri" charset="0"/>
                <a:ea typeface="微软雅黑" charset="-122"/>
                <a:cs typeface="宋体" charset="-122"/>
              </a:rPr>
              <a:t>，让我们一起为绿色梦想努力吧！”</a:t>
            </a:r>
            <a:endParaRPr lang="zh-CN" altLang="zh-CN" kern="100" dirty="0">
              <a:effectLst/>
              <a:latin typeface="Calibri" charset="0"/>
              <a:ea typeface="宋体" charset="-122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455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7199" y="491067"/>
            <a:ext cx="991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代言人正式宣布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7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：全网传播“比亚迪正式宣布莱昂纳多代言新能源车”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7199" y="1214438"/>
            <a:ext cx="113014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传播形式一：新闻通稿发布</a:t>
            </a:r>
            <a:endParaRPr kumimoji="1" lang="en-US" altLang="zh-CN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1.0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（汽车、娱乐、资讯类）、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3.0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（新闻媒体类）</a:t>
            </a: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传播内容：报道“比亚迪宣布莱昂纳多代言新能源车”一事，阐述代言理由、双方在各自领域的实力、地位、行动和价值观。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7199" y="2784098"/>
            <a:ext cx="1130141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传播形式二：微博、微信扩散比亚迪宣布代言人的微博内容</a:t>
            </a:r>
            <a:endParaRPr kumimoji="1" lang="en-US" altLang="zh-CN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3.0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社交媒体平台（微博、微信、知乎、贴吧、论坛等）</a:t>
            </a: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传播内容：告知网友“小李子代言了比亚迪”这一重磅信息，为前几天网友们热议的“泄密”事件一锤定音，正面引导话题舆论。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7199" y="4723090"/>
            <a:ext cx="1130141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传播形式三：广告、营销案例平台定调比亚迪的成功营销案例</a:t>
            </a:r>
            <a:endParaRPr kumimoji="1" lang="en-US" altLang="zh-CN" b="1" dirty="0">
              <a:solidFill>
                <a:srgbClr val="FF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传播渠道：广告门、麦迪逊帮、虎嗅等行业网站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资源</a:t>
            </a: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传播内容：将“泄密”包装成比亚迪“快速反应”“转危为机”的正面案例。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《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唯快不破！比亚迪代言人营销的三大启示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》</a:t>
            </a:r>
            <a:endParaRPr kumimoji="1" lang="zh-CN" altLang="en-US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1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42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7199" y="491067"/>
            <a:ext cx="960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代言人正式宣布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8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：杜总发布长朋友圈，解释代言意义，媒体专访杜总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13" y="1838324"/>
            <a:ext cx="4330700" cy="279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088" y="1838324"/>
            <a:ext cx="4191000" cy="2794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75137" y="5148584"/>
            <a:ext cx="10879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16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日官宣后，杜总在个人朋友圈发布一条长信息，解释比亚迪选择小李子代言的来龙去脉和品牌期望</a:t>
            </a: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随后安排车谈社袁桂远对杜总做关于小李子代言的独家专访并发布</a:t>
            </a:r>
          </a:p>
        </p:txBody>
      </p:sp>
    </p:spTree>
    <p:extLst>
      <p:ext uri="{BB962C8B-B14F-4D97-AF65-F5344CB8AC3E}">
        <p14:creationId xmlns:p14="http://schemas.microsoft.com/office/powerpoint/2010/main" val="124651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46667" y="2946400"/>
            <a:ext cx="1004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三、代言人与比亚迪精神契合的深化传播：</a:t>
            </a:r>
            <a:r>
              <a:rPr kumimoji="1" lang="en-US" altLang="zh-CN" sz="2800" b="1" dirty="0"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kumimoji="1" lang="en-US" altLang="zh-CN" sz="2800" b="1" dirty="0">
                <a:latin typeface="Microsoft YaHei" charset="-122"/>
                <a:ea typeface="Microsoft YaHei" charset="-122"/>
                <a:cs typeface="Microsoft YaHei" charset="-122"/>
              </a:rPr>
              <a:t>19</a:t>
            </a:r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日</a:t>
            </a:r>
            <a:r>
              <a:rPr kumimoji="1" lang="en-US" altLang="zh-CN" sz="2800" b="1" dirty="0">
                <a:latin typeface="Microsoft YaHei" charset="-122"/>
                <a:ea typeface="Microsoft YaHei" charset="-122"/>
                <a:cs typeface="Microsoft YaHei" charset="-122"/>
              </a:rPr>
              <a:t>-1</a:t>
            </a:r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月后</a:t>
            </a:r>
          </a:p>
        </p:txBody>
      </p:sp>
    </p:spTree>
    <p:extLst>
      <p:ext uri="{BB962C8B-B14F-4D97-AF65-F5344CB8AC3E}">
        <p14:creationId xmlns:p14="http://schemas.microsoft.com/office/powerpoint/2010/main" val="1146480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7199" y="491067"/>
            <a:ext cx="964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后续传播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：比亚迪与代言人的精神契合、情怀定调（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19-21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日）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7199" y="1467068"/>
            <a:ext cx="7286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传播内容：</a:t>
            </a:r>
            <a:endParaRPr kumimoji="1"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以</a:t>
            </a:r>
            <a:r>
              <a:rPr kumimoji="1"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情怀、价值观为核心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进行传播，着重精神层面的分析，强调莱昂纳多、比亚迪在</a:t>
            </a:r>
            <a:r>
              <a:rPr kumimoji="1"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奋斗精神、务实文化、情怀使命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等方面的价值观的契合。尤其是在比亚迪的旗舰产品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——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新款唐上，产品、车主和代言人在各自的领域创造了自己历史，为唐的目标消费者建立身份标签，提升认同感和品位感。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传播渠道：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大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V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约稿，微博、微信、贴吧、知乎平台全面扩散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传播内容示例：</a:t>
            </a:r>
            <a:endParaRPr kumimoji="1"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同样为梦想奋斗了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20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年，小李子选择了跟他在一起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他开微博，不卖萌，不抽奖，不互动，孜孜不倦做环保；他当老总，破拖箱，旧工装，吃盒饭，全心全意弄电池。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——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这样一对执着的伙伴，你爱不爱？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</p:txBody>
      </p:sp>
      <p:grpSp>
        <p:nvGrpSpPr>
          <p:cNvPr id="6" name="组合 9"/>
          <p:cNvGrpSpPr/>
          <p:nvPr/>
        </p:nvGrpSpPr>
        <p:grpSpPr>
          <a:xfrm>
            <a:off x="7921303" y="1247645"/>
            <a:ext cx="3936141" cy="4944316"/>
            <a:chOff x="320040" y="1314594"/>
            <a:chExt cx="4425380" cy="555886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" y="1314594"/>
              <a:ext cx="4425380" cy="279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" y="4104621"/>
              <a:ext cx="4425380" cy="2768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3326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"/>
          <p:cNvSpPr txBox="1"/>
          <p:nvPr/>
        </p:nvSpPr>
        <p:spPr>
          <a:xfrm>
            <a:off x="328613" y="31432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传播目的：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8801" y="1117599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基于“莱昂纳多代言比亚迪新能源车”的商业权益，在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月期间通过炒作、预热“莱昂纳多代言谁”的话题，到正式宣布莱昂纳多代言比亚迪新能源车，以及后续的深化解读，达成以下目的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</a:p>
        </p:txBody>
      </p:sp>
      <p:sp>
        <p:nvSpPr>
          <p:cNvPr id="15" name="矩形 14"/>
          <p:cNvSpPr/>
          <p:nvPr/>
        </p:nvSpPr>
        <p:spPr>
          <a:xfrm>
            <a:off x="558801" y="2320983"/>
            <a:ext cx="9014006" cy="3831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网民、汽车圈、娱乐圈对“莱昂纳多代言比亚迪新能源车”的高度关注和话题狂欢；</a:t>
            </a: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舆论对“莱昂纳多代言比亚迪新能源车”一事的高度认可和积极反响；</a:t>
            </a: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普及“莱昂纳多与比亚迪”在价值观和行动上的高度契合；</a:t>
            </a: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对即将亮相的新车曝光、营销活动招募起到助力作用；</a:t>
            </a: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树立比亚迪在高端代言人话题营销上的成功见解。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801074" y="3358801"/>
            <a:ext cx="28702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98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7199" y="491067"/>
            <a:ext cx="933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后续传播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：比亚迪与代言人相遇的品牌故事传播（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21-23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日）</a:t>
            </a:r>
          </a:p>
        </p:txBody>
      </p:sp>
      <p:grpSp>
        <p:nvGrpSpPr>
          <p:cNvPr id="5" name="组合 8"/>
          <p:cNvGrpSpPr/>
          <p:nvPr/>
        </p:nvGrpSpPr>
        <p:grpSpPr>
          <a:xfrm>
            <a:off x="524993" y="1125841"/>
            <a:ext cx="3315999" cy="3867213"/>
            <a:chOff x="320040" y="1671145"/>
            <a:chExt cx="3315999" cy="38672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" y="1671145"/>
              <a:ext cx="3315998" cy="190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1" y="3692088"/>
              <a:ext cx="3315998" cy="1846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994" y="5023280"/>
            <a:ext cx="3315998" cy="167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/>
          <p:nvPr/>
        </p:nvSpPr>
        <p:spPr>
          <a:xfrm>
            <a:off x="4386262" y="1847720"/>
            <a:ext cx="72866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rPr>
              <a:t>传播内容：</a:t>
            </a:r>
            <a:endParaRPr kumimoji="1" lang="en-US" altLang="zh-CN" sz="1600" b="1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以“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2014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年，小李子和王传福相遇联合国气候大会”为切入点，分别以正面的品牌故事、幽默的“一本正经说胡话”形式讲述比亚迪与莱昂纳多从相识、相知到合伙共进的故事，在趣味中凸显双方合作对环保事业的意义</a:t>
            </a: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汽车、金融、环保类深度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KOL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写故事，娱乐、段子手类写幽默图文</a:t>
            </a: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rPr>
              <a:t>传播内容示例：</a:t>
            </a:r>
            <a:endParaRPr kumimoji="1" lang="en-US" altLang="zh-CN" sz="1600" b="1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just">
              <a:lnSpc>
                <a:spcPct val="150000"/>
              </a:lnSpc>
            </a:pP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《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王传福和小李子联姻前，竟然有人默默地给他们做媒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》</a:t>
            </a:r>
          </a:p>
          <a:p>
            <a:pPr algn="just">
              <a:lnSpc>
                <a:spcPct val="150000"/>
              </a:lnSpc>
            </a:pP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《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全球最高级别的婚介，促成了这一对环保狂的结合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1293362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7199" y="491067"/>
            <a:ext cx="10568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后续传播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：微博原创师、段子手集体趣味解读代言人事件（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23-25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日）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7199" y="1107628"/>
            <a:ext cx="11272838" cy="346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rPr>
              <a:t>传播内容：</a:t>
            </a:r>
            <a:endParaRPr kumimoji="1" lang="en-US" altLang="zh-CN" sz="1600" b="1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邀请微博最大原创师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r>
              <a:rPr kumimoji="1" lang="zh-CN" altLang="en-US" sz="16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天才小熊猫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，为小李子代言比亚迪新能源车创造趣味解读的长图文。</a:t>
            </a: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社交媒体人气段子创作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从娱乐的角度为莱昂纳多及潘基文的合照热图重新配词，创作故事，从中露出代言人和比亚迪和环保事业的关系，提升话题热度。</a:t>
            </a: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天才小熊猫、社交媒体平台人气段子、外围资源扩散</a:t>
            </a:r>
            <a:endParaRPr kumimoji="1" lang="en-US" altLang="zh-CN" sz="1600" b="1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rPr>
              <a:t>传播方向示例：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《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友谊的小船多牢固，小李子和潘基文聊天竟然说这些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》</a:t>
            </a:r>
          </a:p>
          <a:p>
            <a:pPr>
              <a:lnSpc>
                <a:spcPct val="200000"/>
              </a:lnSpc>
            </a:pP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10" name="组合 17"/>
          <p:cNvGrpSpPr/>
          <p:nvPr/>
        </p:nvGrpSpPr>
        <p:grpSpPr>
          <a:xfrm>
            <a:off x="0" y="4366785"/>
            <a:ext cx="12198334" cy="2334052"/>
            <a:chOff x="130146" y="1732981"/>
            <a:chExt cx="12673676" cy="26702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30146" y="1732981"/>
              <a:ext cx="2312798" cy="2670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24895" y="1732981"/>
              <a:ext cx="3384577" cy="2670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05009" y="1732981"/>
              <a:ext cx="3439236" cy="2670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557542" y="1732981"/>
              <a:ext cx="3246280" cy="2670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10148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7174" y="433917"/>
            <a:ext cx="1210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后续传播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：从呼吁环保的角度，强化代言人和比亚迪的价值观认同感（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24-27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日）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7199" y="1107628"/>
            <a:ext cx="112728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rPr>
              <a:t>传播内容：</a:t>
            </a:r>
            <a:endParaRPr kumimoji="1" lang="en-US" altLang="zh-CN" sz="1600" b="1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rPr>
              <a:t>以莱昂纳多为环保奔走的历程为线索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，讲述代言人从接触环保事业到大力宣传、成为联合国和平大使，再到成为比亚迪新能源的代言人的故事，从中</a:t>
            </a:r>
            <a:r>
              <a: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rPr>
              <a:t>凸显代言人、联合国及比亚迪新能源共同的环保属性和环保理念，并露出代言人代言比亚迪的信息。</a:t>
            </a:r>
            <a:endParaRPr kumimoji="1" lang="en-US" altLang="zh-CN" sz="1600" b="1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微信人气信息类、故事类</a:t>
            </a: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rPr>
              <a:t>传播方向示例：</a:t>
            </a: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199" y="3844134"/>
            <a:ext cx="66865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角度一，从比亚迪王总经常与国内外政要、名流握手，最近又“收集”了影帝小李子的“握手”为趣味话题切入，盘点比亚迪在环保上的努力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——《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那些年，他握过的手，分量辣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~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么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~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大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~》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endParaRPr lang="en-US" altLang="zh-CN" sz="1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角度二，代言分析，分析环保迷弟小李子为什么要代言比亚迪，从企业影响力，中国影响力等角度进行阐释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——《</a:t>
            </a:r>
            <a:r>
              <a:rPr lang="zh-CN" altLang="en-US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代言比亚迪车？不，他是在代言中国环保实力。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14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7382644" y="2729291"/>
            <a:ext cx="4825164" cy="401340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1997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年，莱昂纳多做为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创始人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创立了自己的环保组织，开始致力于环保公益事业。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2007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年，莱昂纳多一人担当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制片、旁白、编剧，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制作了反映环保题材的记录影片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个小时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 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年，莱昂纳多作为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主席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成立个人的基金会。</a:t>
            </a:r>
            <a:endParaRPr lang="zh-CN" altLang="en-US" sz="14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年，莱昂纳多担任“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联合国和平大使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”关注气候变化</a:t>
            </a:r>
            <a:r>
              <a:rPr lang="zh-CN" altLang="en-US" sz="1400" baseline="300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4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2016</a:t>
            </a:r>
            <a:r>
              <a:rPr kumimoji="1" lang="zh-CN" altLang="en-US" sz="14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年，莱昂纳多与全球新能源汽车领军企业比亚迪新能源联手，成为</a:t>
            </a:r>
            <a:r>
              <a:rPr lang="zh-CN" altLang="en-US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比亚迪新能源代言人</a:t>
            </a:r>
            <a:r>
              <a:rPr kumimoji="1" lang="zh-CN" altLang="en-US" sz="14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。</a:t>
            </a:r>
            <a:endParaRPr kumimoji="1" lang="en-US" altLang="zh-CN" sz="1400" dirty="0">
              <a:latin typeface="微软雅黑" pitchFamily="34" charset="-122"/>
              <a:ea typeface="微软雅黑" pitchFamily="34" charset="-122"/>
              <a:cs typeface="Microsoft YaHei" charset="-122"/>
            </a:endParaRPr>
          </a:p>
          <a:p>
            <a:pPr>
              <a:lnSpc>
                <a:spcPct val="130000"/>
              </a:lnSpc>
            </a:pPr>
            <a:endParaRPr kumimoji="1" lang="en-US" altLang="zh-CN" sz="1400" dirty="0">
              <a:latin typeface="微软雅黑" pitchFamily="34" charset="-122"/>
              <a:ea typeface="微软雅黑" pitchFamily="34" charset="-122"/>
              <a:cs typeface="Microsoft YaHei" charset="-122"/>
            </a:endParaRPr>
          </a:p>
          <a:p>
            <a:pPr>
              <a:lnSpc>
                <a:spcPct val="130000"/>
              </a:lnSpc>
            </a:pPr>
            <a:endParaRPr kumimoji="1" lang="en-US" altLang="zh-CN" sz="1400" dirty="0">
              <a:latin typeface="微软雅黑" pitchFamily="34" charset="-122"/>
              <a:ea typeface="微软雅黑" pitchFamily="34" charset="-122"/>
              <a:cs typeface="Microsoft YaHei" charset="-122"/>
            </a:endParaRPr>
          </a:p>
          <a:p>
            <a:pPr>
              <a:lnSpc>
                <a:spcPct val="130000"/>
              </a:lnSpc>
            </a:pPr>
            <a:endParaRPr kumimoji="1" lang="en-US" altLang="zh-CN" sz="1400" dirty="0">
              <a:latin typeface="微软雅黑" pitchFamily="34" charset="-122"/>
              <a:ea typeface="微软雅黑" pitchFamily="34" charset="-122"/>
              <a:cs typeface="Microsoft YaHei" charset="-122"/>
            </a:endParaRPr>
          </a:p>
          <a:p>
            <a:pPr>
              <a:lnSpc>
                <a:spcPct val="130000"/>
              </a:lnSpc>
            </a:pPr>
            <a:endParaRPr kumimoji="1" lang="en-US" altLang="zh-CN" sz="1400" dirty="0">
              <a:latin typeface="微软雅黑" pitchFamily="34" charset="-122"/>
              <a:ea typeface="微软雅黑" pitchFamily="34" charset="-122"/>
              <a:cs typeface="Microsoft YaHei" charset="-122"/>
            </a:endParaRPr>
          </a:p>
          <a:p>
            <a:pPr>
              <a:lnSpc>
                <a:spcPct val="130000"/>
              </a:lnSpc>
            </a:pPr>
            <a:endParaRPr kumimoji="1" lang="en-US" altLang="zh-CN" sz="1400" dirty="0">
              <a:latin typeface="微软雅黑" pitchFamily="34" charset="-122"/>
              <a:ea typeface="微软雅黑" pitchFamily="34" charset="-122"/>
              <a:cs typeface="Microsoft YaHei" charset="-122"/>
            </a:endParaRPr>
          </a:p>
          <a:p>
            <a:pPr>
              <a:lnSpc>
                <a:spcPct val="130000"/>
              </a:lnSpc>
            </a:pPr>
            <a:endParaRPr kumimoji="1" lang="en-US" altLang="zh-CN" sz="14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0884" y="5035517"/>
            <a:ext cx="3016155" cy="167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椭圆形标注 8"/>
          <p:cNvSpPr/>
          <p:nvPr/>
        </p:nvSpPr>
        <p:spPr>
          <a:xfrm>
            <a:off x="9061319" y="5090109"/>
            <a:ext cx="1310184" cy="110546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为环保事业而奋斗</a:t>
            </a:r>
          </a:p>
        </p:txBody>
      </p:sp>
    </p:spTree>
    <p:extLst>
      <p:ext uri="{BB962C8B-B14F-4D97-AF65-F5344CB8AC3E}">
        <p14:creationId xmlns:p14="http://schemas.microsoft.com/office/powerpoint/2010/main" val="1190047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57199" y="491067"/>
            <a:ext cx="10568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后续传播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5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：代言人调性结合比亚迪旗舰车型唐的深化解读（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27-31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日）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7199" y="1107628"/>
            <a:ext cx="11272838" cy="548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rPr>
              <a:t>传播内容：</a:t>
            </a:r>
            <a:endParaRPr kumimoji="1" lang="en-US" altLang="zh-CN" sz="1600" b="1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以“三个男人一台戏”的角度，讲述莱昂纳多、比亚迪员工、车主与唐殊途同归的故事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在各自领域创造了自己的历史，构筑自己的梦想，最终走上了一条为绿色未来一起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build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your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dream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之路。</a:t>
            </a:r>
          </a:p>
          <a:p>
            <a:pPr>
              <a:lnSpc>
                <a:spcPct val="150000"/>
              </a:lnSpc>
            </a:pP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深度类汽车大号、明星解读类大号、贴吧、论坛等</a:t>
            </a: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rPr>
              <a:t>传播方向示例：</a:t>
            </a:r>
            <a:r>
              <a:rPr kumimoji="1" lang="en-US" altLang="zh-CN" sz="16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《</a:t>
            </a:r>
            <a:r>
              <a:rPr kumimoji="1" lang="zh-CN" altLang="en-US" sz="16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三个男人一台戏，他们在一起只为筑梦</a:t>
            </a:r>
            <a:r>
              <a:rPr kumimoji="1" lang="en-US" altLang="zh-CN" sz="1600" b="1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》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莱昂纳多的戏：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I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have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a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dream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of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1600" dirty="0">
                <a:latin typeface="Microsoft YaHei" charset="-122"/>
                <a:ea typeface="Microsoft YaHei" charset="-122"/>
                <a:cs typeface="Microsoft YaHei" charset="-122"/>
              </a:rPr>
              <a:t>environment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！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从青涩少年到演员，从奥斯卡影帝到联合国和平大使，走上神坛的他依然坚持绿色环保的梦想，时刻呼吁关注气候问题；</a:t>
            </a:r>
            <a:endParaRPr kumimoji="1" lang="en-US" altLang="zh-CN" sz="1600" dirty="0">
              <a:latin typeface="微软雅黑" pitchFamily="34" charset="-122"/>
              <a:ea typeface="微软雅黑" pitchFamily="34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比亚迪工程师的戏：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I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 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have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 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a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 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dream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 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of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 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Chinese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 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car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！从怀揣大国汽车梦的汽车菜鸟，到加入比亚迪与比亚迪共同成长，再到成为比亚迪唐工程师，他用一款成功的中国车在成就自己的绿色梦想；</a:t>
            </a:r>
            <a:endParaRPr kumimoji="1" lang="en-US" altLang="zh-CN" sz="1600" dirty="0">
              <a:latin typeface="微软雅黑" pitchFamily="34" charset="-122"/>
              <a:ea typeface="微软雅黑" pitchFamily="34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唐车主们的戏：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I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 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have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 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a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 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dream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 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of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 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green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 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life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  <a:cs typeface="Microsoft YaHei" charset="-122"/>
              </a:rPr>
              <a:t>！从敢于尝新做了唐车主，到与唐为伴，践行触手可及的环保汽车生活，每天我们都在创造历史。</a:t>
            </a:r>
          </a:p>
          <a:p>
            <a:pPr>
              <a:lnSpc>
                <a:spcPct val="150000"/>
              </a:lnSpc>
            </a:pP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7225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57199" y="491067"/>
            <a:ext cx="1103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后续传播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6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：年终视觉盛宴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—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迪粉剪辑感人视频致敬比亚迪和代言人（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月后）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7199" y="1107628"/>
            <a:ext cx="11272838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rPr>
              <a:t>传播内容：</a:t>
            </a:r>
            <a:endParaRPr kumimoji="1" lang="en-US" altLang="zh-CN" sz="1600" b="1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以迪粉的名义，以环保为故事主题，将小李子的经典电影片段（如电影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盗梦空间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、纪录片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洪水来临前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等）素材与王总及比亚迪的宣传、活动视频，以“两个执着者的梦想之路”为情节，混剪成感人视频，讲述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——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王传福和小李子的梦想起源、白手起家的人生起点；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王传福和小李子在人生轨迹上执着技术（演技）、坚持自我的波澜历程；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王传福和小李子在环保梦想上的价值共鸣与闪烁的思想；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双方在环保事业上的瞩目成就，以及延展向未来的无限可能。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r>
              <a:rPr kumimoji="1" lang="zh-CN" altLang="en-US" sz="1600" dirty="0">
                <a:latin typeface="Microsoft YaHei" charset="-122"/>
                <a:ea typeface="Microsoft YaHei" charset="-122"/>
                <a:cs typeface="Microsoft YaHei" charset="-122"/>
              </a:rPr>
              <a:t>视频类网站及大号、明星类大号、影视类大号、环保生活类大号等</a:t>
            </a: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b="1" dirty="0">
                <a:latin typeface="Microsoft YaHei" charset="-122"/>
                <a:ea typeface="Microsoft YaHei" charset="-122"/>
                <a:cs typeface="Microsoft YaHei" charset="-122"/>
              </a:rPr>
              <a:t>传播方向示例：</a:t>
            </a:r>
            <a:r>
              <a:rPr kumimoji="1" lang="en-US" altLang="zh-CN" sz="16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《</a:t>
            </a:r>
            <a:r>
              <a:rPr kumimoji="1" lang="zh-CN" altLang="en-US" sz="16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迪粉献礼：两个执着者的梦想之路</a:t>
            </a:r>
            <a:r>
              <a:rPr kumimoji="1" lang="en-US" altLang="zh-CN" sz="16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155568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7199" y="491067"/>
            <a:ext cx="11190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后续传播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7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：小李子拍摄比亚迪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TVC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片场花絮传播（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19-20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日，内容待确认）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7199" y="1228725"/>
            <a:ext cx="111299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kumimoji="1" lang="zh-CN" altLang="en-US" b="1" dirty="0">
                <a:latin typeface="Microsoft YaHei" charset="-122"/>
                <a:ea typeface="Microsoft YaHei" charset="-122"/>
                <a:cs typeface="Microsoft YaHei" charset="-122"/>
              </a:rPr>
              <a:t>传播内容：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根据小李子现场拍摄的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TVC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花絮，挖掘可传播的素材（</a:t>
            </a:r>
            <a:r>
              <a:rPr lang="zh-CN" altLang="en-US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故事、话题、噱头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）通过制作</a:t>
            </a:r>
            <a:r>
              <a:rPr lang="en-US" altLang="zh-CN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GIF</a:t>
            </a:r>
            <a:r>
              <a:rPr lang="zh-CN" altLang="en-US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图、高清图片（配文字）、短视频 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等形式进行大范围扩散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kumimoji="1" lang="zh-CN" altLang="en-US" b="1" dirty="0"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娱乐媒体、影视媒体、汽车媒体大号</a:t>
            </a: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kumimoji="1" lang="zh-CN" altLang="en-US" b="1" dirty="0">
                <a:latin typeface="Microsoft YaHei" charset="-122"/>
                <a:ea typeface="Microsoft YaHei" charset="-122"/>
                <a:cs typeface="Microsoft YaHei" charset="-122"/>
              </a:rPr>
              <a:t>传播方向（示例）：</a:t>
            </a:r>
            <a:endParaRPr kumimoji="1" lang="en-US" altLang="zh-CN" b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7199" y="3300061"/>
            <a:ext cx="1141457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一、片场探班方向：小李子代言比亚迪，接到的第一份工作就是拍大片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创意阐释：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以探班为切入点，第三方角度讲述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/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还原小李子美国片场拍摄比亚迪拍摄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TVC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推荐大号类型：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娱乐类微信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/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微博大号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二、小李子演技方向：就连拍个商业片，小李子都是一如既往的执着，和他代言的品牌一样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创意阐释：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以反馈过来的小李子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TVC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拍摄素材，从专业电影人的角度分析小李子夺得奥斯卡，拥有众多粉丝的原因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——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执着、勤奋、努力、敢于挑战等等，带出其在环保领域的跨界贡献，引出代言比亚迪的事件信息。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推荐类型大号：娱乐媒体微信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/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微博大号、电影自媒体微信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/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微博大号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9854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14838" y="2800351"/>
            <a:ext cx="3938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 b="1" dirty="0"/>
              <a:t>THANKS</a:t>
            </a:r>
            <a:r>
              <a:rPr kumimoji="1" lang="zh-CN" altLang="en-US" sz="6000" b="1" dirty="0"/>
              <a:t>！</a:t>
            </a:r>
          </a:p>
        </p:txBody>
      </p:sp>
      <p:pic>
        <p:nvPicPr>
          <p:cNvPr id="2" name="内容占位符 21">
            <a:extLst>
              <a:ext uri="{FF2B5EF4-FFF2-40B4-BE49-F238E27FC236}">
                <a16:creationId xmlns:a16="http://schemas.microsoft.com/office/drawing/2014/main" id="{15DEB094-E447-4559-BA8A-7344791D1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/>
          <a:stretch/>
        </p:blipFill>
        <p:spPr>
          <a:xfrm>
            <a:off x="4880895" y="4078430"/>
            <a:ext cx="2216130" cy="9417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23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947842" y="1141905"/>
            <a:ext cx="3641829" cy="3083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/>
          </a:p>
        </p:txBody>
      </p:sp>
      <p:sp>
        <p:nvSpPr>
          <p:cNvPr id="57" name="矩形 56"/>
          <p:cNvSpPr/>
          <p:nvPr/>
        </p:nvSpPr>
        <p:spPr>
          <a:xfrm>
            <a:off x="5718385" y="1144337"/>
            <a:ext cx="5586417" cy="3078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/>
          </a:p>
        </p:txBody>
      </p:sp>
      <p:sp>
        <p:nvSpPr>
          <p:cNvPr id="59" name="文本框 58"/>
          <p:cNvSpPr txBox="1"/>
          <p:nvPr/>
        </p:nvSpPr>
        <p:spPr>
          <a:xfrm>
            <a:off x="2177576" y="1173292"/>
            <a:ext cx="897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latin typeface="Microsoft YaHei" charset="-122"/>
                <a:ea typeface="Microsoft YaHei" charset="-122"/>
                <a:cs typeface="Microsoft YaHei" charset="-122"/>
              </a:rPr>
              <a:t>预热炒作</a:t>
            </a:r>
          </a:p>
        </p:txBody>
      </p:sp>
      <p:cxnSp>
        <p:nvCxnSpPr>
          <p:cNvPr id="100" name="直接箭头连接符 99"/>
          <p:cNvCxnSpPr/>
          <p:nvPr/>
        </p:nvCxnSpPr>
        <p:spPr>
          <a:xfrm>
            <a:off x="74822" y="958946"/>
            <a:ext cx="12117178" cy="176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五角星 63"/>
          <p:cNvSpPr/>
          <p:nvPr/>
        </p:nvSpPr>
        <p:spPr>
          <a:xfrm>
            <a:off x="5066684" y="1066310"/>
            <a:ext cx="142927" cy="169517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/>
          <p:cNvSpPr txBox="1"/>
          <p:nvPr/>
        </p:nvSpPr>
        <p:spPr>
          <a:xfrm>
            <a:off x="8062778" y="1173291"/>
            <a:ext cx="897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latin typeface="Microsoft YaHei" charset="-122"/>
                <a:ea typeface="Microsoft YaHei" charset="-122"/>
                <a:cs typeface="Microsoft YaHei" charset="-122"/>
              </a:rPr>
              <a:t>深化解读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09684"/>
              </p:ext>
            </p:extLst>
          </p:nvPr>
        </p:nvGraphicFramePr>
        <p:xfrm>
          <a:off x="1022967" y="545682"/>
          <a:ext cx="10248905" cy="340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7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2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72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72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2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72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72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725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725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725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725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725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725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4054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4070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13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23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24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25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26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27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29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31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u="none" strike="noStrike" dirty="0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1</a:t>
                      </a:r>
                      <a:r>
                        <a:rPr lang="zh-CN" altLang="en-US" sz="1400" u="none" strike="noStrike" dirty="0">
                          <a:effectLst/>
                          <a:latin typeface="Microsoft YaHei" charset="-122"/>
                          <a:ea typeface="Microsoft YaHei" charset="-122"/>
                          <a:cs typeface="Microsoft YaHei" charset="-122"/>
                        </a:rPr>
                        <a:t>月后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charset="-122"/>
                        <a:ea typeface="Microsoft YaHei" charset="-122"/>
                        <a:cs typeface="Microsoft YaHei" charset="-122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5" name="文本框 114"/>
          <p:cNvSpPr txBox="1"/>
          <p:nvPr/>
        </p:nvSpPr>
        <p:spPr>
          <a:xfrm>
            <a:off x="4719507" y="1188730"/>
            <a:ext cx="897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latin typeface="Microsoft YaHei" charset="-122"/>
                <a:ea typeface="Microsoft YaHei" charset="-122"/>
                <a:cs typeface="Microsoft YaHei" charset="-122"/>
              </a:rPr>
              <a:t>宣布代言</a:t>
            </a:r>
          </a:p>
        </p:txBody>
      </p:sp>
      <p:sp>
        <p:nvSpPr>
          <p:cNvPr id="116" name="矩形 115"/>
          <p:cNvSpPr/>
          <p:nvPr/>
        </p:nvSpPr>
        <p:spPr>
          <a:xfrm>
            <a:off x="947842" y="1677884"/>
            <a:ext cx="1070080" cy="1499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13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日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偷拍照朋友圈泄密、刷爆朋友圈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947842" y="3302842"/>
            <a:ext cx="1070080" cy="1217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圈子自传播、朋友圈、微信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2177576" y="1677884"/>
            <a:ext cx="1070080" cy="1499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14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日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微博曝光泄密事件，全网热议</a:t>
            </a:r>
          </a:p>
        </p:txBody>
      </p:sp>
      <p:sp>
        <p:nvSpPr>
          <p:cNvPr id="119" name="矩形 118"/>
          <p:cNvSpPr/>
          <p:nvPr/>
        </p:nvSpPr>
        <p:spPr>
          <a:xfrm>
            <a:off x="2177576" y="3302842"/>
            <a:ext cx="1070080" cy="1217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微博、微信、贴吧、各大门户网站</a:t>
            </a:r>
          </a:p>
        </p:txBody>
      </p:sp>
      <p:sp>
        <p:nvSpPr>
          <p:cNvPr id="120" name="矩形 119"/>
          <p:cNvSpPr/>
          <p:nvPr/>
        </p:nvSpPr>
        <p:spPr>
          <a:xfrm>
            <a:off x="3407310" y="1677884"/>
            <a:ext cx="1070080" cy="1499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15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日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汽车卷入，全民猜车锁定比亚迪</a:t>
            </a:r>
          </a:p>
        </p:txBody>
      </p:sp>
      <p:sp>
        <p:nvSpPr>
          <p:cNvPr id="121" name="矩形 120"/>
          <p:cNvSpPr/>
          <p:nvPr/>
        </p:nvSpPr>
        <p:spPr>
          <a:xfrm>
            <a:off x="3407310" y="3302842"/>
            <a:ext cx="1070080" cy="1217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微博、微信、汽车垂直网站</a:t>
            </a:r>
          </a:p>
        </p:txBody>
      </p:sp>
      <p:sp>
        <p:nvSpPr>
          <p:cNvPr id="122" name="矩形 121"/>
          <p:cNvSpPr/>
          <p:nvPr/>
        </p:nvSpPr>
        <p:spPr>
          <a:xfrm>
            <a:off x="4676876" y="1707286"/>
            <a:ext cx="982892" cy="18985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传播内容：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比亚迪汽车官微</a:t>
            </a:r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&amp;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小李子正式宣布代言信息，官微及小李子微博转发互动</a:t>
            </a:r>
          </a:p>
        </p:txBody>
      </p:sp>
      <p:sp>
        <p:nvSpPr>
          <p:cNvPr id="123" name="矩形 122"/>
          <p:cNvSpPr/>
          <p:nvPr/>
        </p:nvSpPr>
        <p:spPr>
          <a:xfrm>
            <a:off x="4676876" y="3642418"/>
            <a:ext cx="982892" cy="845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endParaRPr lang="en-US" altLang="zh-CN" sz="1200" b="1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微博、微信、各大网站</a:t>
            </a:r>
          </a:p>
        </p:txBody>
      </p:sp>
      <p:sp>
        <p:nvSpPr>
          <p:cNvPr id="125" name="矩形 124"/>
          <p:cNvSpPr/>
          <p:nvPr/>
        </p:nvSpPr>
        <p:spPr>
          <a:xfrm>
            <a:off x="6147420" y="1696807"/>
            <a:ext cx="1205650" cy="9639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19-21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日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小李子拍</a:t>
            </a:r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TVC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花絮传播</a:t>
            </a:r>
          </a:p>
        </p:txBody>
      </p:sp>
      <p:sp>
        <p:nvSpPr>
          <p:cNvPr id="126" name="矩形 125"/>
          <p:cNvSpPr/>
          <p:nvPr/>
        </p:nvSpPr>
        <p:spPr>
          <a:xfrm>
            <a:off x="6147420" y="2683647"/>
            <a:ext cx="1205650" cy="1217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娱乐媒体、影视媒体、汽车媒体</a:t>
            </a:r>
          </a:p>
        </p:txBody>
      </p:sp>
      <p:sp>
        <p:nvSpPr>
          <p:cNvPr id="129" name="矩形 128"/>
          <p:cNvSpPr/>
          <p:nvPr/>
        </p:nvSpPr>
        <p:spPr>
          <a:xfrm>
            <a:off x="6695240" y="4065361"/>
            <a:ext cx="1205650" cy="9639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19-22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日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代言人与比亚迪的情怀契合</a:t>
            </a:r>
          </a:p>
        </p:txBody>
      </p:sp>
      <p:sp>
        <p:nvSpPr>
          <p:cNvPr id="130" name="矩形 129"/>
          <p:cNvSpPr/>
          <p:nvPr/>
        </p:nvSpPr>
        <p:spPr>
          <a:xfrm>
            <a:off x="6695240" y="5052201"/>
            <a:ext cx="1205650" cy="1217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深度</a:t>
            </a:r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KOL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故事、汽车自媒体</a:t>
            </a:r>
          </a:p>
        </p:txBody>
      </p:sp>
      <p:sp>
        <p:nvSpPr>
          <p:cNvPr id="131" name="矩形 130"/>
          <p:cNvSpPr/>
          <p:nvPr/>
        </p:nvSpPr>
        <p:spPr>
          <a:xfrm>
            <a:off x="7459953" y="1707266"/>
            <a:ext cx="1205650" cy="9639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21-23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日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比亚迪与代言人相遇的品牌故事</a:t>
            </a:r>
          </a:p>
        </p:txBody>
      </p:sp>
      <p:sp>
        <p:nvSpPr>
          <p:cNvPr id="132" name="矩形 131"/>
          <p:cNvSpPr/>
          <p:nvPr/>
        </p:nvSpPr>
        <p:spPr>
          <a:xfrm>
            <a:off x="7459953" y="2694106"/>
            <a:ext cx="1205650" cy="1217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汽车、金融、环保类深度</a:t>
            </a:r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KOL</a:t>
            </a:r>
            <a:endParaRPr lang="zh-CN" altLang="en-US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8007773" y="4065361"/>
            <a:ext cx="1205650" cy="9639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23-25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日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天才小熊猫趣味解读代言人事件</a:t>
            </a:r>
          </a:p>
        </p:txBody>
      </p:sp>
      <p:sp>
        <p:nvSpPr>
          <p:cNvPr id="134" name="矩形 133"/>
          <p:cNvSpPr/>
          <p:nvPr/>
        </p:nvSpPr>
        <p:spPr>
          <a:xfrm>
            <a:off x="8007773" y="5052201"/>
            <a:ext cx="1205650" cy="1217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微博、微信、人气段子手</a:t>
            </a:r>
          </a:p>
        </p:txBody>
      </p:sp>
      <p:sp>
        <p:nvSpPr>
          <p:cNvPr id="27" name="矩形 26"/>
          <p:cNvSpPr/>
          <p:nvPr/>
        </p:nvSpPr>
        <p:spPr>
          <a:xfrm>
            <a:off x="2778964" y="4671732"/>
            <a:ext cx="1070080" cy="130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14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日深夜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狗仔曝光小李拍</a:t>
            </a:r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TVC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花絮</a:t>
            </a:r>
          </a:p>
        </p:txBody>
      </p:sp>
      <p:sp>
        <p:nvSpPr>
          <p:cNvPr id="28" name="矩形 27"/>
          <p:cNvSpPr/>
          <p:nvPr/>
        </p:nvSpPr>
        <p:spPr>
          <a:xfrm>
            <a:off x="1436447" y="4671732"/>
            <a:ext cx="1070080" cy="130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13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日凌晨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把泄密事件爆料给莱昂纳多中文网</a:t>
            </a:r>
          </a:p>
        </p:txBody>
      </p:sp>
      <p:sp>
        <p:nvSpPr>
          <p:cNvPr id="29" name="矩形 28"/>
          <p:cNvSpPr/>
          <p:nvPr/>
        </p:nvSpPr>
        <p:spPr>
          <a:xfrm>
            <a:off x="8772486" y="1707286"/>
            <a:ext cx="1205650" cy="9639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24-28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日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比亚迪与代言人在环保上实践的事实与价值</a:t>
            </a:r>
          </a:p>
        </p:txBody>
      </p:sp>
      <p:sp>
        <p:nvSpPr>
          <p:cNvPr id="30" name="矩形 29"/>
          <p:cNvSpPr/>
          <p:nvPr/>
        </p:nvSpPr>
        <p:spPr>
          <a:xfrm>
            <a:off x="8772486" y="2694126"/>
            <a:ext cx="1205650" cy="1217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人气信息类、故事类微信</a:t>
            </a:r>
          </a:p>
        </p:txBody>
      </p:sp>
      <p:sp>
        <p:nvSpPr>
          <p:cNvPr id="31" name="矩形 30"/>
          <p:cNvSpPr/>
          <p:nvPr/>
        </p:nvSpPr>
        <p:spPr>
          <a:xfrm>
            <a:off x="9320306" y="4058784"/>
            <a:ext cx="1205650" cy="9639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26-29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日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代言人调性结合比亚迪旗舰车型唐的深化解读</a:t>
            </a:r>
          </a:p>
        </p:txBody>
      </p:sp>
      <p:sp>
        <p:nvSpPr>
          <p:cNvPr id="32" name="矩形 31"/>
          <p:cNvSpPr/>
          <p:nvPr/>
        </p:nvSpPr>
        <p:spPr>
          <a:xfrm>
            <a:off x="9320306" y="5059912"/>
            <a:ext cx="1205650" cy="1217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深度汽车类、明星解读类、贴吧、论坛等</a:t>
            </a:r>
          </a:p>
        </p:txBody>
      </p:sp>
      <p:sp>
        <p:nvSpPr>
          <p:cNvPr id="34" name="矩形 33"/>
          <p:cNvSpPr/>
          <p:nvPr/>
        </p:nvSpPr>
        <p:spPr>
          <a:xfrm>
            <a:off x="10099152" y="1707287"/>
            <a:ext cx="1205650" cy="9639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月后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迪粉剪辑感人视频致敬比亚迪和代言人</a:t>
            </a:r>
          </a:p>
        </p:txBody>
      </p:sp>
      <p:sp>
        <p:nvSpPr>
          <p:cNvPr id="35" name="矩形 34"/>
          <p:cNvSpPr/>
          <p:nvPr/>
        </p:nvSpPr>
        <p:spPr>
          <a:xfrm>
            <a:off x="10099152" y="2694127"/>
            <a:ext cx="1205650" cy="1217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视频类网站、明星类、影视类、环保生活类等</a:t>
            </a:r>
          </a:p>
        </p:txBody>
      </p:sp>
      <p:sp>
        <p:nvSpPr>
          <p:cNvPr id="36" name="矩形 35"/>
          <p:cNvSpPr/>
          <p:nvPr/>
        </p:nvSpPr>
        <p:spPr>
          <a:xfrm>
            <a:off x="5954111" y="4058784"/>
            <a:ext cx="634246" cy="9639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19</a:t>
            </a:r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日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领导专访</a:t>
            </a:r>
          </a:p>
        </p:txBody>
      </p:sp>
      <p:sp>
        <p:nvSpPr>
          <p:cNvPr id="37" name="矩形 36"/>
          <p:cNvSpPr/>
          <p:nvPr/>
        </p:nvSpPr>
        <p:spPr>
          <a:xfrm>
            <a:off x="5954111" y="5059912"/>
            <a:ext cx="634246" cy="12097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袁桂远自媒体</a:t>
            </a:r>
            <a:endParaRPr lang="en-US" altLang="zh-CN" sz="1200" dirty="0">
              <a:solidFill>
                <a:schemeClr val="tx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555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46667" y="2946400"/>
            <a:ext cx="6420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一、预热炒作期：</a:t>
            </a:r>
            <a:r>
              <a:rPr kumimoji="1" lang="en-US" altLang="zh-CN" sz="2800" b="1" dirty="0"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kumimoji="1" lang="en-US" altLang="zh-CN" sz="2800" b="1" dirty="0">
                <a:latin typeface="Microsoft YaHei" charset="-122"/>
                <a:ea typeface="Microsoft YaHei" charset="-122"/>
                <a:cs typeface="Microsoft YaHei" charset="-122"/>
              </a:rPr>
              <a:t>13</a:t>
            </a:r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日</a:t>
            </a:r>
            <a:r>
              <a:rPr kumimoji="1" lang="en-US" altLang="zh-CN" sz="2800" b="1" dirty="0">
                <a:latin typeface="Microsoft YaHei" charset="-122"/>
                <a:ea typeface="Microsoft YaHei" charset="-122"/>
                <a:cs typeface="Microsoft YaHei" charset="-122"/>
              </a:rPr>
              <a:t>-12</a:t>
            </a:r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kumimoji="1" lang="en-US" altLang="zh-CN" sz="2800" b="1" dirty="0">
                <a:latin typeface="Microsoft YaHei" charset="-122"/>
                <a:ea typeface="Microsoft YaHei" charset="-122"/>
                <a:cs typeface="Microsoft YaHei" charset="-122"/>
              </a:rPr>
              <a:t>16</a:t>
            </a:r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29603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7199" y="491067"/>
            <a:ext cx="6805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预热炒作期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：事件引爆（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13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日下午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-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晚上）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7199" y="1228725"/>
            <a:ext cx="1112996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kumimoji="1" lang="zh-CN" altLang="en-US" b="1" dirty="0">
                <a:latin typeface="Microsoft YaHei" charset="-122"/>
                <a:ea typeface="Microsoft YaHei" charset="-122"/>
                <a:cs typeface="Microsoft YaHei" charset="-122"/>
              </a:rPr>
              <a:t>传播内容：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一美女在高铁上加班写方案被无知路人偷拍，偷拍照片中“泄密”了“影帝莱昂纳多即将代言某品牌新能源车”的重磅消息，刷遍朋友圈，引爆关注。</a:t>
            </a: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kumimoji="1" lang="zh-CN" altLang="en-US" b="1" dirty="0"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朋友圈自传播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朋友圈大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V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协助扩散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微信营销圈汇总、定调。</a:t>
            </a: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kumimoji="1" lang="zh-CN" altLang="en-US" b="1" dirty="0">
                <a:latin typeface="Microsoft YaHei" charset="-122"/>
                <a:ea typeface="Microsoft YaHei" charset="-122"/>
                <a:cs typeface="Microsoft YaHei" charset="-122"/>
              </a:rPr>
              <a:t>传播节奏：</a:t>
            </a:r>
            <a:endParaRPr kumimoji="1" lang="en-US" altLang="zh-CN" b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2612" y="3311693"/>
            <a:ext cx="794385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第一步：“偷拍者”上传泄密照片，在公关、广告从业人的朋友圈里自传播，引发关于“同情加班狗”、“公众场合加班小心泄密”、“莱昂纳多居然要代言”的讨论发酵。</a:t>
            </a:r>
            <a:r>
              <a: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（下午）</a:t>
            </a:r>
            <a:endParaRPr kumimoji="1"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第二步：广告公关类、营销类、财经类、资讯类微信大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V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，在个人的朋友圈里，以“关注到这一热点”的角度，转载泄密偷拍照，并予以评述。</a:t>
            </a:r>
            <a:r>
              <a: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（傍晚）</a:t>
            </a:r>
            <a:endParaRPr kumimoji="1"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第三步：微信公众号对该“泄密”事件汇总、定调，推送给更多人群。（标题示例：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还在路上加班的广告狗，请长点心吧！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、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苦逼加班狗们，晒晒你们在哪些奇葩地方赶过方案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）</a:t>
            </a:r>
            <a:r>
              <a: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（深夜）</a:t>
            </a:r>
            <a:endParaRPr kumimoji="1"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613" y="2823384"/>
            <a:ext cx="30607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96" y="937277"/>
            <a:ext cx="4574204" cy="592072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6255" y="290946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代言人莱昂纳多项目启动规划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50757" y="1563690"/>
            <a:ext cx="59907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32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10</a:t>
            </a:r>
            <a:r>
              <a:rPr kumimoji="1" lang="zh-CN" altLang="en-US" sz="32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kumimoji="1" lang="en-US" altLang="zh-CN" sz="32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8</a:t>
            </a:r>
            <a:r>
              <a:rPr kumimoji="1" lang="zh-CN" altLang="en-US" sz="32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日</a:t>
            </a:r>
            <a:r>
              <a:rPr kumimoji="1" lang="zh-CN" altLang="en-US" sz="3200" b="1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小李子发布第一条微博</a:t>
            </a:r>
            <a:endParaRPr kumimoji="1" lang="en-US" altLang="zh-CN" sz="3200" b="1" dirty="0">
              <a:solidFill>
                <a:prstClr val="black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3200" b="1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Hello</a:t>
            </a:r>
            <a:r>
              <a:rPr kumimoji="1" lang="zh-CN" altLang="en-US" sz="3200" b="1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1" lang="en-US" altLang="zh-CN" sz="3200" b="1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China</a:t>
            </a:r>
            <a:r>
              <a:rPr kumimoji="1" lang="zh-CN" altLang="en-US" sz="3200" b="1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，涨粉百万</a:t>
            </a:r>
          </a:p>
        </p:txBody>
      </p:sp>
      <p:cxnSp>
        <p:nvCxnSpPr>
          <p:cNvPr id="9" name="直线箭头连接符 8"/>
          <p:cNvCxnSpPr/>
          <p:nvPr/>
        </p:nvCxnSpPr>
        <p:spPr>
          <a:xfrm>
            <a:off x="8346128" y="3403596"/>
            <a:ext cx="0" cy="12029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432512" y="4731261"/>
            <a:ext cx="58272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32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kumimoji="1" lang="zh-CN" altLang="en-US" sz="32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kumimoji="1" lang="en-US" altLang="zh-CN" sz="32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kumimoji="1" lang="zh-CN" altLang="en-US" sz="3200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日</a:t>
            </a:r>
            <a:r>
              <a:rPr kumimoji="1" lang="zh-CN" altLang="en-US" sz="3200" b="1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小李子</a:t>
            </a:r>
            <a:r>
              <a:rPr kumimoji="1" lang="en-US" altLang="zh-CN" sz="3200" b="1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2017</a:t>
            </a:r>
            <a:r>
              <a:rPr kumimoji="1" lang="zh-CN" altLang="en-US" sz="3200" b="1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首条</a:t>
            </a:r>
            <a:endParaRPr kumimoji="1" lang="en-US" altLang="zh-CN" sz="3200" b="1" dirty="0">
              <a:solidFill>
                <a:prstClr val="black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4000" b="1" dirty="0">
                <a:solidFill>
                  <a:srgbClr val="4472C4">
                    <a:lumMod val="50000"/>
                  </a:srgb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正式宣布代言新能源车系</a:t>
            </a:r>
          </a:p>
        </p:txBody>
      </p:sp>
    </p:spTree>
    <p:extLst>
      <p:ext uri="{BB962C8B-B14F-4D97-AF65-F5344CB8AC3E}">
        <p14:creationId xmlns:p14="http://schemas.microsoft.com/office/powerpoint/2010/main" val="68817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7199" y="491067"/>
            <a:ext cx="543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预热炒作期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：全网热议（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14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日）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7199" y="1162166"/>
            <a:ext cx="1112996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kumimoji="1" lang="zh-CN" altLang="en-US" b="1" dirty="0">
                <a:latin typeface="Microsoft YaHei" charset="-122"/>
                <a:ea typeface="Microsoft YaHei" charset="-122"/>
                <a:cs typeface="Microsoft YaHei" charset="-122"/>
              </a:rPr>
              <a:t>传播内容：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泄密事件在微信朋友圈发酵、炒热后，在</a:t>
            </a:r>
            <a:r>
              <a:rPr kumimoji="1" lang="en-US" altLang="zh-CN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13</a:t>
            </a:r>
            <a:r>
              <a:rPr kumimoji="1"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日深夜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被粉丝转移到开放社交平台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微博，再度引发全民的轩然大波，热议“莱昂纳多要代言谁”。</a:t>
            </a: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kumimoji="1" lang="zh-CN" altLang="en-US" b="1" dirty="0"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微博“莱昂纳多中文网”深夜爆料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微博娱乐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资讯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八卦等疯转爆料信息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话题向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1.0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媒体等传统传播领域、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3.0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微信八卦资讯领域扩散覆盖</a:t>
            </a: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kumimoji="1" lang="zh-CN" altLang="en-US" b="1" dirty="0">
                <a:latin typeface="Microsoft YaHei" charset="-122"/>
                <a:ea typeface="Microsoft YaHei" charset="-122"/>
                <a:cs typeface="Microsoft YaHei" charset="-122"/>
              </a:rPr>
              <a:t>传播节奏：</a:t>
            </a:r>
            <a:endParaRPr kumimoji="1" lang="en-US" altLang="zh-CN" b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248" y="3639767"/>
            <a:ext cx="111125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第一步：国内最大的莱昂纳多粉丝平台“莱昂纳多中文网”率先爆料：有人泄密了小李子的代言信息，大家快关注。</a:t>
            </a:r>
            <a:r>
              <a: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（凌晨）</a:t>
            </a:r>
            <a:endParaRPr kumimoji="1"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第二步：微博八卦、优质大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V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、娱乐媒体，全力扩散“莱昂纳多中文网”的爆料，引导讨论内容：“代言了谁？”、“泄密人真不小心”、“小李子代言谁粉丝就要支持谁”等。</a:t>
            </a:r>
            <a:r>
              <a: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（白天）</a:t>
            </a:r>
            <a:endParaRPr kumimoji="1"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第三步：营销资源火上浇油，围绕“偷拍手机哪家强”，主动互动其它跨界品牌，强化热度和参与性。</a:t>
            </a:r>
            <a:r>
              <a: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（白天）</a:t>
            </a:r>
            <a:endParaRPr kumimoji="1"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第四步：当天微博热议的信息，在门户类媒体、传统媒体的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3.0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、微信资讯等平台扩散覆盖，引发更多人关注。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小李子又要来中国？网友惊爆其将代言新能源品牌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》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、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《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盘点小李子代言品牌，谁是下一个？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》</a:t>
            </a:r>
            <a:r>
              <a: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（傍晚）</a:t>
            </a:r>
            <a:endParaRPr kumimoji="1"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287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7199" y="491067"/>
            <a:ext cx="6978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预热炒作期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：线索清晰，关联品牌（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kumimoji="1" lang="en-US" altLang="zh-CN" sz="2400" b="1" dirty="0">
                <a:latin typeface="Microsoft YaHei" charset="-122"/>
                <a:ea typeface="Microsoft YaHei" charset="-122"/>
                <a:cs typeface="Microsoft YaHei" charset="-122"/>
              </a:rPr>
              <a:t>15</a:t>
            </a:r>
            <a:r>
              <a:rPr kumimoji="1" lang="zh-CN" altLang="en-US" sz="2400" b="1" dirty="0">
                <a:latin typeface="Microsoft YaHei" charset="-122"/>
                <a:ea typeface="Microsoft YaHei" charset="-122"/>
                <a:cs typeface="Microsoft YaHei" charset="-122"/>
              </a:rPr>
              <a:t>日）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7199" y="1057449"/>
            <a:ext cx="111299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kumimoji="1" lang="zh-CN" altLang="en-US" b="1" dirty="0">
                <a:latin typeface="Microsoft YaHei" charset="-122"/>
                <a:ea typeface="Microsoft YaHei" charset="-122"/>
                <a:cs typeface="Microsoft YaHei" charset="-122"/>
              </a:rPr>
              <a:t>传播内容：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由娱记、狗仔，</a:t>
            </a:r>
            <a:r>
              <a:rPr kumimoji="1"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在</a:t>
            </a:r>
            <a:r>
              <a:rPr kumimoji="1" lang="en-US" altLang="zh-CN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14</a:t>
            </a:r>
            <a:r>
              <a:rPr kumimoji="1"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日深夜（</a:t>
            </a:r>
            <a:r>
              <a:rPr kumimoji="1" lang="en-US" altLang="zh-CN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10</a:t>
            </a:r>
            <a:r>
              <a:rPr kumimoji="1" lang="zh-CN" altLang="en-US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点后）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披露一张莱昂纳多坐在比亚迪车里拍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TVC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的照片，汽车领域介入，引导公众猜测和议论走向，使“莱昂纳多代言的新能源车是比亚迪”的舆论逐渐清晰。</a:t>
            </a: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kumimoji="1" lang="zh-CN" altLang="en-US" b="1" dirty="0">
                <a:latin typeface="Microsoft YaHei" charset="-122"/>
                <a:ea typeface="Microsoft YaHei" charset="-122"/>
                <a:cs typeface="Microsoft YaHei" charset="-122"/>
              </a:rPr>
              <a:t>传播渠道：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娱记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狗仔披露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汽车媒体接力猜测、锁定比亚迪</a:t>
            </a:r>
            <a:r>
              <a:rPr kumimoji="1"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——</a:t>
            </a:r>
            <a:r>
              <a:rPr kumimoji="1"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资讯类扩散覆盖</a:t>
            </a:r>
            <a:endParaRPr kumimoji="1"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l"/>
            </a:pPr>
            <a:r>
              <a:rPr kumimoji="1" lang="zh-CN" altLang="en-US" b="1" dirty="0">
                <a:latin typeface="Microsoft YaHei" charset="-122"/>
                <a:ea typeface="Microsoft YaHei" charset="-122"/>
                <a:cs typeface="Microsoft YaHei" charset="-122"/>
              </a:rPr>
              <a:t>传播节奏：</a:t>
            </a:r>
            <a:endParaRPr kumimoji="1" lang="en-US" altLang="zh-CN" b="1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7057" y="3100558"/>
            <a:ext cx="79168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第一步：娱记披露莱昂纳多片场照，不发一语，让话题自然发酵</a:t>
            </a:r>
            <a:r>
              <a: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（</a:t>
            </a:r>
            <a:r>
              <a:rPr kumimoji="1"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14</a:t>
            </a:r>
            <a:r>
              <a: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日深夜）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第二步：汽车媒体介入，通过对比车型资料，判断莱昂纳多坐在比亚迪的新能源车上</a:t>
            </a:r>
            <a:r>
              <a: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（</a:t>
            </a:r>
            <a:r>
              <a:rPr kumimoji="1"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15</a:t>
            </a:r>
            <a:r>
              <a: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日白天）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第三步：汽车媒体纷纷锁定“莱昂纳多代言的就是比亚迪”，阐述理由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——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比亚迪是全球最大的新能源车品牌，莱昂纳多代言比亚迪完全合情合理</a:t>
            </a:r>
            <a:r>
              <a: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（</a:t>
            </a:r>
            <a:r>
              <a:rPr kumimoji="1"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15</a:t>
            </a:r>
            <a:r>
              <a: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日下午后）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。</a:t>
            </a:r>
            <a:endParaRPr kumimoji="1"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第四步：汽车</a:t>
            </a:r>
            <a:r>
              <a:rPr kumimoji="1"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KOL</a:t>
            </a:r>
            <a:r>
              <a:rPr kumimoji="1"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提前定调：分析代言人和比亚迪品牌、产品在形象和精神上的高度契合，为比亚迪提升新能源车品牌价值感的做法点赞。</a:t>
            </a:r>
            <a:r>
              <a: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（</a:t>
            </a:r>
            <a:r>
              <a:rPr kumimoji="1"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《</a:t>
            </a:r>
            <a:r>
              <a: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没想到你是这样的比亚迪</a:t>
            </a:r>
            <a:r>
              <a:rPr kumimoji="1"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——</a:t>
            </a:r>
            <a:r>
              <a: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两大环保达人的手握在一起</a:t>
            </a:r>
            <a:r>
              <a:rPr kumimoji="1"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》</a:t>
            </a:r>
            <a:r>
              <a:rPr kumimoji="1"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" charset="-122"/>
              </a:rPr>
              <a:t>）</a:t>
            </a:r>
            <a:endParaRPr kumimoji="1"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777" y="3433703"/>
            <a:ext cx="3225798" cy="243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2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46667" y="2946400"/>
            <a:ext cx="5378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二、代言人正式宣布：</a:t>
            </a:r>
            <a:r>
              <a:rPr kumimoji="1" lang="en-US" altLang="zh-CN" sz="2800" b="1" dirty="0">
                <a:latin typeface="Microsoft YaHei" charset="-122"/>
                <a:ea typeface="Microsoft YaHei" charset="-122"/>
                <a:cs typeface="Microsoft YaHei" charset="-122"/>
              </a:rPr>
              <a:t>12</a:t>
            </a:r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月</a:t>
            </a:r>
            <a:r>
              <a:rPr kumimoji="1" lang="en-US" altLang="zh-CN" sz="2800" b="1" dirty="0">
                <a:latin typeface="Microsoft YaHei" charset="-122"/>
                <a:ea typeface="Microsoft YaHei" charset="-122"/>
                <a:cs typeface="Microsoft YaHei" charset="-122"/>
              </a:rPr>
              <a:t>16</a:t>
            </a:r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608001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15978</TotalTime>
  <Words>3879</Words>
  <Application>Microsoft Office PowerPoint</Application>
  <PresentationFormat>宽屏</PresentationFormat>
  <Paragraphs>264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等线 Light</vt:lpstr>
      <vt:lpstr>微软雅黑</vt:lpstr>
      <vt:lpstr>微软雅黑</vt:lpstr>
      <vt:lpstr>Arial</vt:lpstr>
      <vt:lpstr>Calibri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ausian1851</dc:creator>
  <cp:lastModifiedBy>康 邓</cp:lastModifiedBy>
  <cp:revision>710</cp:revision>
  <dcterms:created xsi:type="dcterms:W3CDTF">2016-09-20T07:06:05Z</dcterms:created>
  <dcterms:modified xsi:type="dcterms:W3CDTF">2020-11-02T06:58:34Z</dcterms:modified>
</cp:coreProperties>
</file>