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6.xml" ContentType="application/vnd.openxmlformats-officedocument.presentationml.notesSlide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3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4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5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6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7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8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9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0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1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2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3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4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5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9" r:id="rId1"/>
    <p:sldMasterId id="2147483648" r:id="rId2"/>
  </p:sldMasterIdLst>
  <p:notesMasterIdLst>
    <p:notesMasterId r:id="rId67"/>
  </p:notesMasterIdLst>
  <p:handoutMasterIdLst>
    <p:handoutMasterId r:id="rId68"/>
  </p:handoutMasterIdLst>
  <p:sldIdLst>
    <p:sldId id="2368" r:id="rId3"/>
    <p:sldId id="2353" r:id="rId4"/>
    <p:sldId id="2297" r:id="rId5"/>
    <p:sldId id="2291" r:id="rId6"/>
    <p:sldId id="2292" r:id="rId7"/>
    <p:sldId id="2293" r:id="rId8"/>
    <p:sldId id="2294" r:id="rId9"/>
    <p:sldId id="2295" r:id="rId10"/>
    <p:sldId id="2296" r:id="rId11"/>
    <p:sldId id="2376" r:id="rId12"/>
    <p:sldId id="2377" r:id="rId13"/>
    <p:sldId id="2352" r:id="rId14"/>
    <p:sldId id="2360" r:id="rId15"/>
    <p:sldId id="2378" r:id="rId16"/>
    <p:sldId id="2379" r:id="rId17"/>
    <p:sldId id="2380" r:id="rId18"/>
    <p:sldId id="2381" r:id="rId19"/>
    <p:sldId id="2382" r:id="rId20"/>
    <p:sldId id="2383" r:id="rId21"/>
    <p:sldId id="2314" r:id="rId22"/>
    <p:sldId id="2325" r:id="rId23"/>
    <p:sldId id="2324" r:id="rId24"/>
    <p:sldId id="2373" r:id="rId25"/>
    <p:sldId id="2320" r:id="rId26"/>
    <p:sldId id="2374" r:id="rId27"/>
    <p:sldId id="2355" r:id="rId28"/>
    <p:sldId id="2354" r:id="rId29"/>
    <p:sldId id="2375" r:id="rId30"/>
    <p:sldId id="2342" r:id="rId31"/>
    <p:sldId id="2343" r:id="rId32"/>
    <p:sldId id="2344" r:id="rId33"/>
    <p:sldId id="2345" r:id="rId34"/>
    <p:sldId id="2304" r:id="rId35"/>
    <p:sldId id="2307" r:id="rId36"/>
    <p:sldId id="2308" r:id="rId37"/>
    <p:sldId id="2309" r:id="rId38"/>
    <p:sldId id="2310" r:id="rId39"/>
    <p:sldId id="2311" r:id="rId40"/>
    <p:sldId id="2356" r:id="rId41"/>
    <p:sldId id="2280" r:id="rId42"/>
    <p:sldId id="2387" r:id="rId43"/>
    <p:sldId id="2282" r:id="rId44"/>
    <p:sldId id="2283" r:id="rId45"/>
    <p:sldId id="2357" r:id="rId46"/>
    <p:sldId id="2284" r:id="rId47"/>
    <p:sldId id="2385" r:id="rId48"/>
    <p:sldId id="2333" r:id="rId49"/>
    <p:sldId id="2327" r:id="rId50"/>
    <p:sldId id="2328" r:id="rId51"/>
    <p:sldId id="2322" r:id="rId52"/>
    <p:sldId id="2329" r:id="rId53"/>
    <p:sldId id="2330" r:id="rId54"/>
    <p:sldId id="2287" r:id="rId55"/>
    <p:sldId id="2388" r:id="rId56"/>
    <p:sldId id="2348" r:id="rId57"/>
    <p:sldId id="2367" r:id="rId58"/>
    <p:sldId id="2288" r:id="rId59"/>
    <p:sldId id="2285" r:id="rId60"/>
    <p:sldId id="2289" r:id="rId61"/>
    <p:sldId id="2290" r:id="rId62"/>
    <p:sldId id="2350" r:id="rId63"/>
    <p:sldId id="2384" r:id="rId64"/>
    <p:sldId id="2369" r:id="rId65"/>
    <p:sldId id="2386" r:id="rId66"/>
  </p:sldIdLst>
  <p:sldSz cx="9144000" cy="5143500" type="screen16x9"/>
  <p:notesSz cx="9904413" cy="6640513"/>
  <p:custDataLst>
    <p:tags r:id="rId6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>
          <p15:clr>
            <a:srgbClr val="A4A3A4"/>
          </p15:clr>
        </p15:guide>
        <p15:guide id="2" orient="horz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orient="horz" pos="441">
          <p15:clr>
            <a:srgbClr val="A4A3A4"/>
          </p15:clr>
        </p15:guide>
        <p15:guide id="5" orient="horz" pos="3117">
          <p15:clr>
            <a:srgbClr val="A4A3A4"/>
          </p15:clr>
        </p15:guide>
        <p15:guide id="6" orient="horz" pos="1166">
          <p15:clr>
            <a:srgbClr val="A4A3A4"/>
          </p15:clr>
        </p15:guide>
        <p15:guide id="7" orient="horz" pos="2754">
          <p15:clr>
            <a:srgbClr val="A4A3A4"/>
          </p15:clr>
        </p15:guide>
        <p15:guide id="8" orient="horz" pos="3072">
          <p15:clr>
            <a:srgbClr val="A4A3A4"/>
          </p15:clr>
        </p15:guide>
        <p15:guide id="9" pos="22">
          <p15:clr>
            <a:srgbClr val="A4A3A4"/>
          </p15:clr>
        </p15:guide>
        <p15:guide id="10" pos="2880" userDrawn="1">
          <p15:clr>
            <a:srgbClr val="A4A3A4"/>
          </p15:clr>
        </p15:guide>
        <p15:guide id="11" pos="5738">
          <p15:clr>
            <a:srgbClr val="A4A3A4"/>
          </p15:clr>
        </p15:guide>
        <p15:guide id="12" pos="5602">
          <p15:clr>
            <a:srgbClr val="A4A3A4"/>
          </p15:clr>
        </p15:guide>
        <p15:guide id="13" pos="158">
          <p15:clr>
            <a:srgbClr val="A4A3A4"/>
          </p15:clr>
        </p15:guide>
        <p15:guide id="14" pos="11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91">
          <p15:clr>
            <a:srgbClr val="A4A3A4"/>
          </p15:clr>
        </p15:guide>
        <p15:guide id="2" pos="312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99FF33"/>
    <a:srgbClr val="6699FF"/>
    <a:srgbClr val="FFC000"/>
    <a:srgbClr val="3366FF"/>
    <a:srgbClr val="A0A8F8"/>
    <a:srgbClr val="B2A8F0"/>
    <a:srgbClr val="00CCFF"/>
    <a:srgbClr val="0099FF"/>
    <a:srgbClr val="419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75" autoAdjust="0"/>
    <p:restoredTop sz="94925" autoAdjust="0"/>
  </p:normalViewPr>
  <p:slideViewPr>
    <p:cSldViewPr showGuides="1">
      <p:cViewPr varScale="1">
        <p:scale>
          <a:sx n="151" d="100"/>
          <a:sy n="151" d="100"/>
        </p:scale>
        <p:origin x="804" y="132"/>
      </p:cViewPr>
      <p:guideLst>
        <p:guide orient="horz" pos="259"/>
        <p:guide orient="horz"/>
        <p:guide orient="horz" pos="1620"/>
        <p:guide orient="horz" pos="441"/>
        <p:guide orient="horz" pos="3117"/>
        <p:guide orient="horz" pos="1166"/>
        <p:guide orient="horz" pos="2754"/>
        <p:guide orient="horz" pos="3072"/>
        <p:guide pos="22"/>
        <p:guide pos="2880"/>
        <p:guide pos="5738"/>
        <p:guide pos="5602"/>
        <p:guide pos="158"/>
        <p:guide pos="1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1794" y="-96"/>
      </p:cViewPr>
      <p:guideLst>
        <p:guide orient="horz" pos="2091"/>
        <p:guide pos="3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istrator\Desktop\&#25130;&#27490;6&#26376;20&#26085;&#25237;&#25918;&#24773;&#20917;&#27719;&#24635;\&#25968;&#25454;\&#29790;&#34382;8&#19978;&#24066;&#19977;&#27874;&#27719;&#24635;0623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istrator\Desktop\&#25130;&#27490;6&#26376;20&#26085;&#25237;&#25918;&#24773;&#20917;&#27719;&#24635;\&#25968;&#25454;\3&#27874;&#33457;&#36153;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istrator\Desktop\&#25130;&#27490;6&#26376;20&#26085;&#25237;&#25918;&#24773;&#20917;&#27719;&#24635;\&#25968;&#25454;\3&#27874;&#33457;&#36153;.xlsx" TargetMode="Externa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线索量承诺与实际达成情况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Sheet1!$I$41</c:f>
              <c:strCache>
                <c:ptCount val="1"/>
                <c:pt idx="0">
                  <c:v>承诺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Sheet1!$F$42:$F$50</c:f>
              <c:strCache>
                <c:ptCount val="9"/>
                <c:pt idx="0">
                  <c:v>搜狐</c:v>
                </c:pt>
                <c:pt idx="1">
                  <c:v>新浪</c:v>
                </c:pt>
                <c:pt idx="2">
                  <c:v>一点资讯</c:v>
                </c:pt>
                <c:pt idx="3">
                  <c:v>网易</c:v>
                </c:pt>
                <c:pt idx="4">
                  <c:v>今日头条</c:v>
                </c:pt>
                <c:pt idx="5">
                  <c:v>汽车之家</c:v>
                </c:pt>
                <c:pt idx="6">
                  <c:v>易车</c:v>
                </c:pt>
                <c:pt idx="7">
                  <c:v>爱卡汽车</c:v>
                </c:pt>
                <c:pt idx="8">
                  <c:v>网上车市</c:v>
                </c:pt>
              </c:strCache>
            </c:strRef>
          </c:cat>
          <c:val>
            <c:numRef>
              <c:f>Sheet1!$I$42:$I$50</c:f>
              <c:numCache>
                <c:formatCode>#,##0_);[Red]\(#,##0\)</c:formatCode>
                <c:ptCount val="9"/>
                <c:pt idx="0">
                  <c:v>7200</c:v>
                </c:pt>
                <c:pt idx="1">
                  <c:v>8875</c:v>
                </c:pt>
                <c:pt idx="2">
                  <c:v>23600</c:v>
                </c:pt>
                <c:pt idx="3">
                  <c:v>3666.6666666666511</c:v>
                </c:pt>
                <c:pt idx="4">
                  <c:v>20379</c:v>
                </c:pt>
                <c:pt idx="5">
                  <c:v>10830</c:v>
                </c:pt>
                <c:pt idx="6">
                  <c:v>13420</c:v>
                </c:pt>
                <c:pt idx="7">
                  <c:v>6000</c:v>
                </c:pt>
                <c:pt idx="8">
                  <c:v>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FE-444E-9B43-59B5BABDB105}"/>
            </c:ext>
          </c:extLst>
        </c:ser>
        <c:ser>
          <c:idx val="1"/>
          <c:order val="1"/>
          <c:tx>
            <c:strRef>
              <c:f>Sheet1!$K$41</c:f>
              <c:strCache>
                <c:ptCount val="1"/>
                <c:pt idx="0">
                  <c:v>已完成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cat>
            <c:strRef>
              <c:f>Sheet1!$F$42:$F$50</c:f>
              <c:strCache>
                <c:ptCount val="9"/>
                <c:pt idx="0">
                  <c:v>搜狐</c:v>
                </c:pt>
                <c:pt idx="1">
                  <c:v>新浪</c:v>
                </c:pt>
                <c:pt idx="2">
                  <c:v>一点资讯</c:v>
                </c:pt>
                <c:pt idx="3">
                  <c:v>网易</c:v>
                </c:pt>
                <c:pt idx="4">
                  <c:v>今日头条</c:v>
                </c:pt>
                <c:pt idx="5">
                  <c:v>汽车之家</c:v>
                </c:pt>
                <c:pt idx="6">
                  <c:v>易车</c:v>
                </c:pt>
                <c:pt idx="7">
                  <c:v>爱卡汽车</c:v>
                </c:pt>
                <c:pt idx="8">
                  <c:v>网上车市</c:v>
                </c:pt>
              </c:strCache>
            </c:strRef>
          </c:cat>
          <c:val>
            <c:numRef>
              <c:f>Sheet1!$K$42:$K$50</c:f>
              <c:numCache>
                <c:formatCode>#,##0_);[Red]\(#,##0\)</c:formatCode>
                <c:ptCount val="9"/>
                <c:pt idx="0">
                  <c:v>6914</c:v>
                </c:pt>
                <c:pt idx="1">
                  <c:v>6742</c:v>
                </c:pt>
                <c:pt idx="2">
                  <c:v>17404</c:v>
                </c:pt>
                <c:pt idx="3">
                  <c:v>2936</c:v>
                </c:pt>
                <c:pt idx="4">
                  <c:v>8304</c:v>
                </c:pt>
                <c:pt idx="5">
                  <c:v>1092</c:v>
                </c:pt>
                <c:pt idx="6">
                  <c:v>8256</c:v>
                </c:pt>
                <c:pt idx="7">
                  <c:v>4752</c:v>
                </c:pt>
                <c:pt idx="8">
                  <c:v>4146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FE-444E-9B43-59B5BABDB1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953312"/>
        <c:axId val="208952920"/>
      </c:barChart>
      <c:catAx>
        <c:axId val="2089533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8952920"/>
        <c:crosses val="autoZero"/>
        <c:auto val="1"/>
        <c:lblAlgn val="ctr"/>
        <c:lblOffset val="100"/>
        <c:noMultiLvlLbl val="0"/>
      </c:catAx>
      <c:valAx>
        <c:axId val="208952920"/>
        <c:scaling>
          <c:orientation val="minMax"/>
        </c:scaling>
        <c:delete val="0"/>
        <c:axPos val="l"/>
        <c:majorGridlines/>
        <c:numFmt formatCode="#,##0_);[Red]\(#,##0\)" sourceLinked="1"/>
        <c:majorTickMark val="none"/>
        <c:minorTickMark val="none"/>
        <c:tickLblPos val="nextTo"/>
        <c:crossAx val="20895331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900">
                <a:latin typeface="微软雅黑" pitchFamily="34" charset="-122"/>
                <a:ea typeface="微软雅黑" pitchFamily="34" charset="-122"/>
              </a:defRPr>
            </a:pPr>
            <a:endParaRPr lang="zh-CN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845095851244"/>
          <c:y val="0.20291876686725499"/>
          <c:w val="0.52794229503145895"/>
          <c:h val="0.766199430759513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全媒介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4B-45DE-9AB0-0871C977081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74B-45DE-9AB0-0871C977081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74B-45DE-9AB0-0871C977081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74B-45DE-9AB0-0871C9770817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74B-45DE-9AB0-0871C9770817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74B-45DE-9AB0-0871C9770817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电视</c:v>
                </c:pt>
                <c:pt idx="1">
                  <c:v>电台</c:v>
                </c:pt>
                <c:pt idx="2">
                  <c:v>报纸</c:v>
                </c:pt>
                <c:pt idx="3">
                  <c:v>网络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0.778858153202448</c:v>
                </c:pt>
                <c:pt idx="1">
                  <c:v>8.6822852091375705E-2</c:v>
                </c:pt>
                <c:pt idx="2" formatCode="0.0%">
                  <c:v>8.1695679293568996E-4</c:v>
                </c:pt>
                <c:pt idx="3">
                  <c:v>0.133502037913241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74B-45DE-9AB0-0871C977081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501103747629101"/>
          <c:y val="0.26397308511614698"/>
          <c:w val="0.23958710642159001"/>
          <c:h val="0.55374019744932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000" b="0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ysDot"/>
    </a:ln>
    <a:effectLst/>
  </c:spPr>
  <c:txPr>
    <a:bodyPr/>
    <a:lstStyle/>
    <a:p>
      <a:pPr>
        <a:defRPr sz="1000">
          <a:latin typeface="微软雅黑" pitchFamily="34" charset="-122"/>
          <a:ea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896544096947602E-2"/>
          <c:y val="0.44325233208035097"/>
          <c:w val="0.94483261924198503"/>
          <c:h val="0.5546352515551019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央视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0.95412239256186204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5F-4408-96FC-4A8A64607D4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卫视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3.6314174245859698E-2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5F-4408-96FC-4A8A64607D4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地方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9.5634331922779692E-3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EA-4442-B76A-5B173D3F53B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69588768"/>
        <c:axId val="369589160"/>
      </c:barChart>
      <c:catAx>
        <c:axId val="36958876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one"/>
        <c:crossAx val="369589160"/>
        <c:crosses val="autoZero"/>
        <c:auto val="1"/>
        <c:lblAlgn val="ctr"/>
        <c:lblOffset val="100"/>
        <c:noMultiLvlLbl val="0"/>
      </c:catAx>
      <c:valAx>
        <c:axId val="369589160"/>
        <c:scaling>
          <c:orientation val="minMax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369588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9.82922801729905E-3"/>
          <c:y val="0"/>
          <c:w val="0.93464352201651701"/>
          <c:h val="0.62551634604036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solidFill>
            <a:schemeClr val="tx1"/>
          </a:solidFill>
          <a:latin typeface="微软雅黑" pitchFamily="34" charset="-122"/>
          <a:ea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896544096947602E-2"/>
          <c:y val="0.44325233208035097"/>
          <c:w val="0.94483261924198503"/>
          <c:h val="0.5546352515551019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汽车网站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ja-JP" sz="9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0.96659874435510496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39-4821-B95E-E2E1EEB8DD6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新闻网站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ja-JP" sz="8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3.3401255644894802E-2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39-4821-B95E-E2E1EEB8DD6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70913856"/>
        <c:axId val="370914248"/>
      </c:barChart>
      <c:catAx>
        <c:axId val="370913856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370914248"/>
        <c:crosses val="autoZero"/>
        <c:auto val="1"/>
        <c:lblAlgn val="ctr"/>
        <c:lblOffset val="100"/>
        <c:noMultiLvlLbl val="0"/>
      </c:catAx>
      <c:valAx>
        <c:axId val="370914248"/>
        <c:scaling>
          <c:orientation val="minMax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37091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3.1574069893925798E-2"/>
          <c:y val="0"/>
          <c:w val="0.962601236645789"/>
          <c:h val="0.753128477550761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900" b="0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latin typeface="微软雅黑" pitchFamily="34" charset="-122"/>
          <a:ea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r>
              <a:rPr lang="zh-CN" sz="1200" dirty="0"/>
              <a:t>分媒体类型月度花费趋势</a:t>
            </a:r>
            <a:r>
              <a:rPr lang="zh-CN" altLang="en-US" sz="1200" dirty="0"/>
              <a:t>（</a:t>
            </a:r>
            <a:r>
              <a:rPr lang="en-US" altLang="zh-CN" sz="1200" dirty="0"/>
              <a:t>2016.10-2017.2</a:t>
            </a:r>
            <a:r>
              <a:rPr lang="zh-CN" altLang="en-US" sz="1200" dirty="0"/>
              <a:t>）</a:t>
            </a:r>
            <a:endParaRPr lang="en-US" sz="1200" dirty="0"/>
          </a:p>
        </c:rich>
      </c:tx>
      <c:layout>
        <c:manualLayout>
          <c:xMode val="edge"/>
          <c:yMode val="edge"/>
          <c:x val="0.22076596532531001"/>
          <c:y val="1.44392757395723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5.4095258731369798E-2"/>
          <c:y val="0.19785673396089201"/>
          <c:w val="0.94056942532507504"/>
          <c:h val="0.635120070536431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电视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2016.10</c:v>
                </c:pt>
                <c:pt idx="1">
                  <c:v>2016.11</c:v>
                </c:pt>
                <c:pt idx="2">
                  <c:v>2016.12</c:v>
                </c:pt>
                <c:pt idx="3">
                  <c:v>2017.01</c:v>
                </c:pt>
                <c:pt idx="4">
                  <c:v>2017.02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1081.9576000000011</c:v>
                </c:pt>
                <c:pt idx="1">
                  <c:v>101.17</c:v>
                </c:pt>
                <c:pt idx="2">
                  <c:v>2494.4160000000002</c:v>
                </c:pt>
                <c:pt idx="3">
                  <c:v>1494.7452000000001</c:v>
                </c:pt>
                <c:pt idx="4">
                  <c:v>1506.386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08-43A8-A0AC-D1D961152A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电台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2016.10</c:v>
                </c:pt>
                <c:pt idx="1">
                  <c:v>2016.11</c:v>
                </c:pt>
                <c:pt idx="2">
                  <c:v>2016.12</c:v>
                </c:pt>
                <c:pt idx="3">
                  <c:v>2017.01</c:v>
                </c:pt>
                <c:pt idx="4">
                  <c:v>2017.02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237.1661</c:v>
                </c:pt>
                <c:pt idx="1">
                  <c:v>86.217100000000002</c:v>
                </c:pt>
                <c:pt idx="2">
                  <c:v>100.5989</c:v>
                </c:pt>
                <c:pt idx="4">
                  <c:v>15.12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08-43A8-A0AC-D1D961152A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报纸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2016.10</c:v>
                </c:pt>
                <c:pt idx="1">
                  <c:v>2016.11</c:v>
                </c:pt>
                <c:pt idx="2">
                  <c:v>2016.12</c:v>
                </c:pt>
                <c:pt idx="3">
                  <c:v>2017.01</c:v>
                </c:pt>
                <c:pt idx="4">
                  <c:v>2017.02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1">
                  <c:v>275.88</c:v>
                </c:pt>
                <c:pt idx="2">
                  <c:v>125.07</c:v>
                </c:pt>
                <c:pt idx="4">
                  <c:v>33.164999999999999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08-43A8-A0AC-D1D961152AC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网络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2016.10</c:v>
                </c:pt>
                <c:pt idx="1">
                  <c:v>2016.11</c:v>
                </c:pt>
                <c:pt idx="2">
                  <c:v>2016.12</c:v>
                </c:pt>
                <c:pt idx="3">
                  <c:v>2017.01</c:v>
                </c:pt>
                <c:pt idx="4">
                  <c:v>2017.02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1164.72</c:v>
                </c:pt>
                <c:pt idx="1">
                  <c:v>250.81</c:v>
                </c:pt>
                <c:pt idx="2">
                  <c:v>466.55</c:v>
                </c:pt>
                <c:pt idx="3">
                  <c:v>16.04</c:v>
                </c:pt>
                <c:pt idx="4">
                  <c:v>175.3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508-43A8-A0AC-D1D961152A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0915424"/>
        <c:axId val="370915816"/>
      </c:barChart>
      <c:catAx>
        <c:axId val="370915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endParaRPr lang="zh-CN"/>
          </a:p>
        </c:txPr>
        <c:crossAx val="370915816"/>
        <c:crosses val="autoZero"/>
        <c:auto val="1"/>
        <c:lblAlgn val="ctr"/>
        <c:lblOffset val="100"/>
        <c:noMultiLvlLbl val="0"/>
      </c:catAx>
      <c:valAx>
        <c:axId val="370915816"/>
        <c:scaling>
          <c:orientation val="minMax"/>
        </c:scaling>
        <c:delete val="0"/>
        <c:axPos val="l"/>
        <c:numFmt formatCode="#,##0_);\(#,##0\)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endParaRPr lang="zh-CN"/>
          </a:p>
        </c:txPr>
        <c:crossAx val="370915424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2561086404260901"/>
          <c:y val="0.173415701632264"/>
          <c:w val="0.55883341380669704"/>
          <c:h val="0.1282292956987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solidFill>
            <a:schemeClr val="tx1"/>
          </a:solidFill>
          <a:latin typeface="微软雅黑" pitchFamily="34" charset="-122"/>
          <a:ea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845095851244"/>
          <c:y val="0.20291876686725499"/>
          <c:w val="0.52794229503145895"/>
          <c:h val="0.766199430759513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全媒介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4B-45DE-9AB0-0871C977081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74B-45DE-9AB0-0871C977081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74B-45DE-9AB0-0871C977081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74B-45DE-9AB0-0871C9770817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74B-45DE-9AB0-0871C9770817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74B-45DE-9AB0-0871C9770817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电视</c:v>
                </c:pt>
                <c:pt idx="1">
                  <c:v>电台</c:v>
                </c:pt>
                <c:pt idx="2">
                  <c:v>报纸</c:v>
                </c:pt>
                <c:pt idx="3">
                  <c:v>网络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0.69386580605247705</c:v>
                </c:pt>
                <c:pt idx="1">
                  <c:v>4.5619519093194297E-2</c:v>
                </c:pt>
                <c:pt idx="2">
                  <c:v>4.5101395623346002E-2</c:v>
                </c:pt>
                <c:pt idx="3">
                  <c:v>0.215413279230983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74B-45DE-9AB0-0871C977081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501103747629101"/>
          <c:y val="0.26397308511614698"/>
          <c:w val="0.23958710642159001"/>
          <c:h val="0.55374019744932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000" b="0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ysDot"/>
    </a:ln>
    <a:effectLst/>
  </c:spPr>
  <c:txPr>
    <a:bodyPr/>
    <a:lstStyle/>
    <a:p>
      <a:pPr>
        <a:defRPr sz="1000">
          <a:latin typeface="微软雅黑" pitchFamily="34" charset="-122"/>
          <a:ea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896544096947602E-2"/>
          <c:y val="0.44325233208035097"/>
          <c:w val="0.94483261924198503"/>
          <c:h val="0.5546352515551019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央视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系列1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0.287432620615096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5F-4408-96FC-4A8A64607D4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卫视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系列1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0.56487653808207605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5F-4408-96FC-4A8A64607D4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地方台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系列1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0.147690841302829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EA-4442-B76A-5B173D3F53B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70916992"/>
        <c:axId val="370917384"/>
      </c:barChart>
      <c:catAx>
        <c:axId val="37091699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one"/>
        <c:crossAx val="370917384"/>
        <c:crosses val="autoZero"/>
        <c:auto val="1"/>
        <c:lblAlgn val="ctr"/>
        <c:lblOffset val="100"/>
        <c:noMultiLvlLbl val="0"/>
      </c:catAx>
      <c:valAx>
        <c:axId val="370917384"/>
        <c:scaling>
          <c:orientation val="minMax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37091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9.82922801729905E-3"/>
          <c:y val="0"/>
          <c:w val="0.93464352201651701"/>
          <c:h val="0.62551634604036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solidFill>
            <a:schemeClr val="tx1"/>
          </a:solidFill>
          <a:latin typeface="微软雅黑" pitchFamily="34" charset="-122"/>
          <a:ea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896544096947602E-2"/>
          <c:y val="0.44325233208035097"/>
          <c:w val="0.94483261924198503"/>
          <c:h val="0.5546352515551019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汽车网站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ja-JP" sz="9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系列1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0.57879252635741896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39-4821-B95E-E2E1EEB8DD6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门户网站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ja-JP" sz="8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系列1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0.26056467093015401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39-4821-B95E-E2E1EEB8DD6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视频网站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系列1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0.1241668354699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BE-4A33-9871-0BC0DFAD5D7F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新闻网站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Sheet1!$B$1</c:f>
              <c:strCache>
                <c:ptCount val="1"/>
                <c:pt idx="0">
                  <c:v>系列1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2.55182259262474E-2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BE-4A33-9871-0BC0DFAD5D7F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其他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Sheet1!$B$1</c:f>
              <c:strCache>
                <c:ptCount val="1"/>
                <c:pt idx="0">
                  <c:v>系列1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1.0957741316279501E-2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BE-4A33-9871-0BC0DFAD5D7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71155728"/>
        <c:axId val="371156120"/>
      </c:barChart>
      <c:catAx>
        <c:axId val="37115572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371156120"/>
        <c:crosses val="autoZero"/>
        <c:auto val="1"/>
        <c:lblAlgn val="ctr"/>
        <c:lblOffset val="100"/>
        <c:noMultiLvlLbl val="0"/>
      </c:catAx>
      <c:valAx>
        <c:axId val="371156120"/>
        <c:scaling>
          <c:orientation val="minMax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371155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3.1574069893925798E-2"/>
          <c:y val="0"/>
          <c:w val="0.962601236645789"/>
          <c:h val="0.753128477550761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900" b="0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latin typeface="微软雅黑" pitchFamily="34" charset="-122"/>
          <a:ea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r>
              <a:rPr lang="zh-CN" sz="1200" dirty="0"/>
              <a:t>分媒体类型月度花费趋势</a:t>
            </a:r>
            <a:r>
              <a:rPr lang="zh-CN" altLang="en-US" sz="1200" dirty="0"/>
              <a:t>（</a:t>
            </a:r>
            <a:r>
              <a:rPr lang="en-US" altLang="zh-CN" sz="1200" dirty="0"/>
              <a:t>2017.1-2017.5</a:t>
            </a:r>
            <a:r>
              <a:rPr lang="zh-CN" altLang="en-US" sz="1200" dirty="0"/>
              <a:t>）</a:t>
            </a:r>
            <a:endParaRPr lang="en-US" sz="1200" dirty="0"/>
          </a:p>
        </c:rich>
      </c:tx>
      <c:layout>
        <c:manualLayout>
          <c:xMode val="edge"/>
          <c:yMode val="edge"/>
          <c:x val="0.226386879253408"/>
          <c:y val="1.44392757395723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5.4095258731369798E-2"/>
          <c:y val="0.29893166413789901"/>
          <c:w val="0.94056942532507504"/>
          <c:h val="0.534045140359423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电视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2017.01</c:v>
                </c:pt>
                <c:pt idx="1">
                  <c:v>2017.02</c:v>
                </c:pt>
                <c:pt idx="2">
                  <c:v>2017.03</c:v>
                </c:pt>
                <c:pt idx="3">
                  <c:v>2017.04</c:v>
                </c:pt>
                <c:pt idx="4">
                  <c:v>2017.05</c:v>
                </c:pt>
              </c:strCache>
            </c:strRef>
          </c:cat>
          <c:val>
            <c:numRef>
              <c:f>Sheet1!$B$2:$B$6</c:f>
              <c:numCache>
                <c:formatCode>_(* #,##0.00_);_(* \(#,##0.00\);_(* "-"??_);_(@_)</c:formatCode>
                <c:ptCount val="5"/>
                <c:pt idx="0">
                  <c:v>581.40499999999997</c:v>
                </c:pt>
                <c:pt idx="1">
                  <c:v>635.43999999999937</c:v>
                </c:pt>
                <c:pt idx="2">
                  <c:v>689.6</c:v>
                </c:pt>
                <c:pt idx="3">
                  <c:v>72.31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08-43A8-A0AC-D1D961152A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户外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2017.01</c:v>
                </c:pt>
                <c:pt idx="1">
                  <c:v>2017.02</c:v>
                </c:pt>
                <c:pt idx="2">
                  <c:v>2017.03</c:v>
                </c:pt>
                <c:pt idx="3">
                  <c:v>2017.04</c:v>
                </c:pt>
                <c:pt idx="4">
                  <c:v>2017.05</c:v>
                </c:pt>
              </c:strCache>
            </c:strRef>
          </c:cat>
          <c:val>
            <c:numRef>
              <c:f>Sheet1!$C$2:$C$6</c:f>
              <c:numCache>
                <c:formatCode>_(* #,##0.00_);_(* \(#,##0.00\);_(* "-"??_);_(@_)</c:formatCode>
                <c:ptCount val="5"/>
                <c:pt idx="0">
                  <c:v>1.26</c:v>
                </c:pt>
                <c:pt idx="1">
                  <c:v>61.26</c:v>
                </c:pt>
                <c:pt idx="2">
                  <c:v>61.26</c:v>
                </c:pt>
                <c:pt idx="3">
                  <c:v>1.26</c:v>
                </c:pt>
                <c:pt idx="4">
                  <c:v>1.26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08-43A8-A0AC-D1D961152A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网络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2017.01</c:v>
                </c:pt>
                <c:pt idx="1">
                  <c:v>2017.02</c:v>
                </c:pt>
                <c:pt idx="2">
                  <c:v>2017.03</c:v>
                </c:pt>
                <c:pt idx="3">
                  <c:v>2017.04</c:v>
                </c:pt>
                <c:pt idx="4">
                  <c:v>2017.05</c:v>
                </c:pt>
              </c:strCache>
            </c:strRef>
          </c:cat>
          <c:val>
            <c:numRef>
              <c:f>Sheet1!$D$2:$D$6</c:f>
              <c:numCache>
                <c:formatCode>_(* #,##0.00_);_(* \(#,##0.00\);_(* "-"??_);_(@_)</c:formatCode>
                <c:ptCount val="5"/>
                <c:pt idx="0">
                  <c:v>3.62</c:v>
                </c:pt>
                <c:pt idx="1">
                  <c:v>121.33</c:v>
                </c:pt>
                <c:pt idx="2">
                  <c:v>150.97</c:v>
                </c:pt>
                <c:pt idx="3">
                  <c:v>116.75</c:v>
                </c:pt>
                <c:pt idx="4">
                  <c:v>339.87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08-43A8-A0AC-D1D961152A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1678352"/>
        <c:axId val="371678744"/>
      </c:barChart>
      <c:catAx>
        <c:axId val="371678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endParaRPr lang="zh-CN"/>
          </a:p>
        </c:txPr>
        <c:crossAx val="371678744"/>
        <c:crosses val="autoZero"/>
        <c:auto val="1"/>
        <c:lblAlgn val="ctr"/>
        <c:lblOffset val="100"/>
        <c:noMultiLvlLbl val="0"/>
      </c:catAx>
      <c:valAx>
        <c:axId val="371678744"/>
        <c:scaling>
          <c:orientation val="minMax"/>
        </c:scaling>
        <c:delete val="0"/>
        <c:axPos val="l"/>
        <c:numFmt formatCode="#,##0_);\(#,##0\)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endParaRPr lang="zh-CN"/>
          </a:p>
        </c:txPr>
        <c:crossAx val="371678352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7291506981003903"/>
          <c:y val="0.19404226387378501"/>
          <c:w val="0.41879127095712199"/>
          <c:h val="0.142387588247770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solidFill>
            <a:schemeClr val="tx1"/>
          </a:solidFill>
          <a:latin typeface="微软雅黑" pitchFamily="34" charset="-122"/>
          <a:ea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845095851244"/>
          <c:y val="0.20291876686725499"/>
          <c:w val="0.52794229503145895"/>
          <c:h val="0.766199430759513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全媒介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4B-45DE-9AB0-0871C977081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74B-45DE-9AB0-0871C977081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74B-45DE-9AB0-0871C977081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74B-45DE-9AB0-0871C9770817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74B-45DE-9AB0-0871C9770817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74B-45DE-9AB0-0871C9770817}"/>
              </c:ext>
            </c:extLst>
          </c:dPt>
          <c:dLbls>
            <c:dLbl>
              <c:idx val="0"/>
              <c:layout>
                <c:manualLayout>
                  <c:x val="-0.159653683591651"/>
                  <c:y val="-0.19382937552987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4B-45DE-9AB0-0871C97708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电视</c:v>
                </c:pt>
                <c:pt idx="1">
                  <c:v>户外</c:v>
                </c:pt>
                <c:pt idx="2">
                  <c:v>网络</c:v>
                </c:pt>
              </c:strCache>
            </c:strRef>
          </c:cat>
          <c:val>
            <c:numRef>
              <c:f>Sheet1!$B$2:$B$4</c:f>
              <c:numCache>
                <c:formatCode>_(* #,##0.00_);_(* \(#,##0.00\);_(* "-"??_);_(@_)</c:formatCode>
                <c:ptCount val="3"/>
                <c:pt idx="0">
                  <c:v>1978.7550000000001</c:v>
                </c:pt>
                <c:pt idx="1">
                  <c:v>126.3</c:v>
                </c:pt>
                <c:pt idx="2">
                  <c:v>732.54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74B-45DE-9AB0-0871C977081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501103747629101"/>
          <c:y val="0.26397308511614698"/>
          <c:w val="0.23958710642159001"/>
          <c:h val="0.55374019744932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000" b="0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ysDot"/>
    </a:ln>
    <a:effectLst/>
  </c:spPr>
  <c:txPr>
    <a:bodyPr/>
    <a:lstStyle/>
    <a:p>
      <a:pPr>
        <a:defRPr sz="1000">
          <a:latin typeface="微软雅黑" pitchFamily="34" charset="-122"/>
          <a:ea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896544096947602E-2"/>
          <c:y val="0.44325233208035097"/>
          <c:w val="0.94483261924198503"/>
          <c:h val="0.5546352515551019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央视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系列1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F4-47BD-9AD9-E1B610D0DEA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地方台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  <a:cs typeface="+mn-cs"/>
                    </a:defRPr>
                  </a:pPr>
                  <a:endParaRPr 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E80-4CB2-97B7-1D32ADF825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系列1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F4-47BD-9AD9-E1B610D0DEA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06825608"/>
        <c:axId val="506826000"/>
      </c:barChart>
      <c:catAx>
        <c:axId val="50682560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one"/>
        <c:crossAx val="506826000"/>
        <c:crosses val="autoZero"/>
        <c:auto val="1"/>
        <c:lblAlgn val="ctr"/>
        <c:lblOffset val="100"/>
        <c:noMultiLvlLbl val="0"/>
      </c:catAx>
      <c:valAx>
        <c:axId val="506826000"/>
        <c:scaling>
          <c:orientation val="minMax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506825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35845164000555"/>
          <c:y val="0"/>
          <c:w val="0.61654686596441399"/>
          <c:h val="0.62551634604036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solidFill>
            <a:schemeClr val="tx1"/>
          </a:solidFill>
          <a:latin typeface="微软雅黑" pitchFamily="34" charset="-122"/>
          <a:ea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zh-CN" sz="1300" dirty="0"/>
              <a:t>曝光与</a:t>
            </a:r>
            <a:r>
              <a:rPr lang="en-US" sz="1300" dirty="0"/>
              <a:t>CPM</a:t>
            </a:r>
            <a:r>
              <a:rPr lang="zh-CN" sz="1300" dirty="0"/>
              <a:t>对比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'Sheet1 (3)'!$C$3</c:f>
              <c:strCache>
                <c:ptCount val="1"/>
                <c:pt idx="0">
                  <c:v>实际曝光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'Sheet1 (3)'!$A$4:$A$13</c:f>
              <c:strCache>
                <c:ptCount val="10"/>
                <c:pt idx="0">
                  <c:v>搜狐</c:v>
                </c:pt>
                <c:pt idx="1">
                  <c:v>新浪新闻</c:v>
                </c:pt>
                <c:pt idx="2">
                  <c:v>一点资讯</c:v>
                </c:pt>
                <c:pt idx="3">
                  <c:v>网易</c:v>
                </c:pt>
                <c:pt idx="4">
                  <c:v>今日头条</c:v>
                </c:pt>
                <c:pt idx="5">
                  <c:v>汽车之家</c:v>
                </c:pt>
                <c:pt idx="6">
                  <c:v>易车</c:v>
                </c:pt>
                <c:pt idx="7">
                  <c:v>爱卡</c:v>
                </c:pt>
                <c:pt idx="8">
                  <c:v>网上车市</c:v>
                </c:pt>
                <c:pt idx="9">
                  <c:v>优酷</c:v>
                </c:pt>
              </c:strCache>
            </c:strRef>
          </c:cat>
          <c:val>
            <c:numRef>
              <c:f>'Sheet1 (3)'!$C$4:$C$13</c:f>
              <c:numCache>
                <c:formatCode>#,##0_ </c:formatCode>
                <c:ptCount val="10"/>
                <c:pt idx="0">
                  <c:v>97402062</c:v>
                </c:pt>
                <c:pt idx="1">
                  <c:v>44170500</c:v>
                </c:pt>
                <c:pt idx="2" formatCode="#,##0">
                  <c:v>185323941</c:v>
                </c:pt>
                <c:pt idx="3">
                  <c:v>228989421</c:v>
                </c:pt>
                <c:pt idx="4">
                  <c:v>55096736</c:v>
                </c:pt>
                <c:pt idx="5">
                  <c:v>353884380</c:v>
                </c:pt>
                <c:pt idx="6">
                  <c:v>121616654</c:v>
                </c:pt>
                <c:pt idx="7" formatCode="#,##0">
                  <c:v>49243980</c:v>
                </c:pt>
                <c:pt idx="8" formatCode="#,##0">
                  <c:v>159647273</c:v>
                </c:pt>
                <c:pt idx="9">
                  <c:v>45026399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01-4F21-8651-69A6BA7D9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957232"/>
        <c:axId val="208957624"/>
      </c:barChart>
      <c:lineChart>
        <c:grouping val="standard"/>
        <c:varyColors val="0"/>
        <c:ser>
          <c:idx val="1"/>
          <c:order val="1"/>
          <c:tx>
            <c:strRef>
              <c:f>'Sheet1 (3)'!$K$3</c:f>
              <c:strCache>
                <c:ptCount val="1"/>
                <c:pt idx="0">
                  <c:v>CPM</c:v>
                </c:pt>
              </c:strCache>
            </c:strRef>
          </c:tx>
          <c:spPr>
            <a:ln w="25400" cap="flat" cmpd="sng" algn="ctr">
              <a:solidFill>
                <a:schemeClr val="accent6">
                  <a:shade val="50000"/>
                </a:schemeClr>
              </a:solidFill>
              <a:prstDash val="solid"/>
            </a:ln>
            <a:effectLst/>
          </c:spPr>
          <c:marker>
            <c:spPr>
              <a:solidFill>
                <a:schemeClr val="accent6"/>
              </a:solidFill>
              <a:ln w="25400" cap="flat" cmpd="sng" algn="ctr">
                <a:solidFill>
                  <a:schemeClr val="accent6">
                    <a:shade val="50000"/>
                  </a:schemeClr>
                </a:solidFill>
                <a:prstDash val="solid"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(3)'!$A$4:$A$13</c:f>
              <c:strCache>
                <c:ptCount val="10"/>
                <c:pt idx="0">
                  <c:v>搜狐</c:v>
                </c:pt>
                <c:pt idx="1">
                  <c:v>新浪新闻</c:v>
                </c:pt>
                <c:pt idx="2">
                  <c:v>一点资讯</c:v>
                </c:pt>
                <c:pt idx="3">
                  <c:v>网易</c:v>
                </c:pt>
                <c:pt idx="4">
                  <c:v>今日头条</c:v>
                </c:pt>
                <c:pt idx="5">
                  <c:v>汽车之家</c:v>
                </c:pt>
                <c:pt idx="6">
                  <c:v>易车</c:v>
                </c:pt>
                <c:pt idx="7">
                  <c:v>爱卡</c:v>
                </c:pt>
                <c:pt idx="8">
                  <c:v>网上车市</c:v>
                </c:pt>
                <c:pt idx="9">
                  <c:v>优酷</c:v>
                </c:pt>
              </c:strCache>
            </c:strRef>
          </c:cat>
          <c:val>
            <c:numRef>
              <c:f>'Sheet1 (3)'!$K$4:$K$13</c:f>
              <c:numCache>
                <c:formatCode>0.00_ </c:formatCode>
                <c:ptCount val="10"/>
                <c:pt idx="0">
                  <c:v>21.794450918376899</c:v>
                </c:pt>
                <c:pt idx="1">
                  <c:v>29.43140784007425</c:v>
                </c:pt>
                <c:pt idx="2">
                  <c:v>17.122150567996989</c:v>
                </c:pt>
                <c:pt idx="3">
                  <c:v>7.4239237453681328</c:v>
                </c:pt>
                <c:pt idx="4">
                  <c:v>44.564974146283653</c:v>
                </c:pt>
                <c:pt idx="5">
                  <c:v>6.4992978780244552</c:v>
                </c:pt>
                <c:pt idx="6">
                  <c:v>37.433645761422987</c:v>
                </c:pt>
                <c:pt idx="7">
                  <c:v>24.36846087582682</c:v>
                </c:pt>
                <c:pt idx="8">
                  <c:v>6.2638088406308068</c:v>
                </c:pt>
                <c:pt idx="9">
                  <c:v>14.551723844080451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01-4F21-8651-69A6BA7D9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823936"/>
        <c:axId val="209823544"/>
      </c:lineChart>
      <c:catAx>
        <c:axId val="2089572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8957624"/>
        <c:crosses val="autoZero"/>
        <c:auto val="1"/>
        <c:lblAlgn val="ctr"/>
        <c:lblOffset val="100"/>
        <c:noMultiLvlLbl val="0"/>
      </c:catAx>
      <c:valAx>
        <c:axId val="208957624"/>
        <c:scaling>
          <c:orientation val="minMax"/>
        </c:scaling>
        <c:delete val="0"/>
        <c:axPos val="l"/>
        <c:majorGridlines/>
        <c:numFmt formatCode="#,##0_ 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zh-CN"/>
          </a:p>
        </c:txPr>
        <c:crossAx val="208957232"/>
        <c:crosses val="autoZero"/>
        <c:crossBetween val="between"/>
      </c:valAx>
      <c:valAx>
        <c:axId val="209823544"/>
        <c:scaling>
          <c:orientation val="minMax"/>
        </c:scaling>
        <c:delete val="0"/>
        <c:axPos val="r"/>
        <c:numFmt formatCode="0.00_ 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zh-CN"/>
          </a:p>
        </c:txPr>
        <c:crossAx val="209823936"/>
        <c:crosses val="max"/>
        <c:crossBetween val="between"/>
      </c:valAx>
      <c:catAx>
        <c:axId val="2098239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09823544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900"/>
            </a:pPr>
            <a:endParaRPr lang="zh-CN"/>
          </a:p>
        </c:txPr>
      </c:dTable>
    </c:plotArea>
    <c:plotVisOnly val="1"/>
    <c:dispBlanksAs val="gap"/>
    <c:showDLblsOverMax val="0"/>
  </c:chart>
  <c:txPr>
    <a:bodyPr/>
    <a:lstStyle/>
    <a:p>
      <a:pPr>
        <a:defRPr>
          <a:latin typeface="微软雅黑" pitchFamily="34" charset="-122"/>
          <a:ea typeface="微软雅黑" pitchFamily="34" charset="-122"/>
        </a:defRPr>
      </a:pPr>
      <a:endParaRPr lang="zh-CN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3751185062684E-2"/>
          <c:y val="0.17144489962465001"/>
          <c:w val="0.92799169143351601"/>
          <c:h val="0.71078012013975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汽车网站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花费占比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0.82181177819641305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10-49DE-9DEC-58E1E748F1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门户网站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花费占比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0.174625276435416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10-49DE-9DEC-58E1E748F11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新闻网站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花费占比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3.5629453681710198E-3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10-49DE-9DEC-58E1E748F11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06826784"/>
        <c:axId val="506827176"/>
      </c:barChart>
      <c:catAx>
        <c:axId val="5068267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6827176"/>
        <c:crosses val="autoZero"/>
        <c:auto val="1"/>
        <c:lblAlgn val="ctr"/>
        <c:lblOffset val="100"/>
        <c:noMultiLvlLbl val="0"/>
      </c:catAx>
      <c:valAx>
        <c:axId val="506827176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506826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37784159630992"/>
          <c:y val="5.1516121030021102E-2"/>
          <c:w val="0.61316587889521701"/>
          <c:h val="0.170407513978905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95000"/>
              <a:lumOff val="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633219039346499E-2"/>
          <c:y val="0.24037107540598801"/>
          <c:w val="0.94473351326919897"/>
          <c:h val="0.7506898383466660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汽车网站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分媒体类型花费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0.75912999494183098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A7-46F1-B670-012EA166FE0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门户网站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分媒体类型花费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0.16242412746585699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A7-46F1-B670-012EA166FE0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新闻网站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分媒体类型花费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5.2800961052099103E-2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A7-46F1-B670-012EA166FE0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IT类网站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分媒体类型花费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2.3115832068791101E-2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A7-46F1-B670-012EA166FE0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06827960"/>
        <c:axId val="506828352"/>
      </c:barChart>
      <c:catAx>
        <c:axId val="506827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6828352"/>
        <c:crosses val="autoZero"/>
        <c:auto val="1"/>
        <c:lblAlgn val="ctr"/>
        <c:lblOffset val="100"/>
        <c:noMultiLvlLbl val="0"/>
      </c:catAx>
      <c:valAx>
        <c:axId val="506828352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506827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1761898077563999"/>
          <c:y val="1.4168951905805E-2"/>
          <c:w val="0.62151298436061297"/>
          <c:h val="0.170407513978905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95000"/>
              <a:lumOff val="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r>
              <a:rPr lang="zh-CN" sz="1200" dirty="0"/>
              <a:t>分媒体类型月度花费趋势</a:t>
            </a:r>
            <a:r>
              <a:rPr lang="zh-CN" altLang="en-US" sz="1200" dirty="0"/>
              <a:t>（</a:t>
            </a:r>
            <a:r>
              <a:rPr lang="en-US" altLang="zh-CN" sz="1200" dirty="0"/>
              <a:t>2017.3-2017.7</a:t>
            </a:r>
            <a:r>
              <a:rPr lang="zh-CN" altLang="en-US" sz="1200" dirty="0"/>
              <a:t>）</a:t>
            </a:r>
            <a:endParaRPr lang="en-US" sz="1200" dirty="0"/>
          </a:p>
        </c:rich>
      </c:tx>
      <c:layout>
        <c:manualLayout>
          <c:xMode val="edge"/>
          <c:yMode val="edge"/>
          <c:x val="0.226386879253408"/>
          <c:y val="1.44392757395723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5.4095258731369798E-2"/>
          <c:y val="0.29893166413789901"/>
          <c:w val="0.94056942532507504"/>
          <c:h val="0.534045140359423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电视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2017.03</c:v>
                </c:pt>
                <c:pt idx="1">
                  <c:v>2017.04</c:v>
                </c:pt>
                <c:pt idx="2">
                  <c:v>2017.05</c:v>
                </c:pt>
                <c:pt idx="3">
                  <c:v>2017.06</c:v>
                </c:pt>
                <c:pt idx="4">
                  <c:v>2017.07</c:v>
                </c:pt>
              </c:strCache>
            </c:strRef>
          </c:cat>
          <c:val>
            <c:numRef>
              <c:f>Sheet1!$B$2:$B$6</c:f>
              <c:numCache>
                <c:formatCode>_(* #,##0.00_);_(* \(#,##0.00\);_(* "-"??_);_(@_)</c:formatCode>
                <c:ptCount val="5"/>
                <c:pt idx="0">
                  <c:v>16.439800000000009</c:v>
                </c:pt>
                <c:pt idx="1">
                  <c:v>20.9</c:v>
                </c:pt>
                <c:pt idx="2">
                  <c:v>209.3398</c:v>
                </c:pt>
                <c:pt idx="3">
                  <c:v>116.9</c:v>
                </c:pt>
                <c:pt idx="4">
                  <c:v>25.579699999999999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08-43A8-A0AC-D1D961152A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电台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2017.03</c:v>
                </c:pt>
                <c:pt idx="1">
                  <c:v>2017.04</c:v>
                </c:pt>
                <c:pt idx="2">
                  <c:v>2017.05</c:v>
                </c:pt>
                <c:pt idx="3">
                  <c:v>2017.06</c:v>
                </c:pt>
                <c:pt idx="4">
                  <c:v>2017.07</c:v>
                </c:pt>
              </c:strCache>
            </c:strRef>
          </c:cat>
          <c:val>
            <c:numRef>
              <c:f>Sheet1!$C$2:$C$6</c:f>
              <c:numCache>
                <c:formatCode>_(* #,##0.00_);_(* \(#,##0.00\);_(* "-"??_);_(@_)</c:formatCode>
                <c:ptCount val="5"/>
                <c:pt idx="1">
                  <c:v>4.7279999999999944</c:v>
                </c:pt>
                <c:pt idx="2">
                  <c:v>1211.3821</c:v>
                </c:pt>
                <c:pt idx="3">
                  <c:v>404.38739999999962</c:v>
                </c:pt>
                <c:pt idx="4">
                  <c:v>15.7394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08-43A8-A0AC-D1D961152A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报纸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2017.03</c:v>
                </c:pt>
                <c:pt idx="1">
                  <c:v>2017.04</c:v>
                </c:pt>
                <c:pt idx="2">
                  <c:v>2017.05</c:v>
                </c:pt>
                <c:pt idx="3">
                  <c:v>2017.06</c:v>
                </c:pt>
                <c:pt idx="4">
                  <c:v>2017.07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2" formatCode="_(* #,##0.00_);_(* \(#,##0.00\);_(* &quot;-&quot;??_);_(@_)">
                  <c:v>13.97</c:v>
                </c:pt>
                <c:pt idx="4" formatCode="_(* #,##0.00_);_(* \(#,##0.00\);_(* &quot;-&quot;??_);_(@_)">
                  <c:v>18.366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08-43A8-A0AC-D1D961152AC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杂志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2017.03</c:v>
                </c:pt>
                <c:pt idx="1">
                  <c:v>2017.04</c:v>
                </c:pt>
                <c:pt idx="2">
                  <c:v>2017.05</c:v>
                </c:pt>
                <c:pt idx="3">
                  <c:v>2017.06</c:v>
                </c:pt>
                <c:pt idx="4">
                  <c:v>2017.07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 formatCode="_(* #,##0.00_);_(* \(#,##0.00\);_(* &quot;-&quot;??_);_(@_)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C4-466D-A199-8791310BB0C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户外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2017.03</c:v>
                </c:pt>
                <c:pt idx="1">
                  <c:v>2017.04</c:v>
                </c:pt>
                <c:pt idx="2">
                  <c:v>2017.05</c:v>
                </c:pt>
                <c:pt idx="3">
                  <c:v>2017.06</c:v>
                </c:pt>
                <c:pt idx="4">
                  <c:v>2017.07</c:v>
                </c:pt>
              </c:strCache>
            </c:strRef>
          </c:cat>
          <c:val>
            <c:numRef>
              <c:f>Sheet1!$F$2:$F$6</c:f>
              <c:numCache>
                <c:formatCode>_(* #,##0.00_);_(* \(#,##0.00\);_(* "-"??_);_(@_)</c:formatCode>
                <c:ptCount val="5"/>
                <c:pt idx="0">
                  <c:v>80.007999999999996</c:v>
                </c:pt>
                <c:pt idx="1">
                  <c:v>23.147799999999989</c:v>
                </c:pt>
                <c:pt idx="2">
                  <c:v>7.5039999999999996</c:v>
                </c:pt>
                <c:pt idx="3">
                  <c:v>22.271999999999998</c:v>
                </c:pt>
                <c:pt idx="4">
                  <c:v>10.416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C4-466D-A199-8791310BB0C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网络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2017.03</c:v>
                </c:pt>
                <c:pt idx="1">
                  <c:v>2017.04</c:v>
                </c:pt>
                <c:pt idx="2">
                  <c:v>2017.05</c:v>
                </c:pt>
                <c:pt idx="3">
                  <c:v>2017.06</c:v>
                </c:pt>
                <c:pt idx="4">
                  <c:v>2017.07</c:v>
                </c:pt>
              </c:strCache>
            </c:strRef>
          </c:cat>
          <c:val>
            <c:numRef>
              <c:f>Sheet1!$G$2:$G$6</c:f>
              <c:numCache>
                <c:formatCode>_(* #,##0.00_);_(* \(#,##0.00\);_(* "-"??_);_(@_)</c:formatCode>
                <c:ptCount val="5"/>
                <c:pt idx="0">
                  <c:v>748.98</c:v>
                </c:pt>
                <c:pt idx="1">
                  <c:v>182.48</c:v>
                </c:pt>
                <c:pt idx="2">
                  <c:v>486.75</c:v>
                </c:pt>
                <c:pt idx="3">
                  <c:v>62.36</c:v>
                </c:pt>
                <c:pt idx="4">
                  <c:v>101.03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C4-466D-A199-8791310BB0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7487912"/>
        <c:axId val="507488304"/>
      </c:barChart>
      <c:catAx>
        <c:axId val="507487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endParaRPr lang="zh-CN"/>
          </a:p>
        </c:txPr>
        <c:crossAx val="507488304"/>
        <c:crosses val="autoZero"/>
        <c:auto val="1"/>
        <c:lblAlgn val="ctr"/>
        <c:lblOffset val="100"/>
        <c:noMultiLvlLbl val="0"/>
      </c:catAx>
      <c:valAx>
        <c:axId val="507488304"/>
        <c:scaling>
          <c:orientation val="minMax"/>
        </c:scaling>
        <c:delete val="0"/>
        <c:axPos val="l"/>
        <c:numFmt formatCode="#,##0_);\(#,##0\)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endParaRPr lang="zh-CN"/>
          </a:p>
        </c:txPr>
        <c:crossAx val="507487912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27212513883381"/>
          <c:y val="0.19404226387378501"/>
          <c:w val="0.572787486116619"/>
          <c:h val="0.137627899864190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solidFill>
            <a:schemeClr val="tx1"/>
          </a:solidFill>
          <a:latin typeface="微软雅黑" pitchFamily="34" charset="-122"/>
          <a:ea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845095851244"/>
          <c:y val="0.20291876686725499"/>
          <c:w val="0.52794229503145895"/>
          <c:h val="0.766199430759513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全媒介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4B-45DE-9AB0-0871C977081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74B-45DE-9AB0-0871C977081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74B-45DE-9AB0-0871C977081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74B-45DE-9AB0-0871C9770817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74B-45DE-9AB0-0871C9770817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74B-45DE-9AB0-0871C9770817}"/>
              </c:ext>
            </c:extLst>
          </c:dPt>
          <c:dLbls>
            <c:dLbl>
              <c:idx val="3"/>
              <c:layout>
                <c:manualLayout>
                  <c:x val="0.137565443220655"/>
                  <c:y val="-4.456831259840519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74B-45DE-9AB0-0871C9770817}"/>
                </c:ext>
              </c:extLst>
            </c:dLbl>
            <c:dLbl>
              <c:idx val="4"/>
              <c:layout>
                <c:manualLayout>
                  <c:x val="6.5920238960260405E-2"/>
                  <c:y val="-9.06806896182651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74B-45DE-9AB0-0871C97708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电视</c:v>
                </c:pt>
                <c:pt idx="1">
                  <c:v>电台</c:v>
                </c:pt>
                <c:pt idx="2">
                  <c:v>报纸</c:v>
                </c:pt>
                <c:pt idx="3">
                  <c:v>杂志</c:v>
                </c:pt>
                <c:pt idx="4">
                  <c:v>户外</c:v>
                </c:pt>
                <c:pt idx="5">
                  <c:v>网络</c:v>
                </c:pt>
              </c:strCache>
            </c:strRef>
          </c:cat>
          <c:val>
            <c:numRef>
              <c:f>Sheet1!$B$2:$B$7</c:f>
              <c:numCache>
                <c:formatCode>_(* #,##0.00_);_(* \(#,##0.00\);_(* "-"??_);_(@_)</c:formatCode>
                <c:ptCount val="6"/>
                <c:pt idx="0">
                  <c:v>389.15930000000009</c:v>
                </c:pt>
                <c:pt idx="1">
                  <c:v>1636.2369000000001</c:v>
                </c:pt>
                <c:pt idx="2">
                  <c:v>32.336000000000013</c:v>
                </c:pt>
                <c:pt idx="3">
                  <c:v>27</c:v>
                </c:pt>
                <c:pt idx="4">
                  <c:v>143.34780000000001</c:v>
                </c:pt>
                <c:pt idx="5">
                  <c:v>1581.59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74B-45DE-9AB0-0871C977081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501103747629101"/>
          <c:y val="0.26397308511614698"/>
          <c:w val="0.23958710642159001"/>
          <c:h val="0.55374019744932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000" b="0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ysDot"/>
    </a:ln>
    <a:effectLst/>
  </c:spPr>
  <c:txPr>
    <a:bodyPr/>
    <a:lstStyle/>
    <a:p>
      <a:pPr>
        <a:defRPr sz="1000">
          <a:latin typeface="微软雅黑" pitchFamily="34" charset="-122"/>
          <a:ea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633243365400701E-2"/>
          <c:y val="0.25977613480134698"/>
          <c:w val="0.94473351326919897"/>
          <c:h val="0.71078012013975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华东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分地域花费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0.69817695713866401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95-43DA-B5B6-8F22635480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西南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分地域花费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0.136948384430152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95-43DA-B5B6-8F22635480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华南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分地域花费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8.5463174678434395E-2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95-43DA-B5B6-8F22635480B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西北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分地域花费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7.9411483752750006E-2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95-43DA-B5B6-8F22635480B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08173848"/>
        <c:axId val="508174240"/>
      </c:barChart>
      <c:catAx>
        <c:axId val="5081738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8174240"/>
        <c:crosses val="autoZero"/>
        <c:auto val="1"/>
        <c:lblAlgn val="ctr"/>
        <c:lblOffset val="100"/>
        <c:noMultiLvlLbl val="0"/>
      </c:catAx>
      <c:valAx>
        <c:axId val="508174240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508173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033240002729701"/>
          <c:y val="0.18401336794508699"/>
          <c:w val="0.38435942601184298"/>
          <c:h val="0.170407513978905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95000"/>
              <a:lumOff val="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网站类型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花费（万元）</a:t>
            </a:r>
          </a:p>
        </c:rich>
      </c:tx>
      <c:layout>
        <c:manualLayout>
          <c:xMode val="edge"/>
          <c:yMode val="edge"/>
          <c:x val="0.13096085386111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5.4276294305234403E-2"/>
          <c:y val="0.15326762673947"/>
          <c:w val="0.91848759041093797"/>
          <c:h val="0.588543010501916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门户网站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博越</c:v>
                </c:pt>
                <c:pt idx="1">
                  <c:v>传祺GS4</c:v>
                </c:pt>
                <c:pt idx="2">
                  <c:v>CS75</c:v>
                </c:pt>
                <c:pt idx="3">
                  <c:v>荣威RX5</c:v>
                </c:pt>
                <c:pt idx="4">
                  <c:v>哈弗H6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3.4</c:v>
                </c:pt>
                <c:pt idx="1">
                  <c:v>51</c:v>
                </c:pt>
                <c:pt idx="2">
                  <c:v>5.7</c:v>
                </c:pt>
                <c:pt idx="3">
                  <c:v>616.79999999999995</c:v>
                </c:pt>
                <c:pt idx="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AD-4923-B0D7-E825D9AD0C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汽车垂直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博越</c:v>
                </c:pt>
                <c:pt idx="1">
                  <c:v>传祺GS4</c:v>
                </c:pt>
                <c:pt idx="2">
                  <c:v>CS75</c:v>
                </c:pt>
                <c:pt idx="3">
                  <c:v>荣威RX5</c:v>
                </c:pt>
                <c:pt idx="4">
                  <c:v>哈弗H6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901.2</c:v>
                </c:pt>
                <c:pt idx="1">
                  <c:v>517.9</c:v>
                </c:pt>
                <c:pt idx="2">
                  <c:v>880.3</c:v>
                </c:pt>
                <c:pt idx="3">
                  <c:v>1403.2</c:v>
                </c:pt>
                <c:pt idx="4">
                  <c:v>2394.3000000000002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AD-4923-B0D7-E825D9AD0CA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地方网站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博越</c:v>
                </c:pt>
                <c:pt idx="1">
                  <c:v>传祺GS4</c:v>
                </c:pt>
                <c:pt idx="2">
                  <c:v>CS75</c:v>
                </c:pt>
                <c:pt idx="3">
                  <c:v>荣威RX5</c:v>
                </c:pt>
                <c:pt idx="4">
                  <c:v>哈弗H6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0.6</c:v>
                </c:pt>
                <c:pt idx="1">
                  <c:v>4.3</c:v>
                </c:pt>
                <c:pt idx="2">
                  <c:v>34.4</c:v>
                </c:pt>
                <c:pt idx="3">
                  <c:v>18.600000000000001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AD-4923-B0D7-E825D9AD0CA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新闻网站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博越</c:v>
                </c:pt>
                <c:pt idx="1">
                  <c:v>传祺GS4</c:v>
                </c:pt>
                <c:pt idx="2">
                  <c:v>CS75</c:v>
                </c:pt>
                <c:pt idx="3">
                  <c:v>荣威RX5</c:v>
                </c:pt>
                <c:pt idx="4">
                  <c:v>哈弗H6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0</c:v>
                </c:pt>
                <c:pt idx="1">
                  <c:v>0.1</c:v>
                </c:pt>
                <c:pt idx="2">
                  <c:v>13.2</c:v>
                </c:pt>
                <c:pt idx="3">
                  <c:v>4.9000000000000004</c:v>
                </c:pt>
                <c:pt idx="4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AD-4923-B0D7-E825D9AD0CA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视频网站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博越</c:v>
                </c:pt>
                <c:pt idx="1">
                  <c:v>传祺GS4</c:v>
                </c:pt>
                <c:pt idx="2">
                  <c:v>CS75</c:v>
                </c:pt>
                <c:pt idx="3">
                  <c:v>荣威RX5</c:v>
                </c:pt>
                <c:pt idx="4">
                  <c:v>哈弗H6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12.8</c:v>
                </c:pt>
                <c:pt idx="1">
                  <c:v>83.5</c:v>
                </c:pt>
                <c:pt idx="2">
                  <c:v>0</c:v>
                </c:pt>
                <c:pt idx="3">
                  <c:v>0.7</c:v>
                </c:pt>
                <c:pt idx="4">
                  <c:v>41.4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AD-4923-B0D7-E825D9AD0CA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电商网站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博越</c:v>
                </c:pt>
                <c:pt idx="1">
                  <c:v>传祺GS4</c:v>
                </c:pt>
                <c:pt idx="2">
                  <c:v>CS75</c:v>
                </c:pt>
                <c:pt idx="3">
                  <c:v>荣威RX5</c:v>
                </c:pt>
                <c:pt idx="4">
                  <c:v>哈弗H6</c:v>
                </c:pt>
              </c:strCache>
            </c:strRef>
          </c:cat>
          <c:val>
            <c:numRef>
              <c:f>Sheet1!$G$2:$G$6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86.1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EAD-4923-B0D7-E825D9AD0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8175024"/>
        <c:axId val="508175416"/>
      </c:barChart>
      <c:catAx>
        <c:axId val="50817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08175416"/>
        <c:crosses val="autoZero"/>
        <c:auto val="1"/>
        <c:lblAlgn val="ctr"/>
        <c:lblOffset val="100"/>
        <c:noMultiLvlLbl val="0"/>
      </c:catAx>
      <c:valAx>
        <c:axId val="508175416"/>
        <c:scaling>
          <c:orientation val="minMax"/>
          <c:max val="8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08175024"/>
        <c:crosses val="autoZero"/>
        <c:crossBetween val="between"/>
        <c:majorUnit val="50"/>
        <c:min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566934810098801E-2"/>
          <c:y val="0.86395924640327004"/>
          <c:w val="0.83380556792330596"/>
          <c:h val="0.136040949629800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传播周期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花费（万元）</a:t>
            </a:r>
          </a:p>
        </c:rich>
      </c:tx>
      <c:layout>
        <c:manualLayout>
          <c:xMode val="edge"/>
          <c:yMode val="edge"/>
          <c:x val="0.32566635765180901"/>
          <c:y val="2.20407411791006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5.4276294305234403E-2"/>
          <c:y val="0.15326762673947"/>
          <c:w val="0.91848759041093797"/>
          <c:h val="0.588543010501916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预热期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博越</c:v>
                </c:pt>
                <c:pt idx="1">
                  <c:v>传祺GS4</c:v>
                </c:pt>
                <c:pt idx="2">
                  <c:v>CS75</c:v>
                </c:pt>
                <c:pt idx="3">
                  <c:v>荣威RX5</c:v>
                </c:pt>
                <c:pt idx="4">
                  <c:v>哈弗H6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70.61</c:v>
                </c:pt>
                <c:pt idx="1">
                  <c:v>550.55999999999938</c:v>
                </c:pt>
                <c:pt idx="2">
                  <c:v>363.06</c:v>
                </c:pt>
                <c:pt idx="3">
                  <c:v>519.27</c:v>
                </c:pt>
                <c:pt idx="4">
                  <c:v>71.05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39-404B-8873-4003C914C42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上市期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博越</c:v>
                </c:pt>
                <c:pt idx="1">
                  <c:v>传祺GS4</c:v>
                </c:pt>
                <c:pt idx="2">
                  <c:v>CS75</c:v>
                </c:pt>
                <c:pt idx="3">
                  <c:v>荣威RX5</c:v>
                </c:pt>
                <c:pt idx="4">
                  <c:v>哈弗H6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111.18</c:v>
                </c:pt>
                <c:pt idx="1">
                  <c:v>102</c:v>
                </c:pt>
                <c:pt idx="2">
                  <c:v>396.42999999999961</c:v>
                </c:pt>
                <c:pt idx="3">
                  <c:v>1300.42</c:v>
                </c:pt>
                <c:pt idx="4">
                  <c:v>939.24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39-404B-8873-4003C914C42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持续期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博越</c:v>
                </c:pt>
                <c:pt idx="1">
                  <c:v>传祺GS4</c:v>
                </c:pt>
                <c:pt idx="2">
                  <c:v>CS75</c:v>
                </c:pt>
                <c:pt idx="3">
                  <c:v>荣威RX5</c:v>
                </c:pt>
                <c:pt idx="4">
                  <c:v>哈弗H6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736.05</c:v>
                </c:pt>
                <c:pt idx="1">
                  <c:v>0</c:v>
                </c:pt>
                <c:pt idx="2">
                  <c:v>247</c:v>
                </c:pt>
                <c:pt idx="3">
                  <c:v>224.35</c:v>
                </c:pt>
                <c:pt idx="4">
                  <c:v>1430.92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39-404B-8873-4003C914C4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8176200"/>
        <c:axId val="508176592"/>
      </c:barChart>
      <c:catAx>
        <c:axId val="508176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08176592"/>
        <c:crosses val="autoZero"/>
        <c:auto val="1"/>
        <c:lblAlgn val="ctr"/>
        <c:lblOffset val="100"/>
        <c:noMultiLvlLbl val="0"/>
      </c:catAx>
      <c:valAx>
        <c:axId val="50817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08176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566934810098801E-2"/>
          <c:y val="0.86395924640327004"/>
          <c:w val="0.89999985803298999"/>
          <c:h val="0.120430644871407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 sz="1400"/>
              <a:t>目标人群媒介接触行为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媒介周到达率%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互联网 </c:v>
                </c:pt>
                <c:pt idx="1">
                  <c:v>户外 </c:v>
                </c:pt>
                <c:pt idx="2">
                  <c:v>电视 </c:v>
                </c:pt>
                <c:pt idx="3">
                  <c:v>报纸 </c:v>
                </c:pt>
                <c:pt idx="4">
                  <c:v>广播 </c:v>
                </c:pt>
                <c:pt idx="5">
                  <c:v>杂志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94</c:v>
                </c:pt>
                <c:pt idx="1">
                  <c:v>89.3</c:v>
                </c:pt>
                <c:pt idx="2">
                  <c:v>78.400000000000006</c:v>
                </c:pt>
                <c:pt idx="3">
                  <c:v>51.6</c:v>
                </c:pt>
                <c:pt idx="4">
                  <c:v>35.9</c:v>
                </c:pt>
                <c:pt idx="5">
                  <c:v>11.2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EB-4233-A2C7-69F0EE160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0527720"/>
        <c:axId val="510528112"/>
      </c:barChar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偏好度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互联网 </c:v>
                </c:pt>
                <c:pt idx="1">
                  <c:v>户外 </c:v>
                </c:pt>
                <c:pt idx="2">
                  <c:v>电视 </c:v>
                </c:pt>
                <c:pt idx="3">
                  <c:v>报纸 </c:v>
                </c:pt>
                <c:pt idx="4">
                  <c:v>广播 </c:v>
                </c:pt>
                <c:pt idx="5">
                  <c:v>杂志 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111.2</c:v>
                </c:pt>
                <c:pt idx="1">
                  <c:v>95.2</c:v>
                </c:pt>
                <c:pt idx="2">
                  <c:v>100.1</c:v>
                </c:pt>
                <c:pt idx="3">
                  <c:v>111.5</c:v>
                </c:pt>
                <c:pt idx="4">
                  <c:v>141.69999999999999</c:v>
                </c:pt>
                <c:pt idx="5">
                  <c:v>127.5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EB-4233-A2C7-69F0EE160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0528896"/>
        <c:axId val="510528504"/>
      </c:lineChart>
      <c:catAx>
        <c:axId val="510527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0528112"/>
        <c:crosses val="autoZero"/>
        <c:auto val="1"/>
        <c:lblAlgn val="ctr"/>
        <c:lblOffset val="100"/>
        <c:noMultiLvlLbl val="0"/>
      </c:catAx>
      <c:valAx>
        <c:axId val="510528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0527720"/>
        <c:crosses val="autoZero"/>
        <c:crossBetween val="between"/>
      </c:valAx>
      <c:valAx>
        <c:axId val="5105285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0528896"/>
        <c:crosses val="max"/>
        <c:crossBetween val="between"/>
      </c:valAx>
      <c:catAx>
        <c:axId val="510528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05285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 altLang="en-US" sz="1400" dirty="0"/>
              <a:t>过去</a:t>
            </a:r>
            <a:r>
              <a:rPr lang="en-US" altLang="zh-CN" sz="1400" dirty="0"/>
              <a:t>7</a:t>
            </a:r>
            <a:r>
              <a:rPr lang="zh-CN" altLang="en-US" sz="1400" dirty="0"/>
              <a:t>天互联网使用行为</a:t>
            </a:r>
            <a:r>
              <a:rPr lang="en-US" altLang="zh-CN" sz="1400" dirty="0"/>
              <a:t>TOP15</a:t>
            </a:r>
            <a:endParaRPr lang="zh-CN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占比%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Sheet1!$A$2:$A$16</c:f>
              <c:strCache>
                <c:ptCount val="15"/>
                <c:pt idx="0">
                  <c:v>浏览网站新闻 </c:v>
                </c:pt>
                <c:pt idx="1">
                  <c:v>微信聊天 </c:v>
                </c:pt>
                <c:pt idx="2">
                  <c:v>观看网络视频 </c:v>
                </c:pt>
                <c:pt idx="3">
                  <c:v>进行网络购物 </c:v>
                </c:pt>
                <c:pt idx="4">
                  <c:v>使用搜索引擎 </c:v>
                </c:pt>
                <c:pt idx="5">
                  <c:v>文字聊天(如MSN/QQ) </c:v>
                </c:pt>
                <c:pt idx="6">
                  <c:v>收发电子邮件 </c:v>
                </c:pt>
                <c:pt idx="7">
                  <c:v>访问社交网站(如开心网/人人网) </c:v>
                </c:pt>
                <c:pt idx="8">
                  <c:v>阅读电子报纸 </c:v>
                </c:pt>
                <c:pt idx="9">
                  <c:v>浏览微博 </c:v>
                </c:pt>
                <c:pt idx="10">
                  <c:v>浏览生活休闲资讯 </c:v>
                </c:pt>
                <c:pt idx="11">
                  <c:v>使用网上银行/网上支付/网上理财 </c:v>
                </c:pt>
                <c:pt idx="12">
                  <c:v>阅读电子杂志 </c:v>
                </c:pt>
                <c:pt idx="13">
                  <c:v>查询天气信息 </c:v>
                </c:pt>
                <c:pt idx="14">
                  <c:v>浏览博客 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68.3</c:v>
                </c:pt>
                <c:pt idx="1">
                  <c:v>64.8</c:v>
                </c:pt>
                <c:pt idx="2">
                  <c:v>61.9</c:v>
                </c:pt>
                <c:pt idx="3">
                  <c:v>60.5</c:v>
                </c:pt>
                <c:pt idx="4">
                  <c:v>58.8</c:v>
                </c:pt>
                <c:pt idx="5">
                  <c:v>40</c:v>
                </c:pt>
                <c:pt idx="6">
                  <c:v>39.4</c:v>
                </c:pt>
                <c:pt idx="7">
                  <c:v>37.6</c:v>
                </c:pt>
                <c:pt idx="8">
                  <c:v>36.299999999999997</c:v>
                </c:pt>
                <c:pt idx="9">
                  <c:v>34.1</c:v>
                </c:pt>
                <c:pt idx="10">
                  <c:v>33.9</c:v>
                </c:pt>
                <c:pt idx="11">
                  <c:v>29.7</c:v>
                </c:pt>
                <c:pt idx="12">
                  <c:v>29.5</c:v>
                </c:pt>
                <c:pt idx="13">
                  <c:v>27.4</c:v>
                </c:pt>
                <c:pt idx="14">
                  <c:v>24.4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EB-4233-A2C7-69F0EE160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0530072"/>
        <c:axId val="510530464"/>
      </c:barChar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偏好度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Sheet1!$A$2:$A$16</c:f>
              <c:strCache>
                <c:ptCount val="15"/>
                <c:pt idx="0">
                  <c:v>浏览网站新闻 </c:v>
                </c:pt>
                <c:pt idx="1">
                  <c:v>微信聊天 </c:v>
                </c:pt>
                <c:pt idx="2">
                  <c:v>观看网络视频 </c:v>
                </c:pt>
                <c:pt idx="3">
                  <c:v>进行网络购物 </c:v>
                </c:pt>
                <c:pt idx="4">
                  <c:v>使用搜索引擎 </c:v>
                </c:pt>
                <c:pt idx="5">
                  <c:v>文字聊天(如MSN/QQ) </c:v>
                </c:pt>
                <c:pt idx="6">
                  <c:v>收发电子邮件 </c:v>
                </c:pt>
                <c:pt idx="7">
                  <c:v>访问社交网站(如开心网/人人网) </c:v>
                </c:pt>
                <c:pt idx="8">
                  <c:v>阅读电子报纸 </c:v>
                </c:pt>
                <c:pt idx="9">
                  <c:v>浏览微博 </c:v>
                </c:pt>
                <c:pt idx="10">
                  <c:v>浏览生活休闲资讯 </c:v>
                </c:pt>
                <c:pt idx="11">
                  <c:v>使用网上银行/网上支付/网上理财 </c:v>
                </c:pt>
                <c:pt idx="12">
                  <c:v>阅读电子杂志 </c:v>
                </c:pt>
                <c:pt idx="13">
                  <c:v>查询天气信息 </c:v>
                </c:pt>
                <c:pt idx="14">
                  <c:v>浏览博客 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119.1</c:v>
                </c:pt>
                <c:pt idx="1">
                  <c:v>111.9</c:v>
                </c:pt>
                <c:pt idx="2">
                  <c:v>115</c:v>
                </c:pt>
                <c:pt idx="3">
                  <c:v>131</c:v>
                </c:pt>
                <c:pt idx="4">
                  <c:v>113.8</c:v>
                </c:pt>
                <c:pt idx="5">
                  <c:v>114.3</c:v>
                </c:pt>
                <c:pt idx="6">
                  <c:v>143.1</c:v>
                </c:pt>
                <c:pt idx="7">
                  <c:v>117.9</c:v>
                </c:pt>
                <c:pt idx="8">
                  <c:v>129.30000000000001</c:v>
                </c:pt>
                <c:pt idx="9">
                  <c:v>123.2</c:v>
                </c:pt>
                <c:pt idx="10">
                  <c:v>120.7</c:v>
                </c:pt>
                <c:pt idx="11">
                  <c:v>138.6</c:v>
                </c:pt>
                <c:pt idx="12">
                  <c:v>126.1</c:v>
                </c:pt>
                <c:pt idx="13">
                  <c:v>120.9</c:v>
                </c:pt>
                <c:pt idx="14">
                  <c:v>131.19999999999999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EB-4233-A2C7-69F0EE160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0531248"/>
        <c:axId val="510530856"/>
      </c:lineChart>
      <c:catAx>
        <c:axId val="510530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0530464"/>
        <c:crosses val="autoZero"/>
        <c:auto val="1"/>
        <c:lblAlgn val="ctr"/>
        <c:lblOffset val="100"/>
        <c:noMultiLvlLbl val="0"/>
      </c:catAx>
      <c:valAx>
        <c:axId val="510530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0530072"/>
        <c:crosses val="autoZero"/>
        <c:crossBetween val="between"/>
      </c:valAx>
      <c:valAx>
        <c:axId val="51053085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0531248"/>
        <c:crosses val="max"/>
        <c:crossBetween val="between"/>
      </c:valAx>
      <c:catAx>
        <c:axId val="510531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0530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 sz="1400" dirty="0"/>
              <a:t>目标人群</a:t>
            </a:r>
            <a:r>
              <a:rPr lang="zh-CN" altLang="en-US" sz="1400" dirty="0"/>
              <a:t>户外媒体</a:t>
            </a:r>
            <a:r>
              <a:rPr lang="zh-CN" sz="1400" dirty="0"/>
              <a:t>接触行为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媒介周到达率%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LED大屏</c:v>
                </c:pt>
                <c:pt idx="1">
                  <c:v>电梯海报 </c:v>
                </c:pt>
                <c:pt idx="2">
                  <c:v>公交车身广告 </c:v>
                </c:pt>
                <c:pt idx="3">
                  <c:v>公交候车亭</c:v>
                </c:pt>
                <c:pt idx="4">
                  <c:v>楼顶广告 </c:v>
                </c:pt>
                <c:pt idx="5">
                  <c:v>墙体广告 </c:v>
                </c:pt>
                <c:pt idx="6">
                  <c:v>楼宇液晶</c:v>
                </c:pt>
                <c:pt idx="7">
                  <c:v>大型立柱广告(公路旁) </c:v>
                </c:pt>
                <c:pt idx="8">
                  <c:v>地铁广告</c:v>
                </c:pt>
                <c:pt idx="9">
                  <c:v>火车站广告</c:v>
                </c:pt>
                <c:pt idx="10">
                  <c:v>机场广告</c:v>
                </c:pt>
                <c:pt idx="11">
                  <c:v>电影院广告</c:v>
                </c:pt>
                <c:pt idx="12">
                  <c:v>健身房广告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65.2</c:v>
                </c:pt>
                <c:pt idx="1">
                  <c:v>63.1</c:v>
                </c:pt>
                <c:pt idx="2">
                  <c:v>58.1</c:v>
                </c:pt>
                <c:pt idx="3">
                  <c:v>57.9</c:v>
                </c:pt>
                <c:pt idx="4">
                  <c:v>52.6</c:v>
                </c:pt>
                <c:pt idx="5">
                  <c:v>50.4</c:v>
                </c:pt>
                <c:pt idx="6">
                  <c:v>49.6</c:v>
                </c:pt>
                <c:pt idx="7">
                  <c:v>41.4</c:v>
                </c:pt>
                <c:pt idx="8">
                  <c:v>36.799999999999997</c:v>
                </c:pt>
                <c:pt idx="9">
                  <c:v>21.3</c:v>
                </c:pt>
                <c:pt idx="10">
                  <c:v>19.100000000000001</c:v>
                </c:pt>
                <c:pt idx="11">
                  <c:v>10.7</c:v>
                </c:pt>
                <c:pt idx="12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EB-4233-A2C7-69F0EE160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0532032"/>
        <c:axId val="510532424"/>
      </c:barChar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偏好度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Sheet1!$A$2:$A$14</c:f>
              <c:strCache>
                <c:ptCount val="13"/>
                <c:pt idx="0">
                  <c:v>LED大屏</c:v>
                </c:pt>
                <c:pt idx="1">
                  <c:v>电梯海报 </c:v>
                </c:pt>
                <c:pt idx="2">
                  <c:v>公交车身广告 </c:v>
                </c:pt>
                <c:pt idx="3">
                  <c:v>公交候车亭</c:v>
                </c:pt>
                <c:pt idx="4">
                  <c:v>楼顶广告 </c:v>
                </c:pt>
                <c:pt idx="5">
                  <c:v>墙体广告 </c:v>
                </c:pt>
                <c:pt idx="6">
                  <c:v>楼宇液晶</c:v>
                </c:pt>
                <c:pt idx="7">
                  <c:v>大型立柱广告(公路旁) </c:v>
                </c:pt>
                <c:pt idx="8">
                  <c:v>地铁广告</c:v>
                </c:pt>
                <c:pt idx="9">
                  <c:v>火车站广告</c:v>
                </c:pt>
                <c:pt idx="10">
                  <c:v>机场广告</c:v>
                </c:pt>
                <c:pt idx="11">
                  <c:v>电影院广告</c:v>
                </c:pt>
                <c:pt idx="12">
                  <c:v>健身房广告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95.5</c:v>
                </c:pt>
                <c:pt idx="1">
                  <c:v>104.9</c:v>
                </c:pt>
                <c:pt idx="2">
                  <c:v>97.3</c:v>
                </c:pt>
                <c:pt idx="3">
                  <c:v>97.1</c:v>
                </c:pt>
                <c:pt idx="4">
                  <c:v>114.3</c:v>
                </c:pt>
                <c:pt idx="5">
                  <c:v>103.7</c:v>
                </c:pt>
                <c:pt idx="6">
                  <c:v>103.3</c:v>
                </c:pt>
                <c:pt idx="7">
                  <c:v>112</c:v>
                </c:pt>
                <c:pt idx="8">
                  <c:v>118.3</c:v>
                </c:pt>
                <c:pt idx="9">
                  <c:v>142.1</c:v>
                </c:pt>
                <c:pt idx="10">
                  <c:v>136.1</c:v>
                </c:pt>
                <c:pt idx="11">
                  <c:v>132.5</c:v>
                </c:pt>
                <c:pt idx="12">
                  <c:v>121.8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EB-4233-A2C7-69F0EE160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0533208"/>
        <c:axId val="510532816"/>
      </c:lineChart>
      <c:catAx>
        <c:axId val="510532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0532424"/>
        <c:crosses val="autoZero"/>
        <c:auto val="1"/>
        <c:lblAlgn val="ctr"/>
        <c:lblOffset val="100"/>
        <c:noMultiLvlLbl val="0"/>
      </c:catAx>
      <c:valAx>
        <c:axId val="510532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0532032"/>
        <c:crosses val="autoZero"/>
        <c:crossBetween val="between"/>
      </c:valAx>
      <c:valAx>
        <c:axId val="51053281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0533208"/>
        <c:crosses val="max"/>
        <c:crossBetween val="between"/>
      </c:valAx>
      <c:catAx>
        <c:axId val="510533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05328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微软雅黑" pitchFamily="34" charset="-122"/>
                <a:ea typeface="微软雅黑" pitchFamily="34" charset="-122"/>
              </a:defRPr>
            </a:pP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点击与</a:t>
            </a:r>
            <a:r>
              <a:rPr lang="en-US" altLang="zh-CN" sz="1300" dirty="0">
                <a:latin typeface="微软雅黑" pitchFamily="34" charset="-122"/>
                <a:ea typeface="微软雅黑" pitchFamily="34" charset="-122"/>
              </a:rPr>
              <a:t>CPC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对比</a:t>
            </a:r>
            <a:endParaRPr lang="zh-CN" sz="1300" dirty="0">
              <a:latin typeface="微软雅黑" pitchFamily="34" charset="-122"/>
              <a:ea typeface="微软雅黑" pitchFamily="34" charset="-122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'Sheet1 (3)'!$F$3</c:f>
              <c:strCache>
                <c:ptCount val="1"/>
                <c:pt idx="0">
                  <c:v>实际点击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'Sheet1 (3)'!$A$4:$A$13</c:f>
              <c:strCache>
                <c:ptCount val="10"/>
                <c:pt idx="0">
                  <c:v>搜狐</c:v>
                </c:pt>
                <c:pt idx="1">
                  <c:v>新浪新闻</c:v>
                </c:pt>
                <c:pt idx="2">
                  <c:v>一点资讯</c:v>
                </c:pt>
                <c:pt idx="3">
                  <c:v>网易</c:v>
                </c:pt>
                <c:pt idx="4">
                  <c:v>今日头条</c:v>
                </c:pt>
                <c:pt idx="5">
                  <c:v>汽车之家</c:v>
                </c:pt>
                <c:pt idx="6">
                  <c:v>易车</c:v>
                </c:pt>
                <c:pt idx="7">
                  <c:v>爱卡</c:v>
                </c:pt>
                <c:pt idx="8">
                  <c:v>网上车市</c:v>
                </c:pt>
                <c:pt idx="9">
                  <c:v>优酷</c:v>
                </c:pt>
              </c:strCache>
            </c:strRef>
          </c:cat>
          <c:val>
            <c:numRef>
              <c:f>'Sheet1 (3)'!$F$4:$F$13</c:f>
              <c:numCache>
                <c:formatCode>#,##0_ </c:formatCode>
                <c:ptCount val="10"/>
                <c:pt idx="0">
                  <c:v>326189</c:v>
                </c:pt>
                <c:pt idx="1">
                  <c:v>143768</c:v>
                </c:pt>
                <c:pt idx="2" formatCode="#,##0">
                  <c:v>3507179</c:v>
                </c:pt>
                <c:pt idx="3">
                  <c:v>375189</c:v>
                </c:pt>
                <c:pt idx="4">
                  <c:v>735650</c:v>
                </c:pt>
                <c:pt idx="5">
                  <c:v>172458</c:v>
                </c:pt>
                <c:pt idx="6">
                  <c:v>996189</c:v>
                </c:pt>
                <c:pt idx="7" formatCode="#,##0">
                  <c:v>179277</c:v>
                </c:pt>
                <c:pt idx="8" formatCode="#,##0">
                  <c:v>1080975</c:v>
                </c:pt>
                <c:pt idx="9">
                  <c:v>302899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84-4CBE-969E-CA397D904A53}"/>
            </c:ext>
          </c:extLst>
        </c:ser>
        <c:ser>
          <c:idx val="1"/>
          <c:order val="1"/>
          <c:tx>
            <c:strRef>
              <c:f>'Sheet1 (3)'!$H$3</c:f>
              <c:strCache>
                <c:ptCount val="1"/>
                <c:pt idx="0">
                  <c:v>点击率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9066950519011399E-2"/>
                  <c:y val="-0.45670162622211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84-4CBE-969E-CA397D904A53}"/>
                </c:ext>
              </c:extLst>
            </c:dLbl>
            <c:dLbl>
              <c:idx val="1"/>
              <c:layout>
                <c:manualLayout>
                  <c:x val="-1.9066950519011399E-2"/>
                  <c:y val="-0.45670162622211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84-4CBE-969E-CA397D904A53}"/>
                </c:ext>
              </c:extLst>
            </c:dLbl>
            <c:dLbl>
              <c:idx val="2"/>
              <c:layout>
                <c:manualLayout>
                  <c:x val="-2.70115132352662E-2"/>
                  <c:y val="-0.45670162622211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84-4CBE-969E-CA397D904A53}"/>
                </c:ext>
              </c:extLst>
            </c:dLbl>
            <c:dLbl>
              <c:idx val="3"/>
              <c:layout>
                <c:manualLayout>
                  <c:x val="-1.7478037975760401E-2"/>
                  <c:y val="-0.45670162622211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84-4CBE-969E-CA397D904A53}"/>
                </c:ext>
              </c:extLst>
            </c:dLbl>
            <c:dLbl>
              <c:idx val="4"/>
              <c:layout>
                <c:manualLayout>
                  <c:x val="-1.9066950519011298E-2"/>
                  <c:y val="-0.45670162622211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984-4CBE-969E-CA397D904A53}"/>
                </c:ext>
              </c:extLst>
            </c:dLbl>
            <c:dLbl>
              <c:idx val="5"/>
              <c:layout>
                <c:manualLayout>
                  <c:x val="-2.5422600692015199E-2"/>
                  <c:y val="-0.45670162622211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984-4CBE-969E-CA397D904A53}"/>
                </c:ext>
              </c:extLst>
            </c:dLbl>
            <c:dLbl>
              <c:idx val="6"/>
              <c:layout>
                <c:manualLayout>
                  <c:x val="-3.49560759515209E-2"/>
                  <c:y val="-0.45670162622211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984-4CBE-969E-CA397D904A53}"/>
                </c:ext>
              </c:extLst>
            </c:dLbl>
            <c:dLbl>
              <c:idx val="7"/>
              <c:layout>
                <c:manualLayout>
                  <c:x val="-2.5422600692015199E-2"/>
                  <c:y val="-0.45670162622211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984-4CBE-969E-CA397D904A53}"/>
                </c:ext>
              </c:extLst>
            </c:dLbl>
            <c:dLbl>
              <c:idx val="8"/>
              <c:layout>
                <c:manualLayout>
                  <c:x val="-3.49560759515209E-2"/>
                  <c:y val="-0.45670162622211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984-4CBE-969E-CA397D904A53}"/>
                </c:ext>
              </c:extLst>
            </c:dLbl>
            <c:dLbl>
              <c:idx val="9"/>
              <c:layout>
                <c:manualLayout>
                  <c:x val="-2.5422600692015199E-2"/>
                  <c:y val="-0.45670162622211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984-4CBE-969E-CA397D904A53}"/>
                </c:ext>
              </c:extLst>
            </c:dLbl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(3)'!$A$4:$A$13</c:f>
              <c:strCache>
                <c:ptCount val="10"/>
                <c:pt idx="0">
                  <c:v>搜狐</c:v>
                </c:pt>
                <c:pt idx="1">
                  <c:v>新浪新闻</c:v>
                </c:pt>
                <c:pt idx="2">
                  <c:v>一点资讯</c:v>
                </c:pt>
                <c:pt idx="3">
                  <c:v>网易</c:v>
                </c:pt>
                <c:pt idx="4">
                  <c:v>今日头条</c:v>
                </c:pt>
                <c:pt idx="5">
                  <c:v>汽车之家</c:v>
                </c:pt>
                <c:pt idx="6">
                  <c:v>易车</c:v>
                </c:pt>
                <c:pt idx="7">
                  <c:v>爱卡</c:v>
                </c:pt>
                <c:pt idx="8">
                  <c:v>网上车市</c:v>
                </c:pt>
                <c:pt idx="9">
                  <c:v>优酷</c:v>
                </c:pt>
              </c:strCache>
            </c:strRef>
          </c:cat>
          <c:val>
            <c:numRef>
              <c:f>'Sheet1 (3)'!$H$4:$H$13</c:f>
              <c:numCache>
                <c:formatCode>0.00%</c:formatCode>
                <c:ptCount val="10"/>
                <c:pt idx="0">
                  <c:v>3.34889214152366E-3</c:v>
                </c:pt>
                <c:pt idx="1">
                  <c:v>3.2548420325782998E-3</c:v>
                </c:pt>
                <c:pt idx="2">
                  <c:v>1.89245867591387E-2</c:v>
                </c:pt>
                <c:pt idx="3">
                  <c:v>1.6384556035887799E-3</c:v>
                </c:pt>
                <c:pt idx="4">
                  <c:v>1.3351970614012399E-2</c:v>
                </c:pt>
                <c:pt idx="5">
                  <c:v>4.8732865802101803E-4</c:v>
                </c:pt>
                <c:pt idx="6">
                  <c:v>8.1912219028818199E-3</c:v>
                </c:pt>
                <c:pt idx="7">
                  <c:v>3.6405871336963398E-3</c:v>
                </c:pt>
                <c:pt idx="8">
                  <c:v>6.7710207615008901E-3</c:v>
                </c:pt>
                <c:pt idx="9">
                  <c:v>6.7271424481447004E-3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984-4CBE-969E-CA397D904A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825112"/>
        <c:axId val="209825504"/>
      </c:barChart>
      <c:lineChart>
        <c:grouping val="standard"/>
        <c:varyColors val="0"/>
        <c:ser>
          <c:idx val="2"/>
          <c:order val="2"/>
          <c:tx>
            <c:strRef>
              <c:f>'Sheet1 (3)'!$J$3</c:f>
              <c:strCache>
                <c:ptCount val="1"/>
                <c:pt idx="0">
                  <c:v>CPC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(3)'!$A$4:$A$13</c:f>
              <c:strCache>
                <c:ptCount val="10"/>
                <c:pt idx="0">
                  <c:v>搜狐</c:v>
                </c:pt>
                <c:pt idx="1">
                  <c:v>新浪新闻</c:v>
                </c:pt>
                <c:pt idx="2">
                  <c:v>一点资讯</c:v>
                </c:pt>
                <c:pt idx="3">
                  <c:v>网易</c:v>
                </c:pt>
                <c:pt idx="4">
                  <c:v>今日头条</c:v>
                </c:pt>
                <c:pt idx="5">
                  <c:v>汽车之家</c:v>
                </c:pt>
                <c:pt idx="6">
                  <c:v>易车</c:v>
                </c:pt>
                <c:pt idx="7">
                  <c:v>爱卡</c:v>
                </c:pt>
                <c:pt idx="8">
                  <c:v>网上车市</c:v>
                </c:pt>
                <c:pt idx="9">
                  <c:v>优酷</c:v>
                </c:pt>
              </c:strCache>
            </c:strRef>
          </c:cat>
          <c:val>
            <c:numRef>
              <c:f>'Sheet1 (3)'!$J$4:$J$13</c:f>
              <c:numCache>
                <c:formatCode>0.00_ </c:formatCode>
                <c:ptCount val="10"/>
                <c:pt idx="0">
                  <c:v>6.5079584523319376</c:v>
                </c:pt>
                <c:pt idx="1">
                  <c:v>9.0423460018919375</c:v>
                </c:pt>
                <c:pt idx="2">
                  <c:v>0.90475690623620597</c:v>
                </c:pt>
                <c:pt idx="3">
                  <c:v>4.5310496842924497</c:v>
                </c:pt>
                <c:pt idx="4">
                  <c:v>3.3377076264318841</c:v>
                </c:pt>
                <c:pt idx="5">
                  <c:v>13.336580500759609</c:v>
                </c:pt>
                <c:pt idx="6">
                  <c:v>4.5699709036393177</c:v>
                </c:pt>
                <c:pt idx="7">
                  <c:v>6.6935524356163887</c:v>
                </c:pt>
                <c:pt idx="8">
                  <c:v>0.92509077453225097</c:v>
                </c:pt>
                <c:pt idx="9">
                  <c:v>2.16313597582488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4984-4CBE-969E-CA397D904A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826288"/>
        <c:axId val="209825896"/>
      </c:lineChart>
      <c:catAx>
        <c:axId val="2098251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9825504"/>
        <c:crosses val="autoZero"/>
        <c:auto val="1"/>
        <c:lblAlgn val="ctr"/>
        <c:lblOffset val="100"/>
        <c:noMultiLvlLbl val="0"/>
      </c:catAx>
      <c:valAx>
        <c:axId val="209825504"/>
        <c:scaling>
          <c:orientation val="minMax"/>
        </c:scaling>
        <c:delete val="0"/>
        <c:axPos val="l"/>
        <c:majorGridlines/>
        <c:numFmt formatCode="#,##0_ " sourceLinked="1"/>
        <c:majorTickMark val="none"/>
        <c:minorTickMark val="none"/>
        <c:tickLblPos val="nextTo"/>
        <c:crossAx val="209825112"/>
        <c:crosses val="autoZero"/>
        <c:crossBetween val="between"/>
      </c:valAx>
      <c:valAx>
        <c:axId val="209825896"/>
        <c:scaling>
          <c:orientation val="minMax"/>
        </c:scaling>
        <c:delete val="0"/>
        <c:axPos val="r"/>
        <c:numFmt formatCode="0.00_ " sourceLinked="1"/>
        <c:majorTickMark val="out"/>
        <c:minorTickMark val="none"/>
        <c:tickLblPos val="nextTo"/>
        <c:crossAx val="209826288"/>
        <c:crosses val="max"/>
        <c:crossBetween val="between"/>
      </c:valAx>
      <c:catAx>
        <c:axId val="20982628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09825896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900">
                <a:latin typeface="微软雅黑" pitchFamily="34" charset="-122"/>
                <a:ea typeface="微软雅黑" pitchFamily="34" charset="-122"/>
              </a:defRPr>
            </a:pPr>
            <a:endParaRPr lang="zh-CN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 altLang="en-US" sz="1400" dirty="0"/>
              <a:t>广播媒体时段收听</a:t>
            </a:r>
            <a:endParaRPr lang="zh-CN" sz="1400" dirty="0"/>
          </a:p>
        </c:rich>
      </c:tx>
      <c:layout>
        <c:manualLayout>
          <c:xMode val="edge"/>
          <c:yMode val="edge"/>
          <c:x val="0.35846897643557002"/>
          <c:y val="5.658482870995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4.6255707441197398E-2"/>
          <c:y val="0.14530175658021399"/>
          <c:w val="0.93189590659463095"/>
          <c:h val="0.528387411944236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收听率%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Sheet1!$A$2:$A$36</c:f>
              <c:strCache>
                <c:ptCount val="35"/>
                <c:pt idx="0">
                  <c:v>6:00-06:29</c:v>
                </c:pt>
                <c:pt idx="1">
                  <c:v>6:30-06:59</c:v>
                </c:pt>
                <c:pt idx="2">
                  <c:v>7:00-07:29</c:v>
                </c:pt>
                <c:pt idx="3">
                  <c:v>7:30-07:59</c:v>
                </c:pt>
                <c:pt idx="4">
                  <c:v>8:00-08:29</c:v>
                </c:pt>
                <c:pt idx="5">
                  <c:v>8:30-08:59</c:v>
                </c:pt>
                <c:pt idx="6">
                  <c:v>9:00-09:29</c:v>
                </c:pt>
                <c:pt idx="7">
                  <c:v>9:30-09:59</c:v>
                </c:pt>
                <c:pt idx="8">
                  <c:v>10:00-10:29</c:v>
                </c:pt>
                <c:pt idx="9">
                  <c:v>10:30-10:59</c:v>
                </c:pt>
                <c:pt idx="10">
                  <c:v>11:00-11:29</c:v>
                </c:pt>
                <c:pt idx="11">
                  <c:v>11:30-11:59</c:v>
                </c:pt>
                <c:pt idx="12">
                  <c:v>12:00-12:29</c:v>
                </c:pt>
                <c:pt idx="13">
                  <c:v>12:30-12:59</c:v>
                </c:pt>
                <c:pt idx="14">
                  <c:v>13:00-13:29</c:v>
                </c:pt>
                <c:pt idx="15">
                  <c:v>13:30-13:59</c:v>
                </c:pt>
                <c:pt idx="16">
                  <c:v>14:00-14:29</c:v>
                </c:pt>
                <c:pt idx="17">
                  <c:v>14:30-14:59</c:v>
                </c:pt>
                <c:pt idx="18">
                  <c:v>15:00-15:29</c:v>
                </c:pt>
                <c:pt idx="19">
                  <c:v>15:30-15:59</c:v>
                </c:pt>
                <c:pt idx="20">
                  <c:v>16:00-16:29</c:v>
                </c:pt>
                <c:pt idx="21">
                  <c:v>16:30-16:59</c:v>
                </c:pt>
                <c:pt idx="22">
                  <c:v>17:00-17:29</c:v>
                </c:pt>
                <c:pt idx="23">
                  <c:v>17:30-17:59</c:v>
                </c:pt>
                <c:pt idx="24">
                  <c:v>18:00-18:29</c:v>
                </c:pt>
                <c:pt idx="25">
                  <c:v>18:30-18:59</c:v>
                </c:pt>
                <c:pt idx="26">
                  <c:v>19:00-19:29</c:v>
                </c:pt>
                <c:pt idx="27">
                  <c:v>19:30-19:59</c:v>
                </c:pt>
                <c:pt idx="28">
                  <c:v>20:00-20:29</c:v>
                </c:pt>
                <c:pt idx="29">
                  <c:v>20:30-20:59</c:v>
                </c:pt>
                <c:pt idx="30">
                  <c:v>21:00-21:29</c:v>
                </c:pt>
                <c:pt idx="31">
                  <c:v>21:30-21:59</c:v>
                </c:pt>
                <c:pt idx="32">
                  <c:v>22:00-22:29</c:v>
                </c:pt>
                <c:pt idx="33">
                  <c:v>22:30-22:59</c:v>
                </c:pt>
                <c:pt idx="34">
                  <c:v>23:00-23:29</c:v>
                </c:pt>
              </c:strCache>
            </c:strRef>
          </c:cat>
          <c:val>
            <c:numRef>
              <c:f>Sheet1!$B$2:$B$36</c:f>
              <c:numCache>
                <c:formatCode>General</c:formatCode>
                <c:ptCount val="35"/>
                <c:pt idx="0">
                  <c:v>1.7</c:v>
                </c:pt>
                <c:pt idx="1">
                  <c:v>2.2000000000000002</c:v>
                </c:pt>
                <c:pt idx="2">
                  <c:v>3.6</c:v>
                </c:pt>
                <c:pt idx="3">
                  <c:v>4.8</c:v>
                </c:pt>
                <c:pt idx="4">
                  <c:v>4.0999999999999996</c:v>
                </c:pt>
                <c:pt idx="5">
                  <c:v>2.2999999999999998</c:v>
                </c:pt>
                <c:pt idx="6">
                  <c:v>0.9</c:v>
                </c:pt>
                <c:pt idx="7">
                  <c:v>0.5</c:v>
                </c:pt>
                <c:pt idx="8">
                  <c:v>0.5</c:v>
                </c:pt>
                <c:pt idx="9">
                  <c:v>0.2</c:v>
                </c:pt>
                <c:pt idx="10">
                  <c:v>0.8</c:v>
                </c:pt>
                <c:pt idx="11">
                  <c:v>0.6</c:v>
                </c:pt>
                <c:pt idx="12">
                  <c:v>1.6</c:v>
                </c:pt>
                <c:pt idx="13">
                  <c:v>0.8</c:v>
                </c:pt>
                <c:pt idx="14">
                  <c:v>0.4</c:v>
                </c:pt>
                <c:pt idx="15">
                  <c:v>0.3</c:v>
                </c:pt>
                <c:pt idx="16">
                  <c:v>0.2</c:v>
                </c:pt>
                <c:pt idx="17">
                  <c:v>0.5</c:v>
                </c:pt>
                <c:pt idx="18">
                  <c:v>0.4</c:v>
                </c:pt>
                <c:pt idx="19">
                  <c:v>0.2</c:v>
                </c:pt>
                <c:pt idx="20">
                  <c:v>0.3</c:v>
                </c:pt>
                <c:pt idx="21">
                  <c:v>0.8</c:v>
                </c:pt>
                <c:pt idx="22">
                  <c:v>2.2999999999999998</c:v>
                </c:pt>
                <c:pt idx="23">
                  <c:v>3.6</c:v>
                </c:pt>
                <c:pt idx="24">
                  <c:v>2.6</c:v>
                </c:pt>
                <c:pt idx="25">
                  <c:v>1.1000000000000001</c:v>
                </c:pt>
                <c:pt idx="26">
                  <c:v>0.7</c:v>
                </c:pt>
                <c:pt idx="27">
                  <c:v>0.7</c:v>
                </c:pt>
                <c:pt idx="28">
                  <c:v>0.7</c:v>
                </c:pt>
                <c:pt idx="29">
                  <c:v>0.7</c:v>
                </c:pt>
                <c:pt idx="30">
                  <c:v>0.4</c:v>
                </c:pt>
                <c:pt idx="31">
                  <c:v>0.3</c:v>
                </c:pt>
                <c:pt idx="32">
                  <c:v>0.5</c:v>
                </c:pt>
                <c:pt idx="33">
                  <c:v>0.3</c:v>
                </c:pt>
                <c:pt idx="3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EB-4233-A2C7-69F0EE160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0533992"/>
        <c:axId val="512573408"/>
      </c:lineChart>
      <c:catAx>
        <c:axId val="510533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2573408"/>
        <c:crosses val="autoZero"/>
        <c:auto val="1"/>
        <c:lblAlgn val="ctr"/>
        <c:lblOffset val="100"/>
        <c:noMultiLvlLbl val="0"/>
      </c:catAx>
      <c:valAx>
        <c:axId val="512573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0533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1005606340566497"/>
          <c:y val="0.90327550624614905"/>
          <c:w val="0.17536149940077"/>
          <c:h val="8.25788351118310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 altLang="en-US" sz="1400" dirty="0"/>
              <a:t>经常收听内容类型</a:t>
            </a:r>
            <a:r>
              <a:rPr lang="en-US" altLang="zh-CN" sz="1400" dirty="0"/>
              <a:t>TOP5</a:t>
            </a:r>
            <a:endParaRPr lang="zh-CN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收听率%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音乐</c:v>
                </c:pt>
                <c:pt idx="1">
                  <c:v>新闻</c:v>
                </c:pt>
                <c:pt idx="2">
                  <c:v>交通</c:v>
                </c:pt>
                <c:pt idx="3">
                  <c:v>金融/财经</c:v>
                </c:pt>
                <c:pt idx="4">
                  <c:v>生活服务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26.2</c:v>
                </c:pt>
                <c:pt idx="1">
                  <c:v>25.4</c:v>
                </c:pt>
                <c:pt idx="2">
                  <c:v>21.8</c:v>
                </c:pt>
                <c:pt idx="3">
                  <c:v>7.3</c:v>
                </c:pt>
                <c:pt idx="4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11-4062-9006-848F8571E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2574192"/>
        <c:axId val="512574584"/>
      </c:barChar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偏好度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音乐</c:v>
                </c:pt>
                <c:pt idx="1">
                  <c:v>新闻</c:v>
                </c:pt>
                <c:pt idx="2">
                  <c:v>交通</c:v>
                </c:pt>
                <c:pt idx="3">
                  <c:v>金融/财经</c:v>
                </c:pt>
                <c:pt idx="4">
                  <c:v>生活服务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130.80000000000001</c:v>
                </c:pt>
                <c:pt idx="1">
                  <c:v>149.4</c:v>
                </c:pt>
                <c:pt idx="2">
                  <c:v>169.8</c:v>
                </c:pt>
                <c:pt idx="3">
                  <c:v>153.4</c:v>
                </c:pt>
                <c:pt idx="4">
                  <c:v>139.30000000000001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11-4062-9006-848F8571E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2575368"/>
        <c:axId val="512574976"/>
      </c:lineChart>
      <c:catAx>
        <c:axId val="512574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2574584"/>
        <c:crosses val="autoZero"/>
        <c:auto val="1"/>
        <c:lblAlgn val="ctr"/>
        <c:lblOffset val="100"/>
        <c:noMultiLvlLbl val="0"/>
      </c:catAx>
      <c:valAx>
        <c:axId val="512574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2574192"/>
        <c:crosses val="autoZero"/>
        <c:crossBetween val="between"/>
      </c:valAx>
      <c:valAx>
        <c:axId val="5125749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2575368"/>
        <c:crosses val="max"/>
        <c:crossBetween val="between"/>
      </c:valAx>
      <c:catAx>
        <c:axId val="512575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25749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2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目标用户月度覆盖人数(万人)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爱奇艺</c:v>
                </c:pt>
                <c:pt idx="1">
                  <c:v>优酷</c:v>
                </c:pt>
                <c:pt idx="2">
                  <c:v>腾讯视频</c:v>
                </c:pt>
                <c:pt idx="3">
                  <c:v>搜狐视频</c:v>
                </c:pt>
                <c:pt idx="4">
                  <c:v>芒果TV</c:v>
                </c:pt>
                <c:pt idx="5">
                  <c:v>土豆网</c:v>
                </c:pt>
                <c:pt idx="6">
                  <c:v>风行</c:v>
                </c:pt>
                <c:pt idx="7">
                  <c:v>56网</c:v>
                </c:pt>
                <c:pt idx="8">
                  <c:v>哔哩哔哩</c:v>
                </c:pt>
                <c:pt idx="9">
                  <c:v>暴风影音</c:v>
                </c:pt>
              </c:strCache>
            </c:strRef>
          </c:cat>
          <c:val>
            <c:numRef>
              <c:f>Sheet1!$B$2:$B$11</c:f>
              <c:numCache>
                <c:formatCode>#,##0.00</c:formatCode>
                <c:ptCount val="10"/>
                <c:pt idx="0">
                  <c:v>1852.2</c:v>
                </c:pt>
                <c:pt idx="1">
                  <c:v>1810</c:v>
                </c:pt>
                <c:pt idx="2">
                  <c:v>1142.8</c:v>
                </c:pt>
                <c:pt idx="3">
                  <c:v>1015.2</c:v>
                </c:pt>
                <c:pt idx="4" formatCode="General">
                  <c:v>824.4</c:v>
                </c:pt>
                <c:pt idx="5" formatCode="General">
                  <c:v>400.5</c:v>
                </c:pt>
                <c:pt idx="6" formatCode="General">
                  <c:v>278.60000000000002</c:v>
                </c:pt>
                <c:pt idx="7" formatCode="General">
                  <c:v>278.3</c:v>
                </c:pt>
                <c:pt idx="8" formatCode="General">
                  <c:v>190</c:v>
                </c:pt>
                <c:pt idx="9" formatCode="General">
                  <c:v>182.5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BA-4D94-95D2-472ED8A625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512578112"/>
        <c:axId val="512578504"/>
      </c:barChart>
      <c:catAx>
        <c:axId val="512578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2578504"/>
        <c:crosses val="autoZero"/>
        <c:auto val="1"/>
        <c:lblAlgn val="ctr"/>
        <c:lblOffset val="100"/>
        <c:noMultiLvlLbl val="0"/>
      </c:catAx>
      <c:valAx>
        <c:axId val="512578504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257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600"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2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月独立设备数（万台）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今日头条</c:v>
                </c:pt>
                <c:pt idx="1">
                  <c:v>腾讯新闻</c:v>
                </c:pt>
                <c:pt idx="2">
                  <c:v>新浪新闻</c:v>
                </c:pt>
                <c:pt idx="3">
                  <c:v>网易新闻</c:v>
                </c:pt>
                <c:pt idx="4">
                  <c:v>天天快报</c:v>
                </c:pt>
                <c:pt idx="5">
                  <c:v>搜狐新闻</c:v>
                </c:pt>
                <c:pt idx="6">
                  <c:v>凤凰新闻</c:v>
                </c:pt>
                <c:pt idx="7">
                  <c:v>一点资讯</c:v>
                </c:pt>
                <c:pt idx="8">
                  <c:v>趣头条</c:v>
                </c:pt>
                <c:pt idx="9">
                  <c:v>爱看</c:v>
                </c:pt>
              </c:strCache>
            </c:strRef>
          </c:cat>
          <c:val>
            <c:numRef>
              <c:f>Sheet1!$B$2:$B$11</c:f>
              <c:numCache>
                <c:formatCode>#,##0.00</c:formatCode>
                <c:ptCount val="10"/>
                <c:pt idx="0">
                  <c:v>6489.48</c:v>
                </c:pt>
                <c:pt idx="1">
                  <c:v>5983.84</c:v>
                </c:pt>
                <c:pt idx="2">
                  <c:v>2705.46</c:v>
                </c:pt>
                <c:pt idx="3">
                  <c:v>2146.36</c:v>
                </c:pt>
                <c:pt idx="4">
                  <c:v>1784.82</c:v>
                </c:pt>
                <c:pt idx="5">
                  <c:v>1605.23</c:v>
                </c:pt>
                <c:pt idx="6">
                  <c:v>1480.39</c:v>
                </c:pt>
                <c:pt idx="7" formatCode="General">
                  <c:v>988.15</c:v>
                </c:pt>
                <c:pt idx="8" formatCode="General">
                  <c:v>756.24</c:v>
                </c:pt>
                <c:pt idx="9" formatCode="General">
                  <c:v>619.42999999999938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BE-4664-99A3-B275B0DD5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512457752"/>
        <c:axId val="512458144"/>
      </c:barChart>
      <c:catAx>
        <c:axId val="512457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2458144"/>
        <c:crosses val="autoZero"/>
        <c:auto val="1"/>
        <c:lblAlgn val="ctr"/>
        <c:lblOffset val="100"/>
        <c:noMultiLvlLbl val="0"/>
      </c:catAx>
      <c:valAx>
        <c:axId val="512458144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2457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600"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2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0127173146080599"/>
          <c:y val="0.142381359315227"/>
          <c:w val="0.84742984018469503"/>
          <c:h val="0.37071653940063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月独立设备数（万台）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高德地图</c:v>
                </c:pt>
                <c:pt idx="1">
                  <c:v>铁路12306</c:v>
                </c:pt>
                <c:pt idx="2">
                  <c:v>百度地图</c:v>
                </c:pt>
                <c:pt idx="3">
                  <c:v>携程旅行</c:v>
                </c:pt>
                <c:pt idx="4">
                  <c:v>去哪儿旅行</c:v>
                </c:pt>
                <c:pt idx="5">
                  <c:v>智行火车票</c:v>
                </c:pt>
                <c:pt idx="6">
                  <c:v>飞猪</c:v>
                </c:pt>
                <c:pt idx="7">
                  <c:v>高铁管家</c:v>
                </c:pt>
                <c:pt idx="8">
                  <c:v>腾讯地图</c:v>
                </c:pt>
                <c:pt idx="9">
                  <c:v>途牛旅行</c:v>
                </c:pt>
              </c:strCache>
            </c:strRef>
          </c:cat>
          <c:val>
            <c:numRef>
              <c:f>Sheet1!$B$2:$B$11</c:f>
              <c:numCache>
                <c:formatCode>#,##0.00</c:formatCode>
                <c:ptCount val="10"/>
                <c:pt idx="0">
                  <c:v>9967</c:v>
                </c:pt>
                <c:pt idx="1">
                  <c:v>9424.98</c:v>
                </c:pt>
                <c:pt idx="2">
                  <c:v>8193</c:v>
                </c:pt>
                <c:pt idx="3">
                  <c:v>8183.37</c:v>
                </c:pt>
                <c:pt idx="4">
                  <c:v>6188.8</c:v>
                </c:pt>
                <c:pt idx="5">
                  <c:v>2370.21</c:v>
                </c:pt>
                <c:pt idx="6">
                  <c:v>1093.51</c:v>
                </c:pt>
                <c:pt idx="7">
                  <c:v>1009.75</c:v>
                </c:pt>
                <c:pt idx="8" formatCode="General">
                  <c:v>762</c:v>
                </c:pt>
                <c:pt idx="9" formatCode="General">
                  <c:v>408.95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47-4851-8B6C-A4D9929447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512461280"/>
        <c:axId val="512461672"/>
      </c:barChart>
      <c:catAx>
        <c:axId val="51246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2461672"/>
        <c:crosses val="autoZero"/>
        <c:auto val="1"/>
        <c:lblAlgn val="ctr"/>
        <c:lblOffset val="100"/>
        <c:noMultiLvlLbl val="0"/>
      </c:catAx>
      <c:valAx>
        <c:axId val="512461672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246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339773717830799"/>
          <c:y val="0.83352820703779595"/>
          <c:w val="0.48125534810488302"/>
          <c:h val="0.16647179296220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600"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2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0127173146080599"/>
          <c:y val="0.18059592658791099"/>
          <c:w val="0.84742984018469503"/>
          <c:h val="0.350908483815602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月独立设备数（万台）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微信</c:v>
                </c:pt>
                <c:pt idx="1">
                  <c:v>QQ</c:v>
                </c:pt>
                <c:pt idx="2">
                  <c:v>新浪微博</c:v>
                </c:pt>
                <c:pt idx="3">
                  <c:v>陌陌</c:v>
                </c:pt>
                <c:pt idx="4">
                  <c:v>探探</c:v>
                </c:pt>
                <c:pt idx="5">
                  <c:v>QQ空间</c:v>
                </c:pt>
                <c:pt idx="6">
                  <c:v>百度贴吧</c:v>
                </c:pt>
                <c:pt idx="7">
                  <c:v>知乎</c:v>
                </c:pt>
                <c:pt idx="8">
                  <c:v>派派</c:v>
                </c:pt>
                <c:pt idx="9">
                  <c:v>米聊</c:v>
                </c:pt>
              </c:strCache>
            </c:strRef>
          </c:cat>
          <c:val>
            <c:numRef>
              <c:f>Sheet1!$B$2:$B$11</c:f>
              <c:numCache>
                <c:formatCode>0_);[Red]\(0\)</c:formatCode>
                <c:ptCount val="10"/>
                <c:pt idx="0">
                  <c:v>93575</c:v>
                </c:pt>
                <c:pt idx="1">
                  <c:v>55155</c:v>
                </c:pt>
                <c:pt idx="2">
                  <c:v>21102</c:v>
                </c:pt>
                <c:pt idx="3">
                  <c:v>4762</c:v>
                </c:pt>
                <c:pt idx="4">
                  <c:v>3418</c:v>
                </c:pt>
                <c:pt idx="5">
                  <c:v>3091</c:v>
                </c:pt>
                <c:pt idx="6">
                  <c:v>2726</c:v>
                </c:pt>
                <c:pt idx="7">
                  <c:v>1099</c:v>
                </c:pt>
                <c:pt idx="8">
                  <c:v>710</c:v>
                </c:pt>
                <c:pt idx="9">
                  <c:v>638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CE-406C-98BC-DCA4F8198A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512956528"/>
        <c:axId val="512957312"/>
      </c:barChart>
      <c:catAx>
        <c:axId val="51295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2957312"/>
        <c:crosses val="autoZero"/>
        <c:auto val="1"/>
        <c:lblAlgn val="ctr"/>
        <c:lblOffset val="100"/>
        <c:noMultiLvlLbl val="0"/>
      </c:catAx>
      <c:valAx>
        <c:axId val="512957312"/>
        <c:scaling>
          <c:orientation val="minMax"/>
        </c:scaling>
        <c:delete val="0"/>
        <c:axPos val="l"/>
        <c:numFmt formatCode="0_);[Red]\(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12956528"/>
        <c:crosses val="autoZero"/>
        <c:crossBetween val="between"/>
        <c:minorUnit val="5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575821377858299"/>
          <c:y val="0.84802424033650003"/>
          <c:w val="0.50092053077412702"/>
          <c:h val="0.151975759663499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600"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 dirty="0">
                <a:solidFill>
                  <a:schemeClr val="tx1"/>
                </a:solidFill>
              </a:rPr>
              <a:t>汽车行业</a:t>
            </a:r>
            <a:r>
              <a:rPr lang="en-US" altLang="zh-CN" dirty="0">
                <a:solidFill>
                  <a:schemeClr val="tx1"/>
                </a:solidFill>
              </a:rPr>
              <a:t>2017</a:t>
            </a:r>
            <a:r>
              <a:rPr lang="zh-CN" altLang="en-US" dirty="0">
                <a:solidFill>
                  <a:schemeClr val="tx1"/>
                </a:solidFill>
              </a:rPr>
              <a:t>年各</a:t>
            </a:r>
            <a:r>
              <a:rPr lang="zh-CN" dirty="0">
                <a:solidFill>
                  <a:schemeClr val="tx1"/>
                </a:solidFill>
              </a:rPr>
              <a:t>媒介渠道花费</a:t>
            </a:r>
            <a:r>
              <a:rPr lang="zh-CN" altLang="en-US" dirty="0">
                <a:solidFill>
                  <a:schemeClr val="tx1"/>
                </a:solidFill>
              </a:rPr>
              <a:t>概况</a:t>
            </a:r>
            <a:endParaRPr lang="zh-CN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汽车行业-媒介花费净值（百万美元）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互联网</c:v>
                </c:pt>
                <c:pt idx="1">
                  <c:v>电视</c:v>
                </c:pt>
                <c:pt idx="2">
                  <c:v>户外</c:v>
                </c:pt>
                <c:pt idx="3">
                  <c:v>广播 </c:v>
                </c:pt>
                <c:pt idx="4">
                  <c:v>杂志</c:v>
                </c:pt>
                <c:pt idx="5">
                  <c:v>报纸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1561</c:v>
                </c:pt>
                <c:pt idx="1">
                  <c:v>647</c:v>
                </c:pt>
                <c:pt idx="2">
                  <c:v>432</c:v>
                </c:pt>
                <c:pt idx="3">
                  <c:v>219</c:v>
                </c:pt>
                <c:pt idx="4">
                  <c:v>66</c:v>
                </c:pt>
                <c:pt idx="5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28-4AD8-8396-E40CC61091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9250008"/>
        <c:axId val="36925040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汽车行业-年增长率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noFill/>
              </a:ln>
              <a:effectLst/>
            </c:spPr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493-4602-956E-024506C7F20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493-4602-956E-024506C7F20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0493-4602-956E-024506C7F20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493-4602-956E-024506C7F2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互联网</c:v>
                </c:pt>
                <c:pt idx="1">
                  <c:v>电视</c:v>
                </c:pt>
                <c:pt idx="2">
                  <c:v>户外</c:v>
                </c:pt>
                <c:pt idx="3">
                  <c:v>广播 </c:v>
                </c:pt>
                <c:pt idx="4">
                  <c:v>杂志</c:v>
                </c:pt>
                <c:pt idx="5">
                  <c:v>报纸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0.05</c:v>
                </c:pt>
                <c:pt idx="1">
                  <c:v>-0.16</c:v>
                </c:pt>
                <c:pt idx="2">
                  <c:v>7.0000000000000007E-2</c:v>
                </c:pt>
                <c:pt idx="3">
                  <c:v>-0.04</c:v>
                </c:pt>
                <c:pt idx="4">
                  <c:v>-0.31</c:v>
                </c:pt>
                <c:pt idx="5">
                  <c:v>-0.23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28-4AD8-8396-E40CC61091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9251184"/>
        <c:axId val="369250792"/>
      </c:lineChart>
      <c:catAx>
        <c:axId val="369250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369250400"/>
        <c:crosses val="autoZero"/>
        <c:auto val="1"/>
        <c:lblAlgn val="ctr"/>
        <c:lblOffset val="100"/>
        <c:noMultiLvlLbl val="0"/>
      </c:catAx>
      <c:valAx>
        <c:axId val="369250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369250008"/>
        <c:crosses val="autoZero"/>
        <c:crossBetween val="between"/>
      </c:valAx>
      <c:valAx>
        <c:axId val="36925079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369251184"/>
        <c:crosses val="max"/>
        <c:crossBetween val="between"/>
      </c:valAx>
      <c:catAx>
        <c:axId val="369251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92507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r>
              <a:rPr lang="zh-CN" sz="1200" dirty="0"/>
              <a:t>分媒体类型月度花费趋势</a:t>
            </a:r>
            <a:r>
              <a:rPr lang="zh-CN" altLang="en-US" sz="1200" dirty="0"/>
              <a:t>（</a:t>
            </a:r>
            <a:r>
              <a:rPr lang="en-US" altLang="zh-CN" sz="1200" dirty="0"/>
              <a:t>2016.2-2016.6</a:t>
            </a:r>
            <a:r>
              <a:rPr lang="zh-CN" altLang="en-US" sz="1200" dirty="0"/>
              <a:t>）</a:t>
            </a:r>
            <a:endParaRPr lang="en-US" sz="1200" dirty="0"/>
          </a:p>
        </c:rich>
      </c:tx>
      <c:layout>
        <c:manualLayout>
          <c:xMode val="edge"/>
          <c:yMode val="edge"/>
          <c:x val="0.2263867710097290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5.4095258731369798E-2"/>
          <c:y val="0.20507637183067801"/>
          <c:w val="0.94056942532507504"/>
          <c:h val="0.627900432666643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电视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2016.02</c:v>
                </c:pt>
                <c:pt idx="1">
                  <c:v>2016.03</c:v>
                </c:pt>
                <c:pt idx="2">
                  <c:v>2016.04</c:v>
                </c:pt>
                <c:pt idx="3">
                  <c:v>2016.05</c:v>
                </c:pt>
                <c:pt idx="4">
                  <c:v>2016.06</c:v>
                </c:pt>
              </c:strCache>
            </c:strRef>
          </c:cat>
          <c:val>
            <c:numRef>
              <c:f>Sheet1!$B$2:$B$6</c:f>
              <c:numCache>
                <c:formatCode>_(* #,##0.00_);_(* \(#,##0.00\);_(* "-"??_);_(@_)</c:formatCode>
                <c:ptCount val="5"/>
                <c:pt idx="1">
                  <c:v>4.5599999999999996</c:v>
                </c:pt>
                <c:pt idx="2">
                  <c:v>7.2</c:v>
                </c:pt>
                <c:pt idx="3">
                  <c:v>19.367999999999999</c:v>
                </c:pt>
                <c:pt idx="4">
                  <c:v>9.2319999999999993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08-43A8-A0AC-D1D961152A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电台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2016.02</c:v>
                </c:pt>
                <c:pt idx="1">
                  <c:v>2016.03</c:v>
                </c:pt>
                <c:pt idx="2">
                  <c:v>2016.04</c:v>
                </c:pt>
                <c:pt idx="3">
                  <c:v>2016.05</c:v>
                </c:pt>
                <c:pt idx="4">
                  <c:v>2016.06</c:v>
                </c:pt>
              </c:strCache>
            </c:strRef>
          </c:cat>
          <c:val>
            <c:numRef>
              <c:f>Sheet1!$C$2:$C$6</c:f>
              <c:numCache>
                <c:formatCode>_(* #,##0.00_);_(* \(#,##0.00\);_(* "-"??_);_(@_)</c:formatCode>
                <c:ptCount val="5"/>
                <c:pt idx="0">
                  <c:v>0.63500000000000001</c:v>
                </c:pt>
                <c:pt idx="1">
                  <c:v>55.4803</c:v>
                </c:pt>
                <c:pt idx="2">
                  <c:v>42.470999999999997</c:v>
                </c:pt>
                <c:pt idx="3">
                  <c:v>3.05</c:v>
                </c:pt>
                <c:pt idx="4">
                  <c:v>8.9849999999999994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08-43A8-A0AC-D1D961152A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报纸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2016.02</c:v>
                </c:pt>
                <c:pt idx="1">
                  <c:v>2016.03</c:v>
                </c:pt>
                <c:pt idx="2">
                  <c:v>2016.04</c:v>
                </c:pt>
                <c:pt idx="3">
                  <c:v>2016.05</c:v>
                </c:pt>
                <c:pt idx="4">
                  <c:v>2016.06</c:v>
                </c:pt>
              </c:strCache>
            </c:strRef>
          </c:cat>
          <c:val>
            <c:numRef>
              <c:f>Sheet1!$D$2:$D$6</c:f>
              <c:numCache>
                <c:formatCode>_(* #,##0.00_);_(* \(#,##0.00\);_(* "-"??_);_(@_)</c:formatCode>
                <c:ptCount val="5"/>
                <c:pt idx="1">
                  <c:v>7.5</c:v>
                </c:pt>
                <c:pt idx="2">
                  <c:v>16.925000000000001</c:v>
                </c:pt>
                <c:pt idx="3">
                  <c:v>32.171200000000013</c:v>
                </c:pt>
                <c:pt idx="4">
                  <c:v>8.3130000000000006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08-43A8-A0AC-D1D961152AC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户外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2016.02</c:v>
                </c:pt>
                <c:pt idx="1">
                  <c:v>2016.03</c:v>
                </c:pt>
                <c:pt idx="2">
                  <c:v>2016.04</c:v>
                </c:pt>
                <c:pt idx="3">
                  <c:v>2016.05</c:v>
                </c:pt>
                <c:pt idx="4">
                  <c:v>2016.06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2" formatCode="_(* #,##0.00_);_(* \(#,##0.00\);_(* &quot;-&quot;??_);_(@_)">
                  <c:v>50</c:v>
                </c:pt>
                <c:pt idx="3" formatCode="_(* #,##0.00_);_(* \(#,##0.00\);_(* &quot;-&quot;??_);_(@_)">
                  <c:v>190.53</c:v>
                </c:pt>
                <c:pt idx="4" formatCode="_(* #,##0.00_);_(* \(#,##0.00\);_(* &quot;-&quot;??_);_(@_)">
                  <c:v>179.33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508-43A8-A0AC-D1D961152AC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网络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2016.02</c:v>
                </c:pt>
                <c:pt idx="1">
                  <c:v>2016.03</c:v>
                </c:pt>
                <c:pt idx="2">
                  <c:v>2016.04</c:v>
                </c:pt>
                <c:pt idx="3">
                  <c:v>2016.05</c:v>
                </c:pt>
                <c:pt idx="4">
                  <c:v>2016.06</c:v>
                </c:pt>
              </c:strCache>
            </c:strRef>
          </c:cat>
          <c:val>
            <c:numRef>
              <c:f>Sheet1!$F$2:$F$6</c:f>
              <c:numCache>
                <c:formatCode>_(* #,##0.00_);_(* \(#,##0.00\);_(* "-"??_);_(@_)</c:formatCode>
                <c:ptCount val="5"/>
                <c:pt idx="0">
                  <c:v>0</c:v>
                </c:pt>
                <c:pt idx="1">
                  <c:v>113.8</c:v>
                </c:pt>
                <c:pt idx="2">
                  <c:v>86.86</c:v>
                </c:pt>
                <c:pt idx="3">
                  <c:v>15.15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08-43A8-A0AC-D1D961152A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9888344"/>
        <c:axId val="369888736"/>
      </c:barChart>
      <c:catAx>
        <c:axId val="36988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endParaRPr lang="zh-CN"/>
          </a:p>
        </c:txPr>
        <c:crossAx val="369888736"/>
        <c:crosses val="autoZero"/>
        <c:auto val="1"/>
        <c:lblAlgn val="ctr"/>
        <c:lblOffset val="100"/>
        <c:noMultiLvlLbl val="0"/>
      </c:catAx>
      <c:valAx>
        <c:axId val="369888736"/>
        <c:scaling>
          <c:orientation val="minMax"/>
        </c:scaling>
        <c:delete val="0"/>
        <c:axPos val="l"/>
        <c:numFmt formatCode="#,##0_);\(#,##0\)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endParaRPr lang="zh-CN"/>
          </a:p>
        </c:txPr>
        <c:crossAx val="369888344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024744323166301"/>
          <c:y val="0.14453715015311899"/>
          <c:w val="0.61912417857376301"/>
          <c:h val="0.1282292956987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solidFill>
            <a:schemeClr val="tx1"/>
          </a:solidFill>
          <a:latin typeface="微软雅黑" pitchFamily="34" charset="-122"/>
          <a:ea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845095851244"/>
          <c:y val="0.20291876686725499"/>
          <c:w val="0.52794229503145895"/>
          <c:h val="0.766199430759513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全媒介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4B-45DE-9AB0-0871C977081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74B-45DE-9AB0-0871C977081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74B-45DE-9AB0-0871C977081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74B-45DE-9AB0-0871C9770817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74B-45DE-9AB0-0871C9770817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74B-45DE-9AB0-0871C97708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电视</c:v>
                </c:pt>
                <c:pt idx="1">
                  <c:v>电台</c:v>
                </c:pt>
                <c:pt idx="2">
                  <c:v>报纸</c:v>
                </c:pt>
                <c:pt idx="3">
                  <c:v>户外</c:v>
                </c:pt>
                <c:pt idx="4">
                  <c:v>网络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4.7395340671625798E-2</c:v>
                </c:pt>
                <c:pt idx="1">
                  <c:v>0.12990421702274799</c:v>
                </c:pt>
                <c:pt idx="2">
                  <c:v>7.6223826727519706E-2</c:v>
                </c:pt>
                <c:pt idx="3">
                  <c:v>0.49304776348832502</c:v>
                </c:pt>
                <c:pt idx="4">
                  <c:v>0.253428852089781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74B-45DE-9AB0-0871C977081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501103747629101"/>
          <c:y val="0.26397308511614698"/>
          <c:w val="0.23958710642159001"/>
          <c:h val="0.55374019744932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000" b="0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ysDot"/>
    </a:ln>
    <a:effectLst/>
  </c:spPr>
  <c:txPr>
    <a:bodyPr/>
    <a:lstStyle/>
    <a:p>
      <a:pPr>
        <a:defRPr sz="1000">
          <a:latin typeface="微软雅黑" pitchFamily="34" charset="-122"/>
          <a:ea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896544096947602E-2"/>
          <c:y val="0.44325233208035097"/>
          <c:w val="0.94483261924198503"/>
          <c:h val="0.5546352515551019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火车站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0.64307150002381797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5F-4408-96FC-4A8A64607D4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机场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0.29214500071452398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5F-4408-96FC-4A8A64607D4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网络媒体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EA-4442-B76A-5B173D3F53B8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视频媒体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047374434693901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09-4541-9D10-FDADA75260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2.6675558519506499E-2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EA-4442-B76A-5B173D3F53B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69889912"/>
        <c:axId val="369890304"/>
      </c:barChart>
      <c:catAx>
        <c:axId val="36988991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one"/>
        <c:crossAx val="369890304"/>
        <c:crosses val="autoZero"/>
        <c:auto val="1"/>
        <c:lblAlgn val="ctr"/>
        <c:lblOffset val="100"/>
        <c:noMultiLvlLbl val="0"/>
      </c:catAx>
      <c:valAx>
        <c:axId val="36989030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one"/>
        <c:crossAx val="369889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9.82922801729905E-3"/>
          <c:y val="0"/>
          <c:w val="0.93464352201651701"/>
          <c:h val="0.62551634604036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solidFill>
            <a:schemeClr val="tx1"/>
          </a:solidFill>
          <a:latin typeface="微软雅黑" pitchFamily="34" charset="-122"/>
          <a:ea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896544096947602E-2"/>
          <c:y val="0.44325233208035097"/>
          <c:w val="0.94483261924198503"/>
          <c:h val="0.5546352515551019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汽车网站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ja-JP" sz="9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0.38937027941244601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39-4821-B95E-E2E1EEB8DD6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新闻网站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ja-JP" sz="9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0.21949863305685599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39-4821-B95E-E2E1EEB8DD6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门户网站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0.20082479959223401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E7-451A-84F1-8B411AD9798D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其他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0.141374357073352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B5-45CF-8483-D674E8A84B40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地方网站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4.8931930865112799E-2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B5-45CF-8483-D674E8A84B4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69251968"/>
        <c:axId val="369586024"/>
      </c:barChart>
      <c:catAx>
        <c:axId val="36925196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one"/>
        <c:crossAx val="369586024"/>
        <c:crosses val="autoZero"/>
        <c:auto val="1"/>
        <c:lblAlgn val="ctr"/>
        <c:lblOffset val="100"/>
        <c:noMultiLvlLbl val="0"/>
      </c:catAx>
      <c:valAx>
        <c:axId val="36958602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one"/>
        <c:crossAx val="369251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3.1574069893925798E-2"/>
          <c:y val="0"/>
          <c:w val="0.962601236645789"/>
          <c:h val="0.753128477550761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900" b="0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latin typeface="微软雅黑" pitchFamily="34" charset="-122"/>
          <a:ea typeface="微软雅黑" pitchFamily="34" charset="-122"/>
        </a:defRPr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r>
              <a:rPr lang="zh-CN" sz="1200" dirty="0">
                <a:solidFill>
                  <a:schemeClr val="tx1"/>
                </a:solidFill>
              </a:rPr>
              <a:t>分媒体类型月度花费趋势</a:t>
            </a:r>
            <a:r>
              <a:rPr lang="zh-CN" altLang="en-US" sz="1200" dirty="0">
                <a:solidFill>
                  <a:schemeClr val="tx1"/>
                </a:solidFill>
              </a:rPr>
              <a:t>（</a:t>
            </a:r>
            <a:r>
              <a:rPr lang="en-US" altLang="zh-CN" sz="1200" dirty="0">
                <a:solidFill>
                  <a:schemeClr val="tx1"/>
                </a:solidFill>
              </a:rPr>
              <a:t>2017.10-.2</a:t>
            </a:r>
            <a:r>
              <a:rPr lang="zh-CN" altLang="en-US" sz="1200" dirty="0">
                <a:solidFill>
                  <a:schemeClr val="tx1"/>
                </a:solidFill>
              </a:rPr>
              <a:t>）</a:t>
            </a:r>
            <a:endParaRPr lang="en-US" sz="12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5.4095258731369798E-2"/>
          <c:y val="0.29171202626811199"/>
          <c:w val="0.94056942532507504"/>
          <c:h val="0.541264778229210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电视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2017.10</c:v>
                </c:pt>
                <c:pt idx="1">
                  <c:v>2017.11</c:v>
                </c:pt>
                <c:pt idx="2">
                  <c:v>2017.12</c:v>
                </c:pt>
                <c:pt idx="3">
                  <c:v>2018.01</c:v>
                </c:pt>
                <c:pt idx="4">
                  <c:v>2018.02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1166.557</c:v>
                </c:pt>
                <c:pt idx="1">
                  <c:v>2056.9050000000002</c:v>
                </c:pt>
                <c:pt idx="2">
                  <c:v>2892.3975999999998</c:v>
                </c:pt>
                <c:pt idx="3">
                  <c:v>151.03399999999999</c:v>
                </c:pt>
                <c:pt idx="4">
                  <c:v>89.191999999999993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08-43A8-A0AC-D1D961152A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电台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2017.10</c:v>
                </c:pt>
                <c:pt idx="1">
                  <c:v>2017.11</c:v>
                </c:pt>
                <c:pt idx="2">
                  <c:v>2017.12</c:v>
                </c:pt>
                <c:pt idx="3">
                  <c:v>2018.01</c:v>
                </c:pt>
                <c:pt idx="4">
                  <c:v>2018.02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1.44</c:v>
                </c:pt>
                <c:pt idx="1">
                  <c:v>339.73970000000003</c:v>
                </c:pt>
                <c:pt idx="2">
                  <c:v>366.66259999999988</c:v>
                </c:pt>
                <c:pt idx="3">
                  <c:v>0.69940000000000002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08-43A8-A0AC-D1D961152A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报纸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2017.10</c:v>
                </c:pt>
                <c:pt idx="1">
                  <c:v>2017.11</c:v>
                </c:pt>
                <c:pt idx="2">
                  <c:v>2017.12</c:v>
                </c:pt>
                <c:pt idx="3">
                  <c:v>2018.01</c:v>
                </c:pt>
                <c:pt idx="4">
                  <c:v>2018.02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1.925</c:v>
                </c:pt>
                <c:pt idx="1">
                  <c:v>3.5419999999999998</c:v>
                </c:pt>
                <c:pt idx="2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08-43A8-A0AC-D1D961152AC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网络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2017.10</c:v>
                </c:pt>
                <c:pt idx="1">
                  <c:v>2017.11</c:v>
                </c:pt>
                <c:pt idx="2">
                  <c:v>2017.12</c:v>
                </c:pt>
                <c:pt idx="3">
                  <c:v>2018.01</c:v>
                </c:pt>
                <c:pt idx="4">
                  <c:v>2018.02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122.89</c:v>
                </c:pt>
                <c:pt idx="1">
                  <c:v>315.88</c:v>
                </c:pt>
                <c:pt idx="2">
                  <c:v>234.83</c:v>
                </c:pt>
                <c:pt idx="3">
                  <c:v>355.84</c:v>
                </c:pt>
                <c:pt idx="4">
                  <c:v>60.04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508-43A8-A0AC-D1D961152A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9587200"/>
        <c:axId val="369587592"/>
      </c:barChart>
      <c:catAx>
        <c:axId val="369587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endParaRPr lang="zh-CN"/>
          </a:p>
        </c:txPr>
        <c:crossAx val="369587592"/>
        <c:crosses val="autoZero"/>
        <c:auto val="1"/>
        <c:lblAlgn val="ctr"/>
        <c:lblOffset val="100"/>
        <c:noMultiLvlLbl val="0"/>
      </c:catAx>
      <c:valAx>
        <c:axId val="369587592"/>
        <c:scaling>
          <c:orientation val="minMax"/>
        </c:scaling>
        <c:delete val="0"/>
        <c:axPos val="l"/>
        <c:numFmt formatCode="#,##0_);\(#,##0\)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endParaRPr lang="zh-CN"/>
          </a:p>
        </c:txPr>
        <c:crossAx val="369587200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2561086404260901"/>
          <c:y val="0.209513890981194"/>
          <c:w val="0.55129707172560305"/>
          <c:h val="0.1282292956987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solidFill>
            <a:schemeClr val="tx1"/>
          </a:solidFill>
          <a:latin typeface="微软雅黑" pitchFamily="34" charset="-122"/>
          <a:ea typeface="微软雅黑" pitchFamily="34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6BC472-57BE-491C-9071-1FC53E6F4FD9}" type="doc">
      <dgm:prSet loTypeId="urn:microsoft.com/office/officeart/2005/8/layout/cycle2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CN" altLang="en-US"/>
        </a:p>
      </dgm:t>
    </dgm:pt>
    <dgm:pt modelId="{DC9A5D36-77B0-47C0-AD54-CB0A69A93B9B}">
      <dgm:prSet phldrT="[文本]" custT="1"/>
      <dgm:spPr/>
      <dgm:t>
        <a:bodyPr/>
        <a:lstStyle/>
        <a:p>
          <a:r>
            <a:rPr lang="zh-CN" altLang="en-US" sz="1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线上</a:t>
          </a:r>
        </a:p>
      </dgm:t>
    </dgm:pt>
    <dgm:pt modelId="{A4C057C2-BB73-4CC1-839D-BA5BCF1D3782}" type="parTrans" cxnId="{58ECD29C-39D3-4808-9CED-810FF6E07F5C}">
      <dgm:prSet/>
      <dgm:spPr/>
      <dgm:t>
        <a:bodyPr/>
        <a:lstStyle/>
        <a:p>
          <a:endParaRPr lang="zh-CN" altLang="en-US"/>
        </a:p>
      </dgm:t>
    </dgm:pt>
    <dgm:pt modelId="{09EA4B97-FCFE-45AA-9A3B-C0EC8C99FA1D}" type="sibTrans" cxnId="{58ECD29C-39D3-4808-9CED-810FF6E07F5C}">
      <dgm:prSet/>
      <dgm:spPr/>
      <dgm:t>
        <a:bodyPr/>
        <a:lstStyle/>
        <a:p>
          <a:endParaRPr lang="zh-CN" altLang="en-US"/>
        </a:p>
      </dgm:t>
    </dgm:pt>
    <dgm:pt modelId="{8707545D-CD89-4613-AF8D-570C9CBA7AE5}">
      <dgm:prSet phldrT="[文本]" custT="1"/>
      <dgm:spPr/>
      <dgm:t>
        <a:bodyPr/>
        <a:lstStyle/>
        <a:p>
          <a:pPr marL="0" indent="0" algn="ctr" rtl="0" fontAlgn="base">
            <a:spcBef>
              <a:spcPct val="0"/>
            </a:spcBef>
            <a:spcAft>
              <a:spcPct val="0"/>
            </a:spcAft>
            <a:buClr>
              <a:srgbClr val="C00000"/>
            </a:buClr>
            <a:buFont typeface="Wingdings" panose="05000000000000000000" pitchFamily="2" charset="2"/>
            <a:buNone/>
          </a:pPr>
          <a:r>
            <a:rPr lang="zh-CN" altLang="en-US" sz="1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户外</a:t>
          </a:r>
        </a:p>
      </dgm:t>
    </dgm:pt>
    <dgm:pt modelId="{5AF9DD6B-D1B9-449D-87EF-6258513127B1}" type="parTrans" cxnId="{E97C16B3-7532-43FD-9F19-A3C1F0379AE0}">
      <dgm:prSet/>
      <dgm:spPr/>
      <dgm:t>
        <a:bodyPr/>
        <a:lstStyle/>
        <a:p>
          <a:endParaRPr lang="zh-CN" altLang="en-US"/>
        </a:p>
      </dgm:t>
    </dgm:pt>
    <dgm:pt modelId="{B6F050D2-13CD-4942-9867-4225D7B5F612}" type="sibTrans" cxnId="{E97C16B3-7532-43FD-9F19-A3C1F0379AE0}">
      <dgm:prSet/>
      <dgm:spPr/>
      <dgm:t>
        <a:bodyPr/>
        <a:lstStyle/>
        <a:p>
          <a:endParaRPr lang="zh-CN" altLang="en-US"/>
        </a:p>
      </dgm:t>
    </dgm:pt>
    <dgm:pt modelId="{99D8FE6F-A733-49A9-9841-8091BA756E1F}">
      <dgm:prSet phldrT="[文本]" custT="1"/>
      <dgm:spPr/>
      <dgm:t>
        <a:bodyPr/>
        <a:lstStyle/>
        <a:p>
          <a:pPr marL="0" indent="0" algn="ctr" rtl="0" fontAlgn="base">
            <a:spcBef>
              <a:spcPct val="0"/>
            </a:spcBef>
            <a:spcAft>
              <a:spcPct val="0"/>
            </a:spcAft>
            <a:buClr>
              <a:srgbClr val="C00000"/>
            </a:buClr>
            <a:buFont typeface="Wingdings" panose="05000000000000000000" pitchFamily="2" charset="2"/>
            <a:buNone/>
          </a:pPr>
          <a:r>
            <a:rPr lang="zh-CN" altLang="en-US" sz="1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出行</a:t>
          </a:r>
        </a:p>
      </dgm:t>
    </dgm:pt>
    <dgm:pt modelId="{3DE88945-307C-4F98-8ADB-FC562F511273}" type="parTrans" cxnId="{9A7C532D-4819-4800-9D81-A3D510A4C29A}">
      <dgm:prSet/>
      <dgm:spPr/>
      <dgm:t>
        <a:bodyPr/>
        <a:lstStyle/>
        <a:p>
          <a:endParaRPr lang="zh-CN" altLang="en-US"/>
        </a:p>
      </dgm:t>
    </dgm:pt>
    <dgm:pt modelId="{BA55E393-1D24-4FDB-8F11-DCD6EB366017}" type="sibTrans" cxnId="{9A7C532D-4819-4800-9D81-A3D510A4C29A}">
      <dgm:prSet/>
      <dgm:spPr/>
      <dgm:t>
        <a:bodyPr/>
        <a:lstStyle/>
        <a:p>
          <a:endParaRPr lang="zh-CN" altLang="en-US"/>
        </a:p>
      </dgm:t>
    </dgm:pt>
    <dgm:pt modelId="{DB850DE4-1A6C-46D9-9633-25283E57D5DA}">
      <dgm:prSet phldrT="[文本]" custT="1"/>
      <dgm:spPr/>
      <dgm:t>
        <a:bodyPr/>
        <a:lstStyle/>
        <a:p>
          <a:pPr marL="0" indent="0" algn="ctr" rtl="0" fontAlgn="base">
            <a:spcBef>
              <a:spcPct val="0"/>
            </a:spcBef>
            <a:spcAft>
              <a:spcPct val="0"/>
            </a:spcAft>
            <a:buClr>
              <a:srgbClr val="C00000"/>
            </a:buClr>
            <a:buFont typeface="Wingdings" panose="05000000000000000000" pitchFamily="2" charset="2"/>
            <a:buNone/>
          </a:pPr>
          <a:r>
            <a:rPr lang="zh-CN" altLang="en-US" sz="1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广播</a:t>
          </a:r>
        </a:p>
      </dgm:t>
    </dgm:pt>
    <dgm:pt modelId="{46B2480C-FED0-4F8E-9EF5-20D63B16E679}" type="parTrans" cxnId="{1D90FB05-BDF4-4313-B394-1851884C835F}">
      <dgm:prSet/>
      <dgm:spPr/>
      <dgm:t>
        <a:bodyPr/>
        <a:lstStyle/>
        <a:p>
          <a:endParaRPr lang="zh-CN" altLang="en-US"/>
        </a:p>
      </dgm:t>
    </dgm:pt>
    <dgm:pt modelId="{90F7CF6C-8773-4814-AE21-53A0DC3281C4}" type="sibTrans" cxnId="{1D90FB05-BDF4-4313-B394-1851884C835F}">
      <dgm:prSet/>
      <dgm:spPr/>
      <dgm:t>
        <a:bodyPr/>
        <a:lstStyle/>
        <a:p>
          <a:endParaRPr lang="zh-CN" altLang="en-US"/>
        </a:p>
      </dgm:t>
    </dgm:pt>
    <dgm:pt modelId="{8E6E19E2-79D7-40FC-8CF5-14C3B164A47B}">
      <dgm:prSet phldrT="[文本]" custT="1"/>
      <dgm:spPr/>
      <dgm:t>
        <a:bodyPr/>
        <a:lstStyle/>
        <a:p>
          <a:pPr marL="0" indent="0" algn="ctr" rtl="0" fontAlgn="base">
            <a:spcBef>
              <a:spcPct val="0"/>
            </a:spcBef>
            <a:spcAft>
              <a:spcPct val="0"/>
            </a:spcAft>
            <a:buClr>
              <a:srgbClr val="C00000"/>
            </a:buClr>
            <a:buFont typeface="Wingdings" panose="05000000000000000000" pitchFamily="2" charset="2"/>
            <a:buNone/>
          </a:pPr>
          <a:r>
            <a:rPr lang="zh-CN" altLang="en-US" sz="1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生活</a:t>
          </a:r>
        </a:p>
      </dgm:t>
    </dgm:pt>
    <dgm:pt modelId="{67D7CF97-C202-40AC-BB92-59CEDCD259AE}" type="parTrans" cxnId="{7F9518C1-53CE-4581-BF68-85972B547684}">
      <dgm:prSet/>
      <dgm:spPr/>
      <dgm:t>
        <a:bodyPr/>
        <a:lstStyle/>
        <a:p>
          <a:endParaRPr lang="zh-CN" altLang="en-US"/>
        </a:p>
      </dgm:t>
    </dgm:pt>
    <dgm:pt modelId="{775A18D9-D399-482B-ACA2-3F2283CEB61B}" type="sibTrans" cxnId="{7F9518C1-53CE-4581-BF68-85972B547684}">
      <dgm:prSet/>
      <dgm:spPr/>
      <dgm:t>
        <a:bodyPr/>
        <a:lstStyle/>
        <a:p>
          <a:endParaRPr lang="zh-CN" altLang="en-US"/>
        </a:p>
      </dgm:t>
    </dgm:pt>
    <dgm:pt modelId="{0C3154DE-63A4-4645-BE89-5D7EA6137B25}" type="pres">
      <dgm:prSet presAssocID="{6A6BC472-57BE-491C-9071-1FC53E6F4FD9}" presName="cycle" presStyleCnt="0">
        <dgm:presLayoutVars>
          <dgm:dir/>
          <dgm:resizeHandles val="exact"/>
        </dgm:presLayoutVars>
      </dgm:prSet>
      <dgm:spPr/>
    </dgm:pt>
    <dgm:pt modelId="{F528427E-06DA-4069-9BC6-5EEF6AF6700C}" type="pres">
      <dgm:prSet presAssocID="{DC9A5D36-77B0-47C0-AD54-CB0A69A93B9B}" presName="node" presStyleLbl="node1" presStyleIdx="0" presStyleCnt="5">
        <dgm:presLayoutVars>
          <dgm:bulletEnabled val="1"/>
        </dgm:presLayoutVars>
      </dgm:prSet>
      <dgm:spPr/>
    </dgm:pt>
    <dgm:pt modelId="{A1F509B0-8FE8-48EB-AE28-088720FE422B}" type="pres">
      <dgm:prSet presAssocID="{09EA4B97-FCFE-45AA-9A3B-C0EC8C99FA1D}" presName="sibTrans" presStyleLbl="sibTrans2D1" presStyleIdx="0" presStyleCnt="5"/>
      <dgm:spPr/>
    </dgm:pt>
    <dgm:pt modelId="{4865DD7B-1EC0-4E1B-9E37-10C773448A81}" type="pres">
      <dgm:prSet presAssocID="{09EA4B97-FCFE-45AA-9A3B-C0EC8C99FA1D}" presName="connectorText" presStyleLbl="sibTrans2D1" presStyleIdx="0" presStyleCnt="5"/>
      <dgm:spPr/>
    </dgm:pt>
    <dgm:pt modelId="{E9974BCD-D611-4F76-8B36-5A002F69C531}" type="pres">
      <dgm:prSet presAssocID="{8707545D-CD89-4613-AF8D-570C9CBA7AE5}" presName="node" presStyleLbl="node1" presStyleIdx="1" presStyleCnt="5">
        <dgm:presLayoutVars>
          <dgm:bulletEnabled val="1"/>
        </dgm:presLayoutVars>
      </dgm:prSet>
      <dgm:spPr/>
    </dgm:pt>
    <dgm:pt modelId="{F579545F-8634-440A-90AD-925868FFB0FA}" type="pres">
      <dgm:prSet presAssocID="{B6F050D2-13CD-4942-9867-4225D7B5F612}" presName="sibTrans" presStyleLbl="sibTrans2D1" presStyleIdx="1" presStyleCnt="5"/>
      <dgm:spPr/>
    </dgm:pt>
    <dgm:pt modelId="{B67F11AD-D973-4087-AC4A-CAE47B9E3F98}" type="pres">
      <dgm:prSet presAssocID="{B6F050D2-13CD-4942-9867-4225D7B5F612}" presName="connectorText" presStyleLbl="sibTrans2D1" presStyleIdx="1" presStyleCnt="5"/>
      <dgm:spPr/>
    </dgm:pt>
    <dgm:pt modelId="{73F20EB2-A8E6-4389-8799-89003E11EA94}" type="pres">
      <dgm:prSet presAssocID="{99D8FE6F-A733-49A9-9841-8091BA756E1F}" presName="node" presStyleLbl="node1" presStyleIdx="2" presStyleCnt="5">
        <dgm:presLayoutVars>
          <dgm:bulletEnabled val="1"/>
        </dgm:presLayoutVars>
      </dgm:prSet>
      <dgm:spPr/>
    </dgm:pt>
    <dgm:pt modelId="{5405EF5A-D860-47E0-97A8-ECC936FC1104}" type="pres">
      <dgm:prSet presAssocID="{BA55E393-1D24-4FDB-8F11-DCD6EB366017}" presName="sibTrans" presStyleLbl="sibTrans2D1" presStyleIdx="2" presStyleCnt="5"/>
      <dgm:spPr/>
    </dgm:pt>
    <dgm:pt modelId="{AF7A3B15-8F05-46F0-8031-CFD591EA6670}" type="pres">
      <dgm:prSet presAssocID="{BA55E393-1D24-4FDB-8F11-DCD6EB366017}" presName="connectorText" presStyleLbl="sibTrans2D1" presStyleIdx="2" presStyleCnt="5"/>
      <dgm:spPr/>
    </dgm:pt>
    <dgm:pt modelId="{88ED8A95-F453-46CC-AABE-26FFBBC04950}" type="pres">
      <dgm:prSet presAssocID="{DB850DE4-1A6C-46D9-9633-25283E57D5DA}" presName="node" presStyleLbl="node1" presStyleIdx="3" presStyleCnt="5">
        <dgm:presLayoutVars>
          <dgm:bulletEnabled val="1"/>
        </dgm:presLayoutVars>
      </dgm:prSet>
      <dgm:spPr/>
    </dgm:pt>
    <dgm:pt modelId="{B8EA3B09-3B37-4EB5-8931-2C17133B204E}" type="pres">
      <dgm:prSet presAssocID="{90F7CF6C-8773-4814-AE21-53A0DC3281C4}" presName="sibTrans" presStyleLbl="sibTrans2D1" presStyleIdx="3" presStyleCnt="5"/>
      <dgm:spPr/>
    </dgm:pt>
    <dgm:pt modelId="{D7CE4A97-880D-4C58-9EBF-17A03C3730D8}" type="pres">
      <dgm:prSet presAssocID="{90F7CF6C-8773-4814-AE21-53A0DC3281C4}" presName="connectorText" presStyleLbl="sibTrans2D1" presStyleIdx="3" presStyleCnt="5"/>
      <dgm:spPr/>
    </dgm:pt>
    <dgm:pt modelId="{8094D1B4-BE37-46A1-8B17-1461194A2EE3}" type="pres">
      <dgm:prSet presAssocID="{8E6E19E2-79D7-40FC-8CF5-14C3B164A47B}" presName="node" presStyleLbl="node1" presStyleIdx="4" presStyleCnt="5">
        <dgm:presLayoutVars>
          <dgm:bulletEnabled val="1"/>
        </dgm:presLayoutVars>
      </dgm:prSet>
      <dgm:spPr/>
    </dgm:pt>
    <dgm:pt modelId="{55349EFC-215F-4437-A5BD-4C348EE39AB9}" type="pres">
      <dgm:prSet presAssocID="{775A18D9-D399-482B-ACA2-3F2283CEB61B}" presName="sibTrans" presStyleLbl="sibTrans2D1" presStyleIdx="4" presStyleCnt="5"/>
      <dgm:spPr/>
    </dgm:pt>
    <dgm:pt modelId="{9E5FFE51-E7F5-4FAB-991D-7ECBC665C61E}" type="pres">
      <dgm:prSet presAssocID="{775A18D9-D399-482B-ACA2-3F2283CEB61B}" presName="connectorText" presStyleLbl="sibTrans2D1" presStyleIdx="4" presStyleCnt="5"/>
      <dgm:spPr/>
    </dgm:pt>
  </dgm:ptLst>
  <dgm:cxnLst>
    <dgm:cxn modelId="{1D90FB05-BDF4-4313-B394-1851884C835F}" srcId="{6A6BC472-57BE-491C-9071-1FC53E6F4FD9}" destId="{DB850DE4-1A6C-46D9-9633-25283E57D5DA}" srcOrd="3" destOrd="0" parTransId="{46B2480C-FED0-4F8E-9EF5-20D63B16E679}" sibTransId="{90F7CF6C-8773-4814-AE21-53A0DC3281C4}"/>
    <dgm:cxn modelId="{BF755E2C-ACEC-4991-AA5A-0670E18F261C}" type="presOf" srcId="{DC9A5D36-77B0-47C0-AD54-CB0A69A93B9B}" destId="{F528427E-06DA-4069-9BC6-5EEF6AF6700C}" srcOrd="0" destOrd="0" presId="urn:microsoft.com/office/officeart/2005/8/layout/cycle2"/>
    <dgm:cxn modelId="{9A7C532D-4819-4800-9D81-A3D510A4C29A}" srcId="{6A6BC472-57BE-491C-9071-1FC53E6F4FD9}" destId="{99D8FE6F-A733-49A9-9841-8091BA756E1F}" srcOrd="2" destOrd="0" parTransId="{3DE88945-307C-4F98-8ADB-FC562F511273}" sibTransId="{BA55E393-1D24-4FDB-8F11-DCD6EB366017}"/>
    <dgm:cxn modelId="{04232134-33C8-4469-8FF6-A6E17CE1E526}" type="presOf" srcId="{09EA4B97-FCFE-45AA-9A3B-C0EC8C99FA1D}" destId="{4865DD7B-1EC0-4E1B-9E37-10C773448A81}" srcOrd="1" destOrd="0" presId="urn:microsoft.com/office/officeart/2005/8/layout/cycle2"/>
    <dgm:cxn modelId="{5BDE6135-9CD7-4909-ADC2-1E6FB96713EC}" type="presOf" srcId="{99D8FE6F-A733-49A9-9841-8091BA756E1F}" destId="{73F20EB2-A8E6-4389-8799-89003E11EA94}" srcOrd="0" destOrd="0" presId="urn:microsoft.com/office/officeart/2005/8/layout/cycle2"/>
    <dgm:cxn modelId="{BE308436-61BC-4105-ACF2-751186E5F3B9}" type="presOf" srcId="{8707545D-CD89-4613-AF8D-570C9CBA7AE5}" destId="{E9974BCD-D611-4F76-8B36-5A002F69C531}" srcOrd="0" destOrd="0" presId="urn:microsoft.com/office/officeart/2005/8/layout/cycle2"/>
    <dgm:cxn modelId="{933EFA39-5A35-4622-B703-9F988500FE10}" type="presOf" srcId="{BA55E393-1D24-4FDB-8F11-DCD6EB366017}" destId="{AF7A3B15-8F05-46F0-8031-CFD591EA6670}" srcOrd="1" destOrd="0" presId="urn:microsoft.com/office/officeart/2005/8/layout/cycle2"/>
    <dgm:cxn modelId="{A8B3FA49-F5DD-4D50-955F-B4D0FFD6403D}" type="presOf" srcId="{6A6BC472-57BE-491C-9071-1FC53E6F4FD9}" destId="{0C3154DE-63A4-4645-BE89-5D7EA6137B25}" srcOrd="0" destOrd="0" presId="urn:microsoft.com/office/officeart/2005/8/layout/cycle2"/>
    <dgm:cxn modelId="{7DBDDD6D-2E4C-4B0D-B853-5A1728A2F6B4}" type="presOf" srcId="{90F7CF6C-8773-4814-AE21-53A0DC3281C4}" destId="{D7CE4A97-880D-4C58-9EBF-17A03C3730D8}" srcOrd="1" destOrd="0" presId="urn:microsoft.com/office/officeart/2005/8/layout/cycle2"/>
    <dgm:cxn modelId="{58ECD29C-39D3-4808-9CED-810FF6E07F5C}" srcId="{6A6BC472-57BE-491C-9071-1FC53E6F4FD9}" destId="{DC9A5D36-77B0-47C0-AD54-CB0A69A93B9B}" srcOrd="0" destOrd="0" parTransId="{A4C057C2-BB73-4CC1-839D-BA5BCF1D3782}" sibTransId="{09EA4B97-FCFE-45AA-9A3B-C0EC8C99FA1D}"/>
    <dgm:cxn modelId="{675084A4-C2E2-4D5B-AC11-557FD86B6818}" type="presOf" srcId="{8E6E19E2-79D7-40FC-8CF5-14C3B164A47B}" destId="{8094D1B4-BE37-46A1-8B17-1461194A2EE3}" srcOrd="0" destOrd="0" presId="urn:microsoft.com/office/officeart/2005/8/layout/cycle2"/>
    <dgm:cxn modelId="{E1CE83AB-E49C-4F6F-9D6D-38991342A8ED}" type="presOf" srcId="{775A18D9-D399-482B-ACA2-3F2283CEB61B}" destId="{9E5FFE51-E7F5-4FAB-991D-7ECBC665C61E}" srcOrd="1" destOrd="0" presId="urn:microsoft.com/office/officeart/2005/8/layout/cycle2"/>
    <dgm:cxn modelId="{85F015AE-A914-4C3D-A23A-F595827E0A35}" type="presOf" srcId="{DB850DE4-1A6C-46D9-9633-25283E57D5DA}" destId="{88ED8A95-F453-46CC-AABE-26FFBBC04950}" srcOrd="0" destOrd="0" presId="urn:microsoft.com/office/officeart/2005/8/layout/cycle2"/>
    <dgm:cxn modelId="{E649C2B1-FAE3-4353-B804-67ED1746D062}" type="presOf" srcId="{B6F050D2-13CD-4942-9867-4225D7B5F612}" destId="{B67F11AD-D973-4087-AC4A-CAE47B9E3F98}" srcOrd="1" destOrd="0" presId="urn:microsoft.com/office/officeart/2005/8/layout/cycle2"/>
    <dgm:cxn modelId="{E97C16B3-7532-43FD-9F19-A3C1F0379AE0}" srcId="{6A6BC472-57BE-491C-9071-1FC53E6F4FD9}" destId="{8707545D-CD89-4613-AF8D-570C9CBA7AE5}" srcOrd="1" destOrd="0" parTransId="{5AF9DD6B-D1B9-449D-87EF-6258513127B1}" sibTransId="{B6F050D2-13CD-4942-9867-4225D7B5F612}"/>
    <dgm:cxn modelId="{3ED91BBF-D16F-4BBF-B82D-A22F1A1FE122}" type="presOf" srcId="{90F7CF6C-8773-4814-AE21-53A0DC3281C4}" destId="{B8EA3B09-3B37-4EB5-8931-2C17133B204E}" srcOrd="0" destOrd="0" presId="urn:microsoft.com/office/officeart/2005/8/layout/cycle2"/>
    <dgm:cxn modelId="{7F9518C1-53CE-4581-BF68-85972B547684}" srcId="{6A6BC472-57BE-491C-9071-1FC53E6F4FD9}" destId="{8E6E19E2-79D7-40FC-8CF5-14C3B164A47B}" srcOrd="4" destOrd="0" parTransId="{67D7CF97-C202-40AC-BB92-59CEDCD259AE}" sibTransId="{775A18D9-D399-482B-ACA2-3F2283CEB61B}"/>
    <dgm:cxn modelId="{692DDDC5-2403-4D21-9278-B4D82EFC16C6}" type="presOf" srcId="{775A18D9-D399-482B-ACA2-3F2283CEB61B}" destId="{55349EFC-215F-4437-A5BD-4C348EE39AB9}" srcOrd="0" destOrd="0" presId="urn:microsoft.com/office/officeart/2005/8/layout/cycle2"/>
    <dgm:cxn modelId="{5DA9E8E0-6FC9-4BD7-BB8E-7C1680CD2F0C}" type="presOf" srcId="{09EA4B97-FCFE-45AA-9A3B-C0EC8C99FA1D}" destId="{A1F509B0-8FE8-48EB-AE28-088720FE422B}" srcOrd="0" destOrd="0" presId="urn:microsoft.com/office/officeart/2005/8/layout/cycle2"/>
    <dgm:cxn modelId="{5822FEED-BD01-410B-BD16-73455EF4005F}" type="presOf" srcId="{B6F050D2-13CD-4942-9867-4225D7B5F612}" destId="{F579545F-8634-440A-90AD-925868FFB0FA}" srcOrd="0" destOrd="0" presId="urn:microsoft.com/office/officeart/2005/8/layout/cycle2"/>
    <dgm:cxn modelId="{7BEAF7FF-5BAF-42D6-A815-143C8F98A674}" type="presOf" srcId="{BA55E393-1D24-4FDB-8F11-DCD6EB366017}" destId="{5405EF5A-D860-47E0-97A8-ECC936FC1104}" srcOrd="0" destOrd="0" presId="urn:microsoft.com/office/officeart/2005/8/layout/cycle2"/>
    <dgm:cxn modelId="{259974AF-56F7-48A3-B64E-41B5421142FB}" type="presParOf" srcId="{0C3154DE-63A4-4645-BE89-5D7EA6137B25}" destId="{F528427E-06DA-4069-9BC6-5EEF6AF6700C}" srcOrd="0" destOrd="0" presId="urn:microsoft.com/office/officeart/2005/8/layout/cycle2"/>
    <dgm:cxn modelId="{7EFA4138-40A7-4A58-A0AB-7AE6FEDB991C}" type="presParOf" srcId="{0C3154DE-63A4-4645-BE89-5D7EA6137B25}" destId="{A1F509B0-8FE8-48EB-AE28-088720FE422B}" srcOrd="1" destOrd="0" presId="urn:microsoft.com/office/officeart/2005/8/layout/cycle2"/>
    <dgm:cxn modelId="{BD973FCE-A24B-472C-B1A8-D0687EDB665C}" type="presParOf" srcId="{A1F509B0-8FE8-48EB-AE28-088720FE422B}" destId="{4865DD7B-1EC0-4E1B-9E37-10C773448A81}" srcOrd="0" destOrd="0" presId="urn:microsoft.com/office/officeart/2005/8/layout/cycle2"/>
    <dgm:cxn modelId="{0B585CB8-7CC1-4FFB-B262-3FFEE3CC422C}" type="presParOf" srcId="{0C3154DE-63A4-4645-BE89-5D7EA6137B25}" destId="{E9974BCD-D611-4F76-8B36-5A002F69C531}" srcOrd="2" destOrd="0" presId="urn:microsoft.com/office/officeart/2005/8/layout/cycle2"/>
    <dgm:cxn modelId="{56FB690C-BB42-45B3-A9FE-83B65B052765}" type="presParOf" srcId="{0C3154DE-63A4-4645-BE89-5D7EA6137B25}" destId="{F579545F-8634-440A-90AD-925868FFB0FA}" srcOrd="3" destOrd="0" presId="urn:microsoft.com/office/officeart/2005/8/layout/cycle2"/>
    <dgm:cxn modelId="{6AF4A870-86D6-48ED-B50F-7E0B3CC3C540}" type="presParOf" srcId="{F579545F-8634-440A-90AD-925868FFB0FA}" destId="{B67F11AD-D973-4087-AC4A-CAE47B9E3F98}" srcOrd="0" destOrd="0" presId="urn:microsoft.com/office/officeart/2005/8/layout/cycle2"/>
    <dgm:cxn modelId="{64616389-F15E-410B-A6F7-D59BEF192DA6}" type="presParOf" srcId="{0C3154DE-63A4-4645-BE89-5D7EA6137B25}" destId="{73F20EB2-A8E6-4389-8799-89003E11EA94}" srcOrd="4" destOrd="0" presId="urn:microsoft.com/office/officeart/2005/8/layout/cycle2"/>
    <dgm:cxn modelId="{B438E768-E0E8-419A-B2E6-1DA49CA4FD73}" type="presParOf" srcId="{0C3154DE-63A4-4645-BE89-5D7EA6137B25}" destId="{5405EF5A-D860-47E0-97A8-ECC936FC1104}" srcOrd="5" destOrd="0" presId="urn:microsoft.com/office/officeart/2005/8/layout/cycle2"/>
    <dgm:cxn modelId="{CCE6E428-2534-4643-BB57-8DC022CB85EC}" type="presParOf" srcId="{5405EF5A-D860-47E0-97A8-ECC936FC1104}" destId="{AF7A3B15-8F05-46F0-8031-CFD591EA6670}" srcOrd="0" destOrd="0" presId="urn:microsoft.com/office/officeart/2005/8/layout/cycle2"/>
    <dgm:cxn modelId="{B415267F-7BEE-4189-8E5E-C913AEBD114E}" type="presParOf" srcId="{0C3154DE-63A4-4645-BE89-5D7EA6137B25}" destId="{88ED8A95-F453-46CC-AABE-26FFBBC04950}" srcOrd="6" destOrd="0" presId="urn:microsoft.com/office/officeart/2005/8/layout/cycle2"/>
    <dgm:cxn modelId="{881B3BA5-61A3-4FE4-B6C5-5A12E9B59281}" type="presParOf" srcId="{0C3154DE-63A4-4645-BE89-5D7EA6137B25}" destId="{B8EA3B09-3B37-4EB5-8931-2C17133B204E}" srcOrd="7" destOrd="0" presId="urn:microsoft.com/office/officeart/2005/8/layout/cycle2"/>
    <dgm:cxn modelId="{59C6D0AD-E525-4245-9DA2-6F920190771E}" type="presParOf" srcId="{B8EA3B09-3B37-4EB5-8931-2C17133B204E}" destId="{D7CE4A97-880D-4C58-9EBF-17A03C3730D8}" srcOrd="0" destOrd="0" presId="urn:microsoft.com/office/officeart/2005/8/layout/cycle2"/>
    <dgm:cxn modelId="{5165E1A1-9DBF-4B8B-AB60-4FEC0385B323}" type="presParOf" srcId="{0C3154DE-63A4-4645-BE89-5D7EA6137B25}" destId="{8094D1B4-BE37-46A1-8B17-1461194A2EE3}" srcOrd="8" destOrd="0" presId="urn:microsoft.com/office/officeart/2005/8/layout/cycle2"/>
    <dgm:cxn modelId="{CC9AD22C-78DC-4ED5-AB2A-22DEE85D9922}" type="presParOf" srcId="{0C3154DE-63A4-4645-BE89-5D7EA6137B25}" destId="{55349EFC-215F-4437-A5BD-4C348EE39AB9}" srcOrd="9" destOrd="0" presId="urn:microsoft.com/office/officeart/2005/8/layout/cycle2"/>
    <dgm:cxn modelId="{E56944AC-A23A-48BD-B15E-F7834003AFB5}" type="presParOf" srcId="{55349EFC-215F-4437-A5BD-4C348EE39AB9}" destId="{9E5FFE51-E7F5-4FAB-991D-7ECBC665C61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0D2CF1-117E-5849-9034-B74999373E2D}" type="doc">
      <dgm:prSet loTypeId="urn:microsoft.com/office/officeart/2005/8/layout/cycle8" loCatId="" qsTypeId="urn:microsoft.com/office/officeart/2005/8/quickstyle/simple1" qsCatId="simple" csTypeId="urn:microsoft.com/office/officeart/2005/8/colors/accent2_3" csCatId="accent2" phldr="1"/>
      <dgm:spPr/>
    </dgm:pt>
    <dgm:pt modelId="{9E0DECE3-EF5C-E54E-9CEE-B2D2BC58C86C}">
      <dgm:prSet phldrT="[文本]" custT="1"/>
      <dgm:spPr/>
      <dgm:t>
        <a:bodyPr/>
        <a:lstStyle/>
        <a:p>
          <a:r>
            <a:rPr lang="zh-CN" altLang="en-US" sz="1400" b="1" dirty="0">
              <a:latin typeface="Microsoft YaHei" charset="-122"/>
              <a:ea typeface="Microsoft YaHei" charset="-122"/>
              <a:cs typeface="Microsoft YaHei" charset="-122"/>
            </a:rPr>
            <a:t>线上</a:t>
          </a:r>
          <a:endParaRPr lang="en-US" altLang="zh-CN" sz="1400" b="1" dirty="0">
            <a:latin typeface="Microsoft YaHei" charset="-122"/>
            <a:ea typeface="Microsoft YaHei" charset="-122"/>
            <a:cs typeface="Microsoft YaHei" charset="-122"/>
          </a:endParaRPr>
        </a:p>
        <a:p>
          <a:r>
            <a:rPr lang="zh-CN" altLang="en-US" sz="1400" b="1" dirty="0">
              <a:latin typeface="Microsoft YaHei" charset="-122"/>
              <a:ea typeface="Microsoft YaHei" charset="-122"/>
              <a:cs typeface="Microsoft YaHei" charset="-122"/>
            </a:rPr>
            <a:t>信息收集</a:t>
          </a:r>
        </a:p>
      </dgm:t>
    </dgm:pt>
    <dgm:pt modelId="{5845B186-75AB-274D-ACCF-2220792DDA11}" type="parTrans" cxnId="{3C260590-A2D7-5144-A4BB-C4DF9EAC35DE}">
      <dgm:prSet/>
      <dgm:spPr/>
      <dgm:t>
        <a:bodyPr/>
        <a:lstStyle/>
        <a:p>
          <a:endParaRPr lang="zh-CN" altLang="en-US"/>
        </a:p>
      </dgm:t>
    </dgm:pt>
    <dgm:pt modelId="{FFE220F9-EF8A-5E45-BBEE-5772535DB11D}" type="sibTrans" cxnId="{3C260590-A2D7-5144-A4BB-C4DF9EAC35DE}">
      <dgm:prSet/>
      <dgm:spPr/>
      <dgm:t>
        <a:bodyPr/>
        <a:lstStyle/>
        <a:p>
          <a:endParaRPr lang="zh-CN" altLang="en-US"/>
        </a:p>
      </dgm:t>
    </dgm:pt>
    <dgm:pt modelId="{027986DD-2A73-CF43-81F3-1F49AFF29A93}">
      <dgm:prSet phldrT="[文本]" custT="1"/>
      <dgm:spPr/>
      <dgm:t>
        <a:bodyPr/>
        <a:lstStyle/>
        <a:p>
          <a:r>
            <a:rPr lang="zh-CN" altLang="en-US" sz="1400" b="1" dirty="0">
              <a:latin typeface="Microsoft YaHei" charset="-122"/>
              <a:ea typeface="Microsoft YaHei" charset="-122"/>
              <a:cs typeface="Microsoft YaHei" charset="-122"/>
            </a:rPr>
            <a:t>线下多渠道</a:t>
          </a:r>
          <a:endParaRPr lang="en-US" altLang="zh-CN" sz="1400" b="1" dirty="0">
            <a:latin typeface="Microsoft YaHei" charset="-122"/>
            <a:ea typeface="Microsoft YaHei" charset="-122"/>
            <a:cs typeface="Microsoft YaHei" charset="-122"/>
          </a:endParaRPr>
        </a:p>
        <a:p>
          <a:r>
            <a:rPr lang="zh-CN" altLang="en-US" sz="1400" b="1" dirty="0">
              <a:latin typeface="Microsoft YaHei" charset="-122"/>
              <a:ea typeface="Microsoft YaHei" charset="-122"/>
              <a:cs typeface="Microsoft YaHei" charset="-122"/>
            </a:rPr>
            <a:t>释放产品信息</a:t>
          </a:r>
        </a:p>
      </dgm:t>
    </dgm:pt>
    <dgm:pt modelId="{8862FE1A-1617-AC4B-B86B-CABFA4C8218A}" type="parTrans" cxnId="{780A13FC-F2AB-1D49-A999-6ACF21B3148D}">
      <dgm:prSet/>
      <dgm:spPr/>
      <dgm:t>
        <a:bodyPr/>
        <a:lstStyle/>
        <a:p>
          <a:endParaRPr lang="zh-CN" altLang="en-US"/>
        </a:p>
      </dgm:t>
    </dgm:pt>
    <dgm:pt modelId="{34912743-4D75-DB4B-97E2-3847AC3B85F3}" type="sibTrans" cxnId="{780A13FC-F2AB-1D49-A999-6ACF21B3148D}">
      <dgm:prSet/>
      <dgm:spPr/>
      <dgm:t>
        <a:bodyPr/>
        <a:lstStyle/>
        <a:p>
          <a:endParaRPr lang="zh-CN" altLang="en-US"/>
        </a:p>
      </dgm:t>
    </dgm:pt>
    <dgm:pt modelId="{72B6C66D-6883-C643-90E0-C3DB14D0213A}">
      <dgm:prSet phldrT="[文本]" custT="1"/>
      <dgm:spPr/>
      <dgm:t>
        <a:bodyPr/>
        <a:lstStyle/>
        <a:p>
          <a:r>
            <a:rPr lang="zh-CN" altLang="en-US" sz="1400" b="1" dirty="0">
              <a:latin typeface="Microsoft YaHei" charset="-122"/>
              <a:ea typeface="Microsoft YaHei" charset="-122"/>
              <a:cs typeface="Microsoft YaHei" charset="-122"/>
            </a:rPr>
            <a:t>线上</a:t>
          </a:r>
          <a:endParaRPr lang="en-US" altLang="zh-CN" sz="1400" b="1" dirty="0">
            <a:latin typeface="Microsoft YaHei" charset="-122"/>
            <a:ea typeface="Microsoft YaHei" charset="-122"/>
            <a:cs typeface="Microsoft YaHei" charset="-122"/>
          </a:endParaRPr>
        </a:p>
        <a:p>
          <a:r>
            <a:rPr lang="zh-CN" altLang="en-US" sz="1400" b="1" dirty="0">
              <a:latin typeface="Microsoft YaHei" charset="-122"/>
              <a:ea typeface="Microsoft YaHei" charset="-122"/>
              <a:cs typeface="Microsoft YaHei" charset="-122"/>
            </a:rPr>
            <a:t>内容沟通</a:t>
          </a:r>
        </a:p>
      </dgm:t>
    </dgm:pt>
    <dgm:pt modelId="{F3107D24-9793-D540-A793-3A1A1D9EA0D6}" type="parTrans" cxnId="{358DD9A5-3B76-9941-B574-00BE0686514A}">
      <dgm:prSet/>
      <dgm:spPr/>
      <dgm:t>
        <a:bodyPr/>
        <a:lstStyle/>
        <a:p>
          <a:endParaRPr lang="zh-CN" altLang="en-US"/>
        </a:p>
      </dgm:t>
    </dgm:pt>
    <dgm:pt modelId="{B4792184-FCA3-3C40-8C61-AB96918E80F5}" type="sibTrans" cxnId="{358DD9A5-3B76-9941-B574-00BE0686514A}">
      <dgm:prSet/>
      <dgm:spPr/>
      <dgm:t>
        <a:bodyPr/>
        <a:lstStyle/>
        <a:p>
          <a:endParaRPr lang="zh-CN" altLang="en-US"/>
        </a:p>
      </dgm:t>
    </dgm:pt>
    <dgm:pt modelId="{A252D00B-3AB5-D94E-9F5D-DF1F557F89E1}" type="pres">
      <dgm:prSet presAssocID="{200D2CF1-117E-5849-9034-B74999373E2D}" presName="compositeShape" presStyleCnt="0">
        <dgm:presLayoutVars>
          <dgm:chMax val="7"/>
          <dgm:dir/>
          <dgm:resizeHandles val="exact"/>
        </dgm:presLayoutVars>
      </dgm:prSet>
      <dgm:spPr/>
    </dgm:pt>
    <dgm:pt modelId="{67E66BBF-37D7-9A48-A4AF-3CB406785789}" type="pres">
      <dgm:prSet presAssocID="{200D2CF1-117E-5849-9034-B74999373E2D}" presName="wedge1" presStyleLbl="node1" presStyleIdx="0" presStyleCnt="3"/>
      <dgm:spPr/>
    </dgm:pt>
    <dgm:pt modelId="{A2E0AEA0-5F20-1B45-8723-DD249E4904A8}" type="pres">
      <dgm:prSet presAssocID="{200D2CF1-117E-5849-9034-B74999373E2D}" presName="dummy1a" presStyleCnt="0"/>
      <dgm:spPr/>
    </dgm:pt>
    <dgm:pt modelId="{7F382D7C-0383-EC46-9334-E8ED40E9C68F}" type="pres">
      <dgm:prSet presAssocID="{200D2CF1-117E-5849-9034-B74999373E2D}" presName="dummy1b" presStyleCnt="0"/>
      <dgm:spPr/>
    </dgm:pt>
    <dgm:pt modelId="{D8519BA1-6737-9C47-B71D-A6C6D3E1C717}" type="pres">
      <dgm:prSet presAssocID="{200D2CF1-117E-5849-9034-B74999373E2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DBDE8E1-E0C9-514E-9A9D-7FD9361374CF}" type="pres">
      <dgm:prSet presAssocID="{200D2CF1-117E-5849-9034-B74999373E2D}" presName="wedge2" presStyleLbl="node1" presStyleIdx="1" presStyleCnt="3"/>
      <dgm:spPr/>
    </dgm:pt>
    <dgm:pt modelId="{FE3695F6-125B-2F46-A43A-1017FD58DD02}" type="pres">
      <dgm:prSet presAssocID="{200D2CF1-117E-5849-9034-B74999373E2D}" presName="dummy2a" presStyleCnt="0"/>
      <dgm:spPr/>
    </dgm:pt>
    <dgm:pt modelId="{42A0A3CE-5AA4-404B-BE1C-75C88A5F0335}" type="pres">
      <dgm:prSet presAssocID="{200D2CF1-117E-5849-9034-B74999373E2D}" presName="dummy2b" presStyleCnt="0"/>
      <dgm:spPr/>
    </dgm:pt>
    <dgm:pt modelId="{080A515F-A3B3-374C-B6B1-E1C63AED6DF9}" type="pres">
      <dgm:prSet presAssocID="{200D2CF1-117E-5849-9034-B74999373E2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807A4C1-7C3E-9A47-BB4C-7C619FD98C5C}" type="pres">
      <dgm:prSet presAssocID="{200D2CF1-117E-5849-9034-B74999373E2D}" presName="wedge3" presStyleLbl="node1" presStyleIdx="2" presStyleCnt="3"/>
      <dgm:spPr/>
    </dgm:pt>
    <dgm:pt modelId="{556F5458-C178-B348-A336-601793CDAC01}" type="pres">
      <dgm:prSet presAssocID="{200D2CF1-117E-5849-9034-B74999373E2D}" presName="dummy3a" presStyleCnt="0"/>
      <dgm:spPr/>
    </dgm:pt>
    <dgm:pt modelId="{45528324-6EBB-064F-9D51-0808B4BB2EF6}" type="pres">
      <dgm:prSet presAssocID="{200D2CF1-117E-5849-9034-B74999373E2D}" presName="dummy3b" presStyleCnt="0"/>
      <dgm:spPr/>
    </dgm:pt>
    <dgm:pt modelId="{3A6C486A-3E84-EB4F-BE2F-70E92752E751}" type="pres">
      <dgm:prSet presAssocID="{200D2CF1-117E-5849-9034-B74999373E2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B02727A-B291-B843-805F-32D76FB198DF}" type="pres">
      <dgm:prSet presAssocID="{FFE220F9-EF8A-5E45-BBEE-5772535DB11D}" presName="arrowWedge1" presStyleLbl="fgSibTrans2D1" presStyleIdx="0" presStyleCnt="3"/>
      <dgm:spPr/>
    </dgm:pt>
    <dgm:pt modelId="{E7D48116-55F2-6440-84BC-9FE45F88437E}" type="pres">
      <dgm:prSet presAssocID="{34912743-4D75-DB4B-97E2-3847AC3B85F3}" presName="arrowWedge2" presStyleLbl="fgSibTrans2D1" presStyleIdx="1" presStyleCnt="3"/>
      <dgm:spPr/>
    </dgm:pt>
    <dgm:pt modelId="{D8C3F81E-972D-D241-B5D3-04C66D4DB957}" type="pres">
      <dgm:prSet presAssocID="{B4792184-FCA3-3C40-8C61-AB96918E80F5}" presName="arrowWedge3" presStyleLbl="fgSibTrans2D1" presStyleIdx="2" presStyleCnt="3"/>
      <dgm:spPr/>
    </dgm:pt>
  </dgm:ptLst>
  <dgm:cxnLst>
    <dgm:cxn modelId="{E5377A08-BE8E-2948-BEB8-FC480B49AA19}" type="presOf" srcId="{200D2CF1-117E-5849-9034-B74999373E2D}" destId="{A252D00B-3AB5-D94E-9F5D-DF1F557F89E1}" srcOrd="0" destOrd="0" presId="urn:microsoft.com/office/officeart/2005/8/layout/cycle8"/>
    <dgm:cxn modelId="{C296772C-EBAB-EB4A-A8D8-1E39F840DCA2}" type="presOf" srcId="{027986DD-2A73-CF43-81F3-1F49AFF29A93}" destId="{6DBDE8E1-E0C9-514E-9A9D-7FD9361374CF}" srcOrd="0" destOrd="0" presId="urn:microsoft.com/office/officeart/2005/8/layout/cycle8"/>
    <dgm:cxn modelId="{A860EC35-23C9-DB43-9271-DC9283787E41}" type="presOf" srcId="{9E0DECE3-EF5C-E54E-9CEE-B2D2BC58C86C}" destId="{67E66BBF-37D7-9A48-A4AF-3CB406785789}" srcOrd="0" destOrd="0" presId="urn:microsoft.com/office/officeart/2005/8/layout/cycle8"/>
    <dgm:cxn modelId="{3C260590-A2D7-5144-A4BB-C4DF9EAC35DE}" srcId="{200D2CF1-117E-5849-9034-B74999373E2D}" destId="{9E0DECE3-EF5C-E54E-9CEE-B2D2BC58C86C}" srcOrd="0" destOrd="0" parTransId="{5845B186-75AB-274D-ACCF-2220792DDA11}" sibTransId="{FFE220F9-EF8A-5E45-BBEE-5772535DB11D}"/>
    <dgm:cxn modelId="{32F83291-4DC7-EB42-90B2-CE8594B93DAA}" type="presOf" srcId="{027986DD-2A73-CF43-81F3-1F49AFF29A93}" destId="{080A515F-A3B3-374C-B6B1-E1C63AED6DF9}" srcOrd="1" destOrd="0" presId="urn:microsoft.com/office/officeart/2005/8/layout/cycle8"/>
    <dgm:cxn modelId="{358DD9A5-3B76-9941-B574-00BE0686514A}" srcId="{200D2CF1-117E-5849-9034-B74999373E2D}" destId="{72B6C66D-6883-C643-90E0-C3DB14D0213A}" srcOrd="2" destOrd="0" parTransId="{F3107D24-9793-D540-A793-3A1A1D9EA0D6}" sibTransId="{B4792184-FCA3-3C40-8C61-AB96918E80F5}"/>
    <dgm:cxn modelId="{50F71BAA-8C80-754D-950B-50F9183AE03C}" type="presOf" srcId="{72B6C66D-6883-C643-90E0-C3DB14D0213A}" destId="{0807A4C1-7C3E-9A47-BB4C-7C619FD98C5C}" srcOrd="0" destOrd="0" presId="urn:microsoft.com/office/officeart/2005/8/layout/cycle8"/>
    <dgm:cxn modelId="{8E0CB6B9-1E2F-0B4B-9545-A3D4CD1958CE}" type="presOf" srcId="{9E0DECE3-EF5C-E54E-9CEE-B2D2BC58C86C}" destId="{D8519BA1-6737-9C47-B71D-A6C6D3E1C717}" srcOrd="1" destOrd="0" presId="urn:microsoft.com/office/officeart/2005/8/layout/cycle8"/>
    <dgm:cxn modelId="{901894FB-59E1-9745-BB86-C0770C98451D}" type="presOf" srcId="{72B6C66D-6883-C643-90E0-C3DB14D0213A}" destId="{3A6C486A-3E84-EB4F-BE2F-70E92752E751}" srcOrd="1" destOrd="0" presId="urn:microsoft.com/office/officeart/2005/8/layout/cycle8"/>
    <dgm:cxn modelId="{780A13FC-F2AB-1D49-A999-6ACF21B3148D}" srcId="{200D2CF1-117E-5849-9034-B74999373E2D}" destId="{027986DD-2A73-CF43-81F3-1F49AFF29A93}" srcOrd="1" destOrd="0" parTransId="{8862FE1A-1617-AC4B-B86B-CABFA4C8218A}" sibTransId="{34912743-4D75-DB4B-97E2-3847AC3B85F3}"/>
    <dgm:cxn modelId="{5C2394D4-2019-EB44-9C10-0AC24976249F}" type="presParOf" srcId="{A252D00B-3AB5-D94E-9F5D-DF1F557F89E1}" destId="{67E66BBF-37D7-9A48-A4AF-3CB406785789}" srcOrd="0" destOrd="0" presId="urn:microsoft.com/office/officeart/2005/8/layout/cycle8"/>
    <dgm:cxn modelId="{4F28C7A8-866C-F443-81D0-21ECD30298C3}" type="presParOf" srcId="{A252D00B-3AB5-D94E-9F5D-DF1F557F89E1}" destId="{A2E0AEA0-5F20-1B45-8723-DD249E4904A8}" srcOrd="1" destOrd="0" presId="urn:microsoft.com/office/officeart/2005/8/layout/cycle8"/>
    <dgm:cxn modelId="{11B859CE-8E51-9946-BA14-DA01B614AF00}" type="presParOf" srcId="{A252D00B-3AB5-D94E-9F5D-DF1F557F89E1}" destId="{7F382D7C-0383-EC46-9334-E8ED40E9C68F}" srcOrd="2" destOrd="0" presId="urn:microsoft.com/office/officeart/2005/8/layout/cycle8"/>
    <dgm:cxn modelId="{466FBB5E-05E7-CC45-B738-6F5B230C75EC}" type="presParOf" srcId="{A252D00B-3AB5-D94E-9F5D-DF1F557F89E1}" destId="{D8519BA1-6737-9C47-B71D-A6C6D3E1C717}" srcOrd="3" destOrd="0" presId="urn:microsoft.com/office/officeart/2005/8/layout/cycle8"/>
    <dgm:cxn modelId="{E011271D-8DAD-DA42-B00A-BB9B927074AE}" type="presParOf" srcId="{A252D00B-3AB5-D94E-9F5D-DF1F557F89E1}" destId="{6DBDE8E1-E0C9-514E-9A9D-7FD9361374CF}" srcOrd="4" destOrd="0" presId="urn:microsoft.com/office/officeart/2005/8/layout/cycle8"/>
    <dgm:cxn modelId="{0CECE64F-8613-0840-ABE0-3E4B59FACA57}" type="presParOf" srcId="{A252D00B-3AB5-D94E-9F5D-DF1F557F89E1}" destId="{FE3695F6-125B-2F46-A43A-1017FD58DD02}" srcOrd="5" destOrd="0" presId="urn:microsoft.com/office/officeart/2005/8/layout/cycle8"/>
    <dgm:cxn modelId="{A4940291-C320-3C49-B03F-BEBFAD3CC523}" type="presParOf" srcId="{A252D00B-3AB5-D94E-9F5D-DF1F557F89E1}" destId="{42A0A3CE-5AA4-404B-BE1C-75C88A5F0335}" srcOrd="6" destOrd="0" presId="urn:microsoft.com/office/officeart/2005/8/layout/cycle8"/>
    <dgm:cxn modelId="{84174903-BAB1-4348-A65B-6F03A2C1B7BC}" type="presParOf" srcId="{A252D00B-3AB5-D94E-9F5D-DF1F557F89E1}" destId="{080A515F-A3B3-374C-B6B1-E1C63AED6DF9}" srcOrd="7" destOrd="0" presId="urn:microsoft.com/office/officeart/2005/8/layout/cycle8"/>
    <dgm:cxn modelId="{329BA830-2A47-5F40-A3FD-E648B7DEFECC}" type="presParOf" srcId="{A252D00B-3AB5-D94E-9F5D-DF1F557F89E1}" destId="{0807A4C1-7C3E-9A47-BB4C-7C619FD98C5C}" srcOrd="8" destOrd="0" presId="urn:microsoft.com/office/officeart/2005/8/layout/cycle8"/>
    <dgm:cxn modelId="{888CE4D3-2726-A045-8644-4AB9FE3F2D32}" type="presParOf" srcId="{A252D00B-3AB5-D94E-9F5D-DF1F557F89E1}" destId="{556F5458-C178-B348-A336-601793CDAC01}" srcOrd="9" destOrd="0" presId="urn:microsoft.com/office/officeart/2005/8/layout/cycle8"/>
    <dgm:cxn modelId="{72876A6B-D8BE-A64A-AB4C-CE58D00D6F69}" type="presParOf" srcId="{A252D00B-3AB5-D94E-9F5D-DF1F557F89E1}" destId="{45528324-6EBB-064F-9D51-0808B4BB2EF6}" srcOrd="10" destOrd="0" presId="urn:microsoft.com/office/officeart/2005/8/layout/cycle8"/>
    <dgm:cxn modelId="{B1E55E2C-A4AF-B649-A0BC-E42CCA66242B}" type="presParOf" srcId="{A252D00B-3AB5-D94E-9F5D-DF1F557F89E1}" destId="{3A6C486A-3E84-EB4F-BE2F-70E92752E751}" srcOrd="11" destOrd="0" presId="urn:microsoft.com/office/officeart/2005/8/layout/cycle8"/>
    <dgm:cxn modelId="{D2CF8CA3-3C25-D54B-9882-6DA86D0B2569}" type="presParOf" srcId="{A252D00B-3AB5-D94E-9F5D-DF1F557F89E1}" destId="{EB02727A-B291-B843-805F-32D76FB198DF}" srcOrd="12" destOrd="0" presId="urn:microsoft.com/office/officeart/2005/8/layout/cycle8"/>
    <dgm:cxn modelId="{7A5D93F5-FEB7-3E49-BC2A-2A260DE3FD2F}" type="presParOf" srcId="{A252D00B-3AB5-D94E-9F5D-DF1F557F89E1}" destId="{E7D48116-55F2-6440-84BC-9FE45F88437E}" srcOrd="13" destOrd="0" presId="urn:microsoft.com/office/officeart/2005/8/layout/cycle8"/>
    <dgm:cxn modelId="{40B3D029-BA99-E046-AF60-5237711855BE}" type="presParOf" srcId="{A252D00B-3AB5-D94E-9F5D-DF1F557F89E1}" destId="{D8C3F81E-972D-D241-B5D3-04C66D4DB95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76A21B-4F97-8B40-872E-9069D58A817A}" type="doc">
      <dgm:prSet loTypeId="urn:microsoft.com/office/officeart/2008/layout/VerticalCurvedList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CN" altLang="en-US"/>
        </a:p>
      </dgm:t>
    </dgm:pt>
    <dgm:pt modelId="{E0C2CE69-7BD6-1B45-8407-DB4A64829F7C}">
      <dgm:prSet phldrT="[文本]"/>
      <dgm:spPr>
        <a:solidFill>
          <a:srgbClr val="C00000"/>
        </a:solidFill>
      </dgm:spPr>
      <dgm:t>
        <a:bodyPr/>
        <a:lstStyle/>
        <a:p>
          <a:r>
            <a: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rPr>
            <a:t>聚焦垂直媒体，包围汽车消费者线索收集资源</a:t>
          </a:r>
          <a:endParaRPr lang="zh-CN" altLang="en-US" dirty="0"/>
        </a:p>
      </dgm:t>
    </dgm:pt>
    <dgm:pt modelId="{03008C7D-33FF-164B-8388-C00C3E253284}" type="parTrans" cxnId="{89B99694-C309-0A4B-9B18-16DFD57697EA}">
      <dgm:prSet/>
      <dgm:spPr/>
      <dgm:t>
        <a:bodyPr/>
        <a:lstStyle/>
        <a:p>
          <a:endParaRPr lang="zh-CN" altLang="en-US"/>
        </a:p>
      </dgm:t>
    </dgm:pt>
    <dgm:pt modelId="{5DC0D89F-1ACC-EE4D-822B-5BE5070E45BF}" type="sibTrans" cxnId="{89B99694-C309-0A4B-9B18-16DFD57697EA}">
      <dgm:prSet/>
      <dgm:spPr/>
      <dgm:t>
        <a:bodyPr/>
        <a:lstStyle/>
        <a:p>
          <a:endParaRPr lang="zh-CN" altLang="en-US"/>
        </a:p>
      </dgm:t>
    </dgm:pt>
    <dgm:pt modelId="{574B77BE-3D7C-5A4B-A774-D5490926FB79}">
      <dgm:prSet phldrT="[文本]"/>
      <dgm:spPr>
        <a:solidFill>
          <a:srgbClr val="C00000"/>
        </a:solidFill>
      </dgm:spPr>
      <dgm:t>
        <a:bodyPr/>
        <a:lstStyle/>
        <a:p>
          <a:r>
            <a: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rPr>
            <a:t>新闻社交全路径创意内容关联，聚焦用户关注</a:t>
          </a:r>
          <a:endParaRPr lang="zh-CN" altLang="en-US" dirty="0"/>
        </a:p>
      </dgm:t>
    </dgm:pt>
    <dgm:pt modelId="{D884182B-8EB4-A64C-9C92-B05E8675E510}" type="parTrans" cxnId="{B1C95545-0AFB-9E4E-A10A-C3B61AA5DCC2}">
      <dgm:prSet/>
      <dgm:spPr/>
      <dgm:t>
        <a:bodyPr/>
        <a:lstStyle/>
        <a:p>
          <a:endParaRPr lang="zh-CN" altLang="en-US"/>
        </a:p>
      </dgm:t>
    </dgm:pt>
    <dgm:pt modelId="{C4938AA2-7343-4F43-9821-3A356B030766}" type="sibTrans" cxnId="{B1C95545-0AFB-9E4E-A10A-C3B61AA5DCC2}">
      <dgm:prSet/>
      <dgm:spPr/>
      <dgm:t>
        <a:bodyPr/>
        <a:lstStyle/>
        <a:p>
          <a:endParaRPr lang="zh-CN" altLang="en-US"/>
        </a:p>
      </dgm:t>
    </dgm:pt>
    <dgm:pt modelId="{EF31A65D-4CA3-7244-831A-608423501CDD}">
      <dgm:prSet phldrT="[文本]"/>
      <dgm:spPr>
        <a:solidFill>
          <a:srgbClr val="C00000"/>
        </a:solidFill>
      </dgm:spPr>
      <dgm:t>
        <a:bodyPr/>
        <a:lstStyle/>
        <a:p>
          <a:r>
            <a: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rPr>
            <a:t>IP</a:t>
          </a:r>
          <a:r>
            <a: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rPr>
            <a:t>热剧大剧贴片包断，紧追热点释放产品信息</a:t>
          </a:r>
          <a:endParaRPr lang="zh-CN" altLang="en-US" dirty="0"/>
        </a:p>
      </dgm:t>
    </dgm:pt>
    <dgm:pt modelId="{4135B4D4-D13F-6447-B73B-1B0D6BFF32B7}" type="parTrans" cxnId="{5DBC3063-90EE-3241-B8AB-56FF08592D1E}">
      <dgm:prSet/>
      <dgm:spPr/>
      <dgm:t>
        <a:bodyPr/>
        <a:lstStyle/>
        <a:p>
          <a:endParaRPr lang="zh-CN" altLang="en-US"/>
        </a:p>
      </dgm:t>
    </dgm:pt>
    <dgm:pt modelId="{B7ED8BD6-31BE-354B-A50E-A952787A9AB1}" type="sibTrans" cxnId="{5DBC3063-90EE-3241-B8AB-56FF08592D1E}">
      <dgm:prSet/>
      <dgm:spPr/>
      <dgm:t>
        <a:bodyPr/>
        <a:lstStyle/>
        <a:p>
          <a:endParaRPr lang="zh-CN" altLang="en-US"/>
        </a:p>
      </dgm:t>
    </dgm:pt>
    <dgm:pt modelId="{4152917E-F2A0-E346-A525-9C599E430445}" type="pres">
      <dgm:prSet presAssocID="{AD76A21B-4F97-8B40-872E-9069D58A817A}" presName="Name0" presStyleCnt="0">
        <dgm:presLayoutVars>
          <dgm:chMax val="7"/>
          <dgm:chPref val="7"/>
          <dgm:dir/>
        </dgm:presLayoutVars>
      </dgm:prSet>
      <dgm:spPr/>
    </dgm:pt>
    <dgm:pt modelId="{BC11437D-7ECA-0D4C-9850-E3477BAA5A06}" type="pres">
      <dgm:prSet presAssocID="{AD76A21B-4F97-8B40-872E-9069D58A817A}" presName="Name1" presStyleCnt="0"/>
      <dgm:spPr/>
    </dgm:pt>
    <dgm:pt modelId="{0464A535-B0BF-B740-9B7F-0E3D282213D0}" type="pres">
      <dgm:prSet presAssocID="{AD76A21B-4F97-8B40-872E-9069D58A817A}" presName="cycle" presStyleCnt="0"/>
      <dgm:spPr/>
    </dgm:pt>
    <dgm:pt modelId="{993CB6EB-7809-B34F-B620-975191CE2CD9}" type="pres">
      <dgm:prSet presAssocID="{AD76A21B-4F97-8B40-872E-9069D58A817A}" presName="srcNode" presStyleLbl="node1" presStyleIdx="0" presStyleCnt="3"/>
      <dgm:spPr/>
    </dgm:pt>
    <dgm:pt modelId="{6A5CF454-1FB4-EF4D-B703-0D2782873209}" type="pres">
      <dgm:prSet presAssocID="{AD76A21B-4F97-8B40-872E-9069D58A817A}" presName="conn" presStyleLbl="parChTrans1D2" presStyleIdx="0" presStyleCnt="1"/>
      <dgm:spPr/>
    </dgm:pt>
    <dgm:pt modelId="{FF231BB7-7E51-F342-80F1-11CEC4EE8CE3}" type="pres">
      <dgm:prSet presAssocID="{AD76A21B-4F97-8B40-872E-9069D58A817A}" presName="extraNode" presStyleLbl="node1" presStyleIdx="0" presStyleCnt="3"/>
      <dgm:spPr/>
    </dgm:pt>
    <dgm:pt modelId="{2E3DD6B7-50B3-584A-A0EF-5D3741A0FCF8}" type="pres">
      <dgm:prSet presAssocID="{AD76A21B-4F97-8B40-872E-9069D58A817A}" presName="dstNode" presStyleLbl="node1" presStyleIdx="0" presStyleCnt="3"/>
      <dgm:spPr/>
    </dgm:pt>
    <dgm:pt modelId="{5DFEA11C-E440-914E-805E-9AC238D31E2F}" type="pres">
      <dgm:prSet presAssocID="{E0C2CE69-7BD6-1B45-8407-DB4A64829F7C}" presName="text_1" presStyleLbl="node1" presStyleIdx="0" presStyleCnt="3">
        <dgm:presLayoutVars>
          <dgm:bulletEnabled val="1"/>
        </dgm:presLayoutVars>
      </dgm:prSet>
      <dgm:spPr/>
    </dgm:pt>
    <dgm:pt modelId="{98D07469-E542-E644-A435-A876F134B1CE}" type="pres">
      <dgm:prSet presAssocID="{E0C2CE69-7BD6-1B45-8407-DB4A64829F7C}" presName="accent_1" presStyleCnt="0"/>
      <dgm:spPr/>
    </dgm:pt>
    <dgm:pt modelId="{D340E562-C35C-1B45-94C1-227B43E5CC4C}" type="pres">
      <dgm:prSet presAssocID="{E0C2CE69-7BD6-1B45-8407-DB4A64829F7C}" presName="accentRepeatNode" presStyleLbl="solidFgAcc1" presStyleIdx="0" presStyleCnt="3" custLinFactNeighborX="-5644" custLinFactNeighborY="-7868"/>
      <dgm:spPr/>
    </dgm:pt>
    <dgm:pt modelId="{82BF4A9D-59CF-164A-BB7D-291BFC7AC3CD}" type="pres">
      <dgm:prSet presAssocID="{574B77BE-3D7C-5A4B-A774-D5490926FB79}" presName="text_2" presStyleLbl="node1" presStyleIdx="1" presStyleCnt="3">
        <dgm:presLayoutVars>
          <dgm:bulletEnabled val="1"/>
        </dgm:presLayoutVars>
      </dgm:prSet>
      <dgm:spPr/>
    </dgm:pt>
    <dgm:pt modelId="{959DC66A-5BD8-2B49-8FD6-B2CF324D75C6}" type="pres">
      <dgm:prSet presAssocID="{574B77BE-3D7C-5A4B-A774-D5490926FB79}" presName="accent_2" presStyleCnt="0"/>
      <dgm:spPr/>
    </dgm:pt>
    <dgm:pt modelId="{0BE2508C-6E87-FC40-AF4E-D2CF1E96F60B}" type="pres">
      <dgm:prSet presAssocID="{574B77BE-3D7C-5A4B-A774-D5490926FB79}" presName="accentRepeatNode" presStyleLbl="solidFgAcc1" presStyleIdx="1" presStyleCnt="3"/>
      <dgm:spPr/>
    </dgm:pt>
    <dgm:pt modelId="{82CF1616-9AF7-614B-AD42-F85091D1AA14}" type="pres">
      <dgm:prSet presAssocID="{EF31A65D-4CA3-7244-831A-608423501CDD}" presName="text_3" presStyleLbl="node1" presStyleIdx="2" presStyleCnt="3">
        <dgm:presLayoutVars>
          <dgm:bulletEnabled val="1"/>
        </dgm:presLayoutVars>
      </dgm:prSet>
      <dgm:spPr/>
    </dgm:pt>
    <dgm:pt modelId="{25020230-BB7D-9A4A-8F2A-94B441712CD5}" type="pres">
      <dgm:prSet presAssocID="{EF31A65D-4CA3-7244-831A-608423501CDD}" presName="accent_3" presStyleCnt="0"/>
      <dgm:spPr/>
    </dgm:pt>
    <dgm:pt modelId="{314540A9-2FD3-1B45-B45B-091A35ADFD29}" type="pres">
      <dgm:prSet presAssocID="{EF31A65D-4CA3-7244-831A-608423501CDD}" presName="accentRepeatNode" presStyleLbl="solidFgAcc1" presStyleIdx="2" presStyleCnt="3"/>
      <dgm:spPr/>
    </dgm:pt>
  </dgm:ptLst>
  <dgm:cxnLst>
    <dgm:cxn modelId="{6D78C362-C10B-E24B-950A-09BE8A118D27}" type="presOf" srcId="{AD76A21B-4F97-8B40-872E-9069D58A817A}" destId="{4152917E-F2A0-E346-A525-9C599E430445}" srcOrd="0" destOrd="0" presId="urn:microsoft.com/office/officeart/2008/layout/VerticalCurvedList"/>
    <dgm:cxn modelId="{5DBC3063-90EE-3241-B8AB-56FF08592D1E}" srcId="{AD76A21B-4F97-8B40-872E-9069D58A817A}" destId="{EF31A65D-4CA3-7244-831A-608423501CDD}" srcOrd="2" destOrd="0" parTransId="{4135B4D4-D13F-6447-B73B-1B0D6BFF32B7}" sibTransId="{B7ED8BD6-31BE-354B-A50E-A952787A9AB1}"/>
    <dgm:cxn modelId="{B1C95545-0AFB-9E4E-A10A-C3B61AA5DCC2}" srcId="{AD76A21B-4F97-8B40-872E-9069D58A817A}" destId="{574B77BE-3D7C-5A4B-A774-D5490926FB79}" srcOrd="1" destOrd="0" parTransId="{D884182B-8EB4-A64C-9C92-B05E8675E510}" sibTransId="{C4938AA2-7343-4F43-9821-3A356B030766}"/>
    <dgm:cxn modelId="{1A6E9579-FAE7-A54A-880D-4A338C0BC143}" type="presOf" srcId="{E0C2CE69-7BD6-1B45-8407-DB4A64829F7C}" destId="{5DFEA11C-E440-914E-805E-9AC238D31E2F}" srcOrd="0" destOrd="0" presId="urn:microsoft.com/office/officeart/2008/layout/VerticalCurvedList"/>
    <dgm:cxn modelId="{80535F8D-F506-7C44-8C87-E12A3BEE2F91}" type="presOf" srcId="{EF31A65D-4CA3-7244-831A-608423501CDD}" destId="{82CF1616-9AF7-614B-AD42-F85091D1AA14}" srcOrd="0" destOrd="0" presId="urn:microsoft.com/office/officeart/2008/layout/VerticalCurvedList"/>
    <dgm:cxn modelId="{89B99694-C309-0A4B-9B18-16DFD57697EA}" srcId="{AD76A21B-4F97-8B40-872E-9069D58A817A}" destId="{E0C2CE69-7BD6-1B45-8407-DB4A64829F7C}" srcOrd="0" destOrd="0" parTransId="{03008C7D-33FF-164B-8388-C00C3E253284}" sibTransId="{5DC0D89F-1ACC-EE4D-822B-5BE5070E45BF}"/>
    <dgm:cxn modelId="{6B8B74BF-1658-3747-86FA-49B2EABDB373}" type="presOf" srcId="{5DC0D89F-1ACC-EE4D-822B-5BE5070E45BF}" destId="{6A5CF454-1FB4-EF4D-B703-0D2782873209}" srcOrd="0" destOrd="0" presId="urn:microsoft.com/office/officeart/2008/layout/VerticalCurvedList"/>
    <dgm:cxn modelId="{D812D9E5-C62C-EC4A-89BC-5D1C92BD4DA2}" type="presOf" srcId="{574B77BE-3D7C-5A4B-A774-D5490926FB79}" destId="{82BF4A9D-59CF-164A-BB7D-291BFC7AC3CD}" srcOrd="0" destOrd="0" presId="urn:microsoft.com/office/officeart/2008/layout/VerticalCurvedList"/>
    <dgm:cxn modelId="{D731953A-5D24-CD46-8E57-A32A2D5F8F40}" type="presParOf" srcId="{4152917E-F2A0-E346-A525-9C599E430445}" destId="{BC11437D-7ECA-0D4C-9850-E3477BAA5A06}" srcOrd="0" destOrd="0" presId="urn:microsoft.com/office/officeart/2008/layout/VerticalCurvedList"/>
    <dgm:cxn modelId="{9659376A-CFF4-5143-805F-82141781806D}" type="presParOf" srcId="{BC11437D-7ECA-0D4C-9850-E3477BAA5A06}" destId="{0464A535-B0BF-B740-9B7F-0E3D282213D0}" srcOrd="0" destOrd="0" presId="urn:microsoft.com/office/officeart/2008/layout/VerticalCurvedList"/>
    <dgm:cxn modelId="{73FA8FB6-E0E0-9746-8703-49950BE5268B}" type="presParOf" srcId="{0464A535-B0BF-B740-9B7F-0E3D282213D0}" destId="{993CB6EB-7809-B34F-B620-975191CE2CD9}" srcOrd="0" destOrd="0" presId="urn:microsoft.com/office/officeart/2008/layout/VerticalCurvedList"/>
    <dgm:cxn modelId="{AB142C82-7FE4-7F41-B181-3AAC853935EC}" type="presParOf" srcId="{0464A535-B0BF-B740-9B7F-0E3D282213D0}" destId="{6A5CF454-1FB4-EF4D-B703-0D2782873209}" srcOrd="1" destOrd="0" presId="urn:microsoft.com/office/officeart/2008/layout/VerticalCurvedList"/>
    <dgm:cxn modelId="{260514B0-B6E6-D44E-9705-DC00B40FBBA7}" type="presParOf" srcId="{0464A535-B0BF-B740-9B7F-0E3D282213D0}" destId="{FF231BB7-7E51-F342-80F1-11CEC4EE8CE3}" srcOrd="2" destOrd="0" presId="urn:microsoft.com/office/officeart/2008/layout/VerticalCurvedList"/>
    <dgm:cxn modelId="{D0458F07-8E14-A64E-82F1-E9A3A1870D76}" type="presParOf" srcId="{0464A535-B0BF-B740-9B7F-0E3D282213D0}" destId="{2E3DD6B7-50B3-584A-A0EF-5D3741A0FCF8}" srcOrd="3" destOrd="0" presId="urn:microsoft.com/office/officeart/2008/layout/VerticalCurvedList"/>
    <dgm:cxn modelId="{BF893B82-C768-704E-A0E8-AA81FB888EF3}" type="presParOf" srcId="{BC11437D-7ECA-0D4C-9850-E3477BAA5A06}" destId="{5DFEA11C-E440-914E-805E-9AC238D31E2F}" srcOrd="1" destOrd="0" presId="urn:microsoft.com/office/officeart/2008/layout/VerticalCurvedList"/>
    <dgm:cxn modelId="{6206CC7B-F534-624F-9614-A2D30D43D828}" type="presParOf" srcId="{BC11437D-7ECA-0D4C-9850-E3477BAA5A06}" destId="{98D07469-E542-E644-A435-A876F134B1CE}" srcOrd="2" destOrd="0" presId="urn:microsoft.com/office/officeart/2008/layout/VerticalCurvedList"/>
    <dgm:cxn modelId="{84CE6035-DF4E-E34E-97C2-DD9317A0C9A5}" type="presParOf" srcId="{98D07469-E542-E644-A435-A876F134B1CE}" destId="{D340E562-C35C-1B45-94C1-227B43E5CC4C}" srcOrd="0" destOrd="0" presId="urn:microsoft.com/office/officeart/2008/layout/VerticalCurvedList"/>
    <dgm:cxn modelId="{48D0C81D-7BD1-034D-ACA4-41416A547EB7}" type="presParOf" srcId="{BC11437D-7ECA-0D4C-9850-E3477BAA5A06}" destId="{82BF4A9D-59CF-164A-BB7D-291BFC7AC3CD}" srcOrd="3" destOrd="0" presId="urn:microsoft.com/office/officeart/2008/layout/VerticalCurvedList"/>
    <dgm:cxn modelId="{C4E88197-5830-4B4D-9A99-B5E6524E7BAC}" type="presParOf" srcId="{BC11437D-7ECA-0D4C-9850-E3477BAA5A06}" destId="{959DC66A-5BD8-2B49-8FD6-B2CF324D75C6}" srcOrd="4" destOrd="0" presId="urn:microsoft.com/office/officeart/2008/layout/VerticalCurvedList"/>
    <dgm:cxn modelId="{E9616E61-B5EF-8142-8988-054AB65BA8E5}" type="presParOf" srcId="{959DC66A-5BD8-2B49-8FD6-B2CF324D75C6}" destId="{0BE2508C-6E87-FC40-AF4E-D2CF1E96F60B}" srcOrd="0" destOrd="0" presId="urn:microsoft.com/office/officeart/2008/layout/VerticalCurvedList"/>
    <dgm:cxn modelId="{42F066F3-2FE7-BE45-8864-317B2FA9F26C}" type="presParOf" srcId="{BC11437D-7ECA-0D4C-9850-E3477BAA5A06}" destId="{82CF1616-9AF7-614B-AD42-F85091D1AA14}" srcOrd="5" destOrd="0" presId="urn:microsoft.com/office/officeart/2008/layout/VerticalCurvedList"/>
    <dgm:cxn modelId="{8730675F-13EC-6D4B-9816-D708481B7E00}" type="presParOf" srcId="{BC11437D-7ECA-0D4C-9850-E3477BAA5A06}" destId="{25020230-BB7D-9A4A-8F2A-94B441712CD5}" srcOrd="6" destOrd="0" presId="urn:microsoft.com/office/officeart/2008/layout/VerticalCurvedList"/>
    <dgm:cxn modelId="{E03E7145-25D5-AF44-A5C5-412027F0A4DC}" type="presParOf" srcId="{25020230-BB7D-9A4A-8F2A-94B441712CD5}" destId="{314540A9-2FD3-1B45-B45B-091A35ADFD29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8427E-06DA-4069-9BC6-5EEF6AF6700C}">
      <dsp:nvSpPr>
        <dsp:cNvPr id="0" name=""/>
        <dsp:cNvSpPr/>
      </dsp:nvSpPr>
      <dsp:spPr>
        <a:xfrm>
          <a:off x="2506640" y="1096"/>
          <a:ext cx="1131063" cy="11310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线上</a:t>
          </a:r>
        </a:p>
      </dsp:txBody>
      <dsp:txXfrm>
        <a:off x="2672280" y="166736"/>
        <a:ext cx="799783" cy="799783"/>
      </dsp:txXfrm>
    </dsp:sp>
    <dsp:sp modelId="{A1F509B0-8FE8-48EB-AE28-088720FE422B}">
      <dsp:nvSpPr>
        <dsp:cNvPr id="0" name=""/>
        <dsp:cNvSpPr/>
      </dsp:nvSpPr>
      <dsp:spPr>
        <a:xfrm rot="2160000">
          <a:off x="3601760" y="869460"/>
          <a:ext cx="299858" cy="381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3610350" y="919369"/>
        <a:ext cx="209901" cy="229039"/>
      </dsp:txXfrm>
    </dsp:sp>
    <dsp:sp modelId="{E9974BCD-D611-4F76-8B36-5A002F69C531}">
      <dsp:nvSpPr>
        <dsp:cNvPr id="0" name=""/>
        <dsp:cNvSpPr/>
      </dsp:nvSpPr>
      <dsp:spPr>
        <a:xfrm>
          <a:off x="3879408" y="998470"/>
          <a:ext cx="1131063" cy="11310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fontAlgn="base">
            <a:lnSpc>
              <a:spcPct val="90000"/>
            </a:lnSpc>
            <a:spcBef>
              <a:spcPct val="0"/>
            </a:spcBef>
            <a:spcAft>
              <a:spcPct val="0"/>
            </a:spcAft>
            <a:buClr>
              <a:srgbClr val="C00000"/>
            </a:buClr>
            <a:buFont typeface="Wingdings" panose="05000000000000000000" pitchFamily="2" charset="2"/>
            <a:buNone/>
          </a:pPr>
          <a:r>
            <a:rPr lang="zh-CN" altLang="en-US" sz="1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户外</a:t>
          </a:r>
        </a:p>
      </dsp:txBody>
      <dsp:txXfrm>
        <a:off x="4045048" y="1164110"/>
        <a:ext cx="799783" cy="799783"/>
      </dsp:txXfrm>
    </dsp:sp>
    <dsp:sp modelId="{F579545F-8634-440A-90AD-925868FFB0FA}">
      <dsp:nvSpPr>
        <dsp:cNvPr id="0" name=""/>
        <dsp:cNvSpPr/>
      </dsp:nvSpPr>
      <dsp:spPr>
        <a:xfrm rot="6480000">
          <a:off x="4035457" y="2171956"/>
          <a:ext cx="299858" cy="381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 rot="10800000">
        <a:off x="4094335" y="2205526"/>
        <a:ext cx="209901" cy="229039"/>
      </dsp:txXfrm>
    </dsp:sp>
    <dsp:sp modelId="{73F20EB2-A8E6-4389-8799-89003E11EA94}">
      <dsp:nvSpPr>
        <dsp:cNvPr id="0" name=""/>
        <dsp:cNvSpPr/>
      </dsp:nvSpPr>
      <dsp:spPr>
        <a:xfrm>
          <a:off x="3355057" y="2612256"/>
          <a:ext cx="1131063" cy="11310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fontAlgn="base">
            <a:lnSpc>
              <a:spcPct val="90000"/>
            </a:lnSpc>
            <a:spcBef>
              <a:spcPct val="0"/>
            </a:spcBef>
            <a:spcAft>
              <a:spcPct val="0"/>
            </a:spcAft>
            <a:buClr>
              <a:srgbClr val="C00000"/>
            </a:buClr>
            <a:buFont typeface="Wingdings" panose="05000000000000000000" pitchFamily="2" charset="2"/>
            <a:buNone/>
          </a:pPr>
          <a:r>
            <a:rPr lang="zh-CN" altLang="en-US" sz="1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出行</a:t>
          </a:r>
        </a:p>
      </dsp:txBody>
      <dsp:txXfrm>
        <a:off x="3520697" y="2777896"/>
        <a:ext cx="799783" cy="799783"/>
      </dsp:txXfrm>
    </dsp:sp>
    <dsp:sp modelId="{5405EF5A-D860-47E0-97A8-ECC936FC1104}">
      <dsp:nvSpPr>
        <dsp:cNvPr id="0" name=""/>
        <dsp:cNvSpPr/>
      </dsp:nvSpPr>
      <dsp:spPr>
        <a:xfrm rot="10800000">
          <a:off x="2930729" y="2986920"/>
          <a:ext cx="299858" cy="381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 rot="10800000">
        <a:off x="3020686" y="3063267"/>
        <a:ext cx="209901" cy="229039"/>
      </dsp:txXfrm>
    </dsp:sp>
    <dsp:sp modelId="{88ED8A95-F453-46CC-AABE-26FFBBC04950}">
      <dsp:nvSpPr>
        <dsp:cNvPr id="0" name=""/>
        <dsp:cNvSpPr/>
      </dsp:nvSpPr>
      <dsp:spPr>
        <a:xfrm>
          <a:off x="1658223" y="2612256"/>
          <a:ext cx="1131063" cy="11310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fontAlgn="base">
            <a:lnSpc>
              <a:spcPct val="90000"/>
            </a:lnSpc>
            <a:spcBef>
              <a:spcPct val="0"/>
            </a:spcBef>
            <a:spcAft>
              <a:spcPct val="0"/>
            </a:spcAft>
            <a:buClr>
              <a:srgbClr val="C00000"/>
            </a:buClr>
            <a:buFont typeface="Wingdings" panose="05000000000000000000" pitchFamily="2" charset="2"/>
            <a:buNone/>
          </a:pPr>
          <a:r>
            <a:rPr lang="zh-CN" altLang="en-US" sz="1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广播</a:t>
          </a:r>
        </a:p>
      </dsp:txBody>
      <dsp:txXfrm>
        <a:off x="1823863" y="2777896"/>
        <a:ext cx="799783" cy="799783"/>
      </dsp:txXfrm>
    </dsp:sp>
    <dsp:sp modelId="{B8EA3B09-3B37-4EB5-8931-2C17133B204E}">
      <dsp:nvSpPr>
        <dsp:cNvPr id="0" name=""/>
        <dsp:cNvSpPr/>
      </dsp:nvSpPr>
      <dsp:spPr>
        <a:xfrm rot="15120000">
          <a:off x="1814272" y="2188099"/>
          <a:ext cx="299858" cy="381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 rot="10800000">
        <a:off x="1873150" y="2307223"/>
        <a:ext cx="209901" cy="229039"/>
      </dsp:txXfrm>
    </dsp:sp>
    <dsp:sp modelId="{8094D1B4-BE37-46A1-8B17-1461194A2EE3}">
      <dsp:nvSpPr>
        <dsp:cNvPr id="0" name=""/>
        <dsp:cNvSpPr/>
      </dsp:nvSpPr>
      <dsp:spPr>
        <a:xfrm>
          <a:off x="1133872" y="998470"/>
          <a:ext cx="1131063" cy="11310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 fontAlgn="base">
            <a:lnSpc>
              <a:spcPct val="90000"/>
            </a:lnSpc>
            <a:spcBef>
              <a:spcPct val="0"/>
            </a:spcBef>
            <a:spcAft>
              <a:spcPct val="0"/>
            </a:spcAft>
            <a:buClr>
              <a:srgbClr val="C00000"/>
            </a:buClr>
            <a:buFont typeface="Wingdings" panose="05000000000000000000" pitchFamily="2" charset="2"/>
            <a:buNone/>
          </a:pPr>
          <a:r>
            <a:rPr lang="zh-CN" altLang="en-US" sz="1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生活</a:t>
          </a:r>
        </a:p>
      </dsp:txBody>
      <dsp:txXfrm>
        <a:off x="1299512" y="1164110"/>
        <a:ext cx="799783" cy="799783"/>
      </dsp:txXfrm>
    </dsp:sp>
    <dsp:sp modelId="{55349EFC-215F-4437-A5BD-4C348EE39AB9}">
      <dsp:nvSpPr>
        <dsp:cNvPr id="0" name=""/>
        <dsp:cNvSpPr/>
      </dsp:nvSpPr>
      <dsp:spPr>
        <a:xfrm rot="19440000">
          <a:off x="2228992" y="879436"/>
          <a:ext cx="299858" cy="381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2237582" y="982221"/>
        <a:ext cx="209901" cy="2290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E66BBF-37D7-9A48-A4AF-3CB406785789}">
      <dsp:nvSpPr>
        <dsp:cNvPr id="0" name=""/>
        <dsp:cNvSpPr/>
      </dsp:nvSpPr>
      <dsp:spPr>
        <a:xfrm>
          <a:off x="1216814" y="182402"/>
          <a:ext cx="2357197" cy="2357197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latin typeface="Microsoft YaHei" charset="-122"/>
              <a:ea typeface="Microsoft YaHei" charset="-122"/>
              <a:cs typeface="Microsoft YaHei" charset="-122"/>
            </a:rPr>
            <a:t>线上</a:t>
          </a:r>
          <a:endParaRPr lang="en-US" altLang="zh-CN" sz="1400" b="1" kern="1200" dirty="0">
            <a:latin typeface="Microsoft YaHei" charset="-122"/>
            <a:ea typeface="Microsoft YaHei" charset="-122"/>
            <a:cs typeface="Microsoft YaHei" charset="-122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latin typeface="Microsoft YaHei" charset="-122"/>
              <a:ea typeface="Microsoft YaHei" charset="-122"/>
              <a:cs typeface="Microsoft YaHei" charset="-122"/>
            </a:rPr>
            <a:t>信息收集</a:t>
          </a:r>
        </a:p>
      </dsp:txBody>
      <dsp:txXfrm>
        <a:off x="2459113" y="681903"/>
        <a:ext cx="841856" cy="701546"/>
      </dsp:txXfrm>
    </dsp:sp>
    <dsp:sp modelId="{6DBDE8E1-E0C9-514E-9A9D-7FD9361374CF}">
      <dsp:nvSpPr>
        <dsp:cNvPr id="0" name=""/>
        <dsp:cNvSpPr/>
      </dsp:nvSpPr>
      <dsp:spPr>
        <a:xfrm>
          <a:off x="1168267" y="266587"/>
          <a:ext cx="2357197" cy="2357197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shade val="80000"/>
            <a:hueOff val="-17936"/>
            <a:satOff val="-2012"/>
            <a:lumOff val="128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latin typeface="Microsoft YaHei" charset="-122"/>
              <a:ea typeface="Microsoft YaHei" charset="-122"/>
              <a:cs typeface="Microsoft YaHei" charset="-122"/>
            </a:rPr>
            <a:t>线下多渠道</a:t>
          </a:r>
          <a:endParaRPr lang="en-US" altLang="zh-CN" sz="1400" b="1" kern="1200" dirty="0">
            <a:latin typeface="Microsoft YaHei" charset="-122"/>
            <a:ea typeface="Microsoft YaHei" charset="-122"/>
            <a:cs typeface="Microsoft YaHei" charset="-122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latin typeface="Microsoft YaHei" charset="-122"/>
              <a:ea typeface="Microsoft YaHei" charset="-122"/>
              <a:cs typeface="Microsoft YaHei" charset="-122"/>
            </a:rPr>
            <a:t>释放产品信息</a:t>
          </a:r>
        </a:p>
      </dsp:txBody>
      <dsp:txXfrm>
        <a:off x="1729504" y="1795959"/>
        <a:ext cx="1262784" cy="617361"/>
      </dsp:txXfrm>
    </dsp:sp>
    <dsp:sp modelId="{0807A4C1-7C3E-9A47-BB4C-7C619FD98C5C}">
      <dsp:nvSpPr>
        <dsp:cNvPr id="0" name=""/>
        <dsp:cNvSpPr/>
      </dsp:nvSpPr>
      <dsp:spPr>
        <a:xfrm>
          <a:off x="1119720" y="182402"/>
          <a:ext cx="2357197" cy="2357197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latin typeface="Microsoft YaHei" charset="-122"/>
              <a:ea typeface="Microsoft YaHei" charset="-122"/>
              <a:cs typeface="Microsoft YaHei" charset="-122"/>
            </a:rPr>
            <a:t>线上</a:t>
          </a:r>
          <a:endParaRPr lang="en-US" altLang="zh-CN" sz="1400" b="1" kern="1200" dirty="0">
            <a:latin typeface="Microsoft YaHei" charset="-122"/>
            <a:ea typeface="Microsoft YaHei" charset="-122"/>
            <a:cs typeface="Microsoft YaHei" charset="-122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latin typeface="Microsoft YaHei" charset="-122"/>
              <a:ea typeface="Microsoft YaHei" charset="-122"/>
              <a:cs typeface="Microsoft YaHei" charset="-122"/>
            </a:rPr>
            <a:t>内容沟通</a:t>
          </a:r>
        </a:p>
      </dsp:txBody>
      <dsp:txXfrm>
        <a:off x="1392762" y="681903"/>
        <a:ext cx="841856" cy="701546"/>
      </dsp:txXfrm>
    </dsp:sp>
    <dsp:sp modelId="{EB02727A-B291-B843-805F-32D76FB198DF}">
      <dsp:nvSpPr>
        <dsp:cNvPr id="0" name=""/>
        <dsp:cNvSpPr/>
      </dsp:nvSpPr>
      <dsp:spPr>
        <a:xfrm>
          <a:off x="1071087" y="36480"/>
          <a:ext cx="2649040" cy="264904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D48116-55F2-6440-84BC-9FE45F88437E}">
      <dsp:nvSpPr>
        <dsp:cNvPr id="0" name=""/>
        <dsp:cNvSpPr/>
      </dsp:nvSpPr>
      <dsp:spPr>
        <a:xfrm>
          <a:off x="1022345" y="120516"/>
          <a:ext cx="2649040" cy="264904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>
            <a:shade val="90000"/>
            <a:hueOff val="-17925"/>
            <a:satOff val="-2104"/>
            <a:lumOff val="115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3F81E-972D-D241-B5D3-04C66D4DB957}">
      <dsp:nvSpPr>
        <dsp:cNvPr id="0" name=""/>
        <dsp:cNvSpPr/>
      </dsp:nvSpPr>
      <dsp:spPr>
        <a:xfrm>
          <a:off x="973604" y="36480"/>
          <a:ext cx="2649040" cy="264904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shade val="90000"/>
            <a:hueOff val="-35851"/>
            <a:satOff val="-4207"/>
            <a:lumOff val="2301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CF454-1FB4-EF4D-B703-0D2782873209}">
      <dsp:nvSpPr>
        <dsp:cNvPr id="0" name=""/>
        <dsp:cNvSpPr/>
      </dsp:nvSpPr>
      <dsp:spPr>
        <a:xfrm>
          <a:off x="-4413549" y="-676923"/>
          <a:ext cx="5258055" cy="5258055"/>
        </a:xfrm>
        <a:prstGeom prst="blockArc">
          <a:avLst>
            <a:gd name="adj1" fmla="val 18900000"/>
            <a:gd name="adj2" fmla="val 2700000"/>
            <a:gd name="adj3" fmla="val 411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FEA11C-E440-914E-805E-9AC238D31E2F}">
      <dsp:nvSpPr>
        <dsp:cNvPr id="0" name=""/>
        <dsp:cNvSpPr/>
      </dsp:nvSpPr>
      <dsp:spPr>
        <a:xfrm>
          <a:off x="543119" y="390420"/>
          <a:ext cx="5500217" cy="780841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979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聚焦垂直媒体，包围汽车消费者线索收集资源</a:t>
          </a:r>
          <a:endParaRPr lang="zh-CN" altLang="en-US" sz="1700" kern="1200" dirty="0"/>
        </a:p>
      </dsp:txBody>
      <dsp:txXfrm>
        <a:off x="543119" y="390420"/>
        <a:ext cx="5500217" cy="780841"/>
      </dsp:txXfrm>
    </dsp:sp>
    <dsp:sp modelId="{D340E562-C35C-1B45-94C1-227B43E5CC4C}">
      <dsp:nvSpPr>
        <dsp:cNvPr id="0" name=""/>
        <dsp:cNvSpPr/>
      </dsp:nvSpPr>
      <dsp:spPr>
        <a:xfrm>
          <a:off x="4" y="216019"/>
          <a:ext cx="976052" cy="9760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F4A9D-59CF-164A-BB7D-291BFC7AC3CD}">
      <dsp:nvSpPr>
        <dsp:cNvPr id="0" name=""/>
        <dsp:cNvSpPr/>
      </dsp:nvSpPr>
      <dsp:spPr>
        <a:xfrm>
          <a:off x="826955" y="1561683"/>
          <a:ext cx="5216381" cy="780841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979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新闻社交全路径创意内容关联，聚焦用户关注</a:t>
          </a:r>
          <a:endParaRPr lang="zh-CN" altLang="en-US" sz="1700" kern="1200" dirty="0"/>
        </a:p>
      </dsp:txBody>
      <dsp:txXfrm>
        <a:off x="826955" y="1561683"/>
        <a:ext cx="5216381" cy="780841"/>
      </dsp:txXfrm>
    </dsp:sp>
    <dsp:sp modelId="{0BE2508C-6E87-FC40-AF4E-D2CF1E96F60B}">
      <dsp:nvSpPr>
        <dsp:cNvPr id="0" name=""/>
        <dsp:cNvSpPr/>
      </dsp:nvSpPr>
      <dsp:spPr>
        <a:xfrm>
          <a:off x="338929" y="1464078"/>
          <a:ext cx="976052" cy="9760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F1616-9AF7-614B-AD42-F85091D1AA14}">
      <dsp:nvSpPr>
        <dsp:cNvPr id="0" name=""/>
        <dsp:cNvSpPr/>
      </dsp:nvSpPr>
      <dsp:spPr>
        <a:xfrm>
          <a:off x="543119" y="2732945"/>
          <a:ext cx="5500217" cy="780841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979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IP</a:t>
          </a:r>
          <a:r>
            <a:rPr lang="zh-CN" altLang="en-US" sz="17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热剧大剧贴片包断，紧追热点释放产品信息</a:t>
          </a:r>
          <a:endParaRPr lang="zh-CN" altLang="en-US" sz="1700" kern="1200" dirty="0"/>
        </a:p>
      </dsp:txBody>
      <dsp:txXfrm>
        <a:off x="543119" y="2732945"/>
        <a:ext cx="5500217" cy="780841"/>
      </dsp:txXfrm>
    </dsp:sp>
    <dsp:sp modelId="{314540A9-2FD3-1B45-B45B-091A35ADFD29}">
      <dsp:nvSpPr>
        <dsp:cNvPr id="0" name=""/>
        <dsp:cNvSpPr/>
      </dsp:nvSpPr>
      <dsp:spPr>
        <a:xfrm>
          <a:off x="55093" y="2635340"/>
          <a:ext cx="976052" cy="9760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92991" cy="332398"/>
          </a:xfrm>
          <a:prstGeom prst="rect">
            <a:avLst/>
          </a:prstGeom>
        </p:spPr>
        <p:txBody>
          <a:bodyPr vert="horz" lIns="91013" tIns="45506" rIns="91013" bIns="45506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09111" y="0"/>
            <a:ext cx="4292991" cy="332398"/>
          </a:xfrm>
          <a:prstGeom prst="rect">
            <a:avLst/>
          </a:prstGeom>
        </p:spPr>
        <p:txBody>
          <a:bodyPr vert="horz" lIns="91013" tIns="45506" rIns="91013" bIns="45506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392042F-DBA1-4FD0-A112-6E99AE37DC40}" type="datetime10">
              <a:rPr lang="zh-CN" altLang="en-US" smtClean="0"/>
              <a:pPr>
                <a:defRPr/>
              </a:pPr>
              <a:t>14:48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6307054"/>
            <a:ext cx="4292991" cy="332397"/>
          </a:xfrm>
          <a:prstGeom prst="rect">
            <a:avLst/>
          </a:prstGeom>
        </p:spPr>
        <p:txBody>
          <a:bodyPr vert="horz" lIns="91013" tIns="45506" rIns="91013" bIns="45506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09111" y="6307054"/>
            <a:ext cx="4292991" cy="332397"/>
          </a:xfrm>
          <a:prstGeom prst="rect">
            <a:avLst/>
          </a:prstGeom>
        </p:spPr>
        <p:txBody>
          <a:bodyPr vert="horz" lIns="91013" tIns="45506" rIns="91013" bIns="45506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69BAC25-668C-42BB-8570-9718F75D80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84295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290679" cy="33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13" tIns="45506" rIns="91013" bIns="4550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5609111" y="0"/>
            <a:ext cx="4292991" cy="33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13" tIns="45506" rIns="91013" bIns="4550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7484AFC-2539-400C-B0A7-1165DA8C4EC1}" type="datetime10">
              <a:rPr lang="zh-CN" altLang="en-US" smtClean="0"/>
              <a:pPr>
                <a:defRPr/>
              </a:pPr>
              <a:t>14:48</a:t>
            </a:fld>
            <a:endParaRPr lang="zh-CN" altLang="en-US"/>
          </a:p>
        </p:txBody>
      </p:sp>
      <p:sp>
        <p:nvSpPr>
          <p:cNvPr id="21508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2736850" y="498475"/>
            <a:ext cx="44259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7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9978" y="3154058"/>
            <a:ext cx="7922143" cy="298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13" tIns="45506" rIns="91013" bIns="455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3078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307054"/>
            <a:ext cx="4290679" cy="33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13" tIns="45506" rIns="91013" bIns="4550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9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09111" y="6307054"/>
            <a:ext cx="4292991" cy="33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13" tIns="45506" rIns="91013" bIns="4550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D8FDE47-4D19-47AB-9C85-00267F89D4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2301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4C50930-686B-494A-8CAB-17D5D71DF60C}" type="datetime10">
              <a:rPr lang="zh-CN" altLang="en-US" smtClean="0"/>
              <a:t>14:48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8FDE47-4D19-47AB-9C85-00267F89D460}" type="slidenum">
              <a:rPr lang="zh-CN" altLang="en-US" smtClean="0"/>
              <a:pPr>
                <a:defRPr/>
              </a:pPr>
              <a:t>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213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7484AFC-2539-400C-B0A7-1165DA8C4EC1}" type="datetime10">
              <a:rPr lang="zh-CN" altLang="en-US" smtClean="0"/>
              <a:pPr>
                <a:defRPr/>
              </a:pPr>
              <a:t>14:49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8FDE47-4D19-47AB-9C85-00267F89D460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189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7484AFC-2539-400C-B0A7-1165DA8C4EC1}" type="datetime10">
              <a:rPr lang="zh-CN" altLang="en-US" smtClean="0"/>
              <a:pPr>
                <a:defRPr/>
              </a:pPr>
              <a:t>14:49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8FDE47-4D19-47AB-9C85-00267F89D460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941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7484AFC-2539-400C-B0A7-1165DA8C4EC1}" type="datetime10">
              <a:rPr lang="zh-CN" altLang="en-US" smtClean="0"/>
              <a:pPr>
                <a:defRPr/>
              </a:pPr>
              <a:t>14:49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8FDE47-4D19-47AB-9C85-00267F89D460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163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7484AFC-2539-400C-B0A7-1165DA8C4EC1}" type="datetime10">
              <a:rPr lang="zh-CN" altLang="en-US" smtClean="0"/>
              <a:pPr>
                <a:defRPr/>
              </a:pPr>
              <a:t>14:49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8FDE47-4D19-47AB-9C85-00267F89D460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61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7484AFC-2539-400C-B0A7-1165DA8C4EC1}" type="datetime10">
              <a:rPr lang="zh-CN" altLang="en-US" smtClean="0"/>
              <a:pPr>
                <a:defRPr/>
              </a:pPr>
              <a:t>14:49</a:t>
            </a:fld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8FDE47-4D19-47AB-9C85-00267F89D460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93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总结一下：</a:t>
            </a:r>
            <a:r>
              <a:rPr lang="en-US" altLang="zh-CN" dirty="0"/>
              <a:t>2017</a:t>
            </a:r>
            <a:r>
              <a:rPr lang="zh-CN" altLang="en-US" dirty="0"/>
              <a:t>年业已过半，汽车品牌数字营销现状就是：</a:t>
            </a:r>
            <a:r>
              <a:rPr lang="en-US" altLang="zh-CN" dirty="0"/>
              <a:t>1. </a:t>
            </a:r>
            <a:r>
              <a:rPr lang="zh-CN" altLang="en-US" dirty="0"/>
              <a:t>形式多样，模式创新；</a:t>
            </a:r>
            <a:r>
              <a:rPr lang="en-US" altLang="zh-CN" dirty="0"/>
              <a:t>2.</a:t>
            </a:r>
            <a:r>
              <a:rPr lang="zh-CN" altLang="en-US" dirty="0"/>
              <a:t> 竞争激烈，品效合一；</a:t>
            </a:r>
            <a:r>
              <a:rPr lang="en-US" altLang="zh-CN" dirty="0"/>
              <a:t>3. </a:t>
            </a:r>
            <a:r>
              <a:rPr lang="zh-CN" altLang="en-US" dirty="0"/>
              <a:t>渠道扩展，打破边界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00A0-A511-4B87-8FA3-D7C55EE3186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043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8CCDA09-D347-4E07-A6F1-7EC0A51C2B0F}" type="datetime10">
              <a:rPr lang="zh-CN" altLang="en-US" smtClean="0"/>
              <a:t>14:49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8FDE47-4D19-47AB-9C85-00267F89D460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091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37D21-77A6-4882-A8FB-62CB4CE1DE58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164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443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05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9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1"/>
            <a:ext cx="8435280" cy="48351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FCF87-4FFD-4957-A913-701C043361A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4113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7546" y="240507"/>
            <a:ext cx="7835788" cy="91112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7546" y="1151628"/>
            <a:ext cx="8768013" cy="361015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3092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 userDrawn="1"/>
        </p:nvSpPr>
        <p:spPr bwMode="auto">
          <a:xfrm>
            <a:off x="387352" y="114300"/>
            <a:ext cx="7883525" cy="54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0" marR="0" lvl="0" indent="0" algn="l" defTabSz="257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57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ＭＳ Ｐゴシック" charset="-128"/>
              <a:cs typeface="+mn-cs"/>
            </a:endParaRPr>
          </a:p>
          <a:p>
            <a:pPr marL="0" marR="0" lvl="0" indent="0" algn="l" defTabSz="257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ＭＳ Ｐゴシック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0775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450">
                <a:solidFill>
                  <a:schemeClr val="tx1">
                    <a:tint val="75000"/>
                  </a:schemeClr>
                </a:solidFill>
                <a:latin typeface="+mj-lt"/>
                <a:ea typeface="创艺简黑体" pitchFamily="2" charset="-122"/>
              </a:defRPr>
            </a:lvl1pPr>
          </a:lstStyle>
          <a:p>
            <a:pPr defTabSz="257175">
              <a:defRPr/>
            </a:pPr>
            <a:fld id="{9F09F6D6-B822-4DC8-B767-EADB08452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175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2"/>
          <p:cNvSpPr>
            <a:spLocks noGrp="1"/>
          </p:cNvSpPr>
          <p:nvPr userDrawn="1">
            <p:ph type="ftr" sz="quarter" idx="3"/>
          </p:nvPr>
        </p:nvSpPr>
        <p:spPr>
          <a:xfrm>
            <a:off x="270642" y="4937512"/>
            <a:ext cx="1153210" cy="273844"/>
          </a:xfrm>
          <a:prstGeom prst="rect">
            <a:avLst/>
          </a:prstGeom>
        </p:spPr>
        <p:txBody>
          <a:bodyPr/>
          <a:lstStyle>
            <a:lvl1pPr>
              <a:defRPr sz="394"/>
            </a:lvl1pPr>
          </a:lstStyle>
          <a:p>
            <a:pPr algn="ctr" defTabSz="257175" fontAlgn="ctr">
              <a:lnSpc>
                <a:spcPct val="120000"/>
              </a:lnSpc>
            </a:pPr>
            <a:r>
              <a:rPr kumimoji="1" lang="en-US" altLang="ja-JP">
                <a:solidFill>
                  <a:srgbClr val="000000"/>
                </a:solidFill>
                <a:latin typeface="Verdana" pitchFamily="34" charset="0"/>
                <a:ea typeface="创艺简黑体" pitchFamily="2" charset="-122"/>
              </a:rPr>
              <a:t>SSQ &amp; Training Dept.</a:t>
            </a:r>
            <a:endParaRPr kumimoji="1" lang="en-US" altLang="ja-JP" dirty="0">
              <a:solidFill>
                <a:srgbClr val="000000"/>
              </a:solidFill>
              <a:latin typeface="Verdana" pitchFamily="34" charset="0"/>
              <a:ea typeface="创艺简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767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569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Brand\VI\Creative\logo update 0922\logo p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3" t="33849" r="14632" b="33659"/>
          <a:stretch/>
        </p:blipFill>
        <p:spPr bwMode="auto">
          <a:xfrm>
            <a:off x="6968359" y="102665"/>
            <a:ext cx="2112756" cy="43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接连接符 7"/>
          <p:cNvCxnSpPr/>
          <p:nvPr/>
        </p:nvCxnSpPr>
        <p:spPr>
          <a:xfrm>
            <a:off x="167223" y="598901"/>
            <a:ext cx="8811417" cy="0"/>
          </a:xfrm>
          <a:prstGeom prst="line">
            <a:avLst/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6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Brand\VI\Creative\logo update 0922\logo png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3" t="33849" r="14632" b="33659"/>
          <a:stretch/>
        </p:blipFill>
        <p:spPr bwMode="auto">
          <a:xfrm>
            <a:off x="6968359" y="102665"/>
            <a:ext cx="2112756" cy="43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直接连接符 11"/>
          <p:cNvCxnSpPr/>
          <p:nvPr/>
        </p:nvCxnSpPr>
        <p:spPr>
          <a:xfrm>
            <a:off x="167223" y="598901"/>
            <a:ext cx="8811417" cy="0"/>
          </a:xfrm>
          <a:prstGeom prst="line">
            <a:avLst/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1" r:id="rId2"/>
    <p:sldLayoutId id="2147483662" r:id="rId3"/>
    <p:sldLayoutId id="2147483663" r:id="rId4"/>
    <p:sldLayoutId id="2147483664" r:id="rId5"/>
    <p:sldLayoutId id="2147483665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chart" Target="../charts/chart5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chart" Target="../charts/chart9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hart" Target="../charts/chart13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7" Type="http://schemas.openxmlformats.org/officeDocument/2006/relationships/chart" Target="../charts/chart20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9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chart" Target="../charts/chart21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chart" Target="../charts/chart26.xml"/><Relationship Id="rId10" Type="http://schemas.openxmlformats.org/officeDocument/2006/relationships/image" Target="../media/image40.png"/><Relationship Id="rId4" Type="http://schemas.openxmlformats.org/officeDocument/2006/relationships/chart" Target="../charts/chart25.xml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chart" Target="../charts/chart35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4.xml"/><Relationship Id="rId5" Type="http://schemas.openxmlformats.org/officeDocument/2006/relationships/chart" Target="../charts/chart33.xml"/><Relationship Id="rId4" Type="http://schemas.openxmlformats.org/officeDocument/2006/relationships/chart" Target="../charts/char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diagramData" Target="../diagrams/data2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openxmlformats.org/officeDocument/2006/relationships/image" Target="../media/image68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84.png"/><Relationship Id="rId7" Type="http://schemas.openxmlformats.org/officeDocument/2006/relationships/image" Target="../media/image6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hyperlink" Target="http://www.umantis.com/ueber-uns/standorte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41.jpeg"/><Relationship Id="rId12" Type="http://schemas.openxmlformats.org/officeDocument/2006/relationships/image" Target="../media/image14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8.png"/><Relationship Id="rId10" Type="http://schemas.openxmlformats.org/officeDocument/2006/relationships/image" Target="../media/image144.png"/><Relationship Id="rId4" Type="http://schemas.openxmlformats.org/officeDocument/2006/relationships/image" Target="../media/image139.wmf"/><Relationship Id="rId9" Type="http://schemas.openxmlformats.org/officeDocument/2006/relationships/image" Target="../media/image14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4.jpe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79710" y="2067694"/>
            <a:ext cx="5281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瑞虎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上市全媒介投放方案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600124" y="3003798"/>
            <a:ext cx="204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spc="250" dirty="0">
                <a:latin typeface="Arial" panose="020B0604020202020204" pitchFamily="34" charset="0"/>
                <a:cs typeface="Arial" panose="020B0604020202020204" pitchFamily="34" charset="0"/>
              </a:rPr>
              <a:t>Proposal by </a:t>
            </a:r>
            <a:r>
              <a:rPr lang="en-US" altLang="zh-CN" sz="1200" spc="250" dirty="0" err="1">
                <a:latin typeface="Arial" panose="020B0604020202020204" pitchFamily="34" charset="0"/>
                <a:cs typeface="Arial" panose="020B0604020202020204" pitchFamily="34" charset="0"/>
              </a:rPr>
              <a:t>iForce</a:t>
            </a:r>
            <a:endParaRPr lang="en-US" altLang="zh-CN" sz="1200" spc="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1200" spc="250" dirty="0">
                <a:latin typeface="Arial" panose="020B0604020202020204" pitchFamily="34" charset="0"/>
                <a:cs typeface="Arial" panose="020B0604020202020204" pitchFamily="34" charset="0"/>
              </a:rPr>
              <a:t>.06.26</a:t>
            </a:r>
            <a:endParaRPr lang="zh-CN" altLang="en-US" sz="1200" spc="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050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9844" y="123478"/>
            <a:ext cx="8435280" cy="483518"/>
          </a:xfrm>
        </p:spPr>
        <p:txBody>
          <a:bodyPr/>
          <a:lstStyle/>
          <a:p>
            <a:r>
              <a:rPr lang="zh-CN" altLang="en-US" sz="2000" dirty="0">
                <a:solidFill>
                  <a:sysClr val="windowText" lastClr="000000"/>
                </a:solidFill>
              </a:rPr>
              <a:t>瑞虎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dirty="0">
                <a:solidFill>
                  <a:sysClr val="windowText" lastClr="000000"/>
                </a:solidFill>
              </a:rPr>
              <a:t>上市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4-6</a:t>
            </a:r>
            <a:r>
              <a:rPr lang="zh-CN" altLang="en-US" sz="2000" dirty="0">
                <a:solidFill>
                  <a:sysClr val="windowText" lastClr="000000"/>
                </a:solidFill>
              </a:rPr>
              <a:t>月投放回顾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87" y="1563638"/>
            <a:ext cx="3088764" cy="2520280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>
            <a:off x="284365" y="699542"/>
            <a:ext cx="850728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瑞虎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8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已购消费者情况分析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1988913" y="1184503"/>
            <a:ext cx="1008112" cy="35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13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获知途径</a:t>
            </a:r>
            <a:endParaRPr lang="en-US" altLang="zh-CN" sz="13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067" y="1563638"/>
            <a:ext cx="2327269" cy="2559996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5629107" y="1184503"/>
            <a:ext cx="1728192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13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获知途径具体媒体</a:t>
            </a:r>
            <a:endParaRPr lang="en-US" altLang="zh-CN" sz="13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1560" y="4349107"/>
            <a:ext cx="77768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从已购车消费情况来看，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60.23%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消费者获知途径为汽车垂直媒体，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84.55%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为汽车之家推送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4920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23478"/>
            <a:ext cx="8435280" cy="483518"/>
          </a:xfrm>
        </p:spPr>
        <p:txBody>
          <a:bodyPr/>
          <a:lstStyle/>
          <a:p>
            <a:r>
              <a:rPr lang="zh-CN" altLang="en-US" sz="2000" dirty="0">
                <a:solidFill>
                  <a:sysClr val="windowText" lastClr="000000"/>
                </a:solidFill>
              </a:rPr>
              <a:t>瑞虎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dirty="0">
                <a:solidFill>
                  <a:sysClr val="windowText" lastClr="000000"/>
                </a:solidFill>
              </a:rPr>
              <a:t>上市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4-6</a:t>
            </a:r>
            <a:r>
              <a:rPr lang="zh-CN" altLang="en-US" sz="2000" dirty="0">
                <a:solidFill>
                  <a:sysClr val="windowText" lastClr="000000"/>
                </a:solidFill>
              </a:rPr>
              <a:t>月投放总结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88132" y="843558"/>
            <a:ext cx="8106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瑞虎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8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上市项目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4-6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月份网络媒介投放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个月投放周期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整体曝光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13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亿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，点击</a:t>
            </a:r>
            <a:r>
              <a:rPr kumimoji="1"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782</a:t>
            </a:r>
            <a:r>
              <a:rPr kumimoji="1"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万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CTR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高达</a:t>
            </a:r>
            <a:r>
              <a:rPr kumimoji="1"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0.58%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收集上</a:t>
            </a: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条销售线索</a:t>
            </a:r>
            <a:endParaRPr lang="en-US" altLang="zh-CN" sz="2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10570" y="2139702"/>
            <a:ext cx="6192688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充分达成上市期</a:t>
            </a:r>
            <a:r>
              <a:rPr kumimoji="1"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高度曝光及关注，打开用户认知，提升用户兴趣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的目标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6" name="三角形 5"/>
          <p:cNvSpPr/>
          <p:nvPr/>
        </p:nvSpPr>
        <p:spPr>
          <a:xfrm rot="10800000">
            <a:off x="2879812" y="1851670"/>
            <a:ext cx="2952328" cy="432048"/>
          </a:xfrm>
          <a:prstGeom prst="triangle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kumimoji="1"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Verdana" panose="020B060403050404020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280" y="3216920"/>
            <a:ext cx="6263267" cy="159501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BE5D1F-04B1-4825-83E0-401C7370102C}"/>
              </a:ext>
            </a:extLst>
          </p:cNvPr>
          <p:cNvSpPr txBox="1"/>
          <p:nvPr/>
        </p:nvSpPr>
        <p:spPr>
          <a:xfrm>
            <a:off x="2403403" y="3651870"/>
            <a:ext cx="4275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瑞虎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营销周期百度指数持续上升，已经取得较好的营销效果</a:t>
            </a:r>
          </a:p>
        </p:txBody>
      </p:sp>
    </p:spTree>
    <p:extLst>
      <p:ext uri="{BB962C8B-B14F-4D97-AF65-F5344CB8AC3E}">
        <p14:creationId xmlns:p14="http://schemas.microsoft.com/office/powerpoint/2010/main" val="2141662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 8"/>
          <p:cNvGrpSpPr/>
          <p:nvPr/>
        </p:nvGrpSpPr>
        <p:grpSpPr>
          <a:xfrm>
            <a:off x="683568" y="1726726"/>
            <a:ext cx="4740009" cy="338554"/>
            <a:chOff x="692466" y="1441108"/>
            <a:chExt cx="4740009" cy="338554"/>
          </a:xfrm>
        </p:grpSpPr>
        <p:sp>
          <p:nvSpPr>
            <p:cNvPr id="20" name="文本框 78"/>
            <p:cNvSpPr>
              <a:spLocks noChangeArrowheads="1"/>
            </p:cNvSpPr>
            <p:nvPr/>
          </p:nvSpPr>
          <p:spPr bwMode="auto">
            <a:xfrm>
              <a:off x="971600" y="1441108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市场和品牌现状分析               </a:t>
              </a:r>
              <a:endPara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3" name="等腰三角形 12"/>
            <p:cNvSpPr/>
            <p:nvPr/>
          </p:nvSpPr>
          <p:spPr>
            <a:xfrm rot="5400000">
              <a:off x="656466" y="1498793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C00000"/>
                </a:solidFill>
              </a:endParaRPr>
            </a:p>
          </p:txBody>
        </p:sp>
      </p:grpSp>
      <p:grpSp>
        <p:nvGrpSpPr>
          <p:cNvPr id="10" name="组 9"/>
          <p:cNvGrpSpPr/>
          <p:nvPr/>
        </p:nvGrpSpPr>
        <p:grpSpPr>
          <a:xfrm>
            <a:off x="683568" y="2808054"/>
            <a:ext cx="4740009" cy="338554"/>
            <a:chOff x="692466" y="2089180"/>
            <a:chExt cx="4740009" cy="338554"/>
          </a:xfrm>
        </p:grpSpPr>
        <p:sp>
          <p:nvSpPr>
            <p:cNvPr id="22" name="文本框 78"/>
            <p:cNvSpPr>
              <a:spLocks noChangeArrowheads="1"/>
            </p:cNvSpPr>
            <p:nvPr/>
          </p:nvSpPr>
          <p:spPr bwMode="auto">
            <a:xfrm>
              <a:off x="971600" y="2089180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全媒体投放策略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5" name="等腰三角形 14"/>
            <p:cNvSpPr/>
            <p:nvPr/>
          </p:nvSpPr>
          <p:spPr>
            <a:xfrm rot="5400000">
              <a:off x="656466" y="2151127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2" name="组 31"/>
          <p:cNvGrpSpPr/>
          <p:nvPr/>
        </p:nvGrpSpPr>
        <p:grpSpPr>
          <a:xfrm>
            <a:off x="683568" y="3348718"/>
            <a:ext cx="4740009" cy="338554"/>
            <a:chOff x="692466" y="2737252"/>
            <a:chExt cx="4740009" cy="338554"/>
          </a:xfrm>
        </p:grpSpPr>
        <p:sp>
          <p:nvSpPr>
            <p:cNvPr id="24" name="文本框 78"/>
            <p:cNvSpPr>
              <a:spLocks noChangeArrowheads="1"/>
            </p:cNvSpPr>
            <p:nvPr/>
          </p:nvSpPr>
          <p:spPr bwMode="auto">
            <a:xfrm>
              <a:off x="971600" y="2737252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广告项目投放建议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7" name="等腰三角形 16"/>
            <p:cNvSpPr/>
            <p:nvPr/>
          </p:nvSpPr>
          <p:spPr>
            <a:xfrm rot="5400000">
              <a:off x="656466" y="2803461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组 7"/>
          <p:cNvGrpSpPr/>
          <p:nvPr/>
        </p:nvGrpSpPr>
        <p:grpSpPr>
          <a:xfrm>
            <a:off x="683568" y="3889380"/>
            <a:ext cx="4740009" cy="338554"/>
            <a:chOff x="692466" y="4033396"/>
            <a:chExt cx="4740009" cy="338554"/>
          </a:xfrm>
        </p:grpSpPr>
        <p:sp>
          <p:nvSpPr>
            <p:cNvPr id="30" name="文本框 78">
              <a:extLst>
                <a:ext uri="{FF2B5EF4-FFF2-40B4-BE49-F238E27FC236}">
                  <a16:creationId xmlns:a16="http://schemas.microsoft.com/office/drawing/2014/main" id="{89D684D2-99AE-4AD0-9A75-89AC32812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600" y="4033396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预算分配</a:t>
              </a:r>
              <a:endPara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1" name="等腰三角形 20">
              <a:extLst>
                <a:ext uri="{FF2B5EF4-FFF2-40B4-BE49-F238E27FC236}">
                  <a16:creationId xmlns:a16="http://schemas.microsoft.com/office/drawing/2014/main" id="{FC78A2C6-6FA2-4CA1-8D3A-BD200760118D}"/>
                </a:ext>
              </a:extLst>
            </p:cNvPr>
            <p:cNvSpPr/>
            <p:nvPr/>
          </p:nvSpPr>
          <p:spPr>
            <a:xfrm rot="5400000">
              <a:off x="656466" y="4108129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3" name="组 32"/>
          <p:cNvGrpSpPr/>
          <p:nvPr/>
        </p:nvGrpSpPr>
        <p:grpSpPr>
          <a:xfrm>
            <a:off x="683568" y="1186062"/>
            <a:ext cx="4740009" cy="338554"/>
            <a:chOff x="692466" y="4033396"/>
            <a:chExt cx="4740009" cy="338554"/>
          </a:xfrm>
        </p:grpSpPr>
        <p:sp>
          <p:nvSpPr>
            <p:cNvPr id="34" name="文本框 78">
              <a:extLst>
                <a:ext uri="{FF2B5EF4-FFF2-40B4-BE49-F238E27FC236}">
                  <a16:creationId xmlns:a16="http://schemas.microsoft.com/office/drawing/2014/main" id="{89D684D2-99AE-4AD0-9A75-89AC32812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600" y="4033396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前期投放效果回顾</a:t>
              </a:r>
              <a:endPara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" name="等腰三角形 20">
              <a:extLst>
                <a:ext uri="{FF2B5EF4-FFF2-40B4-BE49-F238E27FC236}">
                  <a16:creationId xmlns:a16="http://schemas.microsoft.com/office/drawing/2014/main" id="{FC78A2C6-6FA2-4CA1-8D3A-BD200760118D}"/>
                </a:ext>
              </a:extLst>
            </p:cNvPr>
            <p:cNvSpPr/>
            <p:nvPr/>
          </p:nvSpPr>
          <p:spPr>
            <a:xfrm rot="5400000">
              <a:off x="656466" y="4108129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组 16"/>
          <p:cNvGrpSpPr/>
          <p:nvPr/>
        </p:nvGrpSpPr>
        <p:grpSpPr>
          <a:xfrm>
            <a:off x="683568" y="2267390"/>
            <a:ext cx="4740009" cy="338554"/>
            <a:chOff x="692466" y="2089180"/>
            <a:chExt cx="4740009" cy="338554"/>
          </a:xfrm>
        </p:grpSpPr>
        <p:sp>
          <p:nvSpPr>
            <p:cNvPr id="18" name="文本框 78"/>
            <p:cNvSpPr>
              <a:spLocks noChangeArrowheads="1"/>
            </p:cNvSpPr>
            <p:nvPr/>
          </p:nvSpPr>
          <p:spPr bwMode="auto">
            <a:xfrm>
              <a:off x="971600" y="2089180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全媒体执行战略思考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9" name="等腰三角形 14"/>
            <p:cNvSpPr/>
            <p:nvPr/>
          </p:nvSpPr>
          <p:spPr>
            <a:xfrm rot="5400000">
              <a:off x="656466" y="2151127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2074607"/>
            <a:ext cx="5544616" cy="28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91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53C2FFE9-696A-44BB-AC09-E29B7542F937}"/>
              </a:ext>
            </a:extLst>
          </p:cNvPr>
          <p:cNvGraphicFramePr/>
          <p:nvPr/>
        </p:nvGraphicFramePr>
        <p:xfrm>
          <a:off x="569640" y="1578691"/>
          <a:ext cx="8004720" cy="3256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C0ADA4E7-A14E-4442-92B3-BCDA9F1C6FE3}"/>
              </a:ext>
            </a:extLst>
          </p:cNvPr>
          <p:cNvSpPr/>
          <p:nvPr/>
        </p:nvSpPr>
        <p:spPr>
          <a:xfrm>
            <a:off x="22691" y="4868358"/>
            <a:ext cx="887643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数据来源：群邑</a:t>
            </a:r>
            <a:r>
              <a: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今年，明年</a:t>
            </a:r>
            <a:r>
              <a: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媒体趋势报告</a:t>
            </a:r>
            <a:endParaRPr lang="en-US" altLang="zh-CN" sz="7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62B70A92-3C94-4F20-8466-C649EAF2F55A}"/>
              </a:ext>
            </a:extLst>
          </p:cNvPr>
          <p:cNvSpPr txBox="1">
            <a:spLocks/>
          </p:cNvSpPr>
          <p:nvPr/>
        </p:nvSpPr>
        <p:spPr bwMode="auto">
          <a:xfrm>
            <a:off x="7287" y="111401"/>
            <a:ext cx="8435280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行业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汽车行业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2017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年各媒介渠道花费概况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0FE47D97-0A10-4D50-9A5F-795C5CB5AEF7}"/>
              </a:ext>
            </a:extLst>
          </p:cNvPr>
          <p:cNvSpPr txBox="1"/>
          <p:nvPr/>
        </p:nvSpPr>
        <p:spPr>
          <a:xfrm>
            <a:off x="364088" y="865298"/>
            <a:ext cx="8210272" cy="37471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从汽车行业媒介投放看，互联网投放独占鳌头，户外媒体投资年增长率最高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7065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5"/>
          <p:cNvSpPr/>
          <p:nvPr/>
        </p:nvSpPr>
        <p:spPr>
          <a:xfrm>
            <a:off x="5393564" y="1316054"/>
            <a:ext cx="3498916" cy="175975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矩形 6">
            <a:extLst>
              <a:ext uri="{FF2B5EF4-FFF2-40B4-BE49-F238E27FC236}">
                <a16:creationId xmlns:a16="http://schemas.microsoft.com/office/drawing/2014/main" id="{037ADDB8-AD61-4DE7-BBBB-7AB0DAD9BC54}"/>
              </a:ext>
            </a:extLst>
          </p:cNvPr>
          <p:cNvSpPr/>
          <p:nvPr/>
        </p:nvSpPr>
        <p:spPr>
          <a:xfrm>
            <a:off x="251521" y="659394"/>
            <a:ext cx="8640959" cy="570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配合博越新款首发在上市后</a:t>
            </a:r>
            <a:r>
              <a:rPr lang="en-US" altLang="zh-CN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个月逐渐加大投放，上市前</a:t>
            </a:r>
            <a:r>
              <a:rPr lang="en-US" altLang="zh-CN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个月以网络</a:t>
            </a:r>
            <a:r>
              <a:rPr lang="en-US" altLang="zh-CN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电台为主，后</a:t>
            </a:r>
            <a:r>
              <a:rPr lang="en-US" altLang="zh-CN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个月以户外投放为主；网络端主要投放汽车网站，新闻门户网站为辅；户外集中投放火车站、机场等出行场景；上市期主要传播点为“会智能刹车的</a:t>
            </a:r>
            <a:r>
              <a:rPr lang="en-US" altLang="zh-CN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SUV”</a:t>
            </a:r>
            <a:r>
              <a: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，火车站以实物展示为主。</a:t>
            </a:r>
            <a:endParaRPr lang="en-US" altLang="zh-CN" sz="14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5">
            <a:extLst>
              <a:ext uri="{FF2B5EF4-FFF2-40B4-BE49-F238E27FC236}">
                <a16:creationId xmlns:a16="http://schemas.microsoft.com/office/drawing/2014/main" id="{157D3C90-078D-4758-8E33-A22CD6BB6086}"/>
              </a:ext>
            </a:extLst>
          </p:cNvPr>
          <p:cNvSpPr/>
          <p:nvPr/>
        </p:nvSpPr>
        <p:spPr>
          <a:xfrm>
            <a:off x="251521" y="1316717"/>
            <a:ext cx="5055506" cy="17590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矩形 5">
            <a:extLst>
              <a:ext uri="{FF2B5EF4-FFF2-40B4-BE49-F238E27FC236}">
                <a16:creationId xmlns:a16="http://schemas.microsoft.com/office/drawing/2014/main" id="{BEBE38DA-2EE1-40C4-8C9B-EAE6D89797FF}"/>
              </a:ext>
            </a:extLst>
          </p:cNvPr>
          <p:cNvSpPr/>
          <p:nvPr/>
        </p:nvSpPr>
        <p:spPr>
          <a:xfrm>
            <a:off x="251522" y="3147816"/>
            <a:ext cx="5055504" cy="17590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aphicFrame>
        <p:nvGraphicFramePr>
          <p:cNvPr id="7" name="图表 3">
            <a:extLst>
              <a:ext uri="{FF2B5EF4-FFF2-40B4-BE49-F238E27FC236}">
                <a16:creationId xmlns:a16="http://schemas.microsoft.com/office/drawing/2014/main" id="{9BFFF698-A18D-4DA2-8486-E8D9C01693D0}"/>
              </a:ext>
            </a:extLst>
          </p:cNvPr>
          <p:cNvGraphicFramePr/>
          <p:nvPr/>
        </p:nvGraphicFramePr>
        <p:xfrm>
          <a:off x="251521" y="1316715"/>
          <a:ext cx="5055503" cy="1759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图表 10">
            <a:extLst>
              <a:ext uri="{FF2B5EF4-FFF2-40B4-BE49-F238E27FC236}">
                <a16:creationId xmlns:a16="http://schemas.microsoft.com/office/drawing/2014/main" id="{EAD297B1-FB65-4E66-8C15-5ED66138643C}"/>
              </a:ext>
            </a:extLst>
          </p:cNvPr>
          <p:cNvGraphicFramePr/>
          <p:nvPr/>
        </p:nvGraphicFramePr>
        <p:xfrm>
          <a:off x="5681738" y="1293954"/>
          <a:ext cx="2682287" cy="1781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29">
            <a:extLst>
              <a:ext uri="{FF2B5EF4-FFF2-40B4-BE49-F238E27FC236}">
                <a16:creationId xmlns:a16="http://schemas.microsoft.com/office/drawing/2014/main" id="{FC2DABF4-1B9D-4816-9964-5396B02A49C4}"/>
              </a:ext>
            </a:extLst>
          </p:cNvPr>
          <p:cNvSpPr txBox="1"/>
          <p:nvPr/>
        </p:nvSpPr>
        <p:spPr>
          <a:xfrm>
            <a:off x="5986864" y="1347614"/>
            <a:ext cx="231231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20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媒体类型占比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4A09AAA-F2BD-4C1B-8B1E-F1294FB4B832}"/>
              </a:ext>
            </a:extLst>
          </p:cNvPr>
          <p:cNvSpPr/>
          <p:nvPr/>
        </p:nvSpPr>
        <p:spPr>
          <a:xfrm>
            <a:off x="5393564" y="3147817"/>
            <a:ext cx="3498916" cy="17590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A9890CD-EFE3-4886-89B0-83536D3558CF}"/>
              </a:ext>
            </a:extLst>
          </p:cNvPr>
          <p:cNvSpPr txBox="1"/>
          <p:nvPr/>
        </p:nvSpPr>
        <p:spPr>
          <a:xfrm>
            <a:off x="6628151" y="3219822"/>
            <a:ext cx="824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广告创意</a:t>
            </a:r>
          </a:p>
        </p:txBody>
      </p:sp>
      <p:graphicFrame>
        <p:nvGraphicFramePr>
          <p:cNvPr id="14" name="图表 15">
            <a:extLst>
              <a:ext uri="{FF2B5EF4-FFF2-40B4-BE49-F238E27FC236}">
                <a16:creationId xmlns:a16="http://schemas.microsoft.com/office/drawing/2014/main" id="{65148B8D-5D1C-45BA-92F9-D779601126C5}"/>
              </a:ext>
            </a:extLst>
          </p:cNvPr>
          <p:cNvGraphicFramePr/>
          <p:nvPr/>
        </p:nvGraphicFramePr>
        <p:xfrm>
          <a:off x="611560" y="3185724"/>
          <a:ext cx="4695465" cy="640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29">
            <a:extLst>
              <a:ext uri="{FF2B5EF4-FFF2-40B4-BE49-F238E27FC236}">
                <a16:creationId xmlns:a16="http://schemas.microsoft.com/office/drawing/2014/main" id="{F881F4E3-83AD-4C78-ABD4-CD7EA2617EFF}"/>
              </a:ext>
            </a:extLst>
          </p:cNvPr>
          <p:cNvSpPr txBox="1"/>
          <p:nvPr/>
        </p:nvSpPr>
        <p:spPr>
          <a:xfrm>
            <a:off x="217741" y="3492817"/>
            <a:ext cx="7696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户外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Speech Bubble: Rectangle with Corners Rounded 6">
            <a:extLst>
              <a:ext uri="{FF2B5EF4-FFF2-40B4-BE49-F238E27FC236}">
                <a16:creationId xmlns:a16="http://schemas.microsoft.com/office/drawing/2014/main" id="{BD02DF0C-1614-47EC-8524-A6BEF3E0372D}"/>
              </a:ext>
            </a:extLst>
          </p:cNvPr>
          <p:cNvSpPr/>
          <p:nvPr/>
        </p:nvSpPr>
        <p:spPr>
          <a:xfrm>
            <a:off x="755577" y="1635646"/>
            <a:ext cx="1224136" cy="416657"/>
          </a:xfrm>
          <a:prstGeom prst="wedgeRoundRectCallout">
            <a:avLst>
              <a:gd name="adj1" fmla="val 36401"/>
              <a:gd name="adj2" fmla="val 64094"/>
              <a:gd name="adj3" fmla="val 16667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8000"/>
              </a:lnSpc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8000"/>
              </a:lnSpc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款博越上市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FB7DB76D-8418-4143-A05A-957F18B62523}"/>
              </a:ext>
            </a:extLst>
          </p:cNvPr>
          <p:cNvSpPr txBox="1"/>
          <p:nvPr/>
        </p:nvSpPr>
        <p:spPr>
          <a:xfrm>
            <a:off x="217741" y="1345855"/>
            <a:ext cx="825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单位：万元</a:t>
            </a:r>
          </a:p>
        </p:txBody>
      </p:sp>
      <p:graphicFrame>
        <p:nvGraphicFramePr>
          <p:cNvPr id="28" name="图表 15">
            <a:extLst>
              <a:ext uri="{FF2B5EF4-FFF2-40B4-BE49-F238E27FC236}">
                <a16:creationId xmlns:a16="http://schemas.microsoft.com/office/drawing/2014/main" id="{DA056B10-30BA-4095-AF9E-BC2A35B0411C}"/>
              </a:ext>
            </a:extLst>
          </p:cNvPr>
          <p:cNvGraphicFramePr/>
          <p:nvPr/>
        </p:nvGraphicFramePr>
        <p:xfrm>
          <a:off x="611561" y="4019028"/>
          <a:ext cx="4700450" cy="690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TextBox 29">
            <a:extLst>
              <a:ext uri="{FF2B5EF4-FFF2-40B4-BE49-F238E27FC236}">
                <a16:creationId xmlns:a16="http://schemas.microsoft.com/office/drawing/2014/main" id="{9156FFD9-B49C-400C-B75E-5EFA5DFD7D8E}"/>
              </a:ext>
            </a:extLst>
          </p:cNvPr>
          <p:cNvSpPr txBox="1"/>
          <p:nvPr/>
        </p:nvSpPr>
        <p:spPr>
          <a:xfrm>
            <a:off x="201988" y="4413250"/>
            <a:ext cx="78539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520B3805-D39C-4195-8CB7-9571AB4E0239}"/>
              </a:ext>
            </a:extLst>
          </p:cNvPr>
          <p:cNvSpPr txBox="1">
            <a:spLocks/>
          </p:cNvSpPr>
          <p:nvPr/>
        </p:nvSpPr>
        <p:spPr bwMode="auto">
          <a:xfrm>
            <a:off x="7287" y="111401"/>
            <a:ext cx="8435280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000" kern="0" dirty="0">
                <a:solidFill>
                  <a:sysClr val="windowText" lastClr="000000"/>
                </a:solidFill>
              </a:rPr>
              <a:t>竞品分析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吉利 博越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3C02FBA-9B64-4373-A685-988F95DFA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9648" y="3583396"/>
            <a:ext cx="1437782" cy="10837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66F696-FBF3-44B4-9276-BDBDE683A7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14" y="3584714"/>
            <a:ext cx="1444980" cy="1070369"/>
          </a:xfrm>
          <a:prstGeom prst="rect">
            <a:avLst/>
          </a:prstGeom>
        </p:spPr>
      </p:pic>
      <p:sp>
        <p:nvSpPr>
          <p:cNvPr id="26" name="TextBox 56"/>
          <p:cNvSpPr txBox="1"/>
          <p:nvPr/>
        </p:nvSpPr>
        <p:spPr>
          <a:xfrm>
            <a:off x="179512" y="4909340"/>
            <a:ext cx="6713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数据来源：电视、电台、报纸（</a:t>
            </a:r>
            <a:r>
              <a:rPr lang="en-US" altLang="zh-CN" sz="1000" dirty="0" err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Adexpower</a:t>
            </a:r>
            <a:r>
              <a:rPr lang="zh-CN" altLang="en-US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），户外（</a:t>
            </a:r>
            <a:r>
              <a:rPr lang="en-US" altLang="zh-CN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CODC</a:t>
            </a:r>
            <a:r>
              <a:rPr lang="zh-CN" altLang="en-US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），网络（艾瑞）； </a:t>
            </a:r>
            <a:r>
              <a:rPr lang="en-US" altLang="zh-CN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2016.2-2016.6</a:t>
            </a:r>
            <a:endParaRPr lang="zh-CN" altLang="en-US" sz="10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4220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>
            <a:extLst>
              <a:ext uri="{FF2B5EF4-FFF2-40B4-BE49-F238E27FC236}">
                <a16:creationId xmlns:a16="http://schemas.microsoft.com/office/drawing/2014/main" id="{037ADDB8-AD61-4DE7-BBBB-7AB0DAD9BC54}"/>
              </a:ext>
            </a:extLst>
          </p:cNvPr>
          <p:cNvSpPr/>
          <p:nvPr/>
        </p:nvSpPr>
        <p:spPr>
          <a:xfrm>
            <a:off x="251520" y="659394"/>
            <a:ext cx="8640960" cy="570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配合</a:t>
            </a:r>
            <a:r>
              <a:rPr lang="en-US" altLang="zh-CN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新款上市，在上市前后</a:t>
            </a:r>
            <a:r>
              <a:rPr lang="en-US" altLang="zh-CN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个月逐渐加大投放，以电视投放为主，电台和互联网投放为辅；电视端主要投放央视，少量投放卫视及地方台；网络端集中投放汽车网站，少量新闻网站；上市期主打新款“安全性能“的卖点，品牌宣传与促销信息各占一半；宣传物料均绑定央视国家品牌计划。</a:t>
            </a:r>
            <a:endParaRPr lang="en-US" altLang="zh-CN" sz="14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5">
            <a:extLst>
              <a:ext uri="{FF2B5EF4-FFF2-40B4-BE49-F238E27FC236}">
                <a16:creationId xmlns:a16="http://schemas.microsoft.com/office/drawing/2014/main" id="{157D3C90-078D-4758-8E33-A22CD6BB6086}"/>
              </a:ext>
            </a:extLst>
          </p:cNvPr>
          <p:cNvSpPr/>
          <p:nvPr/>
        </p:nvSpPr>
        <p:spPr>
          <a:xfrm>
            <a:off x="251521" y="1316717"/>
            <a:ext cx="5055504" cy="17590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矩形 5">
            <a:extLst>
              <a:ext uri="{FF2B5EF4-FFF2-40B4-BE49-F238E27FC236}">
                <a16:creationId xmlns:a16="http://schemas.microsoft.com/office/drawing/2014/main" id="{61EED385-C695-4A73-82E9-144DA2617E87}"/>
              </a:ext>
            </a:extLst>
          </p:cNvPr>
          <p:cNvSpPr/>
          <p:nvPr/>
        </p:nvSpPr>
        <p:spPr>
          <a:xfrm>
            <a:off x="5393564" y="1316715"/>
            <a:ext cx="3498916" cy="175909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矩形 5">
            <a:extLst>
              <a:ext uri="{FF2B5EF4-FFF2-40B4-BE49-F238E27FC236}">
                <a16:creationId xmlns:a16="http://schemas.microsoft.com/office/drawing/2014/main" id="{BEBE38DA-2EE1-40C4-8C9B-EAE6D89797FF}"/>
              </a:ext>
            </a:extLst>
          </p:cNvPr>
          <p:cNvSpPr/>
          <p:nvPr/>
        </p:nvSpPr>
        <p:spPr>
          <a:xfrm>
            <a:off x="251522" y="3147816"/>
            <a:ext cx="5055504" cy="17590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aphicFrame>
        <p:nvGraphicFramePr>
          <p:cNvPr id="7" name="图表 3">
            <a:extLst>
              <a:ext uri="{FF2B5EF4-FFF2-40B4-BE49-F238E27FC236}">
                <a16:creationId xmlns:a16="http://schemas.microsoft.com/office/drawing/2014/main" id="{9BFFF698-A18D-4DA2-8486-E8D9C01693D0}"/>
              </a:ext>
            </a:extLst>
          </p:cNvPr>
          <p:cNvGraphicFramePr/>
          <p:nvPr/>
        </p:nvGraphicFramePr>
        <p:xfrm>
          <a:off x="251520" y="1316715"/>
          <a:ext cx="5055503" cy="1759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图表 10">
            <a:extLst>
              <a:ext uri="{FF2B5EF4-FFF2-40B4-BE49-F238E27FC236}">
                <a16:creationId xmlns:a16="http://schemas.microsoft.com/office/drawing/2014/main" id="{EAD297B1-FB65-4E66-8C15-5ED66138643C}"/>
              </a:ext>
            </a:extLst>
          </p:cNvPr>
          <p:cNvGraphicFramePr/>
          <p:nvPr/>
        </p:nvGraphicFramePr>
        <p:xfrm>
          <a:off x="5681738" y="1316715"/>
          <a:ext cx="2682287" cy="1759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29">
            <a:extLst>
              <a:ext uri="{FF2B5EF4-FFF2-40B4-BE49-F238E27FC236}">
                <a16:creationId xmlns:a16="http://schemas.microsoft.com/office/drawing/2014/main" id="{FC2DABF4-1B9D-4816-9964-5396B02A49C4}"/>
              </a:ext>
            </a:extLst>
          </p:cNvPr>
          <p:cNvSpPr txBox="1"/>
          <p:nvPr/>
        </p:nvSpPr>
        <p:spPr>
          <a:xfrm>
            <a:off x="5681738" y="1317704"/>
            <a:ext cx="276882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20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媒体类型占比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4A09AAA-F2BD-4C1B-8B1E-F1294FB4B832}"/>
              </a:ext>
            </a:extLst>
          </p:cNvPr>
          <p:cNvSpPr/>
          <p:nvPr/>
        </p:nvSpPr>
        <p:spPr>
          <a:xfrm>
            <a:off x="5393564" y="3147817"/>
            <a:ext cx="3498916" cy="17590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A9890CD-EFE3-4886-89B0-83536D3558CF}"/>
              </a:ext>
            </a:extLst>
          </p:cNvPr>
          <p:cNvSpPr txBox="1"/>
          <p:nvPr/>
        </p:nvSpPr>
        <p:spPr>
          <a:xfrm>
            <a:off x="6666041" y="324835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广告创意</a:t>
            </a:r>
          </a:p>
        </p:txBody>
      </p:sp>
      <p:graphicFrame>
        <p:nvGraphicFramePr>
          <p:cNvPr id="14" name="图表 15">
            <a:extLst>
              <a:ext uri="{FF2B5EF4-FFF2-40B4-BE49-F238E27FC236}">
                <a16:creationId xmlns:a16="http://schemas.microsoft.com/office/drawing/2014/main" id="{65148B8D-5D1C-45BA-92F9-D779601126C5}"/>
              </a:ext>
            </a:extLst>
          </p:cNvPr>
          <p:cNvGraphicFramePr/>
          <p:nvPr/>
        </p:nvGraphicFramePr>
        <p:xfrm>
          <a:off x="755577" y="3185723"/>
          <a:ext cx="4551448" cy="6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29">
            <a:extLst>
              <a:ext uri="{FF2B5EF4-FFF2-40B4-BE49-F238E27FC236}">
                <a16:creationId xmlns:a16="http://schemas.microsoft.com/office/drawing/2014/main" id="{F881F4E3-83AD-4C78-ABD4-CD7EA2617EFF}"/>
              </a:ext>
            </a:extLst>
          </p:cNvPr>
          <p:cNvSpPr txBox="1"/>
          <p:nvPr/>
        </p:nvSpPr>
        <p:spPr>
          <a:xfrm>
            <a:off x="227954" y="3518887"/>
            <a:ext cx="7696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电视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Speech Bubble: Rectangle with Corners Rounded 6">
            <a:extLst>
              <a:ext uri="{FF2B5EF4-FFF2-40B4-BE49-F238E27FC236}">
                <a16:creationId xmlns:a16="http://schemas.microsoft.com/office/drawing/2014/main" id="{BD02DF0C-1614-47EC-8524-A6BEF3E0372D}"/>
              </a:ext>
            </a:extLst>
          </p:cNvPr>
          <p:cNvSpPr/>
          <p:nvPr/>
        </p:nvSpPr>
        <p:spPr>
          <a:xfrm>
            <a:off x="827584" y="1722618"/>
            <a:ext cx="1440160" cy="345076"/>
          </a:xfrm>
          <a:prstGeom prst="wedgeRoundRectCallout">
            <a:avLst>
              <a:gd name="adj1" fmla="val 31966"/>
              <a:gd name="adj2" fmla="val 63482"/>
              <a:gd name="adj3" fmla="val 16667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8000"/>
              </a:lnSpc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 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8000"/>
              </a:lnSpc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款哈弗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H6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上市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FB7DB76D-8418-4143-A05A-957F18B62523}"/>
              </a:ext>
            </a:extLst>
          </p:cNvPr>
          <p:cNvSpPr txBox="1"/>
          <p:nvPr/>
        </p:nvSpPr>
        <p:spPr>
          <a:xfrm>
            <a:off x="227954" y="1461433"/>
            <a:ext cx="825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单位：万元</a:t>
            </a:r>
          </a:p>
        </p:txBody>
      </p:sp>
      <p:graphicFrame>
        <p:nvGraphicFramePr>
          <p:cNvPr id="28" name="图表 15">
            <a:extLst>
              <a:ext uri="{FF2B5EF4-FFF2-40B4-BE49-F238E27FC236}">
                <a16:creationId xmlns:a16="http://schemas.microsoft.com/office/drawing/2014/main" id="{DA056B10-30BA-4095-AF9E-BC2A35B0411C}"/>
              </a:ext>
            </a:extLst>
          </p:cNvPr>
          <p:cNvGraphicFramePr>
            <a:graphicFrameLocks/>
          </p:cNvGraphicFramePr>
          <p:nvPr/>
        </p:nvGraphicFramePr>
        <p:xfrm>
          <a:off x="755577" y="4019028"/>
          <a:ext cx="4556433" cy="6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TextBox 29">
            <a:extLst>
              <a:ext uri="{FF2B5EF4-FFF2-40B4-BE49-F238E27FC236}">
                <a16:creationId xmlns:a16="http://schemas.microsoft.com/office/drawing/2014/main" id="{9156FFD9-B49C-400C-B75E-5EFA5DFD7D8E}"/>
              </a:ext>
            </a:extLst>
          </p:cNvPr>
          <p:cNvSpPr txBox="1"/>
          <p:nvPr/>
        </p:nvSpPr>
        <p:spPr>
          <a:xfrm>
            <a:off x="215685" y="4343028"/>
            <a:ext cx="78539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互联网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520B3805-D39C-4195-8CB7-9571AB4E0239}"/>
              </a:ext>
            </a:extLst>
          </p:cNvPr>
          <p:cNvSpPr txBox="1">
            <a:spLocks/>
          </p:cNvSpPr>
          <p:nvPr/>
        </p:nvSpPr>
        <p:spPr bwMode="auto">
          <a:xfrm>
            <a:off x="7287" y="111401"/>
            <a:ext cx="8435280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000" kern="0" dirty="0">
                <a:solidFill>
                  <a:sysClr val="windowText" lastClr="000000"/>
                </a:solidFill>
              </a:rPr>
              <a:t>竞品分析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哈弗 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H6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508105" y="3606095"/>
            <a:ext cx="3240360" cy="1013931"/>
            <a:chOff x="5602433" y="3606096"/>
            <a:chExt cx="2700001" cy="90932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1C23A0A-D932-4828-B04B-9D18F6204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02433" y="3606096"/>
              <a:ext cx="2700000" cy="26049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4301E3C-8C30-4439-BB22-C8995FA34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02433" y="3923834"/>
              <a:ext cx="2700000" cy="255585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B689FBDA-D509-4090-A218-44F6F2675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02434" y="4259833"/>
              <a:ext cx="2700000" cy="255585"/>
            </a:xfrm>
            <a:prstGeom prst="rect">
              <a:avLst/>
            </a:prstGeom>
          </p:spPr>
        </p:pic>
      </p:grpSp>
      <p:sp>
        <p:nvSpPr>
          <p:cNvPr id="30" name="TextBox 56"/>
          <p:cNvSpPr txBox="1"/>
          <p:nvPr/>
        </p:nvSpPr>
        <p:spPr>
          <a:xfrm>
            <a:off x="179512" y="4909340"/>
            <a:ext cx="6713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数据来源：电视、电台、报纸（</a:t>
            </a:r>
            <a:r>
              <a:rPr lang="en-US" altLang="zh-CN" sz="1000" dirty="0" err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Adexpower</a:t>
            </a:r>
            <a:r>
              <a:rPr lang="zh-CN" altLang="en-US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），户外（</a:t>
            </a:r>
            <a:r>
              <a:rPr lang="en-US" altLang="zh-CN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CODC</a:t>
            </a:r>
            <a:r>
              <a:rPr lang="zh-CN" altLang="en-US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），网络（艾瑞）； </a:t>
            </a:r>
            <a:r>
              <a:rPr lang="en-US" altLang="zh-CN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2017.10-.2</a:t>
            </a:r>
            <a:endParaRPr lang="zh-CN" altLang="en-US" sz="10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984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56"/>
          <p:cNvSpPr txBox="1"/>
          <p:nvPr/>
        </p:nvSpPr>
        <p:spPr>
          <a:xfrm>
            <a:off x="179512" y="4909340"/>
            <a:ext cx="6713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数据来源：电视、电台、报纸（</a:t>
            </a:r>
            <a:r>
              <a:rPr lang="en-US" altLang="zh-CN" sz="1000" dirty="0" err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Adexpower</a:t>
            </a:r>
            <a:r>
              <a:rPr lang="zh-CN" altLang="en-US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），网络（艾瑞）； </a:t>
            </a:r>
            <a:r>
              <a:rPr lang="en-US" altLang="zh-CN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2016.10-2017.2</a:t>
            </a:r>
            <a:endParaRPr lang="zh-CN" altLang="en-US" sz="10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6">
            <a:extLst>
              <a:ext uri="{FF2B5EF4-FFF2-40B4-BE49-F238E27FC236}">
                <a16:creationId xmlns:a16="http://schemas.microsoft.com/office/drawing/2014/main" id="{037ADDB8-AD61-4DE7-BBBB-7AB0DAD9BC54}"/>
              </a:ext>
            </a:extLst>
          </p:cNvPr>
          <p:cNvSpPr/>
          <p:nvPr/>
        </p:nvSpPr>
        <p:spPr>
          <a:xfrm>
            <a:off x="246538" y="659394"/>
            <a:ext cx="8645942" cy="570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上市月投放较少，上市后</a:t>
            </a:r>
            <a:r>
              <a:rPr lang="en-US" altLang="zh-CN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个月投放骤增，以电视投放为主，互联网为辅；电视端主要投放卫视，其次为央视，少量地方台；网络端集中汽车网站，其次为门户和视频网站；上市期维持产品“国际新派</a:t>
            </a:r>
            <a:r>
              <a:rPr lang="en-US" altLang="zh-CN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SUV</a:t>
            </a:r>
            <a:r>
              <a: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”的核心品牌信息传播，物料重点突出</a:t>
            </a:r>
            <a:r>
              <a:rPr lang="en-US" altLang="zh-CN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sz="1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新款“超牛，超越更牛“的配置升级，品牌宣传与促销信息融为一体。</a:t>
            </a:r>
            <a:endParaRPr lang="en-US" altLang="zh-CN" sz="14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5">
            <a:extLst>
              <a:ext uri="{FF2B5EF4-FFF2-40B4-BE49-F238E27FC236}">
                <a16:creationId xmlns:a16="http://schemas.microsoft.com/office/drawing/2014/main" id="{157D3C90-078D-4758-8E33-A22CD6BB6086}"/>
              </a:ext>
            </a:extLst>
          </p:cNvPr>
          <p:cNvSpPr/>
          <p:nvPr/>
        </p:nvSpPr>
        <p:spPr>
          <a:xfrm>
            <a:off x="251521" y="1316717"/>
            <a:ext cx="5055504" cy="17590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矩形 5">
            <a:extLst>
              <a:ext uri="{FF2B5EF4-FFF2-40B4-BE49-F238E27FC236}">
                <a16:creationId xmlns:a16="http://schemas.microsoft.com/office/drawing/2014/main" id="{61EED385-C695-4A73-82E9-144DA2617E87}"/>
              </a:ext>
            </a:extLst>
          </p:cNvPr>
          <p:cNvSpPr/>
          <p:nvPr/>
        </p:nvSpPr>
        <p:spPr>
          <a:xfrm>
            <a:off x="5393564" y="1314386"/>
            <a:ext cx="3498916" cy="176142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矩形 5">
            <a:extLst>
              <a:ext uri="{FF2B5EF4-FFF2-40B4-BE49-F238E27FC236}">
                <a16:creationId xmlns:a16="http://schemas.microsoft.com/office/drawing/2014/main" id="{BEBE38DA-2EE1-40C4-8C9B-EAE6D89797FF}"/>
              </a:ext>
            </a:extLst>
          </p:cNvPr>
          <p:cNvSpPr/>
          <p:nvPr/>
        </p:nvSpPr>
        <p:spPr>
          <a:xfrm>
            <a:off x="251522" y="3147816"/>
            <a:ext cx="5055504" cy="17590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aphicFrame>
        <p:nvGraphicFramePr>
          <p:cNvPr id="7" name="图表 3">
            <a:extLst>
              <a:ext uri="{FF2B5EF4-FFF2-40B4-BE49-F238E27FC236}">
                <a16:creationId xmlns:a16="http://schemas.microsoft.com/office/drawing/2014/main" id="{9BFFF698-A18D-4DA2-8486-E8D9C01693D0}"/>
              </a:ext>
            </a:extLst>
          </p:cNvPr>
          <p:cNvGraphicFramePr/>
          <p:nvPr/>
        </p:nvGraphicFramePr>
        <p:xfrm>
          <a:off x="251521" y="1316715"/>
          <a:ext cx="5055503" cy="1759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图表 10">
            <a:extLst>
              <a:ext uri="{FF2B5EF4-FFF2-40B4-BE49-F238E27FC236}">
                <a16:creationId xmlns:a16="http://schemas.microsoft.com/office/drawing/2014/main" id="{EAD297B1-FB65-4E66-8C15-5ED66138643C}"/>
              </a:ext>
            </a:extLst>
          </p:cNvPr>
          <p:cNvGraphicFramePr/>
          <p:nvPr/>
        </p:nvGraphicFramePr>
        <p:xfrm>
          <a:off x="5681738" y="1300621"/>
          <a:ext cx="2682287" cy="1775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29">
            <a:extLst>
              <a:ext uri="{FF2B5EF4-FFF2-40B4-BE49-F238E27FC236}">
                <a16:creationId xmlns:a16="http://schemas.microsoft.com/office/drawing/2014/main" id="{FC2DABF4-1B9D-4816-9964-5396B02A49C4}"/>
              </a:ext>
            </a:extLst>
          </p:cNvPr>
          <p:cNvSpPr txBox="1"/>
          <p:nvPr/>
        </p:nvSpPr>
        <p:spPr>
          <a:xfrm>
            <a:off x="5681738" y="1317704"/>
            <a:ext cx="276882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20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媒体类型占比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4A09AAA-F2BD-4C1B-8B1E-F1294FB4B832}"/>
              </a:ext>
            </a:extLst>
          </p:cNvPr>
          <p:cNvSpPr/>
          <p:nvPr/>
        </p:nvSpPr>
        <p:spPr>
          <a:xfrm>
            <a:off x="5393564" y="3147817"/>
            <a:ext cx="3498916" cy="17590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A9890CD-EFE3-4886-89B0-83536D3558CF}"/>
              </a:ext>
            </a:extLst>
          </p:cNvPr>
          <p:cNvSpPr txBox="1"/>
          <p:nvPr/>
        </p:nvSpPr>
        <p:spPr>
          <a:xfrm>
            <a:off x="6666041" y="3232724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广告创意</a:t>
            </a:r>
          </a:p>
        </p:txBody>
      </p:sp>
      <p:graphicFrame>
        <p:nvGraphicFramePr>
          <p:cNvPr id="14" name="图表 15">
            <a:extLst>
              <a:ext uri="{FF2B5EF4-FFF2-40B4-BE49-F238E27FC236}">
                <a16:creationId xmlns:a16="http://schemas.microsoft.com/office/drawing/2014/main" id="{65148B8D-5D1C-45BA-92F9-D779601126C5}"/>
              </a:ext>
            </a:extLst>
          </p:cNvPr>
          <p:cNvGraphicFramePr/>
          <p:nvPr/>
        </p:nvGraphicFramePr>
        <p:xfrm>
          <a:off x="755577" y="3185723"/>
          <a:ext cx="4551448" cy="6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29">
            <a:extLst>
              <a:ext uri="{FF2B5EF4-FFF2-40B4-BE49-F238E27FC236}">
                <a16:creationId xmlns:a16="http://schemas.microsoft.com/office/drawing/2014/main" id="{F881F4E3-83AD-4C78-ABD4-CD7EA2617EFF}"/>
              </a:ext>
            </a:extLst>
          </p:cNvPr>
          <p:cNvSpPr txBox="1"/>
          <p:nvPr/>
        </p:nvSpPr>
        <p:spPr>
          <a:xfrm>
            <a:off x="246538" y="3510413"/>
            <a:ext cx="104616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电视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Speech Bubble: Rectangle with Corners Rounded 6">
            <a:extLst>
              <a:ext uri="{FF2B5EF4-FFF2-40B4-BE49-F238E27FC236}">
                <a16:creationId xmlns:a16="http://schemas.microsoft.com/office/drawing/2014/main" id="{BD02DF0C-1614-47EC-8524-A6BEF3E0372D}"/>
              </a:ext>
            </a:extLst>
          </p:cNvPr>
          <p:cNvSpPr/>
          <p:nvPr/>
        </p:nvSpPr>
        <p:spPr>
          <a:xfrm>
            <a:off x="1424914" y="1928260"/>
            <a:ext cx="1396818" cy="345076"/>
          </a:xfrm>
          <a:prstGeom prst="wedgeRoundRectCallout">
            <a:avLst>
              <a:gd name="adj1" fmla="val 2821"/>
              <a:gd name="adj2" fmla="val 103537"/>
              <a:gd name="adj3" fmla="val 16667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8000"/>
              </a:lnSpc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 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8000"/>
              </a:lnSpc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款传祺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GS4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上市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FB7DB76D-8418-4143-A05A-957F18B62523}"/>
              </a:ext>
            </a:extLst>
          </p:cNvPr>
          <p:cNvSpPr txBox="1"/>
          <p:nvPr/>
        </p:nvSpPr>
        <p:spPr>
          <a:xfrm>
            <a:off x="207108" y="1346893"/>
            <a:ext cx="825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单位：万元</a:t>
            </a:r>
          </a:p>
        </p:txBody>
      </p:sp>
      <p:graphicFrame>
        <p:nvGraphicFramePr>
          <p:cNvPr id="28" name="图表 15">
            <a:extLst>
              <a:ext uri="{FF2B5EF4-FFF2-40B4-BE49-F238E27FC236}">
                <a16:creationId xmlns:a16="http://schemas.microsoft.com/office/drawing/2014/main" id="{DA056B10-30BA-4095-AF9E-BC2A35B0411C}"/>
              </a:ext>
            </a:extLst>
          </p:cNvPr>
          <p:cNvGraphicFramePr>
            <a:graphicFrameLocks/>
          </p:cNvGraphicFramePr>
          <p:nvPr/>
        </p:nvGraphicFramePr>
        <p:xfrm>
          <a:off x="755577" y="4019028"/>
          <a:ext cx="4556433" cy="6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TextBox 29">
            <a:extLst>
              <a:ext uri="{FF2B5EF4-FFF2-40B4-BE49-F238E27FC236}">
                <a16:creationId xmlns:a16="http://schemas.microsoft.com/office/drawing/2014/main" id="{9156FFD9-B49C-400C-B75E-5EFA5DFD7D8E}"/>
              </a:ext>
            </a:extLst>
          </p:cNvPr>
          <p:cNvSpPr txBox="1"/>
          <p:nvPr/>
        </p:nvSpPr>
        <p:spPr>
          <a:xfrm>
            <a:off x="227345" y="4344990"/>
            <a:ext cx="78539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互联网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520B3805-D39C-4195-8CB7-9571AB4E0239}"/>
              </a:ext>
            </a:extLst>
          </p:cNvPr>
          <p:cNvSpPr txBox="1">
            <a:spLocks/>
          </p:cNvSpPr>
          <p:nvPr/>
        </p:nvSpPr>
        <p:spPr bwMode="auto">
          <a:xfrm>
            <a:off x="7287" y="111401"/>
            <a:ext cx="8435280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000" kern="0" dirty="0">
                <a:solidFill>
                  <a:sysClr val="windowText" lastClr="000000"/>
                </a:solidFill>
              </a:rPr>
              <a:t>竞品分析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传祺 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GS4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2ABE44E-7A50-4CB0-A226-73BF4D3F6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9597" y="3661996"/>
            <a:ext cx="1719500" cy="99925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126A7CE-1B72-4F95-8CAB-ABA125F6F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8737" y="3657564"/>
            <a:ext cx="1444330" cy="10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64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56">
            <a:extLst>
              <a:ext uri="{FF2B5EF4-FFF2-40B4-BE49-F238E27FC236}">
                <a16:creationId xmlns:a16="http://schemas.microsoft.com/office/drawing/2014/main" id="{55D7B928-A523-46FB-A9F7-47D0465CB8E6}"/>
              </a:ext>
            </a:extLst>
          </p:cNvPr>
          <p:cNvSpPr txBox="1"/>
          <p:nvPr/>
        </p:nvSpPr>
        <p:spPr>
          <a:xfrm>
            <a:off x="179512" y="4909340"/>
            <a:ext cx="6026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数据来源：电视（</a:t>
            </a:r>
            <a:r>
              <a:rPr lang="en-US" altLang="zh-CN" sz="1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Adexpower</a:t>
            </a: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），户外（</a:t>
            </a:r>
            <a:r>
              <a: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CODC</a:t>
            </a: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），网络（艾瑞）； </a:t>
            </a:r>
            <a:r>
              <a: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2017.1-2017.5</a:t>
            </a:r>
            <a:endParaRPr lang="zh-CN" altLang="en-US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6">
            <a:extLst>
              <a:ext uri="{FF2B5EF4-FFF2-40B4-BE49-F238E27FC236}">
                <a16:creationId xmlns:a16="http://schemas.microsoft.com/office/drawing/2014/main" id="{037ADDB8-AD61-4DE7-BBBB-7AB0DAD9BC54}"/>
              </a:ext>
            </a:extLst>
          </p:cNvPr>
          <p:cNvSpPr/>
          <p:nvPr/>
        </p:nvSpPr>
        <p:spPr>
          <a:xfrm>
            <a:off x="251521" y="641046"/>
            <a:ext cx="8640959" cy="634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配合新款长安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CS75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上市期迎来投放高峰，以电视媒体为主，网络为辅，少量户外媒体；电视首选央视进行全国覆盖，网络以车垂网站精准触达目标用户，其次为门户网站；广告创意以金融政策推广为核心，少量户外大牌提升区域曝光。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5">
            <a:extLst>
              <a:ext uri="{FF2B5EF4-FFF2-40B4-BE49-F238E27FC236}">
                <a16:creationId xmlns:a16="http://schemas.microsoft.com/office/drawing/2014/main" id="{157D3C90-078D-4758-8E33-A22CD6BB6086}"/>
              </a:ext>
            </a:extLst>
          </p:cNvPr>
          <p:cNvSpPr/>
          <p:nvPr/>
        </p:nvSpPr>
        <p:spPr>
          <a:xfrm>
            <a:off x="251521" y="1316717"/>
            <a:ext cx="5055506" cy="17590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矩形 5">
            <a:extLst>
              <a:ext uri="{FF2B5EF4-FFF2-40B4-BE49-F238E27FC236}">
                <a16:creationId xmlns:a16="http://schemas.microsoft.com/office/drawing/2014/main" id="{61EED385-C695-4A73-82E9-144DA2617E87}"/>
              </a:ext>
            </a:extLst>
          </p:cNvPr>
          <p:cNvSpPr/>
          <p:nvPr/>
        </p:nvSpPr>
        <p:spPr>
          <a:xfrm>
            <a:off x="5393564" y="1316715"/>
            <a:ext cx="3498916" cy="175909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aphicFrame>
        <p:nvGraphicFramePr>
          <p:cNvPr id="7" name="图表 3">
            <a:extLst>
              <a:ext uri="{FF2B5EF4-FFF2-40B4-BE49-F238E27FC236}">
                <a16:creationId xmlns:a16="http://schemas.microsoft.com/office/drawing/2014/main" id="{9BFFF698-A18D-4DA2-8486-E8D9C01693D0}"/>
              </a:ext>
            </a:extLst>
          </p:cNvPr>
          <p:cNvGraphicFramePr/>
          <p:nvPr/>
        </p:nvGraphicFramePr>
        <p:xfrm>
          <a:off x="251521" y="1316715"/>
          <a:ext cx="5055505" cy="1759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图表 10">
            <a:extLst>
              <a:ext uri="{FF2B5EF4-FFF2-40B4-BE49-F238E27FC236}">
                <a16:creationId xmlns:a16="http://schemas.microsoft.com/office/drawing/2014/main" id="{EAD297B1-FB65-4E66-8C15-5ED66138643C}"/>
              </a:ext>
            </a:extLst>
          </p:cNvPr>
          <p:cNvGraphicFramePr/>
          <p:nvPr/>
        </p:nvGraphicFramePr>
        <p:xfrm>
          <a:off x="5868185" y="1300621"/>
          <a:ext cx="2682287" cy="1775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29">
            <a:extLst>
              <a:ext uri="{FF2B5EF4-FFF2-40B4-BE49-F238E27FC236}">
                <a16:creationId xmlns:a16="http://schemas.microsoft.com/office/drawing/2014/main" id="{FC2DABF4-1B9D-4816-9964-5396B02A49C4}"/>
              </a:ext>
            </a:extLst>
          </p:cNvPr>
          <p:cNvSpPr txBox="1"/>
          <p:nvPr/>
        </p:nvSpPr>
        <p:spPr>
          <a:xfrm>
            <a:off x="5788943" y="1325089"/>
            <a:ext cx="231231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20"/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媒体类型占比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4A09AAA-F2BD-4C1B-8B1E-F1294FB4B832}"/>
              </a:ext>
            </a:extLst>
          </p:cNvPr>
          <p:cNvSpPr/>
          <p:nvPr/>
        </p:nvSpPr>
        <p:spPr>
          <a:xfrm>
            <a:off x="5393564" y="3147817"/>
            <a:ext cx="3498916" cy="17590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A9890CD-EFE3-4886-89B0-83536D3558CF}"/>
              </a:ext>
            </a:extLst>
          </p:cNvPr>
          <p:cNvSpPr txBox="1"/>
          <p:nvPr/>
        </p:nvSpPr>
        <p:spPr>
          <a:xfrm>
            <a:off x="6601280" y="319582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广告创意</a:t>
            </a:r>
          </a:p>
        </p:txBody>
      </p:sp>
      <p:sp>
        <p:nvSpPr>
          <p:cNvPr id="20" name="Speech Bubble: Rectangle with Corners Rounded 6">
            <a:extLst>
              <a:ext uri="{FF2B5EF4-FFF2-40B4-BE49-F238E27FC236}">
                <a16:creationId xmlns:a16="http://schemas.microsoft.com/office/drawing/2014/main" id="{BD02DF0C-1614-47EC-8524-A6BEF3E0372D}"/>
              </a:ext>
            </a:extLst>
          </p:cNvPr>
          <p:cNvSpPr/>
          <p:nvPr/>
        </p:nvSpPr>
        <p:spPr>
          <a:xfrm>
            <a:off x="1012736" y="1632960"/>
            <a:ext cx="1543040" cy="313411"/>
          </a:xfrm>
          <a:prstGeom prst="wedgeRoundRectCallout">
            <a:avLst>
              <a:gd name="adj1" fmla="val 17220"/>
              <a:gd name="adj2" fmla="val 61868"/>
              <a:gd name="adj3" fmla="val 16667"/>
            </a:avLst>
          </a:prstGeom>
          <a:noFill/>
          <a:ln w="95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020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款长安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CS75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上市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FB7DB76D-8418-4143-A05A-957F18B62523}"/>
              </a:ext>
            </a:extLst>
          </p:cNvPr>
          <p:cNvSpPr txBox="1"/>
          <p:nvPr/>
        </p:nvSpPr>
        <p:spPr>
          <a:xfrm>
            <a:off x="214155" y="1439815"/>
            <a:ext cx="825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单位：万元</a:t>
            </a: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520B3805-D39C-4195-8CB7-9571AB4E0239}"/>
              </a:ext>
            </a:extLst>
          </p:cNvPr>
          <p:cNvSpPr txBox="1">
            <a:spLocks/>
          </p:cNvSpPr>
          <p:nvPr/>
        </p:nvSpPr>
        <p:spPr bwMode="auto">
          <a:xfrm>
            <a:off x="7287" y="111401"/>
            <a:ext cx="8435280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000" kern="0" dirty="0">
                <a:solidFill>
                  <a:sysClr val="windowText" lastClr="000000"/>
                </a:solidFill>
              </a:rPr>
              <a:t>竞品分析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长安 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CS75</a:t>
            </a:r>
          </a:p>
        </p:txBody>
      </p:sp>
      <p:pic>
        <p:nvPicPr>
          <p:cNvPr id="24" name="Picture 23" descr="http://core.itracker.cn/ad-file/iadfile/banner/201604/20160427/caqc%20160427264706837_1.jpg">
            <a:extLst>
              <a:ext uri="{FF2B5EF4-FFF2-40B4-BE49-F238E27FC236}">
                <a16:creationId xmlns:a16="http://schemas.microsoft.com/office/drawing/2014/main" id="{98E42DEB-3715-4237-87C5-70A99EE52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011" y="3544831"/>
            <a:ext cx="1280561" cy="12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041" y="3544831"/>
            <a:ext cx="1707415" cy="1280561"/>
          </a:xfrm>
          <a:prstGeom prst="rect">
            <a:avLst/>
          </a:prstGeom>
        </p:spPr>
      </p:pic>
      <p:sp>
        <p:nvSpPr>
          <p:cNvPr id="18" name="矩形 5"/>
          <p:cNvSpPr/>
          <p:nvPr/>
        </p:nvSpPr>
        <p:spPr>
          <a:xfrm>
            <a:off x="251522" y="3147816"/>
            <a:ext cx="5055504" cy="17590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aphicFrame>
        <p:nvGraphicFramePr>
          <p:cNvPr id="22" name="图表 15"/>
          <p:cNvGraphicFramePr/>
          <p:nvPr/>
        </p:nvGraphicFramePr>
        <p:xfrm>
          <a:off x="755577" y="3185723"/>
          <a:ext cx="4551448" cy="6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TextBox 29"/>
          <p:cNvSpPr txBox="1"/>
          <p:nvPr/>
        </p:nvSpPr>
        <p:spPr>
          <a:xfrm>
            <a:off x="246538" y="3510413"/>
            <a:ext cx="104616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电视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9"/>
          <p:cNvSpPr txBox="1"/>
          <p:nvPr/>
        </p:nvSpPr>
        <p:spPr>
          <a:xfrm>
            <a:off x="227345" y="4344990"/>
            <a:ext cx="78539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互联网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</p:txBody>
      </p:sp>
      <p:graphicFrame>
        <p:nvGraphicFramePr>
          <p:cNvPr id="29" name="Chart 28"/>
          <p:cNvGraphicFramePr/>
          <p:nvPr/>
        </p:nvGraphicFramePr>
        <p:xfrm>
          <a:off x="755577" y="3994671"/>
          <a:ext cx="4551447" cy="86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014969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/>
          <p:cNvGraphicFramePr/>
          <p:nvPr/>
        </p:nvGraphicFramePr>
        <p:xfrm>
          <a:off x="755576" y="3977102"/>
          <a:ext cx="4551449" cy="754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56">
            <a:extLst>
              <a:ext uri="{FF2B5EF4-FFF2-40B4-BE49-F238E27FC236}">
                <a16:creationId xmlns:a16="http://schemas.microsoft.com/office/drawing/2014/main" id="{55D7B928-A523-46FB-A9F7-47D0465CB8E6}"/>
              </a:ext>
            </a:extLst>
          </p:cNvPr>
          <p:cNvSpPr txBox="1"/>
          <p:nvPr/>
        </p:nvSpPr>
        <p:spPr>
          <a:xfrm>
            <a:off x="179512" y="4909340"/>
            <a:ext cx="6713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数据来源：电视、电台、报纸、杂志（</a:t>
            </a:r>
            <a:r>
              <a:rPr lang="en-US" altLang="zh-CN" sz="1000" dirty="0" err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Adexpower</a:t>
            </a:r>
            <a:r>
              <a:rPr lang="zh-CN" altLang="en-US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），户外（</a:t>
            </a:r>
            <a:r>
              <a:rPr lang="en-US" altLang="zh-CN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CODC</a:t>
            </a:r>
            <a:r>
              <a:rPr lang="zh-CN" altLang="en-US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），网络（艾瑞）； </a:t>
            </a:r>
            <a:r>
              <a:rPr lang="en-US" altLang="zh-CN" sz="1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2017.3-2017.7</a:t>
            </a:r>
            <a:endParaRPr lang="zh-CN" altLang="en-US" sz="10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6">
            <a:extLst>
              <a:ext uri="{FF2B5EF4-FFF2-40B4-BE49-F238E27FC236}">
                <a16:creationId xmlns:a16="http://schemas.microsoft.com/office/drawing/2014/main" id="{037ADDB8-AD61-4DE7-BBBB-7AB0DAD9BC54}"/>
              </a:ext>
            </a:extLst>
          </p:cNvPr>
          <p:cNvSpPr/>
          <p:nvPr/>
        </p:nvSpPr>
        <p:spPr>
          <a:xfrm>
            <a:off x="251521" y="739042"/>
            <a:ext cx="8640959" cy="4645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媒体投放集中于新款荣威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RX5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上市后一个月，电台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网络媒体为主进行区域渗透，少量电视及户外媒体辅助传播；电台以华东地区为核心，其次为西南地区；网络主投车垂媒体，辅以新闻门户及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IT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类网站；广告创意以“超级互联网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SUV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”为核心传播点，并有大量活动推广。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5">
            <a:extLst>
              <a:ext uri="{FF2B5EF4-FFF2-40B4-BE49-F238E27FC236}">
                <a16:creationId xmlns:a16="http://schemas.microsoft.com/office/drawing/2014/main" id="{157D3C90-078D-4758-8E33-A22CD6BB6086}"/>
              </a:ext>
            </a:extLst>
          </p:cNvPr>
          <p:cNvSpPr/>
          <p:nvPr/>
        </p:nvSpPr>
        <p:spPr>
          <a:xfrm>
            <a:off x="251521" y="1316717"/>
            <a:ext cx="5055506" cy="17590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矩形 5">
            <a:extLst>
              <a:ext uri="{FF2B5EF4-FFF2-40B4-BE49-F238E27FC236}">
                <a16:creationId xmlns:a16="http://schemas.microsoft.com/office/drawing/2014/main" id="{61EED385-C695-4A73-82E9-144DA2617E87}"/>
              </a:ext>
            </a:extLst>
          </p:cNvPr>
          <p:cNvSpPr/>
          <p:nvPr/>
        </p:nvSpPr>
        <p:spPr>
          <a:xfrm>
            <a:off x="5393564" y="1316715"/>
            <a:ext cx="3498916" cy="175909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矩形 5">
            <a:extLst>
              <a:ext uri="{FF2B5EF4-FFF2-40B4-BE49-F238E27FC236}">
                <a16:creationId xmlns:a16="http://schemas.microsoft.com/office/drawing/2014/main" id="{BEBE38DA-2EE1-40C4-8C9B-EAE6D89797FF}"/>
              </a:ext>
            </a:extLst>
          </p:cNvPr>
          <p:cNvSpPr/>
          <p:nvPr/>
        </p:nvSpPr>
        <p:spPr>
          <a:xfrm>
            <a:off x="251522" y="3147816"/>
            <a:ext cx="5055504" cy="17590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aphicFrame>
        <p:nvGraphicFramePr>
          <p:cNvPr id="7" name="图表 3">
            <a:extLst>
              <a:ext uri="{FF2B5EF4-FFF2-40B4-BE49-F238E27FC236}">
                <a16:creationId xmlns:a16="http://schemas.microsoft.com/office/drawing/2014/main" id="{9BFFF698-A18D-4DA2-8486-E8D9C01693D0}"/>
              </a:ext>
            </a:extLst>
          </p:cNvPr>
          <p:cNvGraphicFramePr/>
          <p:nvPr/>
        </p:nvGraphicFramePr>
        <p:xfrm>
          <a:off x="251521" y="1316715"/>
          <a:ext cx="5055505" cy="1759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图表 10">
            <a:extLst>
              <a:ext uri="{FF2B5EF4-FFF2-40B4-BE49-F238E27FC236}">
                <a16:creationId xmlns:a16="http://schemas.microsoft.com/office/drawing/2014/main" id="{EAD297B1-FB65-4E66-8C15-5ED66138643C}"/>
              </a:ext>
            </a:extLst>
          </p:cNvPr>
          <p:cNvGraphicFramePr/>
          <p:nvPr/>
        </p:nvGraphicFramePr>
        <p:xfrm>
          <a:off x="5868185" y="1300621"/>
          <a:ext cx="2682287" cy="1775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29">
            <a:extLst>
              <a:ext uri="{FF2B5EF4-FFF2-40B4-BE49-F238E27FC236}">
                <a16:creationId xmlns:a16="http://schemas.microsoft.com/office/drawing/2014/main" id="{FC2DABF4-1B9D-4816-9964-5396B02A49C4}"/>
              </a:ext>
            </a:extLst>
          </p:cNvPr>
          <p:cNvSpPr txBox="1"/>
          <p:nvPr/>
        </p:nvSpPr>
        <p:spPr>
          <a:xfrm>
            <a:off x="5788943" y="1325089"/>
            <a:ext cx="231231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20"/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媒体类型占比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4A09AAA-F2BD-4C1B-8B1E-F1294FB4B832}"/>
              </a:ext>
            </a:extLst>
          </p:cNvPr>
          <p:cNvSpPr/>
          <p:nvPr/>
        </p:nvSpPr>
        <p:spPr>
          <a:xfrm>
            <a:off x="5393564" y="3147817"/>
            <a:ext cx="3498916" cy="17590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A9890CD-EFE3-4886-89B0-83536D3558CF}"/>
              </a:ext>
            </a:extLst>
          </p:cNvPr>
          <p:cNvSpPr txBox="1"/>
          <p:nvPr/>
        </p:nvSpPr>
        <p:spPr>
          <a:xfrm>
            <a:off x="6601280" y="319582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广告创意</a:t>
            </a:r>
          </a:p>
        </p:txBody>
      </p:sp>
      <p:sp>
        <p:nvSpPr>
          <p:cNvPr id="20" name="Speech Bubble: Rectangle with Corners Rounded 6">
            <a:extLst>
              <a:ext uri="{FF2B5EF4-FFF2-40B4-BE49-F238E27FC236}">
                <a16:creationId xmlns:a16="http://schemas.microsoft.com/office/drawing/2014/main" id="{BD02DF0C-1614-47EC-8524-A6BEF3E0372D}"/>
              </a:ext>
            </a:extLst>
          </p:cNvPr>
          <p:cNvSpPr/>
          <p:nvPr/>
        </p:nvSpPr>
        <p:spPr>
          <a:xfrm>
            <a:off x="1331641" y="2124935"/>
            <a:ext cx="1412952" cy="313411"/>
          </a:xfrm>
          <a:prstGeom prst="wedgeRoundRectCallout">
            <a:avLst>
              <a:gd name="adj1" fmla="val 6926"/>
              <a:gd name="adj2" fmla="val 106339"/>
              <a:gd name="adj3" fmla="val 16667"/>
            </a:avLst>
          </a:prstGeom>
          <a:noFill/>
          <a:ln w="95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020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款荣威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RX5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上市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FB7DB76D-8418-4143-A05A-957F18B62523}"/>
              </a:ext>
            </a:extLst>
          </p:cNvPr>
          <p:cNvSpPr txBox="1"/>
          <p:nvPr/>
        </p:nvSpPr>
        <p:spPr>
          <a:xfrm>
            <a:off x="214155" y="1439815"/>
            <a:ext cx="825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单位：万元</a:t>
            </a: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520B3805-D39C-4195-8CB7-9571AB4E0239}"/>
              </a:ext>
            </a:extLst>
          </p:cNvPr>
          <p:cNvSpPr txBox="1">
            <a:spLocks/>
          </p:cNvSpPr>
          <p:nvPr/>
        </p:nvSpPr>
        <p:spPr bwMode="auto">
          <a:xfrm>
            <a:off x="7287" y="111401"/>
            <a:ext cx="8435280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000" kern="0" dirty="0">
                <a:solidFill>
                  <a:sysClr val="windowText" lastClr="000000"/>
                </a:solidFill>
              </a:rPr>
              <a:t>竞品分析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荣威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 RX5</a:t>
            </a:r>
          </a:p>
        </p:txBody>
      </p:sp>
      <p:graphicFrame>
        <p:nvGraphicFramePr>
          <p:cNvPr id="18" name="Chart 17"/>
          <p:cNvGraphicFramePr/>
          <p:nvPr/>
        </p:nvGraphicFramePr>
        <p:xfrm>
          <a:off x="755576" y="3145382"/>
          <a:ext cx="4551449" cy="86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3" name="Picture 22" descr="http://core.itracker.cn/ad-file/iadfile/banner/201705/20170509/shqa%20170509445317121_1.png">
            <a:extLst>
              <a:ext uri="{FF2B5EF4-FFF2-40B4-BE49-F238E27FC236}">
                <a16:creationId xmlns:a16="http://schemas.microsoft.com/office/drawing/2014/main" id="{4B951EB5-995E-47C8-AF91-C360C5023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92053"/>
            <a:ext cx="2047337" cy="10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r="7217"/>
          <a:stretch/>
        </p:blipFill>
        <p:spPr>
          <a:xfrm>
            <a:off x="7597973" y="3692052"/>
            <a:ext cx="1222499" cy="1039937"/>
          </a:xfrm>
          <a:prstGeom prst="rect">
            <a:avLst/>
          </a:prstGeom>
        </p:spPr>
      </p:pic>
      <p:sp>
        <p:nvSpPr>
          <p:cNvPr id="24" name="TextBox 29"/>
          <p:cNvSpPr txBox="1"/>
          <p:nvPr/>
        </p:nvSpPr>
        <p:spPr>
          <a:xfrm>
            <a:off x="213465" y="3531679"/>
            <a:ext cx="104616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电台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9"/>
          <p:cNvSpPr txBox="1"/>
          <p:nvPr/>
        </p:nvSpPr>
        <p:spPr>
          <a:xfrm>
            <a:off x="211411" y="4289309"/>
            <a:ext cx="78539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互联网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29126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51519" y="714058"/>
            <a:ext cx="8640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ea"/>
              <a:buAutoNum type="circleNumDbPlai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整体投放：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各竞品配合产品改款上市均迎来投放高峰，在上市期集中发力，传祺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GS4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及荣威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RX5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在上市前一个月的投放亦占较大比重。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57175" indent="-257175">
              <a:buFont typeface="+mj-ea"/>
              <a:buAutoNum type="circleNumDbPlai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媒体类型：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哈弗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、传祺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GS4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及长安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CS75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均以电视投放为主，网络为辅；博越主要以公关活动为主，媒体投放数据不具参考价值；荣威则以电台为主，进行区域渗透强化。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57175" indent="-257175">
              <a:buFont typeface="+mj-ea"/>
              <a:buAutoNum type="circleNumDbPlai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媒体选择：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电视媒体投放中，均选择央卫视进行全国覆盖；网络以车垂为核心，少量新闻门户网站投放；户外集中火车站、机场等出行场景。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57175" indent="-257175">
              <a:buFont typeface="+mj-ea"/>
              <a:buAutoNum type="circleNumDbPlai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广告创意：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博越、传祺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GS4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及荣威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RX5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传播主题旨在突出各竞品在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SUV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市场的细分定位；哈弗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绑定国家品牌计划进行宣传；长安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CS75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广告创意以金融政策推广为核心</a:t>
            </a:r>
          </a:p>
        </p:txBody>
      </p:sp>
      <p:graphicFrame>
        <p:nvGraphicFramePr>
          <p:cNvPr id="4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278415"/>
              </p:ext>
            </p:extLst>
          </p:nvPr>
        </p:nvGraphicFramePr>
        <p:xfrm>
          <a:off x="78496" y="2283718"/>
          <a:ext cx="9001002" cy="2687692"/>
        </p:xfrm>
        <a:graphic>
          <a:graphicData uri="http://schemas.openxmlformats.org/drawingml/2006/table">
            <a:tbl>
              <a:tblPr/>
              <a:tblGrid>
                <a:gridCol w="919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6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6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6321">
                  <a:extLst>
                    <a:ext uri="{9D8B030D-6E8A-4147-A177-3AD203B41FA5}">
                      <a16:colId xmlns:a16="http://schemas.microsoft.com/office/drawing/2014/main" val="330919423"/>
                    </a:ext>
                  </a:extLst>
                </a:gridCol>
                <a:gridCol w="1616321">
                  <a:extLst>
                    <a:ext uri="{9D8B030D-6E8A-4147-A177-3AD203B41FA5}">
                      <a16:colId xmlns:a16="http://schemas.microsoft.com/office/drawing/2014/main" val="731223203"/>
                    </a:ext>
                  </a:extLst>
                </a:gridCol>
                <a:gridCol w="1616321">
                  <a:extLst>
                    <a:ext uri="{9D8B030D-6E8A-4147-A177-3AD203B41FA5}">
                      <a16:colId xmlns:a16="http://schemas.microsoft.com/office/drawing/2014/main" val="2154535778"/>
                    </a:ext>
                  </a:extLst>
                </a:gridCol>
              </a:tblGrid>
              <a:tr h="32926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竞品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吉利 博越（</a:t>
                      </a:r>
                      <a:r>
                        <a:rPr lang="en-US" altLang="zh-CN" sz="900" b="1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2016.2-2016.6</a:t>
                      </a:r>
                      <a:r>
                        <a:rPr lang="zh-CN" altLang="en-US" sz="900" b="1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  <a:endParaRPr lang="en-US" sz="900" b="1" kern="12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哈弗 </a:t>
                      </a:r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H6</a:t>
                      </a:r>
                      <a:r>
                        <a:rPr lang="zh-CN" altLang="en-US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2017.10-.2</a:t>
                      </a:r>
                      <a:r>
                        <a:rPr lang="zh-CN" altLang="en-US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传祺 </a:t>
                      </a:r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GS4</a:t>
                      </a:r>
                      <a:r>
                        <a:rPr lang="zh-CN" altLang="en-US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2016.10-2017.2</a:t>
                      </a:r>
                      <a:r>
                        <a:rPr lang="zh-CN" altLang="en-US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长安 </a:t>
                      </a:r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CS75</a:t>
                      </a:r>
                      <a:r>
                        <a:rPr lang="zh-CN" altLang="en-US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2017.1-2017.5</a:t>
                      </a:r>
                      <a:r>
                        <a:rPr lang="zh-CN" altLang="en-US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荣威 </a:t>
                      </a:r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RX5</a:t>
                      </a:r>
                      <a:r>
                        <a:rPr lang="zh-CN" altLang="en-US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2017.3-2017.7</a:t>
                      </a:r>
                      <a:r>
                        <a:rPr lang="zh-CN" altLang="en-US" sz="9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81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媒体投放量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852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万元（公关活动为主，不具参考性）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8,161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9,625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2,838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3,810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84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投放节奏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上市后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个月逐渐加大投放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上市前后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个月逐渐加大投放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上市月投放较少，上市后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个月投放骤增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产品上市前后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个月迎来投放高峰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上市后一个月集中投放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871570"/>
                  </a:ext>
                </a:extLst>
              </a:tr>
              <a:tr h="4542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媒介类型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户外投放（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49%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en-US" altLang="zh-CN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网络（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25%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en-US" altLang="zh-CN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电视占最大比重（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78%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），其次为网络及电台</a:t>
                      </a:r>
                      <a:endParaRPr lang="en-US" altLang="zh-CN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电视媒体为主（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69%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），网络为辅（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22%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en-US" altLang="zh-CN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电视媒体为主（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70%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），网络为辅（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26%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），少量户外媒体</a:t>
                      </a:r>
                      <a:endParaRPr lang="en-US" altLang="zh-CN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电台（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43%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网络（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41%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）为主，少量电视辅助传播</a:t>
                      </a:r>
                      <a:endParaRPr lang="en-US" altLang="zh-CN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394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媒体选择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户外集中火车站、机场等出行场景，网络主投汽车及新闻门户网站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电视端主要投放央视，网络集中车垂，少量新闻网站</a:t>
                      </a:r>
                      <a:endParaRPr lang="en-US" altLang="zh-CN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电视主投卫视，其次为央视；网络集中汽车网站，其次为门户和视频</a:t>
                      </a:r>
                      <a:endParaRPr lang="en-US" altLang="zh-CN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电视首选央视进行全国覆盖，网络主要为车垂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门户网站</a:t>
                      </a:r>
                      <a:endParaRPr lang="en-US" altLang="zh-CN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电台以华东地区为核心；网络主投车垂媒体，辅以新闻门户及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IT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类网站</a:t>
                      </a:r>
                      <a:endParaRPr lang="en-US" altLang="zh-CN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56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广告创意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上市期主要传播点为“会智能刹车的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SUV”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，火车站以实物展示为主。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品牌宣传与促销信息各占一半；宣传物料绑定国家品牌计划。</a:t>
                      </a:r>
                      <a:endParaRPr lang="en-US" altLang="zh-CN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上市期维持产品“国际新派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SUV”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的核心品牌信息传播</a:t>
                      </a:r>
                      <a:endParaRPr lang="en-US" altLang="zh-CN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广告创意以金融政策推广为核心</a:t>
                      </a:r>
                      <a:endParaRPr lang="en-US" altLang="zh-CN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广告创意以“超级互联网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SUV”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为核心传播点，并有大量活动推广</a:t>
                      </a:r>
                      <a:endParaRPr lang="en-US" altLang="zh-CN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664128"/>
                  </a:ext>
                </a:extLst>
              </a:tr>
            </a:tbl>
          </a:graphicData>
        </a:graphic>
      </p:graphicFrame>
      <p:sp>
        <p:nvSpPr>
          <p:cNvPr id="5" name="标题 1"/>
          <p:cNvSpPr txBox="1">
            <a:spLocks/>
          </p:cNvSpPr>
          <p:nvPr/>
        </p:nvSpPr>
        <p:spPr bwMode="auto">
          <a:xfrm>
            <a:off x="179512" y="123478"/>
            <a:ext cx="8435280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000" kern="0" dirty="0">
                <a:solidFill>
                  <a:sysClr val="windowText" lastClr="000000"/>
                </a:solidFill>
              </a:rPr>
              <a:t>竞品分析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总结</a:t>
            </a:r>
          </a:p>
        </p:txBody>
      </p:sp>
    </p:spTree>
    <p:extLst>
      <p:ext uri="{BB962C8B-B14F-4D97-AF65-F5344CB8AC3E}">
        <p14:creationId xmlns:p14="http://schemas.microsoft.com/office/powerpoint/2010/main" val="63739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 8"/>
          <p:cNvGrpSpPr/>
          <p:nvPr/>
        </p:nvGrpSpPr>
        <p:grpSpPr>
          <a:xfrm>
            <a:off x="683568" y="1726726"/>
            <a:ext cx="4740009" cy="338554"/>
            <a:chOff x="692466" y="1441108"/>
            <a:chExt cx="4740009" cy="338554"/>
          </a:xfrm>
        </p:grpSpPr>
        <p:sp>
          <p:nvSpPr>
            <p:cNvPr id="20" name="文本框 78"/>
            <p:cNvSpPr>
              <a:spLocks noChangeArrowheads="1"/>
            </p:cNvSpPr>
            <p:nvPr/>
          </p:nvSpPr>
          <p:spPr bwMode="auto">
            <a:xfrm>
              <a:off x="971600" y="1441108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市场和品牌现状分析               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3" name="等腰三角形 12"/>
            <p:cNvSpPr/>
            <p:nvPr/>
          </p:nvSpPr>
          <p:spPr>
            <a:xfrm rot="5400000">
              <a:off x="656466" y="1498793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组 9"/>
          <p:cNvGrpSpPr/>
          <p:nvPr/>
        </p:nvGrpSpPr>
        <p:grpSpPr>
          <a:xfrm>
            <a:off x="683568" y="2808054"/>
            <a:ext cx="4740009" cy="338554"/>
            <a:chOff x="692466" y="2089180"/>
            <a:chExt cx="4740009" cy="338554"/>
          </a:xfrm>
        </p:grpSpPr>
        <p:sp>
          <p:nvSpPr>
            <p:cNvPr id="22" name="文本框 78"/>
            <p:cNvSpPr>
              <a:spLocks noChangeArrowheads="1"/>
            </p:cNvSpPr>
            <p:nvPr/>
          </p:nvSpPr>
          <p:spPr bwMode="auto">
            <a:xfrm>
              <a:off x="971600" y="2089180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全媒体投放策略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5" name="等腰三角形 14"/>
            <p:cNvSpPr/>
            <p:nvPr/>
          </p:nvSpPr>
          <p:spPr>
            <a:xfrm rot="5400000">
              <a:off x="656466" y="2151127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2" name="组 31"/>
          <p:cNvGrpSpPr/>
          <p:nvPr/>
        </p:nvGrpSpPr>
        <p:grpSpPr>
          <a:xfrm>
            <a:off x="683568" y="3348718"/>
            <a:ext cx="4740009" cy="338554"/>
            <a:chOff x="692466" y="2737252"/>
            <a:chExt cx="4740009" cy="338554"/>
          </a:xfrm>
        </p:grpSpPr>
        <p:sp>
          <p:nvSpPr>
            <p:cNvPr id="24" name="文本框 78"/>
            <p:cNvSpPr>
              <a:spLocks noChangeArrowheads="1"/>
            </p:cNvSpPr>
            <p:nvPr/>
          </p:nvSpPr>
          <p:spPr bwMode="auto">
            <a:xfrm>
              <a:off x="971600" y="2737252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广告项目投放建议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7" name="等腰三角形 16"/>
            <p:cNvSpPr/>
            <p:nvPr/>
          </p:nvSpPr>
          <p:spPr>
            <a:xfrm rot="5400000">
              <a:off x="656466" y="2803461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组 7"/>
          <p:cNvGrpSpPr/>
          <p:nvPr/>
        </p:nvGrpSpPr>
        <p:grpSpPr>
          <a:xfrm>
            <a:off x="683568" y="3889380"/>
            <a:ext cx="4740009" cy="338554"/>
            <a:chOff x="692466" y="4033396"/>
            <a:chExt cx="4740009" cy="338554"/>
          </a:xfrm>
        </p:grpSpPr>
        <p:sp>
          <p:nvSpPr>
            <p:cNvPr id="30" name="文本框 78">
              <a:extLst>
                <a:ext uri="{FF2B5EF4-FFF2-40B4-BE49-F238E27FC236}">
                  <a16:creationId xmlns:a16="http://schemas.microsoft.com/office/drawing/2014/main" id="{89D684D2-99AE-4AD0-9A75-89AC32812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600" y="4033396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预算分配</a:t>
              </a:r>
              <a:endPara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1" name="等腰三角形 20">
              <a:extLst>
                <a:ext uri="{FF2B5EF4-FFF2-40B4-BE49-F238E27FC236}">
                  <a16:creationId xmlns:a16="http://schemas.microsoft.com/office/drawing/2014/main" id="{FC78A2C6-6FA2-4CA1-8D3A-BD200760118D}"/>
                </a:ext>
              </a:extLst>
            </p:cNvPr>
            <p:cNvSpPr/>
            <p:nvPr/>
          </p:nvSpPr>
          <p:spPr>
            <a:xfrm rot="5400000">
              <a:off x="656466" y="4108129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3" name="组 32"/>
          <p:cNvGrpSpPr/>
          <p:nvPr/>
        </p:nvGrpSpPr>
        <p:grpSpPr>
          <a:xfrm>
            <a:off x="683568" y="1186062"/>
            <a:ext cx="4740009" cy="338554"/>
            <a:chOff x="692466" y="4033396"/>
            <a:chExt cx="4740009" cy="338554"/>
          </a:xfrm>
        </p:grpSpPr>
        <p:sp>
          <p:nvSpPr>
            <p:cNvPr id="34" name="文本框 78">
              <a:extLst>
                <a:ext uri="{FF2B5EF4-FFF2-40B4-BE49-F238E27FC236}">
                  <a16:creationId xmlns:a16="http://schemas.microsoft.com/office/drawing/2014/main" id="{89D684D2-99AE-4AD0-9A75-89AC32812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600" y="4033396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前期投放效果回顾</a:t>
              </a:r>
              <a:endPara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" name="等腰三角形 20">
              <a:extLst>
                <a:ext uri="{FF2B5EF4-FFF2-40B4-BE49-F238E27FC236}">
                  <a16:creationId xmlns:a16="http://schemas.microsoft.com/office/drawing/2014/main" id="{FC78A2C6-6FA2-4CA1-8D3A-BD200760118D}"/>
                </a:ext>
              </a:extLst>
            </p:cNvPr>
            <p:cNvSpPr/>
            <p:nvPr/>
          </p:nvSpPr>
          <p:spPr>
            <a:xfrm rot="5400000">
              <a:off x="656466" y="4108129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组 16"/>
          <p:cNvGrpSpPr/>
          <p:nvPr/>
        </p:nvGrpSpPr>
        <p:grpSpPr>
          <a:xfrm>
            <a:off x="683568" y="2267390"/>
            <a:ext cx="4740009" cy="338554"/>
            <a:chOff x="692466" y="2089180"/>
            <a:chExt cx="4740009" cy="338554"/>
          </a:xfrm>
        </p:grpSpPr>
        <p:sp>
          <p:nvSpPr>
            <p:cNvPr id="18" name="文本框 78"/>
            <p:cNvSpPr>
              <a:spLocks noChangeArrowheads="1"/>
            </p:cNvSpPr>
            <p:nvPr/>
          </p:nvSpPr>
          <p:spPr bwMode="auto">
            <a:xfrm>
              <a:off x="971600" y="2089180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全媒体</a:t>
              </a:r>
              <a:r>
                <a:rPr lang="zh-CN" altLang="en-US"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执行战略思考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9" name="等腰三角形 14"/>
            <p:cNvSpPr/>
            <p:nvPr/>
          </p:nvSpPr>
          <p:spPr>
            <a:xfrm rot="5400000">
              <a:off x="656466" y="2151127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2074607"/>
            <a:ext cx="5544616" cy="28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4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 bwMode="auto">
          <a:xfrm>
            <a:off x="-9422" y="880105"/>
            <a:ext cx="9144000" cy="5014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Audi Type" charset="0"/>
                <a:ea typeface="宋体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udi Type" charset="0"/>
                <a:ea typeface="宋体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udi Type" charset="0"/>
                <a:ea typeface="宋体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udi Type" charset="0"/>
                <a:ea typeface="宋体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udi Type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200">
                <a:solidFill>
                  <a:schemeClr val="tx1"/>
                </a:solidFill>
                <a:latin typeface="Audi Type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200">
                <a:solidFill>
                  <a:schemeClr val="tx1"/>
                </a:solidFill>
                <a:latin typeface="Audi Type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200">
                <a:solidFill>
                  <a:schemeClr val="tx1"/>
                </a:solidFill>
                <a:latin typeface="Audi Type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200">
                <a:solidFill>
                  <a:schemeClr val="tx1"/>
                </a:solidFill>
                <a:latin typeface="Audi Type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rgbClr val="C00000"/>
                </a:solidFill>
                <a:latin typeface="微软雅黑" charset="-122"/>
                <a:ea typeface="微软雅黑" charset="-122"/>
              </a:rPr>
              <a:t>面对的问题与挑战：</a:t>
            </a:r>
            <a:r>
              <a:rPr lang="zh-CN" altLang="en-US" sz="2000" b="1" dirty="0">
                <a:solidFill>
                  <a:srgbClr val="C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市场环境复杂，影响瑞虎</a:t>
            </a: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8</a:t>
            </a:r>
            <a:r>
              <a:rPr lang="zh-CN" altLang="en-US" sz="2000" b="1" dirty="0">
                <a:solidFill>
                  <a:srgbClr val="C0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深化期核心诉求达成</a:t>
            </a: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251520" y="144016"/>
            <a:ext cx="8435280" cy="48351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kern="0" dirty="0">
                <a:solidFill>
                  <a:sysClr val="windowText" lastClr="000000"/>
                </a:solidFill>
              </a:rPr>
              <a:t>竞争环境升级</a:t>
            </a:r>
            <a:br>
              <a:rPr lang="zh-CN" altLang="en-US" sz="2000" kern="0" dirty="0">
                <a:solidFill>
                  <a:sysClr val="windowText" lastClr="000000"/>
                </a:solidFill>
              </a:rPr>
            </a:br>
            <a:endParaRPr kumimoji="1" lang="zh-CN" altLang="en-US" sz="2000" kern="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419BDD0-5B32-4CDA-9101-815BDB52E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879" y="1616821"/>
            <a:ext cx="2223529" cy="44759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BE76EC-11E7-43D5-8C09-04C90321B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694" y="1616821"/>
            <a:ext cx="2736180" cy="266059"/>
          </a:xfrm>
          <a:prstGeom prst="rect">
            <a:avLst/>
          </a:prstGeom>
        </p:spPr>
      </p:pic>
      <p:graphicFrame>
        <p:nvGraphicFramePr>
          <p:cNvPr id="14" name="图表 13">
            <a:extLst>
              <a:ext uri="{FF2B5EF4-FFF2-40B4-BE49-F238E27FC236}">
                <a16:creationId xmlns:a16="http://schemas.microsoft.com/office/drawing/2014/main" id="{5ECE46AA-05C3-4F9C-A801-E6528AB4EB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2285494"/>
              </p:ext>
            </p:extLst>
          </p:nvPr>
        </p:nvGraphicFramePr>
        <p:xfrm>
          <a:off x="1436694" y="1980227"/>
          <a:ext cx="3075629" cy="1295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E94D213D-B517-49A7-8390-858A05A5EE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9701591"/>
              </p:ext>
            </p:extLst>
          </p:nvPr>
        </p:nvGraphicFramePr>
        <p:xfrm>
          <a:off x="4874869" y="2042487"/>
          <a:ext cx="2736304" cy="137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矩形 1"/>
          <p:cNvSpPr/>
          <p:nvPr/>
        </p:nvSpPr>
        <p:spPr>
          <a:xfrm>
            <a:off x="1039034" y="2000949"/>
            <a:ext cx="6946577" cy="747687"/>
          </a:xfrm>
          <a:prstGeom prst="rect">
            <a:avLst/>
          </a:prstGeom>
          <a:solidFill>
            <a:schemeClr val="bg1">
              <a:lumMod val="75000"/>
              <a:alpha val="89000"/>
            </a:schemeClr>
          </a:solidFill>
        </p:spPr>
        <p:txBody>
          <a:bodyPr wrap="square" anchor="ctr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Verdana" panose="020B0604030504040204"/>
              </a:rPr>
              <a:t>产品上市推广周期中竞品投放均已超过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Verdana" panose="020B0604030504040204"/>
              </a:rPr>
              <a:t>千万级别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4F2C249-DFCF-4F96-8DEE-39181ACF3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812" y="3519981"/>
            <a:ext cx="2517953" cy="108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0EA4F8-F7E5-4844-BDD4-0A841A5A2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365" y="3498449"/>
            <a:ext cx="1072293" cy="108000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01F5D15-C4D5-4BBC-99E9-C10C8A4C04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784" y="3795998"/>
            <a:ext cx="1064795" cy="108000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20440" y="3795998"/>
            <a:ext cx="4260220" cy="709676"/>
          </a:xfrm>
          <a:prstGeom prst="rect">
            <a:avLst/>
          </a:prstGeom>
          <a:solidFill>
            <a:schemeClr val="bg1">
              <a:lumMod val="75000"/>
              <a:alpha val="89000"/>
            </a:schemeClr>
          </a:solidFill>
        </p:spPr>
        <p:txBody>
          <a:bodyPr wrap="square" anchor="ctr">
            <a:noAutofit/>
          </a:bodyPr>
          <a:lstStyle/>
          <a:p>
            <a:pPr algn="ctr"/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户外广告多在上市期选择地标性建筑，引爆上市话题，传播产品上市信息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0621253-9EB3-4ECC-A911-704D951013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3655" y="3947591"/>
            <a:ext cx="1119435" cy="74439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044C4E3-FD86-43A7-9210-BA615DA95B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3202" y="3947590"/>
            <a:ext cx="1341025" cy="74439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D24267-FF55-4EF0-A8D4-C4B98428035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-637" b="40750"/>
          <a:stretch/>
        </p:blipFill>
        <p:spPr>
          <a:xfrm>
            <a:off x="7365917" y="3906414"/>
            <a:ext cx="1127031" cy="744387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595751" y="3795998"/>
            <a:ext cx="4266067" cy="709676"/>
          </a:xfrm>
          <a:prstGeom prst="rect">
            <a:avLst/>
          </a:prstGeom>
          <a:solidFill>
            <a:schemeClr val="bg1">
              <a:lumMod val="75000"/>
              <a:alpha val="89000"/>
            </a:schemeClr>
          </a:solidFill>
        </p:spPr>
        <p:txBody>
          <a:bodyPr wrap="square" anchor="ctr">
            <a:no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内容合作形式丰富，植入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，举办多样试驾与品牌活动，加大促销</a:t>
            </a:r>
          </a:p>
        </p:txBody>
      </p:sp>
      <p:sp>
        <p:nvSpPr>
          <p:cNvPr id="23" name="箭头: 五边形 23">
            <a:extLst>
              <a:ext uri="{FF2B5EF4-FFF2-40B4-BE49-F238E27FC236}">
                <a16:creationId xmlns:a16="http://schemas.microsoft.com/office/drawing/2014/main" id="{7BBAB87F-8396-4A9C-9054-0C349DBEC3E9}"/>
              </a:ext>
            </a:extLst>
          </p:cNvPr>
          <p:cNvSpPr/>
          <p:nvPr/>
        </p:nvSpPr>
        <p:spPr>
          <a:xfrm>
            <a:off x="0" y="1899922"/>
            <a:ext cx="368310" cy="864000"/>
          </a:xfrm>
          <a:prstGeom prst="homePlate">
            <a:avLst/>
          </a:prstGeom>
          <a:solidFill>
            <a:srgbClr val="C00000"/>
          </a:solidFill>
          <a:ln w="38100" cap="flat">
            <a:noFill/>
            <a:prstDash val="solid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31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4C609E4-B286-43A8-A56E-ED51E47A4490}"/>
              </a:ext>
            </a:extLst>
          </p:cNvPr>
          <p:cNvSpPr txBox="1"/>
          <p:nvPr/>
        </p:nvSpPr>
        <p:spPr>
          <a:xfrm>
            <a:off x="15179" y="2074754"/>
            <a:ext cx="276446" cy="52321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31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硬广</a:t>
            </a:r>
            <a:endParaRPr kumimoji="0" lang="zh-CN" altLang="en-US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Verdana" panose="020B0604030504040204"/>
            </a:endParaRPr>
          </a:p>
        </p:txBody>
      </p:sp>
      <p:sp>
        <p:nvSpPr>
          <p:cNvPr id="25" name="箭头: 五边形 23">
            <a:extLst>
              <a:ext uri="{FF2B5EF4-FFF2-40B4-BE49-F238E27FC236}">
                <a16:creationId xmlns:a16="http://schemas.microsoft.com/office/drawing/2014/main" id="{7BBAB87F-8396-4A9C-9054-0C349DBEC3E9}"/>
              </a:ext>
            </a:extLst>
          </p:cNvPr>
          <p:cNvSpPr/>
          <p:nvPr/>
        </p:nvSpPr>
        <p:spPr>
          <a:xfrm>
            <a:off x="-9743" y="3658822"/>
            <a:ext cx="347900" cy="864000"/>
          </a:xfrm>
          <a:prstGeom prst="homePlate">
            <a:avLst/>
          </a:prstGeom>
          <a:solidFill>
            <a:srgbClr val="C00000"/>
          </a:solidFill>
          <a:ln w="38100" cap="flat">
            <a:noFill/>
            <a:prstDash val="solid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31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4C609E4-B286-43A8-A56E-ED51E47A4490}"/>
              </a:ext>
            </a:extLst>
          </p:cNvPr>
          <p:cNvSpPr txBox="1"/>
          <p:nvPr/>
        </p:nvSpPr>
        <p:spPr>
          <a:xfrm>
            <a:off x="-9743" y="3676586"/>
            <a:ext cx="301367" cy="76943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31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户外广告</a:t>
            </a:r>
            <a:endParaRPr kumimoji="0" lang="zh-CN" altLang="en-US" sz="11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Verdana" panose="020B0604030504040204"/>
            </a:endParaRPr>
          </a:p>
        </p:txBody>
      </p:sp>
      <p:sp>
        <p:nvSpPr>
          <p:cNvPr id="27" name="箭头: 五边形 23">
            <a:extLst>
              <a:ext uri="{FF2B5EF4-FFF2-40B4-BE49-F238E27FC236}">
                <a16:creationId xmlns:a16="http://schemas.microsoft.com/office/drawing/2014/main" id="{7BBAB87F-8396-4A9C-9054-0C349DBEC3E9}"/>
              </a:ext>
            </a:extLst>
          </p:cNvPr>
          <p:cNvSpPr/>
          <p:nvPr/>
        </p:nvSpPr>
        <p:spPr>
          <a:xfrm rot="10800000">
            <a:off x="8762086" y="3714457"/>
            <a:ext cx="368310" cy="864000"/>
          </a:xfrm>
          <a:prstGeom prst="homePlate">
            <a:avLst/>
          </a:prstGeom>
          <a:solidFill>
            <a:srgbClr val="C00000"/>
          </a:solidFill>
          <a:ln w="38100" cap="flat">
            <a:noFill/>
            <a:prstDash val="solid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31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4C609E4-B286-43A8-A56E-ED51E47A4490}"/>
              </a:ext>
            </a:extLst>
          </p:cNvPr>
          <p:cNvSpPr txBox="1"/>
          <p:nvPr/>
        </p:nvSpPr>
        <p:spPr>
          <a:xfrm>
            <a:off x="8895477" y="3761737"/>
            <a:ext cx="276446" cy="76943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31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内容合作</a:t>
            </a:r>
            <a:endParaRPr kumimoji="0" lang="zh-CN" altLang="en-US" sz="11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Verdan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1723874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257175">
              <a:defRPr/>
            </a:pPr>
            <a:fld id="{9F09F6D6-B822-4DC8-B767-EADB08452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175"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710CB19-46F6-4EA6-8BE7-4DD623A625DC}"/>
              </a:ext>
            </a:extLst>
          </p:cNvPr>
          <p:cNvSpPr txBox="1"/>
          <p:nvPr/>
        </p:nvSpPr>
        <p:spPr>
          <a:xfrm>
            <a:off x="0" y="853047"/>
            <a:ext cx="9144000" cy="582220"/>
          </a:xfrm>
          <a:prstGeom prst="rect">
            <a:avLst/>
          </a:prstGeom>
          <a:solidFill>
            <a:srgbClr val="D9D9D9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>
            <a:defPPr>
              <a:defRPr lang="zh-CN"/>
            </a:defPPr>
            <a:lvl1pPr algn="ctr" eaLnBrk="1" hangingPunct="1">
              <a:defRPr sz="2000" b="1">
                <a:solidFill>
                  <a:schemeClr val="bg1">
                    <a:lumMod val="50000"/>
                  </a:schemeClr>
                </a:solidFill>
                <a:latin typeface="微软雅黑" charset="-122"/>
                <a:ea typeface="微软雅黑" charset="-122"/>
              </a:defRPr>
            </a:lvl1pPr>
            <a:lvl2pPr marL="742950" indent="-285750">
              <a:defRPr sz="1200">
                <a:latin typeface="Audi Type" charset="0"/>
                <a:ea typeface="宋体" charset="-122"/>
              </a:defRPr>
            </a:lvl2pPr>
            <a:lvl3pPr marL="1143000" indent="-228600">
              <a:defRPr sz="1200">
                <a:latin typeface="Audi Type" charset="0"/>
                <a:ea typeface="宋体" charset="-122"/>
              </a:defRPr>
            </a:lvl3pPr>
            <a:lvl4pPr marL="1600200" indent="-228600">
              <a:defRPr sz="1200">
                <a:latin typeface="Audi Type" charset="0"/>
                <a:ea typeface="宋体" charset="-122"/>
              </a:defRPr>
            </a:lvl4pPr>
            <a:lvl5pPr marL="2057400" indent="-228600">
              <a:defRPr sz="1200">
                <a:latin typeface="Audi Type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200">
                <a:latin typeface="Audi Type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200">
                <a:latin typeface="Audi Type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200">
                <a:latin typeface="Audi Type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200">
                <a:latin typeface="Audi Type" charset="0"/>
                <a:ea typeface="宋体" charset="-122"/>
              </a:defRPr>
            </a:lvl9pPr>
          </a:lstStyle>
          <a:p>
            <a:r>
              <a:rPr lang="zh-CN" altLang="en-US" dirty="0"/>
              <a:t>中国汽车市场竞争日趋激烈，数字营销成为车企做出应对的重要方式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5775176-BDEE-40ED-9FEE-1598FC676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158"/>
          <a:stretch/>
        </p:blipFill>
        <p:spPr>
          <a:xfrm>
            <a:off x="647230" y="1880618"/>
            <a:ext cx="3573929" cy="76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utoShape 593">
            <a:extLst>
              <a:ext uri="{FF2B5EF4-FFF2-40B4-BE49-F238E27FC236}">
                <a16:creationId xmlns:a16="http://schemas.microsoft.com/office/drawing/2014/main" id="{BCC16675-48EE-4817-ADBF-934B3E33121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2228903" y="3335335"/>
            <a:ext cx="506207" cy="405124"/>
          </a:xfrm>
          <a:prstGeom prst="rightArrow">
            <a:avLst>
              <a:gd name="adj1" fmla="val 60857"/>
              <a:gd name="adj2" fmla="val 56907"/>
            </a:avLst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2" tIns="34281" rIns="68562" bIns="34281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2">
            <a:extLst>
              <a:ext uri="{FF2B5EF4-FFF2-40B4-BE49-F238E27FC236}">
                <a16:creationId xmlns:a16="http://schemas.microsoft.com/office/drawing/2014/main" id="{93EFB918-BA2C-49B3-A9BF-39DC2D2DE8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17022" y="3004187"/>
            <a:ext cx="1066635" cy="1067423"/>
          </a:xfrm>
          <a:prstGeom prst="ellipse">
            <a:avLst/>
          </a:prstGeom>
          <a:noFill/>
          <a:ln w="12700" cmpd="sng">
            <a:solidFill>
              <a:srgbClr val="C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fr-FR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147">
            <a:extLst>
              <a:ext uri="{FF2B5EF4-FFF2-40B4-BE49-F238E27FC236}">
                <a16:creationId xmlns:a16="http://schemas.microsoft.com/office/drawing/2014/main" id="{259FF698-D434-4BA6-A754-5BE2E7165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021" y="3253541"/>
            <a:ext cx="1066638" cy="56871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2" tIns="34281" rIns="68562" bIns="34281" numCol="1" rtlCol="0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</a:lstStyle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</a:t>
            </a:r>
            <a:endParaRPr lang="en-US" altLang="zh-CN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竞争激烈</a:t>
            </a:r>
          </a:p>
        </p:txBody>
      </p:sp>
      <p:sp>
        <p:nvSpPr>
          <p:cNvPr id="8" name="圆角矩形 6">
            <a:extLst>
              <a:ext uri="{FF2B5EF4-FFF2-40B4-BE49-F238E27FC236}">
                <a16:creationId xmlns:a16="http://schemas.microsoft.com/office/drawing/2014/main" id="{1FED8847-6F7B-41EF-B8EA-F5987871F1F9}"/>
              </a:ext>
            </a:extLst>
          </p:cNvPr>
          <p:cNvSpPr/>
          <p:nvPr/>
        </p:nvSpPr>
        <p:spPr bwMode="auto">
          <a:xfrm>
            <a:off x="4637387" y="3452684"/>
            <a:ext cx="3786312" cy="719276"/>
          </a:xfrm>
          <a:prstGeom prst="roundRect">
            <a:avLst>
              <a:gd name="adj" fmla="val 7848"/>
            </a:avLst>
          </a:prstGeom>
          <a:noFill/>
          <a:ln w="12700" cmpd="sng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lvl="2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7">
            <a:extLst>
              <a:ext uri="{FF2B5EF4-FFF2-40B4-BE49-F238E27FC236}">
                <a16:creationId xmlns:a16="http://schemas.microsoft.com/office/drawing/2014/main" id="{6CBE800A-5551-466F-B5B9-7873B1D8A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6033" y="3507126"/>
            <a:ext cx="3699715" cy="62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2" tIns="34281" rIns="68562" bIns="34281">
            <a:spAutoFit/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体验营销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：将用户购车前的最后一步试驾体验，从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4S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店搬到日常生活中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ctr" hangingPunct="0">
              <a:buClr>
                <a:srgbClr val="FF0000"/>
              </a:buClr>
              <a:buSzPct val="70000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例：滴滴试驾活动</a:t>
            </a:r>
          </a:p>
        </p:txBody>
      </p:sp>
      <p:sp>
        <p:nvSpPr>
          <p:cNvPr id="10" name="圆角矩形 8">
            <a:extLst>
              <a:ext uri="{FF2B5EF4-FFF2-40B4-BE49-F238E27FC236}">
                <a16:creationId xmlns:a16="http://schemas.microsoft.com/office/drawing/2014/main" id="{923A8724-6859-4C6A-B687-019B0D1C4EDE}"/>
              </a:ext>
            </a:extLst>
          </p:cNvPr>
          <p:cNvSpPr/>
          <p:nvPr/>
        </p:nvSpPr>
        <p:spPr bwMode="auto">
          <a:xfrm>
            <a:off x="4637387" y="4316780"/>
            <a:ext cx="3786312" cy="719276"/>
          </a:xfrm>
          <a:prstGeom prst="roundRect">
            <a:avLst>
              <a:gd name="adj" fmla="val 7848"/>
            </a:avLst>
          </a:prstGeom>
          <a:noFill/>
          <a:ln w="12700" cmpd="sng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lvl="2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87">
            <a:extLst>
              <a:ext uri="{FF2B5EF4-FFF2-40B4-BE49-F238E27FC236}">
                <a16:creationId xmlns:a16="http://schemas.microsoft.com/office/drawing/2014/main" id="{F09208BB-1153-48B8-B537-CC0AF0317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6033" y="4408029"/>
            <a:ext cx="3699715" cy="50954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2" tIns="34281" rIns="68562" bIns="34281" numCol="1" rtlCol="0" anchor="t" anchorCtr="0" compatLnSpc="1">
            <a:prstTxWarp prst="textNoShape">
              <a:avLst/>
            </a:prstTxWarp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精准营销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：利用数据及技术的力量完成目标用户的精准沟通，提升整体营销活动的有效性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ctr" hangingPunct="0">
              <a:buClr>
                <a:srgbClr val="FF0000"/>
              </a:buClr>
              <a:buSzPct val="70000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例：各大车企的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DMP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</a:t>
            </a:r>
          </a:p>
        </p:txBody>
      </p:sp>
      <p:sp>
        <p:nvSpPr>
          <p:cNvPr id="12" name="圆角矩形 10">
            <a:extLst>
              <a:ext uri="{FF2B5EF4-FFF2-40B4-BE49-F238E27FC236}">
                <a16:creationId xmlns:a16="http://schemas.microsoft.com/office/drawing/2014/main" id="{4A32AEF8-9764-4BDC-B1AF-BFAF023512E2}"/>
              </a:ext>
            </a:extLst>
          </p:cNvPr>
          <p:cNvSpPr/>
          <p:nvPr/>
        </p:nvSpPr>
        <p:spPr bwMode="auto">
          <a:xfrm>
            <a:off x="4637387" y="2551781"/>
            <a:ext cx="3786312" cy="719276"/>
          </a:xfrm>
          <a:prstGeom prst="roundRect">
            <a:avLst>
              <a:gd name="adj" fmla="val 7848"/>
            </a:avLst>
          </a:prstGeom>
          <a:noFill/>
          <a:ln w="12700" cmpd="sng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lvl="2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0973CC72-E1C7-47A6-B13D-02B75429117F}"/>
              </a:ext>
            </a:extLst>
          </p:cNvPr>
          <p:cNvSpPr/>
          <p:nvPr/>
        </p:nvSpPr>
        <p:spPr bwMode="auto">
          <a:xfrm>
            <a:off x="4637387" y="1687685"/>
            <a:ext cx="3786312" cy="719276"/>
          </a:xfrm>
          <a:prstGeom prst="roundRect">
            <a:avLst>
              <a:gd name="adj" fmla="val 7848"/>
            </a:avLst>
          </a:prstGeom>
          <a:noFill/>
          <a:ln w="12700" cmpd="sng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lvl="2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87">
            <a:extLst>
              <a:ext uri="{FF2B5EF4-FFF2-40B4-BE49-F238E27FC236}">
                <a16:creationId xmlns:a16="http://schemas.microsoft.com/office/drawing/2014/main" id="{92F2AF11-4F3F-4488-89B4-FA3123251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6033" y="1739778"/>
            <a:ext cx="3509019" cy="62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2" tIns="34281" rIns="68562" bIns="34281">
            <a:spAutoFit/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电商营销：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将线上电商（含自建）营销作为贴合用户消费方式的突破点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ctr" hangingPunct="0">
              <a:buClr>
                <a:srgbClr val="FF0000"/>
              </a:buClr>
              <a:buSzPct val="70000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例：东风日产车巴巴、奔驰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SMART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天猫店</a:t>
            </a:r>
          </a:p>
        </p:txBody>
      </p:sp>
      <p:cxnSp>
        <p:nvCxnSpPr>
          <p:cNvPr id="15" name="直接连接符 17">
            <a:extLst>
              <a:ext uri="{FF2B5EF4-FFF2-40B4-BE49-F238E27FC236}">
                <a16:creationId xmlns:a16="http://schemas.microsoft.com/office/drawing/2014/main" id="{63500BD3-6408-4AE8-AFD4-95468A442776}"/>
              </a:ext>
            </a:extLst>
          </p:cNvPr>
          <p:cNvCxnSpPr>
            <a:cxnSpLocks/>
          </p:cNvCxnSpPr>
          <p:nvPr/>
        </p:nvCxnSpPr>
        <p:spPr bwMode="auto">
          <a:xfrm flipV="1">
            <a:off x="3919162" y="2047323"/>
            <a:ext cx="718225" cy="10268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接连接符 18">
            <a:extLst>
              <a:ext uri="{FF2B5EF4-FFF2-40B4-BE49-F238E27FC236}">
                <a16:creationId xmlns:a16="http://schemas.microsoft.com/office/drawing/2014/main" id="{B2DDC13F-2653-487E-8C03-7CD4984C849A}"/>
              </a:ext>
            </a:extLst>
          </p:cNvPr>
          <p:cNvCxnSpPr>
            <a:cxnSpLocks/>
            <a:endCxn id="16" idx="1"/>
          </p:cNvCxnSpPr>
          <p:nvPr/>
        </p:nvCxnSpPr>
        <p:spPr bwMode="auto">
          <a:xfrm flipV="1">
            <a:off x="4097732" y="2911419"/>
            <a:ext cx="539655" cy="4239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连接符 19">
            <a:extLst>
              <a:ext uri="{FF2B5EF4-FFF2-40B4-BE49-F238E27FC236}">
                <a16:creationId xmlns:a16="http://schemas.microsoft.com/office/drawing/2014/main" id="{5454CD0E-D0AA-49A9-9314-D6227D206F5A}"/>
              </a:ext>
            </a:extLst>
          </p:cNvPr>
          <p:cNvCxnSpPr>
            <a:cxnSpLocks/>
            <a:endCxn id="12" idx="1"/>
          </p:cNvCxnSpPr>
          <p:nvPr/>
        </p:nvCxnSpPr>
        <p:spPr bwMode="auto">
          <a:xfrm>
            <a:off x="4097732" y="3706767"/>
            <a:ext cx="539655" cy="10555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Oval 2">
            <a:extLst>
              <a:ext uri="{FF2B5EF4-FFF2-40B4-BE49-F238E27FC236}">
                <a16:creationId xmlns:a16="http://schemas.microsoft.com/office/drawing/2014/main" id="{8A2A8C20-7938-4EEE-B94E-13646ABCDD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99834" y="2882109"/>
            <a:ext cx="1311374" cy="1311576"/>
          </a:xfrm>
          <a:prstGeom prst="ellipse">
            <a:avLst/>
          </a:prstGeom>
          <a:noFill/>
          <a:ln w="12700" cmpd="sng">
            <a:solidFill>
              <a:srgbClr val="C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fr-FR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47">
            <a:extLst>
              <a:ext uri="{FF2B5EF4-FFF2-40B4-BE49-F238E27FC236}">
                <a16:creationId xmlns:a16="http://schemas.microsoft.com/office/drawing/2014/main" id="{8CB0C278-88B1-41D1-ABBC-D705E6C0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045" y="3253541"/>
            <a:ext cx="1364580" cy="56871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2" tIns="34281" rIns="68562" bIns="34281" numCol="1" rtlCol="0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</a:lstStyle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促进</a:t>
            </a:r>
            <a:endParaRPr lang="en-US" altLang="zh-CN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销量提升</a:t>
            </a:r>
          </a:p>
        </p:txBody>
      </p:sp>
      <p:cxnSp>
        <p:nvCxnSpPr>
          <p:cNvPr id="20" name="直接连接符 22">
            <a:extLst>
              <a:ext uri="{FF2B5EF4-FFF2-40B4-BE49-F238E27FC236}">
                <a16:creationId xmlns:a16="http://schemas.microsoft.com/office/drawing/2014/main" id="{8678958E-6097-4E00-9831-450070C46E4F}"/>
              </a:ext>
            </a:extLst>
          </p:cNvPr>
          <p:cNvCxnSpPr>
            <a:cxnSpLocks/>
          </p:cNvCxnSpPr>
          <p:nvPr/>
        </p:nvCxnSpPr>
        <p:spPr bwMode="auto">
          <a:xfrm>
            <a:off x="3919162" y="4001609"/>
            <a:ext cx="718225" cy="6374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oval" w="med" len="med"/>
            <a:tailEnd type="oval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矩形 87">
            <a:extLst>
              <a:ext uri="{FF2B5EF4-FFF2-40B4-BE49-F238E27FC236}">
                <a16:creationId xmlns:a16="http://schemas.microsoft.com/office/drawing/2014/main" id="{13165D91-DD93-49E4-BAEB-DBBB34F6E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6033" y="2585645"/>
            <a:ext cx="3509019" cy="62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2" tIns="34281" rIns="68562" bIns="34281">
            <a:spAutoFit/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区域营销：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加强对于区域市场的深耕，完成品牌传播之后的区域落地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ctr" hangingPunct="0">
              <a:buClr>
                <a:srgbClr val="FF0000"/>
              </a:buClr>
              <a:buSzPct val="70000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例：区域线下看车团，垂直媒体区域团购活动</a:t>
            </a:r>
          </a:p>
        </p:txBody>
      </p:sp>
      <p:sp>
        <p:nvSpPr>
          <p:cNvPr id="22" name="标题 1"/>
          <p:cNvSpPr txBox="1">
            <a:spLocks/>
          </p:cNvSpPr>
          <p:nvPr/>
        </p:nvSpPr>
        <p:spPr>
          <a:xfrm>
            <a:off x="251520" y="144016"/>
            <a:ext cx="8435280" cy="48351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kern="0" dirty="0">
                <a:solidFill>
                  <a:sysClr val="windowText" lastClr="000000"/>
                </a:solidFill>
              </a:rPr>
              <a:t>市场环境嘈杂</a:t>
            </a:r>
            <a:br>
              <a:rPr lang="zh-CN" altLang="en-US" sz="2000" kern="0" dirty="0">
                <a:solidFill>
                  <a:sysClr val="windowText" lastClr="000000"/>
                </a:solidFill>
              </a:rPr>
            </a:br>
            <a:endParaRPr kumimoji="1" lang="zh-CN" alt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518145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804E7C-87C4-4565-BDB5-BE3E2D544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257175">
              <a:defRPr/>
            </a:pPr>
            <a:fld id="{9F09F6D6-B822-4DC8-B767-EADB08452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175"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5EC787-25BB-429C-8E77-C737F9EE9E17}"/>
              </a:ext>
            </a:extLst>
          </p:cNvPr>
          <p:cNvSpPr txBox="1"/>
          <p:nvPr/>
        </p:nvSpPr>
        <p:spPr>
          <a:xfrm>
            <a:off x="365821" y="155416"/>
            <a:ext cx="36407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eaLnBrk="0" hangingPunct="0">
              <a:defRPr kumimoji="1" sz="2000" b="1" ker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eaLnBrk="0" hangingPunct="0">
              <a:defRPr kumimoji="1" sz="4400">
                <a:latin typeface="Calibri" pitchFamily="34" charset="0"/>
                <a:ea typeface="宋体" charset="-122"/>
                <a:cs typeface="宋体" charset="0"/>
              </a:defRPr>
            </a:lvl2pPr>
            <a:lvl3pPr algn="ctr" eaLnBrk="0" hangingPunct="0">
              <a:defRPr kumimoji="1" sz="4400">
                <a:latin typeface="Calibri" pitchFamily="34" charset="0"/>
                <a:ea typeface="宋体" charset="-122"/>
                <a:cs typeface="宋体" charset="0"/>
              </a:defRPr>
            </a:lvl3pPr>
            <a:lvl4pPr algn="ctr" eaLnBrk="0" hangingPunct="0">
              <a:defRPr kumimoji="1" sz="4400">
                <a:latin typeface="Calibri" pitchFamily="34" charset="0"/>
                <a:ea typeface="宋体" charset="-122"/>
                <a:cs typeface="宋体" charset="0"/>
              </a:defRPr>
            </a:lvl4pPr>
            <a:lvl5pPr algn="ctr" eaLnBrk="0" hangingPunct="0">
              <a:defRPr kumimoji="1" sz="4400"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6pPr>
            <a:lvl7pPr marL="913984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7pPr>
            <a:lvl8pPr marL="1370976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8pPr>
            <a:lvl9pPr marL="1827968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dirty="0"/>
              <a:t>汽车品牌营销现状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D2FEBE3F-3039-4F89-A739-29CD1C4EAE11}"/>
              </a:ext>
            </a:extLst>
          </p:cNvPr>
          <p:cNvSpPr/>
          <p:nvPr/>
        </p:nvSpPr>
        <p:spPr>
          <a:xfrm>
            <a:off x="1063426" y="1475977"/>
            <a:ext cx="1910752" cy="1887861"/>
          </a:xfrm>
          <a:prstGeom prst="ellipse">
            <a:avLst/>
          </a:prstGeom>
          <a:noFill/>
          <a:ln w="57150" cmpd="sng">
            <a:solidFill>
              <a:srgbClr val="C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形式多样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模式创新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4">
            <a:extLst>
              <a:ext uri="{FF2B5EF4-FFF2-40B4-BE49-F238E27FC236}">
                <a16:creationId xmlns:a16="http://schemas.microsoft.com/office/drawing/2014/main" id="{4FFF4D08-FC79-438A-A6F3-19E279C2264D}"/>
              </a:ext>
            </a:extLst>
          </p:cNvPr>
          <p:cNvSpPr/>
          <p:nvPr/>
        </p:nvSpPr>
        <p:spPr>
          <a:xfrm>
            <a:off x="3513324" y="1457667"/>
            <a:ext cx="1910752" cy="1887861"/>
          </a:xfrm>
          <a:prstGeom prst="ellipse">
            <a:avLst/>
          </a:prstGeom>
          <a:noFill/>
          <a:ln w="57150" cmpd="sng">
            <a:solidFill>
              <a:srgbClr val="C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竞争激烈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品效合一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Oval 17">
            <a:extLst>
              <a:ext uri="{FF2B5EF4-FFF2-40B4-BE49-F238E27FC236}">
                <a16:creationId xmlns:a16="http://schemas.microsoft.com/office/drawing/2014/main" id="{5A3A1A66-FA11-4C24-8F00-314A47229D1C}"/>
              </a:ext>
            </a:extLst>
          </p:cNvPr>
          <p:cNvSpPr/>
          <p:nvPr/>
        </p:nvSpPr>
        <p:spPr>
          <a:xfrm>
            <a:off x="6045624" y="1475977"/>
            <a:ext cx="1910752" cy="1887861"/>
          </a:xfrm>
          <a:prstGeom prst="ellipse">
            <a:avLst/>
          </a:prstGeom>
          <a:noFill/>
          <a:ln w="57150" cmpd="sng">
            <a:solidFill>
              <a:srgbClr val="C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渠道扩展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打破边界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5AEEE4B4-8C08-4B3B-8C6F-C2F69782AA66}"/>
              </a:ext>
            </a:extLst>
          </p:cNvPr>
          <p:cNvSpPr txBox="1"/>
          <p:nvPr/>
        </p:nvSpPr>
        <p:spPr>
          <a:xfrm>
            <a:off x="2845581" y="1969424"/>
            <a:ext cx="813720" cy="746342"/>
          </a:xfrm>
          <a:prstGeom prst="rect">
            <a:avLst/>
          </a:prstGeom>
          <a:noFill/>
          <a:ln>
            <a:noFill/>
          </a:ln>
        </p:spPr>
        <p:txBody>
          <a:bodyPr wrap="square" lIns="68565" tIns="34282" rIns="68565" bIns="34282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 Neue"/>
              </a:rPr>
              <a:t>+</a:t>
            </a:r>
            <a:endParaRPr lang="ru-RU" sz="4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 Neue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AF86537E-0DDA-4664-887C-A74EA5E9CCDB}"/>
              </a:ext>
            </a:extLst>
          </p:cNvPr>
          <p:cNvSpPr txBox="1"/>
          <p:nvPr/>
        </p:nvSpPr>
        <p:spPr>
          <a:xfrm>
            <a:off x="5342456" y="1969424"/>
            <a:ext cx="813720" cy="746342"/>
          </a:xfrm>
          <a:prstGeom prst="rect">
            <a:avLst/>
          </a:prstGeom>
          <a:noFill/>
          <a:ln>
            <a:noFill/>
          </a:ln>
        </p:spPr>
        <p:txBody>
          <a:bodyPr wrap="square" lIns="68565" tIns="34282" rIns="68565" bIns="34282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 Neue"/>
              </a:rPr>
              <a:t>+</a:t>
            </a:r>
            <a:endParaRPr lang="ru-RU" sz="4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 Neue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BF81045-F2E7-4A04-A1D7-CB991AF67E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-77" r="2340" b="7758"/>
          <a:stretch/>
        </p:blipFill>
        <p:spPr>
          <a:xfrm>
            <a:off x="2845581" y="3532103"/>
            <a:ext cx="3486150" cy="143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55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7449" y="129783"/>
            <a:ext cx="76581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eaLnBrk="0" hangingPunct="0">
              <a:defRPr kumimoji="1" sz="2000" b="1" ker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eaLnBrk="0" hangingPunct="0">
              <a:defRPr kumimoji="1" sz="4400">
                <a:latin typeface="Calibri" pitchFamily="34" charset="0"/>
                <a:ea typeface="宋体" charset="-122"/>
                <a:cs typeface="宋体" charset="0"/>
              </a:defRPr>
            </a:lvl2pPr>
            <a:lvl3pPr algn="ctr" eaLnBrk="0" hangingPunct="0">
              <a:defRPr kumimoji="1" sz="4400">
                <a:latin typeface="Calibri" pitchFamily="34" charset="0"/>
                <a:ea typeface="宋体" charset="-122"/>
                <a:cs typeface="宋体" charset="0"/>
              </a:defRPr>
            </a:lvl3pPr>
            <a:lvl4pPr algn="ctr" eaLnBrk="0" hangingPunct="0">
              <a:defRPr kumimoji="1" sz="4400">
                <a:latin typeface="Calibri" pitchFamily="34" charset="0"/>
                <a:ea typeface="宋体" charset="-122"/>
                <a:cs typeface="宋体" charset="0"/>
              </a:defRPr>
            </a:lvl4pPr>
            <a:lvl5pPr algn="ctr" eaLnBrk="0" hangingPunct="0">
              <a:defRPr kumimoji="1" sz="4400"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6pPr>
            <a:lvl7pPr marL="913984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7pPr>
            <a:lvl8pPr marL="1370976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8pPr>
            <a:lvl9pPr marL="1827968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dirty="0">
                <a:sym typeface="+mn-lt"/>
              </a:rPr>
              <a:t>瑞虎</a:t>
            </a:r>
            <a:r>
              <a:rPr lang="en-US" altLang="zh-CN" dirty="0">
                <a:sym typeface="+mn-lt"/>
              </a:rPr>
              <a:t>8</a:t>
            </a:r>
            <a:r>
              <a:rPr lang="zh-CN" altLang="en-US" dirty="0">
                <a:sym typeface="+mn-lt"/>
              </a:rPr>
              <a:t>深化期应持续保持热度 促进转化</a:t>
            </a:r>
          </a:p>
        </p:txBody>
      </p:sp>
      <p:cxnSp>
        <p:nvCxnSpPr>
          <p:cNvPr id="3" name="Straight Connector 6"/>
          <p:cNvCxnSpPr/>
          <p:nvPr/>
        </p:nvCxnSpPr>
        <p:spPr>
          <a:xfrm flipV="1">
            <a:off x="1003793" y="2711235"/>
            <a:ext cx="0" cy="2432265"/>
          </a:xfrm>
          <a:prstGeom prst="line">
            <a:avLst/>
          </a:prstGeom>
          <a:ln w="9525" cmpd="sng">
            <a:solidFill>
              <a:srgbClr val="D1D1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1"/>
          <p:cNvCxnSpPr/>
          <p:nvPr/>
        </p:nvCxnSpPr>
        <p:spPr>
          <a:xfrm flipV="1">
            <a:off x="2610809" y="3618355"/>
            <a:ext cx="0" cy="1525145"/>
          </a:xfrm>
          <a:prstGeom prst="line">
            <a:avLst/>
          </a:prstGeom>
          <a:ln w="9525" cmpd="sng">
            <a:solidFill>
              <a:srgbClr val="D1D1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5"/>
          <p:cNvCxnSpPr/>
          <p:nvPr/>
        </p:nvCxnSpPr>
        <p:spPr>
          <a:xfrm flipV="1">
            <a:off x="4469432" y="2571751"/>
            <a:ext cx="0" cy="2571749"/>
          </a:xfrm>
          <a:prstGeom prst="line">
            <a:avLst/>
          </a:prstGeom>
          <a:ln w="9525" cmpd="sng">
            <a:solidFill>
              <a:srgbClr val="D1D1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20"/>
          <p:cNvCxnSpPr/>
          <p:nvPr/>
        </p:nvCxnSpPr>
        <p:spPr>
          <a:xfrm flipV="1">
            <a:off x="7512064" y="3057789"/>
            <a:ext cx="0" cy="2085711"/>
          </a:xfrm>
          <a:prstGeom prst="line">
            <a:avLst/>
          </a:prstGeom>
          <a:ln w="9525" cmpd="sng">
            <a:solidFill>
              <a:srgbClr val="D1D1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4"/>
          <p:cNvCxnSpPr/>
          <p:nvPr/>
        </p:nvCxnSpPr>
        <p:spPr>
          <a:xfrm flipV="1">
            <a:off x="5837540" y="3735306"/>
            <a:ext cx="0" cy="1408195"/>
          </a:xfrm>
          <a:prstGeom prst="line">
            <a:avLst/>
          </a:prstGeom>
          <a:ln w="9525" cmpd="sng">
            <a:solidFill>
              <a:srgbClr val="D1D1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108565" y="2937313"/>
            <a:ext cx="10987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spc="600">
                <a:solidFill>
                  <a:schemeClr val="bg1"/>
                </a:solidFill>
                <a:latin typeface="Agency FB" panose="020B0503020202020204" pitchFamily="34" charset="0"/>
                <a:cs typeface="ISOCP2" panose="00000400000000000000" pitchFamily="2" charset="0"/>
              </a:defRPr>
            </a:lvl1pPr>
          </a:lstStyle>
          <a:p>
            <a:pPr algn="ctr"/>
            <a:r>
              <a:rPr lang="en-US" altLang="zh-CN" sz="3000" b="0" dirty="0">
                <a:solidFill>
                  <a:schemeClr val="tx1"/>
                </a:solidFill>
                <a:latin typeface="+mn-lt"/>
                <a:cs typeface="+mn-ea"/>
                <a:sym typeface="+mn-lt"/>
              </a:rPr>
              <a:t>02</a:t>
            </a:r>
            <a:endParaRPr lang="zh-CN" altLang="en-US" sz="3000" b="0" dirty="0">
              <a:solidFill>
                <a:schemeClr val="tx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1686" y="2040835"/>
            <a:ext cx="797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spc="600">
                <a:solidFill>
                  <a:schemeClr val="bg1"/>
                </a:solidFill>
                <a:latin typeface="Agency FB" panose="020B0503020202020204" pitchFamily="34" charset="0"/>
                <a:cs typeface="ISOCP2" panose="00000400000000000000" pitchFamily="2" charset="0"/>
              </a:defRPr>
            </a:lvl1pPr>
          </a:lstStyle>
          <a:p>
            <a:pPr algn="ctr"/>
            <a:r>
              <a:rPr lang="en-US" altLang="zh-CN" sz="3000" b="0">
                <a:solidFill>
                  <a:schemeClr val="tx1"/>
                </a:solidFill>
                <a:latin typeface="+mn-lt"/>
                <a:cs typeface="+mn-ea"/>
                <a:sym typeface="+mn-lt"/>
              </a:rPr>
              <a:t>01</a:t>
            </a:r>
            <a:endParaRPr lang="zh-CN" altLang="en-US" sz="3000" b="0" dirty="0">
              <a:solidFill>
                <a:schemeClr val="tx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66499" y="1912721"/>
            <a:ext cx="10987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 spc="600">
                <a:solidFill>
                  <a:schemeClr val="bg1"/>
                </a:solidFill>
                <a:latin typeface="Agency FB" panose="020B0503020202020204" pitchFamily="34" charset="0"/>
                <a:cs typeface="ISOCP2" panose="00000400000000000000" pitchFamily="2" charset="0"/>
              </a:defRPr>
            </a:lvl1pPr>
          </a:lstStyle>
          <a:p>
            <a:pPr algn="ctr"/>
            <a:r>
              <a:rPr lang="en-US" altLang="zh-CN" sz="3000" b="0" dirty="0">
                <a:solidFill>
                  <a:schemeClr val="tx1"/>
                </a:solidFill>
                <a:latin typeface="+mn-lt"/>
                <a:cs typeface="+mn-ea"/>
                <a:sym typeface="+mn-lt"/>
              </a:rPr>
              <a:t>03</a:t>
            </a:r>
            <a:endParaRPr lang="zh-CN" altLang="en-US" sz="3000" b="0" dirty="0">
              <a:solidFill>
                <a:schemeClr val="tx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03380" y="1924092"/>
            <a:ext cx="787143" cy="787143"/>
          </a:xfrm>
          <a:prstGeom prst="ellipse">
            <a:avLst/>
          </a:prstGeom>
          <a:ln w="9525" cmpd="sng">
            <a:solidFill>
              <a:srgbClr val="D1D1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222809" y="2831212"/>
            <a:ext cx="787143" cy="787143"/>
          </a:xfrm>
          <a:prstGeom prst="ellipse">
            <a:avLst/>
          </a:prstGeom>
          <a:ln w="9525" cmpd="sng">
            <a:solidFill>
              <a:srgbClr val="D1D1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080445" y="1784607"/>
            <a:ext cx="787143" cy="787143"/>
          </a:xfrm>
          <a:prstGeom prst="ellipse">
            <a:avLst/>
          </a:prstGeom>
          <a:ln w="9525" cmpd="sng">
            <a:solidFill>
              <a:srgbClr val="D1D1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448757" y="2949503"/>
            <a:ext cx="787143" cy="78714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solidFill>
              <a:srgbClr val="D1D1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118492" y="2276817"/>
            <a:ext cx="787143" cy="78714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solidFill>
              <a:srgbClr val="D1D1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Rectangle 24"/>
          <p:cNvSpPr/>
          <p:nvPr/>
        </p:nvSpPr>
        <p:spPr>
          <a:xfrm>
            <a:off x="1015422" y="2862625"/>
            <a:ext cx="15523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工业中心全球首秀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 bwMode="auto">
          <a:xfrm>
            <a:off x="1013591" y="3076941"/>
            <a:ext cx="9137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引起较大关注</a:t>
            </a:r>
            <a:endParaRPr lang="en-US" altLang="zh-CN" sz="9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20" name="Rectangle 24"/>
          <p:cNvSpPr/>
          <p:nvPr/>
        </p:nvSpPr>
        <p:spPr>
          <a:xfrm>
            <a:off x="2958582" y="3414105"/>
            <a:ext cx="11336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内饰谍照曝光</a:t>
            </a:r>
            <a:endParaRPr lang="id-ID" sz="1100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 bwMode="auto">
          <a:xfrm>
            <a:off x="2969918" y="3637062"/>
            <a:ext cx="9137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10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市场声量平平</a:t>
            </a:r>
            <a:endParaRPr lang="en-US" altLang="zh-CN" sz="9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22" name="Rectangle 24"/>
          <p:cNvSpPr/>
          <p:nvPr/>
        </p:nvSpPr>
        <p:spPr>
          <a:xfrm>
            <a:off x="4502083" y="2710456"/>
            <a:ext cx="15973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内饰官方曝光</a:t>
            </a:r>
            <a:endParaRPr lang="id-ID" sz="1100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 bwMode="auto">
          <a:xfrm>
            <a:off x="4502084" y="2929357"/>
            <a:ext cx="9137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10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市场声量平平</a:t>
            </a:r>
            <a:endParaRPr lang="en-US" altLang="zh-CN" sz="9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24" name="Rectangle 24"/>
          <p:cNvSpPr/>
          <p:nvPr/>
        </p:nvSpPr>
        <p:spPr>
          <a:xfrm>
            <a:off x="6134762" y="3468228"/>
            <a:ext cx="11841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百度指数峰值低，事件爆点不足，未引起轰动效应</a:t>
            </a:r>
            <a:endParaRPr lang="id-ID" sz="1100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9" name="Rectangle 24"/>
          <p:cNvSpPr/>
          <p:nvPr/>
        </p:nvSpPr>
        <p:spPr>
          <a:xfrm>
            <a:off x="7661961" y="3090939"/>
            <a:ext cx="113362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从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4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月瑞虎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8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上市到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6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月持续曝光，经历了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2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个月的时间，以达到较高的热度，百度指数提升明显</a:t>
            </a:r>
            <a:endParaRPr lang="id-ID" sz="1100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2E114EC-336B-4A7B-BB5E-EF8689C5C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51" y="0"/>
            <a:ext cx="2273628" cy="54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0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8"/>
          <p:cNvSpPr>
            <a:spLocks noEditPoints="1"/>
          </p:cNvSpPr>
          <p:nvPr/>
        </p:nvSpPr>
        <p:spPr bwMode="auto">
          <a:xfrm>
            <a:off x="804290" y="1491630"/>
            <a:ext cx="7440118" cy="3485076"/>
          </a:xfrm>
          <a:custGeom>
            <a:avLst/>
            <a:gdLst>
              <a:gd name="T0" fmla="*/ 669 w 1588"/>
              <a:gd name="T1" fmla="*/ 1 h 644"/>
              <a:gd name="T2" fmla="*/ 550 w 1588"/>
              <a:gd name="T3" fmla="*/ 76 h 644"/>
              <a:gd name="T4" fmla="*/ 636 w 1588"/>
              <a:gd name="T5" fmla="*/ 94 h 644"/>
              <a:gd name="T6" fmla="*/ 560 w 1588"/>
              <a:gd name="T7" fmla="*/ 395 h 644"/>
              <a:gd name="T8" fmla="*/ 454 w 1588"/>
              <a:gd name="T9" fmla="*/ 344 h 644"/>
              <a:gd name="T10" fmla="*/ 360 w 1588"/>
              <a:gd name="T11" fmla="*/ 265 h 644"/>
              <a:gd name="T12" fmla="*/ 481 w 1588"/>
              <a:gd name="T13" fmla="*/ 197 h 644"/>
              <a:gd name="T14" fmla="*/ 525 w 1588"/>
              <a:gd name="T15" fmla="*/ 165 h 644"/>
              <a:gd name="T16" fmla="*/ 464 w 1588"/>
              <a:gd name="T17" fmla="*/ 122 h 644"/>
              <a:gd name="T18" fmla="*/ 384 w 1588"/>
              <a:gd name="T19" fmla="*/ 110 h 644"/>
              <a:gd name="T20" fmla="*/ 439 w 1588"/>
              <a:gd name="T21" fmla="*/ 94 h 644"/>
              <a:gd name="T22" fmla="*/ 507 w 1588"/>
              <a:gd name="T23" fmla="*/ 103 h 644"/>
              <a:gd name="T24" fmla="*/ 372 w 1588"/>
              <a:gd name="T25" fmla="*/ 81 h 644"/>
              <a:gd name="T26" fmla="*/ 273 w 1588"/>
              <a:gd name="T27" fmla="*/ 68 h 644"/>
              <a:gd name="T28" fmla="*/ 175 w 1588"/>
              <a:gd name="T29" fmla="*/ 86 h 644"/>
              <a:gd name="T30" fmla="*/ 38 w 1588"/>
              <a:gd name="T31" fmla="*/ 108 h 644"/>
              <a:gd name="T32" fmla="*/ 95 w 1588"/>
              <a:gd name="T33" fmla="*/ 136 h 644"/>
              <a:gd name="T34" fmla="*/ 227 w 1588"/>
              <a:gd name="T35" fmla="*/ 210 h 644"/>
              <a:gd name="T36" fmla="*/ 347 w 1588"/>
              <a:gd name="T37" fmla="*/ 324 h 644"/>
              <a:gd name="T38" fmla="*/ 453 w 1588"/>
              <a:gd name="T39" fmla="*/ 466 h 644"/>
              <a:gd name="T40" fmla="*/ 467 w 1588"/>
              <a:gd name="T41" fmla="*/ 634 h 644"/>
              <a:gd name="T42" fmla="*/ 523 w 1588"/>
              <a:gd name="T43" fmla="*/ 539 h 644"/>
              <a:gd name="T44" fmla="*/ 417 w 1588"/>
              <a:gd name="T45" fmla="*/ 208 h 644"/>
              <a:gd name="T46" fmla="*/ 383 w 1588"/>
              <a:gd name="T47" fmla="*/ 182 h 644"/>
              <a:gd name="T48" fmla="*/ 473 w 1588"/>
              <a:gd name="T49" fmla="*/ 315 h 644"/>
              <a:gd name="T50" fmla="*/ 371 w 1588"/>
              <a:gd name="T51" fmla="*/ 67 h 644"/>
              <a:gd name="T52" fmla="*/ 747 w 1588"/>
              <a:gd name="T53" fmla="*/ 148 h 644"/>
              <a:gd name="T54" fmla="*/ 771 w 1588"/>
              <a:gd name="T55" fmla="*/ 169 h 644"/>
              <a:gd name="T56" fmla="*/ 34 w 1588"/>
              <a:gd name="T57" fmla="*/ 158 h 644"/>
              <a:gd name="T58" fmla="*/ 296 w 1588"/>
              <a:gd name="T59" fmla="*/ 52 h 644"/>
              <a:gd name="T60" fmla="*/ 339 w 1588"/>
              <a:gd name="T61" fmla="*/ 62 h 644"/>
              <a:gd name="T62" fmla="*/ 1446 w 1588"/>
              <a:gd name="T63" fmla="*/ 433 h 644"/>
              <a:gd name="T64" fmla="*/ 1384 w 1588"/>
              <a:gd name="T65" fmla="*/ 243 h 644"/>
              <a:gd name="T66" fmla="*/ 1518 w 1588"/>
              <a:gd name="T67" fmla="*/ 83 h 644"/>
              <a:gd name="T68" fmla="*/ 1358 w 1588"/>
              <a:gd name="T69" fmla="*/ 73 h 644"/>
              <a:gd name="T70" fmla="*/ 1155 w 1588"/>
              <a:gd name="T71" fmla="*/ 76 h 644"/>
              <a:gd name="T72" fmla="*/ 1088 w 1588"/>
              <a:gd name="T73" fmla="*/ 72 h 644"/>
              <a:gd name="T74" fmla="*/ 947 w 1588"/>
              <a:gd name="T75" fmla="*/ 107 h 644"/>
              <a:gd name="T76" fmla="*/ 861 w 1588"/>
              <a:gd name="T77" fmla="*/ 118 h 644"/>
              <a:gd name="T78" fmla="*/ 819 w 1588"/>
              <a:gd name="T79" fmla="*/ 152 h 644"/>
              <a:gd name="T80" fmla="*/ 796 w 1588"/>
              <a:gd name="T81" fmla="*/ 210 h 644"/>
              <a:gd name="T82" fmla="*/ 899 w 1588"/>
              <a:gd name="T83" fmla="*/ 227 h 644"/>
              <a:gd name="T84" fmla="*/ 780 w 1588"/>
              <a:gd name="T85" fmla="*/ 234 h 644"/>
              <a:gd name="T86" fmla="*/ 826 w 1588"/>
              <a:gd name="T87" fmla="*/ 383 h 644"/>
              <a:gd name="T88" fmla="*/ 957 w 1588"/>
              <a:gd name="T89" fmla="*/ 471 h 644"/>
              <a:gd name="T90" fmla="*/ 968 w 1588"/>
              <a:gd name="T91" fmla="*/ 313 h 644"/>
              <a:gd name="T92" fmla="*/ 1085 w 1588"/>
              <a:gd name="T93" fmla="*/ 289 h 644"/>
              <a:gd name="T94" fmla="*/ 1230 w 1588"/>
              <a:gd name="T95" fmla="*/ 338 h 644"/>
              <a:gd name="T96" fmla="*/ 1316 w 1588"/>
              <a:gd name="T97" fmla="*/ 229 h 644"/>
              <a:gd name="T98" fmla="*/ 1422 w 1588"/>
              <a:gd name="T99" fmla="*/ 191 h 644"/>
              <a:gd name="T100" fmla="*/ 1480 w 1588"/>
              <a:gd name="T101" fmla="*/ 138 h 644"/>
              <a:gd name="T102" fmla="*/ 909 w 1588"/>
              <a:gd name="T103" fmla="*/ 200 h 644"/>
              <a:gd name="T104" fmla="*/ 989 w 1588"/>
              <a:gd name="T105" fmla="*/ 197 h 644"/>
              <a:gd name="T106" fmla="*/ 1392 w 1588"/>
              <a:gd name="T107" fmla="*/ 450 h 644"/>
              <a:gd name="T108" fmla="*/ 1332 w 1588"/>
              <a:gd name="T109" fmla="*/ 548 h 644"/>
              <a:gd name="T110" fmla="*/ 852 w 1588"/>
              <a:gd name="T111" fmla="*/ 228 h 644"/>
              <a:gd name="T112" fmla="*/ 1576 w 1588"/>
              <a:gd name="T113" fmla="*/ 568 h 644"/>
              <a:gd name="T114" fmla="*/ 1271 w 1588"/>
              <a:gd name="T115" fmla="*/ 427 h 644"/>
              <a:gd name="T116" fmla="*/ 1328 w 1588"/>
              <a:gd name="T117" fmla="*/ 408 h 644"/>
              <a:gd name="T118" fmla="*/ 1337 w 1588"/>
              <a:gd name="T119" fmla="*/ 332 h 644"/>
              <a:gd name="T120" fmla="*/ 1306 w 1588"/>
              <a:gd name="T121" fmla="*/ 365 h 644"/>
              <a:gd name="T122" fmla="*/ 977 w 1588"/>
              <a:gd name="T123" fmla="*/ 489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88" h="644">
                <a:moveTo>
                  <a:pt x="436" y="288"/>
                </a:moveTo>
                <a:cubicBezTo>
                  <a:pt x="440" y="287"/>
                  <a:pt x="437" y="284"/>
                  <a:pt x="434" y="284"/>
                </a:cubicBezTo>
                <a:cubicBezTo>
                  <a:pt x="431" y="284"/>
                  <a:pt x="431" y="289"/>
                  <a:pt x="436" y="288"/>
                </a:cubicBezTo>
                <a:close/>
                <a:moveTo>
                  <a:pt x="436" y="315"/>
                </a:moveTo>
                <a:cubicBezTo>
                  <a:pt x="432" y="316"/>
                  <a:pt x="433" y="323"/>
                  <a:pt x="437" y="322"/>
                </a:cubicBezTo>
                <a:cubicBezTo>
                  <a:pt x="442" y="320"/>
                  <a:pt x="439" y="315"/>
                  <a:pt x="436" y="315"/>
                </a:cubicBezTo>
                <a:close/>
                <a:moveTo>
                  <a:pt x="667" y="76"/>
                </a:moveTo>
                <a:cubicBezTo>
                  <a:pt x="668" y="76"/>
                  <a:pt x="673" y="77"/>
                  <a:pt x="673" y="79"/>
                </a:cubicBezTo>
                <a:cubicBezTo>
                  <a:pt x="673" y="82"/>
                  <a:pt x="675" y="85"/>
                  <a:pt x="680" y="84"/>
                </a:cubicBezTo>
                <a:cubicBezTo>
                  <a:pt x="685" y="83"/>
                  <a:pt x="684" y="79"/>
                  <a:pt x="683" y="78"/>
                </a:cubicBezTo>
                <a:cubicBezTo>
                  <a:pt x="682" y="77"/>
                  <a:pt x="681" y="75"/>
                  <a:pt x="680" y="73"/>
                </a:cubicBezTo>
                <a:cubicBezTo>
                  <a:pt x="679" y="71"/>
                  <a:pt x="680" y="69"/>
                  <a:pt x="685" y="68"/>
                </a:cubicBezTo>
                <a:cubicBezTo>
                  <a:pt x="690" y="68"/>
                  <a:pt x="697" y="70"/>
                  <a:pt x="697" y="66"/>
                </a:cubicBezTo>
                <a:cubicBezTo>
                  <a:pt x="697" y="62"/>
                  <a:pt x="697" y="58"/>
                  <a:pt x="699" y="56"/>
                </a:cubicBezTo>
                <a:cubicBezTo>
                  <a:pt x="700" y="53"/>
                  <a:pt x="703" y="52"/>
                  <a:pt x="702" y="51"/>
                </a:cubicBezTo>
                <a:cubicBezTo>
                  <a:pt x="700" y="50"/>
                  <a:pt x="698" y="52"/>
                  <a:pt x="696" y="48"/>
                </a:cubicBezTo>
                <a:cubicBezTo>
                  <a:pt x="694" y="45"/>
                  <a:pt x="697" y="42"/>
                  <a:pt x="699" y="40"/>
                </a:cubicBezTo>
                <a:cubicBezTo>
                  <a:pt x="701" y="39"/>
                  <a:pt x="712" y="29"/>
                  <a:pt x="718" y="27"/>
                </a:cubicBezTo>
                <a:cubicBezTo>
                  <a:pt x="724" y="26"/>
                  <a:pt x="728" y="20"/>
                  <a:pt x="724" y="19"/>
                </a:cubicBezTo>
                <a:cubicBezTo>
                  <a:pt x="720" y="18"/>
                  <a:pt x="712" y="15"/>
                  <a:pt x="706" y="19"/>
                </a:cubicBezTo>
                <a:cubicBezTo>
                  <a:pt x="701" y="23"/>
                  <a:pt x="698" y="27"/>
                  <a:pt x="692" y="26"/>
                </a:cubicBezTo>
                <a:cubicBezTo>
                  <a:pt x="686" y="25"/>
                  <a:pt x="687" y="26"/>
                  <a:pt x="686" y="19"/>
                </a:cubicBezTo>
                <a:cubicBezTo>
                  <a:pt x="686" y="12"/>
                  <a:pt x="680" y="0"/>
                  <a:pt x="674" y="0"/>
                </a:cubicBezTo>
                <a:cubicBezTo>
                  <a:pt x="669" y="1"/>
                  <a:pt x="669" y="1"/>
                  <a:pt x="669" y="1"/>
                </a:cubicBezTo>
                <a:cubicBezTo>
                  <a:pt x="669" y="1"/>
                  <a:pt x="576" y="1"/>
                  <a:pt x="573" y="4"/>
                </a:cubicBezTo>
                <a:cubicBezTo>
                  <a:pt x="570" y="7"/>
                  <a:pt x="567" y="14"/>
                  <a:pt x="564" y="12"/>
                </a:cubicBezTo>
                <a:cubicBezTo>
                  <a:pt x="562" y="10"/>
                  <a:pt x="561" y="5"/>
                  <a:pt x="558" y="7"/>
                </a:cubicBezTo>
                <a:cubicBezTo>
                  <a:pt x="554" y="9"/>
                  <a:pt x="557" y="14"/>
                  <a:pt x="554" y="18"/>
                </a:cubicBezTo>
                <a:cubicBezTo>
                  <a:pt x="551" y="21"/>
                  <a:pt x="543" y="21"/>
                  <a:pt x="540" y="20"/>
                </a:cubicBezTo>
                <a:cubicBezTo>
                  <a:pt x="538" y="18"/>
                  <a:pt x="535" y="17"/>
                  <a:pt x="525" y="18"/>
                </a:cubicBezTo>
                <a:cubicBezTo>
                  <a:pt x="515" y="18"/>
                  <a:pt x="504" y="21"/>
                  <a:pt x="506" y="24"/>
                </a:cubicBezTo>
                <a:cubicBezTo>
                  <a:pt x="508" y="27"/>
                  <a:pt x="502" y="29"/>
                  <a:pt x="500" y="28"/>
                </a:cubicBezTo>
                <a:cubicBezTo>
                  <a:pt x="498" y="26"/>
                  <a:pt x="490" y="29"/>
                  <a:pt x="491" y="33"/>
                </a:cubicBezTo>
                <a:cubicBezTo>
                  <a:pt x="491" y="36"/>
                  <a:pt x="489" y="39"/>
                  <a:pt x="485" y="38"/>
                </a:cubicBezTo>
                <a:cubicBezTo>
                  <a:pt x="481" y="38"/>
                  <a:pt x="478" y="40"/>
                  <a:pt x="477" y="43"/>
                </a:cubicBezTo>
                <a:cubicBezTo>
                  <a:pt x="477" y="45"/>
                  <a:pt x="468" y="47"/>
                  <a:pt x="467" y="47"/>
                </a:cubicBezTo>
                <a:cubicBezTo>
                  <a:pt x="466" y="47"/>
                  <a:pt x="454" y="47"/>
                  <a:pt x="458" y="50"/>
                </a:cubicBezTo>
                <a:cubicBezTo>
                  <a:pt x="461" y="52"/>
                  <a:pt x="463" y="50"/>
                  <a:pt x="467" y="51"/>
                </a:cubicBezTo>
                <a:cubicBezTo>
                  <a:pt x="471" y="52"/>
                  <a:pt x="474" y="57"/>
                  <a:pt x="476" y="58"/>
                </a:cubicBezTo>
                <a:cubicBezTo>
                  <a:pt x="478" y="59"/>
                  <a:pt x="480" y="58"/>
                  <a:pt x="482" y="57"/>
                </a:cubicBezTo>
                <a:cubicBezTo>
                  <a:pt x="483" y="55"/>
                  <a:pt x="485" y="50"/>
                  <a:pt x="485" y="50"/>
                </a:cubicBezTo>
                <a:cubicBezTo>
                  <a:pt x="485" y="50"/>
                  <a:pt x="485" y="55"/>
                  <a:pt x="488" y="56"/>
                </a:cubicBezTo>
                <a:cubicBezTo>
                  <a:pt x="491" y="57"/>
                  <a:pt x="498" y="55"/>
                  <a:pt x="500" y="55"/>
                </a:cubicBezTo>
                <a:cubicBezTo>
                  <a:pt x="502" y="56"/>
                  <a:pt x="514" y="57"/>
                  <a:pt x="518" y="59"/>
                </a:cubicBezTo>
                <a:cubicBezTo>
                  <a:pt x="521" y="60"/>
                  <a:pt x="529" y="61"/>
                  <a:pt x="531" y="65"/>
                </a:cubicBezTo>
                <a:cubicBezTo>
                  <a:pt x="533" y="68"/>
                  <a:pt x="534" y="79"/>
                  <a:pt x="535" y="80"/>
                </a:cubicBezTo>
                <a:cubicBezTo>
                  <a:pt x="536" y="82"/>
                  <a:pt x="541" y="76"/>
                  <a:pt x="542" y="75"/>
                </a:cubicBezTo>
                <a:cubicBezTo>
                  <a:pt x="543" y="74"/>
                  <a:pt x="548" y="75"/>
                  <a:pt x="550" y="76"/>
                </a:cubicBezTo>
                <a:cubicBezTo>
                  <a:pt x="551" y="78"/>
                  <a:pt x="555" y="82"/>
                  <a:pt x="555" y="84"/>
                </a:cubicBezTo>
                <a:cubicBezTo>
                  <a:pt x="555" y="86"/>
                  <a:pt x="554" y="89"/>
                  <a:pt x="553" y="88"/>
                </a:cubicBezTo>
                <a:cubicBezTo>
                  <a:pt x="551" y="87"/>
                  <a:pt x="549" y="87"/>
                  <a:pt x="550" y="85"/>
                </a:cubicBezTo>
                <a:cubicBezTo>
                  <a:pt x="551" y="83"/>
                  <a:pt x="551" y="79"/>
                  <a:pt x="549" y="79"/>
                </a:cubicBezTo>
                <a:cubicBezTo>
                  <a:pt x="547" y="79"/>
                  <a:pt x="545" y="79"/>
                  <a:pt x="545" y="79"/>
                </a:cubicBezTo>
                <a:cubicBezTo>
                  <a:pt x="545" y="79"/>
                  <a:pt x="542" y="78"/>
                  <a:pt x="539" y="81"/>
                </a:cubicBezTo>
                <a:cubicBezTo>
                  <a:pt x="536" y="85"/>
                  <a:pt x="538" y="89"/>
                  <a:pt x="540" y="89"/>
                </a:cubicBezTo>
                <a:cubicBezTo>
                  <a:pt x="542" y="89"/>
                  <a:pt x="546" y="89"/>
                  <a:pt x="546" y="90"/>
                </a:cubicBezTo>
                <a:cubicBezTo>
                  <a:pt x="546" y="91"/>
                  <a:pt x="542" y="94"/>
                  <a:pt x="542" y="96"/>
                </a:cubicBezTo>
                <a:cubicBezTo>
                  <a:pt x="542" y="98"/>
                  <a:pt x="546" y="104"/>
                  <a:pt x="547" y="105"/>
                </a:cubicBezTo>
                <a:cubicBezTo>
                  <a:pt x="548" y="106"/>
                  <a:pt x="553" y="107"/>
                  <a:pt x="554" y="108"/>
                </a:cubicBezTo>
                <a:cubicBezTo>
                  <a:pt x="556" y="108"/>
                  <a:pt x="551" y="108"/>
                  <a:pt x="552" y="110"/>
                </a:cubicBezTo>
                <a:cubicBezTo>
                  <a:pt x="553" y="112"/>
                  <a:pt x="555" y="116"/>
                  <a:pt x="558" y="117"/>
                </a:cubicBezTo>
                <a:cubicBezTo>
                  <a:pt x="561" y="118"/>
                  <a:pt x="569" y="123"/>
                  <a:pt x="570" y="125"/>
                </a:cubicBezTo>
                <a:cubicBezTo>
                  <a:pt x="571" y="127"/>
                  <a:pt x="577" y="123"/>
                  <a:pt x="578" y="123"/>
                </a:cubicBezTo>
                <a:cubicBezTo>
                  <a:pt x="579" y="123"/>
                  <a:pt x="579" y="128"/>
                  <a:pt x="583" y="128"/>
                </a:cubicBezTo>
                <a:cubicBezTo>
                  <a:pt x="586" y="129"/>
                  <a:pt x="587" y="128"/>
                  <a:pt x="590" y="126"/>
                </a:cubicBezTo>
                <a:cubicBezTo>
                  <a:pt x="593" y="123"/>
                  <a:pt x="593" y="120"/>
                  <a:pt x="593" y="118"/>
                </a:cubicBezTo>
                <a:cubicBezTo>
                  <a:pt x="593" y="116"/>
                  <a:pt x="593" y="114"/>
                  <a:pt x="596" y="115"/>
                </a:cubicBezTo>
                <a:cubicBezTo>
                  <a:pt x="600" y="116"/>
                  <a:pt x="601" y="114"/>
                  <a:pt x="601" y="112"/>
                </a:cubicBezTo>
                <a:cubicBezTo>
                  <a:pt x="601" y="109"/>
                  <a:pt x="598" y="106"/>
                  <a:pt x="603" y="105"/>
                </a:cubicBezTo>
                <a:cubicBezTo>
                  <a:pt x="609" y="105"/>
                  <a:pt x="611" y="101"/>
                  <a:pt x="615" y="101"/>
                </a:cubicBezTo>
                <a:cubicBezTo>
                  <a:pt x="618" y="101"/>
                  <a:pt x="627" y="103"/>
                  <a:pt x="628" y="101"/>
                </a:cubicBezTo>
                <a:cubicBezTo>
                  <a:pt x="629" y="100"/>
                  <a:pt x="633" y="94"/>
                  <a:pt x="636" y="94"/>
                </a:cubicBezTo>
                <a:cubicBezTo>
                  <a:pt x="639" y="94"/>
                  <a:pt x="646" y="93"/>
                  <a:pt x="653" y="92"/>
                </a:cubicBezTo>
                <a:cubicBezTo>
                  <a:pt x="659" y="91"/>
                  <a:pt x="666" y="88"/>
                  <a:pt x="669" y="88"/>
                </a:cubicBezTo>
                <a:cubicBezTo>
                  <a:pt x="671" y="88"/>
                  <a:pt x="676" y="88"/>
                  <a:pt x="675" y="86"/>
                </a:cubicBezTo>
                <a:cubicBezTo>
                  <a:pt x="673" y="85"/>
                  <a:pt x="670" y="81"/>
                  <a:pt x="667" y="81"/>
                </a:cubicBezTo>
                <a:cubicBezTo>
                  <a:pt x="663" y="81"/>
                  <a:pt x="666" y="76"/>
                  <a:pt x="667" y="76"/>
                </a:cubicBezTo>
                <a:close/>
                <a:moveTo>
                  <a:pt x="447" y="305"/>
                </a:moveTo>
                <a:cubicBezTo>
                  <a:pt x="447" y="304"/>
                  <a:pt x="443" y="300"/>
                  <a:pt x="440" y="300"/>
                </a:cubicBezTo>
                <a:cubicBezTo>
                  <a:pt x="437" y="300"/>
                  <a:pt x="432" y="297"/>
                  <a:pt x="429" y="295"/>
                </a:cubicBezTo>
                <a:cubicBezTo>
                  <a:pt x="426" y="292"/>
                  <a:pt x="420" y="292"/>
                  <a:pt x="418" y="292"/>
                </a:cubicBezTo>
                <a:cubicBezTo>
                  <a:pt x="416" y="292"/>
                  <a:pt x="406" y="295"/>
                  <a:pt x="406" y="295"/>
                </a:cubicBezTo>
                <a:cubicBezTo>
                  <a:pt x="406" y="298"/>
                  <a:pt x="410" y="297"/>
                  <a:pt x="414" y="297"/>
                </a:cubicBezTo>
                <a:cubicBezTo>
                  <a:pt x="419" y="297"/>
                  <a:pt x="427" y="297"/>
                  <a:pt x="428" y="298"/>
                </a:cubicBezTo>
                <a:cubicBezTo>
                  <a:pt x="430" y="300"/>
                  <a:pt x="437" y="303"/>
                  <a:pt x="439" y="305"/>
                </a:cubicBezTo>
                <a:cubicBezTo>
                  <a:pt x="440" y="306"/>
                  <a:pt x="447" y="307"/>
                  <a:pt x="447" y="305"/>
                </a:cubicBezTo>
                <a:close/>
                <a:moveTo>
                  <a:pt x="621" y="417"/>
                </a:moveTo>
                <a:cubicBezTo>
                  <a:pt x="618" y="416"/>
                  <a:pt x="612" y="415"/>
                  <a:pt x="610" y="412"/>
                </a:cubicBezTo>
                <a:cubicBezTo>
                  <a:pt x="608" y="409"/>
                  <a:pt x="601" y="406"/>
                  <a:pt x="599" y="407"/>
                </a:cubicBezTo>
                <a:cubicBezTo>
                  <a:pt x="597" y="408"/>
                  <a:pt x="593" y="409"/>
                  <a:pt x="590" y="407"/>
                </a:cubicBezTo>
                <a:cubicBezTo>
                  <a:pt x="587" y="405"/>
                  <a:pt x="582" y="402"/>
                  <a:pt x="580" y="401"/>
                </a:cubicBezTo>
                <a:cubicBezTo>
                  <a:pt x="578" y="399"/>
                  <a:pt x="573" y="398"/>
                  <a:pt x="571" y="398"/>
                </a:cubicBezTo>
                <a:cubicBezTo>
                  <a:pt x="569" y="398"/>
                  <a:pt x="569" y="397"/>
                  <a:pt x="566" y="401"/>
                </a:cubicBezTo>
                <a:cubicBezTo>
                  <a:pt x="562" y="406"/>
                  <a:pt x="566" y="407"/>
                  <a:pt x="560" y="407"/>
                </a:cubicBezTo>
                <a:cubicBezTo>
                  <a:pt x="554" y="406"/>
                  <a:pt x="560" y="406"/>
                  <a:pt x="564" y="401"/>
                </a:cubicBezTo>
                <a:cubicBezTo>
                  <a:pt x="567" y="396"/>
                  <a:pt x="563" y="394"/>
                  <a:pt x="560" y="395"/>
                </a:cubicBezTo>
                <a:cubicBezTo>
                  <a:pt x="556" y="396"/>
                  <a:pt x="559" y="398"/>
                  <a:pt x="552" y="399"/>
                </a:cubicBezTo>
                <a:cubicBezTo>
                  <a:pt x="546" y="401"/>
                  <a:pt x="546" y="397"/>
                  <a:pt x="550" y="396"/>
                </a:cubicBezTo>
                <a:cubicBezTo>
                  <a:pt x="554" y="395"/>
                  <a:pt x="561" y="392"/>
                  <a:pt x="561" y="390"/>
                </a:cubicBezTo>
                <a:cubicBezTo>
                  <a:pt x="561" y="389"/>
                  <a:pt x="560" y="385"/>
                  <a:pt x="557" y="385"/>
                </a:cubicBezTo>
                <a:cubicBezTo>
                  <a:pt x="554" y="385"/>
                  <a:pt x="555" y="381"/>
                  <a:pt x="550" y="376"/>
                </a:cubicBezTo>
                <a:cubicBezTo>
                  <a:pt x="546" y="371"/>
                  <a:pt x="540" y="368"/>
                  <a:pt x="535" y="369"/>
                </a:cubicBezTo>
                <a:cubicBezTo>
                  <a:pt x="531" y="370"/>
                  <a:pt x="528" y="371"/>
                  <a:pt x="525" y="367"/>
                </a:cubicBezTo>
                <a:cubicBezTo>
                  <a:pt x="523" y="362"/>
                  <a:pt x="520" y="362"/>
                  <a:pt x="519" y="359"/>
                </a:cubicBezTo>
                <a:cubicBezTo>
                  <a:pt x="517" y="357"/>
                  <a:pt x="514" y="359"/>
                  <a:pt x="512" y="358"/>
                </a:cubicBezTo>
                <a:cubicBezTo>
                  <a:pt x="511" y="357"/>
                  <a:pt x="511" y="357"/>
                  <a:pt x="511" y="357"/>
                </a:cubicBezTo>
                <a:cubicBezTo>
                  <a:pt x="511" y="357"/>
                  <a:pt x="506" y="358"/>
                  <a:pt x="509" y="355"/>
                </a:cubicBezTo>
                <a:cubicBezTo>
                  <a:pt x="512" y="351"/>
                  <a:pt x="513" y="345"/>
                  <a:pt x="512" y="345"/>
                </a:cubicBezTo>
                <a:cubicBezTo>
                  <a:pt x="510" y="346"/>
                  <a:pt x="509" y="351"/>
                  <a:pt x="507" y="351"/>
                </a:cubicBezTo>
                <a:cubicBezTo>
                  <a:pt x="505" y="350"/>
                  <a:pt x="506" y="350"/>
                  <a:pt x="503" y="347"/>
                </a:cubicBezTo>
                <a:cubicBezTo>
                  <a:pt x="499" y="345"/>
                  <a:pt x="493" y="347"/>
                  <a:pt x="493" y="349"/>
                </a:cubicBezTo>
                <a:cubicBezTo>
                  <a:pt x="493" y="351"/>
                  <a:pt x="491" y="352"/>
                  <a:pt x="491" y="352"/>
                </a:cubicBezTo>
                <a:cubicBezTo>
                  <a:pt x="491" y="352"/>
                  <a:pt x="490" y="351"/>
                  <a:pt x="489" y="349"/>
                </a:cubicBezTo>
                <a:cubicBezTo>
                  <a:pt x="487" y="346"/>
                  <a:pt x="482" y="346"/>
                  <a:pt x="479" y="348"/>
                </a:cubicBezTo>
                <a:cubicBezTo>
                  <a:pt x="477" y="351"/>
                  <a:pt x="475" y="343"/>
                  <a:pt x="473" y="343"/>
                </a:cubicBezTo>
                <a:cubicBezTo>
                  <a:pt x="472" y="343"/>
                  <a:pt x="468" y="345"/>
                  <a:pt x="466" y="348"/>
                </a:cubicBezTo>
                <a:cubicBezTo>
                  <a:pt x="464" y="351"/>
                  <a:pt x="465" y="356"/>
                  <a:pt x="463" y="356"/>
                </a:cubicBezTo>
                <a:cubicBezTo>
                  <a:pt x="462" y="356"/>
                  <a:pt x="461" y="349"/>
                  <a:pt x="462" y="347"/>
                </a:cubicBezTo>
                <a:cubicBezTo>
                  <a:pt x="462" y="345"/>
                  <a:pt x="466" y="341"/>
                  <a:pt x="463" y="340"/>
                </a:cubicBezTo>
                <a:cubicBezTo>
                  <a:pt x="460" y="339"/>
                  <a:pt x="456" y="344"/>
                  <a:pt x="454" y="344"/>
                </a:cubicBezTo>
                <a:cubicBezTo>
                  <a:pt x="452" y="345"/>
                  <a:pt x="448" y="347"/>
                  <a:pt x="446" y="350"/>
                </a:cubicBezTo>
                <a:cubicBezTo>
                  <a:pt x="444" y="353"/>
                  <a:pt x="442" y="355"/>
                  <a:pt x="440" y="356"/>
                </a:cubicBezTo>
                <a:cubicBezTo>
                  <a:pt x="438" y="357"/>
                  <a:pt x="434" y="356"/>
                  <a:pt x="435" y="355"/>
                </a:cubicBezTo>
                <a:cubicBezTo>
                  <a:pt x="436" y="354"/>
                  <a:pt x="429" y="350"/>
                  <a:pt x="428" y="351"/>
                </a:cubicBezTo>
                <a:cubicBezTo>
                  <a:pt x="426" y="353"/>
                  <a:pt x="423" y="354"/>
                  <a:pt x="420" y="356"/>
                </a:cubicBezTo>
                <a:cubicBezTo>
                  <a:pt x="416" y="357"/>
                  <a:pt x="413" y="354"/>
                  <a:pt x="412" y="352"/>
                </a:cubicBezTo>
                <a:cubicBezTo>
                  <a:pt x="412" y="351"/>
                  <a:pt x="410" y="350"/>
                  <a:pt x="410" y="345"/>
                </a:cubicBezTo>
                <a:cubicBezTo>
                  <a:pt x="409" y="340"/>
                  <a:pt x="411" y="335"/>
                  <a:pt x="412" y="332"/>
                </a:cubicBezTo>
                <a:cubicBezTo>
                  <a:pt x="413" y="329"/>
                  <a:pt x="406" y="323"/>
                  <a:pt x="403" y="323"/>
                </a:cubicBezTo>
                <a:cubicBezTo>
                  <a:pt x="401" y="324"/>
                  <a:pt x="398" y="326"/>
                  <a:pt x="395" y="326"/>
                </a:cubicBezTo>
                <a:cubicBezTo>
                  <a:pt x="393" y="326"/>
                  <a:pt x="394" y="325"/>
                  <a:pt x="390" y="325"/>
                </a:cubicBezTo>
                <a:cubicBezTo>
                  <a:pt x="386" y="325"/>
                  <a:pt x="389" y="324"/>
                  <a:pt x="390" y="321"/>
                </a:cubicBezTo>
                <a:cubicBezTo>
                  <a:pt x="391" y="317"/>
                  <a:pt x="388" y="313"/>
                  <a:pt x="392" y="310"/>
                </a:cubicBezTo>
                <a:cubicBezTo>
                  <a:pt x="397" y="307"/>
                  <a:pt x="395" y="300"/>
                  <a:pt x="392" y="299"/>
                </a:cubicBezTo>
                <a:cubicBezTo>
                  <a:pt x="390" y="299"/>
                  <a:pt x="385" y="300"/>
                  <a:pt x="381" y="300"/>
                </a:cubicBezTo>
                <a:cubicBezTo>
                  <a:pt x="378" y="300"/>
                  <a:pt x="375" y="303"/>
                  <a:pt x="377" y="306"/>
                </a:cubicBezTo>
                <a:cubicBezTo>
                  <a:pt x="378" y="309"/>
                  <a:pt x="375" y="312"/>
                  <a:pt x="374" y="311"/>
                </a:cubicBezTo>
                <a:cubicBezTo>
                  <a:pt x="372" y="311"/>
                  <a:pt x="371" y="309"/>
                  <a:pt x="367" y="312"/>
                </a:cubicBezTo>
                <a:cubicBezTo>
                  <a:pt x="363" y="315"/>
                  <a:pt x="361" y="314"/>
                  <a:pt x="357" y="311"/>
                </a:cubicBezTo>
                <a:cubicBezTo>
                  <a:pt x="353" y="307"/>
                  <a:pt x="348" y="304"/>
                  <a:pt x="347" y="298"/>
                </a:cubicBezTo>
                <a:cubicBezTo>
                  <a:pt x="347" y="293"/>
                  <a:pt x="346" y="288"/>
                  <a:pt x="348" y="285"/>
                </a:cubicBezTo>
                <a:cubicBezTo>
                  <a:pt x="349" y="282"/>
                  <a:pt x="349" y="276"/>
                  <a:pt x="347" y="276"/>
                </a:cubicBezTo>
                <a:cubicBezTo>
                  <a:pt x="345" y="275"/>
                  <a:pt x="350" y="271"/>
                  <a:pt x="352" y="270"/>
                </a:cubicBezTo>
                <a:cubicBezTo>
                  <a:pt x="355" y="270"/>
                  <a:pt x="359" y="266"/>
                  <a:pt x="360" y="265"/>
                </a:cubicBezTo>
                <a:cubicBezTo>
                  <a:pt x="361" y="263"/>
                  <a:pt x="364" y="264"/>
                  <a:pt x="369" y="264"/>
                </a:cubicBezTo>
                <a:cubicBezTo>
                  <a:pt x="373" y="264"/>
                  <a:pt x="374" y="264"/>
                  <a:pt x="378" y="266"/>
                </a:cubicBezTo>
                <a:cubicBezTo>
                  <a:pt x="382" y="268"/>
                  <a:pt x="383" y="265"/>
                  <a:pt x="383" y="264"/>
                </a:cubicBezTo>
                <a:cubicBezTo>
                  <a:pt x="383" y="262"/>
                  <a:pt x="384" y="260"/>
                  <a:pt x="389" y="261"/>
                </a:cubicBezTo>
                <a:cubicBezTo>
                  <a:pt x="393" y="261"/>
                  <a:pt x="400" y="259"/>
                  <a:pt x="401" y="260"/>
                </a:cubicBezTo>
                <a:cubicBezTo>
                  <a:pt x="402" y="261"/>
                  <a:pt x="404" y="266"/>
                  <a:pt x="406" y="264"/>
                </a:cubicBezTo>
                <a:cubicBezTo>
                  <a:pt x="409" y="263"/>
                  <a:pt x="409" y="260"/>
                  <a:pt x="410" y="265"/>
                </a:cubicBezTo>
                <a:cubicBezTo>
                  <a:pt x="411" y="269"/>
                  <a:pt x="413" y="276"/>
                  <a:pt x="416" y="277"/>
                </a:cubicBezTo>
                <a:cubicBezTo>
                  <a:pt x="420" y="278"/>
                  <a:pt x="418" y="283"/>
                  <a:pt x="421" y="283"/>
                </a:cubicBezTo>
                <a:cubicBezTo>
                  <a:pt x="425" y="284"/>
                  <a:pt x="426" y="276"/>
                  <a:pt x="425" y="273"/>
                </a:cubicBezTo>
                <a:cubicBezTo>
                  <a:pt x="424" y="271"/>
                  <a:pt x="422" y="263"/>
                  <a:pt x="420" y="261"/>
                </a:cubicBezTo>
                <a:cubicBezTo>
                  <a:pt x="418" y="259"/>
                  <a:pt x="418" y="254"/>
                  <a:pt x="422" y="253"/>
                </a:cubicBezTo>
                <a:cubicBezTo>
                  <a:pt x="425" y="251"/>
                  <a:pt x="434" y="244"/>
                  <a:pt x="437" y="241"/>
                </a:cubicBezTo>
                <a:cubicBezTo>
                  <a:pt x="440" y="239"/>
                  <a:pt x="447" y="237"/>
                  <a:pt x="445" y="234"/>
                </a:cubicBezTo>
                <a:cubicBezTo>
                  <a:pt x="442" y="231"/>
                  <a:pt x="442" y="229"/>
                  <a:pt x="442" y="227"/>
                </a:cubicBezTo>
                <a:cubicBezTo>
                  <a:pt x="442" y="225"/>
                  <a:pt x="444" y="225"/>
                  <a:pt x="445" y="227"/>
                </a:cubicBezTo>
                <a:cubicBezTo>
                  <a:pt x="446" y="228"/>
                  <a:pt x="451" y="225"/>
                  <a:pt x="450" y="223"/>
                </a:cubicBezTo>
                <a:cubicBezTo>
                  <a:pt x="448" y="221"/>
                  <a:pt x="449" y="218"/>
                  <a:pt x="451" y="219"/>
                </a:cubicBezTo>
                <a:cubicBezTo>
                  <a:pt x="454" y="219"/>
                  <a:pt x="455" y="217"/>
                  <a:pt x="454" y="215"/>
                </a:cubicBezTo>
                <a:cubicBezTo>
                  <a:pt x="453" y="214"/>
                  <a:pt x="456" y="212"/>
                  <a:pt x="459" y="213"/>
                </a:cubicBezTo>
                <a:cubicBezTo>
                  <a:pt x="462" y="213"/>
                  <a:pt x="468" y="212"/>
                  <a:pt x="470" y="211"/>
                </a:cubicBezTo>
                <a:cubicBezTo>
                  <a:pt x="471" y="209"/>
                  <a:pt x="467" y="208"/>
                  <a:pt x="467" y="205"/>
                </a:cubicBezTo>
                <a:cubicBezTo>
                  <a:pt x="467" y="202"/>
                  <a:pt x="472" y="199"/>
                  <a:pt x="475" y="199"/>
                </a:cubicBezTo>
                <a:cubicBezTo>
                  <a:pt x="477" y="198"/>
                  <a:pt x="481" y="199"/>
                  <a:pt x="481" y="197"/>
                </a:cubicBezTo>
                <a:cubicBezTo>
                  <a:pt x="481" y="196"/>
                  <a:pt x="485" y="193"/>
                  <a:pt x="486" y="196"/>
                </a:cubicBezTo>
                <a:cubicBezTo>
                  <a:pt x="486" y="199"/>
                  <a:pt x="486" y="203"/>
                  <a:pt x="489" y="203"/>
                </a:cubicBezTo>
                <a:cubicBezTo>
                  <a:pt x="492" y="203"/>
                  <a:pt x="495" y="200"/>
                  <a:pt x="496" y="199"/>
                </a:cubicBezTo>
                <a:cubicBezTo>
                  <a:pt x="498" y="199"/>
                  <a:pt x="505" y="197"/>
                  <a:pt x="506" y="197"/>
                </a:cubicBezTo>
                <a:cubicBezTo>
                  <a:pt x="508" y="197"/>
                  <a:pt x="517" y="196"/>
                  <a:pt x="516" y="193"/>
                </a:cubicBezTo>
                <a:cubicBezTo>
                  <a:pt x="515" y="191"/>
                  <a:pt x="514" y="188"/>
                  <a:pt x="512" y="187"/>
                </a:cubicBezTo>
                <a:cubicBezTo>
                  <a:pt x="511" y="186"/>
                  <a:pt x="510" y="187"/>
                  <a:pt x="509" y="189"/>
                </a:cubicBezTo>
                <a:cubicBezTo>
                  <a:pt x="507" y="191"/>
                  <a:pt x="504" y="191"/>
                  <a:pt x="504" y="189"/>
                </a:cubicBezTo>
                <a:cubicBezTo>
                  <a:pt x="503" y="188"/>
                  <a:pt x="504" y="183"/>
                  <a:pt x="501" y="185"/>
                </a:cubicBezTo>
                <a:cubicBezTo>
                  <a:pt x="499" y="186"/>
                  <a:pt x="498" y="188"/>
                  <a:pt x="497" y="187"/>
                </a:cubicBezTo>
                <a:cubicBezTo>
                  <a:pt x="495" y="186"/>
                  <a:pt x="494" y="184"/>
                  <a:pt x="494" y="184"/>
                </a:cubicBezTo>
                <a:cubicBezTo>
                  <a:pt x="494" y="184"/>
                  <a:pt x="498" y="182"/>
                  <a:pt x="495" y="178"/>
                </a:cubicBezTo>
                <a:cubicBezTo>
                  <a:pt x="492" y="175"/>
                  <a:pt x="489" y="176"/>
                  <a:pt x="485" y="178"/>
                </a:cubicBezTo>
                <a:cubicBezTo>
                  <a:pt x="481" y="180"/>
                  <a:pt x="481" y="179"/>
                  <a:pt x="477" y="180"/>
                </a:cubicBezTo>
                <a:cubicBezTo>
                  <a:pt x="472" y="181"/>
                  <a:pt x="470" y="183"/>
                  <a:pt x="470" y="183"/>
                </a:cubicBezTo>
                <a:cubicBezTo>
                  <a:pt x="470" y="183"/>
                  <a:pt x="476" y="179"/>
                  <a:pt x="479" y="177"/>
                </a:cubicBezTo>
                <a:cubicBezTo>
                  <a:pt x="481" y="174"/>
                  <a:pt x="485" y="173"/>
                  <a:pt x="487" y="171"/>
                </a:cubicBezTo>
                <a:cubicBezTo>
                  <a:pt x="489" y="169"/>
                  <a:pt x="495" y="172"/>
                  <a:pt x="495" y="172"/>
                </a:cubicBezTo>
                <a:cubicBezTo>
                  <a:pt x="495" y="172"/>
                  <a:pt x="498" y="169"/>
                  <a:pt x="498" y="171"/>
                </a:cubicBezTo>
                <a:cubicBezTo>
                  <a:pt x="498" y="173"/>
                  <a:pt x="498" y="178"/>
                  <a:pt x="500" y="178"/>
                </a:cubicBezTo>
                <a:cubicBezTo>
                  <a:pt x="502" y="178"/>
                  <a:pt x="509" y="175"/>
                  <a:pt x="506" y="174"/>
                </a:cubicBezTo>
                <a:cubicBezTo>
                  <a:pt x="503" y="173"/>
                  <a:pt x="510" y="174"/>
                  <a:pt x="512" y="172"/>
                </a:cubicBezTo>
                <a:cubicBezTo>
                  <a:pt x="515" y="170"/>
                  <a:pt x="518" y="170"/>
                  <a:pt x="520" y="169"/>
                </a:cubicBezTo>
                <a:cubicBezTo>
                  <a:pt x="521" y="169"/>
                  <a:pt x="522" y="165"/>
                  <a:pt x="525" y="165"/>
                </a:cubicBezTo>
                <a:cubicBezTo>
                  <a:pt x="528" y="165"/>
                  <a:pt x="529" y="169"/>
                  <a:pt x="525" y="171"/>
                </a:cubicBezTo>
                <a:cubicBezTo>
                  <a:pt x="521" y="173"/>
                  <a:pt x="521" y="179"/>
                  <a:pt x="519" y="180"/>
                </a:cubicBezTo>
                <a:cubicBezTo>
                  <a:pt x="517" y="182"/>
                  <a:pt x="518" y="184"/>
                  <a:pt x="521" y="183"/>
                </a:cubicBezTo>
                <a:cubicBezTo>
                  <a:pt x="524" y="183"/>
                  <a:pt x="527" y="184"/>
                  <a:pt x="529" y="183"/>
                </a:cubicBezTo>
                <a:cubicBezTo>
                  <a:pt x="532" y="182"/>
                  <a:pt x="534" y="184"/>
                  <a:pt x="534" y="185"/>
                </a:cubicBezTo>
                <a:cubicBezTo>
                  <a:pt x="535" y="186"/>
                  <a:pt x="537" y="184"/>
                  <a:pt x="537" y="184"/>
                </a:cubicBezTo>
                <a:cubicBezTo>
                  <a:pt x="537" y="184"/>
                  <a:pt x="542" y="183"/>
                  <a:pt x="544" y="185"/>
                </a:cubicBezTo>
                <a:cubicBezTo>
                  <a:pt x="545" y="186"/>
                  <a:pt x="546" y="183"/>
                  <a:pt x="545" y="181"/>
                </a:cubicBezTo>
                <a:cubicBezTo>
                  <a:pt x="544" y="180"/>
                  <a:pt x="543" y="178"/>
                  <a:pt x="542" y="175"/>
                </a:cubicBezTo>
                <a:cubicBezTo>
                  <a:pt x="540" y="173"/>
                  <a:pt x="539" y="172"/>
                  <a:pt x="536" y="173"/>
                </a:cubicBezTo>
                <a:cubicBezTo>
                  <a:pt x="533" y="174"/>
                  <a:pt x="532" y="172"/>
                  <a:pt x="530" y="171"/>
                </a:cubicBezTo>
                <a:cubicBezTo>
                  <a:pt x="528" y="170"/>
                  <a:pt x="527" y="173"/>
                  <a:pt x="528" y="170"/>
                </a:cubicBezTo>
                <a:cubicBezTo>
                  <a:pt x="530" y="167"/>
                  <a:pt x="531" y="167"/>
                  <a:pt x="532" y="164"/>
                </a:cubicBezTo>
                <a:cubicBezTo>
                  <a:pt x="533" y="162"/>
                  <a:pt x="538" y="158"/>
                  <a:pt x="533" y="157"/>
                </a:cubicBezTo>
                <a:cubicBezTo>
                  <a:pt x="528" y="156"/>
                  <a:pt x="526" y="155"/>
                  <a:pt x="526" y="153"/>
                </a:cubicBezTo>
                <a:cubicBezTo>
                  <a:pt x="525" y="150"/>
                  <a:pt x="519" y="146"/>
                  <a:pt x="518" y="146"/>
                </a:cubicBezTo>
                <a:cubicBezTo>
                  <a:pt x="516" y="146"/>
                  <a:pt x="511" y="146"/>
                  <a:pt x="510" y="144"/>
                </a:cubicBezTo>
                <a:cubicBezTo>
                  <a:pt x="510" y="143"/>
                  <a:pt x="506" y="138"/>
                  <a:pt x="504" y="136"/>
                </a:cubicBezTo>
                <a:cubicBezTo>
                  <a:pt x="503" y="135"/>
                  <a:pt x="495" y="126"/>
                  <a:pt x="494" y="125"/>
                </a:cubicBezTo>
                <a:cubicBezTo>
                  <a:pt x="493" y="125"/>
                  <a:pt x="492" y="125"/>
                  <a:pt x="488" y="130"/>
                </a:cubicBezTo>
                <a:cubicBezTo>
                  <a:pt x="485" y="134"/>
                  <a:pt x="482" y="135"/>
                  <a:pt x="479" y="134"/>
                </a:cubicBezTo>
                <a:cubicBezTo>
                  <a:pt x="476" y="133"/>
                  <a:pt x="476" y="133"/>
                  <a:pt x="473" y="130"/>
                </a:cubicBezTo>
                <a:cubicBezTo>
                  <a:pt x="471" y="127"/>
                  <a:pt x="476" y="127"/>
                  <a:pt x="475" y="125"/>
                </a:cubicBezTo>
                <a:cubicBezTo>
                  <a:pt x="474" y="123"/>
                  <a:pt x="468" y="122"/>
                  <a:pt x="464" y="122"/>
                </a:cubicBezTo>
                <a:cubicBezTo>
                  <a:pt x="460" y="121"/>
                  <a:pt x="458" y="117"/>
                  <a:pt x="452" y="117"/>
                </a:cubicBezTo>
                <a:cubicBezTo>
                  <a:pt x="446" y="116"/>
                  <a:pt x="439" y="118"/>
                  <a:pt x="437" y="118"/>
                </a:cubicBezTo>
                <a:cubicBezTo>
                  <a:pt x="436" y="118"/>
                  <a:pt x="436" y="120"/>
                  <a:pt x="435" y="124"/>
                </a:cubicBezTo>
                <a:cubicBezTo>
                  <a:pt x="434" y="129"/>
                  <a:pt x="437" y="130"/>
                  <a:pt x="434" y="130"/>
                </a:cubicBezTo>
                <a:cubicBezTo>
                  <a:pt x="431" y="131"/>
                  <a:pt x="429" y="132"/>
                  <a:pt x="433" y="133"/>
                </a:cubicBezTo>
                <a:cubicBezTo>
                  <a:pt x="436" y="135"/>
                  <a:pt x="440" y="141"/>
                  <a:pt x="440" y="141"/>
                </a:cubicBezTo>
                <a:cubicBezTo>
                  <a:pt x="440" y="141"/>
                  <a:pt x="440" y="144"/>
                  <a:pt x="438" y="146"/>
                </a:cubicBezTo>
                <a:cubicBezTo>
                  <a:pt x="435" y="148"/>
                  <a:pt x="433" y="150"/>
                  <a:pt x="431" y="147"/>
                </a:cubicBezTo>
                <a:cubicBezTo>
                  <a:pt x="429" y="145"/>
                  <a:pt x="425" y="146"/>
                  <a:pt x="426" y="148"/>
                </a:cubicBezTo>
                <a:cubicBezTo>
                  <a:pt x="428" y="150"/>
                  <a:pt x="430" y="151"/>
                  <a:pt x="430" y="153"/>
                </a:cubicBezTo>
                <a:cubicBezTo>
                  <a:pt x="430" y="156"/>
                  <a:pt x="433" y="161"/>
                  <a:pt x="431" y="163"/>
                </a:cubicBezTo>
                <a:cubicBezTo>
                  <a:pt x="429" y="165"/>
                  <a:pt x="426" y="164"/>
                  <a:pt x="424" y="164"/>
                </a:cubicBezTo>
                <a:cubicBezTo>
                  <a:pt x="422" y="164"/>
                  <a:pt x="420" y="161"/>
                  <a:pt x="422" y="160"/>
                </a:cubicBezTo>
                <a:cubicBezTo>
                  <a:pt x="423" y="160"/>
                  <a:pt x="422" y="154"/>
                  <a:pt x="422" y="154"/>
                </a:cubicBezTo>
                <a:cubicBezTo>
                  <a:pt x="422" y="154"/>
                  <a:pt x="417" y="160"/>
                  <a:pt x="417" y="157"/>
                </a:cubicBezTo>
                <a:cubicBezTo>
                  <a:pt x="418" y="153"/>
                  <a:pt x="416" y="153"/>
                  <a:pt x="416" y="150"/>
                </a:cubicBezTo>
                <a:cubicBezTo>
                  <a:pt x="416" y="148"/>
                  <a:pt x="413" y="147"/>
                  <a:pt x="410" y="147"/>
                </a:cubicBezTo>
                <a:cubicBezTo>
                  <a:pt x="406" y="148"/>
                  <a:pt x="402" y="146"/>
                  <a:pt x="396" y="145"/>
                </a:cubicBezTo>
                <a:cubicBezTo>
                  <a:pt x="389" y="144"/>
                  <a:pt x="387" y="143"/>
                  <a:pt x="381" y="141"/>
                </a:cubicBezTo>
                <a:cubicBezTo>
                  <a:pt x="376" y="138"/>
                  <a:pt x="374" y="140"/>
                  <a:pt x="372" y="140"/>
                </a:cubicBezTo>
                <a:cubicBezTo>
                  <a:pt x="369" y="141"/>
                  <a:pt x="370" y="135"/>
                  <a:pt x="367" y="134"/>
                </a:cubicBezTo>
                <a:cubicBezTo>
                  <a:pt x="363" y="133"/>
                  <a:pt x="361" y="135"/>
                  <a:pt x="361" y="130"/>
                </a:cubicBezTo>
                <a:cubicBezTo>
                  <a:pt x="360" y="125"/>
                  <a:pt x="362" y="124"/>
                  <a:pt x="370" y="119"/>
                </a:cubicBezTo>
                <a:cubicBezTo>
                  <a:pt x="378" y="113"/>
                  <a:pt x="377" y="111"/>
                  <a:pt x="384" y="110"/>
                </a:cubicBezTo>
                <a:cubicBezTo>
                  <a:pt x="390" y="110"/>
                  <a:pt x="393" y="111"/>
                  <a:pt x="393" y="109"/>
                </a:cubicBezTo>
                <a:cubicBezTo>
                  <a:pt x="393" y="107"/>
                  <a:pt x="395" y="100"/>
                  <a:pt x="395" y="104"/>
                </a:cubicBezTo>
                <a:cubicBezTo>
                  <a:pt x="395" y="107"/>
                  <a:pt x="402" y="108"/>
                  <a:pt x="399" y="110"/>
                </a:cubicBezTo>
                <a:cubicBezTo>
                  <a:pt x="395" y="113"/>
                  <a:pt x="397" y="113"/>
                  <a:pt x="400" y="113"/>
                </a:cubicBezTo>
                <a:cubicBezTo>
                  <a:pt x="403" y="113"/>
                  <a:pt x="408" y="111"/>
                  <a:pt x="408" y="111"/>
                </a:cubicBezTo>
                <a:cubicBezTo>
                  <a:pt x="408" y="111"/>
                  <a:pt x="414" y="108"/>
                  <a:pt x="415" y="110"/>
                </a:cubicBezTo>
                <a:cubicBezTo>
                  <a:pt x="417" y="113"/>
                  <a:pt x="417" y="115"/>
                  <a:pt x="419" y="115"/>
                </a:cubicBezTo>
                <a:cubicBezTo>
                  <a:pt x="422" y="115"/>
                  <a:pt x="428" y="112"/>
                  <a:pt x="423" y="109"/>
                </a:cubicBezTo>
                <a:cubicBezTo>
                  <a:pt x="418" y="107"/>
                  <a:pt x="415" y="107"/>
                  <a:pt x="412" y="104"/>
                </a:cubicBezTo>
                <a:cubicBezTo>
                  <a:pt x="409" y="101"/>
                  <a:pt x="409" y="102"/>
                  <a:pt x="406" y="103"/>
                </a:cubicBezTo>
                <a:cubicBezTo>
                  <a:pt x="403" y="104"/>
                  <a:pt x="403" y="102"/>
                  <a:pt x="401" y="102"/>
                </a:cubicBezTo>
                <a:cubicBezTo>
                  <a:pt x="400" y="102"/>
                  <a:pt x="398" y="102"/>
                  <a:pt x="398" y="101"/>
                </a:cubicBezTo>
                <a:cubicBezTo>
                  <a:pt x="397" y="99"/>
                  <a:pt x="398" y="99"/>
                  <a:pt x="402" y="99"/>
                </a:cubicBezTo>
                <a:cubicBezTo>
                  <a:pt x="406" y="99"/>
                  <a:pt x="410" y="100"/>
                  <a:pt x="410" y="100"/>
                </a:cubicBezTo>
                <a:cubicBezTo>
                  <a:pt x="410" y="100"/>
                  <a:pt x="415" y="99"/>
                  <a:pt x="416" y="98"/>
                </a:cubicBezTo>
                <a:cubicBezTo>
                  <a:pt x="417" y="98"/>
                  <a:pt x="423" y="97"/>
                  <a:pt x="422" y="94"/>
                </a:cubicBezTo>
                <a:cubicBezTo>
                  <a:pt x="421" y="90"/>
                  <a:pt x="417" y="90"/>
                  <a:pt x="416" y="89"/>
                </a:cubicBezTo>
                <a:cubicBezTo>
                  <a:pt x="415" y="88"/>
                  <a:pt x="418" y="86"/>
                  <a:pt x="420" y="86"/>
                </a:cubicBezTo>
                <a:cubicBezTo>
                  <a:pt x="422" y="85"/>
                  <a:pt x="427" y="86"/>
                  <a:pt x="427" y="86"/>
                </a:cubicBezTo>
                <a:cubicBezTo>
                  <a:pt x="427" y="86"/>
                  <a:pt x="431" y="86"/>
                  <a:pt x="431" y="85"/>
                </a:cubicBezTo>
                <a:cubicBezTo>
                  <a:pt x="431" y="83"/>
                  <a:pt x="430" y="81"/>
                  <a:pt x="432" y="82"/>
                </a:cubicBezTo>
                <a:cubicBezTo>
                  <a:pt x="434" y="83"/>
                  <a:pt x="432" y="87"/>
                  <a:pt x="436" y="86"/>
                </a:cubicBezTo>
                <a:cubicBezTo>
                  <a:pt x="439" y="85"/>
                  <a:pt x="440" y="86"/>
                  <a:pt x="442" y="87"/>
                </a:cubicBezTo>
                <a:cubicBezTo>
                  <a:pt x="444" y="88"/>
                  <a:pt x="441" y="93"/>
                  <a:pt x="439" y="94"/>
                </a:cubicBezTo>
                <a:cubicBezTo>
                  <a:pt x="437" y="94"/>
                  <a:pt x="434" y="96"/>
                  <a:pt x="439" y="96"/>
                </a:cubicBezTo>
                <a:cubicBezTo>
                  <a:pt x="443" y="97"/>
                  <a:pt x="446" y="97"/>
                  <a:pt x="446" y="97"/>
                </a:cubicBezTo>
                <a:cubicBezTo>
                  <a:pt x="446" y="97"/>
                  <a:pt x="448" y="94"/>
                  <a:pt x="450" y="92"/>
                </a:cubicBezTo>
                <a:cubicBezTo>
                  <a:pt x="451" y="90"/>
                  <a:pt x="453" y="91"/>
                  <a:pt x="454" y="92"/>
                </a:cubicBezTo>
                <a:cubicBezTo>
                  <a:pt x="456" y="93"/>
                  <a:pt x="461" y="94"/>
                  <a:pt x="456" y="95"/>
                </a:cubicBezTo>
                <a:cubicBezTo>
                  <a:pt x="451" y="97"/>
                  <a:pt x="450" y="99"/>
                  <a:pt x="448" y="100"/>
                </a:cubicBezTo>
                <a:cubicBezTo>
                  <a:pt x="447" y="102"/>
                  <a:pt x="447" y="104"/>
                  <a:pt x="442" y="102"/>
                </a:cubicBezTo>
                <a:cubicBezTo>
                  <a:pt x="437" y="101"/>
                  <a:pt x="434" y="102"/>
                  <a:pt x="433" y="104"/>
                </a:cubicBezTo>
                <a:cubicBezTo>
                  <a:pt x="432" y="105"/>
                  <a:pt x="433" y="111"/>
                  <a:pt x="435" y="111"/>
                </a:cubicBezTo>
                <a:cubicBezTo>
                  <a:pt x="437" y="110"/>
                  <a:pt x="439" y="110"/>
                  <a:pt x="441" y="109"/>
                </a:cubicBezTo>
                <a:cubicBezTo>
                  <a:pt x="443" y="108"/>
                  <a:pt x="452" y="110"/>
                  <a:pt x="454" y="110"/>
                </a:cubicBezTo>
                <a:cubicBezTo>
                  <a:pt x="457" y="109"/>
                  <a:pt x="461" y="113"/>
                  <a:pt x="462" y="113"/>
                </a:cubicBezTo>
                <a:cubicBezTo>
                  <a:pt x="463" y="112"/>
                  <a:pt x="465" y="114"/>
                  <a:pt x="467" y="116"/>
                </a:cubicBezTo>
                <a:cubicBezTo>
                  <a:pt x="470" y="117"/>
                  <a:pt x="469" y="112"/>
                  <a:pt x="473" y="115"/>
                </a:cubicBezTo>
                <a:cubicBezTo>
                  <a:pt x="477" y="118"/>
                  <a:pt x="475" y="118"/>
                  <a:pt x="477" y="118"/>
                </a:cubicBezTo>
                <a:cubicBezTo>
                  <a:pt x="479" y="118"/>
                  <a:pt x="484" y="119"/>
                  <a:pt x="484" y="119"/>
                </a:cubicBezTo>
                <a:cubicBezTo>
                  <a:pt x="484" y="119"/>
                  <a:pt x="485" y="115"/>
                  <a:pt x="489" y="116"/>
                </a:cubicBezTo>
                <a:cubicBezTo>
                  <a:pt x="492" y="116"/>
                  <a:pt x="496" y="121"/>
                  <a:pt x="495" y="118"/>
                </a:cubicBezTo>
                <a:cubicBezTo>
                  <a:pt x="495" y="115"/>
                  <a:pt x="496" y="112"/>
                  <a:pt x="493" y="110"/>
                </a:cubicBezTo>
                <a:cubicBezTo>
                  <a:pt x="490" y="108"/>
                  <a:pt x="485" y="106"/>
                  <a:pt x="484" y="105"/>
                </a:cubicBezTo>
                <a:cubicBezTo>
                  <a:pt x="483" y="104"/>
                  <a:pt x="482" y="102"/>
                  <a:pt x="484" y="102"/>
                </a:cubicBezTo>
                <a:cubicBezTo>
                  <a:pt x="485" y="101"/>
                  <a:pt x="490" y="102"/>
                  <a:pt x="493" y="104"/>
                </a:cubicBezTo>
                <a:cubicBezTo>
                  <a:pt x="496" y="106"/>
                  <a:pt x="499" y="108"/>
                  <a:pt x="501" y="106"/>
                </a:cubicBezTo>
                <a:cubicBezTo>
                  <a:pt x="503" y="105"/>
                  <a:pt x="506" y="104"/>
                  <a:pt x="507" y="103"/>
                </a:cubicBezTo>
                <a:cubicBezTo>
                  <a:pt x="508" y="102"/>
                  <a:pt x="511" y="98"/>
                  <a:pt x="511" y="98"/>
                </a:cubicBezTo>
                <a:cubicBezTo>
                  <a:pt x="511" y="98"/>
                  <a:pt x="500" y="97"/>
                  <a:pt x="498" y="95"/>
                </a:cubicBezTo>
                <a:cubicBezTo>
                  <a:pt x="496" y="93"/>
                  <a:pt x="491" y="90"/>
                  <a:pt x="490" y="90"/>
                </a:cubicBezTo>
                <a:cubicBezTo>
                  <a:pt x="488" y="90"/>
                  <a:pt x="484" y="93"/>
                  <a:pt x="482" y="89"/>
                </a:cubicBezTo>
                <a:cubicBezTo>
                  <a:pt x="481" y="85"/>
                  <a:pt x="481" y="81"/>
                  <a:pt x="479" y="80"/>
                </a:cubicBezTo>
                <a:cubicBezTo>
                  <a:pt x="478" y="80"/>
                  <a:pt x="462" y="78"/>
                  <a:pt x="460" y="77"/>
                </a:cubicBezTo>
                <a:cubicBezTo>
                  <a:pt x="458" y="76"/>
                  <a:pt x="448" y="73"/>
                  <a:pt x="445" y="71"/>
                </a:cubicBezTo>
                <a:cubicBezTo>
                  <a:pt x="442" y="69"/>
                  <a:pt x="437" y="66"/>
                  <a:pt x="434" y="66"/>
                </a:cubicBezTo>
                <a:cubicBezTo>
                  <a:pt x="431" y="66"/>
                  <a:pt x="418" y="68"/>
                  <a:pt x="416" y="68"/>
                </a:cubicBezTo>
                <a:cubicBezTo>
                  <a:pt x="414" y="67"/>
                  <a:pt x="407" y="68"/>
                  <a:pt x="404" y="69"/>
                </a:cubicBezTo>
                <a:cubicBezTo>
                  <a:pt x="401" y="69"/>
                  <a:pt x="408" y="74"/>
                  <a:pt x="402" y="75"/>
                </a:cubicBezTo>
                <a:cubicBezTo>
                  <a:pt x="396" y="76"/>
                  <a:pt x="397" y="77"/>
                  <a:pt x="398" y="71"/>
                </a:cubicBezTo>
                <a:cubicBezTo>
                  <a:pt x="399" y="66"/>
                  <a:pt x="394" y="64"/>
                  <a:pt x="389" y="66"/>
                </a:cubicBezTo>
                <a:cubicBezTo>
                  <a:pt x="384" y="69"/>
                  <a:pt x="377" y="70"/>
                  <a:pt x="378" y="73"/>
                </a:cubicBezTo>
                <a:cubicBezTo>
                  <a:pt x="380" y="76"/>
                  <a:pt x="378" y="77"/>
                  <a:pt x="382" y="80"/>
                </a:cubicBezTo>
                <a:cubicBezTo>
                  <a:pt x="386" y="83"/>
                  <a:pt x="387" y="83"/>
                  <a:pt x="392" y="83"/>
                </a:cubicBezTo>
                <a:cubicBezTo>
                  <a:pt x="397" y="83"/>
                  <a:pt x="402" y="84"/>
                  <a:pt x="402" y="84"/>
                </a:cubicBezTo>
                <a:cubicBezTo>
                  <a:pt x="402" y="84"/>
                  <a:pt x="402" y="88"/>
                  <a:pt x="400" y="89"/>
                </a:cubicBezTo>
                <a:cubicBezTo>
                  <a:pt x="398" y="90"/>
                  <a:pt x="395" y="90"/>
                  <a:pt x="394" y="92"/>
                </a:cubicBezTo>
                <a:cubicBezTo>
                  <a:pt x="394" y="94"/>
                  <a:pt x="390" y="96"/>
                  <a:pt x="390" y="94"/>
                </a:cubicBezTo>
                <a:cubicBezTo>
                  <a:pt x="390" y="93"/>
                  <a:pt x="392" y="90"/>
                  <a:pt x="389" y="88"/>
                </a:cubicBezTo>
                <a:cubicBezTo>
                  <a:pt x="386" y="86"/>
                  <a:pt x="386" y="85"/>
                  <a:pt x="383" y="87"/>
                </a:cubicBezTo>
                <a:cubicBezTo>
                  <a:pt x="380" y="89"/>
                  <a:pt x="379" y="90"/>
                  <a:pt x="378" y="87"/>
                </a:cubicBezTo>
                <a:cubicBezTo>
                  <a:pt x="376" y="84"/>
                  <a:pt x="372" y="81"/>
                  <a:pt x="372" y="81"/>
                </a:cubicBezTo>
                <a:cubicBezTo>
                  <a:pt x="372" y="81"/>
                  <a:pt x="369" y="77"/>
                  <a:pt x="366" y="76"/>
                </a:cubicBezTo>
                <a:cubicBezTo>
                  <a:pt x="364" y="74"/>
                  <a:pt x="360" y="74"/>
                  <a:pt x="360" y="76"/>
                </a:cubicBezTo>
                <a:cubicBezTo>
                  <a:pt x="359" y="78"/>
                  <a:pt x="360" y="80"/>
                  <a:pt x="362" y="83"/>
                </a:cubicBezTo>
                <a:cubicBezTo>
                  <a:pt x="363" y="86"/>
                  <a:pt x="365" y="93"/>
                  <a:pt x="362" y="93"/>
                </a:cubicBezTo>
                <a:cubicBezTo>
                  <a:pt x="360" y="94"/>
                  <a:pt x="359" y="94"/>
                  <a:pt x="356" y="95"/>
                </a:cubicBezTo>
                <a:cubicBezTo>
                  <a:pt x="354" y="96"/>
                  <a:pt x="353" y="94"/>
                  <a:pt x="353" y="91"/>
                </a:cubicBezTo>
                <a:cubicBezTo>
                  <a:pt x="353" y="88"/>
                  <a:pt x="352" y="85"/>
                  <a:pt x="352" y="84"/>
                </a:cubicBezTo>
                <a:cubicBezTo>
                  <a:pt x="353" y="83"/>
                  <a:pt x="349" y="85"/>
                  <a:pt x="346" y="84"/>
                </a:cubicBezTo>
                <a:cubicBezTo>
                  <a:pt x="342" y="83"/>
                  <a:pt x="339" y="85"/>
                  <a:pt x="342" y="86"/>
                </a:cubicBezTo>
                <a:cubicBezTo>
                  <a:pt x="346" y="88"/>
                  <a:pt x="347" y="92"/>
                  <a:pt x="344" y="93"/>
                </a:cubicBezTo>
                <a:cubicBezTo>
                  <a:pt x="340" y="94"/>
                  <a:pt x="327" y="93"/>
                  <a:pt x="323" y="93"/>
                </a:cubicBezTo>
                <a:cubicBezTo>
                  <a:pt x="319" y="93"/>
                  <a:pt x="313" y="94"/>
                  <a:pt x="312" y="92"/>
                </a:cubicBezTo>
                <a:cubicBezTo>
                  <a:pt x="311" y="90"/>
                  <a:pt x="315" y="88"/>
                  <a:pt x="318" y="88"/>
                </a:cubicBezTo>
                <a:cubicBezTo>
                  <a:pt x="321" y="88"/>
                  <a:pt x="328" y="89"/>
                  <a:pt x="331" y="85"/>
                </a:cubicBezTo>
                <a:cubicBezTo>
                  <a:pt x="335" y="80"/>
                  <a:pt x="328" y="80"/>
                  <a:pt x="325" y="80"/>
                </a:cubicBezTo>
                <a:cubicBezTo>
                  <a:pt x="322" y="80"/>
                  <a:pt x="319" y="79"/>
                  <a:pt x="316" y="75"/>
                </a:cubicBezTo>
                <a:cubicBezTo>
                  <a:pt x="313" y="72"/>
                  <a:pt x="318" y="69"/>
                  <a:pt x="317" y="68"/>
                </a:cubicBezTo>
                <a:cubicBezTo>
                  <a:pt x="317" y="66"/>
                  <a:pt x="313" y="68"/>
                  <a:pt x="310" y="68"/>
                </a:cubicBezTo>
                <a:cubicBezTo>
                  <a:pt x="306" y="68"/>
                  <a:pt x="301" y="65"/>
                  <a:pt x="301" y="68"/>
                </a:cubicBezTo>
                <a:cubicBezTo>
                  <a:pt x="301" y="71"/>
                  <a:pt x="305" y="80"/>
                  <a:pt x="302" y="78"/>
                </a:cubicBezTo>
                <a:cubicBezTo>
                  <a:pt x="300" y="76"/>
                  <a:pt x="300" y="73"/>
                  <a:pt x="298" y="71"/>
                </a:cubicBezTo>
                <a:cubicBezTo>
                  <a:pt x="296" y="69"/>
                  <a:pt x="293" y="69"/>
                  <a:pt x="289" y="69"/>
                </a:cubicBezTo>
                <a:cubicBezTo>
                  <a:pt x="286" y="70"/>
                  <a:pt x="279" y="71"/>
                  <a:pt x="277" y="71"/>
                </a:cubicBezTo>
                <a:cubicBezTo>
                  <a:pt x="275" y="70"/>
                  <a:pt x="277" y="70"/>
                  <a:pt x="273" y="68"/>
                </a:cubicBezTo>
                <a:cubicBezTo>
                  <a:pt x="269" y="66"/>
                  <a:pt x="267" y="67"/>
                  <a:pt x="264" y="65"/>
                </a:cubicBezTo>
                <a:cubicBezTo>
                  <a:pt x="261" y="63"/>
                  <a:pt x="263" y="62"/>
                  <a:pt x="258" y="62"/>
                </a:cubicBezTo>
                <a:cubicBezTo>
                  <a:pt x="253" y="62"/>
                  <a:pt x="253" y="65"/>
                  <a:pt x="248" y="64"/>
                </a:cubicBezTo>
                <a:cubicBezTo>
                  <a:pt x="243" y="63"/>
                  <a:pt x="241" y="64"/>
                  <a:pt x="236" y="64"/>
                </a:cubicBezTo>
                <a:cubicBezTo>
                  <a:pt x="230" y="63"/>
                  <a:pt x="228" y="63"/>
                  <a:pt x="227" y="66"/>
                </a:cubicBezTo>
                <a:cubicBezTo>
                  <a:pt x="226" y="68"/>
                  <a:pt x="225" y="73"/>
                  <a:pt x="223" y="73"/>
                </a:cubicBezTo>
                <a:cubicBezTo>
                  <a:pt x="220" y="73"/>
                  <a:pt x="218" y="76"/>
                  <a:pt x="225" y="76"/>
                </a:cubicBezTo>
                <a:cubicBezTo>
                  <a:pt x="232" y="76"/>
                  <a:pt x="228" y="80"/>
                  <a:pt x="234" y="79"/>
                </a:cubicBezTo>
                <a:cubicBezTo>
                  <a:pt x="241" y="79"/>
                  <a:pt x="246" y="79"/>
                  <a:pt x="248" y="76"/>
                </a:cubicBezTo>
                <a:cubicBezTo>
                  <a:pt x="249" y="73"/>
                  <a:pt x="251" y="73"/>
                  <a:pt x="251" y="74"/>
                </a:cubicBezTo>
                <a:cubicBezTo>
                  <a:pt x="252" y="75"/>
                  <a:pt x="258" y="82"/>
                  <a:pt x="258" y="82"/>
                </a:cubicBezTo>
                <a:cubicBezTo>
                  <a:pt x="258" y="82"/>
                  <a:pt x="261" y="85"/>
                  <a:pt x="263" y="86"/>
                </a:cubicBezTo>
                <a:cubicBezTo>
                  <a:pt x="265" y="86"/>
                  <a:pt x="261" y="90"/>
                  <a:pt x="258" y="88"/>
                </a:cubicBezTo>
                <a:cubicBezTo>
                  <a:pt x="255" y="86"/>
                  <a:pt x="250" y="86"/>
                  <a:pt x="247" y="85"/>
                </a:cubicBezTo>
                <a:cubicBezTo>
                  <a:pt x="245" y="83"/>
                  <a:pt x="235" y="83"/>
                  <a:pt x="232" y="83"/>
                </a:cubicBezTo>
                <a:cubicBezTo>
                  <a:pt x="230" y="83"/>
                  <a:pt x="225" y="82"/>
                  <a:pt x="224" y="82"/>
                </a:cubicBezTo>
                <a:cubicBezTo>
                  <a:pt x="222" y="82"/>
                  <a:pt x="217" y="86"/>
                  <a:pt x="217" y="86"/>
                </a:cubicBezTo>
                <a:cubicBezTo>
                  <a:pt x="217" y="86"/>
                  <a:pt x="215" y="83"/>
                  <a:pt x="214" y="81"/>
                </a:cubicBezTo>
                <a:cubicBezTo>
                  <a:pt x="213" y="80"/>
                  <a:pt x="211" y="83"/>
                  <a:pt x="210" y="83"/>
                </a:cubicBezTo>
                <a:cubicBezTo>
                  <a:pt x="208" y="83"/>
                  <a:pt x="204" y="80"/>
                  <a:pt x="199" y="82"/>
                </a:cubicBezTo>
                <a:cubicBezTo>
                  <a:pt x="195" y="83"/>
                  <a:pt x="196" y="85"/>
                  <a:pt x="190" y="84"/>
                </a:cubicBezTo>
                <a:cubicBezTo>
                  <a:pt x="183" y="84"/>
                  <a:pt x="182" y="83"/>
                  <a:pt x="179" y="83"/>
                </a:cubicBezTo>
                <a:cubicBezTo>
                  <a:pt x="177" y="83"/>
                  <a:pt x="177" y="83"/>
                  <a:pt x="177" y="83"/>
                </a:cubicBezTo>
                <a:cubicBezTo>
                  <a:pt x="177" y="83"/>
                  <a:pt x="177" y="85"/>
                  <a:pt x="175" y="86"/>
                </a:cubicBezTo>
                <a:cubicBezTo>
                  <a:pt x="172" y="88"/>
                  <a:pt x="170" y="90"/>
                  <a:pt x="168" y="88"/>
                </a:cubicBezTo>
                <a:cubicBezTo>
                  <a:pt x="166" y="85"/>
                  <a:pt x="165" y="85"/>
                  <a:pt x="164" y="85"/>
                </a:cubicBezTo>
                <a:cubicBezTo>
                  <a:pt x="163" y="85"/>
                  <a:pt x="161" y="83"/>
                  <a:pt x="156" y="84"/>
                </a:cubicBezTo>
                <a:cubicBezTo>
                  <a:pt x="151" y="85"/>
                  <a:pt x="143" y="82"/>
                  <a:pt x="142" y="82"/>
                </a:cubicBezTo>
                <a:cubicBezTo>
                  <a:pt x="140" y="82"/>
                  <a:pt x="127" y="82"/>
                  <a:pt x="124" y="81"/>
                </a:cubicBezTo>
                <a:cubicBezTo>
                  <a:pt x="121" y="80"/>
                  <a:pt x="113" y="80"/>
                  <a:pt x="110" y="80"/>
                </a:cubicBezTo>
                <a:cubicBezTo>
                  <a:pt x="107" y="81"/>
                  <a:pt x="99" y="81"/>
                  <a:pt x="99" y="81"/>
                </a:cubicBezTo>
                <a:cubicBezTo>
                  <a:pt x="99" y="81"/>
                  <a:pt x="93" y="77"/>
                  <a:pt x="92" y="77"/>
                </a:cubicBezTo>
                <a:cubicBezTo>
                  <a:pt x="91" y="77"/>
                  <a:pt x="87" y="79"/>
                  <a:pt x="85" y="77"/>
                </a:cubicBezTo>
                <a:cubicBezTo>
                  <a:pt x="83" y="75"/>
                  <a:pt x="80" y="74"/>
                  <a:pt x="80" y="74"/>
                </a:cubicBezTo>
                <a:cubicBezTo>
                  <a:pt x="80" y="74"/>
                  <a:pt x="78" y="78"/>
                  <a:pt x="76" y="79"/>
                </a:cubicBezTo>
                <a:cubicBezTo>
                  <a:pt x="73" y="80"/>
                  <a:pt x="67" y="81"/>
                  <a:pt x="66" y="80"/>
                </a:cubicBezTo>
                <a:cubicBezTo>
                  <a:pt x="65" y="80"/>
                  <a:pt x="55" y="83"/>
                  <a:pt x="55" y="83"/>
                </a:cubicBezTo>
                <a:cubicBezTo>
                  <a:pt x="55" y="83"/>
                  <a:pt x="49" y="88"/>
                  <a:pt x="48" y="88"/>
                </a:cubicBezTo>
                <a:cubicBezTo>
                  <a:pt x="46" y="88"/>
                  <a:pt x="40" y="87"/>
                  <a:pt x="41" y="88"/>
                </a:cubicBezTo>
                <a:cubicBezTo>
                  <a:pt x="42" y="90"/>
                  <a:pt x="41" y="93"/>
                  <a:pt x="47" y="93"/>
                </a:cubicBezTo>
                <a:cubicBezTo>
                  <a:pt x="53" y="93"/>
                  <a:pt x="53" y="95"/>
                  <a:pt x="56" y="96"/>
                </a:cubicBezTo>
                <a:cubicBezTo>
                  <a:pt x="58" y="96"/>
                  <a:pt x="59" y="96"/>
                  <a:pt x="61" y="98"/>
                </a:cubicBezTo>
                <a:cubicBezTo>
                  <a:pt x="64" y="100"/>
                  <a:pt x="64" y="102"/>
                  <a:pt x="61" y="102"/>
                </a:cubicBezTo>
                <a:cubicBezTo>
                  <a:pt x="57" y="102"/>
                  <a:pt x="53" y="101"/>
                  <a:pt x="51" y="99"/>
                </a:cubicBezTo>
                <a:cubicBezTo>
                  <a:pt x="49" y="97"/>
                  <a:pt x="49" y="97"/>
                  <a:pt x="49" y="97"/>
                </a:cubicBezTo>
                <a:cubicBezTo>
                  <a:pt x="45" y="99"/>
                  <a:pt x="45" y="99"/>
                  <a:pt x="45" y="99"/>
                </a:cubicBezTo>
                <a:cubicBezTo>
                  <a:pt x="39" y="99"/>
                  <a:pt x="33" y="102"/>
                  <a:pt x="33" y="102"/>
                </a:cubicBezTo>
                <a:cubicBezTo>
                  <a:pt x="33" y="102"/>
                  <a:pt x="34" y="105"/>
                  <a:pt x="38" y="108"/>
                </a:cubicBezTo>
                <a:cubicBezTo>
                  <a:pt x="41" y="110"/>
                  <a:pt x="50" y="110"/>
                  <a:pt x="50" y="110"/>
                </a:cubicBezTo>
                <a:cubicBezTo>
                  <a:pt x="50" y="110"/>
                  <a:pt x="55" y="110"/>
                  <a:pt x="58" y="108"/>
                </a:cubicBezTo>
                <a:cubicBezTo>
                  <a:pt x="60" y="107"/>
                  <a:pt x="62" y="107"/>
                  <a:pt x="64" y="107"/>
                </a:cubicBezTo>
                <a:cubicBezTo>
                  <a:pt x="65" y="108"/>
                  <a:pt x="63" y="113"/>
                  <a:pt x="59" y="112"/>
                </a:cubicBezTo>
                <a:cubicBezTo>
                  <a:pt x="54" y="112"/>
                  <a:pt x="50" y="113"/>
                  <a:pt x="46" y="115"/>
                </a:cubicBezTo>
                <a:cubicBezTo>
                  <a:pt x="43" y="118"/>
                  <a:pt x="40" y="118"/>
                  <a:pt x="41" y="121"/>
                </a:cubicBezTo>
                <a:cubicBezTo>
                  <a:pt x="43" y="124"/>
                  <a:pt x="48" y="128"/>
                  <a:pt x="49" y="130"/>
                </a:cubicBezTo>
                <a:cubicBezTo>
                  <a:pt x="49" y="132"/>
                  <a:pt x="56" y="129"/>
                  <a:pt x="56" y="127"/>
                </a:cubicBezTo>
                <a:cubicBezTo>
                  <a:pt x="57" y="125"/>
                  <a:pt x="61" y="125"/>
                  <a:pt x="60" y="129"/>
                </a:cubicBezTo>
                <a:cubicBezTo>
                  <a:pt x="59" y="133"/>
                  <a:pt x="64" y="134"/>
                  <a:pt x="64" y="134"/>
                </a:cubicBezTo>
                <a:cubicBezTo>
                  <a:pt x="64" y="134"/>
                  <a:pt x="66" y="130"/>
                  <a:pt x="67" y="131"/>
                </a:cubicBezTo>
                <a:cubicBezTo>
                  <a:pt x="68" y="132"/>
                  <a:pt x="72" y="135"/>
                  <a:pt x="72" y="135"/>
                </a:cubicBezTo>
                <a:cubicBezTo>
                  <a:pt x="72" y="135"/>
                  <a:pt x="77" y="132"/>
                  <a:pt x="78" y="134"/>
                </a:cubicBezTo>
                <a:cubicBezTo>
                  <a:pt x="80" y="136"/>
                  <a:pt x="76" y="138"/>
                  <a:pt x="74" y="139"/>
                </a:cubicBezTo>
                <a:cubicBezTo>
                  <a:pt x="72" y="141"/>
                  <a:pt x="63" y="144"/>
                  <a:pt x="61" y="145"/>
                </a:cubicBezTo>
                <a:cubicBezTo>
                  <a:pt x="59" y="146"/>
                  <a:pt x="52" y="149"/>
                  <a:pt x="50" y="149"/>
                </a:cubicBezTo>
                <a:cubicBezTo>
                  <a:pt x="48" y="149"/>
                  <a:pt x="48" y="154"/>
                  <a:pt x="51" y="153"/>
                </a:cubicBezTo>
                <a:cubicBezTo>
                  <a:pt x="54" y="153"/>
                  <a:pt x="64" y="150"/>
                  <a:pt x="67" y="149"/>
                </a:cubicBezTo>
                <a:cubicBezTo>
                  <a:pt x="69" y="147"/>
                  <a:pt x="68" y="150"/>
                  <a:pt x="75" y="147"/>
                </a:cubicBezTo>
                <a:cubicBezTo>
                  <a:pt x="82" y="143"/>
                  <a:pt x="86" y="140"/>
                  <a:pt x="88" y="141"/>
                </a:cubicBezTo>
                <a:cubicBezTo>
                  <a:pt x="90" y="141"/>
                  <a:pt x="90" y="144"/>
                  <a:pt x="93" y="144"/>
                </a:cubicBezTo>
                <a:cubicBezTo>
                  <a:pt x="96" y="145"/>
                  <a:pt x="99" y="142"/>
                  <a:pt x="101" y="141"/>
                </a:cubicBezTo>
                <a:cubicBezTo>
                  <a:pt x="103" y="140"/>
                  <a:pt x="104" y="135"/>
                  <a:pt x="102" y="136"/>
                </a:cubicBezTo>
                <a:cubicBezTo>
                  <a:pt x="100" y="136"/>
                  <a:pt x="95" y="136"/>
                  <a:pt x="95" y="136"/>
                </a:cubicBezTo>
                <a:cubicBezTo>
                  <a:pt x="95" y="136"/>
                  <a:pt x="101" y="133"/>
                  <a:pt x="101" y="131"/>
                </a:cubicBezTo>
                <a:cubicBezTo>
                  <a:pt x="101" y="129"/>
                  <a:pt x="101" y="126"/>
                  <a:pt x="104" y="125"/>
                </a:cubicBezTo>
                <a:cubicBezTo>
                  <a:pt x="107" y="124"/>
                  <a:pt x="107" y="124"/>
                  <a:pt x="106" y="129"/>
                </a:cubicBezTo>
                <a:cubicBezTo>
                  <a:pt x="104" y="133"/>
                  <a:pt x="109" y="132"/>
                  <a:pt x="112" y="130"/>
                </a:cubicBezTo>
                <a:cubicBezTo>
                  <a:pt x="114" y="128"/>
                  <a:pt x="115" y="129"/>
                  <a:pt x="120" y="127"/>
                </a:cubicBezTo>
                <a:cubicBezTo>
                  <a:pt x="124" y="124"/>
                  <a:pt x="124" y="122"/>
                  <a:pt x="126" y="122"/>
                </a:cubicBezTo>
                <a:cubicBezTo>
                  <a:pt x="128" y="122"/>
                  <a:pt x="132" y="127"/>
                  <a:pt x="135" y="125"/>
                </a:cubicBezTo>
                <a:cubicBezTo>
                  <a:pt x="137" y="124"/>
                  <a:pt x="143" y="127"/>
                  <a:pt x="147" y="127"/>
                </a:cubicBezTo>
                <a:cubicBezTo>
                  <a:pt x="151" y="127"/>
                  <a:pt x="163" y="132"/>
                  <a:pt x="165" y="132"/>
                </a:cubicBezTo>
                <a:cubicBezTo>
                  <a:pt x="168" y="132"/>
                  <a:pt x="174" y="135"/>
                  <a:pt x="175" y="139"/>
                </a:cubicBezTo>
                <a:cubicBezTo>
                  <a:pt x="175" y="144"/>
                  <a:pt x="177" y="144"/>
                  <a:pt x="180" y="144"/>
                </a:cubicBezTo>
                <a:cubicBezTo>
                  <a:pt x="182" y="144"/>
                  <a:pt x="187" y="146"/>
                  <a:pt x="187" y="148"/>
                </a:cubicBezTo>
                <a:cubicBezTo>
                  <a:pt x="187" y="150"/>
                  <a:pt x="186" y="157"/>
                  <a:pt x="190" y="159"/>
                </a:cubicBezTo>
                <a:cubicBezTo>
                  <a:pt x="193" y="161"/>
                  <a:pt x="197" y="164"/>
                  <a:pt x="198" y="163"/>
                </a:cubicBezTo>
                <a:cubicBezTo>
                  <a:pt x="200" y="163"/>
                  <a:pt x="198" y="157"/>
                  <a:pt x="196" y="156"/>
                </a:cubicBezTo>
                <a:cubicBezTo>
                  <a:pt x="195" y="155"/>
                  <a:pt x="196" y="152"/>
                  <a:pt x="195" y="151"/>
                </a:cubicBezTo>
                <a:cubicBezTo>
                  <a:pt x="194" y="149"/>
                  <a:pt x="197" y="149"/>
                  <a:pt x="198" y="152"/>
                </a:cubicBezTo>
                <a:cubicBezTo>
                  <a:pt x="199" y="155"/>
                  <a:pt x="202" y="160"/>
                  <a:pt x="204" y="160"/>
                </a:cubicBezTo>
                <a:cubicBezTo>
                  <a:pt x="206" y="160"/>
                  <a:pt x="210" y="164"/>
                  <a:pt x="209" y="167"/>
                </a:cubicBezTo>
                <a:cubicBezTo>
                  <a:pt x="208" y="169"/>
                  <a:pt x="210" y="173"/>
                  <a:pt x="214" y="173"/>
                </a:cubicBezTo>
                <a:cubicBezTo>
                  <a:pt x="217" y="173"/>
                  <a:pt x="221" y="178"/>
                  <a:pt x="223" y="179"/>
                </a:cubicBezTo>
                <a:cubicBezTo>
                  <a:pt x="224" y="179"/>
                  <a:pt x="226" y="181"/>
                  <a:pt x="226" y="182"/>
                </a:cubicBezTo>
                <a:cubicBezTo>
                  <a:pt x="226" y="183"/>
                  <a:pt x="228" y="190"/>
                  <a:pt x="228" y="192"/>
                </a:cubicBezTo>
                <a:cubicBezTo>
                  <a:pt x="228" y="195"/>
                  <a:pt x="227" y="206"/>
                  <a:pt x="227" y="210"/>
                </a:cubicBezTo>
                <a:cubicBezTo>
                  <a:pt x="226" y="214"/>
                  <a:pt x="230" y="221"/>
                  <a:pt x="233" y="225"/>
                </a:cubicBezTo>
                <a:cubicBezTo>
                  <a:pt x="237" y="229"/>
                  <a:pt x="241" y="236"/>
                  <a:pt x="243" y="238"/>
                </a:cubicBezTo>
                <a:cubicBezTo>
                  <a:pt x="245" y="239"/>
                  <a:pt x="247" y="243"/>
                  <a:pt x="250" y="243"/>
                </a:cubicBezTo>
                <a:cubicBezTo>
                  <a:pt x="254" y="242"/>
                  <a:pt x="256" y="245"/>
                  <a:pt x="259" y="250"/>
                </a:cubicBezTo>
                <a:cubicBezTo>
                  <a:pt x="262" y="256"/>
                  <a:pt x="265" y="264"/>
                  <a:pt x="267" y="265"/>
                </a:cubicBezTo>
                <a:cubicBezTo>
                  <a:pt x="269" y="266"/>
                  <a:pt x="273" y="269"/>
                  <a:pt x="271" y="270"/>
                </a:cubicBezTo>
                <a:cubicBezTo>
                  <a:pt x="269" y="272"/>
                  <a:pt x="266" y="276"/>
                  <a:pt x="270" y="276"/>
                </a:cubicBezTo>
                <a:cubicBezTo>
                  <a:pt x="273" y="276"/>
                  <a:pt x="274" y="275"/>
                  <a:pt x="277" y="278"/>
                </a:cubicBezTo>
                <a:cubicBezTo>
                  <a:pt x="280" y="281"/>
                  <a:pt x="283" y="283"/>
                  <a:pt x="283" y="286"/>
                </a:cubicBezTo>
                <a:cubicBezTo>
                  <a:pt x="282" y="288"/>
                  <a:pt x="286" y="289"/>
                  <a:pt x="287" y="289"/>
                </a:cubicBezTo>
                <a:cubicBezTo>
                  <a:pt x="289" y="289"/>
                  <a:pt x="292" y="296"/>
                  <a:pt x="296" y="293"/>
                </a:cubicBezTo>
                <a:cubicBezTo>
                  <a:pt x="299" y="290"/>
                  <a:pt x="291" y="286"/>
                  <a:pt x="289" y="284"/>
                </a:cubicBezTo>
                <a:cubicBezTo>
                  <a:pt x="286" y="282"/>
                  <a:pt x="289" y="278"/>
                  <a:pt x="283" y="273"/>
                </a:cubicBezTo>
                <a:cubicBezTo>
                  <a:pt x="278" y="269"/>
                  <a:pt x="279" y="266"/>
                  <a:pt x="275" y="263"/>
                </a:cubicBezTo>
                <a:cubicBezTo>
                  <a:pt x="271" y="260"/>
                  <a:pt x="268" y="258"/>
                  <a:pt x="272" y="255"/>
                </a:cubicBezTo>
                <a:cubicBezTo>
                  <a:pt x="276" y="252"/>
                  <a:pt x="276" y="258"/>
                  <a:pt x="278" y="261"/>
                </a:cubicBezTo>
                <a:cubicBezTo>
                  <a:pt x="279" y="264"/>
                  <a:pt x="287" y="271"/>
                  <a:pt x="291" y="274"/>
                </a:cubicBezTo>
                <a:cubicBezTo>
                  <a:pt x="294" y="277"/>
                  <a:pt x="300" y="288"/>
                  <a:pt x="302" y="288"/>
                </a:cubicBezTo>
                <a:cubicBezTo>
                  <a:pt x="304" y="288"/>
                  <a:pt x="309" y="294"/>
                  <a:pt x="309" y="294"/>
                </a:cubicBezTo>
                <a:cubicBezTo>
                  <a:pt x="309" y="294"/>
                  <a:pt x="312" y="299"/>
                  <a:pt x="311" y="300"/>
                </a:cubicBezTo>
                <a:cubicBezTo>
                  <a:pt x="310" y="302"/>
                  <a:pt x="313" y="307"/>
                  <a:pt x="315" y="309"/>
                </a:cubicBezTo>
                <a:cubicBezTo>
                  <a:pt x="318" y="311"/>
                  <a:pt x="328" y="315"/>
                  <a:pt x="330" y="316"/>
                </a:cubicBezTo>
                <a:cubicBezTo>
                  <a:pt x="331" y="317"/>
                  <a:pt x="335" y="323"/>
                  <a:pt x="339" y="323"/>
                </a:cubicBezTo>
                <a:cubicBezTo>
                  <a:pt x="343" y="323"/>
                  <a:pt x="346" y="323"/>
                  <a:pt x="347" y="324"/>
                </a:cubicBezTo>
                <a:cubicBezTo>
                  <a:pt x="348" y="325"/>
                  <a:pt x="352" y="330"/>
                  <a:pt x="354" y="327"/>
                </a:cubicBezTo>
                <a:cubicBezTo>
                  <a:pt x="356" y="325"/>
                  <a:pt x="356" y="323"/>
                  <a:pt x="360" y="323"/>
                </a:cubicBezTo>
                <a:cubicBezTo>
                  <a:pt x="363" y="323"/>
                  <a:pt x="365" y="326"/>
                  <a:pt x="367" y="328"/>
                </a:cubicBezTo>
                <a:cubicBezTo>
                  <a:pt x="369" y="330"/>
                  <a:pt x="374" y="335"/>
                  <a:pt x="377" y="334"/>
                </a:cubicBezTo>
                <a:cubicBezTo>
                  <a:pt x="379" y="334"/>
                  <a:pt x="383" y="337"/>
                  <a:pt x="384" y="336"/>
                </a:cubicBezTo>
                <a:cubicBezTo>
                  <a:pt x="386" y="335"/>
                  <a:pt x="389" y="337"/>
                  <a:pt x="391" y="338"/>
                </a:cubicBezTo>
                <a:cubicBezTo>
                  <a:pt x="392" y="339"/>
                  <a:pt x="398" y="341"/>
                  <a:pt x="397" y="346"/>
                </a:cubicBezTo>
                <a:cubicBezTo>
                  <a:pt x="397" y="350"/>
                  <a:pt x="400" y="351"/>
                  <a:pt x="403" y="353"/>
                </a:cubicBezTo>
                <a:cubicBezTo>
                  <a:pt x="405" y="354"/>
                  <a:pt x="408" y="356"/>
                  <a:pt x="410" y="358"/>
                </a:cubicBezTo>
                <a:cubicBezTo>
                  <a:pt x="412" y="360"/>
                  <a:pt x="416" y="360"/>
                  <a:pt x="417" y="362"/>
                </a:cubicBezTo>
                <a:cubicBezTo>
                  <a:pt x="418" y="363"/>
                  <a:pt x="419" y="365"/>
                  <a:pt x="422" y="363"/>
                </a:cubicBezTo>
                <a:cubicBezTo>
                  <a:pt x="426" y="361"/>
                  <a:pt x="425" y="358"/>
                  <a:pt x="425" y="358"/>
                </a:cubicBezTo>
                <a:cubicBezTo>
                  <a:pt x="425" y="358"/>
                  <a:pt x="429" y="357"/>
                  <a:pt x="431" y="359"/>
                </a:cubicBezTo>
                <a:cubicBezTo>
                  <a:pt x="433" y="360"/>
                  <a:pt x="434" y="365"/>
                  <a:pt x="435" y="366"/>
                </a:cubicBezTo>
                <a:cubicBezTo>
                  <a:pt x="436" y="367"/>
                  <a:pt x="438" y="372"/>
                  <a:pt x="437" y="376"/>
                </a:cubicBezTo>
                <a:cubicBezTo>
                  <a:pt x="435" y="381"/>
                  <a:pt x="436" y="385"/>
                  <a:pt x="434" y="385"/>
                </a:cubicBezTo>
                <a:cubicBezTo>
                  <a:pt x="433" y="385"/>
                  <a:pt x="431" y="390"/>
                  <a:pt x="428" y="391"/>
                </a:cubicBezTo>
                <a:cubicBezTo>
                  <a:pt x="426" y="392"/>
                  <a:pt x="420" y="397"/>
                  <a:pt x="420" y="399"/>
                </a:cubicBezTo>
                <a:cubicBezTo>
                  <a:pt x="421" y="401"/>
                  <a:pt x="424" y="407"/>
                  <a:pt x="423" y="409"/>
                </a:cubicBezTo>
                <a:cubicBezTo>
                  <a:pt x="423" y="412"/>
                  <a:pt x="418" y="415"/>
                  <a:pt x="419" y="419"/>
                </a:cubicBezTo>
                <a:cubicBezTo>
                  <a:pt x="420" y="423"/>
                  <a:pt x="428" y="424"/>
                  <a:pt x="428" y="428"/>
                </a:cubicBezTo>
                <a:cubicBezTo>
                  <a:pt x="429" y="432"/>
                  <a:pt x="434" y="440"/>
                  <a:pt x="435" y="444"/>
                </a:cubicBezTo>
                <a:cubicBezTo>
                  <a:pt x="436" y="448"/>
                  <a:pt x="442" y="452"/>
                  <a:pt x="442" y="457"/>
                </a:cubicBezTo>
                <a:cubicBezTo>
                  <a:pt x="442" y="463"/>
                  <a:pt x="451" y="466"/>
                  <a:pt x="453" y="466"/>
                </a:cubicBezTo>
                <a:cubicBezTo>
                  <a:pt x="455" y="467"/>
                  <a:pt x="459" y="470"/>
                  <a:pt x="461" y="471"/>
                </a:cubicBezTo>
                <a:cubicBezTo>
                  <a:pt x="464" y="472"/>
                  <a:pt x="466" y="475"/>
                  <a:pt x="468" y="478"/>
                </a:cubicBezTo>
                <a:cubicBezTo>
                  <a:pt x="470" y="481"/>
                  <a:pt x="470" y="485"/>
                  <a:pt x="470" y="486"/>
                </a:cubicBezTo>
                <a:cubicBezTo>
                  <a:pt x="470" y="488"/>
                  <a:pt x="468" y="499"/>
                  <a:pt x="467" y="506"/>
                </a:cubicBezTo>
                <a:cubicBezTo>
                  <a:pt x="466" y="513"/>
                  <a:pt x="469" y="518"/>
                  <a:pt x="467" y="520"/>
                </a:cubicBezTo>
                <a:cubicBezTo>
                  <a:pt x="464" y="522"/>
                  <a:pt x="461" y="524"/>
                  <a:pt x="464" y="526"/>
                </a:cubicBezTo>
                <a:cubicBezTo>
                  <a:pt x="466" y="529"/>
                  <a:pt x="461" y="530"/>
                  <a:pt x="461" y="531"/>
                </a:cubicBezTo>
                <a:cubicBezTo>
                  <a:pt x="461" y="532"/>
                  <a:pt x="464" y="538"/>
                  <a:pt x="462" y="541"/>
                </a:cubicBezTo>
                <a:cubicBezTo>
                  <a:pt x="461" y="544"/>
                  <a:pt x="460" y="547"/>
                  <a:pt x="459" y="550"/>
                </a:cubicBezTo>
                <a:cubicBezTo>
                  <a:pt x="458" y="552"/>
                  <a:pt x="455" y="554"/>
                  <a:pt x="456" y="558"/>
                </a:cubicBezTo>
                <a:cubicBezTo>
                  <a:pt x="456" y="561"/>
                  <a:pt x="453" y="560"/>
                  <a:pt x="453" y="563"/>
                </a:cubicBezTo>
                <a:cubicBezTo>
                  <a:pt x="453" y="567"/>
                  <a:pt x="456" y="565"/>
                  <a:pt x="455" y="569"/>
                </a:cubicBezTo>
                <a:cubicBezTo>
                  <a:pt x="454" y="574"/>
                  <a:pt x="453" y="575"/>
                  <a:pt x="453" y="578"/>
                </a:cubicBezTo>
                <a:cubicBezTo>
                  <a:pt x="453" y="581"/>
                  <a:pt x="454" y="585"/>
                  <a:pt x="454" y="586"/>
                </a:cubicBezTo>
                <a:cubicBezTo>
                  <a:pt x="454" y="587"/>
                  <a:pt x="453" y="591"/>
                  <a:pt x="450" y="594"/>
                </a:cubicBezTo>
                <a:cubicBezTo>
                  <a:pt x="447" y="597"/>
                  <a:pt x="445" y="599"/>
                  <a:pt x="446" y="601"/>
                </a:cubicBezTo>
                <a:cubicBezTo>
                  <a:pt x="446" y="603"/>
                  <a:pt x="449" y="605"/>
                  <a:pt x="448" y="606"/>
                </a:cubicBezTo>
                <a:cubicBezTo>
                  <a:pt x="448" y="607"/>
                  <a:pt x="445" y="611"/>
                  <a:pt x="445" y="614"/>
                </a:cubicBezTo>
                <a:cubicBezTo>
                  <a:pt x="445" y="616"/>
                  <a:pt x="449" y="615"/>
                  <a:pt x="450" y="617"/>
                </a:cubicBezTo>
                <a:cubicBezTo>
                  <a:pt x="450" y="619"/>
                  <a:pt x="445" y="620"/>
                  <a:pt x="447" y="622"/>
                </a:cubicBezTo>
                <a:cubicBezTo>
                  <a:pt x="450" y="624"/>
                  <a:pt x="453" y="624"/>
                  <a:pt x="452" y="628"/>
                </a:cubicBezTo>
                <a:cubicBezTo>
                  <a:pt x="451" y="633"/>
                  <a:pt x="456" y="634"/>
                  <a:pt x="457" y="635"/>
                </a:cubicBezTo>
                <a:cubicBezTo>
                  <a:pt x="458" y="636"/>
                  <a:pt x="461" y="639"/>
                  <a:pt x="462" y="639"/>
                </a:cubicBezTo>
                <a:cubicBezTo>
                  <a:pt x="464" y="639"/>
                  <a:pt x="466" y="638"/>
                  <a:pt x="467" y="634"/>
                </a:cubicBezTo>
                <a:cubicBezTo>
                  <a:pt x="467" y="630"/>
                  <a:pt x="473" y="633"/>
                  <a:pt x="469" y="636"/>
                </a:cubicBezTo>
                <a:cubicBezTo>
                  <a:pt x="465" y="639"/>
                  <a:pt x="463" y="641"/>
                  <a:pt x="464" y="641"/>
                </a:cubicBezTo>
                <a:cubicBezTo>
                  <a:pt x="465" y="641"/>
                  <a:pt x="471" y="644"/>
                  <a:pt x="474" y="644"/>
                </a:cubicBezTo>
                <a:cubicBezTo>
                  <a:pt x="477" y="644"/>
                  <a:pt x="483" y="642"/>
                  <a:pt x="484" y="642"/>
                </a:cubicBezTo>
                <a:cubicBezTo>
                  <a:pt x="486" y="641"/>
                  <a:pt x="494" y="640"/>
                  <a:pt x="495" y="639"/>
                </a:cubicBezTo>
                <a:cubicBezTo>
                  <a:pt x="495" y="638"/>
                  <a:pt x="488" y="638"/>
                  <a:pt x="485" y="637"/>
                </a:cubicBezTo>
                <a:cubicBezTo>
                  <a:pt x="481" y="636"/>
                  <a:pt x="475" y="630"/>
                  <a:pt x="475" y="628"/>
                </a:cubicBezTo>
                <a:cubicBezTo>
                  <a:pt x="474" y="626"/>
                  <a:pt x="474" y="621"/>
                  <a:pt x="476" y="620"/>
                </a:cubicBezTo>
                <a:cubicBezTo>
                  <a:pt x="479" y="618"/>
                  <a:pt x="486" y="613"/>
                  <a:pt x="487" y="612"/>
                </a:cubicBezTo>
                <a:cubicBezTo>
                  <a:pt x="489" y="611"/>
                  <a:pt x="491" y="605"/>
                  <a:pt x="490" y="605"/>
                </a:cubicBezTo>
                <a:cubicBezTo>
                  <a:pt x="489" y="604"/>
                  <a:pt x="483" y="605"/>
                  <a:pt x="482" y="603"/>
                </a:cubicBezTo>
                <a:cubicBezTo>
                  <a:pt x="481" y="602"/>
                  <a:pt x="481" y="601"/>
                  <a:pt x="485" y="598"/>
                </a:cubicBezTo>
                <a:cubicBezTo>
                  <a:pt x="489" y="595"/>
                  <a:pt x="491" y="592"/>
                  <a:pt x="492" y="591"/>
                </a:cubicBezTo>
                <a:cubicBezTo>
                  <a:pt x="494" y="589"/>
                  <a:pt x="497" y="587"/>
                  <a:pt x="498" y="585"/>
                </a:cubicBezTo>
                <a:cubicBezTo>
                  <a:pt x="499" y="582"/>
                  <a:pt x="497" y="583"/>
                  <a:pt x="495" y="583"/>
                </a:cubicBezTo>
                <a:cubicBezTo>
                  <a:pt x="492" y="583"/>
                  <a:pt x="491" y="579"/>
                  <a:pt x="491" y="577"/>
                </a:cubicBezTo>
                <a:cubicBezTo>
                  <a:pt x="491" y="575"/>
                  <a:pt x="497" y="578"/>
                  <a:pt x="501" y="579"/>
                </a:cubicBezTo>
                <a:cubicBezTo>
                  <a:pt x="505" y="580"/>
                  <a:pt x="503" y="577"/>
                  <a:pt x="503" y="575"/>
                </a:cubicBezTo>
                <a:cubicBezTo>
                  <a:pt x="503" y="572"/>
                  <a:pt x="504" y="569"/>
                  <a:pt x="506" y="570"/>
                </a:cubicBezTo>
                <a:cubicBezTo>
                  <a:pt x="508" y="571"/>
                  <a:pt x="520" y="569"/>
                  <a:pt x="521" y="569"/>
                </a:cubicBezTo>
                <a:cubicBezTo>
                  <a:pt x="523" y="569"/>
                  <a:pt x="527" y="562"/>
                  <a:pt x="529" y="560"/>
                </a:cubicBezTo>
                <a:cubicBezTo>
                  <a:pt x="530" y="558"/>
                  <a:pt x="531" y="556"/>
                  <a:pt x="529" y="555"/>
                </a:cubicBezTo>
                <a:cubicBezTo>
                  <a:pt x="527" y="554"/>
                  <a:pt x="524" y="550"/>
                  <a:pt x="524" y="549"/>
                </a:cubicBezTo>
                <a:cubicBezTo>
                  <a:pt x="523" y="547"/>
                  <a:pt x="523" y="541"/>
                  <a:pt x="523" y="539"/>
                </a:cubicBezTo>
                <a:cubicBezTo>
                  <a:pt x="524" y="537"/>
                  <a:pt x="523" y="550"/>
                  <a:pt x="529" y="551"/>
                </a:cubicBezTo>
                <a:cubicBezTo>
                  <a:pt x="534" y="553"/>
                  <a:pt x="537" y="553"/>
                  <a:pt x="542" y="549"/>
                </a:cubicBezTo>
                <a:cubicBezTo>
                  <a:pt x="547" y="544"/>
                  <a:pt x="551" y="541"/>
                  <a:pt x="551" y="538"/>
                </a:cubicBezTo>
                <a:cubicBezTo>
                  <a:pt x="551" y="535"/>
                  <a:pt x="552" y="532"/>
                  <a:pt x="554" y="531"/>
                </a:cubicBezTo>
                <a:cubicBezTo>
                  <a:pt x="556" y="530"/>
                  <a:pt x="557" y="534"/>
                  <a:pt x="560" y="529"/>
                </a:cubicBezTo>
                <a:cubicBezTo>
                  <a:pt x="562" y="524"/>
                  <a:pt x="564" y="525"/>
                  <a:pt x="566" y="521"/>
                </a:cubicBezTo>
                <a:cubicBezTo>
                  <a:pt x="569" y="516"/>
                  <a:pt x="563" y="511"/>
                  <a:pt x="567" y="508"/>
                </a:cubicBezTo>
                <a:cubicBezTo>
                  <a:pt x="572" y="505"/>
                  <a:pt x="580" y="501"/>
                  <a:pt x="580" y="501"/>
                </a:cubicBezTo>
                <a:cubicBezTo>
                  <a:pt x="580" y="501"/>
                  <a:pt x="582" y="500"/>
                  <a:pt x="587" y="499"/>
                </a:cubicBezTo>
                <a:cubicBezTo>
                  <a:pt x="591" y="498"/>
                  <a:pt x="596" y="499"/>
                  <a:pt x="598" y="496"/>
                </a:cubicBezTo>
                <a:cubicBezTo>
                  <a:pt x="599" y="494"/>
                  <a:pt x="601" y="489"/>
                  <a:pt x="603" y="486"/>
                </a:cubicBezTo>
                <a:cubicBezTo>
                  <a:pt x="605" y="484"/>
                  <a:pt x="608" y="480"/>
                  <a:pt x="607" y="478"/>
                </a:cubicBezTo>
                <a:cubicBezTo>
                  <a:pt x="605" y="476"/>
                  <a:pt x="610" y="468"/>
                  <a:pt x="609" y="465"/>
                </a:cubicBezTo>
                <a:cubicBezTo>
                  <a:pt x="609" y="463"/>
                  <a:pt x="605" y="458"/>
                  <a:pt x="611" y="453"/>
                </a:cubicBezTo>
                <a:cubicBezTo>
                  <a:pt x="617" y="449"/>
                  <a:pt x="623" y="442"/>
                  <a:pt x="623" y="440"/>
                </a:cubicBezTo>
                <a:cubicBezTo>
                  <a:pt x="624" y="438"/>
                  <a:pt x="628" y="430"/>
                  <a:pt x="628" y="426"/>
                </a:cubicBezTo>
                <a:cubicBezTo>
                  <a:pt x="627" y="423"/>
                  <a:pt x="623" y="418"/>
                  <a:pt x="621" y="417"/>
                </a:cubicBezTo>
                <a:close/>
                <a:moveTo>
                  <a:pt x="434" y="195"/>
                </a:moveTo>
                <a:cubicBezTo>
                  <a:pt x="435" y="196"/>
                  <a:pt x="443" y="194"/>
                  <a:pt x="444" y="196"/>
                </a:cubicBezTo>
                <a:cubicBezTo>
                  <a:pt x="446" y="198"/>
                  <a:pt x="443" y="199"/>
                  <a:pt x="439" y="200"/>
                </a:cubicBezTo>
                <a:cubicBezTo>
                  <a:pt x="435" y="202"/>
                  <a:pt x="434" y="201"/>
                  <a:pt x="433" y="203"/>
                </a:cubicBezTo>
                <a:cubicBezTo>
                  <a:pt x="431" y="205"/>
                  <a:pt x="426" y="206"/>
                  <a:pt x="424" y="208"/>
                </a:cubicBezTo>
                <a:cubicBezTo>
                  <a:pt x="422" y="210"/>
                  <a:pt x="417" y="212"/>
                  <a:pt x="417" y="210"/>
                </a:cubicBezTo>
                <a:cubicBezTo>
                  <a:pt x="416" y="208"/>
                  <a:pt x="417" y="209"/>
                  <a:pt x="417" y="208"/>
                </a:cubicBezTo>
                <a:cubicBezTo>
                  <a:pt x="418" y="206"/>
                  <a:pt x="425" y="204"/>
                  <a:pt x="425" y="204"/>
                </a:cubicBezTo>
                <a:cubicBezTo>
                  <a:pt x="425" y="204"/>
                  <a:pt x="433" y="195"/>
                  <a:pt x="434" y="195"/>
                </a:cubicBezTo>
                <a:close/>
                <a:moveTo>
                  <a:pt x="413" y="187"/>
                </a:moveTo>
                <a:cubicBezTo>
                  <a:pt x="414" y="186"/>
                  <a:pt x="420" y="186"/>
                  <a:pt x="422" y="187"/>
                </a:cubicBezTo>
                <a:cubicBezTo>
                  <a:pt x="425" y="187"/>
                  <a:pt x="429" y="194"/>
                  <a:pt x="427" y="194"/>
                </a:cubicBezTo>
                <a:cubicBezTo>
                  <a:pt x="425" y="195"/>
                  <a:pt x="422" y="193"/>
                  <a:pt x="422" y="190"/>
                </a:cubicBezTo>
                <a:cubicBezTo>
                  <a:pt x="422" y="188"/>
                  <a:pt x="419" y="195"/>
                  <a:pt x="421" y="197"/>
                </a:cubicBezTo>
                <a:cubicBezTo>
                  <a:pt x="422" y="200"/>
                  <a:pt x="418" y="202"/>
                  <a:pt x="416" y="202"/>
                </a:cubicBezTo>
                <a:cubicBezTo>
                  <a:pt x="415" y="202"/>
                  <a:pt x="414" y="199"/>
                  <a:pt x="414" y="195"/>
                </a:cubicBezTo>
                <a:cubicBezTo>
                  <a:pt x="414" y="192"/>
                  <a:pt x="412" y="189"/>
                  <a:pt x="408" y="189"/>
                </a:cubicBezTo>
                <a:cubicBezTo>
                  <a:pt x="403" y="190"/>
                  <a:pt x="401" y="193"/>
                  <a:pt x="400" y="194"/>
                </a:cubicBezTo>
                <a:cubicBezTo>
                  <a:pt x="398" y="195"/>
                  <a:pt x="398" y="202"/>
                  <a:pt x="399" y="203"/>
                </a:cubicBezTo>
                <a:cubicBezTo>
                  <a:pt x="399" y="205"/>
                  <a:pt x="399" y="210"/>
                  <a:pt x="395" y="210"/>
                </a:cubicBezTo>
                <a:cubicBezTo>
                  <a:pt x="392" y="209"/>
                  <a:pt x="393" y="203"/>
                  <a:pt x="393" y="201"/>
                </a:cubicBezTo>
                <a:cubicBezTo>
                  <a:pt x="394" y="199"/>
                  <a:pt x="392" y="193"/>
                  <a:pt x="394" y="190"/>
                </a:cubicBezTo>
                <a:cubicBezTo>
                  <a:pt x="395" y="187"/>
                  <a:pt x="400" y="186"/>
                  <a:pt x="403" y="185"/>
                </a:cubicBezTo>
                <a:cubicBezTo>
                  <a:pt x="406" y="185"/>
                  <a:pt x="412" y="187"/>
                  <a:pt x="413" y="187"/>
                </a:cubicBezTo>
                <a:close/>
                <a:moveTo>
                  <a:pt x="384" y="177"/>
                </a:moveTo>
                <a:cubicBezTo>
                  <a:pt x="389" y="175"/>
                  <a:pt x="394" y="169"/>
                  <a:pt x="396" y="172"/>
                </a:cubicBezTo>
                <a:cubicBezTo>
                  <a:pt x="398" y="174"/>
                  <a:pt x="403" y="177"/>
                  <a:pt x="405" y="177"/>
                </a:cubicBezTo>
                <a:cubicBezTo>
                  <a:pt x="408" y="177"/>
                  <a:pt x="405" y="182"/>
                  <a:pt x="403" y="182"/>
                </a:cubicBezTo>
                <a:cubicBezTo>
                  <a:pt x="402" y="183"/>
                  <a:pt x="398" y="181"/>
                  <a:pt x="395" y="181"/>
                </a:cubicBezTo>
                <a:cubicBezTo>
                  <a:pt x="391" y="181"/>
                  <a:pt x="392" y="179"/>
                  <a:pt x="391" y="180"/>
                </a:cubicBezTo>
                <a:cubicBezTo>
                  <a:pt x="389" y="180"/>
                  <a:pt x="386" y="181"/>
                  <a:pt x="383" y="182"/>
                </a:cubicBezTo>
                <a:cubicBezTo>
                  <a:pt x="381" y="183"/>
                  <a:pt x="377" y="183"/>
                  <a:pt x="377" y="181"/>
                </a:cubicBezTo>
                <a:cubicBezTo>
                  <a:pt x="377" y="178"/>
                  <a:pt x="379" y="178"/>
                  <a:pt x="384" y="177"/>
                </a:cubicBezTo>
                <a:close/>
                <a:moveTo>
                  <a:pt x="235" y="183"/>
                </a:moveTo>
                <a:cubicBezTo>
                  <a:pt x="233" y="183"/>
                  <a:pt x="232" y="179"/>
                  <a:pt x="231" y="177"/>
                </a:cubicBezTo>
                <a:cubicBezTo>
                  <a:pt x="231" y="175"/>
                  <a:pt x="227" y="175"/>
                  <a:pt x="225" y="174"/>
                </a:cubicBezTo>
                <a:cubicBezTo>
                  <a:pt x="223" y="173"/>
                  <a:pt x="219" y="167"/>
                  <a:pt x="222" y="168"/>
                </a:cubicBezTo>
                <a:cubicBezTo>
                  <a:pt x="223" y="169"/>
                  <a:pt x="226" y="171"/>
                  <a:pt x="227" y="171"/>
                </a:cubicBezTo>
                <a:cubicBezTo>
                  <a:pt x="228" y="171"/>
                  <a:pt x="233" y="175"/>
                  <a:pt x="235" y="177"/>
                </a:cubicBezTo>
                <a:cubicBezTo>
                  <a:pt x="237" y="178"/>
                  <a:pt x="237" y="183"/>
                  <a:pt x="235" y="183"/>
                </a:cubicBezTo>
                <a:close/>
                <a:moveTo>
                  <a:pt x="424" y="119"/>
                </a:moveTo>
                <a:cubicBezTo>
                  <a:pt x="420" y="120"/>
                  <a:pt x="423" y="123"/>
                  <a:pt x="426" y="122"/>
                </a:cubicBezTo>
                <a:cubicBezTo>
                  <a:pt x="428" y="121"/>
                  <a:pt x="427" y="118"/>
                  <a:pt x="424" y="119"/>
                </a:cubicBezTo>
                <a:close/>
                <a:moveTo>
                  <a:pt x="41" y="127"/>
                </a:moveTo>
                <a:cubicBezTo>
                  <a:pt x="38" y="127"/>
                  <a:pt x="39" y="127"/>
                  <a:pt x="36" y="128"/>
                </a:cubicBezTo>
                <a:cubicBezTo>
                  <a:pt x="34" y="129"/>
                  <a:pt x="38" y="131"/>
                  <a:pt x="40" y="131"/>
                </a:cubicBezTo>
                <a:cubicBezTo>
                  <a:pt x="41" y="131"/>
                  <a:pt x="44" y="127"/>
                  <a:pt x="41" y="127"/>
                </a:cubicBezTo>
                <a:close/>
                <a:moveTo>
                  <a:pt x="486" y="311"/>
                </a:moveTo>
                <a:cubicBezTo>
                  <a:pt x="482" y="312"/>
                  <a:pt x="483" y="319"/>
                  <a:pt x="487" y="317"/>
                </a:cubicBezTo>
                <a:cubicBezTo>
                  <a:pt x="492" y="316"/>
                  <a:pt x="489" y="311"/>
                  <a:pt x="486" y="311"/>
                </a:cubicBezTo>
                <a:close/>
                <a:moveTo>
                  <a:pt x="460" y="307"/>
                </a:moveTo>
                <a:cubicBezTo>
                  <a:pt x="458" y="307"/>
                  <a:pt x="451" y="313"/>
                  <a:pt x="451" y="313"/>
                </a:cubicBezTo>
                <a:cubicBezTo>
                  <a:pt x="451" y="313"/>
                  <a:pt x="456" y="314"/>
                  <a:pt x="458" y="314"/>
                </a:cubicBezTo>
                <a:cubicBezTo>
                  <a:pt x="461" y="314"/>
                  <a:pt x="462" y="315"/>
                  <a:pt x="465" y="316"/>
                </a:cubicBezTo>
                <a:cubicBezTo>
                  <a:pt x="467" y="317"/>
                  <a:pt x="471" y="315"/>
                  <a:pt x="473" y="315"/>
                </a:cubicBezTo>
                <a:cubicBezTo>
                  <a:pt x="474" y="315"/>
                  <a:pt x="476" y="319"/>
                  <a:pt x="476" y="314"/>
                </a:cubicBezTo>
                <a:cubicBezTo>
                  <a:pt x="477" y="309"/>
                  <a:pt x="472" y="307"/>
                  <a:pt x="469" y="306"/>
                </a:cubicBezTo>
                <a:cubicBezTo>
                  <a:pt x="466" y="306"/>
                  <a:pt x="462" y="306"/>
                  <a:pt x="460" y="307"/>
                </a:cubicBezTo>
                <a:close/>
                <a:moveTo>
                  <a:pt x="409" y="116"/>
                </a:moveTo>
                <a:cubicBezTo>
                  <a:pt x="408" y="117"/>
                  <a:pt x="414" y="119"/>
                  <a:pt x="415" y="118"/>
                </a:cubicBezTo>
                <a:cubicBezTo>
                  <a:pt x="416" y="116"/>
                  <a:pt x="412" y="113"/>
                  <a:pt x="409" y="116"/>
                </a:cubicBezTo>
                <a:close/>
                <a:moveTo>
                  <a:pt x="709" y="111"/>
                </a:moveTo>
                <a:cubicBezTo>
                  <a:pt x="710" y="109"/>
                  <a:pt x="717" y="109"/>
                  <a:pt x="717" y="109"/>
                </a:cubicBezTo>
                <a:cubicBezTo>
                  <a:pt x="717" y="109"/>
                  <a:pt x="722" y="105"/>
                  <a:pt x="720" y="103"/>
                </a:cubicBezTo>
                <a:cubicBezTo>
                  <a:pt x="718" y="101"/>
                  <a:pt x="713" y="100"/>
                  <a:pt x="711" y="100"/>
                </a:cubicBezTo>
                <a:cubicBezTo>
                  <a:pt x="709" y="99"/>
                  <a:pt x="707" y="101"/>
                  <a:pt x="701" y="101"/>
                </a:cubicBezTo>
                <a:cubicBezTo>
                  <a:pt x="696" y="101"/>
                  <a:pt x="693" y="103"/>
                  <a:pt x="691" y="101"/>
                </a:cubicBezTo>
                <a:cubicBezTo>
                  <a:pt x="689" y="99"/>
                  <a:pt x="681" y="98"/>
                  <a:pt x="680" y="100"/>
                </a:cubicBezTo>
                <a:cubicBezTo>
                  <a:pt x="679" y="101"/>
                  <a:pt x="677" y="101"/>
                  <a:pt x="679" y="105"/>
                </a:cubicBezTo>
                <a:cubicBezTo>
                  <a:pt x="681" y="108"/>
                  <a:pt x="683" y="110"/>
                  <a:pt x="684" y="110"/>
                </a:cubicBezTo>
                <a:cubicBezTo>
                  <a:pt x="686" y="110"/>
                  <a:pt x="692" y="110"/>
                  <a:pt x="693" y="112"/>
                </a:cubicBezTo>
                <a:cubicBezTo>
                  <a:pt x="694" y="114"/>
                  <a:pt x="696" y="116"/>
                  <a:pt x="700" y="114"/>
                </a:cubicBezTo>
                <a:cubicBezTo>
                  <a:pt x="704" y="113"/>
                  <a:pt x="708" y="112"/>
                  <a:pt x="709" y="111"/>
                </a:cubicBezTo>
                <a:close/>
                <a:moveTo>
                  <a:pt x="363" y="61"/>
                </a:moveTo>
                <a:cubicBezTo>
                  <a:pt x="362" y="58"/>
                  <a:pt x="356" y="57"/>
                  <a:pt x="355" y="60"/>
                </a:cubicBezTo>
                <a:cubicBezTo>
                  <a:pt x="353" y="63"/>
                  <a:pt x="365" y="64"/>
                  <a:pt x="363" y="61"/>
                </a:cubicBezTo>
                <a:close/>
                <a:moveTo>
                  <a:pt x="361" y="72"/>
                </a:moveTo>
                <a:cubicBezTo>
                  <a:pt x="364" y="72"/>
                  <a:pt x="369" y="71"/>
                  <a:pt x="371" y="71"/>
                </a:cubicBezTo>
                <a:cubicBezTo>
                  <a:pt x="374" y="71"/>
                  <a:pt x="374" y="67"/>
                  <a:pt x="371" y="67"/>
                </a:cubicBezTo>
                <a:cubicBezTo>
                  <a:pt x="369" y="66"/>
                  <a:pt x="367" y="64"/>
                  <a:pt x="365" y="65"/>
                </a:cubicBezTo>
                <a:cubicBezTo>
                  <a:pt x="362" y="66"/>
                  <a:pt x="355" y="69"/>
                  <a:pt x="355" y="71"/>
                </a:cubicBezTo>
                <a:cubicBezTo>
                  <a:pt x="356" y="71"/>
                  <a:pt x="358" y="73"/>
                  <a:pt x="361" y="72"/>
                </a:cubicBezTo>
                <a:close/>
                <a:moveTo>
                  <a:pt x="349" y="49"/>
                </a:moveTo>
                <a:cubicBezTo>
                  <a:pt x="352" y="51"/>
                  <a:pt x="357" y="53"/>
                  <a:pt x="360" y="54"/>
                </a:cubicBezTo>
                <a:cubicBezTo>
                  <a:pt x="363" y="55"/>
                  <a:pt x="369" y="56"/>
                  <a:pt x="371" y="58"/>
                </a:cubicBezTo>
                <a:cubicBezTo>
                  <a:pt x="374" y="61"/>
                  <a:pt x="380" y="63"/>
                  <a:pt x="380" y="63"/>
                </a:cubicBezTo>
                <a:cubicBezTo>
                  <a:pt x="388" y="64"/>
                  <a:pt x="388" y="64"/>
                  <a:pt x="388" y="64"/>
                </a:cubicBezTo>
                <a:cubicBezTo>
                  <a:pt x="388" y="64"/>
                  <a:pt x="394" y="62"/>
                  <a:pt x="400" y="63"/>
                </a:cubicBezTo>
                <a:cubicBezTo>
                  <a:pt x="406" y="63"/>
                  <a:pt x="414" y="64"/>
                  <a:pt x="419" y="64"/>
                </a:cubicBezTo>
                <a:cubicBezTo>
                  <a:pt x="424" y="64"/>
                  <a:pt x="424" y="62"/>
                  <a:pt x="425" y="61"/>
                </a:cubicBezTo>
                <a:cubicBezTo>
                  <a:pt x="425" y="60"/>
                  <a:pt x="416" y="58"/>
                  <a:pt x="414" y="58"/>
                </a:cubicBezTo>
                <a:cubicBezTo>
                  <a:pt x="412" y="58"/>
                  <a:pt x="399" y="58"/>
                  <a:pt x="395" y="58"/>
                </a:cubicBezTo>
                <a:cubicBezTo>
                  <a:pt x="391" y="58"/>
                  <a:pt x="386" y="58"/>
                  <a:pt x="383" y="58"/>
                </a:cubicBezTo>
                <a:cubicBezTo>
                  <a:pt x="380" y="58"/>
                  <a:pt x="378" y="56"/>
                  <a:pt x="376" y="55"/>
                </a:cubicBezTo>
                <a:cubicBezTo>
                  <a:pt x="374" y="54"/>
                  <a:pt x="368" y="50"/>
                  <a:pt x="365" y="49"/>
                </a:cubicBezTo>
                <a:cubicBezTo>
                  <a:pt x="362" y="49"/>
                  <a:pt x="363" y="49"/>
                  <a:pt x="357" y="47"/>
                </a:cubicBezTo>
                <a:cubicBezTo>
                  <a:pt x="353" y="46"/>
                  <a:pt x="348" y="45"/>
                  <a:pt x="348" y="45"/>
                </a:cubicBezTo>
                <a:cubicBezTo>
                  <a:pt x="348" y="44"/>
                  <a:pt x="346" y="48"/>
                  <a:pt x="349" y="49"/>
                </a:cubicBezTo>
                <a:close/>
                <a:moveTo>
                  <a:pt x="741" y="167"/>
                </a:moveTo>
                <a:cubicBezTo>
                  <a:pt x="744" y="167"/>
                  <a:pt x="747" y="165"/>
                  <a:pt x="750" y="164"/>
                </a:cubicBezTo>
                <a:cubicBezTo>
                  <a:pt x="752" y="163"/>
                  <a:pt x="756" y="161"/>
                  <a:pt x="756" y="157"/>
                </a:cubicBezTo>
                <a:cubicBezTo>
                  <a:pt x="756" y="154"/>
                  <a:pt x="755" y="151"/>
                  <a:pt x="754" y="149"/>
                </a:cubicBezTo>
                <a:cubicBezTo>
                  <a:pt x="752" y="148"/>
                  <a:pt x="750" y="147"/>
                  <a:pt x="747" y="148"/>
                </a:cubicBezTo>
                <a:cubicBezTo>
                  <a:pt x="744" y="148"/>
                  <a:pt x="744" y="152"/>
                  <a:pt x="741" y="152"/>
                </a:cubicBezTo>
                <a:cubicBezTo>
                  <a:pt x="739" y="152"/>
                  <a:pt x="736" y="153"/>
                  <a:pt x="737" y="155"/>
                </a:cubicBezTo>
                <a:cubicBezTo>
                  <a:pt x="738" y="158"/>
                  <a:pt x="739" y="160"/>
                  <a:pt x="737" y="161"/>
                </a:cubicBezTo>
                <a:cubicBezTo>
                  <a:pt x="735" y="162"/>
                  <a:pt x="738" y="167"/>
                  <a:pt x="741" y="167"/>
                </a:cubicBezTo>
                <a:close/>
                <a:moveTo>
                  <a:pt x="1012" y="77"/>
                </a:moveTo>
                <a:cubicBezTo>
                  <a:pt x="1015" y="77"/>
                  <a:pt x="1019" y="78"/>
                  <a:pt x="1024" y="80"/>
                </a:cubicBezTo>
                <a:cubicBezTo>
                  <a:pt x="1028" y="82"/>
                  <a:pt x="1034" y="83"/>
                  <a:pt x="1037" y="80"/>
                </a:cubicBezTo>
                <a:cubicBezTo>
                  <a:pt x="1039" y="78"/>
                  <a:pt x="1037" y="74"/>
                  <a:pt x="1035" y="74"/>
                </a:cubicBezTo>
                <a:cubicBezTo>
                  <a:pt x="1033" y="74"/>
                  <a:pt x="1032" y="71"/>
                  <a:pt x="1037" y="68"/>
                </a:cubicBezTo>
                <a:cubicBezTo>
                  <a:pt x="1042" y="65"/>
                  <a:pt x="1047" y="62"/>
                  <a:pt x="1053" y="61"/>
                </a:cubicBezTo>
                <a:cubicBezTo>
                  <a:pt x="1058" y="60"/>
                  <a:pt x="1071" y="60"/>
                  <a:pt x="1076" y="61"/>
                </a:cubicBezTo>
                <a:cubicBezTo>
                  <a:pt x="1080" y="62"/>
                  <a:pt x="1087" y="56"/>
                  <a:pt x="1089" y="54"/>
                </a:cubicBezTo>
                <a:cubicBezTo>
                  <a:pt x="1091" y="51"/>
                  <a:pt x="1083" y="49"/>
                  <a:pt x="1081" y="52"/>
                </a:cubicBezTo>
                <a:cubicBezTo>
                  <a:pt x="1078" y="55"/>
                  <a:pt x="1068" y="54"/>
                  <a:pt x="1065" y="54"/>
                </a:cubicBezTo>
                <a:cubicBezTo>
                  <a:pt x="1063" y="53"/>
                  <a:pt x="1045" y="57"/>
                  <a:pt x="1041" y="57"/>
                </a:cubicBezTo>
                <a:cubicBezTo>
                  <a:pt x="1037" y="57"/>
                  <a:pt x="1036" y="61"/>
                  <a:pt x="1030" y="63"/>
                </a:cubicBezTo>
                <a:cubicBezTo>
                  <a:pt x="1025" y="66"/>
                  <a:pt x="1018" y="69"/>
                  <a:pt x="1015" y="70"/>
                </a:cubicBezTo>
                <a:cubicBezTo>
                  <a:pt x="1013" y="71"/>
                  <a:pt x="1010" y="76"/>
                  <a:pt x="1012" y="77"/>
                </a:cubicBezTo>
                <a:close/>
                <a:moveTo>
                  <a:pt x="759" y="151"/>
                </a:moveTo>
                <a:cubicBezTo>
                  <a:pt x="763" y="152"/>
                  <a:pt x="771" y="154"/>
                  <a:pt x="768" y="155"/>
                </a:cubicBezTo>
                <a:cubicBezTo>
                  <a:pt x="765" y="157"/>
                  <a:pt x="759" y="161"/>
                  <a:pt x="759" y="163"/>
                </a:cubicBezTo>
                <a:cubicBezTo>
                  <a:pt x="758" y="166"/>
                  <a:pt x="765" y="168"/>
                  <a:pt x="765" y="168"/>
                </a:cubicBezTo>
                <a:cubicBezTo>
                  <a:pt x="765" y="168"/>
                  <a:pt x="763" y="171"/>
                  <a:pt x="765" y="171"/>
                </a:cubicBezTo>
                <a:cubicBezTo>
                  <a:pt x="767" y="172"/>
                  <a:pt x="768" y="169"/>
                  <a:pt x="771" y="169"/>
                </a:cubicBezTo>
                <a:cubicBezTo>
                  <a:pt x="774" y="169"/>
                  <a:pt x="780" y="171"/>
                  <a:pt x="783" y="171"/>
                </a:cubicBezTo>
                <a:cubicBezTo>
                  <a:pt x="786" y="171"/>
                  <a:pt x="791" y="166"/>
                  <a:pt x="791" y="164"/>
                </a:cubicBezTo>
                <a:cubicBezTo>
                  <a:pt x="790" y="161"/>
                  <a:pt x="786" y="157"/>
                  <a:pt x="783" y="155"/>
                </a:cubicBezTo>
                <a:cubicBezTo>
                  <a:pt x="780" y="154"/>
                  <a:pt x="776" y="147"/>
                  <a:pt x="774" y="146"/>
                </a:cubicBezTo>
                <a:cubicBezTo>
                  <a:pt x="771" y="144"/>
                  <a:pt x="776" y="140"/>
                  <a:pt x="773" y="138"/>
                </a:cubicBezTo>
                <a:cubicBezTo>
                  <a:pt x="770" y="135"/>
                  <a:pt x="769" y="135"/>
                  <a:pt x="766" y="133"/>
                </a:cubicBezTo>
                <a:cubicBezTo>
                  <a:pt x="763" y="132"/>
                  <a:pt x="760" y="134"/>
                  <a:pt x="758" y="136"/>
                </a:cubicBezTo>
                <a:cubicBezTo>
                  <a:pt x="756" y="138"/>
                  <a:pt x="754" y="136"/>
                  <a:pt x="752" y="136"/>
                </a:cubicBezTo>
                <a:cubicBezTo>
                  <a:pt x="748" y="137"/>
                  <a:pt x="750" y="141"/>
                  <a:pt x="751" y="143"/>
                </a:cubicBezTo>
                <a:cubicBezTo>
                  <a:pt x="753" y="145"/>
                  <a:pt x="755" y="149"/>
                  <a:pt x="759" y="151"/>
                </a:cubicBezTo>
                <a:close/>
                <a:moveTo>
                  <a:pt x="11" y="161"/>
                </a:moveTo>
                <a:cubicBezTo>
                  <a:pt x="6" y="161"/>
                  <a:pt x="2" y="161"/>
                  <a:pt x="1" y="163"/>
                </a:cubicBezTo>
                <a:cubicBezTo>
                  <a:pt x="0" y="164"/>
                  <a:pt x="5" y="165"/>
                  <a:pt x="8" y="165"/>
                </a:cubicBezTo>
                <a:cubicBezTo>
                  <a:pt x="11" y="165"/>
                  <a:pt x="17" y="163"/>
                  <a:pt x="16" y="163"/>
                </a:cubicBezTo>
                <a:cubicBezTo>
                  <a:pt x="15" y="163"/>
                  <a:pt x="11" y="161"/>
                  <a:pt x="11" y="161"/>
                </a:cubicBezTo>
                <a:close/>
                <a:moveTo>
                  <a:pt x="337" y="68"/>
                </a:moveTo>
                <a:cubicBezTo>
                  <a:pt x="335" y="69"/>
                  <a:pt x="330" y="67"/>
                  <a:pt x="327" y="68"/>
                </a:cubicBezTo>
                <a:cubicBezTo>
                  <a:pt x="325" y="69"/>
                  <a:pt x="326" y="73"/>
                  <a:pt x="329" y="73"/>
                </a:cubicBezTo>
                <a:cubicBezTo>
                  <a:pt x="332" y="74"/>
                  <a:pt x="336" y="72"/>
                  <a:pt x="337" y="73"/>
                </a:cubicBezTo>
                <a:cubicBezTo>
                  <a:pt x="337" y="75"/>
                  <a:pt x="339" y="81"/>
                  <a:pt x="344" y="79"/>
                </a:cubicBezTo>
                <a:cubicBezTo>
                  <a:pt x="348" y="77"/>
                  <a:pt x="348" y="75"/>
                  <a:pt x="349" y="75"/>
                </a:cubicBezTo>
                <a:cubicBezTo>
                  <a:pt x="351" y="74"/>
                  <a:pt x="349" y="69"/>
                  <a:pt x="347" y="68"/>
                </a:cubicBezTo>
                <a:cubicBezTo>
                  <a:pt x="345" y="66"/>
                  <a:pt x="338" y="67"/>
                  <a:pt x="337" y="68"/>
                </a:cubicBezTo>
                <a:close/>
                <a:moveTo>
                  <a:pt x="34" y="158"/>
                </a:moveTo>
                <a:cubicBezTo>
                  <a:pt x="30" y="159"/>
                  <a:pt x="26" y="161"/>
                  <a:pt x="29" y="162"/>
                </a:cubicBezTo>
                <a:cubicBezTo>
                  <a:pt x="32" y="163"/>
                  <a:pt x="39" y="161"/>
                  <a:pt x="39" y="160"/>
                </a:cubicBezTo>
                <a:cubicBezTo>
                  <a:pt x="40" y="159"/>
                  <a:pt x="41" y="153"/>
                  <a:pt x="40" y="153"/>
                </a:cubicBezTo>
                <a:cubicBezTo>
                  <a:pt x="36" y="151"/>
                  <a:pt x="38" y="158"/>
                  <a:pt x="34" y="158"/>
                </a:cubicBezTo>
                <a:close/>
                <a:moveTo>
                  <a:pt x="278" y="50"/>
                </a:moveTo>
                <a:cubicBezTo>
                  <a:pt x="280" y="50"/>
                  <a:pt x="285" y="49"/>
                  <a:pt x="287" y="50"/>
                </a:cubicBezTo>
                <a:cubicBezTo>
                  <a:pt x="288" y="51"/>
                  <a:pt x="292" y="50"/>
                  <a:pt x="292" y="49"/>
                </a:cubicBezTo>
                <a:cubicBezTo>
                  <a:pt x="292" y="48"/>
                  <a:pt x="293" y="43"/>
                  <a:pt x="290" y="42"/>
                </a:cubicBezTo>
                <a:cubicBezTo>
                  <a:pt x="287" y="42"/>
                  <a:pt x="283" y="45"/>
                  <a:pt x="278" y="47"/>
                </a:cubicBezTo>
                <a:cubicBezTo>
                  <a:pt x="275" y="48"/>
                  <a:pt x="276" y="50"/>
                  <a:pt x="278" y="50"/>
                </a:cubicBezTo>
                <a:close/>
                <a:moveTo>
                  <a:pt x="241" y="58"/>
                </a:moveTo>
                <a:cubicBezTo>
                  <a:pt x="244" y="58"/>
                  <a:pt x="250" y="58"/>
                  <a:pt x="251" y="58"/>
                </a:cubicBezTo>
                <a:cubicBezTo>
                  <a:pt x="253" y="57"/>
                  <a:pt x="260" y="55"/>
                  <a:pt x="260" y="57"/>
                </a:cubicBezTo>
                <a:cubicBezTo>
                  <a:pt x="260" y="60"/>
                  <a:pt x="263" y="63"/>
                  <a:pt x="265" y="63"/>
                </a:cubicBezTo>
                <a:cubicBezTo>
                  <a:pt x="267" y="62"/>
                  <a:pt x="270" y="59"/>
                  <a:pt x="272" y="60"/>
                </a:cubicBezTo>
                <a:cubicBezTo>
                  <a:pt x="274" y="62"/>
                  <a:pt x="274" y="65"/>
                  <a:pt x="276" y="65"/>
                </a:cubicBezTo>
                <a:cubicBezTo>
                  <a:pt x="277" y="66"/>
                  <a:pt x="282" y="66"/>
                  <a:pt x="284" y="65"/>
                </a:cubicBezTo>
                <a:cubicBezTo>
                  <a:pt x="287" y="65"/>
                  <a:pt x="293" y="65"/>
                  <a:pt x="296" y="65"/>
                </a:cubicBezTo>
                <a:cubicBezTo>
                  <a:pt x="299" y="66"/>
                  <a:pt x="307" y="67"/>
                  <a:pt x="307" y="66"/>
                </a:cubicBezTo>
                <a:cubicBezTo>
                  <a:pt x="308" y="64"/>
                  <a:pt x="310" y="64"/>
                  <a:pt x="311" y="62"/>
                </a:cubicBezTo>
                <a:cubicBezTo>
                  <a:pt x="311" y="61"/>
                  <a:pt x="312" y="56"/>
                  <a:pt x="312" y="56"/>
                </a:cubicBezTo>
                <a:cubicBezTo>
                  <a:pt x="312" y="56"/>
                  <a:pt x="311" y="53"/>
                  <a:pt x="308" y="54"/>
                </a:cubicBezTo>
                <a:cubicBezTo>
                  <a:pt x="306" y="56"/>
                  <a:pt x="305" y="56"/>
                  <a:pt x="303" y="56"/>
                </a:cubicBezTo>
                <a:cubicBezTo>
                  <a:pt x="300" y="55"/>
                  <a:pt x="300" y="51"/>
                  <a:pt x="296" y="52"/>
                </a:cubicBezTo>
                <a:cubicBezTo>
                  <a:pt x="292" y="53"/>
                  <a:pt x="292" y="55"/>
                  <a:pt x="290" y="56"/>
                </a:cubicBezTo>
                <a:cubicBezTo>
                  <a:pt x="289" y="57"/>
                  <a:pt x="286" y="58"/>
                  <a:pt x="285" y="57"/>
                </a:cubicBezTo>
                <a:cubicBezTo>
                  <a:pt x="284" y="57"/>
                  <a:pt x="278" y="54"/>
                  <a:pt x="278" y="54"/>
                </a:cubicBezTo>
                <a:cubicBezTo>
                  <a:pt x="278" y="54"/>
                  <a:pt x="266" y="53"/>
                  <a:pt x="266" y="52"/>
                </a:cubicBezTo>
                <a:cubicBezTo>
                  <a:pt x="265" y="50"/>
                  <a:pt x="263" y="48"/>
                  <a:pt x="258" y="48"/>
                </a:cubicBezTo>
                <a:cubicBezTo>
                  <a:pt x="252" y="49"/>
                  <a:pt x="243" y="52"/>
                  <a:pt x="241" y="52"/>
                </a:cubicBezTo>
                <a:cubicBezTo>
                  <a:pt x="240" y="52"/>
                  <a:pt x="243" y="55"/>
                  <a:pt x="241" y="55"/>
                </a:cubicBezTo>
                <a:cubicBezTo>
                  <a:pt x="239" y="55"/>
                  <a:pt x="236" y="55"/>
                  <a:pt x="235" y="57"/>
                </a:cubicBezTo>
                <a:cubicBezTo>
                  <a:pt x="235" y="59"/>
                  <a:pt x="238" y="58"/>
                  <a:pt x="241" y="58"/>
                </a:cubicBezTo>
                <a:close/>
                <a:moveTo>
                  <a:pt x="317" y="47"/>
                </a:moveTo>
                <a:cubicBezTo>
                  <a:pt x="321" y="47"/>
                  <a:pt x="327" y="45"/>
                  <a:pt x="328" y="46"/>
                </a:cubicBezTo>
                <a:cubicBezTo>
                  <a:pt x="328" y="48"/>
                  <a:pt x="327" y="49"/>
                  <a:pt x="331" y="49"/>
                </a:cubicBezTo>
                <a:cubicBezTo>
                  <a:pt x="334" y="50"/>
                  <a:pt x="336" y="50"/>
                  <a:pt x="338" y="50"/>
                </a:cubicBezTo>
                <a:cubicBezTo>
                  <a:pt x="340" y="50"/>
                  <a:pt x="339" y="47"/>
                  <a:pt x="337" y="45"/>
                </a:cubicBezTo>
                <a:cubicBezTo>
                  <a:pt x="336" y="42"/>
                  <a:pt x="336" y="43"/>
                  <a:pt x="332" y="41"/>
                </a:cubicBezTo>
                <a:cubicBezTo>
                  <a:pt x="327" y="40"/>
                  <a:pt x="323" y="40"/>
                  <a:pt x="320" y="40"/>
                </a:cubicBezTo>
                <a:cubicBezTo>
                  <a:pt x="316" y="41"/>
                  <a:pt x="313" y="40"/>
                  <a:pt x="312" y="43"/>
                </a:cubicBezTo>
                <a:cubicBezTo>
                  <a:pt x="312" y="45"/>
                  <a:pt x="314" y="47"/>
                  <a:pt x="317" y="47"/>
                </a:cubicBezTo>
                <a:close/>
                <a:moveTo>
                  <a:pt x="317" y="55"/>
                </a:moveTo>
                <a:cubicBezTo>
                  <a:pt x="316" y="57"/>
                  <a:pt x="317" y="62"/>
                  <a:pt x="317" y="62"/>
                </a:cubicBezTo>
                <a:cubicBezTo>
                  <a:pt x="316" y="63"/>
                  <a:pt x="317" y="65"/>
                  <a:pt x="319" y="65"/>
                </a:cubicBezTo>
                <a:cubicBezTo>
                  <a:pt x="321" y="64"/>
                  <a:pt x="322" y="59"/>
                  <a:pt x="324" y="59"/>
                </a:cubicBezTo>
                <a:cubicBezTo>
                  <a:pt x="325" y="59"/>
                  <a:pt x="333" y="57"/>
                  <a:pt x="334" y="60"/>
                </a:cubicBezTo>
                <a:cubicBezTo>
                  <a:pt x="335" y="63"/>
                  <a:pt x="335" y="62"/>
                  <a:pt x="339" y="62"/>
                </a:cubicBezTo>
                <a:cubicBezTo>
                  <a:pt x="342" y="62"/>
                  <a:pt x="345" y="59"/>
                  <a:pt x="346" y="57"/>
                </a:cubicBezTo>
                <a:cubicBezTo>
                  <a:pt x="346" y="56"/>
                  <a:pt x="344" y="53"/>
                  <a:pt x="339" y="54"/>
                </a:cubicBezTo>
                <a:cubicBezTo>
                  <a:pt x="334" y="54"/>
                  <a:pt x="320" y="53"/>
                  <a:pt x="317" y="55"/>
                </a:cubicBezTo>
                <a:close/>
                <a:moveTo>
                  <a:pt x="1527" y="494"/>
                </a:moveTo>
                <a:cubicBezTo>
                  <a:pt x="1527" y="492"/>
                  <a:pt x="1526" y="490"/>
                  <a:pt x="1519" y="488"/>
                </a:cubicBezTo>
                <a:cubicBezTo>
                  <a:pt x="1512" y="486"/>
                  <a:pt x="1517" y="489"/>
                  <a:pt x="1519" y="493"/>
                </a:cubicBezTo>
                <a:cubicBezTo>
                  <a:pt x="1521" y="496"/>
                  <a:pt x="1526" y="498"/>
                  <a:pt x="1527" y="494"/>
                </a:cubicBezTo>
                <a:close/>
                <a:moveTo>
                  <a:pt x="1423" y="198"/>
                </a:moveTo>
                <a:cubicBezTo>
                  <a:pt x="1421" y="198"/>
                  <a:pt x="1419" y="194"/>
                  <a:pt x="1416" y="194"/>
                </a:cubicBezTo>
                <a:cubicBezTo>
                  <a:pt x="1413" y="195"/>
                  <a:pt x="1412" y="199"/>
                  <a:pt x="1412" y="200"/>
                </a:cubicBezTo>
                <a:cubicBezTo>
                  <a:pt x="1412" y="201"/>
                  <a:pt x="1401" y="203"/>
                  <a:pt x="1405" y="206"/>
                </a:cubicBezTo>
                <a:cubicBezTo>
                  <a:pt x="1408" y="209"/>
                  <a:pt x="1412" y="207"/>
                  <a:pt x="1417" y="207"/>
                </a:cubicBezTo>
                <a:cubicBezTo>
                  <a:pt x="1422" y="206"/>
                  <a:pt x="1427" y="205"/>
                  <a:pt x="1427" y="205"/>
                </a:cubicBezTo>
                <a:cubicBezTo>
                  <a:pt x="1427" y="205"/>
                  <a:pt x="1435" y="205"/>
                  <a:pt x="1434" y="202"/>
                </a:cubicBezTo>
                <a:cubicBezTo>
                  <a:pt x="1433" y="198"/>
                  <a:pt x="1424" y="197"/>
                  <a:pt x="1423" y="198"/>
                </a:cubicBezTo>
                <a:close/>
                <a:moveTo>
                  <a:pt x="1402" y="428"/>
                </a:moveTo>
                <a:cubicBezTo>
                  <a:pt x="1399" y="428"/>
                  <a:pt x="1396" y="432"/>
                  <a:pt x="1398" y="432"/>
                </a:cubicBezTo>
                <a:cubicBezTo>
                  <a:pt x="1400" y="432"/>
                  <a:pt x="1407" y="431"/>
                  <a:pt x="1407" y="432"/>
                </a:cubicBezTo>
                <a:cubicBezTo>
                  <a:pt x="1408" y="433"/>
                  <a:pt x="1412" y="440"/>
                  <a:pt x="1415" y="440"/>
                </a:cubicBezTo>
                <a:cubicBezTo>
                  <a:pt x="1419" y="440"/>
                  <a:pt x="1421" y="433"/>
                  <a:pt x="1423" y="431"/>
                </a:cubicBezTo>
                <a:cubicBezTo>
                  <a:pt x="1425" y="429"/>
                  <a:pt x="1433" y="428"/>
                  <a:pt x="1433" y="431"/>
                </a:cubicBezTo>
                <a:cubicBezTo>
                  <a:pt x="1434" y="435"/>
                  <a:pt x="1437" y="438"/>
                  <a:pt x="1441" y="440"/>
                </a:cubicBezTo>
                <a:cubicBezTo>
                  <a:pt x="1446" y="443"/>
                  <a:pt x="1451" y="445"/>
                  <a:pt x="1451" y="443"/>
                </a:cubicBezTo>
                <a:cubicBezTo>
                  <a:pt x="1452" y="441"/>
                  <a:pt x="1449" y="434"/>
                  <a:pt x="1446" y="433"/>
                </a:cubicBezTo>
                <a:cubicBezTo>
                  <a:pt x="1443" y="432"/>
                  <a:pt x="1438" y="425"/>
                  <a:pt x="1438" y="423"/>
                </a:cubicBezTo>
                <a:cubicBezTo>
                  <a:pt x="1438" y="420"/>
                  <a:pt x="1433" y="419"/>
                  <a:pt x="1431" y="417"/>
                </a:cubicBezTo>
                <a:cubicBezTo>
                  <a:pt x="1429" y="415"/>
                  <a:pt x="1427" y="410"/>
                  <a:pt x="1421" y="409"/>
                </a:cubicBezTo>
                <a:cubicBezTo>
                  <a:pt x="1415" y="408"/>
                  <a:pt x="1414" y="406"/>
                  <a:pt x="1408" y="403"/>
                </a:cubicBezTo>
                <a:cubicBezTo>
                  <a:pt x="1402" y="400"/>
                  <a:pt x="1388" y="400"/>
                  <a:pt x="1388" y="402"/>
                </a:cubicBezTo>
                <a:cubicBezTo>
                  <a:pt x="1387" y="404"/>
                  <a:pt x="1388" y="402"/>
                  <a:pt x="1383" y="400"/>
                </a:cubicBezTo>
                <a:cubicBezTo>
                  <a:pt x="1379" y="399"/>
                  <a:pt x="1375" y="400"/>
                  <a:pt x="1374" y="398"/>
                </a:cubicBezTo>
                <a:cubicBezTo>
                  <a:pt x="1373" y="395"/>
                  <a:pt x="1370" y="394"/>
                  <a:pt x="1367" y="398"/>
                </a:cubicBezTo>
                <a:cubicBezTo>
                  <a:pt x="1364" y="400"/>
                  <a:pt x="1363" y="401"/>
                  <a:pt x="1369" y="402"/>
                </a:cubicBezTo>
                <a:cubicBezTo>
                  <a:pt x="1376" y="403"/>
                  <a:pt x="1377" y="403"/>
                  <a:pt x="1375" y="406"/>
                </a:cubicBezTo>
                <a:cubicBezTo>
                  <a:pt x="1372" y="409"/>
                  <a:pt x="1370" y="413"/>
                  <a:pt x="1373" y="413"/>
                </a:cubicBezTo>
                <a:cubicBezTo>
                  <a:pt x="1375" y="413"/>
                  <a:pt x="1382" y="412"/>
                  <a:pt x="1382" y="413"/>
                </a:cubicBezTo>
                <a:cubicBezTo>
                  <a:pt x="1383" y="415"/>
                  <a:pt x="1381" y="415"/>
                  <a:pt x="1388" y="416"/>
                </a:cubicBezTo>
                <a:cubicBezTo>
                  <a:pt x="1396" y="417"/>
                  <a:pt x="1398" y="420"/>
                  <a:pt x="1399" y="421"/>
                </a:cubicBezTo>
                <a:cubicBezTo>
                  <a:pt x="1401" y="423"/>
                  <a:pt x="1405" y="428"/>
                  <a:pt x="1402" y="428"/>
                </a:cubicBezTo>
                <a:close/>
                <a:moveTo>
                  <a:pt x="1398" y="231"/>
                </a:moveTo>
                <a:cubicBezTo>
                  <a:pt x="1396" y="231"/>
                  <a:pt x="1388" y="234"/>
                  <a:pt x="1386" y="236"/>
                </a:cubicBezTo>
                <a:cubicBezTo>
                  <a:pt x="1384" y="238"/>
                  <a:pt x="1373" y="234"/>
                  <a:pt x="1371" y="236"/>
                </a:cubicBezTo>
                <a:cubicBezTo>
                  <a:pt x="1370" y="238"/>
                  <a:pt x="1367" y="240"/>
                  <a:pt x="1365" y="242"/>
                </a:cubicBezTo>
                <a:cubicBezTo>
                  <a:pt x="1363" y="243"/>
                  <a:pt x="1358" y="242"/>
                  <a:pt x="1359" y="247"/>
                </a:cubicBezTo>
                <a:cubicBezTo>
                  <a:pt x="1360" y="251"/>
                  <a:pt x="1363" y="255"/>
                  <a:pt x="1365" y="255"/>
                </a:cubicBezTo>
                <a:cubicBezTo>
                  <a:pt x="1367" y="255"/>
                  <a:pt x="1370" y="254"/>
                  <a:pt x="1370" y="250"/>
                </a:cubicBezTo>
                <a:cubicBezTo>
                  <a:pt x="1370" y="245"/>
                  <a:pt x="1376" y="250"/>
                  <a:pt x="1378" y="249"/>
                </a:cubicBezTo>
                <a:cubicBezTo>
                  <a:pt x="1381" y="249"/>
                  <a:pt x="1382" y="246"/>
                  <a:pt x="1384" y="243"/>
                </a:cubicBezTo>
                <a:cubicBezTo>
                  <a:pt x="1384" y="243"/>
                  <a:pt x="1384" y="243"/>
                  <a:pt x="1384" y="242"/>
                </a:cubicBezTo>
                <a:cubicBezTo>
                  <a:pt x="1384" y="243"/>
                  <a:pt x="1384" y="245"/>
                  <a:pt x="1387" y="246"/>
                </a:cubicBezTo>
                <a:cubicBezTo>
                  <a:pt x="1391" y="247"/>
                  <a:pt x="1393" y="244"/>
                  <a:pt x="1393" y="243"/>
                </a:cubicBezTo>
                <a:cubicBezTo>
                  <a:pt x="1393" y="242"/>
                  <a:pt x="1401" y="240"/>
                  <a:pt x="1402" y="239"/>
                </a:cubicBezTo>
                <a:cubicBezTo>
                  <a:pt x="1404" y="238"/>
                  <a:pt x="1410" y="236"/>
                  <a:pt x="1410" y="234"/>
                </a:cubicBezTo>
                <a:cubicBezTo>
                  <a:pt x="1411" y="233"/>
                  <a:pt x="1410" y="224"/>
                  <a:pt x="1412" y="223"/>
                </a:cubicBezTo>
                <a:cubicBezTo>
                  <a:pt x="1414" y="222"/>
                  <a:pt x="1417" y="222"/>
                  <a:pt x="1414" y="217"/>
                </a:cubicBezTo>
                <a:cubicBezTo>
                  <a:pt x="1411" y="212"/>
                  <a:pt x="1411" y="207"/>
                  <a:pt x="1407" y="209"/>
                </a:cubicBezTo>
                <a:cubicBezTo>
                  <a:pt x="1404" y="211"/>
                  <a:pt x="1406" y="217"/>
                  <a:pt x="1404" y="222"/>
                </a:cubicBezTo>
                <a:cubicBezTo>
                  <a:pt x="1401" y="227"/>
                  <a:pt x="1399" y="231"/>
                  <a:pt x="1398" y="231"/>
                </a:cubicBezTo>
                <a:close/>
                <a:moveTo>
                  <a:pt x="1523" y="126"/>
                </a:moveTo>
                <a:cubicBezTo>
                  <a:pt x="1534" y="126"/>
                  <a:pt x="1530" y="127"/>
                  <a:pt x="1539" y="127"/>
                </a:cubicBezTo>
                <a:cubicBezTo>
                  <a:pt x="1549" y="126"/>
                  <a:pt x="1552" y="122"/>
                  <a:pt x="1561" y="119"/>
                </a:cubicBezTo>
                <a:cubicBezTo>
                  <a:pt x="1569" y="117"/>
                  <a:pt x="1576" y="116"/>
                  <a:pt x="1579" y="117"/>
                </a:cubicBezTo>
                <a:cubicBezTo>
                  <a:pt x="1581" y="118"/>
                  <a:pt x="1586" y="117"/>
                  <a:pt x="1583" y="115"/>
                </a:cubicBezTo>
                <a:cubicBezTo>
                  <a:pt x="1580" y="112"/>
                  <a:pt x="1574" y="108"/>
                  <a:pt x="1577" y="107"/>
                </a:cubicBezTo>
                <a:cubicBezTo>
                  <a:pt x="1580" y="107"/>
                  <a:pt x="1583" y="106"/>
                  <a:pt x="1584" y="103"/>
                </a:cubicBezTo>
                <a:cubicBezTo>
                  <a:pt x="1586" y="100"/>
                  <a:pt x="1580" y="95"/>
                  <a:pt x="1583" y="92"/>
                </a:cubicBezTo>
                <a:cubicBezTo>
                  <a:pt x="1586" y="89"/>
                  <a:pt x="1581" y="85"/>
                  <a:pt x="1577" y="84"/>
                </a:cubicBezTo>
                <a:cubicBezTo>
                  <a:pt x="1573" y="83"/>
                  <a:pt x="1559" y="85"/>
                  <a:pt x="1556" y="83"/>
                </a:cubicBezTo>
                <a:cubicBezTo>
                  <a:pt x="1553" y="82"/>
                  <a:pt x="1548" y="80"/>
                  <a:pt x="1546" y="81"/>
                </a:cubicBezTo>
                <a:cubicBezTo>
                  <a:pt x="1545" y="82"/>
                  <a:pt x="1541" y="88"/>
                  <a:pt x="1541" y="88"/>
                </a:cubicBezTo>
                <a:cubicBezTo>
                  <a:pt x="1541" y="88"/>
                  <a:pt x="1539" y="89"/>
                  <a:pt x="1536" y="86"/>
                </a:cubicBezTo>
                <a:cubicBezTo>
                  <a:pt x="1534" y="82"/>
                  <a:pt x="1522" y="83"/>
                  <a:pt x="1518" y="83"/>
                </a:cubicBezTo>
                <a:cubicBezTo>
                  <a:pt x="1514" y="83"/>
                  <a:pt x="1510" y="83"/>
                  <a:pt x="1506" y="84"/>
                </a:cubicBezTo>
                <a:cubicBezTo>
                  <a:pt x="1502" y="84"/>
                  <a:pt x="1499" y="85"/>
                  <a:pt x="1496" y="83"/>
                </a:cubicBezTo>
                <a:cubicBezTo>
                  <a:pt x="1493" y="80"/>
                  <a:pt x="1489" y="79"/>
                  <a:pt x="1488" y="78"/>
                </a:cubicBezTo>
                <a:cubicBezTo>
                  <a:pt x="1486" y="77"/>
                  <a:pt x="1478" y="77"/>
                  <a:pt x="1471" y="77"/>
                </a:cubicBezTo>
                <a:cubicBezTo>
                  <a:pt x="1465" y="78"/>
                  <a:pt x="1458" y="78"/>
                  <a:pt x="1458" y="78"/>
                </a:cubicBezTo>
                <a:cubicBezTo>
                  <a:pt x="1458" y="78"/>
                  <a:pt x="1455" y="77"/>
                  <a:pt x="1451" y="74"/>
                </a:cubicBezTo>
                <a:cubicBezTo>
                  <a:pt x="1446" y="72"/>
                  <a:pt x="1442" y="70"/>
                  <a:pt x="1440" y="70"/>
                </a:cubicBezTo>
                <a:cubicBezTo>
                  <a:pt x="1439" y="70"/>
                  <a:pt x="1427" y="72"/>
                  <a:pt x="1424" y="70"/>
                </a:cubicBezTo>
                <a:cubicBezTo>
                  <a:pt x="1422" y="68"/>
                  <a:pt x="1419" y="67"/>
                  <a:pt x="1417" y="67"/>
                </a:cubicBezTo>
                <a:cubicBezTo>
                  <a:pt x="1415" y="67"/>
                  <a:pt x="1414" y="64"/>
                  <a:pt x="1416" y="64"/>
                </a:cubicBezTo>
                <a:cubicBezTo>
                  <a:pt x="1418" y="64"/>
                  <a:pt x="1429" y="61"/>
                  <a:pt x="1429" y="61"/>
                </a:cubicBezTo>
                <a:cubicBezTo>
                  <a:pt x="1429" y="61"/>
                  <a:pt x="1426" y="57"/>
                  <a:pt x="1422" y="57"/>
                </a:cubicBezTo>
                <a:cubicBezTo>
                  <a:pt x="1418" y="57"/>
                  <a:pt x="1412" y="55"/>
                  <a:pt x="1410" y="55"/>
                </a:cubicBezTo>
                <a:cubicBezTo>
                  <a:pt x="1408" y="55"/>
                  <a:pt x="1409" y="57"/>
                  <a:pt x="1405" y="56"/>
                </a:cubicBezTo>
                <a:cubicBezTo>
                  <a:pt x="1402" y="55"/>
                  <a:pt x="1398" y="54"/>
                  <a:pt x="1396" y="55"/>
                </a:cubicBezTo>
                <a:cubicBezTo>
                  <a:pt x="1393" y="57"/>
                  <a:pt x="1388" y="59"/>
                  <a:pt x="1394" y="60"/>
                </a:cubicBezTo>
                <a:cubicBezTo>
                  <a:pt x="1399" y="62"/>
                  <a:pt x="1405" y="60"/>
                  <a:pt x="1406" y="63"/>
                </a:cubicBezTo>
                <a:cubicBezTo>
                  <a:pt x="1408" y="65"/>
                  <a:pt x="1406" y="66"/>
                  <a:pt x="1406" y="68"/>
                </a:cubicBezTo>
                <a:cubicBezTo>
                  <a:pt x="1406" y="69"/>
                  <a:pt x="1403" y="73"/>
                  <a:pt x="1401" y="74"/>
                </a:cubicBezTo>
                <a:cubicBezTo>
                  <a:pt x="1399" y="75"/>
                  <a:pt x="1397" y="73"/>
                  <a:pt x="1393" y="75"/>
                </a:cubicBezTo>
                <a:cubicBezTo>
                  <a:pt x="1390" y="77"/>
                  <a:pt x="1380" y="75"/>
                  <a:pt x="1379" y="76"/>
                </a:cubicBezTo>
                <a:cubicBezTo>
                  <a:pt x="1378" y="77"/>
                  <a:pt x="1376" y="73"/>
                  <a:pt x="1374" y="74"/>
                </a:cubicBezTo>
                <a:cubicBezTo>
                  <a:pt x="1372" y="75"/>
                  <a:pt x="1367" y="80"/>
                  <a:pt x="1364" y="79"/>
                </a:cubicBezTo>
                <a:cubicBezTo>
                  <a:pt x="1362" y="79"/>
                  <a:pt x="1358" y="76"/>
                  <a:pt x="1358" y="73"/>
                </a:cubicBezTo>
                <a:cubicBezTo>
                  <a:pt x="1358" y="70"/>
                  <a:pt x="1357" y="66"/>
                  <a:pt x="1356" y="66"/>
                </a:cubicBezTo>
                <a:cubicBezTo>
                  <a:pt x="1355" y="65"/>
                  <a:pt x="1346" y="65"/>
                  <a:pt x="1343" y="65"/>
                </a:cubicBezTo>
                <a:cubicBezTo>
                  <a:pt x="1340" y="65"/>
                  <a:pt x="1331" y="66"/>
                  <a:pt x="1329" y="68"/>
                </a:cubicBezTo>
                <a:cubicBezTo>
                  <a:pt x="1328" y="69"/>
                  <a:pt x="1324" y="70"/>
                  <a:pt x="1321" y="70"/>
                </a:cubicBezTo>
                <a:cubicBezTo>
                  <a:pt x="1318" y="70"/>
                  <a:pt x="1316" y="68"/>
                  <a:pt x="1310" y="67"/>
                </a:cubicBezTo>
                <a:cubicBezTo>
                  <a:pt x="1305" y="66"/>
                  <a:pt x="1292" y="66"/>
                  <a:pt x="1291" y="66"/>
                </a:cubicBezTo>
                <a:cubicBezTo>
                  <a:pt x="1289" y="66"/>
                  <a:pt x="1284" y="65"/>
                  <a:pt x="1286" y="64"/>
                </a:cubicBezTo>
                <a:cubicBezTo>
                  <a:pt x="1288" y="62"/>
                  <a:pt x="1294" y="57"/>
                  <a:pt x="1290" y="55"/>
                </a:cubicBezTo>
                <a:cubicBezTo>
                  <a:pt x="1287" y="53"/>
                  <a:pt x="1279" y="53"/>
                  <a:pt x="1276" y="52"/>
                </a:cubicBezTo>
                <a:cubicBezTo>
                  <a:pt x="1273" y="52"/>
                  <a:pt x="1269" y="51"/>
                  <a:pt x="1264" y="52"/>
                </a:cubicBezTo>
                <a:cubicBezTo>
                  <a:pt x="1259" y="53"/>
                  <a:pt x="1258" y="55"/>
                  <a:pt x="1255" y="53"/>
                </a:cubicBezTo>
                <a:cubicBezTo>
                  <a:pt x="1253" y="51"/>
                  <a:pt x="1261" y="54"/>
                  <a:pt x="1253" y="51"/>
                </a:cubicBezTo>
                <a:cubicBezTo>
                  <a:pt x="1245" y="48"/>
                  <a:pt x="1241" y="48"/>
                  <a:pt x="1239" y="49"/>
                </a:cubicBezTo>
                <a:cubicBezTo>
                  <a:pt x="1237" y="50"/>
                  <a:pt x="1239" y="50"/>
                  <a:pt x="1233" y="52"/>
                </a:cubicBezTo>
                <a:cubicBezTo>
                  <a:pt x="1227" y="54"/>
                  <a:pt x="1224" y="55"/>
                  <a:pt x="1222" y="56"/>
                </a:cubicBezTo>
                <a:cubicBezTo>
                  <a:pt x="1221" y="56"/>
                  <a:pt x="1211" y="54"/>
                  <a:pt x="1210" y="53"/>
                </a:cubicBezTo>
                <a:cubicBezTo>
                  <a:pt x="1209" y="52"/>
                  <a:pt x="1205" y="54"/>
                  <a:pt x="1201" y="55"/>
                </a:cubicBezTo>
                <a:cubicBezTo>
                  <a:pt x="1197" y="57"/>
                  <a:pt x="1195" y="59"/>
                  <a:pt x="1191" y="58"/>
                </a:cubicBezTo>
                <a:cubicBezTo>
                  <a:pt x="1187" y="57"/>
                  <a:pt x="1181" y="57"/>
                  <a:pt x="1177" y="59"/>
                </a:cubicBezTo>
                <a:cubicBezTo>
                  <a:pt x="1174" y="60"/>
                  <a:pt x="1171" y="60"/>
                  <a:pt x="1167" y="63"/>
                </a:cubicBezTo>
                <a:cubicBezTo>
                  <a:pt x="1163" y="66"/>
                  <a:pt x="1156" y="67"/>
                  <a:pt x="1156" y="67"/>
                </a:cubicBezTo>
                <a:cubicBezTo>
                  <a:pt x="1156" y="67"/>
                  <a:pt x="1150" y="67"/>
                  <a:pt x="1146" y="67"/>
                </a:cubicBezTo>
                <a:cubicBezTo>
                  <a:pt x="1143" y="67"/>
                  <a:pt x="1138" y="67"/>
                  <a:pt x="1141" y="69"/>
                </a:cubicBezTo>
                <a:cubicBezTo>
                  <a:pt x="1144" y="72"/>
                  <a:pt x="1153" y="75"/>
                  <a:pt x="1155" y="76"/>
                </a:cubicBezTo>
                <a:cubicBezTo>
                  <a:pt x="1156" y="78"/>
                  <a:pt x="1157" y="82"/>
                  <a:pt x="1155" y="83"/>
                </a:cubicBezTo>
                <a:cubicBezTo>
                  <a:pt x="1153" y="85"/>
                  <a:pt x="1150" y="84"/>
                  <a:pt x="1150" y="81"/>
                </a:cubicBezTo>
                <a:cubicBezTo>
                  <a:pt x="1150" y="77"/>
                  <a:pt x="1149" y="77"/>
                  <a:pt x="1145" y="76"/>
                </a:cubicBezTo>
                <a:cubicBezTo>
                  <a:pt x="1140" y="74"/>
                  <a:pt x="1141" y="75"/>
                  <a:pt x="1137" y="72"/>
                </a:cubicBezTo>
                <a:cubicBezTo>
                  <a:pt x="1133" y="68"/>
                  <a:pt x="1129" y="69"/>
                  <a:pt x="1127" y="71"/>
                </a:cubicBezTo>
                <a:cubicBezTo>
                  <a:pt x="1125" y="73"/>
                  <a:pt x="1126" y="78"/>
                  <a:pt x="1124" y="78"/>
                </a:cubicBezTo>
                <a:cubicBezTo>
                  <a:pt x="1122" y="79"/>
                  <a:pt x="1119" y="80"/>
                  <a:pt x="1119" y="77"/>
                </a:cubicBezTo>
                <a:cubicBezTo>
                  <a:pt x="1118" y="73"/>
                  <a:pt x="1118" y="67"/>
                  <a:pt x="1116" y="71"/>
                </a:cubicBezTo>
                <a:cubicBezTo>
                  <a:pt x="1113" y="74"/>
                  <a:pt x="1112" y="74"/>
                  <a:pt x="1112" y="76"/>
                </a:cubicBezTo>
                <a:cubicBezTo>
                  <a:pt x="1112" y="78"/>
                  <a:pt x="1114" y="80"/>
                  <a:pt x="1113" y="83"/>
                </a:cubicBezTo>
                <a:cubicBezTo>
                  <a:pt x="1113" y="87"/>
                  <a:pt x="1113" y="89"/>
                  <a:pt x="1114" y="89"/>
                </a:cubicBezTo>
                <a:cubicBezTo>
                  <a:pt x="1115" y="89"/>
                  <a:pt x="1117" y="86"/>
                  <a:pt x="1121" y="85"/>
                </a:cubicBezTo>
                <a:cubicBezTo>
                  <a:pt x="1124" y="84"/>
                  <a:pt x="1130" y="82"/>
                  <a:pt x="1131" y="86"/>
                </a:cubicBezTo>
                <a:cubicBezTo>
                  <a:pt x="1131" y="89"/>
                  <a:pt x="1135" y="90"/>
                  <a:pt x="1131" y="92"/>
                </a:cubicBezTo>
                <a:cubicBezTo>
                  <a:pt x="1127" y="93"/>
                  <a:pt x="1123" y="93"/>
                  <a:pt x="1122" y="90"/>
                </a:cubicBezTo>
                <a:cubicBezTo>
                  <a:pt x="1122" y="88"/>
                  <a:pt x="1119" y="88"/>
                  <a:pt x="1116" y="90"/>
                </a:cubicBezTo>
                <a:cubicBezTo>
                  <a:pt x="1114" y="92"/>
                  <a:pt x="1108" y="99"/>
                  <a:pt x="1108" y="99"/>
                </a:cubicBezTo>
                <a:cubicBezTo>
                  <a:pt x="1108" y="99"/>
                  <a:pt x="1099" y="103"/>
                  <a:pt x="1098" y="102"/>
                </a:cubicBezTo>
                <a:cubicBezTo>
                  <a:pt x="1097" y="101"/>
                  <a:pt x="1101" y="97"/>
                  <a:pt x="1104" y="95"/>
                </a:cubicBezTo>
                <a:cubicBezTo>
                  <a:pt x="1107" y="93"/>
                  <a:pt x="1109" y="89"/>
                  <a:pt x="1108" y="88"/>
                </a:cubicBezTo>
                <a:cubicBezTo>
                  <a:pt x="1107" y="87"/>
                  <a:pt x="1105" y="80"/>
                  <a:pt x="1106" y="78"/>
                </a:cubicBezTo>
                <a:cubicBezTo>
                  <a:pt x="1107" y="76"/>
                  <a:pt x="1110" y="73"/>
                  <a:pt x="1107" y="71"/>
                </a:cubicBezTo>
                <a:cubicBezTo>
                  <a:pt x="1103" y="69"/>
                  <a:pt x="1100" y="67"/>
                  <a:pt x="1097" y="66"/>
                </a:cubicBezTo>
                <a:cubicBezTo>
                  <a:pt x="1094" y="65"/>
                  <a:pt x="1091" y="71"/>
                  <a:pt x="1088" y="72"/>
                </a:cubicBezTo>
                <a:cubicBezTo>
                  <a:pt x="1085" y="74"/>
                  <a:pt x="1086" y="76"/>
                  <a:pt x="1082" y="76"/>
                </a:cubicBezTo>
                <a:cubicBezTo>
                  <a:pt x="1079" y="76"/>
                  <a:pt x="1077" y="81"/>
                  <a:pt x="1082" y="83"/>
                </a:cubicBezTo>
                <a:cubicBezTo>
                  <a:pt x="1088" y="86"/>
                  <a:pt x="1090" y="88"/>
                  <a:pt x="1088" y="90"/>
                </a:cubicBezTo>
                <a:cubicBezTo>
                  <a:pt x="1087" y="91"/>
                  <a:pt x="1080" y="89"/>
                  <a:pt x="1080" y="89"/>
                </a:cubicBezTo>
                <a:cubicBezTo>
                  <a:pt x="1080" y="89"/>
                  <a:pt x="1075" y="86"/>
                  <a:pt x="1072" y="86"/>
                </a:cubicBezTo>
                <a:cubicBezTo>
                  <a:pt x="1069" y="86"/>
                  <a:pt x="1066" y="85"/>
                  <a:pt x="1063" y="84"/>
                </a:cubicBezTo>
                <a:cubicBezTo>
                  <a:pt x="1060" y="84"/>
                  <a:pt x="1054" y="84"/>
                  <a:pt x="1052" y="85"/>
                </a:cubicBezTo>
                <a:cubicBezTo>
                  <a:pt x="1051" y="87"/>
                  <a:pt x="1047" y="91"/>
                  <a:pt x="1044" y="90"/>
                </a:cubicBezTo>
                <a:cubicBezTo>
                  <a:pt x="1041" y="88"/>
                  <a:pt x="1041" y="87"/>
                  <a:pt x="1037" y="88"/>
                </a:cubicBezTo>
                <a:cubicBezTo>
                  <a:pt x="1032" y="90"/>
                  <a:pt x="1028" y="87"/>
                  <a:pt x="1026" y="90"/>
                </a:cubicBezTo>
                <a:cubicBezTo>
                  <a:pt x="1024" y="92"/>
                  <a:pt x="1026" y="92"/>
                  <a:pt x="1018" y="90"/>
                </a:cubicBezTo>
                <a:cubicBezTo>
                  <a:pt x="1011" y="87"/>
                  <a:pt x="1013" y="91"/>
                  <a:pt x="1006" y="92"/>
                </a:cubicBezTo>
                <a:cubicBezTo>
                  <a:pt x="999" y="93"/>
                  <a:pt x="995" y="91"/>
                  <a:pt x="993" y="93"/>
                </a:cubicBezTo>
                <a:cubicBezTo>
                  <a:pt x="991" y="96"/>
                  <a:pt x="988" y="100"/>
                  <a:pt x="987" y="97"/>
                </a:cubicBezTo>
                <a:cubicBezTo>
                  <a:pt x="986" y="94"/>
                  <a:pt x="991" y="90"/>
                  <a:pt x="989" y="88"/>
                </a:cubicBezTo>
                <a:cubicBezTo>
                  <a:pt x="987" y="87"/>
                  <a:pt x="979" y="88"/>
                  <a:pt x="978" y="89"/>
                </a:cubicBezTo>
                <a:cubicBezTo>
                  <a:pt x="977" y="90"/>
                  <a:pt x="978" y="94"/>
                  <a:pt x="979" y="96"/>
                </a:cubicBezTo>
                <a:cubicBezTo>
                  <a:pt x="979" y="97"/>
                  <a:pt x="981" y="103"/>
                  <a:pt x="978" y="102"/>
                </a:cubicBezTo>
                <a:cubicBezTo>
                  <a:pt x="976" y="101"/>
                  <a:pt x="976" y="97"/>
                  <a:pt x="974" y="97"/>
                </a:cubicBezTo>
                <a:cubicBezTo>
                  <a:pt x="972" y="98"/>
                  <a:pt x="969" y="99"/>
                  <a:pt x="968" y="100"/>
                </a:cubicBezTo>
                <a:cubicBezTo>
                  <a:pt x="967" y="100"/>
                  <a:pt x="962" y="100"/>
                  <a:pt x="961" y="102"/>
                </a:cubicBezTo>
                <a:cubicBezTo>
                  <a:pt x="960" y="104"/>
                  <a:pt x="962" y="108"/>
                  <a:pt x="960" y="108"/>
                </a:cubicBezTo>
                <a:cubicBezTo>
                  <a:pt x="958" y="108"/>
                  <a:pt x="956" y="110"/>
                  <a:pt x="952" y="107"/>
                </a:cubicBezTo>
                <a:cubicBezTo>
                  <a:pt x="948" y="105"/>
                  <a:pt x="948" y="106"/>
                  <a:pt x="947" y="107"/>
                </a:cubicBezTo>
                <a:cubicBezTo>
                  <a:pt x="946" y="108"/>
                  <a:pt x="940" y="111"/>
                  <a:pt x="940" y="107"/>
                </a:cubicBezTo>
                <a:cubicBezTo>
                  <a:pt x="940" y="104"/>
                  <a:pt x="941" y="103"/>
                  <a:pt x="937" y="100"/>
                </a:cubicBezTo>
                <a:cubicBezTo>
                  <a:pt x="934" y="98"/>
                  <a:pt x="937" y="98"/>
                  <a:pt x="941" y="100"/>
                </a:cubicBezTo>
                <a:cubicBezTo>
                  <a:pt x="946" y="101"/>
                  <a:pt x="951" y="102"/>
                  <a:pt x="960" y="99"/>
                </a:cubicBezTo>
                <a:cubicBezTo>
                  <a:pt x="968" y="97"/>
                  <a:pt x="971" y="96"/>
                  <a:pt x="968" y="94"/>
                </a:cubicBezTo>
                <a:cubicBezTo>
                  <a:pt x="965" y="93"/>
                  <a:pt x="961" y="91"/>
                  <a:pt x="956" y="90"/>
                </a:cubicBezTo>
                <a:cubicBezTo>
                  <a:pt x="951" y="90"/>
                  <a:pt x="943" y="90"/>
                  <a:pt x="935" y="86"/>
                </a:cubicBezTo>
                <a:cubicBezTo>
                  <a:pt x="927" y="83"/>
                  <a:pt x="925" y="82"/>
                  <a:pt x="921" y="82"/>
                </a:cubicBezTo>
                <a:cubicBezTo>
                  <a:pt x="918" y="81"/>
                  <a:pt x="897" y="77"/>
                  <a:pt x="888" y="79"/>
                </a:cubicBezTo>
                <a:cubicBezTo>
                  <a:pt x="878" y="80"/>
                  <a:pt x="852" y="87"/>
                  <a:pt x="851" y="88"/>
                </a:cubicBezTo>
                <a:cubicBezTo>
                  <a:pt x="849" y="90"/>
                  <a:pt x="847" y="94"/>
                  <a:pt x="842" y="98"/>
                </a:cubicBezTo>
                <a:cubicBezTo>
                  <a:pt x="837" y="102"/>
                  <a:pt x="828" y="110"/>
                  <a:pt x="821" y="112"/>
                </a:cubicBezTo>
                <a:cubicBezTo>
                  <a:pt x="814" y="113"/>
                  <a:pt x="805" y="119"/>
                  <a:pt x="805" y="121"/>
                </a:cubicBezTo>
                <a:cubicBezTo>
                  <a:pt x="805" y="122"/>
                  <a:pt x="808" y="128"/>
                  <a:pt x="808" y="129"/>
                </a:cubicBezTo>
                <a:cubicBezTo>
                  <a:pt x="807" y="130"/>
                  <a:pt x="809" y="136"/>
                  <a:pt x="813" y="138"/>
                </a:cubicBezTo>
                <a:cubicBezTo>
                  <a:pt x="817" y="139"/>
                  <a:pt x="825" y="139"/>
                  <a:pt x="825" y="136"/>
                </a:cubicBezTo>
                <a:cubicBezTo>
                  <a:pt x="825" y="134"/>
                  <a:pt x="831" y="129"/>
                  <a:pt x="831" y="133"/>
                </a:cubicBezTo>
                <a:cubicBezTo>
                  <a:pt x="832" y="136"/>
                  <a:pt x="836" y="141"/>
                  <a:pt x="835" y="144"/>
                </a:cubicBezTo>
                <a:cubicBezTo>
                  <a:pt x="834" y="146"/>
                  <a:pt x="835" y="148"/>
                  <a:pt x="837" y="148"/>
                </a:cubicBezTo>
                <a:cubicBezTo>
                  <a:pt x="840" y="147"/>
                  <a:pt x="854" y="144"/>
                  <a:pt x="854" y="144"/>
                </a:cubicBezTo>
                <a:cubicBezTo>
                  <a:pt x="854" y="144"/>
                  <a:pt x="859" y="143"/>
                  <a:pt x="858" y="139"/>
                </a:cubicBezTo>
                <a:cubicBezTo>
                  <a:pt x="857" y="136"/>
                  <a:pt x="863" y="132"/>
                  <a:pt x="864" y="131"/>
                </a:cubicBezTo>
                <a:cubicBezTo>
                  <a:pt x="865" y="130"/>
                  <a:pt x="869" y="125"/>
                  <a:pt x="864" y="124"/>
                </a:cubicBezTo>
                <a:cubicBezTo>
                  <a:pt x="859" y="122"/>
                  <a:pt x="856" y="122"/>
                  <a:pt x="861" y="118"/>
                </a:cubicBezTo>
                <a:cubicBezTo>
                  <a:pt x="866" y="113"/>
                  <a:pt x="870" y="118"/>
                  <a:pt x="876" y="111"/>
                </a:cubicBezTo>
                <a:cubicBezTo>
                  <a:pt x="883" y="104"/>
                  <a:pt x="875" y="102"/>
                  <a:pt x="882" y="102"/>
                </a:cubicBezTo>
                <a:cubicBezTo>
                  <a:pt x="889" y="101"/>
                  <a:pt x="897" y="101"/>
                  <a:pt x="895" y="103"/>
                </a:cubicBezTo>
                <a:cubicBezTo>
                  <a:pt x="894" y="105"/>
                  <a:pt x="885" y="110"/>
                  <a:pt x="880" y="113"/>
                </a:cubicBezTo>
                <a:cubicBezTo>
                  <a:pt x="875" y="115"/>
                  <a:pt x="876" y="119"/>
                  <a:pt x="878" y="121"/>
                </a:cubicBezTo>
                <a:cubicBezTo>
                  <a:pt x="880" y="124"/>
                  <a:pt x="881" y="129"/>
                  <a:pt x="884" y="128"/>
                </a:cubicBezTo>
                <a:cubicBezTo>
                  <a:pt x="887" y="127"/>
                  <a:pt x="892" y="125"/>
                  <a:pt x="895" y="125"/>
                </a:cubicBezTo>
                <a:cubicBezTo>
                  <a:pt x="899" y="125"/>
                  <a:pt x="907" y="125"/>
                  <a:pt x="908" y="125"/>
                </a:cubicBezTo>
                <a:cubicBezTo>
                  <a:pt x="909" y="125"/>
                  <a:pt x="914" y="130"/>
                  <a:pt x="911" y="131"/>
                </a:cubicBezTo>
                <a:cubicBezTo>
                  <a:pt x="908" y="132"/>
                  <a:pt x="904" y="131"/>
                  <a:pt x="898" y="132"/>
                </a:cubicBezTo>
                <a:cubicBezTo>
                  <a:pt x="892" y="132"/>
                  <a:pt x="884" y="132"/>
                  <a:pt x="884" y="133"/>
                </a:cubicBezTo>
                <a:cubicBezTo>
                  <a:pt x="884" y="134"/>
                  <a:pt x="893" y="137"/>
                  <a:pt x="890" y="139"/>
                </a:cubicBezTo>
                <a:cubicBezTo>
                  <a:pt x="887" y="141"/>
                  <a:pt x="884" y="138"/>
                  <a:pt x="880" y="138"/>
                </a:cubicBezTo>
                <a:cubicBezTo>
                  <a:pt x="876" y="138"/>
                  <a:pt x="874" y="143"/>
                  <a:pt x="873" y="146"/>
                </a:cubicBezTo>
                <a:cubicBezTo>
                  <a:pt x="872" y="149"/>
                  <a:pt x="875" y="154"/>
                  <a:pt x="869" y="152"/>
                </a:cubicBezTo>
                <a:cubicBezTo>
                  <a:pt x="864" y="150"/>
                  <a:pt x="859" y="150"/>
                  <a:pt x="858" y="151"/>
                </a:cubicBezTo>
                <a:cubicBezTo>
                  <a:pt x="856" y="152"/>
                  <a:pt x="852" y="153"/>
                  <a:pt x="848" y="155"/>
                </a:cubicBezTo>
                <a:cubicBezTo>
                  <a:pt x="844" y="156"/>
                  <a:pt x="846" y="153"/>
                  <a:pt x="841" y="153"/>
                </a:cubicBezTo>
                <a:cubicBezTo>
                  <a:pt x="836" y="153"/>
                  <a:pt x="836" y="153"/>
                  <a:pt x="836" y="153"/>
                </a:cubicBezTo>
                <a:cubicBezTo>
                  <a:pt x="833" y="153"/>
                  <a:pt x="833" y="153"/>
                  <a:pt x="833" y="153"/>
                </a:cubicBezTo>
                <a:cubicBezTo>
                  <a:pt x="833" y="153"/>
                  <a:pt x="830" y="151"/>
                  <a:pt x="830" y="148"/>
                </a:cubicBezTo>
                <a:cubicBezTo>
                  <a:pt x="829" y="145"/>
                  <a:pt x="831" y="142"/>
                  <a:pt x="829" y="141"/>
                </a:cubicBezTo>
                <a:cubicBezTo>
                  <a:pt x="827" y="140"/>
                  <a:pt x="820" y="141"/>
                  <a:pt x="819" y="144"/>
                </a:cubicBezTo>
                <a:cubicBezTo>
                  <a:pt x="818" y="146"/>
                  <a:pt x="817" y="150"/>
                  <a:pt x="819" y="152"/>
                </a:cubicBezTo>
                <a:cubicBezTo>
                  <a:pt x="820" y="154"/>
                  <a:pt x="825" y="158"/>
                  <a:pt x="820" y="157"/>
                </a:cubicBezTo>
                <a:cubicBezTo>
                  <a:pt x="816" y="155"/>
                  <a:pt x="811" y="155"/>
                  <a:pt x="808" y="157"/>
                </a:cubicBezTo>
                <a:cubicBezTo>
                  <a:pt x="805" y="160"/>
                  <a:pt x="800" y="164"/>
                  <a:pt x="800" y="164"/>
                </a:cubicBezTo>
                <a:cubicBezTo>
                  <a:pt x="800" y="164"/>
                  <a:pt x="790" y="165"/>
                  <a:pt x="790" y="167"/>
                </a:cubicBezTo>
                <a:cubicBezTo>
                  <a:pt x="790" y="170"/>
                  <a:pt x="790" y="173"/>
                  <a:pt x="787" y="173"/>
                </a:cubicBezTo>
                <a:cubicBezTo>
                  <a:pt x="783" y="174"/>
                  <a:pt x="779" y="175"/>
                  <a:pt x="774" y="175"/>
                </a:cubicBezTo>
                <a:cubicBezTo>
                  <a:pt x="770" y="176"/>
                  <a:pt x="770" y="178"/>
                  <a:pt x="765" y="178"/>
                </a:cubicBezTo>
                <a:cubicBezTo>
                  <a:pt x="759" y="179"/>
                  <a:pt x="759" y="181"/>
                  <a:pt x="764" y="182"/>
                </a:cubicBezTo>
                <a:cubicBezTo>
                  <a:pt x="769" y="183"/>
                  <a:pt x="776" y="186"/>
                  <a:pt x="777" y="189"/>
                </a:cubicBezTo>
                <a:cubicBezTo>
                  <a:pt x="777" y="192"/>
                  <a:pt x="776" y="196"/>
                  <a:pt x="774" y="200"/>
                </a:cubicBezTo>
                <a:cubicBezTo>
                  <a:pt x="773" y="202"/>
                  <a:pt x="765" y="200"/>
                  <a:pt x="761" y="200"/>
                </a:cubicBezTo>
                <a:cubicBezTo>
                  <a:pt x="756" y="200"/>
                  <a:pt x="747" y="199"/>
                  <a:pt x="743" y="200"/>
                </a:cubicBezTo>
                <a:cubicBezTo>
                  <a:pt x="739" y="202"/>
                  <a:pt x="740" y="209"/>
                  <a:pt x="741" y="213"/>
                </a:cubicBezTo>
                <a:cubicBezTo>
                  <a:pt x="742" y="216"/>
                  <a:pt x="741" y="218"/>
                  <a:pt x="739" y="219"/>
                </a:cubicBezTo>
                <a:cubicBezTo>
                  <a:pt x="738" y="220"/>
                  <a:pt x="738" y="224"/>
                  <a:pt x="739" y="225"/>
                </a:cubicBezTo>
                <a:cubicBezTo>
                  <a:pt x="741" y="227"/>
                  <a:pt x="743" y="230"/>
                  <a:pt x="744" y="231"/>
                </a:cubicBezTo>
                <a:cubicBezTo>
                  <a:pt x="746" y="231"/>
                  <a:pt x="751" y="230"/>
                  <a:pt x="753" y="231"/>
                </a:cubicBezTo>
                <a:cubicBezTo>
                  <a:pt x="755" y="233"/>
                  <a:pt x="756" y="238"/>
                  <a:pt x="758" y="237"/>
                </a:cubicBezTo>
                <a:cubicBezTo>
                  <a:pt x="759" y="236"/>
                  <a:pt x="760" y="231"/>
                  <a:pt x="762" y="232"/>
                </a:cubicBezTo>
                <a:cubicBezTo>
                  <a:pt x="764" y="233"/>
                  <a:pt x="769" y="231"/>
                  <a:pt x="772" y="231"/>
                </a:cubicBezTo>
                <a:cubicBezTo>
                  <a:pt x="775" y="231"/>
                  <a:pt x="777" y="227"/>
                  <a:pt x="781" y="225"/>
                </a:cubicBezTo>
                <a:cubicBezTo>
                  <a:pt x="784" y="223"/>
                  <a:pt x="782" y="223"/>
                  <a:pt x="781" y="221"/>
                </a:cubicBezTo>
                <a:cubicBezTo>
                  <a:pt x="780" y="219"/>
                  <a:pt x="784" y="216"/>
                  <a:pt x="787" y="213"/>
                </a:cubicBezTo>
                <a:cubicBezTo>
                  <a:pt x="790" y="211"/>
                  <a:pt x="795" y="213"/>
                  <a:pt x="796" y="210"/>
                </a:cubicBezTo>
                <a:cubicBezTo>
                  <a:pt x="797" y="207"/>
                  <a:pt x="797" y="202"/>
                  <a:pt x="800" y="202"/>
                </a:cubicBezTo>
                <a:cubicBezTo>
                  <a:pt x="803" y="202"/>
                  <a:pt x="808" y="204"/>
                  <a:pt x="810" y="204"/>
                </a:cubicBezTo>
                <a:cubicBezTo>
                  <a:pt x="813" y="204"/>
                  <a:pt x="819" y="200"/>
                  <a:pt x="820" y="199"/>
                </a:cubicBezTo>
                <a:cubicBezTo>
                  <a:pt x="822" y="199"/>
                  <a:pt x="827" y="199"/>
                  <a:pt x="828" y="202"/>
                </a:cubicBezTo>
                <a:cubicBezTo>
                  <a:pt x="829" y="206"/>
                  <a:pt x="835" y="210"/>
                  <a:pt x="837" y="211"/>
                </a:cubicBezTo>
                <a:cubicBezTo>
                  <a:pt x="838" y="211"/>
                  <a:pt x="848" y="214"/>
                  <a:pt x="850" y="216"/>
                </a:cubicBezTo>
                <a:cubicBezTo>
                  <a:pt x="851" y="217"/>
                  <a:pt x="853" y="220"/>
                  <a:pt x="854" y="223"/>
                </a:cubicBezTo>
                <a:cubicBezTo>
                  <a:pt x="855" y="226"/>
                  <a:pt x="858" y="226"/>
                  <a:pt x="858" y="223"/>
                </a:cubicBezTo>
                <a:cubicBezTo>
                  <a:pt x="858" y="221"/>
                  <a:pt x="856" y="216"/>
                  <a:pt x="859" y="216"/>
                </a:cubicBezTo>
                <a:cubicBezTo>
                  <a:pt x="861" y="217"/>
                  <a:pt x="864" y="216"/>
                  <a:pt x="864" y="216"/>
                </a:cubicBezTo>
                <a:cubicBezTo>
                  <a:pt x="864" y="216"/>
                  <a:pt x="857" y="211"/>
                  <a:pt x="854" y="209"/>
                </a:cubicBezTo>
                <a:cubicBezTo>
                  <a:pt x="852" y="208"/>
                  <a:pt x="847" y="206"/>
                  <a:pt x="845" y="202"/>
                </a:cubicBezTo>
                <a:cubicBezTo>
                  <a:pt x="842" y="199"/>
                  <a:pt x="837" y="198"/>
                  <a:pt x="837" y="194"/>
                </a:cubicBezTo>
                <a:cubicBezTo>
                  <a:pt x="837" y="190"/>
                  <a:pt x="843" y="192"/>
                  <a:pt x="846" y="195"/>
                </a:cubicBezTo>
                <a:cubicBezTo>
                  <a:pt x="849" y="199"/>
                  <a:pt x="856" y="203"/>
                  <a:pt x="859" y="205"/>
                </a:cubicBezTo>
                <a:cubicBezTo>
                  <a:pt x="862" y="208"/>
                  <a:pt x="866" y="209"/>
                  <a:pt x="867" y="213"/>
                </a:cubicBezTo>
                <a:cubicBezTo>
                  <a:pt x="868" y="216"/>
                  <a:pt x="872" y="220"/>
                  <a:pt x="873" y="221"/>
                </a:cubicBezTo>
                <a:cubicBezTo>
                  <a:pt x="874" y="223"/>
                  <a:pt x="878" y="231"/>
                  <a:pt x="879" y="233"/>
                </a:cubicBezTo>
                <a:cubicBezTo>
                  <a:pt x="880" y="235"/>
                  <a:pt x="884" y="233"/>
                  <a:pt x="886" y="231"/>
                </a:cubicBezTo>
                <a:cubicBezTo>
                  <a:pt x="887" y="230"/>
                  <a:pt x="891" y="229"/>
                  <a:pt x="891" y="226"/>
                </a:cubicBezTo>
                <a:cubicBezTo>
                  <a:pt x="892" y="223"/>
                  <a:pt x="887" y="220"/>
                  <a:pt x="885" y="219"/>
                </a:cubicBezTo>
                <a:cubicBezTo>
                  <a:pt x="884" y="218"/>
                  <a:pt x="889" y="217"/>
                  <a:pt x="891" y="216"/>
                </a:cubicBezTo>
                <a:cubicBezTo>
                  <a:pt x="893" y="214"/>
                  <a:pt x="896" y="211"/>
                  <a:pt x="898" y="214"/>
                </a:cubicBezTo>
                <a:cubicBezTo>
                  <a:pt x="899" y="216"/>
                  <a:pt x="898" y="225"/>
                  <a:pt x="899" y="227"/>
                </a:cubicBezTo>
                <a:cubicBezTo>
                  <a:pt x="900" y="228"/>
                  <a:pt x="907" y="230"/>
                  <a:pt x="909" y="232"/>
                </a:cubicBezTo>
                <a:cubicBezTo>
                  <a:pt x="910" y="234"/>
                  <a:pt x="917" y="235"/>
                  <a:pt x="918" y="234"/>
                </a:cubicBezTo>
                <a:cubicBezTo>
                  <a:pt x="919" y="233"/>
                  <a:pt x="925" y="234"/>
                  <a:pt x="927" y="235"/>
                </a:cubicBezTo>
                <a:cubicBezTo>
                  <a:pt x="928" y="235"/>
                  <a:pt x="933" y="234"/>
                  <a:pt x="936" y="233"/>
                </a:cubicBezTo>
                <a:cubicBezTo>
                  <a:pt x="939" y="233"/>
                  <a:pt x="942" y="230"/>
                  <a:pt x="942" y="235"/>
                </a:cubicBezTo>
                <a:cubicBezTo>
                  <a:pt x="941" y="240"/>
                  <a:pt x="940" y="248"/>
                  <a:pt x="936" y="251"/>
                </a:cubicBezTo>
                <a:cubicBezTo>
                  <a:pt x="932" y="255"/>
                  <a:pt x="934" y="257"/>
                  <a:pt x="930" y="257"/>
                </a:cubicBezTo>
                <a:cubicBezTo>
                  <a:pt x="928" y="257"/>
                  <a:pt x="927" y="257"/>
                  <a:pt x="926" y="258"/>
                </a:cubicBezTo>
                <a:cubicBezTo>
                  <a:pt x="924" y="256"/>
                  <a:pt x="923" y="254"/>
                  <a:pt x="920" y="255"/>
                </a:cubicBezTo>
                <a:cubicBezTo>
                  <a:pt x="916" y="256"/>
                  <a:pt x="910" y="256"/>
                  <a:pt x="906" y="261"/>
                </a:cubicBezTo>
                <a:cubicBezTo>
                  <a:pt x="903" y="265"/>
                  <a:pt x="901" y="265"/>
                  <a:pt x="900" y="264"/>
                </a:cubicBezTo>
                <a:cubicBezTo>
                  <a:pt x="900" y="262"/>
                  <a:pt x="911" y="256"/>
                  <a:pt x="910" y="254"/>
                </a:cubicBezTo>
                <a:cubicBezTo>
                  <a:pt x="908" y="252"/>
                  <a:pt x="899" y="253"/>
                  <a:pt x="894" y="253"/>
                </a:cubicBezTo>
                <a:cubicBezTo>
                  <a:pt x="889" y="253"/>
                  <a:pt x="885" y="250"/>
                  <a:pt x="881" y="249"/>
                </a:cubicBezTo>
                <a:cubicBezTo>
                  <a:pt x="878" y="248"/>
                  <a:pt x="873" y="253"/>
                  <a:pt x="869" y="257"/>
                </a:cubicBezTo>
                <a:cubicBezTo>
                  <a:pt x="865" y="261"/>
                  <a:pt x="862" y="258"/>
                  <a:pt x="859" y="258"/>
                </a:cubicBezTo>
                <a:cubicBezTo>
                  <a:pt x="856" y="258"/>
                  <a:pt x="849" y="253"/>
                  <a:pt x="849" y="253"/>
                </a:cubicBezTo>
                <a:cubicBezTo>
                  <a:pt x="849" y="253"/>
                  <a:pt x="843" y="250"/>
                  <a:pt x="840" y="250"/>
                </a:cubicBezTo>
                <a:cubicBezTo>
                  <a:pt x="837" y="250"/>
                  <a:pt x="832" y="245"/>
                  <a:pt x="831" y="245"/>
                </a:cubicBezTo>
                <a:cubicBezTo>
                  <a:pt x="829" y="245"/>
                  <a:pt x="825" y="242"/>
                  <a:pt x="828" y="241"/>
                </a:cubicBezTo>
                <a:cubicBezTo>
                  <a:pt x="831" y="239"/>
                  <a:pt x="834" y="242"/>
                  <a:pt x="831" y="234"/>
                </a:cubicBezTo>
                <a:cubicBezTo>
                  <a:pt x="828" y="225"/>
                  <a:pt x="821" y="227"/>
                  <a:pt x="819" y="228"/>
                </a:cubicBezTo>
                <a:cubicBezTo>
                  <a:pt x="816" y="230"/>
                  <a:pt x="797" y="229"/>
                  <a:pt x="795" y="229"/>
                </a:cubicBezTo>
                <a:cubicBezTo>
                  <a:pt x="794" y="229"/>
                  <a:pt x="783" y="233"/>
                  <a:pt x="780" y="234"/>
                </a:cubicBezTo>
                <a:cubicBezTo>
                  <a:pt x="776" y="236"/>
                  <a:pt x="770" y="238"/>
                  <a:pt x="769" y="239"/>
                </a:cubicBezTo>
                <a:cubicBezTo>
                  <a:pt x="767" y="239"/>
                  <a:pt x="759" y="237"/>
                  <a:pt x="756" y="239"/>
                </a:cubicBezTo>
                <a:cubicBezTo>
                  <a:pt x="751" y="242"/>
                  <a:pt x="747" y="245"/>
                  <a:pt x="746" y="245"/>
                </a:cubicBezTo>
                <a:cubicBezTo>
                  <a:pt x="745" y="245"/>
                  <a:pt x="741" y="248"/>
                  <a:pt x="739" y="254"/>
                </a:cubicBezTo>
                <a:cubicBezTo>
                  <a:pt x="737" y="259"/>
                  <a:pt x="739" y="264"/>
                  <a:pt x="735" y="266"/>
                </a:cubicBezTo>
                <a:cubicBezTo>
                  <a:pt x="731" y="268"/>
                  <a:pt x="724" y="272"/>
                  <a:pt x="721" y="275"/>
                </a:cubicBezTo>
                <a:cubicBezTo>
                  <a:pt x="717" y="278"/>
                  <a:pt x="714" y="289"/>
                  <a:pt x="710" y="294"/>
                </a:cubicBezTo>
                <a:cubicBezTo>
                  <a:pt x="706" y="299"/>
                  <a:pt x="710" y="303"/>
                  <a:pt x="711" y="306"/>
                </a:cubicBezTo>
                <a:cubicBezTo>
                  <a:pt x="711" y="309"/>
                  <a:pt x="714" y="315"/>
                  <a:pt x="710" y="320"/>
                </a:cubicBezTo>
                <a:cubicBezTo>
                  <a:pt x="706" y="326"/>
                  <a:pt x="706" y="328"/>
                  <a:pt x="704" y="329"/>
                </a:cubicBezTo>
                <a:cubicBezTo>
                  <a:pt x="702" y="329"/>
                  <a:pt x="706" y="331"/>
                  <a:pt x="707" y="334"/>
                </a:cubicBezTo>
                <a:cubicBezTo>
                  <a:pt x="708" y="338"/>
                  <a:pt x="703" y="342"/>
                  <a:pt x="711" y="345"/>
                </a:cubicBezTo>
                <a:cubicBezTo>
                  <a:pt x="718" y="349"/>
                  <a:pt x="721" y="352"/>
                  <a:pt x="723" y="356"/>
                </a:cubicBezTo>
                <a:cubicBezTo>
                  <a:pt x="725" y="361"/>
                  <a:pt x="735" y="368"/>
                  <a:pt x="735" y="368"/>
                </a:cubicBezTo>
                <a:cubicBezTo>
                  <a:pt x="735" y="368"/>
                  <a:pt x="741" y="374"/>
                  <a:pt x="745" y="377"/>
                </a:cubicBezTo>
                <a:cubicBezTo>
                  <a:pt x="748" y="380"/>
                  <a:pt x="749" y="378"/>
                  <a:pt x="750" y="376"/>
                </a:cubicBezTo>
                <a:cubicBezTo>
                  <a:pt x="751" y="373"/>
                  <a:pt x="755" y="373"/>
                  <a:pt x="761" y="373"/>
                </a:cubicBezTo>
                <a:cubicBezTo>
                  <a:pt x="766" y="373"/>
                  <a:pt x="770" y="374"/>
                  <a:pt x="775" y="373"/>
                </a:cubicBezTo>
                <a:cubicBezTo>
                  <a:pt x="780" y="372"/>
                  <a:pt x="786" y="369"/>
                  <a:pt x="788" y="368"/>
                </a:cubicBezTo>
                <a:cubicBezTo>
                  <a:pt x="789" y="367"/>
                  <a:pt x="796" y="363"/>
                  <a:pt x="801" y="366"/>
                </a:cubicBezTo>
                <a:cubicBezTo>
                  <a:pt x="806" y="369"/>
                  <a:pt x="805" y="373"/>
                  <a:pt x="808" y="376"/>
                </a:cubicBezTo>
                <a:cubicBezTo>
                  <a:pt x="810" y="379"/>
                  <a:pt x="815" y="377"/>
                  <a:pt x="818" y="374"/>
                </a:cubicBezTo>
                <a:cubicBezTo>
                  <a:pt x="822" y="372"/>
                  <a:pt x="820" y="373"/>
                  <a:pt x="824" y="375"/>
                </a:cubicBezTo>
                <a:cubicBezTo>
                  <a:pt x="828" y="378"/>
                  <a:pt x="830" y="380"/>
                  <a:pt x="826" y="383"/>
                </a:cubicBezTo>
                <a:cubicBezTo>
                  <a:pt x="823" y="387"/>
                  <a:pt x="825" y="392"/>
                  <a:pt x="823" y="397"/>
                </a:cubicBezTo>
                <a:cubicBezTo>
                  <a:pt x="820" y="402"/>
                  <a:pt x="821" y="403"/>
                  <a:pt x="825" y="406"/>
                </a:cubicBezTo>
                <a:cubicBezTo>
                  <a:pt x="829" y="408"/>
                  <a:pt x="837" y="422"/>
                  <a:pt x="839" y="424"/>
                </a:cubicBezTo>
                <a:cubicBezTo>
                  <a:pt x="841" y="427"/>
                  <a:pt x="838" y="435"/>
                  <a:pt x="841" y="439"/>
                </a:cubicBezTo>
                <a:cubicBezTo>
                  <a:pt x="844" y="444"/>
                  <a:pt x="846" y="447"/>
                  <a:pt x="843" y="449"/>
                </a:cubicBezTo>
                <a:cubicBezTo>
                  <a:pt x="840" y="451"/>
                  <a:pt x="835" y="455"/>
                  <a:pt x="834" y="463"/>
                </a:cubicBezTo>
                <a:cubicBezTo>
                  <a:pt x="834" y="471"/>
                  <a:pt x="836" y="476"/>
                  <a:pt x="837" y="479"/>
                </a:cubicBezTo>
                <a:cubicBezTo>
                  <a:pt x="839" y="481"/>
                  <a:pt x="843" y="488"/>
                  <a:pt x="845" y="491"/>
                </a:cubicBezTo>
                <a:cubicBezTo>
                  <a:pt x="847" y="494"/>
                  <a:pt x="849" y="500"/>
                  <a:pt x="849" y="504"/>
                </a:cubicBezTo>
                <a:cubicBezTo>
                  <a:pt x="850" y="508"/>
                  <a:pt x="848" y="513"/>
                  <a:pt x="850" y="516"/>
                </a:cubicBezTo>
                <a:cubicBezTo>
                  <a:pt x="852" y="518"/>
                  <a:pt x="853" y="521"/>
                  <a:pt x="857" y="524"/>
                </a:cubicBezTo>
                <a:cubicBezTo>
                  <a:pt x="860" y="527"/>
                  <a:pt x="861" y="534"/>
                  <a:pt x="861" y="534"/>
                </a:cubicBezTo>
                <a:cubicBezTo>
                  <a:pt x="861" y="534"/>
                  <a:pt x="862" y="536"/>
                  <a:pt x="863" y="541"/>
                </a:cubicBezTo>
                <a:cubicBezTo>
                  <a:pt x="863" y="545"/>
                  <a:pt x="864" y="547"/>
                  <a:pt x="867" y="549"/>
                </a:cubicBezTo>
                <a:cubicBezTo>
                  <a:pt x="871" y="551"/>
                  <a:pt x="874" y="552"/>
                  <a:pt x="876" y="550"/>
                </a:cubicBezTo>
                <a:cubicBezTo>
                  <a:pt x="878" y="548"/>
                  <a:pt x="887" y="547"/>
                  <a:pt x="892" y="548"/>
                </a:cubicBezTo>
                <a:cubicBezTo>
                  <a:pt x="897" y="548"/>
                  <a:pt x="903" y="546"/>
                  <a:pt x="907" y="542"/>
                </a:cubicBezTo>
                <a:cubicBezTo>
                  <a:pt x="912" y="539"/>
                  <a:pt x="920" y="530"/>
                  <a:pt x="922" y="527"/>
                </a:cubicBezTo>
                <a:cubicBezTo>
                  <a:pt x="925" y="524"/>
                  <a:pt x="931" y="519"/>
                  <a:pt x="930" y="516"/>
                </a:cubicBezTo>
                <a:cubicBezTo>
                  <a:pt x="929" y="513"/>
                  <a:pt x="928" y="510"/>
                  <a:pt x="931" y="509"/>
                </a:cubicBezTo>
                <a:cubicBezTo>
                  <a:pt x="934" y="507"/>
                  <a:pt x="941" y="504"/>
                  <a:pt x="942" y="502"/>
                </a:cubicBezTo>
                <a:cubicBezTo>
                  <a:pt x="942" y="500"/>
                  <a:pt x="939" y="490"/>
                  <a:pt x="938" y="488"/>
                </a:cubicBezTo>
                <a:cubicBezTo>
                  <a:pt x="937" y="486"/>
                  <a:pt x="940" y="483"/>
                  <a:pt x="943" y="479"/>
                </a:cubicBezTo>
                <a:cubicBezTo>
                  <a:pt x="946" y="476"/>
                  <a:pt x="956" y="473"/>
                  <a:pt x="957" y="471"/>
                </a:cubicBezTo>
                <a:cubicBezTo>
                  <a:pt x="959" y="470"/>
                  <a:pt x="963" y="463"/>
                  <a:pt x="963" y="458"/>
                </a:cubicBezTo>
                <a:cubicBezTo>
                  <a:pt x="964" y="454"/>
                  <a:pt x="962" y="448"/>
                  <a:pt x="963" y="445"/>
                </a:cubicBezTo>
                <a:cubicBezTo>
                  <a:pt x="965" y="442"/>
                  <a:pt x="964" y="440"/>
                  <a:pt x="960" y="437"/>
                </a:cubicBezTo>
                <a:cubicBezTo>
                  <a:pt x="957" y="434"/>
                  <a:pt x="958" y="425"/>
                  <a:pt x="957" y="423"/>
                </a:cubicBezTo>
                <a:cubicBezTo>
                  <a:pt x="956" y="422"/>
                  <a:pt x="956" y="414"/>
                  <a:pt x="959" y="413"/>
                </a:cubicBezTo>
                <a:cubicBezTo>
                  <a:pt x="961" y="412"/>
                  <a:pt x="966" y="405"/>
                  <a:pt x="969" y="401"/>
                </a:cubicBezTo>
                <a:cubicBezTo>
                  <a:pt x="972" y="398"/>
                  <a:pt x="981" y="387"/>
                  <a:pt x="985" y="387"/>
                </a:cubicBezTo>
                <a:cubicBezTo>
                  <a:pt x="989" y="386"/>
                  <a:pt x="995" y="380"/>
                  <a:pt x="996" y="376"/>
                </a:cubicBezTo>
                <a:cubicBezTo>
                  <a:pt x="996" y="373"/>
                  <a:pt x="1007" y="360"/>
                  <a:pt x="1007" y="357"/>
                </a:cubicBezTo>
                <a:cubicBezTo>
                  <a:pt x="1008" y="355"/>
                  <a:pt x="1012" y="345"/>
                  <a:pt x="1010" y="343"/>
                </a:cubicBezTo>
                <a:cubicBezTo>
                  <a:pt x="1009" y="340"/>
                  <a:pt x="994" y="346"/>
                  <a:pt x="992" y="347"/>
                </a:cubicBezTo>
                <a:cubicBezTo>
                  <a:pt x="990" y="348"/>
                  <a:pt x="985" y="351"/>
                  <a:pt x="979" y="350"/>
                </a:cubicBezTo>
                <a:cubicBezTo>
                  <a:pt x="973" y="350"/>
                  <a:pt x="975" y="345"/>
                  <a:pt x="975" y="343"/>
                </a:cubicBezTo>
                <a:cubicBezTo>
                  <a:pt x="974" y="340"/>
                  <a:pt x="968" y="332"/>
                  <a:pt x="967" y="331"/>
                </a:cubicBezTo>
                <a:cubicBezTo>
                  <a:pt x="965" y="331"/>
                  <a:pt x="960" y="326"/>
                  <a:pt x="959" y="322"/>
                </a:cubicBezTo>
                <a:cubicBezTo>
                  <a:pt x="957" y="317"/>
                  <a:pt x="954" y="312"/>
                  <a:pt x="951" y="308"/>
                </a:cubicBezTo>
                <a:cubicBezTo>
                  <a:pt x="948" y="305"/>
                  <a:pt x="946" y="297"/>
                  <a:pt x="943" y="292"/>
                </a:cubicBezTo>
                <a:cubicBezTo>
                  <a:pt x="940" y="286"/>
                  <a:pt x="937" y="279"/>
                  <a:pt x="935" y="275"/>
                </a:cubicBezTo>
                <a:cubicBezTo>
                  <a:pt x="934" y="273"/>
                  <a:pt x="933" y="272"/>
                  <a:pt x="933" y="271"/>
                </a:cubicBezTo>
                <a:cubicBezTo>
                  <a:pt x="936" y="270"/>
                  <a:pt x="941" y="269"/>
                  <a:pt x="942" y="271"/>
                </a:cubicBezTo>
                <a:cubicBezTo>
                  <a:pt x="943" y="273"/>
                  <a:pt x="947" y="279"/>
                  <a:pt x="948" y="283"/>
                </a:cubicBezTo>
                <a:cubicBezTo>
                  <a:pt x="948" y="287"/>
                  <a:pt x="952" y="286"/>
                  <a:pt x="953" y="290"/>
                </a:cubicBezTo>
                <a:cubicBezTo>
                  <a:pt x="953" y="294"/>
                  <a:pt x="957" y="303"/>
                  <a:pt x="959" y="304"/>
                </a:cubicBezTo>
                <a:cubicBezTo>
                  <a:pt x="960" y="305"/>
                  <a:pt x="967" y="311"/>
                  <a:pt x="968" y="313"/>
                </a:cubicBezTo>
                <a:cubicBezTo>
                  <a:pt x="969" y="315"/>
                  <a:pt x="971" y="318"/>
                  <a:pt x="972" y="324"/>
                </a:cubicBezTo>
                <a:cubicBezTo>
                  <a:pt x="973" y="330"/>
                  <a:pt x="974" y="337"/>
                  <a:pt x="977" y="339"/>
                </a:cubicBezTo>
                <a:cubicBezTo>
                  <a:pt x="980" y="340"/>
                  <a:pt x="990" y="337"/>
                  <a:pt x="992" y="336"/>
                </a:cubicBezTo>
                <a:cubicBezTo>
                  <a:pt x="994" y="334"/>
                  <a:pt x="1007" y="328"/>
                  <a:pt x="1011" y="328"/>
                </a:cubicBezTo>
                <a:cubicBezTo>
                  <a:pt x="1016" y="328"/>
                  <a:pt x="1016" y="325"/>
                  <a:pt x="1022" y="323"/>
                </a:cubicBezTo>
                <a:cubicBezTo>
                  <a:pt x="1028" y="322"/>
                  <a:pt x="1032" y="318"/>
                  <a:pt x="1036" y="315"/>
                </a:cubicBezTo>
                <a:cubicBezTo>
                  <a:pt x="1040" y="312"/>
                  <a:pt x="1044" y="304"/>
                  <a:pt x="1046" y="302"/>
                </a:cubicBezTo>
                <a:cubicBezTo>
                  <a:pt x="1047" y="299"/>
                  <a:pt x="1051" y="297"/>
                  <a:pt x="1049" y="294"/>
                </a:cubicBezTo>
                <a:cubicBezTo>
                  <a:pt x="1047" y="291"/>
                  <a:pt x="1039" y="287"/>
                  <a:pt x="1036" y="286"/>
                </a:cubicBezTo>
                <a:cubicBezTo>
                  <a:pt x="1033" y="286"/>
                  <a:pt x="1033" y="281"/>
                  <a:pt x="1032" y="281"/>
                </a:cubicBezTo>
                <a:cubicBezTo>
                  <a:pt x="1030" y="281"/>
                  <a:pt x="1030" y="284"/>
                  <a:pt x="1026" y="286"/>
                </a:cubicBezTo>
                <a:cubicBezTo>
                  <a:pt x="1023" y="287"/>
                  <a:pt x="1019" y="291"/>
                  <a:pt x="1016" y="290"/>
                </a:cubicBezTo>
                <a:cubicBezTo>
                  <a:pt x="1013" y="290"/>
                  <a:pt x="1017" y="288"/>
                  <a:pt x="1013" y="284"/>
                </a:cubicBezTo>
                <a:cubicBezTo>
                  <a:pt x="1009" y="281"/>
                  <a:pt x="1007" y="280"/>
                  <a:pt x="1007" y="278"/>
                </a:cubicBezTo>
                <a:cubicBezTo>
                  <a:pt x="1007" y="275"/>
                  <a:pt x="999" y="270"/>
                  <a:pt x="998" y="266"/>
                </a:cubicBezTo>
                <a:cubicBezTo>
                  <a:pt x="997" y="262"/>
                  <a:pt x="1004" y="257"/>
                  <a:pt x="1005" y="261"/>
                </a:cubicBezTo>
                <a:cubicBezTo>
                  <a:pt x="1007" y="264"/>
                  <a:pt x="1009" y="269"/>
                  <a:pt x="1014" y="272"/>
                </a:cubicBezTo>
                <a:cubicBezTo>
                  <a:pt x="1019" y="274"/>
                  <a:pt x="1023" y="278"/>
                  <a:pt x="1026" y="278"/>
                </a:cubicBezTo>
                <a:cubicBezTo>
                  <a:pt x="1028" y="279"/>
                  <a:pt x="1033" y="274"/>
                  <a:pt x="1035" y="275"/>
                </a:cubicBezTo>
                <a:cubicBezTo>
                  <a:pt x="1037" y="276"/>
                  <a:pt x="1041" y="283"/>
                  <a:pt x="1044" y="284"/>
                </a:cubicBezTo>
                <a:cubicBezTo>
                  <a:pt x="1048" y="285"/>
                  <a:pt x="1059" y="285"/>
                  <a:pt x="1061" y="285"/>
                </a:cubicBezTo>
                <a:cubicBezTo>
                  <a:pt x="1063" y="285"/>
                  <a:pt x="1071" y="286"/>
                  <a:pt x="1072" y="283"/>
                </a:cubicBezTo>
                <a:cubicBezTo>
                  <a:pt x="1074" y="281"/>
                  <a:pt x="1075" y="281"/>
                  <a:pt x="1077" y="281"/>
                </a:cubicBezTo>
                <a:cubicBezTo>
                  <a:pt x="1079" y="281"/>
                  <a:pt x="1082" y="288"/>
                  <a:pt x="1085" y="289"/>
                </a:cubicBezTo>
                <a:cubicBezTo>
                  <a:pt x="1088" y="289"/>
                  <a:pt x="1093" y="289"/>
                  <a:pt x="1092" y="294"/>
                </a:cubicBezTo>
                <a:cubicBezTo>
                  <a:pt x="1092" y="299"/>
                  <a:pt x="1094" y="303"/>
                  <a:pt x="1097" y="303"/>
                </a:cubicBezTo>
                <a:cubicBezTo>
                  <a:pt x="1100" y="304"/>
                  <a:pt x="1106" y="298"/>
                  <a:pt x="1106" y="298"/>
                </a:cubicBezTo>
                <a:cubicBezTo>
                  <a:pt x="1106" y="298"/>
                  <a:pt x="1106" y="307"/>
                  <a:pt x="1105" y="311"/>
                </a:cubicBezTo>
                <a:cubicBezTo>
                  <a:pt x="1105" y="314"/>
                  <a:pt x="1110" y="326"/>
                  <a:pt x="1110" y="326"/>
                </a:cubicBezTo>
                <a:cubicBezTo>
                  <a:pt x="1110" y="326"/>
                  <a:pt x="1115" y="338"/>
                  <a:pt x="1117" y="341"/>
                </a:cubicBezTo>
                <a:cubicBezTo>
                  <a:pt x="1118" y="343"/>
                  <a:pt x="1125" y="351"/>
                  <a:pt x="1125" y="355"/>
                </a:cubicBezTo>
                <a:cubicBezTo>
                  <a:pt x="1125" y="358"/>
                  <a:pt x="1125" y="364"/>
                  <a:pt x="1128" y="364"/>
                </a:cubicBezTo>
                <a:cubicBezTo>
                  <a:pt x="1130" y="364"/>
                  <a:pt x="1132" y="357"/>
                  <a:pt x="1135" y="354"/>
                </a:cubicBezTo>
                <a:cubicBezTo>
                  <a:pt x="1138" y="350"/>
                  <a:pt x="1138" y="345"/>
                  <a:pt x="1139" y="341"/>
                </a:cubicBezTo>
                <a:cubicBezTo>
                  <a:pt x="1141" y="337"/>
                  <a:pt x="1141" y="330"/>
                  <a:pt x="1141" y="328"/>
                </a:cubicBezTo>
                <a:cubicBezTo>
                  <a:pt x="1141" y="325"/>
                  <a:pt x="1143" y="323"/>
                  <a:pt x="1148" y="320"/>
                </a:cubicBezTo>
                <a:cubicBezTo>
                  <a:pt x="1153" y="318"/>
                  <a:pt x="1157" y="312"/>
                  <a:pt x="1162" y="308"/>
                </a:cubicBezTo>
                <a:cubicBezTo>
                  <a:pt x="1166" y="305"/>
                  <a:pt x="1166" y="299"/>
                  <a:pt x="1175" y="299"/>
                </a:cubicBezTo>
                <a:cubicBezTo>
                  <a:pt x="1184" y="299"/>
                  <a:pt x="1183" y="299"/>
                  <a:pt x="1186" y="297"/>
                </a:cubicBezTo>
                <a:cubicBezTo>
                  <a:pt x="1188" y="295"/>
                  <a:pt x="1190" y="293"/>
                  <a:pt x="1191" y="297"/>
                </a:cubicBezTo>
                <a:cubicBezTo>
                  <a:pt x="1192" y="301"/>
                  <a:pt x="1199" y="307"/>
                  <a:pt x="1200" y="309"/>
                </a:cubicBezTo>
                <a:cubicBezTo>
                  <a:pt x="1201" y="311"/>
                  <a:pt x="1203" y="315"/>
                  <a:pt x="1203" y="319"/>
                </a:cubicBezTo>
                <a:cubicBezTo>
                  <a:pt x="1203" y="324"/>
                  <a:pt x="1203" y="329"/>
                  <a:pt x="1205" y="329"/>
                </a:cubicBezTo>
                <a:cubicBezTo>
                  <a:pt x="1207" y="329"/>
                  <a:pt x="1211" y="323"/>
                  <a:pt x="1211" y="323"/>
                </a:cubicBezTo>
                <a:cubicBezTo>
                  <a:pt x="1211" y="323"/>
                  <a:pt x="1219" y="317"/>
                  <a:pt x="1219" y="323"/>
                </a:cubicBezTo>
                <a:cubicBezTo>
                  <a:pt x="1219" y="329"/>
                  <a:pt x="1220" y="336"/>
                  <a:pt x="1220" y="339"/>
                </a:cubicBezTo>
                <a:cubicBezTo>
                  <a:pt x="1220" y="343"/>
                  <a:pt x="1227" y="352"/>
                  <a:pt x="1227" y="350"/>
                </a:cubicBezTo>
                <a:cubicBezTo>
                  <a:pt x="1227" y="348"/>
                  <a:pt x="1230" y="341"/>
                  <a:pt x="1230" y="338"/>
                </a:cubicBezTo>
                <a:cubicBezTo>
                  <a:pt x="1230" y="334"/>
                  <a:pt x="1231" y="336"/>
                  <a:pt x="1236" y="339"/>
                </a:cubicBezTo>
                <a:cubicBezTo>
                  <a:pt x="1241" y="343"/>
                  <a:pt x="1245" y="350"/>
                  <a:pt x="1245" y="350"/>
                </a:cubicBezTo>
                <a:cubicBezTo>
                  <a:pt x="1245" y="350"/>
                  <a:pt x="1250" y="354"/>
                  <a:pt x="1250" y="356"/>
                </a:cubicBezTo>
                <a:cubicBezTo>
                  <a:pt x="1251" y="358"/>
                  <a:pt x="1256" y="355"/>
                  <a:pt x="1258" y="353"/>
                </a:cubicBezTo>
                <a:cubicBezTo>
                  <a:pt x="1259" y="351"/>
                  <a:pt x="1259" y="350"/>
                  <a:pt x="1262" y="349"/>
                </a:cubicBezTo>
                <a:cubicBezTo>
                  <a:pt x="1265" y="348"/>
                  <a:pt x="1269" y="348"/>
                  <a:pt x="1270" y="344"/>
                </a:cubicBezTo>
                <a:cubicBezTo>
                  <a:pt x="1272" y="340"/>
                  <a:pt x="1275" y="335"/>
                  <a:pt x="1270" y="329"/>
                </a:cubicBezTo>
                <a:cubicBezTo>
                  <a:pt x="1266" y="323"/>
                  <a:pt x="1264" y="320"/>
                  <a:pt x="1260" y="317"/>
                </a:cubicBezTo>
                <a:cubicBezTo>
                  <a:pt x="1257" y="314"/>
                  <a:pt x="1254" y="307"/>
                  <a:pt x="1254" y="307"/>
                </a:cubicBezTo>
                <a:cubicBezTo>
                  <a:pt x="1254" y="307"/>
                  <a:pt x="1261" y="301"/>
                  <a:pt x="1264" y="299"/>
                </a:cubicBezTo>
                <a:cubicBezTo>
                  <a:pt x="1266" y="297"/>
                  <a:pt x="1269" y="298"/>
                  <a:pt x="1270" y="301"/>
                </a:cubicBezTo>
                <a:cubicBezTo>
                  <a:pt x="1270" y="303"/>
                  <a:pt x="1266" y="306"/>
                  <a:pt x="1265" y="311"/>
                </a:cubicBezTo>
                <a:cubicBezTo>
                  <a:pt x="1265" y="317"/>
                  <a:pt x="1270" y="319"/>
                  <a:pt x="1272" y="317"/>
                </a:cubicBezTo>
                <a:cubicBezTo>
                  <a:pt x="1273" y="315"/>
                  <a:pt x="1277" y="311"/>
                  <a:pt x="1277" y="309"/>
                </a:cubicBezTo>
                <a:cubicBezTo>
                  <a:pt x="1277" y="308"/>
                  <a:pt x="1274" y="309"/>
                  <a:pt x="1274" y="304"/>
                </a:cubicBezTo>
                <a:cubicBezTo>
                  <a:pt x="1273" y="300"/>
                  <a:pt x="1279" y="297"/>
                  <a:pt x="1281" y="298"/>
                </a:cubicBezTo>
                <a:cubicBezTo>
                  <a:pt x="1282" y="300"/>
                  <a:pt x="1295" y="297"/>
                  <a:pt x="1300" y="294"/>
                </a:cubicBezTo>
                <a:cubicBezTo>
                  <a:pt x="1306" y="291"/>
                  <a:pt x="1309" y="284"/>
                  <a:pt x="1313" y="282"/>
                </a:cubicBezTo>
                <a:cubicBezTo>
                  <a:pt x="1316" y="279"/>
                  <a:pt x="1328" y="270"/>
                  <a:pt x="1327" y="266"/>
                </a:cubicBezTo>
                <a:cubicBezTo>
                  <a:pt x="1326" y="262"/>
                  <a:pt x="1328" y="256"/>
                  <a:pt x="1324" y="251"/>
                </a:cubicBezTo>
                <a:cubicBezTo>
                  <a:pt x="1321" y="246"/>
                  <a:pt x="1318" y="242"/>
                  <a:pt x="1316" y="240"/>
                </a:cubicBezTo>
                <a:cubicBezTo>
                  <a:pt x="1315" y="238"/>
                  <a:pt x="1323" y="238"/>
                  <a:pt x="1326" y="234"/>
                </a:cubicBezTo>
                <a:cubicBezTo>
                  <a:pt x="1330" y="231"/>
                  <a:pt x="1326" y="228"/>
                  <a:pt x="1324" y="228"/>
                </a:cubicBezTo>
                <a:cubicBezTo>
                  <a:pt x="1323" y="228"/>
                  <a:pt x="1318" y="230"/>
                  <a:pt x="1316" y="229"/>
                </a:cubicBezTo>
                <a:cubicBezTo>
                  <a:pt x="1314" y="229"/>
                  <a:pt x="1313" y="227"/>
                  <a:pt x="1310" y="225"/>
                </a:cubicBezTo>
                <a:cubicBezTo>
                  <a:pt x="1307" y="222"/>
                  <a:pt x="1310" y="219"/>
                  <a:pt x="1312" y="219"/>
                </a:cubicBezTo>
                <a:cubicBezTo>
                  <a:pt x="1314" y="220"/>
                  <a:pt x="1319" y="216"/>
                  <a:pt x="1321" y="214"/>
                </a:cubicBezTo>
                <a:cubicBezTo>
                  <a:pt x="1324" y="212"/>
                  <a:pt x="1327" y="210"/>
                  <a:pt x="1326" y="212"/>
                </a:cubicBezTo>
                <a:cubicBezTo>
                  <a:pt x="1325" y="214"/>
                  <a:pt x="1322" y="221"/>
                  <a:pt x="1325" y="221"/>
                </a:cubicBezTo>
                <a:cubicBezTo>
                  <a:pt x="1328" y="222"/>
                  <a:pt x="1335" y="216"/>
                  <a:pt x="1337" y="216"/>
                </a:cubicBezTo>
                <a:cubicBezTo>
                  <a:pt x="1338" y="216"/>
                  <a:pt x="1340" y="221"/>
                  <a:pt x="1339" y="223"/>
                </a:cubicBezTo>
                <a:cubicBezTo>
                  <a:pt x="1337" y="226"/>
                  <a:pt x="1337" y="230"/>
                  <a:pt x="1339" y="229"/>
                </a:cubicBezTo>
                <a:cubicBezTo>
                  <a:pt x="1340" y="229"/>
                  <a:pt x="1343" y="225"/>
                  <a:pt x="1344" y="227"/>
                </a:cubicBezTo>
                <a:cubicBezTo>
                  <a:pt x="1345" y="228"/>
                  <a:pt x="1349" y="230"/>
                  <a:pt x="1347" y="234"/>
                </a:cubicBezTo>
                <a:cubicBezTo>
                  <a:pt x="1345" y="238"/>
                  <a:pt x="1341" y="240"/>
                  <a:pt x="1346" y="242"/>
                </a:cubicBezTo>
                <a:cubicBezTo>
                  <a:pt x="1350" y="245"/>
                  <a:pt x="1352" y="243"/>
                  <a:pt x="1355" y="241"/>
                </a:cubicBezTo>
                <a:cubicBezTo>
                  <a:pt x="1359" y="239"/>
                  <a:pt x="1361" y="231"/>
                  <a:pt x="1359" y="228"/>
                </a:cubicBezTo>
                <a:cubicBezTo>
                  <a:pt x="1357" y="225"/>
                  <a:pt x="1353" y="220"/>
                  <a:pt x="1353" y="218"/>
                </a:cubicBezTo>
                <a:cubicBezTo>
                  <a:pt x="1353" y="216"/>
                  <a:pt x="1360" y="216"/>
                  <a:pt x="1360" y="213"/>
                </a:cubicBezTo>
                <a:cubicBezTo>
                  <a:pt x="1360" y="210"/>
                  <a:pt x="1363" y="208"/>
                  <a:pt x="1365" y="207"/>
                </a:cubicBezTo>
                <a:cubicBezTo>
                  <a:pt x="1368" y="206"/>
                  <a:pt x="1371" y="201"/>
                  <a:pt x="1373" y="202"/>
                </a:cubicBezTo>
                <a:cubicBezTo>
                  <a:pt x="1374" y="204"/>
                  <a:pt x="1381" y="206"/>
                  <a:pt x="1382" y="203"/>
                </a:cubicBezTo>
                <a:cubicBezTo>
                  <a:pt x="1384" y="201"/>
                  <a:pt x="1394" y="193"/>
                  <a:pt x="1400" y="188"/>
                </a:cubicBezTo>
                <a:cubicBezTo>
                  <a:pt x="1406" y="184"/>
                  <a:pt x="1409" y="178"/>
                  <a:pt x="1410" y="173"/>
                </a:cubicBezTo>
                <a:cubicBezTo>
                  <a:pt x="1412" y="168"/>
                  <a:pt x="1414" y="164"/>
                  <a:pt x="1413" y="160"/>
                </a:cubicBezTo>
                <a:cubicBezTo>
                  <a:pt x="1415" y="166"/>
                  <a:pt x="1416" y="169"/>
                  <a:pt x="1415" y="174"/>
                </a:cubicBezTo>
                <a:cubicBezTo>
                  <a:pt x="1415" y="178"/>
                  <a:pt x="1415" y="186"/>
                  <a:pt x="1416" y="188"/>
                </a:cubicBezTo>
                <a:cubicBezTo>
                  <a:pt x="1417" y="189"/>
                  <a:pt x="1420" y="191"/>
                  <a:pt x="1422" y="191"/>
                </a:cubicBezTo>
                <a:cubicBezTo>
                  <a:pt x="1424" y="190"/>
                  <a:pt x="1421" y="182"/>
                  <a:pt x="1421" y="181"/>
                </a:cubicBezTo>
                <a:cubicBezTo>
                  <a:pt x="1421" y="179"/>
                  <a:pt x="1424" y="177"/>
                  <a:pt x="1425" y="177"/>
                </a:cubicBezTo>
                <a:cubicBezTo>
                  <a:pt x="1427" y="176"/>
                  <a:pt x="1425" y="170"/>
                  <a:pt x="1423" y="167"/>
                </a:cubicBezTo>
                <a:cubicBezTo>
                  <a:pt x="1421" y="164"/>
                  <a:pt x="1419" y="163"/>
                  <a:pt x="1420" y="163"/>
                </a:cubicBezTo>
                <a:cubicBezTo>
                  <a:pt x="1422" y="162"/>
                  <a:pt x="1424" y="159"/>
                  <a:pt x="1423" y="158"/>
                </a:cubicBezTo>
                <a:cubicBezTo>
                  <a:pt x="1421" y="158"/>
                  <a:pt x="1422" y="155"/>
                  <a:pt x="1419" y="156"/>
                </a:cubicBezTo>
                <a:cubicBezTo>
                  <a:pt x="1418" y="156"/>
                  <a:pt x="1412" y="155"/>
                  <a:pt x="1413" y="159"/>
                </a:cubicBezTo>
                <a:cubicBezTo>
                  <a:pt x="1411" y="155"/>
                  <a:pt x="1409" y="153"/>
                  <a:pt x="1406" y="153"/>
                </a:cubicBezTo>
                <a:cubicBezTo>
                  <a:pt x="1403" y="154"/>
                  <a:pt x="1401" y="156"/>
                  <a:pt x="1398" y="156"/>
                </a:cubicBezTo>
                <a:cubicBezTo>
                  <a:pt x="1394" y="156"/>
                  <a:pt x="1397" y="150"/>
                  <a:pt x="1395" y="150"/>
                </a:cubicBezTo>
                <a:cubicBezTo>
                  <a:pt x="1394" y="150"/>
                  <a:pt x="1390" y="155"/>
                  <a:pt x="1388" y="153"/>
                </a:cubicBezTo>
                <a:cubicBezTo>
                  <a:pt x="1387" y="150"/>
                  <a:pt x="1394" y="147"/>
                  <a:pt x="1399" y="145"/>
                </a:cubicBezTo>
                <a:cubicBezTo>
                  <a:pt x="1405" y="143"/>
                  <a:pt x="1415" y="132"/>
                  <a:pt x="1418" y="132"/>
                </a:cubicBezTo>
                <a:cubicBezTo>
                  <a:pt x="1422" y="131"/>
                  <a:pt x="1432" y="132"/>
                  <a:pt x="1440" y="132"/>
                </a:cubicBezTo>
                <a:cubicBezTo>
                  <a:pt x="1448" y="132"/>
                  <a:pt x="1451" y="128"/>
                  <a:pt x="1454" y="130"/>
                </a:cubicBezTo>
                <a:cubicBezTo>
                  <a:pt x="1456" y="132"/>
                  <a:pt x="1462" y="134"/>
                  <a:pt x="1465" y="134"/>
                </a:cubicBezTo>
                <a:cubicBezTo>
                  <a:pt x="1469" y="133"/>
                  <a:pt x="1467" y="134"/>
                  <a:pt x="1472" y="130"/>
                </a:cubicBezTo>
                <a:cubicBezTo>
                  <a:pt x="1478" y="126"/>
                  <a:pt x="1483" y="124"/>
                  <a:pt x="1485" y="121"/>
                </a:cubicBezTo>
                <a:cubicBezTo>
                  <a:pt x="1488" y="118"/>
                  <a:pt x="1495" y="116"/>
                  <a:pt x="1496" y="119"/>
                </a:cubicBezTo>
                <a:cubicBezTo>
                  <a:pt x="1496" y="122"/>
                  <a:pt x="1495" y="125"/>
                  <a:pt x="1498" y="125"/>
                </a:cubicBezTo>
                <a:cubicBezTo>
                  <a:pt x="1501" y="125"/>
                  <a:pt x="1505" y="122"/>
                  <a:pt x="1509" y="121"/>
                </a:cubicBezTo>
                <a:cubicBezTo>
                  <a:pt x="1513" y="119"/>
                  <a:pt x="1516" y="117"/>
                  <a:pt x="1516" y="117"/>
                </a:cubicBezTo>
                <a:cubicBezTo>
                  <a:pt x="1516" y="117"/>
                  <a:pt x="1500" y="128"/>
                  <a:pt x="1497" y="130"/>
                </a:cubicBezTo>
                <a:cubicBezTo>
                  <a:pt x="1493" y="132"/>
                  <a:pt x="1484" y="134"/>
                  <a:pt x="1480" y="138"/>
                </a:cubicBezTo>
                <a:cubicBezTo>
                  <a:pt x="1476" y="143"/>
                  <a:pt x="1474" y="144"/>
                  <a:pt x="1474" y="149"/>
                </a:cubicBezTo>
                <a:cubicBezTo>
                  <a:pt x="1475" y="154"/>
                  <a:pt x="1481" y="161"/>
                  <a:pt x="1478" y="165"/>
                </a:cubicBezTo>
                <a:cubicBezTo>
                  <a:pt x="1475" y="170"/>
                  <a:pt x="1474" y="176"/>
                  <a:pt x="1474" y="176"/>
                </a:cubicBezTo>
                <a:cubicBezTo>
                  <a:pt x="1474" y="176"/>
                  <a:pt x="1479" y="170"/>
                  <a:pt x="1485" y="166"/>
                </a:cubicBezTo>
                <a:cubicBezTo>
                  <a:pt x="1491" y="161"/>
                  <a:pt x="1495" y="156"/>
                  <a:pt x="1497" y="153"/>
                </a:cubicBezTo>
                <a:cubicBezTo>
                  <a:pt x="1500" y="151"/>
                  <a:pt x="1507" y="151"/>
                  <a:pt x="1507" y="148"/>
                </a:cubicBezTo>
                <a:cubicBezTo>
                  <a:pt x="1507" y="146"/>
                  <a:pt x="1508" y="142"/>
                  <a:pt x="1510" y="139"/>
                </a:cubicBezTo>
                <a:cubicBezTo>
                  <a:pt x="1511" y="136"/>
                  <a:pt x="1507" y="137"/>
                  <a:pt x="1510" y="133"/>
                </a:cubicBezTo>
                <a:cubicBezTo>
                  <a:pt x="1512" y="129"/>
                  <a:pt x="1511" y="126"/>
                  <a:pt x="1523" y="126"/>
                </a:cubicBezTo>
                <a:close/>
                <a:moveTo>
                  <a:pt x="934" y="394"/>
                </a:moveTo>
                <a:cubicBezTo>
                  <a:pt x="936" y="397"/>
                  <a:pt x="930" y="407"/>
                  <a:pt x="926" y="406"/>
                </a:cubicBezTo>
                <a:cubicBezTo>
                  <a:pt x="923" y="406"/>
                  <a:pt x="924" y="397"/>
                  <a:pt x="925" y="395"/>
                </a:cubicBezTo>
                <a:cubicBezTo>
                  <a:pt x="926" y="393"/>
                  <a:pt x="933" y="393"/>
                  <a:pt x="934" y="394"/>
                </a:cubicBezTo>
                <a:close/>
                <a:moveTo>
                  <a:pt x="919" y="122"/>
                </a:moveTo>
                <a:cubicBezTo>
                  <a:pt x="921" y="117"/>
                  <a:pt x="932" y="124"/>
                  <a:pt x="930" y="126"/>
                </a:cubicBezTo>
                <a:cubicBezTo>
                  <a:pt x="928" y="129"/>
                  <a:pt x="918" y="126"/>
                  <a:pt x="919" y="122"/>
                </a:cubicBezTo>
                <a:close/>
                <a:moveTo>
                  <a:pt x="967" y="211"/>
                </a:moveTo>
                <a:cubicBezTo>
                  <a:pt x="963" y="212"/>
                  <a:pt x="954" y="213"/>
                  <a:pt x="951" y="213"/>
                </a:cubicBezTo>
                <a:cubicBezTo>
                  <a:pt x="948" y="212"/>
                  <a:pt x="943" y="209"/>
                  <a:pt x="939" y="208"/>
                </a:cubicBezTo>
                <a:cubicBezTo>
                  <a:pt x="934" y="207"/>
                  <a:pt x="928" y="208"/>
                  <a:pt x="926" y="210"/>
                </a:cubicBezTo>
                <a:cubicBezTo>
                  <a:pt x="924" y="213"/>
                  <a:pt x="917" y="212"/>
                  <a:pt x="914" y="212"/>
                </a:cubicBezTo>
                <a:cubicBezTo>
                  <a:pt x="911" y="212"/>
                  <a:pt x="907" y="216"/>
                  <a:pt x="906" y="214"/>
                </a:cubicBezTo>
                <a:cubicBezTo>
                  <a:pt x="906" y="214"/>
                  <a:pt x="909" y="207"/>
                  <a:pt x="906" y="206"/>
                </a:cubicBezTo>
                <a:cubicBezTo>
                  <a:pt x="904" y="206"/>
                  <a:pt x="907" y="201"/>
                  <a:pt x="909" y="200"/>
                </a:cubicBezTo>
                <a:cubicBezTo>
                  <a:pt x="912" y="198"/>
                  <a:pt x="914" y="194"/>
                  <a:pt x="917" y="191"/>
                </a:cubicBezTo>
                <a:cubicBezTo>
                  <a:pt x="919" y="187"/>
                  <a:pt x="922" y="186"/>
                  <a:pt x="924" y="187"/>
                </a:cubicBezTo>
                <a:cubicBezTo>
                  <a:pt x="926" y="187"/>
                  <a:pt x="930" y="194"/>
                  <a:pt x="931" y="196"/>
                </a:cubicBezTo>
                <a:cubicBezTo>
                  <a:pt x="932" y="199"/>
                  <a:pt x="936" y="195"/>
                  <a:pt x="937" y="195"/>
                </a:cubicBezTo>
                <a:cubicBezTo>
                  <a:pt x="939" y="194"/>
                  <a:pt x="941" y="192"/>
                  <a:pt x="942" y="190"/>
                </a:cubicBezTo>
                <a:cubicBezTo>
                  <a:pt x="942" y="188"/>
                  <a:pt x="945" y="187"/>
                  <a:pt x="949" y="187"/>
                </a:cubicBezTo>
                <a:cubicBezTo>
                  <a:pt x="953" y="187"/>
                  <a:pt x="949" y="190"/>
                  <a:pt x="947" y="191"/>
                </a:cubicBezTo>
                <a:cubicBezTo>
                  <a:pt x="944" y="191"/>
                  <a:pt x="946" y="193"/>
                  <a:pt x="950" y="194"/>
                </a:cubicBezTo>
                <a:cubicBezTo>
                  <a:pt x="955" y="196"/>
                  <a:pt x="959" y="200"/>
                  <a:pt x="964" y="203"/>
                </a:cubicBezTo>
                <a:cubicBezTo>
                  <a:pt x="969" y="205"/>
                  <a:pt x="970" y="211"/>
                  <a:pt x="967" y="211"/>
                </a:cubicBezTo>
                <a:close/>
                <a:moveTo>
                  <a:pt x="1026" y="193"/>
                </a:moveTo>
                <a:cubicBezTo>
                  <a:pt x="1024" y="194"/>
                  <a:pt x="1017" y="195"/>
                  <a:pt x="1015" y="193"/>
                </a:cubicBezTo>
                <a:cubicBezTo>
                  <a:pt x="1013" y="191"/>
                  <a:pt x="1007" y="193"/>
                  <a:pt x="1007" y="197"/>
                </a:cubicBezTo>
                <a:cubicBezTo>
                  <a:pt x="1007" y="202"/>
                  <a:pt x="1009" y="199"/>
                  <a:pt x="1011" y="200"/>
                </a:cubicBezTo>
                <a:cubicBezTo>
                  <a:pt x="1013" y="202"/>
                  <a:pt x="1014" y="204"/>
                  <a:pt x="1015" y="206"/>
                </a:cubicBezTo>
                <a:cubicBezTo>
                  <a:pt x="1017" y="208"/>
                  <a:pt x="1019" y="208"/>
                  <a:pt x="1021" y="209"/>
                </a:cubicBezTo>
                <a:cubicBezTo>
                  <a:pt x="1023" y="211"/>
                  <a:pt x="1016" y="214"/>
                  <a:pt x="1019" y="216"/>
                </a:cubicBezTo>
                <a:cubicBezTo>
                  <a:pt x="1022" y="218"/>
                  <a:pt x="1024" y="227"/>
                  <a:pt x="1024" y="230"/>
                </a:cubicBezTo>
                <a:cubicBezTo>
                  <a:pt x="1024" y="232"/>
                  <a:pt x="1016" y="233"/>
                  <a:pt x="1013" y="233"/>
                </a:cubicBezTo>
                <a:cubicBezTo>
                  <a:pt x="1010" y="232"/>
                  <a:pt x="1002" y="230"/>
                  <a:pt x="1000" y="229"/>
                </a:cubicBezTo>
                <a:cubicBezTo>
                  <a:pt x="997" y="228"/>
                  <a:pt x="996" y="219"/>
                  <a:pt x="999" y="219"/>
                </a:cubicBezTo>
                <a:cubicBezTo>
                  <a:pt x="1002" y="219"/>
                  <a:pt x="1003" y="218"/>
                  <a:pt x="1007" y="215"/>
                </a:cubicBezTo>
                <a:cubicBezTo>
                  <a:pt x="1011" y="211"/>
                  <a:pt x="1001" y="210"/>
                  <a:pt x="999" y="209"/>
                </a:cubicBezTo>
                <a:cubicBezTo>
                  <a:pt x="996" y="208"/>
                  <a:pt x="991" y="200"/>
                  <a:pt x="989" y="197"/>
                </a:cubicBezTo>
                <a:cubicBezTo>
                  <a:pt x="987" y="195"/>
                  <a:pt x="988" y="191"/>
                  <a:pt x="993" y="188"/>
                </a:cubicBezTo>
                <a:cubicBezTo>
                  <a:pt x="995" y="186"/>
                  <a:pt x="1001" y="189"/>
                  <a:pt x="1004" y="188"/>
                </a:cubicBezTo>
                <a:cubicBezTo>
                  <a:pt x="1007" y="186"/>
                  <a:pt x="1010" y="183"/>
                  <a:pt x="1012" y="183"/>
                </a:cubicBezTo>
                <a:cubicBezTo>
                  <a:pt x="1013" y="182"/>
                  <a:pt x="1020" y="184"/>
                  <a:pt x="1021" y="186"/>
                </a:cubicBezTo>
                <a:cubicBezTo>
                  <a:pt x="1023" y="188"/>
                  <a:pt x="1027" y="192"/>
                  <a:pt x="1026" y="193"/>
                </a:cubicBezTo>
                <a:close/>
                <a:moveTo>
                  <a:pt x="1434" y="581"/>
                </a:moveTo>
                <a:cubicBezTo>
                  <a:pt x="1432" y="580"/>
                  <a:pt x="1428" y="579"/>
                  <a:pt x="1428" y="579"/>
                </a:cubicBezTo>
                <a:cubicBezTo>
                  <a:pt x="1424" y="583"/>
                  <a:pt x="1432" y="583"/>
                  <a:pt x="1431" y="587"/>
                </a:cubicBezTo>
                <a:cubicBezTo>
                  <a:pt x="1430" y="591"/>
                  <a:pt x="1437" y="590"/>
                  <a:pt x="1438" y="589"/>
                </a:cubicBezTo>
                <a:cubicBezTo>
                  <a:pt x="1440" y="588"/>
                  <a:pt x="1445" y="580"/>
                  <a:pt x="1444" y="577"/>
                </a:cubicBezTo>
                <a:cubicBezTo>
                  <a:pt x="1443" y="575"/>
                  <a:pt x="1436" y="581"/>
                  <a:pt x="1434" y="581"/>
                </a:cubicBezTo>
                <a:close/>
                <a:moveTo>
                  <a:pt x="1357" y="385"/>
                </a:moveTo>
                <a:cubicBezTo>
                  <a:pt x="1354" y="384"/>
                  <a:pt x="1348" y="398"/>
                  <a:pt x="1352" y="399"/>
                </a:cubicBezTo>
                <a:cubicBezTo>
                  <a:pt x="1357" y="400"/>
                  <a:pt x="1360" y="386"/>
                  <a:pt x="1357" y="385"/>
                </a:cubicBezTo>
                <a:close/>
                <a:moveTo>
                  <a:pt x="1448" y="488"/>
                </a:moveTo>
                <a:cubicBezTo>
                  <a:pt x="1448" y="485"/>
                  <a:pt x="1441" y="485"/>
                  <a:pt x="1438" y="482"/>
                </a:cubicBezTo>
                <a:cubicBezTo>
                  <a:pt x="1435" y="479"/>
                  <a:pt x="1434" y="471"/>
                  <a:pt x="1432" y="467"/>
                </a:cubicBezTo>
                <a:cubicBezTo>
                  <a:pt x="1430" y="462"/>
                  <a:pt x="1427" y="459"/>
                  <a:pt x="1423" y="455"/>
                </a:cubicBezTo>
                <a:cubicBezTo>
                  <a:pt x="1419" y="451"/>
                  <a:pt x="1417" y="441"/>
                  <a:pt x="1416" y="442"/>
                </a:cubicBezTo>
                <a:cubicBezTo>
                  <a:pt x="1415" y="443"/>
                  <a:pt x="1412" y="454"/>
                  <a:pt x="1414" y="457"/>
                </a:cubicBezTo>
                <a:cubicBezTo>
                  <a:pt x="1417" y="461"/>
                  <a:pt x="1413" y="468"/>
                  <a:pt x="1411" y="472"/>
                </a:cubicBezTo>
                <a:cubicBezTo>
                  <a:pt x="1409" y="477"/>
                  <a:pt x="1405" y="471"/>
                  <a:pt x="1401" y="469"/>
                </a:cubicBezTo>
                <a:cubicBezTo>
                  <a:pt x="1397" y="467"/>
                  <a:pt x="1392" y="465"/>
                  <a:pt x="1389" y="463"/>
                </a:cubicBezTo>
                <a:cubicBezTo>
                  <a:pt x="1387" y="460"/>
                  <a:pt x="1394" y="453"/>
                  <a:pt x="1392" y="450"/>
                </a:cubicBezTo>
                <a:cubicBezTo>
                  <a:pt x="1390" y="448"/>
                  <a:pt x="1380" y="450"/>
                  <a:pt x="1379" y="450"/>
                </a:cubicBezTo>
                <a:cubicBezTo>
                  <a:pt x="1377" y="450"/>
                  <a:pt x="1375" y="446"/>
                  <a:pt x="1373" y="446"/>
                </a:cubicBezTo>
                <a:cubicBezTo>
                  <a:pt x="1371" y="446"/>
                  <a:pt x="1371" y="454"/>
                  <a:pt x="1371" y="454"/>
                </a:cubicBezTo>
                <a:cubicBezTo>
                  <a:pt x="1371" y="454"/>
                  <a:pt x="1369" y="451"/>
                  <a:pt x="1365" y="448"/>
                </a:cubicBezTo>
                <a:cubicBezTo>
                  <a:pt x="1362" y="444"/>
                  <a:pt x="1366" y="450"/>
                  <a:pt x="1362" y="453"/>
                </a:cubicBezTo>
                <a:cubicBezTo>
                  <a:pt x="1359" y="457"/>
                  <a:pt x="1360" y="455"/>
                  <a:pt x="1359" y="459"/>
                </a:cubicBezTo>
                <a:cubicBezTo>
                  <a:pt x="1357" y="463"/>
                  <a:pt x="1354" y="462"/>
                  <a:pt x="1350" y="458"/>
                </a:cubicBezTo>
                <a:cubicBezTo>
                  <a:pt x="1347" y="454"/>
                  <a:pt x="1345" y="457"/>
                  <a:pt x="1343" y="458"/>
                </a:cubicBezTo>
                <a:cubicBezTo>
                  <a:pt x="1340" y="459"/>
                  <a:pt x="1339" y="465"/>
                  <a:pt x="1337" y="467"/>
                </a:cubicBezTo>
                <a:cubicBezTo>
                  <a:pt x="1336" y="468"/>
                  <a:pt x="1328" y="470"/>
                  <a:pt x="1326" y="472"/>
                </a:cubicBezTo>
                <a:cubicBezTo>
                  <a:pt x="1324" y="474"/>
                  <a:pt x="1324" y="480"/>
                  <a:pt x="1324" y="482"/>
                </a:cubicBezTo>
                <a:cubicBezTo>
                  <a:pt x="1324" y="483"/>
                  <a:pt x="1316" y="482"/>
                  <a:pt x="1313" y="484"/>
                </a:cubicBezTo>
                <a:cubicBezTo>
                  <a:pt x="1310" y="486"/>
                  <a:pt x="1306" y="485"/>
                  <a:pt x="1304" y="485"/>
                </a:cubicBezTo>
                <a:cubicBezTo>
                  <a:pt x="1301" y="485"/>
                  <a:pt x="1292" y="492"/>
                  <a:pt x="1289" y="494"/>
                </a:cubicBezTo>
                <a:cubicBezTo>
                  <a:pt x="1286" y="496"/>
                  <a:pt x="1286" y="503"/>
                  <a:pt x="1287" y="505"/>
                </a:cubicBezTo>
                <a:cubicBezTo>
                  <a:pt x="1289" y="507"/>
                  <a:pt x="1292" y="511"/>
                  <a:pt x="1290" y="512"/>
                </a:cubicBezTo>
                <a:cubicBezTo>
                  <a:pt x="1288" y="513"/>
                  <a:pt x="1287" y="518"/>
                  <a:pt x="1292" y="522"/>
                </a:cubicBezTo>
                <a:cubicBezTo>
                  <a:pt x="1296" y="527"/>
                  <a:pt x="1295" y="528"/>
                  <a:pt x="1295" y="530"/>
                </a:cubicBezTo>
                <a:cubicBezTo>
                  <a:pt x="1295" y="533"/>
                  <a:pt x="1297" y="533"/>
                  <a:pt x="1300" y="537"/>
                </a:cubicBezTo>
                <a:cubicBezTo>
                  <a:pt x="1303" y="541"/>
                  <a:pt x="1295" y="544"/>
                  <a:pt x="1294" y="546"/>
                </a:cubicBezTo>
                <a:cubicBezTo>
                  <a:pt x="1293" y="549"/>
                  <a:pt x="1296" y="552"/>
                  <a:pt x="1299" y="554"/>
                </a:cubicBezTo>
                <a:cubicBezTo>
                  <a:pt x="1301" y="556"/>
                  <a:pt x="1307" y="555"/>
                  <a:pt x="1310" y="553"/>
                </a:cubicBezTo>
                <a:cubicBezTo>
                  <a:pt x="1314" y="552"/>
                  <a:pt x="1317" y="549"/>
                  <a:pt x="1320" y="549"/>
                </a:cubicBezTo>
                <a:cubicBezTo>
                  <a:pt x="1322" y="549"/>
                  <a:pt x="1332" y="548"/>
                  <a:pt x="1332" y="548"/>
                </a:cubicBezTo>
                <a:cubicBezTo>
                  <a:pt x="1332" y="548"/>
                  <a:pt x="1336" y="543"/>
                  <a:pt x="1339" y="539"/>
                </a:cubicBezTo>
                <a:cubicBezTo>
                  <a:pt x="1342" y="536"/>
                  <a:pt x="1350" y="539"/>
                  <a:pt x="1350" y="539"/>
                </a:cubicBezTo>
                <a:cubicBezTo>
                  <a:pt x="1350" y="539"/>
                  <a:pt x="1353" y="537"/>
                  <a:pt x="1362" y="535"/>
                </a:cubicBezTo>
                <a:cubicBezTo>
                  <a:pt x="1371" y="533"/>
                  <a:pt x="1368" y="537"/>
                  <a:pt x="1371" y="538"/>
                </a:cubicBezTo>
                <a:cubicBezTo>
                  <a:pt x="1374" y="539"/>
                  <a:pt x="1379" y="540"/>
                  <a:pt x="1382" y="542"/>
                </a:cubicBezTo>
                <a:cubicBezTo>
                  <a:pt x="1384" y="544"/>
                  <a:pt x="1382" y="548"/>
                  <a:pt x="1381" y="550"/>
                </a:cubicBezTo>
                <a:cubicBezTo>
                  <a:pt x="1381" y="552"/>
                  <a:pt x="1388" y="551"/>
                  <a:pt x="1388" y="549"/>
                </a:cubicBezTo>
                <a:cubicBezTo>
                  <a:pt x="1388" y="547"/>
                  <a:pt x="1390" y="546"/>
                  <a:pt x="1394" y="543"/>
                </a:cubicBezTo>
                <a:cubicBezTo>
                  <a:pt x="1398" y="541"/>
                  <a:pt x="1395" y="547"/>
                  <a:pt x="1396" y="550"/>
                </a:cubicBezTo>
                <a:cubicBezTo>
                  <a:pt x="1398" y="553"/>
                  <a:pt x="1400" y="545"/>
                  <a:pt x="1400" y="549"/>
                </a:cubicBezTo>
                <a:cubicBezTo>
                  <a:pt x="1400" y="550"/>
                  <a:pt x="1401" y="552"/>
                  <a:pt x="1402" y="553"/>
                </a:cubicBezTo>
                <a:cubicBezTo>
                  <a:pt x="1402" y="554"/>
                  <a:pt x="1407" y="554"/>
                  <a:pt x="1407" y="558"/>
                </a:cubicBezTo>
                <a:cubicBezTo>
                  <a:pt x="1407" y="562"/>
                  <a:pt x="1407" y="564"/>
                  <a:pt x="1408" y="565"/>
                </a:cubicBezTo>
                <a:cubicBezTo>
                  <a:pt x="1409" y="566"/>
                  <a:pt x="1415" y="565"/>
                  <a:pt x="1418" y="569"/>
                </a:cubicBezTo>
                <a:cubicBezTo>
                  <a:pt x="1421" y="574"/>
                  <a:pt x="1423" y="570"/>
                  <a:pt x="1424" y="568"/>
                </a:cubicBezTo>
                <a:cubicBezTo>
                  <a:pt x="1426" y="566"/>
                  <a:pt x="1431" y="569"/>
                  <a:pt x="1432" y="570"/>
                </a:cubicBezTo>
                <a:cubicBezTo>
                  <a:pt x="1434" y="572"/>
                  <a:pt x="1438" y="567"/>
                  <a:pt x="1444" y="566"/>
                </a:cubicBezTo>
                <a:cubicBezTo>
                  <a:pt x="1449" y="564"/>
                  <a:pt x="1449" y="564"/>
                  <a:pt x="1450" y="562"/>
                </a:cubicBezTo>
                <a:cubicBezTo>
                  <a:pt x="1452" y="560"/>
                  <a:pt x="1453" y="554"/>
                  <a:pt x="1456" y="549"/>
                </a:cubicBezTo>
                <a:cubicBezTo>
                  <a:pt x="1460" y="545"/>
                  <a:pt x="1464" y="537"/>
                  <a:pt x="1464" y="531"/>
                </a:cubicBezTo>
                <a:cubicBezTo>
                  <a:pt x="1464" y="525"/>
                  <a:pt x="1464" y="511"/>
                  <a:pt x="1460" y="504"/>
                </a:cubicBezTo>
                <a:cubicBezTo>
                  <a:pt x="1455" y="498"/>
                  <a:pt x="1447" y="491"/>
                  <a:pt x="1448" y="488"/>
                </a:cubicBezTo>
                <a:close/>
                <a:moveTo>
                  <a:pt x="847" y="232"/>
                </a:moveTo>
                <a:cubicBezTo>
                  <a:pt x="848" y="232"/>
                  <a:pt x="853" y="232"/>
                  <a:pt x="852" y="228"/>
                </a:cubicBezTo>
                <a:cubicBezTo>
                  <a:pt x="850" y="224"/>
                  <a:pt x="847" y="224"/>
                  <a:pt x="846" y="224"/>
                </a:cubicBezTo>
                <a:cubicBezTo>
                  <a:pt x="845" y="224"/>
                  <a:pt x="840" y="223"/>
                  <a:pt x="838" y="224"/>
                </a:cubicBezTo>
                <a:cubicBezTo>
                  <a:pt x="836" y="225"/>
                  <a:pt x="840" y="228"/>
                  <a:pt x="842" y="228"/>
                </a:cubicBezTo>
                <a:cubicBezTo>
                  <a:pt x="844" y="229"/>
                  <a:pt x="845" y="231"/>
                  <a:pt x="847" y="232"/>
                </a:cubicBezTo>
                <a:close/>
                <a:moveTo>
                  <a:pt x="1554" y="576"/>
                </a:moveTo>
                <a:cubicBezTo>
                  <a:pt x="1554" y="578"/>
                  <a:pt x="1550" y="578"/>
                  <a:pt x="1548" y="580"/>
                </a:cubicBezTo>
                <a:cubicBezTo>
                  <a:pt x="1546" y="582"/>
                  <a:pt x="1548" y="583"/>
                  <a:pt x="1542" y="586"/>
                </a:cubicBezTo>
                <a:cubicBezTo>
                  <a:pt x="1535" y="590"/>
                  <a:pt x="1527" y="594"/>
                  <a:pt x="1526" y="598"/>
                </a:cubicBezTo>
                <a:cubicBezTo>
                  <a:pt x="1524" y="601"/>
                  <a:pt x="1527" y="603"/>
                  <a:pt x="1533" y="603"/>
                </a:cubicBezTo>
                <a:cubicBezTo>
                  <a:pt x="1539" y="604"/>
                  <a:pt x="1538" y="605"/>
                  <a:pt x="1542" y="600"/>
                </a:cubicBezTo>
                <a:cubicBezTo>
                  <a:pt x="1546" y="596"/>
                  <a:pt x="1550" y="593"/>
                  <a:pt x="1555" y="589"/>
                </a:cubicBezTo>
                <a:cubicBezTo>
                  <a:pt x="1560" y="586"/>
                  <a:pt x="1560" y="580"/>
                  <a:pt x="1560" y="580"/>
                </a:cubicBezTo>
                <a:cubicBezTo>
                  <a:pt x="1560" y="580"/>
                  <a:pt x="1555" y="575"/>
                  <a:pt x="1554" y="576"/>
                </a:cubicBezTo>
                <a:close/>
                <a:moveTo>
                  <a:pt x="1574" y="563"/>
                </a:moveTo>
                <a:cubicBezTo>
                  <a:pt x="1573" y="563"/>
                  <a:pt x="1572" y="565"/>
                  <a:pt x="1569" y="563"/>
                </a:cubicBezTo>
                <a:cubicBezTo>
                  <a:pt x="1565" y="561"/>
                  <a:pt x="1566" y="562"/>
                  <a:pt x="1564" y="558"/>
                </a:cubicBezTo>
                <a:cubicBezTo>
                  <a:pt x="1561" y="555"/>
                  <a:pt x="1561" y="550"/>
                  <a:pt x="1557" y="552"/>
                </a:cubicBezTo>
                <a:cubicBezTo>
                  <a:pt x="1556" y="552"/>
                  <a:pt x="1557" y="557"/>
                  <a:pt x="1559" y="558"/>
                </a:cubicBezTo>
                <a:cubicBezTo>
                  <a:pt x="1560" y="560"/>
                  <a:pt x="1561" y="565"/>
                  <a:pt x="1561" y="566"/>
                </a:cubicBezTo>
                <a:cubicBezTo>
                  <a:pt x="1560" y="568"/>
                  <a:pt x="1554" y="570"/>
                  <a:pt x="1557" y="572"/>
                </a:cubicBezTo>
                <a:cubicBezTo>
                  <a:pt x="1560" y="574"/>
                  <a:pt x="1566" y="572"/>
                  <a:pt x="1565" y="574"/>
                </a:cubicBezTo>
                <a:cubicBezTo>
                  <a:pt x="1564" y="576"/>
                  <a:pt x="1561" y="579"/>
                  <a:pt x="1564" y="580"/>
                </a:cubicBezTo>
                <a:cubicBezTo>
                  <a:pt x="1568" y="581"/>
                  <a:pt x="1569" y="577"/>
                  <a:pt x="1570" y="575"/>
                </a:cubicBezTo>
                <a:cubicBezTo>
                  <a:pt x="1572" y="572"/>
                  <a:pt x="1573" y="570"/>
                  <a:pt x="1576" y="568"/>
                </a:cubicBezTo>
                <a:cubicBezTo>
                  <a:pt x="1578" y="567"/>
                  <a:pt x="1576" y="563"/>
                  <a:pt x="1574" y="563"/>
                </a:cubicBezTo>
                <a:close/>
                <a:moveTo>
                  <a:pt x="1585" y="467"/>
                </a:moveTo>
                <a:cubicBezTo>
                  <a:pt x="1581" y="466"/>
                  <a:pt x="1575" y="475"/>
                  <a:pt x="1575" y="475"/>
                </a:cubicBezTo>
                <a:cubicBezTo>
                  <a:pt x="1580" y="477"/>
                  <a:pt x="1588" y="468"/>
                  <a:pt x="1585" y="467"/>
                </a:cubicBezTo>
                <a:close/>
                <a:moveTo>
                  <a:pt x="825" y="218"/>
                </a:moveTo>
                <a:cubicBezTo>
                  <a:pt x="827" y="216"/>
                  <a:pt x="823" y="212"/>
                  <a:pt x="822" y="212"/>
                </a:cubicBezTo>
                <a:cubicBezTo>
                  <a:pt x="818" y="212"/>
                  <a:pt x="816" y="217"/>
                  <a:pt x="819" y="219"/>
                </a:cubicBezTo>
                <a:cubicBezTo>
                  <a:pt x="821" y="221"/>
                  <a:pt x="823" y="221"/>
                  <a:pt x="825" y="218"/>
                </a:cubicBezTo>
                <a:close/>
                <a:moveTo>
                  <a:pt x="797" y="218"/>
                </a:moveTo>
                <a:cubicBezTo>
                  <a:pt x="797" y="217"/>
                  <a:pt x="795" y="214"/>
                  <a:pt x="793" y="218"/>
                </a:cubicBezTo>
                <a:cubicBezTo>
                  <a:pt x="792" y="219"/>
                  <a:pt x="796" y="220"/>
                  <a:pt x="797" y="218"/>
                </a:cubicBezTo>
                <a:close/>
                <a:moveTo>
                  <a:pt x="1313" y="438"/>
                </a:moveTo>
                <a:cubicBezTo>
                  <a:pt x="1312" y="441"/>
                  <a:pt x="1319" y="443"/>
                  <a:pt x="1319" y="439"/>
                </a:cubicBezTo>
                <a:cubicBezTo>
                  <a:pt x="1320" y="435"/>
                  <a:pt x="1314" y="435"/>
                  <a:pt x="1313" y="438"/>
                </a:cubicBezTo>
                <a:close/>
                <a:moveTo>
                  <a:pt x="1340" y="389"/>
                </a:moveTo>
                <a:cubicBezTo>
                  <a:pt x="1339" y="389"/>
                  <a:pt x="1328" y="391"/>
                  <a:pt x="1327" y="391"/>
                </a:cubicBezTo>
                <a:cubicBezTo>
                  <a:pt x="1326" y="392"/>
                  <a:pt x="1319" y="390"/>
                  <a:pt x="1319" y="390"/>
                </a:cubicBezTo>
                <a:cubicBezTo>
                  <a:pt x="1316" y="393"/>
                  <a:pt x="1318" y="396"/>
                  <a:pt x="1322" y="395"/>
                </a:cubicBezTo>
                <a:cubicBezTo>
                  <a:pt x="1326" y="395"/>
                  <a:pt x="1335" y="394"/>
                  <a:pt x="1337" y="394"/>
                </a:cubicBezTo>
                <a:cubicBezTo>
                  <a:pt x="1339" y="394"/>
                  <a:pt x="1342" y="389"/>
                  <a:pt x="1340" y="389"/>
                </a:cubicBezTo>
                <a:close/>
                <a:moveTo>
                  <a:pt x="1293" y="433"/>
                </a:moveTo>
                <a:cubicBezTo>
                  <a:pt x="1294" y="431"/>
                  <a:pt x="1289" y="427"/>
                  <a:pt x="1287" y="427"/>
                </a:cubicBezTo>
                <a:cubicBezTo>
                  <a:pt x="1286" y="427"/>
                  <a:pt x="1276" y="425"/>
                  <a:pt x="1276" y="425"/>
                </a:cubicBezTo>
                <a:cubicBezTo>
                  <a:pt x="1274" y="426"/>
                  <a:pt x="1272" y="426"/>
                  <a:pt x="1271" y="427"/>
                </a:cubicBezTo>
                <a:cubicBezTo>
                  <a:pt x="1271" y="427"/>
                  <a:pt x="1271" y="427"/>
                  <a:pt x="1270" y="426"/>
                </a:cubicBezTo>
                <a:cubicBezTo>
                  <a:pt x="1266" y="424"/>
                  <a:pt x="1261" y="426"/>
                  <a:pt x="1259" y="423"/>
                </a:cubicBezTo>
                <a:cubicBezTo>
                  <a:pt x="1258" y="420"/>
                  <a:pt x="1256" y="420"/>
                  <a:pt x="1254" y="422"/>
                </a:cubicBezTo>
                <a:cubicBezTo>
                  <a:pt x="1251" y="426"/>
                  <a:pt x="1255" y="428"/>
                  <a:pt x="1256" y="429"/>
                </a:cubicBezTo>
                <a:cubicBezTo>
                  <a:pt x="1257" y="430"/>
                  <a:pt x="1261" y="430"/>
                  <a:pt x="1265" y="430"/>
                </a:cubicBezTo>
                <a:cubicBezTo>
                  <a:pt x="1268" y="430"/>
                  <a:pt x="1271" y="429"/>
                  <a:pt x="1271" y="428"/>
                </a:cubicBezTo>
                <a:cubicBezTo>
                  <a:pt x="1271" y="429"/>
                  <a:pt x="1272" y="429"/>
                  <a:pt x="1272" y="430"/>
                </a:cubicBezTo>
                <a:cubicBezTo>
                  <a:pt x="1275" y="432"/>
                  <a:pt x="1277" y="434"/>
                  <a:pt x="1282" y="433"/>
                </a:cubicBezTo>
                <a:cubicBezTo>
                  <a:pt x="1286" y="433"/>
                  <a:pt x="1293" y="435"/>
                  <a:pt x="1293" y="433"/>
                </a:cubicBezTo>
                <a:close/>
                <a:moveTo>
                  <a:pt x="1227" y="366"/>
                </a:moveTo>
                <a:cubicBezTo>
                  <a:pt x="1229" y="373"/>
                  <a:pt x="1233" y="380"/>
                  <a:pt x="1234" y="382"/>
                </a:cubicBezTo>
                <a:cubicBezTo>
                  <a:pt x="1236" y="385"/>
                  <a:pt x="1242" y="389"/>
                  <a:pt x="1245" y="391"/>
                </a:cubicBezTo>
                <a:cubicBezTo>
                  <a:pt x="1247" y="393"/>
                  <a:pt x="1250" y="390"/>
                  <a:pt x="1249" y="388"/>
                </a:cubicBezTo>
                <a:cubicBezTo>
                  <a:pt x="1247" y="385"/>
                  <a:pt x="1244" y="382"/>
                  <a:pt x="1244" y="379"/>
                </a:cubicBezTo>
                <a:cubicBezTo>
                  <a:pt x="1244" y="377"/>
                  <a:pt x="1242" y="373"/>
                  <a:pt x="1239" y="368"/>
                </a:cubicBezTo>
                <a:cubicBezTo>
                  <a:pt x="1236" y="364"/>
                  <a:pt x="1233" y="362"/>
                  <a:pt x="1231" y="359"/>
                </a:cubicBezTo>
                <a:cubicBezTo>
                  <a:pt x="1229" y="356"/>
                  <a:pt x="1222" y="351"/>
                  <a:pt x="1222" y="351"/>
                </a:cubicBezTo>
                <a:cubicBezTo>
                  <a:pt x="1219" y="351"/>
                  <a:pt x="1219" y="357"/>
                  <a:pt x="1221" y="359"/>
                </a:cubicBezTo>
                <a:cubicBezTo>
                  <a:pt x="1222" y="360"/>
                  <a:pt x="1225" y="359"/>
                  <a:pt x="1227" y="366"/>
                </a:cubicBezTo>
                <a:close/>
                <a:moveTo>
                  <a:pt x="1313" y="413"/>
                </a:moveTo>
                <a:cubicBezTo>
                  <a:pt x="1316" y="415"/>
                  <a:pt x="1321" y="406"/>
                  <a:pt x="1323" y="409"/>
                </a:cubicBezTo>
                <a:cubicBezTo>
                  <a:pt x="1324" y="412"/>
                  <a:pt x="1323" y="413"/>
                  <a:pt x="1325" y="416"/>
                </a:cubicBezTo>
                <a:cubicBezTo>
                  <a:pt x="1328" y="420"/>
                  <a:pt x="1333" y="419"/>
                  <a:pt x="1333" y="419"/>
                </a:cubicBezTo>
                <a:cubicBezTo>
                  <a:pt x="1333" y="419"/>
                  <a:pt x="1332" y="410"/>
                  <a:pt x="1328" y="408"/>
                </a:cubicBezTo>
                <a:cubicBezTo>
                  <a:pt x="1324" y="406"/>
                  <a:pt x="1321" y="403"/>
                  <a:pt x="1326" y="404"/>
                </a:cubicBezTo>
                <a:cubicBezTo>
                  <a:pt x="1331" y="404"/>
                  <a:pt x="1334" y="402"/>
                  <a:pt x="1333" y="400"/>
                </a:cubicBezTo>
                <a:cubicBezTo>
                  <a:pt x="1332" y="398"/>
                  <a:pt x="1324" y="399"/>
                  <a:pt x="1322" y="399"/>
                </a:cubicBezTo>
                <a:cubicBezTo>
                  <a:pt x="1320" y="400"/>
                  <a:pt x="1317" y="398"/>
                  <a:pt x="1317" y="398"/>
                </a:cubicBezTo>
                <a:cubicBezTo>
                  <a:pt x="1314" y="399"/>
                  <a:pt x="1315" y="401"/>
                  <a:pt x="1314" y="404"/>
                </a:cubicBezTo>
                <a:cubicBezTo>
                  <a:pt x="1313" y="408"/>
                  <a:pt x="1310" y="411"/>
                  <a:pt x="1313" y="413"/>
                </a:cubicBezTo>
                <a:close/>
                <a:moveTo>
                  <a:pt x="1256" y="409"/>
                </a:moveTo>
                <a:cubicBezTo>
                  <a:pt x="1258" y="407"/>
                  <a:pt x="1257" y="403"/>
                  <a:pt x="1254" y="404"/>
                </a:cubicBezTo>
                <a:cubicBezTo>
                  <a:pt x="1251" y="404"/>
                  <a:pt x="1248" y="399"/>
                  <a:pt x="1244" y="395"/>
                </a:cubicBezTo>
                <a:cubicBezTo>
                  <a:pt x="1239" y="392"/>
                  <a:pt x="1235" y="390"/>
                  <a:pt x="1230" y="385"/>
                </a:cubicBezTo>
                <a:cubicBezTo>
                  <a:pt x="1226" y="380"/>
                  <a:pt x="1220" y="377"/>
                  <a:pt x="1217" y="374"/>
                </a:cubicBezTo>
                <a:cubicBezTo>
                  <a:pt x="1214" y="371"/>
                  <a:pt x="1209" y="370"/>
                  <a:pt x="1208" y="371"/>
                </a:cubicBezTo>
                <a:cubicBezTo>
                  <a:pt x="1203" y="372"/>
                  <a:pt x="1214" y="380"/>
                  <a:pt x="1216" y="381"/>
                </a:cubicBezTo>
                <a:cubicBezTo>
                  <a:pt x="1217" y="382"/>
                  <a:pt x="1227" y="391"/>
                  <a:pt x="1227" y="395"/>
                </a:cubicBezTo>
                <a:cubicBezTo>
                  <a:pt x="1227" y="399"/>
                  <a:pt x="1234" y="409"/>
                  <a:pt x="1236" y="410"/>
                </a:cubicBezTo>
                <a:cubicBezTo>
                  <a:pt x="1237" y="412"/>
                  <a:pt x="1247" y="418"/>
                  <a:pt x="1248" y="421"/>
                </a:cubicBezTo>
                <a:cubicBezTo>
                  <a:pt x="1250" y="424"/>
                  <a:pt x="1253" y="424"/>
                  <a:pt x="1253" y="420"/>
                </a:cubicBezTo>
                <a:cubicBezTo>
                  <a:pt x="1253" y="416"/>
                  <a:pt x="1254" y="411"/>
                  <a:pt x="1256" y="409"/>
                </a:cubicBezTo>
                <a:close/>
                <a:moveTo>
                  <a:pt x="1315" y="327"/>
                </a:moveTo>
                <a:cubicBezTo>
                  <a:pt x="1317" y="331"/>
                  <a:pt x="1325" y="335"/>
                  <a:pt x="1323" y="337"/>
                </a:cubicBezTo>
                <a:cubicBezTo>
                  <a:pt x="1321" y="339"/>
                  <a:pt x="1316" y="342"/>
                  <a:pt x="1315" y="346"/>
                </a:cubicBezTo>
                <a:cubicBezTo>
                  <a:pt x="1314" y="349"/>
                  <a:pt x="1324" y="340"/>
                  <a:pt x="1327" y="337"/>
                </a:cubicBezTo>
                <a:cubicBezTo>
                  <a:pt x="1329" y="334"/>
                  <a:pt x="1335" y="336"/>
                  <a:pt x="1336" y="334"/>
                </a:cubicBezTo>
                <a:cubicBezTo>
                  <a:pt x="1337" y="332"/>
                  <a:pt x="1337" y="332"/>
                  <a:pt x="1337" y="332"/>
                </a:cubicBezTo>
                <a:cubicBezTo>
                  <a:pt x="1337" y="332"/>
                  <a:pt x="1333" y="331"/>
                  <a:pt x="1329" y="330"/>
                </a:cubicBezTo>
                <a:cubicBezTo>
                  <a:pt x="1326" y="329"/>
                  <a:pt x="1322" y="333"/>
                  <a:pt x="1324" y="327"/>
                </a:cubicBezTo>
                <a:cubicBezTo>
                  <a:pt x="1326" y="321"/>
                  <a:pt x="1331" y="322"/>
                  <a:pt x="1330" y="317"/>
                </a:cubicBezTo>
                <a:cubicBezTo>
                  <a:pt x="1329" y="313"/>
                  <a:pt x="1325" y="312"/>
                  <a:pt x="1324" y="312"/>
                </a:cubicBezTo>
                <a:cubicBezTo>
                  <a:pt x="1321" y="312"/>
                  <a:pt x="1324" y="316"/>
                  <a:pt x="1321" y="318"/>
                </a:cubicBezTo>
                <a:cubicBezTo>
                  <a:pt x="1317" y="321"/>
                  <a:pt x="1313" y="322"/>
                  <a:pt x="1315" y="327"/>
                </a:cubicBezTo>
                <a:close/>
                <a:moveTo>
                  <a:pt x="1140" y="353"/>
                </a:moveTo>
                <a:cubicBezTo>
                  <a:pt x="1138" y="354"/>
                  <a:pt x="1136" y="367"/>
                  <a:pt x="1140" y="368"/>
                </a:cubicBezTo>
                <a:cubicBezTo>
                  <a:pt x="1145" y="370"/>
                  <a:pt x="1147" y="362"/>
                  <a:pt x="1146" y="360"/>
                </a:cubicBezTo>
                <a:cubicBezTo>
                  <a:pt x="1144" y="359"/>
                  <a:pt x="1144" y="351"/>
                  <a:pt x="1140" y="353"/>
                </a:cubicBezTo>
                <a:close/>
                <a:moveTo>
                  <a:pt x="1296" y="373"/>
                </a:moveTo>
                <a:cubicBezTo>
                  <a:pt x="1289" y="373"/>
                  <a:pt x="1289" y="379"/>
                  <a:pt x="1287" y="380"/>
                </a:cubicBezTo>
                <a:cubicBezTo>
                  <a:pt x="1286" y="381"/>
                  <a:pt x="1284" y="382"/>
                  <a:pt x="1281" y="382"/>
                </a:cubicBezTo>
                <a:cubicBezTo>
                  <a:pt x="1278" y="383"/>
                  <a:pt x="1277" y="386"/>
                  <a:pt x="1276" y="388"/>
                </a:cubicBezTo>
                <a:cubicBezTo>
                  <a:pt x="1276" y="390"/>
                  <a:pt x="1270" y="385"/>
                  <a:pt x="1269" y="386"/>
                </a:cubicBezTo>
                <a:cubicBezTo>
                  <a:pt x="1267" y="388"/>
                  <a:pt x="1268" y="395"/>
                  <a:pt x="1271" y="401"/>
                </a:cubicBezTo>
                <a:cubicBezTo>
                  <a:pt x="1274" y="407"/>
                  <a:pt x="1281" y="411"/>
                  <a:pt x="1282" y="411"/>
                </a:cubicBezTo>
                <a:cubicBezTo>
                  <a:pt x="1284" y="411"/>
                  <a:pt x="1288" y="411"/>
                  <a:pt x="1291" y="412"/>
                </a:cubicBezTo>
                <a:cubicBezTo>
                  <a:pt x="1293" y="412"/>
                  <a:pt x="1302" y="413"/>
                  <a:pt x="1302" y="410"/>
                </a:cubicBezTo>
                <a:cubicBezTo>
                  <a:pt x="1301" y="406"/>
                  <a:pt x="1301" y="401"/>
                  <a:pt x="1304" y="398"/>
                </a:cubicBezTo>
                <a:cubicBezTo>
                  <a:pt x="1308" y="394"/>
                  <a:pt x="1312" y="392"/>
                  <a:pt x="1310" y="387"/>
                </a:cubicBezTo>
                <a:cubicBezTo>
                  <a:pt x="1308" y="382"/>
                  <a:pt x="1304" y="379"/>
                  <a:pt x="1307" y="377"/>
                </a:cubicBezTo>
                <a:cubicBezTo>
                  <a:pt x="1310" y="375"/>
                  <a:pt x="1313" y="374"/>
                  <a:pt x="1313" y="372"/>
                </a:cubicBezTo>
                <a:cubicBezTo>
                  <a:pt x="1313" y="370"/>
                  <a:pt x="1306" y="378"/>
                  <a:pt x="1306" y="365"/>
                </a:cubicBezTo>
                <a:cubicBezTo>
                  <a:pt x="1305" y="362"/>
                  <a:pt x="1300" y="366"/>
                  <a:pt x="1299" y="368"/>
                </a:cubicBezTo>
                <a:cubicBezTo>
                  <a:pt x="1299" y="371"/>
                  <a:pt x="1303" y="373"/>
                  <a:pt x="1296" y="373"/>
                </a:cubicBezTo>
                <a:close/>
                <a:moveTo>
                  <a:pt x="1337" y="351"/>
                </a:moveTo>
                <a:cubicBezTo>
                  <a:pt x="1335" y="349"/>
                  <a:pt x="1332" y="343"/>
                  <a:pt x="1328" y="345"/>
                </a:cubicBezTo>
                <a:cubicBezTo>
                  <a:pt x="1326" y="345"/>
                  <a:pt x="1323" y="352"/>
                  <a:pt x="1327" y="352"/>
                </a:cubicBezTo>
                <a:cubicBezTo>
                  <a:pt x="1331" y="352"/>
                  <a:pt x="1339" y="353"/>
                  <a:pt x="1337" y="351"/>
                </a:cubicBezTo>
                <a:close/>
                <a:moveTo>
                  <a:pt x="1341" y="353"/>
                </a:moveTo>
                <a:cubicBezTo>
                  <a:pt x="1336" y="360"/>
                  <a:pt x="1336" y="358"/>
                  <a:pt x="1332" y="357"/>
                </a:cubicBezTo>
                <a:cubicBezTo>
                  <a:pt x="1329" y="355"/>
                  <a:pt x="1323" y="360"/>
                  <a:pt x="1324" y="362"/>
                </a:cubicBezTo>
                <a:cubicBezTo>
                  <a:pt x="1325" y="364"/>
                  <a:pt x="1333" y="362"/>
                  <a:pt x="1335" y="365"/>
                </a:cubicBezTo>
                <a:cubicBezTo>
                  <a:pt x="1337" y="368"/>
                  <a:pt x="1337" y="369"/>
                  <a:pt x="1341" y="368"/>
                </a:cubicBezTo>
                <a:cubicBezTo>
                  <a:pt x="1345" y="367"/>
                  <a:pt x="1348" y="362"/>
                  <a:pt x="1347" y="359"/>
                </a:cubicBezTo>
                <a:cubicBezTo>
                  <a:pt x="1346" y="357"/>
                  <a:pt x="1341" y="353"/>
                  <a:pt x="1341" y="353"/>
                </a:cubicBezTo>
                <a:close/>
                <a:moveTo>
                  <a:pt x="1340" y="339"/>
                </a:moveTo>
                <a:cubicBezTo>
                  <a:pt x="1339" y="339"/>
                  <a:pt x="1334" y="347"/>
                  <a:pt x="1340" y="346"/>
                </a:cubicBezTo>
                <a:cubicBezTo>
                  <a:pt x="1347" y="346"/>
                  <a:pt x="1345" y="339"/>
                  <a:pt x="1340" y="339"/>
                </a:cubicBezTo>
                <a:close/>
                <a:moveTo>
                  <a:pt x="1324" y="284"/>
                </a:moveTo>
                <a:cubicBezTo>
                  <a:pt x="1318" y="285"/>
                  <a:pt x="1315" y="297"/>
                  <a:pt x="1319" y="296"/>
                </a:cubicBezTo>
                <a:cubicBezTo>
                  <a:pt x="1324" y="296"/>
                  <a:pt x="1329" y="283"/>
                  <a:pt x="1324" y="284"/>
                </a:cubicBezTo>
                <a:close/>
                <a:moveTo>
                  <a:pt x="1003" y="450"/>
                </a:moveTo>
                <a:cubicBezTo>
                  <a:pt x="998" y="449"/>
                  <a:pt x="998" y="455"/>
                  <a:pt x="994" y="459"/>
                </a:cubicBezTo>
                <a:cubicBezTo>
                  <a:pt x="990" y="463"/>
                  <a:pt x="986" y="467"/>
                  <a:pt x="984" y="466"/>
                </a:cubicBezTo>
                <a:cubicBezTo>
                  <a:pt x="983" y="466"/>
                  <a:pt x="974" y="469"/>
                  <a:pt x="977" y="475"/>
                </a:cubicBezTo>
                <a:cubicBezTo>
                  <a:pt x="980" y="480"/>
                  <a:pt x="979" y="486"/>
                  <a:pt x="977" y="489"/>
                </a:cubicBezTo>
                <a:cubicBezTo>
                  <a:pt x="974" y="491"/>
                  <a:pt x="979" y="499"/>
                  <a:pt x="978" y="503"/>
                </a:cubicBezTo>
                <a:cubicBezTo>
                  <a:pt x="977" y="507"/>
                  <a:pt x="979" y="510"/>
                  <a:pt x="985" y="510"/>
                </a:cubicBezTo>
                <a:cubicBezTo>
                  <a:pt x="990" y="510"/>
                  <a:pt x="992" y="508"/>
                  <a:pt x="994" y="503"/>
                </a:cubicBezTo>
                <a:cubicBezTo>
                  <a:pt x="996" y="498"/>
                  <a:pt x="997" y="493"/>
                  <a:pt x="999" y="489"/>
                </a:cubicBezTo>
                <a:cubicBezTo>
                  <a:pt x="1001" y="485"/>
                  <a:pt x="1003" y="476"/>
                  <a:pt x="1004" y="474"/>
                </a:cubicBezTo>
                <a:cubicBezTo>
                  <a:pt x="1005" y="472"/>
                  <a:pt x="1008" y="465"/>
                  <a:pt x="1007" y="460"/>
                </a:cubicBezTo>
                <a:cubicBezTo>
                  <a:pt x="1007" y="456"/>
                  <a:pt x="1005" y="451"/>
                  <a:pt x="1003" y="450"/>
                </a:cubicBezTo>
                <a:close/>
                <a:moveTo>
                  <a:pt x="1342" y="438"/>
                </a:moveTo>
                <a:cubicBezTo>
                  <a:pt x="1342" y="438"/>
                  <a:pt x="1348" y="437"/>
                  <a:pt x="1348" y="435"/>
                </a:cubicBezTo>
                <a:cubicBezTo>
                  <a:pt x="1348" y="432"/>
                  <a:pt x="1342" y="429"/>
                  <a:pt x="1339" y="432"/>
                </a:cubicBezTo>
                <a:cubicBezTo>
                  <a:pt x="1337" y="435"/>
                  <a:pt x="1333" y="438"/>
                  <a:pt x="1333" y="440"/>
                </a:cubicBezTo>
                <a:cubicBezTo>
                  <a:pt x="1334" y="444"/>
                  <a:pt x="1342" y="438"/>
                  <a:pt x="1342" y="4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8"/>
          <p:cNvSpPr txBox="1"/>
          <p:nvPr/>
        </p:nvSpPr>
        <p:spPr>
          <a:xfrm>
            <a:off x="4784905" y="1370961"/>
            <a:ext cx="2580541" cy="295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扩大入口增强曝光</a:t>
            </a:r>
          </a:p>
        </p:txBody>
      </p:sp>
      <p:sp>
        <p:nvSpPr>
          <p:cNvPr id="4" name="文本框 8"/>
          <p:cNvSpPr txBox="1"/>
          <p:nvPr/>
        </p:nvSpPr>
        <p:spPr>
          <a:xfrm>
            <a:off x="6339108" y="3328886"/>
            <a:ext cx="1842315" cy="481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内容合作，深度影响高意向购买人群目标受众</a:t>
            </a:r>
          </a:p>
        </p:txBody>
      </p:sp>
      <p:sp>
        <p:nvSpPr>
          <p:cNvPr id="5" name="文本框 8"/>
          <p:cNvSpPr txBox="1"/>
          <p:nvPr/>
        </p:nvSpPr>
        <p:spPr>
          <a:xfrm>
            <a:off x="1259082" y="3430452"/>
            <a:ext cx="1742588" cy="2782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精准触达目标人群</a:t>
            </a:r>
          </a:p>
        </p:txBody>
      </p:sp>
      <p:sp>
        <p:nvSpPr>
          <p:cNvPr id="6" name="椭圆 5"/>
          <p:cNvSpPr/>
          <p:nvPr/>
        </p:nvSpPr>
        <p:spPr>
          <a:xfrm>
            <a:off x="3057321" y="2006549"/>
            <a:ext cx="2858962" cy="26458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004048" y="3188818"/>
            <a:ext cx="1274699" cy="125067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深度</a:t>
            </a:r>
          </a:p>
        </p:txBody>
      </p:sp>
      <p:sp>
        <p:nvSpPr>
          <p:cNvPr id="8" name="椭圆 7"/>
          <p:cNvSpPr/>
          <p:nvPr/>
        </p:nvSpPr>
        <p:spPr>
          <a:xfrm>
            <a:off x="3818967" y="1552405"/>
            <a:ext cx="1274699" cy="12506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广度</a:t>
            </a:r>
          </a:p>
        </p:txBody>
      </p:sp>
      <p:sp>
        <p:nvSpPr>
          <p:cNvPr id="9" name="椭圆 8"/>
          <p:cNvSpPr/>
          <p:nvPr/>
        </p:nvSpPr>
        <p:spPr>
          <a:xfrm>
            <a:off x="2725898" y="3244300"/>
            <a:ext cx="1268776" cy="1250672"/>
          </a:xfrm>
          <a:prstGeom prst="ellipse">
            <a:avLst/>
          </a:prstGeom>
          <a:solidFill>
            <a:srgbClr val="C0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精度</a:t>
            </a:r>
          </a:p>
        </p:txBody>
      </p:sp>
      <p:sp>
        <p:nvSpPr>
          <p:cNvPr id="10" name="等腰三角形 14"/>
          <p:cNvSpPr/>
          <p:nvPr/>
        </p:nvSpPr>
        <p:spPr>
          <a:xfrm rot="8760000">
            <a:off x="5605538" y="2524397"/>
            <a:ext cx="187643" cy="24736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等腰三角形 15"/>
          <p:cNvSpPr/>
          <p:nvPr/>
        </p:nvSpPr>
        <p:spPr>
          <a:xfrm rot="16200000">
            <a:off x="4444328" y="4507928"/>
            <a:ext cx="165292" cy="280809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等腰三角形 16"/>
          <p:cNvSpPr/>
          <p:nvPr/>
        </p:nvSpPr>
        <p:spPr>
          <a:xfrm rot="1980000">
            <a:off x="3174105" y="2527855"/>
            <a:ext cx="187643" cy="24736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五边形 13"/>
          <p:cNvSpPr/>
          <p:nvPr/>
        </p:nvSpPr>
        <p:spPr bwMode="auto">
          <a:xfrm>
            <a:off x="323528" y="749891"/>
            <a:ext cx="8622211" cy="542469"/>
          </a:xfrm>
          <a:prstGeom prst="homePlat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纷繁复杂的营销环境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给我们的新车上市带来了更大的营销诉求</a:t>
            </a:r>
          </a:p>
        </p:txBody>
      </p:sp>
      <p:sp>
        <p:nvSpPr>
          <p:cNvPr id="15" name="标题 1"/>
          <p:cNvSpPr txBox="1">
            <a:spLocks/>
          </p:cNvSpPr>
          <p:nvPr/>
        </p:nvSpPr>
        <p:spPr bwMode="auto">
          <a:xfrm>
            <a:off x="323528" y="147478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000" kern="0" dirty="0">
                <a:solidFill>
                  <a:sysClr val="windowText" lastClr="000000"/>
                </a:solidFill>
              </a:rPr>
              <a:t>启示：营销环境需求及用户诉求不断升级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7712BAA-BFE9-4E69-9DA7-EB8C6CE71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51" y="0"/>
            <a:ext cx="2273628" cy="54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67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123478"/>
            <a:ext cx="6696744" cy="3970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b="1">
                <a:latin typeface="Microsoft YaHei" charset="-122"/>
                <a:ea typeface="Microsoft YaHei" charset="-122"/>
                <a:cs typeface="Microsoft YaHei" charset="-122"/>
              </a:rPr>
              <a:t>数字营销与传统营销整合 </a:t>
            </a:r>
          </a:p>
        </p:txBody>
      </p:sp>
      <p:sp>
        <p:nvSpPr>
          <p:cNvPr id="3" name="矩形 2"/>
          <p:cNvSpPr/>
          <p:nvPr/>
        </p:nvSpPr>
        <p:spPr>
          <a:xfrm>
            <a:off x="441181" y="4448217"/>
            <a:ext cx="83819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互联网与传统行业将深度结合，“线上”“线下”将越来越难以区分，逐渐融合为一体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r="2019"/>
          <a:stretch/>
        </p:blipFill>
        <p:spPr>
          <a:xfrm>
            <a:off x="3916022" y="1923678"/>
            <a:ext cx="5216146" cy="252366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5337" y="2717007"/>
            <a:ext cx="3147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1200" dirty="0">
                <a:latin typeface="Microsoft YaHei" charset="-122"/>
                <a:ea typeface="Microsoft YaHei" charset="-122"/>
                <a:cs typeface="Microsoft YaHei" charset="-122"/>
              </a:rPr>
              <a:t>通过数字的方式对传统营销方式升级，包括提升精准性、互动性和传播性等。</a:t>
            </a:r>
            <a:endParaRPr kumimoji="1" lang="en-US" altLang="zh-CN" sz="12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kumimoji="1" lang="en-US" altLang="zh-CN" sz="12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1200" dirty="0">
                <a:latin typeface="Microsoft YaHei" charset="-122"/>
                <a:ea typeface="Microsoft YaHei" charset="-122"/>
                <a:cs typeface="Microsoft YaHei" charset="-122"/>
              </a:rPr>
              <a:t>围绕内容和消费决策路径，传统和数字在同一目标下各司其职。</a:t>
            </a:r>
            <a:endParaRPr kumimoji="1" lang="en-US" altLang="zh-CN" sz="12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grpSp>
        <p:nvGrpSpPr>
          <p:cNvPr id="15" name="组 14"/>
          <p:cNvGrpSpPr/>
          <p:nvPr/>
        </p:nvGrpSpPr>
        <p:grpSpPr>
          <a:xfrm>
            <a:off x="-8065" y="774383"/>
            <a:ext cx="4436049" cy="1783609"/>
            <a:chOff x="2171342" y="1796253"/>
            <a:chExt cx="3215737" cy="1783609"/>
          </a:xfrm>
          <a:solidFill>
            <a:srgbClr val="C00000"/>
          </a:solidFill>
        </p:grpSpPr>
        <p:sp>
          <p:nvSpPr>
            <p:cNvPr id="8" name="文本框 7"/>
            <p:cNvSpPr txBox="1"/>
            <p:nvPr/>
          </p:nvSpPr>
          <p:spPr>
            <a:xfrm>
              <a:off x="2171342" y="1796253"/>
              <a:ext cx="3215737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400" dirty="0">
                  <a:solidFill>
                    <a:schemeClr val="bg1"/>
                  </a:solidFill>
                </a:rPr>
                <a:t>      在用户视角看，线上线下的行为都是相互关联的。</a:t>
              </a:r>
              <a:endParaRPr kumimoji="1" lang="en-US" altLang="zh-CN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171342" y="2104030"/>
              <a:ext cx="273359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kumimoji="1" lang="zh-CN" altLang="en-US" sz="1400">
                  <a:solidFill>
                    <a:schemeClr val="bg1"/>
                  </a:solidFill>
                </a:rPr>
                <a:t>      但</a:t>
              </a:r>
              <a:r>
                <a:rPr kumimoji="1" lang="zh-CN" altLang="en-US" sz="1400" dirty="0">
                  <a:solidFill>
                    <a:schemeClr val="bg1"/>
                  </a:solidFill>
                </a:rPr>
                <a:t>还有不少品牌，其传统营销和数字营销</a:t>
              </a:r>
              <a:endParaRPr kumimoji="1" lang="en-US" altLang="zh-CN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171343" y="2396138"/>
              <a:ext cx="2844610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kumimoji="1" lang="zh-CN" altLang="en-US" sz="1400">
                  <a:solidFill>
                    <a:schemeClr val="bg1"/>
                  </a:solidFill>
                </a:rPr>
                <a:t>      从</a:t>
              </a:r>
              <a:r>
                <a:rPr kumimoji="1" lang="zh-CN" altLang="en-US" sz="1400" dirty="0">
                  <a:solidFill>
                    <a:schemeClr val="bg1"/>
                  </a:solidFill>
                </a:rPr>
                <a:t>预算、策略到活动落实，却都还相互割裂。</a:t>
              </a:r>
              <a:endParaRPr kumimoji="1" lang="en-US" altLang="zh-CN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171343" y="2688120"/>
              <a:ext cx="1336560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kumimoji="1" lang="zh-CN" altLang="en-US" sz="1400">
                  <a:solidFill>
                    <a:schemeClr val="bg1"/>
                  </a:solidFill>
                </a:rPr>
                <a:t>      在</a:t>
              </a:r>
              <a:r>
                <a:rPr kumimoji="1" lang="zh-CN" altLang="en-US" sz="1400" dirty="0">
                  <a:solidFill>
                    <a:schemeClr val="bg1"/>
                  </a:solidFill>
                </a:rPr>
                <a:t>很多营销实战中，</a:t>
              </a:r>
              <a:endParaRPr kumimoji="1" lang="en-US" altLang="zh-CN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171343" y="2980102"/>
              <a:ext cx="232834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kumimoji="1" lang="zh-CN" altLang="en-US" sz="1400" dirty="0">
                  <a:solidFill>
                    <a:schemeClr val="bg1"/>
                  </a:solidFill>
                </a:rPr>
                <a:t>      数字营销和传统营销已经有机整合，</a:t>
              </a:r>
              <a:endParaRPr kumimoji="1" lang="en-US" altLang="zh-CN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171343" y="3272085"/>
              <a:ext cx="1806354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kumimoji="1" lang="zh-CN" altLang="en-US" sz="1400">
                  <a:solidFill>
                    <a:schemeClr val="bg1"/>
                  </a:solidFill>
                </a:rPr>
                <a:t>      形成</a:t>
              </a:r>
              <a:r>
                <a:rPr kumimoji="1" lang="zh-CN" altLang="en-US" sz="1400" dirty="0">
                  <a:solidFill>
                    <a:schemeClr val="bg1"/>
                  </a:solidFill>
                </a:rPr>
                <a:t>统一的用户体验优势。</a:t>
              </a:r>
              <a:endParaRPr kumimoji="1" lang="en-US" altLang="zh-CN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95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 8"/>
          <p:cNvGrpSpPr/>
          <p:nvPr/>
        </p:nvGrpSpPr>
        <p:grpSpPr>
          <a:xfrm>
            <a:off x="683568" y="1726726"/>
            <a:ext cx="4740009" cy="338554"/>
            <a:chOff x="692466" y="1441108"/>
            <a:chExt cx="4740009" cy="338554"/>
          </a:xfrm>
        </p:grpSpPr>
        <p:sp>
          <p:nvSpPr>
            <p:cNvPr id="20" name="文本框 78"/>
            <p:cNvSpPr>
              <a:spLocks noChangeArrowheads="1"/>
            </p:cNvSpPr>
            <p:nvPr/>
          </p:nvSpPr>
          <p:spPr bwMode="auto">
            <a:xfrm>
              <a:off x="971600" y="1441108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市场和品牌现状分析               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3" name="等腰三角形 12"/>
            <p:cNvSpPr/>
            <p:nvPr/>
          </p:nvSpPr>
          <p:spPr>
            <a:xfrm rot="5400000">
              <a:off x="656466" y="1498793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组 9"/>
          <p:cNvGrpSpPr/>
          <p:nvPr/>
        </p:nvGrpSpPr>
        <p:grpSpPr>
          <a:xfrm>
            <a:off x="683568" y="2808054"/>
            <a:ext cx="4740009" cy="338554"/>
            <a:chOff x="692466" y="2089180"/>
            <a:chExt cx="4740009" cy="338554"/>
          </a:xfrm>
        </p:grpSpPr>
        <p:sp>
          <p:nvSpPr>
            <p:cNvPr id="22" name="文本框 78"/>
            <p:cNvSpPr>
              <a:spLocks noChangeArrowheads="1"/>
            </p:cNvSpPr>
            <p:nvPr/>
          </p:nvSpPr>
          <p:spPr bwMode="auto">
            <a:xfrm>
              <a:off x="971600" y="2089180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全媒体投放策略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5" name="等腰三角形 14"/>
            <p:cNvSpPr/>
            <p:nvPr/>
          </p:nvSpPr>
          <p:spPr>
            <a:xfrm rot="5400000">
              <a:off x="656466" y="2151127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2" name="组 31"/>
          <p:cNvGrpSpPr/>
          <p:nvPr/>
        </p:nvGrpSpPr>
        <p:grpSpPr>
          <a:xfrm>
            <a:off x="683568" y="3348718"/>
            <a:ext cx="4740009" cy="338554"/>
            <a:chOff x="692466" y="2737252"/>
            <a:chExt cx="4740009" cy="338554"/>
          </a:xfrm>
        </p:grpSpPr>
        <p:sp>
          <p:nvSpPr>
            <p:cNvPr id="24" name="文本框 78"/>
            <p:cNvSpPr>
              <a:spLocks noChangeArrowheads="1"/>
            </p:cNvSpPr>
            <p:nvPr/>
          </p:nvSpPr>
          <p:spPr bwMode="auto">
            <a:xfrm>
              <a:off x="971600" y="2737252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广告项目投放建议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7" name="等腰三角形 16"/>
            <p:cNvSpPr/>
            <p:nvPr/>
          </p:nvSpPr>
          <p:spPr>
            <a:xfrm rot="5400000">
              <a:off x="656466" y="2803461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组 7"/>
          <p:cNvGrpSpPr/>
          <p:nvPr/>
        </p:nvGrpSpPr>
        <p:grpSpPr>
          <a:xfrm>
            <a:off x="683568" y="3889380"/>
            <a:ext cx="4740009" cy="338554"/>
            <a:chOff x="692466" y="4033396"/>
            <a:chExt cx="4740009" cy="338554"/>
          </a:xfrm>
        </p:grpSpPr>
        <p:sp>
          <p:nvSpPr>
            <p:cNvPr id="30" name="文本框 78">
              <a:extLst>
                <a:ext uri="{FF2B5EF4-FFF2-40B4-BE49-F238E27FC236}">
                  <a16:creationId xmlns:a16="http://schemas.microsoft.com/office/drawing/2014/main" id="{89D684D2-99AE-4AD0-9A75-89AC32812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600" y="4033396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预算分配</a:t>
              </a:r>
              <a:endPara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1" name="等腰三角形 20">
              <a:extLst>
                <a:ext uri="{FF2B5EF4-FFF2-40B4-BE49-F238E27FC236}">
                  <a16:creationId xmlns:a16="http://schemas.microsoft.com/office/drawing/2014/main" id="{FC78A2C6-6FA2-4CA1-8D3A-BD200760118D}"/>
                </a:ext>
              </a:extLst>
            </p:cNvPr>
            <p:cNvSpPr/>
            <p:nvPr/>
          </p:nvSpPr>
          <p:spPr>
            <a:xfrm rot="5400000">
              <a:off x="656466" y="4108129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3" name="组 32"/>
          <p:cNvGrpSpPr/>
          <p:nvPr/>
        </p:nvGrpSpPr>
        <p:grpSpPr>
          <a:xfrm>
            <a:off x="683568" y="1186062"/>
            <a:ext cx="4740009" cy="338554"/>
            <a:chOff x="692466" y="4033396"/>
            <a:chExt cx="4740009" cy="338554"/>
          </a:xfrm>
        </p:grpSpPr>
        <p:sp>
          <p:nvSpPr>
            <p:cNvPr id="34" name="文本框 78">
              <a:extLst>
                <a:ext uri="{FF2B5EF4-FFF2-40B4-BE49-F238E27FC236}">
                  <a16:creationId xmlns:a16="http://schemas.microsoft.com/office/drawing/2014/main" id="{89D684D2-99AE-4AD0-9A75-89AC32812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600" y="4033396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前期投放效果回顾</a:t>
              </a:r>
              <a:endPara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" name="等腰三角形 20">
              <a:extLst>
                <a:ext uri="{FF2B5EF4-FFF2-40B4-BE49-F238E27FC236}">
                  <a16:creationId xmlns:a16="http://schemas.microsoft.com/office/drawing/2014/main" id="{FC78A2C6-6FA2-4CA1-8D3A-BD200760118D}"/>
                </a:ext>
              </a:extLst>
            </p:cNvPr>
            <p:cNvSpPr/>
            <p:nvPr/>
          </p:nvSpPr>
          <p:spPr>
            <a:xfrm rot="5400000">
              <a:off x="656466" y="4108129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组 16"/>
          <p:cNvGrpSpPr/>
          <p:nvPr/>
        </p:nvGrpSpPr>
        <p:grpSpPr>
          <a:xfrm>
            <a:off x="683568" y="2267390"/>
            <a:ext cx="4740009" cy="338554"/>
            <a:chOff x="692466" y="2089180"/>
            <a:chExt cx="4740009" cy="338554"/>
          </a:xfrm>
        </p:grpSpPr>
        <p:sp>
          <p:nvSpPr>
            <p:cNvPr id="18" name="文本框 78"/>
            <p:cNvSpPr>
              <a:spLocks noChangeArrowheads="1"/>
            </p:cNvSpPr>
            <p:nvPr/>
          </p:nvSpPr>
          <p:spPr bwMode="auto">
            <a:xfrm>
              <a:off x="971600" y="2089180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全媒体执行战略思考</a:t>
              </a:r>
              <a:endPara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9" name="等腰三角形 14"/>
            <p:cNvSpPr/>
            <p:nvPr/>
          </p:nvSpPr>
          <p:spPr>
            <a:xfrm rot="5400000">
              <a:off x="656466" y="2151127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C00000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2074607"/>
            <a:ext cx="5544616" cy="28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86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44016"/>
            <a:ext cx="8435280" cy="483518"/>
          </a:xfrm>
        </p:spPr>
        <p:txBody>
          <a:bodyPr/>
          <a:lstStyle/>
          <a:p>
            <a:r>
              <a:rPr lang="zh-CN" altLang="en-US" sz="2000" dirty="0">
                <a:solidFill>
                  <a:sysClr val="windowText" lastClr="000000"/>
                </a:solidFill>
              </a:rPr>
              <a:t>瑞虎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dirty="0">
                <a:solidFill>
                  <a:sysClr val="windowText" lastClr="000000"/>
                </a:solidFill>
              </a:rPr>
              <a:t>上市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dirty="0">
                <a:solidFill>
                  <a:sysClr val="windowText" lastClr="000000"/>
                </a:solidFill>
              </a:rPr>
              <a:t>月深化期任务梳理</a:t>
            </a:r>
            <a:br>
              <a:rPr lang="zh-CN" altLang="en-US" sz="2000" dirty="0">
                <a:solidFill>
                  <a:sysClr val="windowText" lastClr="000000"/>
                </a:solidFill>
              </a:rPr>
            </a:br>
            <a:endParaRPr kumimoji="1" lang="zh-CN" altLang="en-US" sz="2000" dirty="0"/>
          </a:p>
        </p:txBody>
      </p:sp>
      <p:grpSp>
        <p:nvGrpSpPr>
          <p:cNvPr id="5" name="组合 75">
            <a:extLst>
              <a:ext uri="{FF2B5EF4-FFF2-40B4-BE49-F238E27FC236}">
                <a16:creationId xmlns:a16="http://schemas.microsoft.com/office/drawing/2014/main" id="{C96644B2-8118-4DFE-9554-A4F8ECE2FC12}"/>
              </a:ext>
            </a:extLst>
          </p:cNvPr>
          <p:cNvGrpSpPr/>
          <p:nvPr/>
        </p:nvGrpSpPr>
        <p:grpSpPr>
          <a:xfrm>
            <a:off x="539552" y="1059582"/>
            <a:ext cx="3168352" cy="3422800"/>
            <a:chOff x="4810421" y="1792410"/>
            <a:chExt cx="4033973" cy="3883166"/>
          </a:xfrm>
        </p:grpSpPr>
        <p:grpSp>
          <p:nvGrpSpPr>
            <p:cNvPr id="6" name="Group 39">
              <a:extLst>
                <a:ext uri="{FF2B5EF4-FFF2-40B4-BE49-F238E27FC236}">
                  <a16:creationId xmlns:a16="http://schemas.microsoft.com/office/drawing/2014/main" id="{20B882B4-E2FA-4A86-B357-18AF3AD9AC80}"/>
                </a:ext>
              </a:extLst>
            </p:cNvPr>
            <p:cNvGrpSpPr/>
            <p:nvPr/>
          </p:nvGrpSpPr>
          <p:grpSpPr>
            <a:xfrm>
              <a:off x="4810421" y="1792410"/>
              <a:ext cx="4033973" cy="3883166"/>
              <a:chOff x="3713347" y="1814286"/>
              <a:chExt cx="4765305" cy="4587158"/>
            </a:xfrm>
          </p:grpSpPr>
          <p:sp>
            <p:nvSpPr>
              <p:cNvPr id="13" name="Oval 5">
                <a:extLst>
                  <a:ext uri="{FF2B5EF4-FFF2-40B4-BE49-F238E27FC236}">
                    <a16:creationId xmlns:a16="http://schemas.microsoft.com/office/drawing/2014/main" id="{B3BE7C10-064B-4E54-892F-32EF985E1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5684" y="1814286"/>
                <a:ext cx="4580631" cy="67623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CD2EA2AF-3762-4A8B-9639-54474D49B6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7957" y="3809532"/>
                <a:ext cx="2230568" cy="617676"/>
              </a:xfrm>
              <a:custGeom>
                <a:avLst/>
                <a:gdLst>
                  <a:gd name="T0" fmla="*/ 365 w 434"/>
                  <a:gd name="T1" fmla="*/ 152 h 156"/>
                  <a:gd name="T2" fmla="*/ 434 w 434"/>
                  <a:gd name="T3" fmla="*/ 0 h 156"/>
                  <a:gd name="T4" fmla="*/ 215 w 434"/>
                  <a:gd name="T5" fmla="*/ 9 h 156"/>
                  <a:gd name="T6" fmla="*/ 0 w 434"/>
                  <a:gd name="T7" fmla="*/ 1 h 156"/>
                  <a:gd name="T8" fmla="*/ 70 w 434"/>
                  <a:gd name="T9" fmla="*/ 152 h 156"/>
                  <a:gd name="T10" fmla="*/ 215 w 434"/>
                  <a:gd name="T11" fmla="*/ 156 h 156"/>
                  <a:gd name="T12" fmla="*/ 365 w 434"/>
                  <a:gd name="T13" fmla="*/ 15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4" h="156">
                    <a:moveTo>
                      <a:pt x="365" y="152"/>
                    </a:moveTo>
                    <a:cubicBezTo>
                      <a:pt x="387" y="99"/>
                      <a:pt x="410" y="49"/>
                      <a:pt x="434" y="0"/>
                    </a:cubicBezTo>
                    <a:cubicBezTo>
                      <a:pt x="368" y="6"/>
                      <a:pt x="294" y="9"/>
                      <a:pt x="215" y="9"/>
                    </a:cubicBezTo>
                    <a:cubicBezTo>
                      <a:pt x="138" y="9"/>
                      <a:pt x="65" y="6"/>
                      <a:pt x="0" y="1"/>
                    </a:cubicBezTo>
                    <a:cubicBezTo>
                      <a:pt x="25" y="49"/>
                      <a:pt x="48" y="100"/>
                      <a:pt x="70" y="152"/>
                    </a:cubicBezTo>
                    <a:cubicBezTo>
                      <a:pt x="115" y="155"/>
                      <a:pt x="164" y="156"/>
                      <a:pt x="215" y="156"/>
                    </a:cubicBezTo>
                    <a:cubicBezTo>
                      <a:pt x="268" y="156"/>
                      <a:pt x="319" y="155"/>
                      <a:pt x="365" y="1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41C45071-994F-4354-8B8E-FA5D175E7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5494" y="3136084"/>
                <a:ext cx="3206442" cy="656716"/>
              </a:xfrm>
              <a:custGeom>
                <a:avLst/>
                <a:gdLst>
                  <a:gd name="T0" fmla="*/ 0 w 624"/>
                  <a:gd name="T1" fmla="*/ 0 h 166"/>
                  <a:gd name="T2" fmla="*/ 89 w 624"/>
                  <a:gd name="T3" fmla="*/ 157 h 166"/>
                  <a:gd name="T4" fmla="*/ 311 w 624"/>
                  <a:gd name="T5" fmla="*/ 166 h 166"/>
                  <a:gd name="T6" fmla="*/ 537 w 624"/>
                  <a:gd name="T7" fmla="*/ 156 h 166"/>
                  <a:gd name="T8" fmla="*/ 624 w 624"/>
                  <a:gd name="T9" fmla="*/ 0 h 166"/>
                  <a:gd name="T10" fmla="*/ 311 w 624"/>
                  <a:gd name="T11" fmla="*/ 19 h 166"/>
                  <a:gd name="T12" fmla="*/ 0 w 624"/>
                  <a:gd name="T13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4" h="166">
                    <a:moveTo>
                      <a:pt x="0" y="0"/>
                    </a:moveTo>
                    <a:cubicBezTo>
                      <a:pt x="31" y="50"/>
                      <a:pt x="61" y="102"/>
                      <a:pt x="89" y="157"/>
                    </a:cubicBezTo>
                    <a:cubicBezTo>
                      <a:pt x="155" y="163"/>
                      <a:pt x="230" y="166"/>
                      <a:pt x="311" y="166"/>
                    </a:cubicBezTo>
                    <a:cubicBezTo>
                      <a:pt x="394" y="166"/>
                      <a:pt x="470" y="163"/>
                      <a:pt x="537" y="156"/>
                    </a:cubicBezTo>
                    <a:cubicBezTo>
                      <a:pt x="564" y="102"/>
                      <a:pt x="593" y="50"/>
                      <a:pt x="624" y="0"/>
                    </a:cubicBezTo>
                    <a:cubicBezTo>
                      <a:pt x="537" y="12"/>
                      <a:pt x="430" y="19"/>
                      <a:pt x="311" y="19"/>
                    </a:cubicBezTo>
                    <a:cubicBezTo>
                      <a:pt x="193" y="19"/>
                      <a:pt x="87" y="1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CD3DEF70-CB70-4ED0-9264-F00659800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3600" y="4462066"/>
                <a:ext cx="1464716" cy="1009475"/>
              </a:xfrm>
              <a:custGeom>
                <a:avLst/>
                <a:gdLst>
                  <a:gd name="T0" fmla="*/ 140 w 285"/>
                  <a:gd name="T1" fmla="*/ 4 h 255"/>
                  <a:gd name="T2" fmla="*/ 0 w 285"/>
                  <a:gd name="T3" fmla="*/ 1 h 255"/>
                  <a:gd name="T4" fmla="*/ 86 w 285"/>
                  <a:gd name="T5" fmla="*/ 255 h 255"/>
                  <a:gd name="T6" fmla="*/ 200 w 285"/>
                  <a:gd name="T7" fmla="*/ 255 h 255"/>
                  <a:gd name="T8" fmla="*/ 285 w 285"/>
                  <a:gd name="T9" fmla="*/ 0 h 255"/>
                  <a:gd name="T10" fmla="*/ 140 w 285"/>
                  <a:gd name="T11" fmla="*/ 4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5" h="255">
                    <a:moveTo>
                      <a:pt x="140" y="4"/>
                    </a:moveTo>
                    <a:cubicBezTo>
                      <a:pt x="91" y="4"/>
                      <a:pt x="44" y="3"/>
                      <a:pt x="0" y="1"/>
                    </a:cubicBezTo>
                    <a:cubicBezTo>
                      <a:pt x="32" y="81"/>
                      <a:pt x="61" y="165"/>
                      <a:pt x="86" y="255"/>
                    </a:cubicBezTo>
                    <a:cubicBezTo>
                      <a:pt x="200" y="255"/>
                      <a:pt x="200" y="255"/>
                      <a:pt x="200" y="255"/>
                    </a:cubicBezTo>
                    <a:cubicBezTo>
                      <a:pt x="225" y="165"/>
                      <a:pt x="253" y="80"/>
                      <a:pt x="285" y="0"/>
                    </a:cubicBezTo>
                    <a:cubicBezTo>
                      <a:pt x="239" y="3"/>
                      <a:pt x="191" y="4"/>
                      <a:pt x="140" y="4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7465EAC9-43EF-45C6-AAED-545417580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3347" y="2273011"/>
                <a:ext cx="4765305" cy="886776"/>
              </a:xfrm>
              <a:custGeom>
                <a:avLst/>
                <a:gdLst>
                  <a:gd name="T0" fmla="*/ 463 w 927"/>
                  <a:gd name="T1" fmla="*/ 224 h 224"/>
                  <a:gd name="T2" fmla="*/ 785 w 927"/>
                  <a:gd name="T3" fmla="*/ 203 h 224"/>
                  <a:gd name="T4" fmla="*/ 927 w 927"/>
                  <a:gd name="T5" fmla="*/ 0 h 224"/>
                  <a:gd name="T6" fmla="*/ 463 w 927"/>
                  <a:gd name="T7" fmla="*/ 68 h 224"/>
                  <a:gd name="T8" fmla="*/ 0 w 927"/>
                  <a:gd name="T9" fmla="*/ 1 h 224"/>
                  <a:gd name="T10" fmla="*/ 143 w 927"/>
                  <a:gd name="T11" fmla="*/ 203 h 224"/>
                  <a:gd name="T12" fmla="*/ 463 w 927"/>
                  <a:gd name="T13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7" h="224">
                    <a:moveTo>
                      <a:pt x="463" y="224"/>
                    </a:moveTo>
                    <a:cubicBezTo>
                      <a:pt x="589" y="224"/>
                      <a:pt x="699" y="216"/>
                      <a:pt x="785" y="203"/>
                    </a:cubicBezTo>
                    <a:cubicBezTo>
                      <a:pt x="830" y="131"/>
                      <a:pt x="877" y="64"/>
                      <a:pt x="927" y="0"/>
                    </a:cubicBezTo>
                    <a:cubicBezTo>
                      <a:pt x="871" y="40"/>
                      <a:pt x="685" y="68"/>
                      <a:pt x="463" y="68"/>
                    </a:cubicBezTo>
                    <a:cubicBezTo>
                      <a:pt x="242" y="68"/>
                      <a:pt x="56" y="40"/>
                      <a:pt x="0" y="1"/>
                    </a:cubicBezTo>
                    <a:cubicBezTo>
                      <a:pt x="50" y="64"/>
                      <a:pt x="98" y="131"/>
                      <a:pt x="143" y="203"/>
                    </a:cubicBezTo>
                    <a:cubicBezTo>
                      <a:pt x="229" y="216"/>
                      <a:pt x="338" y="224"/>
                      <a:pt x="463" y="224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/>
              </a:p>
            </p:txBody>
          </p:sp>
          <p:sp>
            <p:nvSpPr>
              <p:cNvPr id="18" name="Isosceles Triangle 45">
                <a:extLst>
                  <a:ext uri="{FF2B5EF4-FFF2-40B4-BE49-F238E27FC236}">
                    <a16:creationId xmlns:a16="http://schemas.microsoft.com/office/drawing/2014/main" id="{80C9D968-581D-4341-92D3-0CC511583CC4}"/>
                  </a:ext>
                </a:extLst>
              </p:cNvPr>
              <p:cNvSpPr/>
              <p:nvPr/>
            </p:nvSpPr>
            <p:spPr>
              <a:xfrm rot="10800000">
                <a:off x="5466628" y="5542648"/>
                <a:ext cx="1293586" cy="858796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3E86BA8-19BC-48D7-A4B1-3FBA9BCD9E26}"/>
                </a:ext>
              </a:extLst>
            </p:cNvPr>
            <p:cNvSpPr txBox="1"/>
            <p:nvPr/>
          </p:nvSpPr>
          <p:spPr>
            <a:xfrm>
              <a:off x="5975120" y="1904732"/>
              <a:ext cx="1835228" cy="349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消费者转化漏斗</a:t>
              </a:r>
            </a:p>
          </p:txBody>
        </p:sp>
        <p:sp>
          <p:nvSpPr>
            <p:cNvPr id="8" name="TextBox 119">
              <a:extLst>
                <a:ext uri="{FF2B5EF4-FFF2-40B4-BE49-F238E27FC236}">
                  <a16:creationId xmlns:a16="http://schemas.microsoft.com/office/drawing/2014/main" id="{F5BBF787-9F00-4F95-A874-CD25EC6E3153}"/>
                </a:ext>
              </a:extLst>
            </p:cNvPr>
            <p:cNvSpPr txBox="1"/>
            <p:nvPr/>
          </p:nvSpPr>
          <p:spPr>
            <a:xfrm>
              <a:off x="6397595" y="2503116"/>
              <a:ext cx="729373" cy="314255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ontserrat" charset="0"/>
                  <a:sym typeface="微软雅黑" panose="020B0503020204020204" pitchFamily="34" charset="-122"/>
                </a:rPr>
                <a:t>认知</a:t>
              </a:r>
              <a:endParaRPr lang="en-US" sz="1200" b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  <a:sym typeface="微软雅黑" panose="020B0503020204020204" pitchFamily="34" charset="-122"/>
              </a:endParaRPr>
            </a:p>
          </p:txBody>
        </p:sp>
        <p:sp>
          <p:nvSpPr>
            <p:cNvPr id="9" name="TextBox 120">
              <a:extLst>
                <a:ext uri="{FF2B5EF4-FFF2-40B4-BE49-F238E27FC236}">
                  <a16:creationId xmlns:a16="http://schemas.microsoft.com/office/drawing/2014/main" id="{8136FD0B-D78E-4642-BE4E-3299D095563E}"/>
                </a:ext>
              </a:extLst>
            </p:cNvPr>
            <p:cNvSpPr txBox="1"/>
            <p:nvPr/>
          </p:nvSpPr>
          <p:spPr>
            <a:xfrm>
              <a:off x="6451339" y="3027388"/>
              <a:ext cx="729373" cy="314255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ontserrat" charset="0"/>
                  <a:sym typeface="微软雅黑" panose="020B0503020204020204" pitchFamily="34" charset="-122"/>
                </a:rPr>
                <a:t>兴趣</a:t>
              </a:r>
              <a:endParaRPr lang="en-US" sz="1200" b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  <a:sym typeface="微软雅黑" panose="020B0503020204020204" pitchFamily="34" charset="-122"/>
              </a:endParaRPr>
            </a:p>
          </p:txBody>
        </p:sp>
        <p:sp>
          <p:nvSpPr>
            <p:cNvPr id="10" name="TextBox 121">
              <a:extLst>
                <a:ext uri="{FF2B5EF4-FFF2-40B4-BE49-F238E27FC236}">
                  <a16:creationId xmlns:a16="http://schemas.microsoft.com/office/drawing/2014/main" id="{D59D1741-2771-4FAE-B6BF-C1996518B474}"/>
                </a:ext>
              </a:extLst>
            </p:cNvPr>
            <p:cNvSpPr txBox="1"/>
            <p:nvPr/>
          </p:nvSpPr>
          <p:spPr>
            <a:xfrm>
              <a:off x="6366810" y="3602514"/>
              <a:ext cx="1093913" cy="314255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ontserrat" charset="0"/>
                  <a:sym typeface="微软雅黑" panose="020B0503020204020204" pitchFamily="34" charset="-122"/>
                </a:rPr>
                <a:t>了解对比</a:t>
              </a:r>
              <a:endParaRPr lang="en-US" sz="1200" b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  <a:sym typeface="微软雅黑" panose="020B0503020204020204" pitchFamily="34" charset="-122"/>
              </a:endParaRPr>
            </a:p>
          </p:txBody>
        </p:sp>
        <p:sp>
          <p:nvSpPr>
            <p:cNvPr id="11" name="TextBox 122">
              <a:extLst>
                <a:ext uri="{FF2B5EF4-FFF2-40B4-BE49-F238E27FC236}">
                  <a16:creationId xmlns:a16="http://schemas.microsoft.com/office/drawing/2014/main" id="{FA08D1E1-395F-4DDA-A30E-B200A5BE9A61}"/>
                </a:ext>
              </a:extLst>
            </p:cNvPr>
            <p:cNvSpPr txBox="1"/>
            <p:nvPr/>
          </p:nvSpPr>
          <p:spPr>
            <a:xfrm>
              <a:off x="6450138" y="4243240"/>
              <a:ext cx="729373" cy="314255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ontserrat" charset="0"/>
                  <a:sym typeface="微软雅黑" panose="020B0503020204020204" pitchFamily="34" charset="-122"/>
                </a:rPr>
                <a:t>体验</a:t>
              </a:r>
              <a:endParaRPr lang="en-US" sz="1200" b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  <a:sym typeface="微软雅黑" panose="020B0503020204020204" pitchFamily="34" charset="-122"/>
              </a:endParaRPr>
            </a:p>
          </p:txBody>
        </p:sp>
        <p:sp>
          <p:nvSpPr>
            <p:cNvPr id="12" name="TextBox 123">
              <a:extLst>
                <a:ext uri="{FF2B5EF4-FFF2-40B4-BE49-F238E27FC236}">
                  <a16:creationId xmlns:a16="http://schemas.microsoft.com/office/drawing/2014/main" id="{58656DA8-B424-4271-AED4-A2243734F00D}"/>
                </a:ext>
              </a:extLst>
            </p:cNvPr>
            <p:cNvSpPr txBox="1"/>
            <p:nvPr/>
          </p:nvSpPr>
          <p:spPr>
            <a:xfrm>
              <a:off x="6496215" y="4993058"/>
              <a:ext cx="729373" cy="314255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ontserrat" charset="0"/>
                  <a:sym typeface="微软雅黑" panose="020B0503020204020204" pitchFamily="34" charset="-122"/>
                </a:rPr>
                <a:t>转化</a:t>
              </a:r>
              <a:endParaRPr lang="en-US" sz="1200" b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21" name="弧形 73">
            <a:extLst>
              <a:ext uri="{FF2B5EF4-FFF2-40B4-BE49-F238E27FC236}">
                <a16:creationId xmlns:a16="http://schemas.microsoft.com/office/drawing/2014/main" id="{27BA4F79-8B29-4910-9CE3-9BC96E993648}"/>
              </a:ext>
            </a:extLst>
          </p:cNvPr>
          <p:cNvSpPr/>
          <p:nvPr/>
        </p:nvSpPr>
        <p:spPr>
          <a:xfrm rot="13990144">
            <a:off x="3689726" y="563478"/>
            <a:ext cx="2191297" cy="3446336"/>
          </a:xfrm>
          <a:prstGeom prst="arc">
            <a:avLst>
              <a:gd name="adj1" fmla="val 17259873"/>
              <a:gd name="adj2" fmla="val 20729488"/>
            </a:avLst>
          </a:prstGeom>
          <a:solidFill>
            <a:schemeClr val="bg1"/>
          </a:solidFill>
          <a:ln w="9525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55">
            <a:extLst>
              <a:ext uri="{FF2B5EF4-FFF2-40B4-BE49-F238E27FC236}">
                <a16:creationId xmlns:a16="http://schemas.microsoft.com/office/drawing/2014/main" id="{DB78A002-48DF-44E5-BA27-8D0C12EB4739}"/>
              </a:ext>
            </a:extLst>
          </p:cNvPr>
          <p:cNvCxnSpPr>
            <a:cxnSpLocks/>
          </p:cNvCxnSpPr>
          <p:nvPr/>
        </p:nvCxnSpPr>
        <p:spPr>
          <a:xfrm flipV="1">
            <a:off x="3034214" y="2535890"/>
            <a:ext cx="5652586" cy="39783"/>
          </a:xfrm>
          <a:prstGeom prst="line">
            <a:avLst/>
          </a:prstGeom>
          <a:ln w="9525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116">
            <a:extLst>
              <a:ext uri="{FF2B5EF4-FFF2-40B4-BE49-F238E27FC236}">
                <a16:creationId xmlns:a16="http://schemas.microsoft.com/office/drawing/2014/main" id="{02AFE2C4-E5F9-4A85-A3D3-453672F9607D}"/>
              </a:ext>
            </a:extLst>
          </p:cNvPr>
          <p:cNvSpPr/>
          <p:nvPr/>
        </p:nvSpPr>
        <p:spPr>
          <a:xfrm rot="10800000">
            <a:off x="3203849" y="2499742"/>
            <a:ext cx="175668" cy="175668"/>
          </a:xfrm>
          <a:prstGeom prst="ellipse">
            <a:avLst/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59DC37F-6BFB-41DE-AFE3-FB486FC96A22}"/>
              </a:ext>
            </a:extLst>
          </p:cNvPr>
          <p:cNvSpPr txBox="1"/>
          <p:nvPr/>
        </p:nvSpPr>
        <p:spPr>
          <a:xfrm>
            <a:off x="3822949" y="1720334"/>
            <a:ext cx="4629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打开上端漏斗，提升认知和兴趣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沟通人群收拢，聚焦潜客人群渗透卖点</a:t>
            </a:r>
          </a:p>
        </p:txBody>
      </p:sp>
      <p:sp>
        <p:nvSpPr>
          <p:cNvPr id="24" name="等腰三角形 32">
            <a:extLst>
              <a:ext uri="{FF2B5EF4-FFF2-40B4-BE49-F238E27FC236}">
                <a16:creationId xmlns:a16="http://schemas.microsoft.com/office/drawing/2014/main" id="{3B3FE35E-9FF2-4EA0-A2FD-8CBA74956F8A}"/>
              </a:ext>
            </a:extLst>
          </p:cNvPr>
          <p:cNvSpPr/>
          <p:nvPr/>
        </p:nvSpPr>
        <p:spPr>
          <a:xfrm rot="10800000">
            <a:off x="3710844" y="2638985"/>
            <a:ext cx="4800319" cy="67422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4580475" y="2633795"/>
            <a:ext cx="2670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&lt;7-9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月份产品深化期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&gt;</a:t>
            </a:r>
          </a:p>
          <a:p>
            <a:pPr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目标</a:t>
            </a:r>
          </a:p>
        </p:txBody>
      </p:sp>
      <p:sp>
        <p:nvSpPr>
          <p:cNvPr id="28" name="TextBox 26"/>
          <p:cNvSpPr txBox="1"/>
          <p:nvPr/>
        </p:nvSpPr>
        <p:spPr>
          <a:xfrm>
            <a:off x="4469160" y="3289544"/>
            <a:ext cx="2880320" cy="315469"/>
          </a:xfrm>
          <a:prstGeom prst="rect">
            <a:avLst/>
          </a:prstGeom>
          <a:noFill/>
        </p:spPr>
        <p:txBody>
          <a:bodyPr wrap="square" lIns="68573" tIns="34289" rIns="68573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defTabSz="6856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rPr>
              <a:t>聚焦核心人群，高效引导转化</a:t>
            </a:r>
          </a:p>
        </p:txBody>
      </p:sp>
      <p:sp>
        <p:nvSpPr>
          <p:cNvPr id="30" name="矩形 29"/>
          <p:cNvSpPr/>
          <p:nvPr/>
        </p:nvSpPr>
        <p:spPr>
          <a:xfrm>
            <a:off x="3410858" y="3575011"/>
            <a:ext cx="52759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顺应前期传播产生势能，造</a:t>
            </a:r>
            <a:r>
              <a:rPr lang="zh-CN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发声，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促落地体验转化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731483" y="3841574"/>
            <a:ext cx="4392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投放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路径（渠道）优化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补强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投放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资源优化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补强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投放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创意优化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补强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520794" y="1596806"/>
            <a:ext cx="4990370" cy="896975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4-6</a:t>
            </a:r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月份投放已达成上市期传播目标</a:t>
            </a:r>
            <a:endParaRPr lang="en-US" altLang="zh-CN" sz="2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1690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 bwMode="auto">
          <a:xfrm>
            <a:off x="169168" y="111401"/>
            <a:ext cx="8435280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000" dirty="0">
                <a:solidFill>
                  <a:sysClr val="windowText" lastClr="000000"/>
                </a:solidFill>
              </a:rPr>
              <a:t>瑞虎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dirty="0">
                <a:solidFill>
                  <a:sysClr val="windowText" lastClr="000000"/>
                </a:solidFill>
              </a:rPr>
              <a:t>目标人群触媒习惯</a:t>
            </a:r>
            <a:endParaRPr lang="zh-CN" altLang="en-US" sz="2000" kern="0" dirty="0">
              <a:solidFill>
                <a:srgbClr val="C00000"/>
              </a:solidFill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911209" y="1466480"/>
            <a:ext cx="3024573" cy="3017440"/>
            <a:chOff x="3592449" y="1348852"/>
            <a:chExt cx="5291667" cy="5324168"/>
          </a:xfrm>
        </p:grpSpPr>
        <p:grpSp>
          <p:nvGrpSpPr>
            <p:cNvPr id="28" name="组合 27"/>
            <p:cNvGrpSpPr/>
            <p:nvPr/>
          </p:nvGrpSpPr>
          <p:grpSpPr>
            <a:xfrm>
              <a:off x="3592449" y="1348852"/>
              <a:ext cx="5291667" cy="5324168"/>
              <a:chOff x="3579975" y="1535686"/>
              <a:chExt cx="4610419" cy="4612941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3579975" y="1538208"/>
                <a:ext cx="4610419" cy="4610419"/>
                <a:chOff x="6512505" y="495156"/>
                <a:chExt cx="4610419" cy="4610419"/>
              </a:xfrm>
            </p:grpSpPr>
            <p:grpSp>
              <p:nvGrpSpPr>
                <p:cNvPr id="51" name="组合 50"/>
                <p:cNvGrpSpPr/>
                <p:nvPr/>
              </p:nvGrpSpPr>
              <p:grpSpPr>
                <a:xfrm>
                  <a:off x="6512505" y="495156"/>
                  <a:ext cx="4610419" cy="4610419"/>
                  <a:chOff x="6512505" y="495156"/>
                  <a:chExt cx="4610419" cy="4610419"/>
                </a:xfrm>
              </p:grpSpPr>
              <p:sp>
                <p:nvSpPr>
                  <p:cNvPr id="55" name="椭圆 54"/>
                  <p:cNvSpPr/>
                  <p:nvPr/>
                </p:nvSpPr>
                <p:spPr>
                  <a:xfrm>
                    <a:off x="6512505" y="495156"/>
                    <a:ext cx="4610419" cy="461041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766"/>
                    <a:endParaRPr lang="zh-CN" altLang="en-US" sz="1425">
                      <a:solidFill>
                        <a:prstClr val="white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61" name="同心圆 60"/>
                  <p:cNvSpPr/>
                  <p:nvPr/>
                </p:nvSpPr>
                <p:spPr>
                  <a:xfrm>
                    <a:off x="7068019" y="1050670"/>
                    <a:ext cx="3499390" cy="3499390"/>
                  </a:xfrm>
                  <a:prstGeom prst="donut">
                    <a:avLst>
                      <a:gd name="adj" fmla="val 13641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766"/>
                    <a:endParaRPr lang="zh-CN" altLang="en-US" sz="1425">
                      <a:solidFill>
                        <a:prstClr val="black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cxnSp>
              <p:nvCxnSpPr>
                <p:cNvPr id="52" name="直接连接符 51"/>
                <p:cNvCxnSpPr>
                  <a:endCxn id="55" idx="6"/>
                </p:cNvCxnSpPr>
                <p:nvPr/>
              </p:nvCxnSpPr>
              <p:spPr>
                <a:xfrm>
                  <a:off x="8817714" y="2800366"/>
                  <a:ext cx="2305209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 flipH="1">
                  <a:off x="6512505" y="2800365"/>
                  <a:ext cx="2305211" cy="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>
                  <a:endCxn id="55" idx="0"/>
                </p:cNvCxnSpPr>
                <p:nvPr/>
              </p:nvCxnSpPr>
              <p:spPr>
                <a:xfrm flipV="1">
                  <a:off x="8817714" y="495156"/>
                  <a:ext cx="1" cy="230521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标题 1"/>
              <p:cNvSpPr txBox="1">
                <a:spLocks/>
              </p:cNvSpPr>
              <p:nvPr/>
            </p:nvSpPr>
            <p:spPr>
              <a:xfrm>
                <a:off x="5863407" y="3382921"/>
                <a:ext cx="1406824" cy="461829"/>
              </a:xfrm>
              <a:prstGeom prst="rect">
                <a:avLst/>
              </a:prstGeom>
            </p:spPr>
            <p:txBody>
              <a:bodyPr vert="horz" lIns="68580" tIns="34290" rIns="68580" bIns="3429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defRPr>
                </a:lvl1pPr>
              </a:lstStyle>
              <a:p>
                <a:pPr marL="214303" indent="-214303">
                  <a:lnSpc>
                    <a:spcPct val="150000"/>
                  </a:lnSpc>
                </a:pPr>
                <a:r>
                  <a:rPr kumimoji="1" lang="en-US" altLang="zh-CN" sz="900" b="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微软雅黑"/>
                  </a:rPr>
                  <a:t>12:00-18:00</a:t>
                </a:r>
              </a:p>
            </p:txBody>
          </p:sp>
          <p:sp>
            <p:nvSpPr>
              <p:cNvPr id="32" name="标题 1"/>
              <p:cNvSpPr txBox="1">
                <a:spLocks/>
              </p:cNvSpPr>
              <p:nvPr/>
            </p:nvSpPr>
            <p:spPr>
              <a:xfrm>
                <a:off x="5863406" y="3834669"/>
                <a:ext cx="1406824" cy="461829"/>
              </a:xfrm>
              <a:prstGeom prst="rect">
                <a:avLst/>
              </a:prstGeom>
            </p:spPr>
            <p:txBody>
              <a:bodyPr vert="horz" lIns="68580" tIns="34290" rIns="68580" bIns="3429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defRPr>
                </a:lvl1pPr>
              </a:lstStyle>
              <a:p>
                <a:pPr marL="214303" indent="-214303">
                  <a:lnSpc>
                    <a:spcPct val="150000"/>
                  </a:lnSpc>
                </a:pPr>
                <a:r>
                  <a:rPr kumimoji="1" lang="en-US" altLang="zh-CN" sz="900" b="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微软雅黑"/>
                  </a:rPr>
                  <a:t>18:00-24:00</a:t>
                </a:r>
              </a:p>
            </p:txBody>
          </p:sp>
          <p:cxnSp>
            <p:nvCxnSpPr>
              <p:cNvPr id="33" name="直接连接符 32"/>
              <p:cNvCxnSpPr>
                <a:endCxn id="55" idx="4"/>
              </p:cNvCxnSpPr>
              <p:nvPr/>
            </p:nvCxnSpPr>
            <p:spPr>
              <a:xfrm>
                <a:off x="5883936" y="3843417"/>
                <a:ext cx="1249" cy="2305210"/>
              </a:xfrm>
              <a:prstGeom prst="line">
                <a:avLst/>
              </a:prstGeom>
              <a:ln w="28575">
                <a:solidFill>
                  <a:schemeClr val="bg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标题 1"/>
              <p:cNvSpPr txBox="1">
                <a:spLocks/>
              </p:cNvSpPr>
              <p:nvPr/>
            </p:nvSpPr>
            <p:spPr>
              <a:xfrm>
                <a:off x="4571137" y="3827752"/>
                <a:ext cx="1276028" cy="461829"/>
              </a:xfrm>
              <a:prstGeom prst="rect">
                <a:avLst/>
              </a:prstGeom>
            </p:spPr>
            <p:txBody>
              <a:bodyPr vert="horz" lIns="68580" tIns="34290" rIns="68580" bIns="3429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defRPr>
                </a:lvl1pPr>
              </a:lstStyle>
              <a:p>
                <a:pPr marL="214303" indent="-214303" algn="r">
                  <a:lnSpc>
                    <a:spcPct val="150000"/>
                  </a:lnSpc>
                </a:pPr>
                <a:r>
                  <a:rPr kumimoji="1" lang="en-US" altLang="zh-CN" sz="900" b="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微软雅黑"/>
                  </a:rPr>
                  <a:t>0:00-06:00</a:t>
                </a:r>
              </a:p>
            </p:txBody>
          </p:sp>
          <p:sp>
            <p:nvSpPr>
              <p:cNvPr id="35" name="弧形 34"/>
              <p:cNvSpPr/>
              <p:nvPr/>
            </p:nvSpPr>
            <p:spPr>
              <a:xfrm rot="16200000">
                <a:off x="4004814" y="1665605"/>
                <a:ext cx="3732296" cy="4117671"/>
              </a:xfrm>
              <a:prstGeom prst="arc">
                <a:avLst>
                  <a:gd name="adj1" fmla="val 16058992"/>
                  <a:gd name="adj2" fmla="val 5531070"/>
                </a:avLst>
              </a:prstGeom>
              <a:ln w="28575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 sz="1425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6" name="KSO_Shape"/>
              <p:cNvSpPr/>
              <p:nvPr/>
            </p:nvSpPr>
            <p:spPr>
              <a:xfrm>
                <a:off x="3597944" y="3227443"/>
                <a:ext cx="428363" cy="385060"/>
              </a:xfrm>
              <a:prstGeom prst="sun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25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7" name="KSO_Shape"/>
              <p:cNvSpPr>
                <a:spLocks/>
              </p:cNvSpPr>
              <p:nvPr/>
            </p:nvSpPr>
            <p:spPr bwMode="auto">
              <a:xfrm>
                <a:off x="3866790" y="2809780"/>
                <a:ext cx="319034" cy="201151"/>
              </a:xfrm>
              <a:custGeom>
                <a:avLst/>
                <a:gdLst>
                  <a:gd name="T0" fmla="*/ 2147483646 w 373"/>
                  <a:gd name="T1" fmla="*/ 2147483646 h 159"/>
                  <a:gd name="T2" fmla="*/ 2147483646 w 373"/>
                  <a:gd name="T3" fmla="*/ 0 h 159"/>
                  <a:gd name="T4" fmla="*/ 0 w 373"/>
                  <a:gd name="T5" fmla="*/ 2147483646 h 159"/>
                  <a:gd name="T6" fmla="*/ 2147483646 w 373"/>
                  <a:gd name="T7" fmla="*/ 2147483646 h 159"/>
                  <a:gd name="T8" fmla="*/ 2147483646 w 373"/>
                  <a:gd name="T9" fmla="*/ 2147483646 h 159"/>
                  <a:gd name="T10" fmla="*/ 2147483646 w 373"/>
                  <a:gd name="T11" fmla="*/ 2147483646 h 159"/>
                  <a:gd name="T12" fmla="*/ 2147483646 w 373"/>
                  <a:gd name="T13" fmla="*/ 2147483646 h 159"/>
                  <a:gd name="T14" fmla="*/ 2147483646 w 373"/>
                  <a:gd name="T15" fmla="*/ 2147483646 h 159"/>
                  <a:gd name="T16" fmla="*/ 2147483646 w 373"/>
                  <a:gd name="T17" fmla="*/ 2147483646 h 159"/>
                  <a:gd name="T18" fmla="*/ 2147483646 w 373"/>
                  <a:gd name="T19" fmla="*/ 2147483646 h 159"/>
                  <a:gd name="T20" fmla="*/ 2147483646 w 373"/>
                  <a:gd name="T21" fmla="*/ 2147483646 h 159"/>
                  <a:gd name="T22" fmla="*/ 2147483646 w 373"/>
                  <a:gd name="T23" fmla="*/ 2147483646 h 159"/>
                  <a:gd name="T24" fmla="*/ 2147483646 w 373"/>
                  <a:gd name="T25" fmla="*/ 2147483646 h 159"/>
                  <a:gd name="T26" fmla="*/ 2147483646 w 373"/>
                  <a:gd name="T27" fmla="*/ 2147483646 h 159"/>
                  <a:gd name="T28" fmla="*/ 2147483646 w 373"/>
                  <a:gd name="T29" fmla="*/ 2147483646 h 159"/>
                  <a:gd name="T30" fmla="*/ 2147483646 w 373"/>
                  <a:gd name="T31" fmla="*/ 2147483646 h 159"/>
                  <a:gd name="T32" fmla="*/ 2147483646 w 373"/>
                  <a:gd name="T33" fmla="*/ 2147483646 h 159"/>
                  <a:gd name="T34" fmla="*/ 2147483646 w 373"/>
                  <a:gd name="T35" fmla="*/ 2147483646 h 159"/>
                  <a:gd name="T36" fmla="*/ 2147483646 w 373"/>
                  <a:gd name="T37" fmla="*/ 2147483646 h 159"/>
                  <a:gd name="T38" fmla="*/ 2147483646 w 373"/>
                  <a:gd name="T39" fmla="*/ 2147483646 h 159"/>
                  <a:gd name="T40" fmla="*/ 2147483646 w 373"/>
                  <a:gd name="T41" fmla="*/ 2147483646 h 159"/>
                  <a:gd name="T42" fmla="*/ 2147483646 w 373"/>
                  <a:gd name="T43" fmla="*/ 2147483646 h 159"/>
                  <a:gd name="T44" fmla="*/ 2147483646 w 373"/>
                  <a:gd name="T45" fmla="*/ 2147483646 h 159"/>
                  <a:gd name="T46" fmla="*/ 2147483646 w 373"/>
                  <a:gd name="T47" fmla="*/ 2147483646 h 159"/>
                  <a:gd name="T48" fmla="*/ 2147483646 w 373"/>
                  <a:gd name="T49" fmla="*/ 2147483646 h 159"/>
                  <a:gd name="T50" fmla="*/ 2147483646 w 373"/>
                  <a:gd name="T51" fmla="*/ 2147483646 h 159"/>
                  <a:gd name="T52" fmla="*/ 2147483646 w 373"/>
                  <a:gd name="T53" fmla="*/ 2147483646 h 159"/>
                  <a:gd name="T54" fmla="*/ 2147483646 w 373"/>
                  <a:gd name="T55" fmla="*/ 2147483646 h 159"/>
                  <a:gd name="T56" fmla="*/ 2147483646 w 373"/>
                  <a:gd name="T57" fmla="*/ 2147483646 h 159"/>
                  <a:gd name="T58" fmla="*/ 2147483646 w 373"/>
                  <a:gd name="T59" fmla="*/ 2147483646 h 159"/>
                  <a:gd name="T60" fmla="*/ 2147483646 w 373"/>
                  <a:gd name="T61" fmla="*/ 2147483646 h 159"/>
                  <a:gd name="T62" fmla="*/ 2147483646 w 373"/>
                  <a:gd name="T63" fmla="*/ 2147483646 h 159"/>
                  <a:gd name="T64" fmla="*/ 2147483646 w 373"/>
                  <a:gd name="T65" fmla="*/ 2147483646 h 159"/>
                  <a:gd name="T66" fmla="*/ 2147483646 w 373"/>
                  <a:gd name="T67" fmla="*/ 2147483646 h 159"/>
                  <a:gd name="T68" fmla="*/ 2147483646 w 373"/>
                  <a:gd name="T69" fmla="*/ 2147483646 h 159"/>
                  <a:gd name="T70" fmla="*/ 2147483646 w 373"/>
                  <a:gd name="T71" fmla="*/ 2147483646 h 159"/>
                  <a:gd name="T72" fmla="*/ 2147483646 w 373"/>
                  <a:gd name="T73" fmla="*/ 2147483646 h 159"/>
                  <a:gd name="T74" fmla="*/ 2147483646 w 373"/>
                  <a:gd name="T75" fmla="*/ 2147483646 h 159"/>
                  <a:gd name="T76" fmla="*/ 2147483646 w 373"/>
                  <a:gd name="T77" fmla="*/ 2147483646 h 159"/>
                  <a:gd name="T78" fmla="*/ 2147483646 w 373"/>
                  <a:gd name="T79" fmla="*/ 2147483646 h 15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73" h="159">
                    <a:moveTo>
                      <a:pt x="371" y="40"/>
                    </a:moveTo>
                    <a:cubicBezTo>
                      <a:pt x="363" y="28"/>
                      <a:pt x="354" y="16"/>
                      <a:pt x="338" y="16"/>
                    </a:cubicBezTo>
                    <a:cubicBezTo>
                      <a:pt x="318" y="16"/>
                      <a:pt x="318" y="16"/>
                      <a:pt x="318" y="16"/>
                    </a:cubicBezTo>
                    <a:cubicBezTo>
                      <a:pt x="307" y="6"/>
                      <a:pt x="295" y="0"/>
                      <a:pt x="28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9" y="0"/>
                      <a:pt x="6" y="30"/>
                      <a:pt x="0" y="5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30"/>
                      <a:pt x="11" y="141"/>
                      <a:pt x="24" y="141"/>
                    </a:cubicBezTo>
                    <a:cubicBezTo>
                      <a:pt x="24" y="140"/>
                      <a:pt x="24" y="139"/>
                      <a:pt x="24" y="139"/>
                    </a:cubicBezTo>
                    <a:cubicBezTo>
                      <a:pt x="24" y="121"/>
                      <a:pt x="39" y="106"/>
                      <a:pt x="57" y="106"/>
                    </a:cubicBezTo>
                    <a:cubicBezTo>
                      <a:pt x="74" y="106"/>
                      <a:pt x="89" y="121"/>
                      <a:pt x="89" y="139"/>
                    </a:cubicBezTo>
                    <a:cubicBezTo>
                      <a:pt x="89" y="139"/>
                      <a:pt x="89" y="140"/>
                      <a:pt x="89" y="141"/>
                    </a:cubicBezTo>
                    <a:cubicBezTo>
                      <a:pt x="95" y="141"/>
                      <a:pt x="95" y="141"/>
                      <a:pt x="95" y="141"/>
                    </a:cubicBezTo>
                    <a:cubicBezTo>
                      <a:pt x="95" y="140"/>
                      <a:pt x="95" y="139"/>
                      <a:pt x="95" y="139"/>
                    </a:cubicBezTo>
                    <a:cubicBezTo>
                      <a:pt x="95" y="121"/>
                      <a:pt x="109" y="106"/>
                      <a:pt x="127" y="106"/>
                    </a:cubicBezTo>
                    <a:cubicBezTo>
                      <a:pt x="145" y="106"/>
                      <a:pt x="159" y="121"/>
                      <a:pt x="159" y="139"/>
                    </a:cubicBezTo>
                    <a:cubicBezTo>
                      <a:pt x="159" y="139"/>
                      <a:pt x="159" y="140"/>
                      <a:pt x="159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0"/>
                      <a:pt x="249" y="139"/>
                      <a:pt x="249" y="139"/>
                    </a:cubicBezTo>
                    <a:cubicBezTo>
                      <a:pt x="249" y="121"/>
                      <a:pt x="263" y="106"/>
                      <a:pt x="281" y="106"/>
                    </a:cubicBezTo>
                    <a:cubicBezTo>
                      <a:pt x="299" y="106"/>
                      <a:pt x="313" y="121"/>
                      <a:pt x="313" y="139"/>
                    </a:cubicBezTo>
                    <a:cubicBezTo>
                      <a:pt x="313" y="139"/>
                      <a:pt x="313" y="140"/>
                      <a:pt x="313" y="141"/>
                    </a:cubicBezTo>
                    <a:cubicBezTo>
                      <a:pt x="336" y="141"/>
                      <a:pt x="336" y="141"/>
                      <a:pt x="336" y="141"/>
                    </a:cubicBezTo>
                    <a:cubicBezTo>
                      <a:pt x="350" y="141"/>
                      <a:pt x="361" y="130"/>
                      <a:pt x="361" y="116"/>
                    </a:cubicBezTo>
                    <a:cubicBezTo>
                      <a:pt x="361" y="90"/>
                      <a:pt x="361" y="90"/>
                      <a:pt x="361" y="90"/>
                    </a:cubicBezTo>
                    <a:cubicBezTo>
                      <a:pt x="356" y="66"/>
                      <a:pt x="344" y="44"/>
                      <a:pt x="330" y="28"/>
                    </a:cubicBezTo>
                    <a:cubicBezTo>
                      <a:pt x="338" y="28"/>
                      <a:pt x="338" y="28"/>
                      <a:pt x="338" y="28"/>
                    </a:cubicBezTo>
                    <a:cubicBezTo>
                      <a:pt x="347" y="28"/>
                      <a:pt x="353" y="35"/>
                      <a:pt x="361" y="47"/>
                    </a:cubicBezTo>
                    <a:cubicBezTo>
                      <a:pt x="362" y="48"/>
                      <a:pt x="364" y="49"/>
                      <a:pt x="366" y="49"/>
                    </a:cubicBezTo>
                    <a:cubicBezTo>
                      <a:pt x="367" y="49"/>
                      <a:pt x="368" y="49"/>
                      <a:pt x="369" y="48"/>
                    </a:cubicBezTo>
                    <a:cubicBezTo>
                      <a:pt x="372" y="47"/>
                      <a:pt x="373" y="43"/>
                      <a:pt x="371" y="40"/>
                    </a:cubicBezTo>
                    <a:close/>
                    <a:moveTo>
                      <a:pt x="234" y="64"/>
                    </a:moveTo>
                    <a:cubicBezTo>
                      <a:pt x="16" y="64"/>
                      <a:pt x="16" y="64"/>
                      <a:pt x="16" y="6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7" y="53"/>
                      <a:pt x="18" y="49"/>
                      <a:pt x="18" y="45"/>
                    </a:cubicBezTo>
                    <a:cubicBezTo>
                      <a:pt x="20" y="36"/>
                      <a:pt x="23" y="20"/>
                      <a:pt x="27" y="16"/>
                    </a:cubicBezTo>
                    <a:cubicBezTo>
                      <a:pt x="234" y="16"/>
                      <a:pt x="234" y="16"/>
                      <a:pt x="234" y="16"/>
                    </a:cubicBezTo>
                    <a:lnTo>
                      <a:pt x="234" y="64"/>
                    </a:lnTo>
                    <a:close/>
                    <a:moveTo>
                      <a:pt x="347" y="116"/>
                    </a:moveTo>
                    <a:cubicBezTo>
                      <a:pt x="347" y="118"/>
                      <a:pt x="346" y="119"/>
                      <a:pt x="346" y="120"/>
                    </a:cubicBezTo>
                    <a:cubicBezTo>
                      <a:pt x="337" y="120"/>
                      <a:pt x="329" y="120"/>
                      <a:pt x="329" y="116"/>
                    </a:cubicBezTo>
                    <a:cubicBezTo>
                      <a:pt x="329" y="113"/>
                      <a:pt x="336" y="107"/>
                      <a:pt x="347" y="106"/>
                    </a:cubicBezTo>
                    <a:lnTo>
                      <a:pt x="347" y="116"/>
                    </a:lnTo>
                    <a:close/>
                    <a:moveTo>
                      <a:pt x="345" y="92"/>
                    </a:moveTo>
                    <a:cubicBezTo>
                      <a:pt x="345" y="95"/>
                      <a:pt x="345" y="95"/>
                      <a:pt x="345" y="95"/>
                    </a:cubicBezTo>
                    <a:cubicBezTo>
                      <a:pt x="316" y="87"/>
                      <a:pt x="280" y="64"/>
                      <a:pt x="248" y="64"/>
                    </a:cubicBezTo>
                    <a:cubicBezTo>
                      <a:pt x="246" y="64"/>
                      <a:pt x="246" y="64"/>
                      <a:pt x="246" y="64"/>
                    </a:cubicBezTo>
                    <a:cubicBezTo>
                      <a:pt x="246" y="16"/>
                      <a:pt x="246" y="16"/>
                      <a:pt x="246" y="16"/>
                    </a:cubicBezTo>
                    <a:cubicBezTo>
                      <a:pt x="285" y="16"/>
                      <a:pt x="285" y="16"/>
                      <a:pt x="285" y="16"/>
                    </a:cubicBezTo>
                    <a:cubicBezTo>
                      <a:pt x="303" y="16"/>
                      <a:pt x="336" y="48"/>
                      <a:pt x="345" y="92"/>
                    </a:cubicBezTo>
                    <a:close/>
                    <a:moveTo>
                      <a:pt x="57" y="118"/>
                    </a:moveTo>
                    <a:cubicBezTo>
                      <a:pt x="45" y="118"/>
                      <a:pt x="36" y="127"/>
                      <a:pt x="36" y="139"/>
                    </a:cubicBezTo>
                    <a:cubicBezTo>
                      <a:pt x="36" y="150"/>
                      <a:pt x="45" y="159"/>
                      <a:pt x="57" y="159"/>
                    </a:cubicBezTo>
                    <a:cubicBezTo>
                      <a:pt x="68" y="159"/>
                      <a:pt x="77" y="150"/>
                      <a:pt x="77" y="139"/>
                    </a:cubicBezTo>
                    <a:cubicBezTo>
                      <a:pt x="77" y="127"/>
                      <a:pt x="68" y="118"/>
                      <a:pt x="57" y="118"/>
                    </a:cubicBezTo>
                    <a:close/>
                    <a:moveTo>
                      <a:pt x="57" y="151"/>
                    </a:moveTo>
                    <a:cubicBezTo>
                      <a:pt x="50" y="151"/>
                      <a:pt x="45" y="145"/>
                      <a:pt x="45" y="139"/>
                    </a:cubicBezTo>
                    <a:cubicBezTo>
                      <a:pt x="45" y="132"/>
                      <a:pt x="50" y="126"/>
                      <a:pt x="57" y="126"/>
                    </a:cubicBezTo>
                    <a:cubicBezTo>
                      <a:pt x="63" y="126"/>
                      <a:pt x="69" y="132"/>
                      <a:pt x="69" y="139"/>
                    </a:cubicBezTo>
                    <a:cubicBezTo>
                      <a:pt x="69" y="145"/>
                      <a:pt x="63" y="151"/>
                      <a:pt x="57" y="151"/>
                    </a:cubicBezTo>
                    <a:close/>
                    <a:moveTo>
                      <a:pt x="127" y="118"/>
                    </a:moveTo>
                    <a:cubicBezTo>
                      <a:pt x="116" y="118"/>
                      <a:pt x="106" y="127"/>
                      <a:pt x="106" y="139"/>
                    </a:cubicBezTo>
                    <a:cubicBezTo>
                      <a:pt x="106" y="150"/>
                      <a:pt x="116" y="159"/>
                      <a:pt x="127" y="159"/>
                    </a:cubicBezTo>
                    <a:cubicBezTo>
                      <a:pt x="139" y="159"/>
                      <a:pt x="148" y="150"/>
                      <a:pt x="148" y="139"/>
                    </a:cubicBezTo>
                    <a:cubicBezTo>
                      <a:pt x="148" y="127"/>
                      <a:pt x="139" y="118"/>
                      <a:pt x="127" y="118"/>
                    </a:cubicBezTo>
                    <a:close/>
                    <a:moveTo>
                      <a:pt x="127" y="151"/>
                    </a:moveTo>
                    <a:cubicBezTo>
                      <a:pt x="120" y="151"/>
                      <a:pt x="115" y="145"/>
                      <a:pt x="115" y="139"/>
                    </a:cubicBezTo>
                    <a:cubicBezTo>
                      <a:pt x="115" y="132"/>
                      <a:pt x="120" y="126"/>
                      <a:pt x="127" y="126"/>
                    </a:cubicBezTo>
                    <a:cubicBezTo>
                      <a:pt x="134" y="126"/>
                      <a:pt x="139" y="132"/>
                      <a:pt x="139" y="139"/>
                    </a:cubicBezTo>
                    <a:cubicBezTo>
                      <a:pt x="139" y="145"/>
                      <a:pt x="134" y="151"/>
                      <a:pt x="127" y="151"/>
                    </a:cubicBezTo>
                    <a:close/>
                    <a:moveTo>
                      <a:pt x="281" y="118"/>
                    </a:moveTo>
                    <a:cubicBezTo>
                      <a:pt x="269" y="118"/>
                      <a:pt x="260" y="127"/>
                      <a:pt x="260" y="139"/>
                    </a:cubicBezTo>
                    <a:cubicBezTo>
                      <a:pt x="260" y="150"/>
                      <a:pt x="269" y="159"/>
                      <a:pt x="281" y="159"/>
                    </a:cubicBezTo>
                    <a:cubicBezTo>
                      <a:pt x="292" y="159"/>
                      <a:pt x="301" y="150"/>
                      <a:pt x="301" y="139"/>
                    </a:cubicBezTo>
                    <a:cubicBezTo>
                      <a:pt x="301" y="127"/>
                      <a:pt x="292" y="118"/>
                      <a:pt x="281" y="118"/>
                    </a:cubicBezTo>
                    <a:close/>
                    <a:moveTo>
                      <a:pt x="281" y="151"/>
                    </a:moveTo>
                    <a:cubicBezTo>
                      <a:pt x="274" y="151"/>
                      <a:pt x="269" y="145"/>
                      <a:pt x="269" y="139"/>
                    </a:cubicBezTo>
                    <a:cubicBezTo>
                      <a:pt x="269" y="132"/>
                      <a:pt x="274" y="126"/>
                      <a:pt x="281" y="126"/>
                    </a:cubicBezTo>
                    <a:cubicBezTo>
                      <a:pt x="287" y="126"/>
                      <a:pt x="293" y="132"/>
                      <a:pt x="293" y="139"/>
                    </a:cubicBezTo>
                    <a:cubicBezTo>
                      <a:pt x="293" y="145"/>
                      <a:pt x="287" y="151"/>
                      <a:pt x="281" y="151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defTabSz="685766"/>
                <a:endParaRPr lang="zh-CN" altLang="en-US" sz="1425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8" name="KSO_Shape"/>
              <p:cNvSpPr>
                <a:spLocks/>
              </p:cNvSpPr>
              <p:nvPr/>
            </p:nvSpPr>
            <p:spPr bwMode="auto">
              <a:xfrm>
                <a:off x="4330192" y="2091200"/>
                <a:ext cx="481890" cy="323777"/>
              </a:xfrm>
              <a:custGeom>
                <a:avLst/>
                <a:gdLst>
                  <a:gd name="T0" fmla="*/ 2147483646 w 5926"/>
                  <a:gd name="T1" fmla="*/ 2147483646 h 5735"/>
                  <a:gd name="T2" fmla="*/ 2147483646 w 5926"/>
                  <a:gd name="T3" fmla="*/ 2147483646 h 5735"/>
                  <a:gd name="T4" fmla="*/ 2147483646 w 5926"/>
                  <a:gd name="T5" fmla="*/ 0 h 5735"/>
                  <a:gd name="T6" fmla="*/ 2147483646 w 5926"/>
                  <a:gd name="T7" fmla="*/ 2147483646 h 5735"/>
                  <a:gd name="T8" fmla="*/ 2147483646 w 5926"/>
                  <a:gd name="T9" fmla="*/ 2147483646 h 5735"/>
                  <a:gd name="T10" fmla="*/ 2147483646 w 5926"/>
                  <a:gd name="T11" fmla="*/ 2147483646 h 5735"/>
                  <a:gd name="T12" fmla="*/ 0 w 5926"/>
                  <a:gd name="T13" fmla="*/ 2147483646 h 5735"/>
                  <a:gd name="T14" fmla="*/ 2147483646 w 5926"/>
                  <a:gd name="T15" fmla="*/ 2147483646 h 5735"/>
                  <a:gd name="T16" fmla="*/ 2147483646 w 5926"/>
                  <a:gd name="T17" fmla="*/ 2147483646 h 5735"/>
                  <a:gd name="T18" fmla="*/ 2147483646 w 5926"/>
                  <a:gd name="T19" fmla="*/ 2147483646 h 5735"/>
                  <a:gd name="T20" fmla="*/ 2147483646 w 5926"/>
                  <a:gd name="T21" fmla="*/ 2147483646 h 5735"/>
                  <a:gd name="T22" fmla="*/ 2147483646 w 5926"/>
                  <a:gd name="T23" fmla="*/ 2147483646 h 5735"/>
                  <a:gd name="T24" fmla="*/ 2147483646 w 5926"/>
                  <a:gd name="T25" fmla="*/ 2147483646 h 5735"/>
                  <a:gd name="T26" fmla="*/ 2147483646 w 5926"/>
                  <a:gd name="T27" fmla="*/ 2147483646 h 5735"/>
                  <a:gd name="T28" fmla="*/ 2147483646 w 5926"/>
                  <a:gd name="T29" fmla="*/ 2147483646 h 5735"/>
                  <a:gd name="T30" fmla="*/ 2147483646 w 5926"/>
                  <a:gd name="T31" fmla="*/ 2147483646 h 5735"/>
                  <a:gd name="T32" fmla="*/ 2147483646 w 5926"/>
                  <a:gd name="T33" fmla="*/ 2147483646 h 5735"/>
                  <a:gd name="T34" fmla="*/ 2147483646 w 5926"/>
                  <a:gd name="T35" fmla="*/ 2147483646 h 5735"/>
                  <a:gd name="T36" fmla="*/ 2147483646 w 5926"/>
                  <a:gd name="T37" fmla="*/ 2147483646 h 5735"/>
                  <a:gd name="T38" fmla="*/ 2147483646 w 5926"/>
                  <a:gd name="T39" fmla="*/ 2147483646 h 5735"/>
                  <a:gd name="T40" fmla="*/ 2147483646 w 5926"/>
                  <a:gd name="T41" fmla="*/ 2147483646 h 5735"/>
                  <a:gd name="T42" fmla="*/ 2147483646 w 5926"/>
                  <a:gd name="T43" fmla="*/ 2147483646 h 5735"/>
                  <a:gd name="T44" fmla="*/ 2147483646 w 5926"/>
                  <a:gd name="T45" fmla="*/ 2147483646 h 5735"/>
                  <a:gd name="T46" fmla="*/ 2147483646 w 5926"/>
                  <a:gd name="T47" fmla="*/ 2147483646 h 5735"/>
                  <a:gd name="T48" fmla="*/ 2147483646 w 5926"/>
                  <a:gd name="T49" fmla="*/ 2147483646 h 5735"/>
                  <a:gd name="T50" fmla="*/ 2147483646 w 5926"/>
                  <a:gd name="T51" fmla="*/ 2147483646 h 5735"/>
                  <a:gd name="T52" fmla="*/ 2147483646 w 5926"/>
                  <a:gd name="T53" fmla="*/ 2147483646 h 5735"/>
                  <a:gd name="T54" fmla="*/ 2147483646 w 5926"/>
                  <a:gd name="T55" fmla="*/ 2147483646 h 5735"/>
                  <a:gd name="T56" fmla="*/ 2147483646 w 5926"/>
                  <a:gd name="T57" fmla="*/ 2147483646 h 5735"/>
                  <a:gd name="T58" fmla="*/ 2147483646 w 5926"/>
                  <a:gd name="T59" fmla="*/ 2147483646 h 5735"/>
                  <a:gd name="T60" fmla="*/ 2147483646 w 5926"/>
                  <a:gd name="T61" fmla="*/ 2147483646 h 5735"/>
                  <a:gd name="T62" fmla="*/ 2147483646 w 5926"/>
                  <a:gd name="T63" fmla="*/ 2147483646 h 5735"/>
                  <a:gd name="T64" fmla="*/ 2147483646 w 5926"/>
                  <a:gd name="T65" fmla="*/ 2147483646 h 5735"/>
                  <a:gd name="T66" fmla="*/ 2147483646 w 5926"/>
                  <a:gd name="T67" fmla="*/ 2147483646 h 5735"/>
                  <a:gd name="T68" fmla="*/ 2147483646 w 5926"/>
                  <a:gd name="T69" fmla="*/ 2147483646 h 5735"/>
                  <a:gd name="T70" fmla="*/ 2147483646 w 5926"/>
                  <a:gd name="T71" fmla="*/ 2147483646 h 5735"/>
                  <a:gd name="T72" fmla="*/ 2147483646 w 5926"/>
                  <a:gd name="T73" fmla="*/ 2147483646 h 5735"/>
                  <a:gd name="T74" fmla="*/ 2147483646 w 5926"/>
                  <a:gd name="T75" fmla="*/ 2147483646 h 5735"/>
                  <a:gd name="T76" fmla="*/ 2147483646 w 5926"/>
                  <a:gd name="T77" fmla="*/ 2147483646 h 5735"/>
                  <a:gd name="T78" fmla="*/ 2147483646 w 5926"/>
                  <a:gd name="T79" fmla="*/ 2147483646 h 5735"/>
                  <a:gd name="T80" fmla="*/ 2147483646 w 5926"/>
                  <a:gd name="T81" fmla="*/ 2147483646 h 5735"/>
                  <a:gd name="T82" fmla="*/ 2147483646 w 5926"/>
                  <a:gd name="T83" fmla="*/ 2147483646 h 5735"/>
                  <a:gd name="T84" fmla="*/ 2147483646 w 5926"/>
                  <a:gd name="T85" fmla="*/ 2147483646 h 5735"/>
                  <a:gd name="T86" fmla="*/ 2147483646 w 5926"/>
                  <a:gd name="T87" fmla="*/ 2147483646 h 5735"/>
                  <a:gd name="T88" fmla="*/ 2147483646 w 5926"/>
                  <a:gd name="T89" fmla="*/ 2147483646 h 5735"/>
                  <a:gd name="T90" fmla="*/ 2147483646 w 5926"/>
                  <a:gd name="T91" fmla="*/ 2147483646 h 5735"/>
                  <a:gd name="T92" fmla="*/ 2147483646 w 5926"/>
                  <a:gd name="T93" fmla="*/ 2147483646 h 5735"/>
                  <a:gd name="T94" fmla="*/ 2147483646 w 5926"/>
                  <a:gd name="T95" fmla="*/ 2147483646 h 5735"/>
                  <a:gd name="T96" fmla="*/ 2147483646 w 5926"/>
                  <a:gd name="T97" fmla="*/ 2147483646 h 5735"/>
                  <a:gd name="T98" fmla="*/ 2147483646 w 5926"/>
                  <a:gd name="T99" fmla="*/ 2147483646 h 5735"/>
                  <a:gd name="T100" fmla="*/ 2147483646 w 5926"/>
                  <a:gd name="T101" fmla="*/ 2147483646 h 573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926" h="5735">
                    <a:moveTo>
                      <a:pt x="0" y="5408"/>
                    </a:moveTo>
                    <a:lnTo>
                      <a:pt x="407" y="5408"/>
                    </a:lnTo>
                    <a:lnTo>
                      <a:pt x="407" y="1609"/>
                    </a:lnTo>
                    <a:lnTo>
                      <a:pt x="407" y="1495"/>
                    </a:lnTo>
                    <a:lnTo>
                      <a:pt x="520" y="1464"/>
                    </a:lnTo>
                    <a:lnTo>
                      <a:pt x="2110" y="1038"/>
                    </a:lnTo>
                    <a:lnTo>
                      <a:pt x="2300" y="987"/>
                    </a:lnTo>
                    <a:lnTo>
                      <a:pt x="3099" y="1516"/>
                    </a:lnTo>
                    <a:lnTo>
                      <a:pt x="3099" y="5408"/>
                    </a:lnTo>
                    <a:lnTo>
                      <a:pt x="3235" y="5408"/>
                    </a:lnTo>
                    <a:lnTo>
                      <a:pt x="3235" y="622"/>
                    </a:lnTo>
                    <a:lnTo>
                      <a:pt x="3235" y="506"/>
                    </a:lnTo>
                    <a:lnTo>
                      <a:pt x="3347" y="477"/>
                    </a:lnTo>
                    <a:lnTo>
                      <a:pt x="4938" y="50"/>
                    </a:lnTo>
                    <a:lnTo>
                      <a:pt x="5128" y="0"/>
                    </a:lnTo>
                    <a:lnTo>
                      <a:pt x="5926" y="524"/>
                    </a:lnTo>
                    <a:lnTo>
                      <a:pt x="5926" y="5713"/>
                    </a:lnTo>
                    <a:lnTo>
                      <a:pt x="5128" y="5713"/>
                    </a:lnTo>
                    <a:lnTo>
                      <a:pt x="4825" y="5713"/>
                    </a:lnTo>
                    <a:lnTo>
                      <a:pt x="4825" y="392"/>
                    </a:lnTo>
                    <a:lnTo>
                      <a:pt x="3536" y="738"/>
                    </a:lnTo>
                    <a:lnTo>
                      <a:pt x="3536" y="5434"/>
                    </a:lnTo>
                    <a:lnTo>
                      <a:pt x="3790" y="5434"/>
                    </a:lnTo>
                    <a:lnTo>
                      <a:pt x="3790" y="5735"/>
                    </a:lnTo>
                    <a:lnTo>
                      <a:pt x="2149" y="5735"/>
                    </a:lnTo>
                    <a:lnTo>
                      <a:pt x="1998" y="5735"/>
                    </a:lnTo>
                    <a:lnTo>
                      <a:pt x="1998" y="5583"/>
                    </a:lnTo>
                    <a:lnTo>
                      <a:pt x="1998" y="1379"/>
                    </a:lnTo>
                    <a:lnTo>
                      <a:pt x="709" y="1725"/>
                    </a:lnTo>
                    <a:lnTo>
                      <a:pt x="709" y="5559"/>
                    </a:lnTo>
                    <a:lnTo>
                      <a:pt x="709" y="5710"/>
                    </a:lnTo>
                    <a:lnTo>
                      <a:pt x="557" y="5710"/>
                    </a:lnTo>
                    <a:lnTo>
                      <a:pt x="0" y="5710"/>
                    </a:lnTo>
                    <a:lnTo>
                      <a:pt x="0" y="5408"/>
                    </a:lnTo>
                    <a:close/>
                    <a:moveTo>
                      <a:pt x="3760" y="3302"/>
                    </a:moveTo>
                    <a:lnTo>
                      <a:pt x="3760" y="3302"/>
                    </a:lnTo>
                    <a:lnTo>
                      <a:pt x="3760" y="3886"/>
                    </a:lnTo>
                    <a:lnTo>
                      <a:pt x="3920" y="3886"/>
                    </a:lnTo>
                    <a:lnTo>
                      <a:pt x="4084" y="3886"/>
                    </a:lnTo>
                    <a:lnTo>
                      <a:pt x="4084" y="3287"/>
                    </a:lnTo>
                    <a:lnTo>
                      <a:pt x="3920" y="3295"/>
                    </a:lnTo>
                    <a:lnTo>
                      <a:pt x="3760" y="3302"/>
                    </a:lnTo>
                    <a:close/>
                    <a:moveTo>
                      <a:pt x="4271" y="819"/>
                    </a:moveTo>
                    <a:lnTo>
                      <a:pt x="4271" y="819"/>
                    </a:lnTo>
                    <a:lnTo>
                      <a:pt x="4271" y="1426"/>
                    </a:lnTo>
                    <a:lnTo>
                      <a:pt x="4444" y="1394"/>
                    </a:lnTo>
                    <a:lnTo>
                      <a:pt x="4622" y="1361"/>
                    </a:lnTo>
                    <a:lnTo>
                      <a:pt x="4622" y="736"/>
                    </a:lnTo>
                    <a:lnTo>
                      <a:pt x="4444" y="778"/>
                    </a:lnTo>
                    <a:lnTo>
                      <a:pt x="4271" y="819"/>
                    </a:lnTo>
                    <a:close/>
                    <a:moveTo>
                      <a:pt x="3760" y="938"/>
                    </a:moveTo>
                    <a:lnTo>
                      <a:pt x="3760" y="938"/>
                    </a:lnTo>
                    <a:lnTo>
                      <a:pt x="3760" y="1522"/>
                    </a:lnTo>
                    <a:lnTo>
                      <a:pt x="3920" y="1492"/>
                    </a:lnTo>
                    <a:lnTo>
                      <a:pt x="4084" y="1461"/>
                    </a:lnTo>
                    <a:lnTo>
                      <a:pt x="4084" y="863"/>
                    </a:lnTo>
                    <a:lnTo>
                      <a:pt x="3920" y="901"/>
                    </a:lnTo>
                    <a:lnTo>
                      <a:pt x="3760" y="938"/>
                    </a:lnTo>
                    <a:close/>
                    <a:moveTo>
                      <a:pt x="4271" y="1640"/>
                    </a:moveTo>
                    <a:lnTo>
                      <a:pt x="4271" y="1640"/>
                    </a:lnTo>
                    <a:lnTo>
                      <a:pt x="4271" y="2245"/>
                    </a:lnTo>
                    <a:lnTo>
                      <a:pt x="4444" y="2224"/>
                    </a:lnTo>
                    <a:lnTo>
                      <a:pt x="4622" y="2202"/>
                    </a:lnTo>
                    <a:lnTo>
                      <a:pt x="4622" y="1580"/>
                    </a:lnTo>
                    <a:lnTo>
                      <a:pt x="4444" y="1609"/>
                    </a:lnTo>
                    <a:lnTo>
                      <a:pt x="4271" y="1640"/>
                    </a:lnTo>
                    <a:close/>
                    <a:moveTo>
                      <a:pt x="3760" y="1727"/>
                    </a:moveTo>
                    <a:lnTo>
                      <a:pt x="3760" y="1727"/>
                    </a:lnTo>
                    <a:lnTo>
                      <a:pt x="3760" y="2310"/>
                    </a:lnTo>
                    <a:lnTo>
                      <a:pt x="3920" y="2290"/>
                    </a:lnTo>
                    <a:lnTo>
                      <a:pt x="4084" y="2269"/>
                    </a:lnTo>
                    <a:lnTo>
                      <a:pt x="4084" y="1670"/>
                    </a:lnTo>
                    <a:lnTo>
                      <a:pt x="3920" y="1699"/>
                    </a:lnTo>
                    <a:lnTo>
                      <a:pt x="3760" y="1727"/>
                    </a:lnTo>
                    <a:close/>
                    <a:moveTo>
                      <a:pt x="4271" y="2459"/>
                    </a:moveTo>
                    <a:lnTo>
                      <a:pt x="4271" y="2459"/>
                    </a:lnTo>
                    <a:lnTo>
                      <a:pt x="4271" y="3066"/>
                    </a:lnTo>
                    <a:lnTo>
                      <a:pt x="4444" y="3055"/>
                    </a:lnTo>
                    <a:lnTo>
                      <a:pt x="4622" y="3044"/>
                    </a:lnTo>
                    <a:lnTo>
                      <a:pt x="4622" y="2421"/>
                    </a:lnTo>
                    <a:lnTo>
                      <a:pt x="4444" y="2440"/>
                    </a:lnTo>
                    <a:lnTo>
                      <a:pt x="4271" y="2459"/>
                    </a:lnTo>
                    <a:close/>
                    <a:moveTo>
                      <a:pt x="3760" y="2515"/>
                    </a:moveTo>
                    <a:lnTo>
                      <a:pt x="3760" y="2515"/>
                    </a:lnTo>
                    <a:lnTo>
                      <a:pt x="3760" y="3098"/>
                    </a:lnTo>
                    <a:lnTo>
                      <a:pt x="3920" y="3087"/>
                    </a:lnTo>
                    <a:lnTo>
                      <a:pt x="4084" y="3078"/>
                    </a:lnTo>
                    <a:lnTo>
                      <a:pt x="4084" y="2479"/>
                    </a:lnTo>
                    <a:lnTo>
                      <a:pt x="3920" y="2497"/>
                    </a:lnTo>
                    <a:lnTo>
                      <a:pt x="3760" y="2515"/>
                    </a:lnTo>
                    <a:close/>
                    <a:moveTo>
                      <a:pt x="4271" y="3279"/>
                    </a:moveTo>
                    <a:lnTo>
                      <a:pt x="4271" y="3279"/>
                    </a:lnTo>
                    <a:lnTo>
                      <a:pt x="4271" y="3886"/>
                    </a:lnTo>
                    <a:lnTo>
                      <a:pt x="4444" y="3886"/>
                    </a:lnTo>
                    <a:lnTo>
                      <a:pt x="4622" y="3886"/>
                    </a:lnTo>
                    <a:lnTo>
                      <a:pt x="4622" y="3262"/>
                    </a:lnTo>
                    <a:lnTo>
                      <a:pt x="4444" y="3270"/>
                    </a:lnTo>
                    <a:lnTo>
                      <a:pt x="4271" y="3279"/>
                    </a:lnTo>
                    <a:close/>
                    <a:moveTo>
                      <a:pt x="918" y="4350"/>
                    </a:moveTo>
                    <a:lnTo>
                      <a:pt x="918" y="4350"/>
                    </a:lnTo>
                    <a:lnTo>
                      <a:pt x="918" y="4933"/>
                    </a:lnTo>
                    <a:lnTo>
                      <a:pt x="1077" y="4933"/>
                    </a:lnTo>
                    <a:lnTo>
                      <a:pt x="1241" y="4933"/>
                    </a:lnTo>
                    <a:lnTo>
                      <a:pt x="1241" y="4334"/>
                    </a:lnTo>
                    <a:lnTo>
                      <a:pt x="1077" y="4343"/>
                    </a:lnTo>
                    <a:lnTo>
                      <a:pt x="918" y="4350"/>
                    </a:lnTo>
                    <a:close/>
                    <a:moveTo>
                      <a:pt x="1429" y="1866"/>
                    </a:moveTo>
                    <a:lnTo>
                      <a:pt x="1429" y="1866"/>
                    </a:lnTo>
                    <a:lnTo>
                      <a:pt x="1429" y="2473"/>
                    </a:lnTo>
                    <a:lnTo>
                      <a:pt x="1601" y="2441"/>
                    </a:lnTo>
                    <a:lnTo>
                      <a:pt x="1780" y="2407"/>
                    </a:lnTo>
                    <a:lnTo>
                      <a:pt x="1780" y="1784"/>
                    </a:lnTo>
                    <a:lnTo>
                      <a:pt x="1601" y="1825"/>
                    </a:lnTo>
                    <a:lnTo>
                      <a:pt x="1429" y="1866"/>
                    </a:lnTo>
                    <a:close/>
                    <a:moveTo>
                      <a:pt x="918" y="1986"/>
                    </a:moveTo>
                    <a:lnTo>
                      <a:pt x="918" y="1986"/>
                    </a:lnTo>
                    <a:lnTo>
                      <a:pt x="918" y="2569"/>
                    </a:lnTo>
                    <a:lnTo>
                      <a:pt x="1077" y="2539"/>
                    </a:lnTo>
                    <a:lnTo>
                      <a:pt x="1241" y="2509"/>
                    </a:lnTo>
                    <a:lnTo>
                      <a:pt x="1241" y="1909"/>
                    </a:lnTo>
                    <a:lnTo>
                      <a:pt x="1077" y="1948"/>
                    </a:lnTo>
                    <a:lnTo>
                      <a:pt x="918" y="1986"/>
                    </a:lnTo>
                    <a:close/>
                    <a:moveTo>
                      <a:pt x="1429" y="2686"/>
                    </a:moveTo>
                    <a:lnTo>
                      <a:pt x="1429" y="2686"/>
                    </a:lnTo>
                    <a:lnTo>
                      <a:pt x="1429" y="3293"/>
                    </a:lnTo>
                    <a:lnTo>
                      <a:pt x="1601" y="3272"/>
                    </a:lnTo>
                    <a:lnTo>
                      <a:pt x="1780" y="3249"/>
                    </a:lnTo>
                    <a:lnTo>
                      <a:pt x="1780" y="2626"/>
                    </a:lnTo>
                    <a:lnTo>
                      <a:pt x="1601" y="2656"/>
                    </a:lnTo>
                    <a:lnTo>
                      <a:pt x="1429" y="2686"/>
                    </a:lnTo>
                    <a:close/>
                    <a:moveTo>
                      <a:pt x="918" y="2773"/>
                    </a:moveTo>
                    <a:lnTo>
                      <a:pt x="918" y="2773"/>
                    </a:lnTo>
                    <a:lnTo>
                      <a:pt x="918" y="3357"/>
                    </a:lnTo>
                    <a:lnTo>
                      <a:pt x="1077" y="3337"/>
                    </a:lnTo>
                    <a:lnTo>
                      <a:pt x="1241" y="3316"/>
                    </a:lnTo>
                    <a:lnTo>
                      <a:pt x="1241" y="2718"/>
                    </a:lnTo>
                    <a:lnTo>
                      <a:pt x="1077" y="2746"/>
                    </a:lnTo>
                    <a:lnTo>
                      <a:pt x="918" y="2773"/>
                    </a:lnTo>
                    <a:close/>
                    <a:moveTo>
                      <a:pt x="1429" y="3507"/>
                    </a:moveTo>
                    <a:lnTo>
                      <a:pt x="1429" y="3507"/>
                    </a:lnTo>
                    <a:lnTo>
                      <a:pt x="1429" y="4113"/>
                    </a:lnTo>
                    <a:lnTo>
                      <a:pt x="1601" y="4103"/>
                    </a:lnTo>
                    <a:lnTo>
                      <a:pt x="1780" y="4091"/>
                    </a:lnTo>
                    <a:lnTo>
                      <a:pt x="1780" y="3468"/>
                    </a:lnTo>
                    <a:lnTo>
                      <a:pt x="1601" y="3488"/>
                    </a:lnTo>
                    <a:lnTo>
                      <a:pt x="1429" y="3507"/>
                    </a:lnTo>
                    <a:close/>
                    <a:moveTo>
                      <a:pt x="918" y="3562"/>
                    </a:moveTo>
                    <a:lnTo>
                      <a:pt x="918" y="3562"/>
                    </a:lnTo>
                    <a:lnTo>
                      <a:pt x="918" y="4145"/>
                    </a:lnTo>
                    <a:lnTo>
                      <a:pt x="1077" y="4135"/>
                    </a:lnTo>
                    <a:lnTo>
                      <a:pt x="1241" y="4125"/>
                    </a:lnTo>
                    <a:lnTo>
                      <a:pt x="1241" y="3527"/>
                    </a:lnTo>
                    <a:lnTo>
                      <a:pt x="1077" y="3544"/>
                    </a:lnTo>
                    <a:lnTo>
                      <a:pt x="918" y="3562"/>
                    </a:lnTo>
                    <a:close/>
                    <a:moveTo>
                      <a:pt x="1429" y="4326"/>
                    </a:moveTo>
                    <a:lnTo>
                      <a:pt x="1429" y="4326"/>
                    </a:lnTo>
                    <a:lnTo>
                      <a:pt x="1429" y="4933"/>
                    </a:lnTo>
                    <a:lnTo>
                      <a:pt x="1601" y="4933"/>
                    </a:lnTo>
                    <a:lnTo>
                      <a:pt x="1780" y="4933"/>
                    </a:lnTo>
                    <a:lnTo>
                      <a:pt x="1780" y="4309"/>
                    </a:lnTo>
                    <a:lnTo>
                      <a:pt x="1601" y="4318"/>
                    </a:lnTo>
                    <a:lnTo>
                      <a:pt x="1429" y="4326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defTabSz="685766">
                  <a:defRPr/>
                </a:pPr>
                <a:endParaRPr lang="zh-CN" altLang="en-US" sz="1425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9" name="KSO_Shape"/>
              <p:cNvSpPr>
                <a:spLocks/>
              </p:cNvSpPr>
              <p:nvPr/>
            </p:nvSpPr>
            <p:spPr bwMode="auto">
              <a:xfrm>
                <a:off x="5677559" y="1535686"/>
                <a:ext cx="386806" cy="478818"/>
              </a:xfrm>
              <a:custGeom>
                <a:avLst/>
                <a:gdLst>
                  <a:gd name="T0" fmla="*/ 1479542 w 2700"/>
                  <a:gd name="T1" fmla="*/ 1396279 h 2780"/>
                  <a:gd name="T2" fmla="*/ 1438139 w 2700"/>
                  <a:gd name="T3" fmla="*/ 1405346 h 2780"/>
                  <a:gd name="T4" fmla="*/ 1428435 w 2700"/>
                  <a:gd name="T5" fmla="*/ 1407289 h 2780"/>
                  <a:gd name="T6" fmla="*/ 1388324 w 2700"/>
                  <a:gd name="T7" fmla="*/ 1411174 h 2780"/>
                  <a:gd name="T8" fmla="*/ 1387678 w 2700"/>
                  <a:gd name="T9" fmla="*/ 1411174 h 2780"/>
                  <a:gd name="T10" fmla="*/ 1347568 w 2700"/>
                  <a:gd name="T11" fmla="*/ 1409879 h 2780"/>
                  <a:gd name="T12" fmla="*/ 1339157 w 2700"/>
                  <a:gd name="T13" fmla="*/ 1409232 h 2780"/>
                  <a:gd name="T14" fmla="*/ 1300988 w 2700"/>
                  <a:gd name="T15" fmla="*/ 1403403 h 2780"/>
                  <a:gd name="T16" fmla="*/ 1101085 w 2700"/>
                  <a:gd name="T17" fmla="*/ 1652739 h 2780"/>
                  <a:gd name="T18" fmla="*/ 536310 w 2700"/>
                  <a:gd name="T19" fmla="*/ 1652739 h 2780"/>
                  <a:gd name="T20" fmla="*/ 177907 w 2700"/>
                  <a:gd name="T21" fmla="*/ 942942 h 2780"/>
                  <a:gd name="T22" fmla="*/ 177907 w 2700"/>
                  <a:gd name="T23" fmla="*/ 939704 h 2780"/>
                  <a:gd name="T24" fmla="*/ 177907 w 2700"/>
                  <a:gd name="T25" fmla="*/ 937761 h 2780"/>
                  <a:gd name="T26" fmla="*/ 176614 w 2700"/>
                  <a:gd name="T27" fmla="*/ 901494 h 2780"/>
                  <a:gd name="T28" fmla="*/ 177907 w 2700"/>
                  <a:gd name="T29" fmla="*/ 901494 h 2780"/>
                  <a:gd name="T30" fmla="*/ 273007 w 2700"/>
                  <a:gd name="T31" fmla="*/ 792045 h 2780"/>
                  <a:gd name="T32" fmla="*/ 1357919 w 2700"/>
                  <a:gd name="T33" fmla="*/ 792045 h 2780"/>
                  <a:gd name="T34" fmla="*/ 1451077 w 2700"/>
                  <a:gd name="T35" fmla="*/ 884656 h 2780"/>
                  <a:gd name="T36" fmla="*/ 1451077 w 2700"/>
                  <a:gd name="T37" fmla="*/ 884656 h 2780"/>
                  <a:gd name="T38" fmla="*/ 1494422 w 2700"/>
                  <a:gd name="T39" fmla="*/ 889189 h 2780"/>
                  <a:gd name="T40" fmla="*/ 1497657 w 2700"/>
                  <a:gd name="T41" fmla="*/ 889837 h 2780"/>
                  <a:gd name="T42" fmla="*/ 1575289 w 2700"/>
                  <a:gd name="T43" fmla="*/ 913799 h 2780"/>
                  <a:gd name="T44" fmla="*/ 1579818 w 2700"/>
                  <a:gd name="T45" fmla="*/ 915741 h 2780"/>
                  <a:gd name="T46" fmla="*/ 1612164 w 2700"/>
                  <a:gd name="T47" fmla="*/ 934523 h 2780"/>
                  <a:gd name="T48" fmla="*/ 1612811 w 2700"/>
                  <a:gd name="T49" fmla="*/ 935170 h 2780"/>
                  <a:gd name="T50" fmla="*/ 1641923 w 2700"/>
                  <a:gd name="T51" fmla="*/ 957837 h 2780"/>
                  <a:gd name="T52" fmla="*/ 1647099 w 2700"/>
                  <a:gd name="T53" fmla="*/ 962370 h 2780"/>
                  <a:gd name="T54" fmla="*/ 1670389 w 2700"/>
                  <a:gd name="T55" fmla="*/ 988275 h 2780"/>
                  <a:gd name="T56" fmla="*/ 1671035 w 2700"/>
                  <a:gd name="T57" fmla="*/ 989571 h 2780"/>
                  <a:gd name="T58" fmla="*/ 1689797 w 2700"/>
                  <a:gd name="T59" fmla="*/ 1019361 h 2780"/>
                  <a:gd name="T60" fmla="*/ 1693678 w 2700"/>
                  <a:gd name="T61" fmla="*/ 1026485 h 2780"/>
                  <a:gd name="T62" fmla="*/ 1706617 w 2700"/>
                  <a:gd name="T63" fmla="*/ 1059514 h 2780"/>
                  <a:gd name="T64" fmla="*/ 1479542 w 2700"/>
                  <a:gd name="T65" fmla="*/ 1396279 h 2780"/>
                  <a:gd name="T66" fmla="*/ 478086 w 2700"/>
                  <a:gd name="T67" fmla="*/ 901494 h 2780"/>
                  <a:gd name="T68" fmla="*/ 319586 w 2700"/>
                  <a:gd name="T69" fmla="*/ 901494 h 2780"/>
                  <a:gd name="T70" fmla="*/ 601650 w 2700"/>
                  <a:gd name="T71" fmla="*/ 1558833 h 2780"/>
                  <a:gd name="T72" fmla="*/ 478086 w 2700"/>
                  <a:gd name="T73" fmla="*/ 901494 h 2780"/>
                  <a:gd name="T74" fmla="*/ 1591462 w 2700"/>
                  <a:gd name="T75" fmla="*/ 1093838 h 2780"/>
                  <a:gd name="T76" fmla="*/ 1451077 w 2700"/>
                  <a:gd name="T77" fmla="*/ 987628 h 2780"/>
                  <a:gd name="T78" fmla="*/ 1355331 w 2700"/>
                  <a:gd name="T79" fmla="*/ 1306907 h 2780"/>
                  <a:gd name="T80" fmla="*/ 1370857 w 2700"/>
                  <a:gd name="T81" fmla="*/ 1308850 h 2780"/>
                  <a:gd name="T82" fmla="*/ 1377974 w 2700"/>
                  <a:gd name="T83" fmla="*/ 1309497 h 2780"/>
                  <a:gd name="T84" fmla="*/ 1409026 w 2700"/>
                  <a:gd name="T85" fmla="*/ 1308850 h 2780"/>
                  <a:gd name="T86" fmla="*/ 1418084 w 2700"/>
                  <a:gd name="T87" fmla="*/ 1307555 h 2780"/>
                  <a:gd name="T88" fmla="*/ 1451724 w 2700"/>
                  <a:gd name="T89" fmla="*/ 1300431 h 2780"/>
                  <a:gd name="T90" fmla="*/ 1591462 w 2700"/>
                  <a:gd name="T91" fmla="*/ 1093838 h 2780"/>
                  <a:gd name="T92" fmla="*/ 907004 w 2700"/>
                  <a:gd name="T93" fmla="*/ 735054 h 2780"/>
                  <a:gd name="T94" fmla="*/ 859778 w 2700"/>
                  <a:gd name="T95" fmla="*/ 345832 h 2780"/>
                  <a:gd name="T96" fmla="*/ 999516 w 2700"/>
                  <a:gd name="T97" fmla="*/ 0 h 2780"/>
                  <a:gd name="T98" fmla="*/ 907004 w 2700"/>
                  <a:gd name="T99" fmla="*/ 735054 h 2780"/>
                  <a:gd name="T100" fmla="*/ 663109 w 2700"/>
                  <a:gd name="T101" fmla="*/ 735054 h 2780"/>
                  <a:gd name="T102" fmla="*/ 624293 w 2700"/>
                  <a:gd name="T103" fmla="*/ 419013 h 2780"/>
                  <a:gd name="T104" fmla="*/ 738801 w 2700"/>
                  <a:gd name="T105" fmla="*/ 135354 h 2780"/>
                  <a:gd name="T106" fmla="*/ 663109 w 2700"/>
                  <a:gd name="T107" fmla="*/ 735054 h 2780"/>
                  <a:gd name="T108" fmla="*/ 1462722 w 2700"/>
                  <a:gd name="T109" fmla="*/ 1800397 h 2780"/>
                  <a:gd name="T110" fmla="*/ 130034 w 2700"/>
                  <a:gd name="T111" fmla="*/ 1800397 h 2780"/>
                  <a:gd name="T112" fmla="*/ 18761 w 2700"/>
                  <a:gd name="T113" fmla="*/ 1692891 h 2780"/>
                  <a:gd name="T114" fmla="*/ 1561056 w 2700"/>
                  <a:gd name="T115" fmla="*/ 1692891 h 2780"/>
                  <a:gd name="T116" fmla="*/ 1462722 w 2700"/>
                  <a:gd name="T117" fmla="*/ 1800397 h 278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700" h="2780">
                    <a:moveTo>
                      <a:pt x="2287" y="2156"/>
                    </a:moveTo>
                    <a:cubicBezTo>
                      <a:pt x="2266" y="2162"/>
                      <a:pt x="2244" y="2167"/>
                      <a:pt x="2223" y="2170"/>
                    </a:cubicBezTo>
                    <a:cubicBezTo>
                      <a:pt x="2218" y="2171"/>
                      <a:pt x="2213" y="2172"/>
                      <a:pt x="2208" y="2173"/>
                    </a:cubicBezTo>
                    <a:cubicBezTo>
                      <a:pt x="2187" y="2176"/>
                      <a:pt x="2166" y="2178"/>
                      <a:pt x="2146" y="2179"/>
                    </a:cubicBezTo>
                    <a:cubicBezTo>
                      <a:pt x="2145" y="2179"/>
                      <a:pt x="2145" y="2179"/>
                      <a:pt x="2145" y="2179"/>
                    </a:cubicBezTo>
                    <a:cubicBezTo>
                      <a:pt x="2124" y="2180"/>
                      <a:pt x="2103" y="2179"/>
                      <a:pt x="2083" y="2177"/>
                    </a:cubicBezTo>
                    <a:cubicBezTo>
                      <a:pt x="2079" y="2177"/>
                      <a:pt x="2074" y="2176"/>
                      <a:pt x="2070" y="2176"/>
                    </a:cubicBezTo>
                    <a:cubicBezTo>
                      <a:pt x="2050" y="2174"/>
                      <a:pt x="2030" y="2171"/>
                      <a:pt x="2011" y="2167"/>
                    </a:cubicBezTo>
                    <a:cubicBezTo>
                      <a:pt x="1935" y="2278"/>
                      <a:pt x="1834" y="2435"/>
                      <a:pt x="1702" y="2552"/>
                    </a:cubicBezTo>
                    <a:cubicBezTo>
                      <a:pt x="1669" y="2552"/>
                      <a:pt x="866" y="2552"/>
                      <a:pt x="829" y="2552"/>
                    </a:cubicBezTo>
                    <a:cubicBezTo>
                      <a:pt x="364" y="2311"/>
                      <a:pt x="288" y="1656"/>
                      <a:pt x="275" y="1456"/>
                    </a:cubicBezTo>
                    <a:cubicBezTo>
                      <a:pt x="275" y="1455"/>
                      <a:pt x="275" y="1453"/>
                      <a:pt x="275" y="1451"/>
                    </a:cubicBezTo>
                    <a:cubicBezTo>
                      <a:pt x="275" y="1448"/>
                      <a:pt x="275" y="1448"/>
                      <a:pt x="275" y="1448"/>
                    </a:cubicBezTo>
                    <a:cubicBezTo>
                      <a:pt x="273" y="1413"/>
                      <a:pt x="273" y="1392"/>
                      <a:pt x="273" y="1392"/>
                    </a:cubicBezTo>
                    <a:cubicBezTo>
                      <a:pt x="275" y="1392"/>
                      <a:pt x="275" y="1392"/>
                      <a:pt x="275" y="1392"/>
                    </a:cubicBezTo>
                    <a:cubicBezTo>
                      <a:pt x="275" y="1311"/>
                      <a:pt x="340" y="1223"/>
                      <a:pt x="422" y="1223"/>
                    </a:cubicBezTo>
                    <a:cubicBezTo>
                      <a:pt x="2099" y="1223"/>
                      <a:pt x="2099" y="1223"/>
                      <a:pt x="2099" y="1223"/>
                    </a:cubicBezTo>
                    <a:cubicBezTo>
                      <a:pt x="2171" y="1223"/>
                      <a:pt x="2231" y="1297"/>
                      <a:pt x="2243" y="1366"/>
                    </a:cubicBezTo>
                    <a:cubicBezTo>
                      <a:pt x="2243" y="1366"/>
                      <a:pt x="2243" y="1366"/>
                      <a:pt x="2243" y="1366"/>
                    </a:cubicBezTo>
                    <a:cubicBezTo>
                      <a:pt x="2266" y="1367"/>
                      <a:pt x="2288" y="1369"/>
                      <a:pt x="2310" y="1373"/>
                    </a:cubicBezTo>
                    <a:cubicBezTo>
                      <a:pt x="2312" y="1373"/>
                      <a:pt x="2313" y="1373"/>
                      <a:pt x="2315" y="1374"/>
                    </a:cubicBezTo>
                    <a:cubicBezTo>
                      <a:pt x="2357" y="1381"/>
                      <a:pt x="2398" y="1393"/>
                      <a:pt x="2435" y="1411"/>
                    </a:cubicBezTo>
                    <a:cubicBezTo>
                      <a:pt x="2437" y="1412"/>
                      <a:pt x="2439" y="1413"/>
                      <a:pt x="2442" y="1414"/>
                    </a:cubicBezTo>
                    <a:cubicBezTo>
                      <a:pt x="2459" y="1423"/>
                      <a:pt x="2477" y="1432"/>
                      <a:pt x="2492" y="1443"/>
                    </a:cubicBezTo>
                    <a:cubicBezTo>
                      <a:pt x="2493" y="1443"/>
                      <a:pt x="2493" y="1443"/>
                      <a:pt x="2493" y="1444"/>
                    </a:cubicBezTo>
                    <a:cubicBezTo>
                      <a:pt x="2509" y="1454"/>
                      <a:pt x="2524" y="1466"/>
                      <a:pt x="2538" y="1479"/>
                    </a:cubicBezTo>
                    <a:cubicBezTo>
                      <a:pt x="2541" y="1481"/>
                      <a:pt x="2543" y="1484"/>
                      <a:pt x="2546" y="1486"/>
                    </a:cubicBezTo>
                    <a:cubicBezTo>
                      <a:pt x="2559" y="1499"/>
                      <a:pt x="2571" y="1512"/>
                      <a:pt x="2582" y="1526"/>
                    </a:cubicBezTo>
                    <a:cubicBezTo>
                      <a:pt x="2582" y="1526"/>
                      <a:pt x="2583" y="1527"/>
                      <a:pt x="2583" y="1528"/>
                    </a:cubicBezTo>
                    <a:cubicBezTo>
                      <a:pt x="2594" y="1542"/>
                      <a:pt x="2604" y="1558"/>
                      <a:pt x="2612" y="1574"/>
                    </a:cubicBezTo>
                    <a:cubicBezTo>
                      <a:pt x="2614" y="1577"/>
                      <a:pt x="2616" y="1581"/>
                      <a:pt x="2618" y="1585"/>
                    </a:cubicBezTo>
                    <a:cubicBezTo>
                      <a:pt x="2626" y="1602"/>
                      <a:pt x="2633" y="1619"/>
                      <a:pt x="2638" y="1636"/>
                    </a:cubicBezTo>
                    <a:cubicBezTo>
                      <a:pt x="2700" y="1848"/>
                      <a:pt x="2543" y="2081"/>
                      <a:pt x="2287" y="2156"/>
                    </a:cubicBezTo>
                    <a:close/>
                    <a:moveTo>
                      <a:pt x="739" y="1392"/>
                    </a:moveTo>
                    <a:cubicBezTo>
                      <a:pt x="494" y="1392"/>
                      <a:pt x="494" y="1392"/>
                      <a:pt x="494" y="1392"/>
                    </a:cubicBezTo>
                    <a:cubicBezTo>
                      <a:pt x="494" y="1392"/>
                      <a:pt x="462" y="2161"/>
                      <a:pt x="930" y="2407"/>
                    </a:cubicBezTo>
                    <a:cubicBezTo>
                      <a:pt x="565" y="1693"/>
                      <a:pt x="739" y="1392"/>
                      <a:pt x="739" y="1392"/>
                    </a:cubicBezTo>
                    <a:close/>
                    <a:moveTo>
                      <a:pt x="2460" y="1689"/>
                    </a:moveTo>
                    <a:cubicBezTo>
                      <a:pt x="2433" y="1597"/>
                      <a:pt x="2347" y="1537"/>
                      <a:pt x="2243" y="1525"/>
                    </a:cubicBezTo>
                    <a:cubicBezTo>
                      <a:pt x="2237" y="1643"/>
                      <a:pt x="2203" y="1825"/>
                      <a:pt x="2095" y="2018"/>
                    </a:cubicBezTo>
                    <a:cubicBezTo>
                      <a:pt x="2103" y="2019"/>
                      <a:pt x="2111" y="2021"/>
                      <a:pt x="2119" y="2021"/>
                    </a:cubicBezTo>
                    <a:cubicBezTo>
                      <a:pt x="2123" y="2021"/>
                      <a:pt x="2126" y="2022"/>
                      <a:pt x="2130" y="2022"/>
                    </a:cubicBezTo>
                    <a:cubicBezTo>
                      <a:pt x="2146" y="2023"/>
                      <a:pt x="2162" y="2022"/>
                      <a:pt x="2178" y="2021"/>
                    </a:cubicBezTo>
                    <a:cubicBezTo>
                      <a:pt x="2183" y="2020"/>
                      <a:pt x="2187" y="2020"/>
                      <a:pt x="2192" y="2019"/>
                    </a:cubicBezTo>
                    <a:cubicBezTo>
                      <a:pt x="2209" y="2017"/>
                      <a:pt x="2227" y="2013"/>
                      <a:pt x="2244" y="2008"/>
                    </a:cubicBezTo>
                    <a:cubicBezTo>
                      <a:pt x="2401" y="1962"/>
                      <a:pt x="2498" y="1819"/>
                      <a:pt x="2460" y="1689"/>
                    </a:cubicBezTo>
                    <a:close/>
                    <a:moveTo>
                      <a:pt x="1402" y="1135"/>
                    </a:moveTo>
                    <a:cubicBezTo>
                      <a:pt x="1716" y="713"/>
                      <a:pt x="1402" y="608"/>
                      <a:pt x="1329" y="534"/>
                    </a:cubicBezTo>
                    <a:cubicBezTo>
                      <a:pt x="1255" y="460"/>
                      <a:pt x="1187" y="59"/>
                      <a:pt x="1545" y="0"/>
                    </a:cubicBezTo>
                    <a:cubicBezTo>
                      <a:pt x="1142" y="412"/>
                      <a:pt x="2182" y="605"/>
                      <a:pt x="1402" y="1135"/>
                    </a:cubicBezTo>
                    <a:close/>
                    <a:moveTo>
                      <a:pt x="1025" y="1135"/>
                    </a:moveTo>
                    <a:cubicBezTo>
                      <a:pt x="1282" y="789"/>
                      <a:pt x="1025" y="707"/>
                      <a:pt x="965" y="647"/>
                    </a:cubicBezTo>
                    <a:cubicBezTo>
                      <a:pt x="905" y="587"/>
                      <a:pt x="849" y="257"/>
                      <a:pt x="1142" y="209"/>
                    </a:cubicBezTo>
                    <a:cubicBezTo>
                      <a:pt x="813" y="546"/>
                      <a:pt x="1664" y="701"/>
                      <a:pt x="1025" y="1135"/>
                    </a:cubicBezTo>
                    <a:close/>
                    <a:moveTo>
                      <a:pt x="2261" y="2780"/>
                    </a:moveTo>
                    <a:cubicBezTo>
                      <a:pt x="2099" y="2780"/>
                      <a:pt x="402" y="2780"/>
                      <a:pt x="201" y="2780"/>
                    </a:cubicBezTo>
                    <a:cubicBezTo>
                      <a:pt x="0" y="2780"/>
                      <a:pt x="29" y="2614"/>
                      <a:pt x="29" y="2614"/>
                    </a:cubicBezTo>
                    <a:cubicBezTo>
                      <a:pt x="2413" y="2614"/>
                      <a:pt x="2413" y="2614"/>
                      <a:pt x="2413" y="2614"/>
                    </a:cubicBezTo>
                    <a:cubicBezTo>
                      <a:pt x="2413" y="2614"/>
                      <a:pt x="2422" y="2780"/>
                      <a:pt x="2261" y="2780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defTabSz="685766"/>
                <a:endParaRPr lang="zh-CN" altLang="en-US" sz="1425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0" name="KSO_Shape"/>
              <p:cNvSpPr>
                <a:spLocks/>
              </p:cNvSpPr>
              <p:nvPr/>
            </p:nvSpPr>
            <p:spPr bwMode="auto">
              <a:xfrm>
                <a:off x="7160385" y="2344156"/>
                <a:ext cx="481890" cy="323777"/>
              </a:xfrm>
              <a:custGeom>
                <a:avLst/>
                <a:gdLst>
                  <a:gd name="T0" fmla="*/ 2147483646 w 5926"/>
                  <a:gd name="T1" fmla="*/ 2147483646 h 5735"/>
                  <a:gd name="T2" fmla="*/ 2147483646 w 5926"/>
                  <a:gd name="T3" fmla="*/ 2147483646 h 5735"/>
                  <a:gd name="T4" fmla="*/ 2147483646 w 5926"/>
                  <a:gd name="T5" fmla="*/ 0 h 5735"/>
                  <a:gd name="T6" fmla="*/ 2147483646 w 5926"/>
                  <a:gd name="T7" fmla="*/ 2147483646 h 5735"/>
                  <a:gd name="T8" fmla="*/ 2147483646 w 5926"/>
                  <a:gd name="T9" fmla="*/ 2147483646 h 5735"/>
                  <a:gd name="T10" fmla="*/ 2147483646 w 5926"/>
                  <a:gd name="T11" fmla="*/ 2147483646 h 5735"/>
                  <a:gd name="T12" fmla="*/ 0 w 5926"/>
                  <a:gd name="T13" fmla="*/ 2147483646 h 5735"/>
                  <a:gd name="T14" fmla="*/ 2147483646 w 5926"/>
                  <a:gd name="T15" fmla="*/ 2147483646 h 5735"/>
                  <a:gd name="T16" fmla="*/ 2147483646 w 5926"/>
                  <a:gd name="T17" fmla="*/ 2147483646 h 5735"/>
                  <a:gd name="T18" fmla="*/ 2147483646 w 5926"/>
                  <a:gd name="T19" fmla="*/ 2147483646 h 5735"/>
                  <a:gd name="T20" fmla="*/ 2147483646 w 5926"/>
                  <a:gd name="T21" fmla="*/ 2147483646 h 5735"/>
                  <a:gd name="T22" fmla="*/ 2147483646 w 5926"/>
                  <a:gd name="T23" fmla="*/ 2147483646 h 5735"/>
                  <a:gd name="T24" fmla="*/ 2147483646 w 5926"/>
                  <a:gd name="T25" fmla="*/ 2147483646 h 5735"/>
                  <a:gd name="T26" fmla="*/ 2147483646 w 5926"/>
                  <a:gd name="T27" fmla="*/ 2147483646 h 5735"/>
                  <a:gd name="T28" fmla="*/ 2147483646 w 5926"/>
                  <a:gd name="T29" fmla="*/ 2147483646 h 5735"/>
                  <a:gd name="T30" fmla="*/ 2147483646 w 5926"/>
                  <a:gd name="T31" fmla="*/ 2147483646 h 5735"/>
                  <a:gd name="T32" fmla="*/ 2147483646 w 5926"/>
                  <a:gd name="T33" fmla="*/ 2147483646 h 5735"/>
                  <a:gd name="T34" fmla="*/ 2147483646 w 5926"/>
                  <a:gd name="T35" fmla="*/ 2147483646 h 5735"/>
                  <a:gd name="T36" fmla="*/ 2147483646 w 5926"/>
                  <a:gd name="T37" fmla="*/ 2147483646 h 5735"/>
                  <a:gd name="T38" fmla="*/ 2147483646 w 5926"/>
                  <a:gd name="T39" fmla="*/ 2147483646 h 5735"/>
                  <a:gd name="T40" fmla="*/ 2147483646 w 5926"/>
                  <a:gd name="T41" fmla="*/ 2147483646 h 5735"/>
                  <a:gd name="T42" fmla="*/ 2147483646 w 5926"/>
                  <a:gd name="T43" fmla="*/ 2147483646 h 5735"/>
                  <a:gd name="T44" fmla="*/ 2147483646 w 5926"/>
                  <a:gd name="T45" fmla="*/ 2147483646 h 5735"/>
                  <a:gd name="T46" fmla="*/ 2147483646 w 5926"/>
                  <a:gd name="T47" fmla="*/ 2147483646 h 5735"/>
                  <a:gd name="T48" fmla="*/ 2147483646 w 5926"/>
                  <a:gd name="T49" fmla="*/ 2147483646 h 5735"/>
                  <a:gd name="T50" fmla="*/ 2147483646 w 5926"/>
                  <a:gd name="T51" fmla="*/ 2147483646 h 5735"/>
                  <a:gd name="T52" fmla="*/ 2147483646 w 5926"/>
                  <a:gd name="T53" fmla="*/ 2147483646 h 5735"/>
                  <a:gd name="T54" fmla="*/ 2147483646 w 5926"/>
                  <a:gd name="T55" fmla="*/ 2147483646 h 5735"/>
                  <a:gd name="T56" fmla="*/ 2147483646 w 5926"/>
                  <a:gd name="T57" fmla="*/ 2147483646 h 5735"/>
                  <a:gd name="T58" fmla="*/ 2147483646 w 5926"/>
                  <a:gd name="T59" fmla="*/ 2147483646 h 5735"/>
                  <a:gd name="T60" fmla="*/ 2147483646 w 5926"/>
                  <a:gd name="T61" fmla="*/ 2147483646 h 5735"/>
                  <a:gd name="T62" fmla="*/ 2147483646 w 5926"/>
                  <a:gd name="T63" fmla="*/ 2147483646 h 5735"/>
                  <a:gd name="T64" fmla="*/ 2147483646 w 5926"/>
                  <a:gd name="T65" fmla="*/ 2147483646 h 5735"/>
                  <a:gd name="T66" fmla="*/ 2147483646 w 5926"/>
                  <a:gd name="T67" fmla="*/ 2147483646 h 5735"/>
                  <a:gd name="T68" fmla="*/ 2147483646 w 5926"/>
                  <a:gd name="T69" fmla="*/ 2147483646 h 5735"/>
                  <a:gd name="T70" fmla="*/ 2147483646 w 5926"/>
                  <a:gd name="T71" fmla="*/ 2147483646 h 5735"/>
                  <a:gd name="T72" fmla="*/ 2147483646 w 5926"/>
                  <a:gd name="T73" fmla="*/ 2147483646 h 5735"/>
                  <a:gd name="T74" fmla="*/ 2147483646 w 5926"/>
                  <a:gd name="T75" fmla="*/ 2147483646 h 5735"/>
                  <a:gd name="T76" fmla="*/ 2147483646 w 5926"/>
                  <a:gd name="T77" fmla="*/ 2147483646 h 5735"/>
                  <a:gd name="T78" fmla="*/ 2147483646 w 5926"/>
                  <a:gd name="T79" fmla="*/ 2147483646 h 5735"/>
                  <a:gd name="T80" fmla="*/ 2147483646 w 5926"/>
                  <a:gd name="T81" fmla="*/ 2147483646 h 5735"/>
                  <a:gd name="T82" fmla="*/ 2147483646 w 5926"/>
                  <a:gd name="T83" fmla="*/ 2147483646 h 5735"/>
                  <a:gd name="T84" fmla="*/ 2147483646 w 5926"/>
                  <a:gd name="T85" fmla="*/ 2147483646 h 5735"/>
                  <a:gd name="T86" fmla="*/ 2147483646 w 5926"/>
                  <a:gd name="T87" fmla="*/ 2147483646 h 5735"/>
                  <a:gd name="T88" fmla="*/ 2147483646 w 5926"/>
                  <a:gd name="T89" fmla="*/ 2147483646 h 5735"/>
                  <a:gd name="T90" fmla="*/ 2147483646 w 5926"/>
                  <a:gd name="T91" fmla="*/ 2147483646 h 5735"/>
                  <a:gd name="T92" fmla="*/ 2147483646 w 5926"/>
                  <a:gd name="T93" fmla="*/ 2147483646 h 5735"/>
                  <a:gd name="T94" fmla="*/ 2147483646 w 5926"/>
                  <a:gd name="T95" fmla="*/ 2147483646 h 5735"/>
                  <a:gd name="T96" fmla="*/ 2147483646 w 5926"/>
                  <a:gd name="T97" fmla="*/ 2147483646 h 5735"/>
                  <a:gd name="T98" fmla="*/ 2147483646 w 5926"/>
                  <a:gd name="T99" fmla="*/ 2147483646 h 5735"/>
                  <a:gd name="T100" fmla="*/ 2147483646 w 5926"/>
                  <a:gd name="T101" fmla="*/ 2147483646 h 573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926" h="5735">
                    <a:moveTo>
                      <a:pt x="0" y="5408"/>
                    </a:moveTo>
                    <a:lnTo>
                      <a:pt x="407" y="5408"/>
                    </a:lnTo>
                    <a:lnTo>
                      <a:pt x="407" y="1609"/>
                    </a:lnTo>
                    <a:lnTo>
                      <a:pt x="407" y="1495"/>
                    </a:lnTo>
                    <a:lnTo>
                      <a:pt x="520" y="1464"/>
                    </a:lnTo>
                    <a:lnTo>
                      <a:pt x="2110" y="1038"/>
                    </a:lnTo>
                    <a:lnTo>
                      <a:pt x="2300" y="987"/>
                    </a:lnTo>
                    <a:lnTo>
                      <a:pt x="3099" y="1516"/>
                    </a:lnTo>
                    <a:lnTo>
                      <a:pt x="3099" y="5408"/>
                    </a:lnTo>
                    <a:lnTo>
                      <a:pt x="3235" y="5408"/>
                    </a:lnTo>
                    <a:lnTo>
                      <a:pt x="3235" y="622"/>
                    </a:lnTo>
                    <a:lnTo>
                      <a:pt x="3235" y="506"/>
                    </a:lnTo>
                    <a:lnTo>
                      <a:pt x="3347" y="477"/>
                    </a:lnTo>
                    <a:lnTo>
                      <a:pt x="4938" y="50"/>
                    </a:lnTo>
                    <a:lnTo>
                      <a:pt x="5128" y="0"/>
                    </a:lnTo>
                    <a:lnTo>
                      <a:pt x="5926" y="524"/>
                    </a:lnTo>
                    <a:lnTo>
                      <a:pt x="5926" y="5713"/>
                    </a:lnTo>
                    <a:lnTo>
                      <a:pt x="5128" y="5713"/>
                    </a:lnTo>
                    <a:lnTo>
                      <a:pt x="4825" y="5713"/>
                    </a:lnTo>
                    <a:lnTo>
                      <a:pt x="4825" y="392"/>
                    </a:lnTo>
                    <a:lnTo>
                      <a:pt x="3536" y="738"/>
                    </a:lnTo>
                    <a:lnTo>
                      <a:pt x="3536" y="5434"/>
                    </a:lnTo>
                    <a:lnTo>
                      <a:pt x="3790" y="5434"/>
                    </a:lnTo>
                    <a:lnTo>
                      <a:pt x="3790" y="5735"/>
                    </a:lnTo>
                    <a:lnTo>
                      <a:pt x="2149" y="5735"/>
                    </a:lnTo>
                    <a:lnTo>
                      <a:pt x="1998" y="5735"/>
                    </a:lnTo>
                    <a:lnTo>
                      <a:pt x="1998" y="5583"/>
                    </a:lnTo>
                    <a:lnTo>
                      <a:pt x="1998" y="1379"/>
                    </a:lnTo>
                    <a:lnTo>
                      <a:pt x="709" y="1725"/>
                    </a:lnTo>
                    <a:lnTo>
                      <a:pt x="709" y="5559"/>
                    </a:lnTo>
                    <a:lnTo>
                      <a:pt x="709" y="5710"/>
                    </a:lnTo>
                    <a:lnTo>
                      <a:pt x="557" y="5710"/>
                    </a:lnTo>
                    <a:lnTo>
                      <a:pt x="0" y="5710"/>
                    </a:lnTo>
                    <a:lnTo>
                      <a:pt x="0" y="5408"/>
                    </a:lnTo>
                    <a:close/>
                    <a:moveTo>
                      <a:pt x="3760" y="3302"/>
                    </a:moveTo>
                    <a:lnTo>
                      <a:pt x="3760" y="3302"/>
                    </a:lnTo>
                    <a:lnTo>
                      <a:pt x="3760" y="3886"/>
                    </a:lnTo>
                    <a:lnTo>
                      <a:pt x="3920" y="3886"/>
                    </a:lnTo>
                    <a:lnTo>
                      <a:pt x="4084" y="3886"/>
                    </a:lnTo>
                    <a:lnTo>
                      <a:pt x="4084" y="3287"/>
                    </a:lnTo>
                    <a:lnTo>
                      <a:pt x="3920" y="3295"/>
                    </a:lnTo>
                    <a:lnTo>
                      <a:pt x="3760" y="3302"/>
                    </a:lnTo>
                    <a:close/>
                    <a:moveTo>
                      <a:pt x="4271" y="819"/>
                    </a:moveTo>
                    <a:lnTo>
                      <a:pt x="4271" y="819"/>
                    </a:lnTo>
                    <a:lnTo>
                      <a:pt x="4271" y="1426"/>
                    </a:lnTo>
                    <a:lnTo>
                      <a:pt x="4444" y="1394"/>
                    </a:lnTo>
                    <a:lnTo>
                      <a:pt x="4622" y="1361"/>
                    </a:lnTo>
                    <a:lnTo>
                      <a:pt x="4622" y="736"/>
                    </a:lnTo>
                    <a:lnTo>
                      <a:pt x="4444" y="778"/>
                    </a:lnTo>
                    <a:lnTo>
                      <a:pt x="4271" y="819"/>
                    </a:lnTo>
                    <a:close/>
                    <a:moveTo>
                      <a:pt x="3760" y="938"/>
                    </a:moveTo>
                    <a:lnTo>
                      <a:pt x="3760" y="938"/>
                    </a:lnTo>
                    <a:lnTo>
                      <a:pt x="3760" y="1522"/>
                    </a:lnTo>
                    <a:lnTo>
                      <a:pt x="3920" y="1492"/>
                    </a:lnTo>
                    <a:lnTo>
                      <a:pt x="4084" y="1461"/>
                    </a:lnTo>
                    <a:lnTo>
                      <a:pt x="4084" y="863"/>
                    </a:lnTo>
                    <a:lnTo>
                      <a:pt x="3920" y="901"/>
                    </a:lnTo>
                    <a:lnTo>
                      <a:pt x="3760" y="938"/>
                    </a:lnTo>
                    <a:close/>
                    <a:moveTo>
                      <a:pt x="4271" y="1640"/>
                    </a:moveTo>
                    <a:lnTo>
                      <a:pt x="4271" y="1640"/>
                    </a:lnTo>
                    <a:lnTo>
                      <a:pt x="4271" y="2245"/>
                    </a:lnTo>
                    <a:lnTo>
                      <a:pt x="4444" y="2224"/>
                    </a:lnTo>
                    <a:lnTo>
                      <a:pt x="4622" y="2202"/>
                    </a:lnTo>
                    <a:lnTo>
                      <a:pt x="4622" y="1580"/>
                    </a:lnTo>
                    <a:lnTo>
                      <a:pt x="4444" y="1609"/>
                    </a:lnTo>
                    <a:lnTo>
                      <a:pt x="4271" y="1640"/>
                    </a:lnTo>
                    <a:close/>
                    <a:moveTo>
                      <a:pt x="3760" y="1727"/>
                    </a:moveTo>
                    <a:lnTo>
                      <a:pt x="3760" y="1727"/>
                    </a:lnTo>
                    <a:lnTo>
                      <a:pt x="3760" y="2310"/>
                    </a:lnTo>
                    <a:lnTo>
                      <a:pt x="3920" y="2290"/>
                    </a:lnTo>
                    <a:lnTo>
                      <a:pt x="4084" y="2269"/>
                    </a:lnTo>
                    <a:lnTo>
                      <a:pt x="4084" y="1670"/>
                    </a:lnTo>
                    <a:lnTo>
                      <a:pt x="3920" y="1699"/>
                    </a:lnTo>
                    <a:lnTo>
                      <a:pt x="3760" y="1727"/>
                    </a:lnTo>
                    <a:close/>
                    <a:moveTo>
                      <a:pt x="4271" y="2459"/>
                    </a:moveTo>
                    <a:lnTo>
                      <a:pt x="4271" y="2459"/>
                    </a:lnTo>
                    <a:lnTo>
                      <a:pt x="4271" y="3066"/>
                    </a:lnTo>
                    <a:lnTo>
                      <a:pt x="4444" y="3055"/>
                    </a:lnTo>
                    <a:lnTo>
                      <a:pt x="4622" y="3044"/>
                    </a:lnTo>
                    <a:lnTo>
                      <a:pt x="4622" y="2421"/>
                    </a:lnTo>
                    <a:lnTo>
                      <a:pt x="4444" y="2440"/>
                    </a:lnTo>
                    <a:lnTo>
                      <a:pt x="4271" y="2459"/>
                    </a:lnTo>
                    <a:close/>
                    <a:moveTo>
                      <a:pt x="3760" y="2515"/>
                    </a:moveTo>
                    <a:lnTo>
                      <a:pt x="3760" y="2515"/>
                    </a:lnTo>
                    <a:lnTo>
                      <a:pt x="3760" y="3098"/>
                    </a:lnTo>
                    <a:lnTo>
                      <a:pt x="3920" y="3087"/>
                    </a:lnTo>
                    <a:lnTo>
                      <a:pt x="4084" y="3078"/>
                    </a:lnTo>
                    <a:lnTo>
                      <a:pt x="4084" y="2479"/>
                    </a:lnTo>
                    <a:lnTo>
                      <a:pt x="3920" y="2497"/>
                    </a:lnTo>
                    <a:lnTo>
                      <a:pt x="3760" y="2515"/>
                    </a:lnTo>
                    <a:close/>
                    <a:moveTo>
                      <a:pt x="4271" y="3279"/>
                    </a:moveTo>
                    <a:lnTo>
                      <a:pt x="4271" y="3279"/>
                    </a:lnTo>
                    <a:lnTo>
                      <a:pt x="4271" y="3886"/>
                    </a:lnTo>
                    <a:lnTo>
                      <a:pt x="4444" y="3886"/>
                    </a:lnTo>
                    <a:lnTo>
                      <a:pt x="4622" y="3886"/>
                    </a:lnTo>
                    <a:lnTo>
                      <a:pt x="4622" y="3262"/>
                    </a:lnTo>
                    <a:lnTo>
                      <a:pt x="4444" y="3270"/>
                    </a:lnTo>
                    <a:lnTo>
                      <a:pt x="4271" y="3279"/>
                    </a:lnTo>
                    <a:close/>
                    <a:moveTo>
                      <a:pt x="918" y="4350"/>
                    </a:moveTo>
                    <a:lnTo>
                      <a:pt x="918" y="4350"/>
                    </a:lnTo>
                    <a:lnTo>
                      <a:pt x="918" y="4933"/>
                    </a:lnTo>
                    <a:lnTo>
                      <a:pt x="1077" y="4933"/>
                    </a:lnTo>
                    <a:lnTo>
                      <a:pt x="1241" y="4933"/>
                    </a:lnTo>
                    <a:lnTo>
                      <a:pt x="1241" y="4334"/>
                    </a:lnTo>
                    <a:lnTo>
                      <a:pt x="1077" y="4343"/>
                    </a:lnTo>
                    <a:lnTo>
                      <a:pt x="918" y="4350"/>
                    </a:lnTo>
                    <a:close/>
                    <a:moveTo>
                      <a:pt x="1429" y="1866"/>
                    </a:moveTo>
                    <a:lnTo>
                      <a:pt x="1429" y="1866"/>
                    </a:lnTo>
                    <a:lnTo>
                      <a:pt x="1429" y="2473"/>
                    </a:lnTo>
                    <a:lnTo>
                      <a:pt x="1601" y="2441"/>
                    </a:lnTo>
                    <a:lnTo>
                      <a:pt x="1780" y="2407"/>
                    </a:lnTo>
                    <a:lnTo>
                      <a:pt x="1780" y="1784"/>
                    </a:lnTo>
                    <a:lnTo>
                      <a:pt x="1601" y="1825"/>
                    </a:lnTo>
                    <a:lnTo>
                      <a:pt x="1429" y="1866"/>
                    </a:lnTo>
                    <a:close/>
                    <a:moveTo>
                      <a:pt x="918" y="1986"/>
                    </a:moveTo>
                    <a:lnTo>
                      <a:pt x="918" y="1986"/>
                    </a:lnTo>
                    <a:lnTo>
                      <a:pt x="918" y="2569"/>
                    </a:lnTo>
                    <a:lnTo>
                      <a:pt x="1077" y="2539"/>
                    </a:lnTo>
                    <a:lnTo>
                      <a:pt x="1241" y="2509"/>
                    </a:lnTo>
                    <a:lnTo>
                      <a:pt x="1241" y="1909"/>
                    </a:lnTo>
                    <a:lnTo>
                      <a:pt x="1077" y="1948"/>
                    </a:lnTo>
                    <a:lnTo>
                      <a:pt x="918" y="1986"/>
                    </a:lnTo>
                    <a:close/>
                    <a:moveTo>
                      <a:pt x="1429" y="2686"/>
                    </a:moveTo>
                    <a:lnTo>
                      <a:pt x="1429" y="2686"/>
                    </a:lnTo>
                    <a:lnTo>
                      <a:pt x="1429" y="3293"/>
                    </a:lnTo>
                    <a:lnTo>
                      <a:pt x="1601" y="3272"/>
                    </a:lnTo>
                    <a:lnTo>
                      <a:pt x="1780" y="3249"/>
                    </a:lnTo>
                    <a:lnTo>
                      <a:pt x="1780" y="2626"/>
                    </a:lnTo>
                    <a:lnTo>
                      <a:pt x="1601" y="2656"/>
                    </a:lnTo>
                    <a:lnTo>
                      <a:pt x="1429" y="2686"/>
                    </a:lnTo>
                    <a:close/>
                    <a:moveTo>
                      <a:pt x="918" y="2773"/>
                    </a:moveTo>
                    <a:lnTo>
                      <a:pt x="918" y="2773"/>
                    </a:lnTo>
                    <a:lnTo>
                      <a:pt x="918" y="3357"/>
                    </a:lnTo>
                    <a:lnTo>
                      <a:pt x="1077" y="3337"/>
                    </a:lnTo>
                    <a:lnTo>
                      <a:pt x="1241" y="3316"/>
                    </a:lnTo>
                    <a:lnTo>
                      <a:pt x="1241" y="2718"/>
                    </a:lnTo>
                    <a:lnTo>
                      <a:pt x="1077" y="2746"/>
                    </a:lnTo>
                    <a:lnTo>
                      <a:pt x="918" y="2773"/>
                    </a:lnTo>
                    <a:close/>
                    <a:moveTo>
                      <a:pt x="1429" y="3507"/>
                    </a:moveTo>
                    <a:lnTo>
                      <a:pt x="1429" y="3507"/>
                    </a:lnTo>
                    <a:lnTo>
                      <a:pt x="1429" y="4113"/>
                    </a:lnTo>
                    <a:lnTo>
                      <a:pt x="1601" y="4103"/>
                    </a:lnTo>
                    <a:lnTo>
                      <a:pt x="1780" y="4091"/>
                    </a:lnTo>
                    <a:lnTo>
                      <a:pt x="1780" y="3468"/>
                    </a:lnTo>
                    <a:lnTo>
                      <a:pt x="1601" y="3488"/>
                    </a:lnTo>
                    <a:lnTo>
                      <a:pt x="1429" y="3507"/>
                    </a:lnTo>
                    <a:close/>
                    <a:moveTo>
                      <a:pt x="918" y="3562"/>
                    </a:moveTo>
                    <a:lnTo>
                      <a:pt x="918" y="3562"/>
                    </a:lnTo>
                    <a:lnTo>
                      <a:pt x="918" y="4145"/>
                    </a:lnTo>
                    <a:lnTo>
                      <a:pt x="1077" y="4135"/>
                    </a:lnTo>
                    <a:lnTo>
                      <a:pt x="1241" y="4125"/>
                    </a:lnTo>
                    <a:lnTo>
                      <a:pt x="1241" y="3527"/>
                    </a:lnTo>
                    <a:lnTo>
                      <a:pt x="1077" y="3544"/>
                    </a:lnTo>
                    <a:lnTo>
                      <a:pt x="918" y="3562"/>
                    </a:lnTo>
                    <a:close/>
                    <a:moveTo>
                      <a:pt x="1429" y="4326"/>
                    </a:moveTo>
                    <a:lnTo>
                      <a:pt x="1429" y="4326"/>
                    </a:lnTo>
                    <a:lnTo>
                      <a:pt x="1429" y="4933"/>
                    </a:lnTo>
                    <a:lnTo>
                      <a:pt x="1601" y="4933"/>
                    </a:lnTo>
                    <a:lnTo>
                      <a:pt x="1780" y="4933"/>
                    </a:lnTo>
                    <a:lnTo>
                      <a:pt x="1780" y="4309"/>
                    </a:lnTo>
                    <a:lnTo>
                      <a:pt x="1601" y="4318"/>
                    </a:lnTo>
                    <a:lnTo>
                      <a:pt x="1429" y="4326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defTabSz="685766">
                  <a:defRPr/>
                </a:pPr>
                <a:endParaRPr lang="zh-CN" altLang="en-US" sz="1425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7" name="KSO_Shape"/>
              <p:cNvSpPr>
                <a:spLocks/>
              </p:cNvSpPr>
              <p:nvPr/>
            </p:nvSpPr>
            <p:spPr bwMode="auto">
              <a:xfrm>
                <a:off x="7749414" y="3242354"/>
                <a:ext cx="319034" cy="201151"/>
              </a:xfrm>
              <a:custGeom>
                <a:avLst/>
                <a:gdLst>
                  <a:gd name="T0" fmla="*/ 2147483646 w 373"/>
                  <a:gd name="T1" fmla="*/ 2147483646 h 159"/>
                  <a:gd name="T2" fmla="*/ 2147483646 w 373"/>
                  <a:gd name="T3" fmla="*/ 0 h 159"/>
                  <a:gd name="T4" fmla="*/ 0 w 373"/>
                  <a:gd name="T5" fmla="*/ 2147483646 h 159"/>
                  <a:gd name="T6" fmla="*/ 2147483646 w 373"/>
                  <a:gd name="T7" fmla="*/ 2147483646 h 159"/>
                  <a:gd name="T8" fmla="*/ 2147483646 w 373"/>
                  <a:gd name="T9" fmla="*/ 2147483646 h 159"/>
                  <a:gd name="T10" fmla="*/ 2147483646 w 373"/>
                  <a:gd name="T11" fmla="*/ 2147483646 h 159"/>
                  <a:gd name="T12" fmla="*/ 2147483646 w 373"/>
                  <a:gd name="T13" fmla="*/ 2147483646 h 159"/>
                  <a:gd name="T14" fmla="*/ 2147483646 w 373"/>
                  <a:gd name="T15" fmla="*/ 2147483646 h 159"/>
                  <a:gd name="T16" fmla="*/ 2147483646 w 373"/>
                  <a:gd name="T17" fmla="*/ 2147483646 h 159"/>
                  <a:gd name="T18" fmla="*/ 2147483646 w 373"/>
                  <a:gd name="T19" fmla="*/ 2147483646 h 159"/>
                  <a:gd name="T20" fmla="*/ 2147483646 w 373"/>
                  <a:gd name="T21" fmla="*/ 2147483646 h 159"/>
                  <a:gd name="T22" fmla="*/ 2147483646 w 373"/>
                  <a:gd name="T23" fmla="*/ 2147483646 h 159"/>
                  <a:gd name="T24" fmla="*/ 2147483646 w 373"/>
                  <a:gd name="T25" fmla="*/ 2147483646 h 159"/>
                  <a:gd name="T26" fmla="*/ 2147483646 w 373"/>
                  <a:gd name="T27" fmla="*/ 2147483646 h 159"/>
                  <a:gd name="T28" fmla="*/ 2147483646 w 373"/>
                  <a:gd name="T29" fmla="*/ 2147483646 h 159"/>
                  <a:gd name="T30" fmla="*/ 2147483646 w 373"/>
                  <a:gd name="T31" fmla="*/ 2147483646 h 159"/>
                  <a:gd name="T32" fmla="*/ 2147483646 w 373"/>
                  <a:gd name="T33" fmla="*/ 2147483646 h 159"/>
                  <a:gd name="T34" fmla="*/ 2147483646 w 373"/>
                  <a:gd name="T35" fmla="*/ 2147483646 h 159"/>
                  <a:gd name="T36" fmla="*/ 2147483646 w 373"/>
                  <a:gd name="T37" fmla="*/ 2147483646 h 159"/>
                  <a:gd name="T38" fmla="*/ 2147483646 w 373"/>
                  <a:gd name="T39" fmla="*/ 2147483646 h 159"/>
                  <a:gd name="T40" fmla="*/ 2147483646 w 373"/>
                  <a:gd name="T41" fmla="*/ 2147483646 h 159"/>
                  <a:gd name="T42" fmla="*/ 2147483646 w 373"/>
                  <a:gd name="T43" fmla="*/ 2147483646 h 159"/>
                  <a:gd name="T44" fmla="*/ 2147483646 w 373"/>
                  <a:gd name="T45" fmla="*/ 2147483646 h 159"/>
                  <a:gd name="T46" fmla="*/ 2147483646 w 373"/>
                  <a:gd name="T47" fmla="*/ 2147483646 h 159"/>
                  <a:gd name="T48" fmla="*/ 2147483646 w 373"/>
                  <a:gd name="T49" fmla="*/ 2147483646 h 159"/>
                  <a:gd name="T50" fmla="*/ 2147483646 w 373"/>
                  <a:gd name="T51" fmla="*/ 2147483646 h 159"/>
                  <a:gd name="T52" fmla="*/ 2147483646 w 373"/>
                  <a:gd name="T53" fmla="*/ 2147483646 h 159"/>
                  <a:gd name="T54" fmla="*/ 2147483646 w 373"/>
                  <a:gd name="T55" fmla="*/ 2147483646 h 159"/>
                  <a:gd name="T56" fmla="*/ 2147483646 w 373"/>
                  <a:gd name="T57" fmla="*/ 2147483646 h 159"/>
                  <a:gd name="T58" fmla="*/ 2147483646 w 373"/>
                  <a:gd name="T59" fmla="*/ 2147483646 h 159"/>
                  <a:gd name="T60" fmla="*/ 2147483646 w 373"/>
                  <a:gd name="T61" fmla="*/ 2147483646 h 159"/>
                  <a:gd name="T62" fmla="*/ 2147483646 w 373"/>
                  <a:gd name="T63" fmla="*/ 2147483646 h 159"/>
                  <a:gd name="T64" fmla="*/ 2147483646 w 373"/>
                  <a:gd name="T65" fmla="*/ 2147483646 h 159"/>
                  <a:gd name="T66" fmla="*/ 2147483646 w 373"/>
                  <a:gd name="T67" fmla="*/ 2147483646 h 159"/>
                  <a:gd name="T68" fmla="*/ 2147483646 w 373"/>
                  <a:gd name="T69" fmla="*/ 2147483646 h 159"/>
                  <a:gd name="T70" fmla="*/ 2147483646 w 373"/>
                  <a:gd name="T71" fmla="*/ 2147483646 h 159"/>
                  <a:gd name="T72" fmla="*/ 2147483646 w 373"/>
                  <a:gd name="T73" fmla="*/ 2147483646 h 159"/>
                  <a:gd name="T74" fmla="*/ 2147483646 w 373"/>
                  <a:gd name="T75" fmla="*/ 2147483646 h 159"/>
                  <a:gd name="T76" fmla="*/ 2147483646 w 373"/>
                  <a:gd name="T77" fmla="*/ 2147483646 h 159"/>
                  <a:gd name="T78" fmla="*/ 2147483646 w 373"/>
                  <a:gd name="T79" fmla="*/ 2147483646 h 15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73" h="159">
                    <a:moveTo>
                      <a:pt x="371" y="40"/>
                    </a:moveTo>
                    <a:cubicBezTo>
                      <a:pt x="363" y="28"/>
                      <a:pt x="354" y="16"/>
                      <a:pt x="338" y="16"/>
                    </a:cubicBezTo>
                    <a:cubicBezTo>
                      <a:pt x="318" y="16"/>
                      <a:pt x="318" y="16"/>
                      <a:pt x="318" y="16"/>
                    </a:cubicBezTo>
                    <a:cubicBezTo>
                      <a:pt x="307" y="6"/>
                      <a:pt x="295" y="0"/>
                      <a:pt x="28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9" y="0"/>
                      <a:pt x="6" y="30"/>
                      <a:pt x="0" y="5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30"/>
                      <a:pt x="11" y="141"/>
                      <a:pt x="24" y="141"/>
                    </a:cubicBezTo>
                    <a:cubicBezTo>
                      <a:pt x="24" y="140"/>
                      <a:pt x="24" y="139"/>
                      <a:pt x="24" y="139"/>
                    </a:cubicBezTo>
                    <a:cubicBezTo>
                      <a:pt x="24" y="121"/>
                      <a:pt x="39" y="106"/>
                      <a:pt x="57" y="106"/>
                    </a:cubicBezTo>
                    <a:cubicBezTo>
                      <a:pt x="74" y="106"/>
                      <a:pt x="89" y="121"/>
                      <a:pt x="89" y="139"/>
                    </a:cubicBezTo>
                    <a:cubicBezTo>
                      <a:pt x="89" y="139"/>
                      <a:pt x="89" y="140"/>
                      <a:pt x="89" y="141"/>
                    </a:cubicBezTo>
                    <a:cubicBezTo>
                      <a:pt x="95" y="141"/>
                      <a:pt x="95" y="141"/>
                      <a:pt x="95" y="141"/>
                    </a:cubicBezTo>
                    <a:cubicBezTo>
                      <a:pt x="95" y="140"/>
                      <a:pt x="95" y="139"/>
                      <a:pt x="95" y="139"/>
                    </a:cubicBezTo>
                    <a:cubicBezTo>
                      <a:pt x="95" y="121"/>
                      <a:pt x="109" y="106"/>
                      <a:pt x="127" y="106"/>
                    </a:cubicBezTo>
                    <a:cubicBezTo>
                      <a:pt x="145" y="106"/>
                      <a:pt x="159" y="121"/>
                      <a:pt x="159" y="139"/>
                    </a:cubicBezTo>
                    <a:cubicBezTo>
                      <a:pt x="159" y="139"/>
                      <a:pt x="159" y="140"/>
                      <a:pt x="159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0"/>
                      <a:pt x="249" y="139"/>
                      <a:pt x="249" y="139"/>
                    </a:cubicBezTo>
                    <a:cubicBezTo>
                      <a:pt x="249" y="121"/>
                      <a:pt x="263" y="106"/>
                      <a:pt x="281" y="106"/>
                    </a:cubicBezTo>
                    <a:cubicBezTo>
                      <a:pt x="299" y="106"/>
                      <a:pt x="313" y="121"/>
                      <a:pt x="313" y="139"/>
                    </a:cubicBezTo>
                    <a:cubicBezTo>
                      <a:pt x="313" y="139"/>
                      <a:pt x="313" y="140"/>
                      <a:pt x="313" y="141"/>
                    </a:cubicBezTo>
                    <a:cubicBezTo>
                      <a:pt x="336" y="141"/>
                      <a:pt x="336" y="141"/>
                      <a:pt x="336" y="141"/>
                    </a:cubicBezTo>
                    <a:cubicBezTo>
                      <a:pt x="350" y="141"/>
                      <a:pt x="361" y="130"/>
                      <a:pt x="361" y="116"/>
                    </a:cubicBezTo>
                    <a:cubicBezTo>
                      <a:pt x="361" y="90"/>
                      <a:pt x="361" y="90"/>
                      <a:pt x="361" y="90"/>
                    </a:cubicBezTo>
                    <a:cubicBezTo>
                      <a:pt x="356" y="66"/>
                      <a:pt x="344" y="44"/>
                      <a:pt x="330" y="28"/>
                    </a:cubicBezTo>
                    <a:cubicBezTo>
                      <a:pt x="338" y="28"/>
                      <a:pt x="338" y="28"/>
                      <a:pt x="338" y="28"/>
                    </a:cubicBezTo>
                    <a:cubicBezTo>
                      <a:pt x="347" y="28"/>
                      <a:pt x="353" y="35"/>
                      <a:pt x="361" y="47"/>
                    </a:cubicBezTo>
                    <a:cubicBezTo>
                      <a:pt x="362" y="48"/>
                      <a:pt x="364" y="49"/>
                      <a:pt x="366" y="49"/>
                    </a:cubicBezTo>
                    <a:cubicBezTo>
                      <a:pt x="367" y="49"/>
                      <a:pt x="368" y="49"/>
                      <a:pt x="369" y="48"/>
                    </a:cubicBezTo>
                    <a:cubicBezTo>
                      <a:pt x="372" y="47"/>
                      <a:pt x="373" y="43"/>
                      <a:pt x="371" y="40"/>
                    </a:cubicBezTo>
                    <a:close/>
                    <a:moveTo>
                      <a:pt x="234" y="64"/>
                    </a:moveTo>
                    <a:cubicBezTo>
                      <a:pt x="16" y="64"/>
                      <a:pt x="16" y="64"/>
                      <a:pt x="16" y="6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7" y="53"/>
                      <a:pt x="18" y="49"/>
                      <a:pt x="18" y="45"/>
                    </a:cubicBezTo>
                    <a:cubicBezTo>
                      <a:pt x="20" y="36"/>
                      <a:pt x="23" y="20"/>
                      <a:pt x="27" y="16"/>
                    </a:cubicBezTo>
                    <a:cubicBezTo>
                      <a:pt x="234" y="16"/>
                      <a:pt x="234" y="16"/>
                      <a:pt x="234" y="16"/>
                    </a:cubicBezTo>
                    <a:lnTo>
                      <a:pt x="234" y="64"/>
                    </a:lnTo>
                    <a:close/>
                    <a:moveTo>
                      <a:pt x="347" y="116"/>
                    </a:moveTo>
                    <a:cubicBezTo>
                      <a:pt x="347" y="118"/>
                      <a:pt x="346" y="119"/>
                      <a:pt x="346" y="120"/>
                    </a:cubicBezTo>
                    <a:cubicBezTo>
                      <a:pt x="337" y="120"/>
                      <a:pt x="329" y="120"/>
                      <a:pt x="329" y="116"/>
                    </a:cubicBezTo>
                    <a:cubicBezTo>
                      <a:pt x="329" y="113"/>
                      <a:pt x="336" y="107"/>
                      <a:pt x="347" y="106"/>
                    </a:cubicBezTo>
                    <a:lnTo>
                      <a:pt x="347" y="116"/>
                    </a:lnTo>
                    <a:close/>
                    <a:moveTo>
                      <a:pt x="345" y="92"/>
                    </a:moveTo>
                    <a:cubicBezTo>
                      <a:pt x="345" y="95"/>
                      <a:pt x="345" y="95"/>
                      <a:pt x="345" y="95"/>
                    </a:cubicBezTo>
                    <a:cubicBezTo>
                      <a:pt x="316" y="87"/>
                      <a:pt x="280" y="64"/>
                      <a:pt x="248" y="64"/>
                    </a:cubicBezTo>
                    <a:cubicBezTo>
                      <a:pt x="246" y="64"/>
                      <a:pt x="246" y="64"/>
                      <a:pt x="246" y="64"/>
                    </a:cubicBezTo>
                    <a:cubicBezTo>
                      <a:pt x="246" y="16"/>
                      <a:pt x="246" y="16"/>
                      <a:pt x="246" y="16"/>
                    </a:cubicBezTo>
                    <a:cubicBezTo>
                      <a:pt x="285" y="16"/>
                      <a:pt x="285" y="16"/>
                      <a:pt x="285" y="16"/>
                    </a:cubicBezTo>
                    <a:cubicBezTo>
                      <a:pt x="303" y="16"/>
                      <a:pt x="336" y="48"/>
                      <a:pt x="345" y="92"/>
                    </a:cubicBezTo>
                    <a:close/>
                    <a:moveTo>
                      <a:pt x="57" y="118"/>
                    </a:moveTo>
                    <a:cubicBezTo>
                      <a:pt x="45" y="118"/>
                      <a:pt x="36" y="127"/>
                      <a:pt x="36" y="139"/>
                    </a:cubicBezTo>
                    <a:cubicBezTo>
                      <a:pt x="36" y="150"/>
                      <a:pt x="45" y="159"/>
                      <a:pt x="57" y="159"/>
                    </a:cubicBezTo>
                    <a:cubicBezTo>
                      <a:pt x="68" y="159"/>
                      <a:pt x="77" y="150"/>
                      <a:pt x="77" y="139"/>
                    </a:cubicBezTo>
                    <a:cubicBezTo>
                      <a:pt x="77" y="127"/>
                      <a:pt x="68" y="118"/>
                      <a:pt x="57" y="118"/>
                    </a:cubicBezTo>
                    <a:close/>
                    <a:moveTo>
                      <a:pt x="57" y="151"/>
                    </a:moveTo>
                    <a:cubicBezTo>
                      <a:pt x="50" y="151"/>
                      <a:pt x="45" y="145"/>
                      <a:pt x="45" y="139"/>
                    </a:cubicBezTo>
                    <a:cubicBezTo>
                      <a:pt x="45" y="132"/>
                      <a:pt x="50" y="126"/>
                      <a:pt x="57" y="126"/>
                    </a:cubicBezTo>
                    <a:cubicBezTo>
                      <a:pt x="63" y="126"/>
                      <a:pt x="69" y="132"/>
                      <a:pt x="69" y="139"/>
                    </a:cubicBezTo>
                    <a:cubicBezTo>
                      <a:pt x="69" y="145"/>
                      <a:pt x="63" y="151"/>
                      <a:pt x="57" y="151"/>
                    </a:cubicBezTo>
                    <a:close/>
                    <a:moveTo>
                      <a:pt x="127" y="118"/>
                    </a:moveTo>
                    <a:cubicBezTo>
                      <a:pt x="116" y="118"/>
                      <a:pt x="106" y="127"/>
                      <a:pt x="106" y="139"/>
                    </a:cubicBezTo>
                    <a:cubicBezTo>
                      <a:pt x="106" y="150"/>
                      <a:pt x="116" y="159"/>
                      <a:pt x="127" y="159"/>
                    </a:cubicBezTo>
                    <a:cubicBezTo>
                      <a:pt x="139" y="159"/>
                      <a:pt x="148" y="150"/>
                      <a:pt x="148" y="139"/>
                    </a:cubicBezTo>
                    <a:cubicBezTo>
                      <a:pt x="148" y="127"/>
                      <a:pt x="139" y="118"/>
                      <a:pt x="127" y="118"/>
                    </a:cubicBezTo>
                    <a:close/>
                    <a:moveTo>
                      <a:pt x="127" y="151"/>
                    </a:moveTo>
                    <a:cubicBezTo>
                      <a:pt x="120" y="151"/>
                      <a:pt x="115" y="145"/>
                      <a:pt x="115" y="139"/>
                    </a:cubicBezTo>
                    <a:cubicBezTo>
                      <a:pt x="115" y="132"/>
                      <a:pt x="120" y="126"/>
                      <a:pt x="127" y="126"/>
                    </a:cubicBezTo>
                    <a:cubicBezTo>
                      <a:pt x="134" y="126"/>
                      <a:pt x="139" y="132"/>
                      <a:pt x="139" y="139"/>
                    </a:cubicBezTo>
                    <a:cubicBezTo>
                      <a:pt x="139" y="145"/>
                      <a:pt x="134" y="151"/>
                      <a:pt x="127" y="151"/>
                    </a:cubicBezTo>
                    <a:close/>
                    <a:moveTo>
                      <a:pt x="281" y="118"/>
                    </a:moveTo>
                    <a:cubicBezTo>
                      <a:pt x="269" y="118"/>
                      <a:pt x="260" y="127"/>
                      <a:pt x="260" y="139"/>
                    </a:cubicBezTo>
                    <a:cubicBezTo>
                      <a:pt x="260" y="150"/>
                      <a:pt x="269" y="159"/>
                      <a:pt x="281" y="159"/>
                    </a:cubicBezTo>
                    <a:cubicBezTo>
                      <a:pt x="292" y="159"/>
                      <a:pt x="301" y="150"/>
                      <a:pt x="301" y="139"/>
                    </a:cubicBezTo>
                    <a:cubicBezTo>
                      <a:pt x="301" y="127"/>
                      <a:pt x="292" y="118"/>
                      <a:pt x="281" y="118"/>
                    </a:cubicBezTo>
                    <a:close/>
                    <a:moveTo>
                      <a:pt x="281" y="151"/>
                    </a:moveTo>
                    <a:cubicBezTo>
                      <a:pt x="274" y="151"/>
                      <a:pt x="269" y="145"/>
                      <a:pt x="269" y="139"/>
                    </a:cubicBezTo>
                    <a:cubicBezTo>
                      <a:pt x="269" y="132"/>
                      <a:pt x="274" y="126"/>
                      <a:pt x="281" y="126"/>
                    </a:cubicBezTo>
                    <a:cubicBezTo>
                      <a:pt x="287" y="126"/>
                      <a:pt x="293" y="132"/>
                      <a:pt x="293" y="139"/>
                    </a:cubicBezTo>
                    <a:cubicBezTo>
                      <a:pt x="293" y="145"/>
                      <a:pt x="287" y="151"/>
                      <a:pt x="281" y="151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defTabSz="685766"/>
                <a:endParaRPr lang="zh-CN" altLang="en-US" sz="1425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8" name="KSO_Shape"/>
              <p:cNvSpPr>
                <a:spLocks/>
              </p:cNvSpPr>
              <p:nvPr/>
            </p:nvSpPr>
            <p:spPr bwMode="auto">
              <a:xfrm>
                <a:off x="6992735" y="5240321"/>
                <a:ext cx="277494" cy="286714"/>
              </a:xfrm>
              <a:custGeom>
                <a:avLst/>
                <a:gdLst>
                  <a:gd name="T0" fmla="*/ 291065635 w 5643"/>
                  <a:gd name="T1" fmla="*/ 74701230 h 5531"/>
                  <a:gd name="T2" fmla="*/ 0 w 5643"/>
                  <a:gd name="T3" fmla="*/ 631761781 h 5531"/>
                  <a:gd name="T4" fmla="*/ 124221326 w 5643"/>
                  <a:gd name="T5" fmla="*/ 234954587 h 5531"/>
                  <a:gd name="T6" fmla="*/ 105986935 w 5643"/>
                  <a:gd name="T7" fmla="*/ 239752000 h 5531"/>
                  <a:gd name="T8" fmla="*/ 90259798 w 5643"/>
                  <a:gd name="T9" fmla="*/ 249346489 h 5531"/>
                  <a:gd name="T10" fmla="*/ 77837969 w 5643"/>
                  <a:gd name="T11" fmla="*/ 262939104 h 5531"/>
                  <a:gd name="T12" fmla="*/ 69860128 w 5643"/>
                  <a:gd name="T13" fmla="*/ 279615264 h 5531"/>
                  <a:gd name="T14" fmla="*/ 66897132 w 5643"/>
                  <a:gd name="T15" fmla="*/ 298576357 h 5531"/>
                  <a:gd name="T16" fmla="*/ 68264694 w 5643"/>
                  <a:gd name="T17" fmla="*/ 509887056 h 5531"/>
                  <a:gd name="T18" fmla="*/ 74760869 w 5643"/>
                  <a:gd name="T19" fmla="*/ 527362841 h 5531"/>
                  <a:gd name="T20" fmla="*/ 85587265 w 5643"/>
                  <a:gd name="T21" fmla="*/ 542211865 h 5531"/>
                  <a:gd name="T22" fmla="*/ 100402919 w 5643"/>
                  <a:gd name="T23" fmla="*/ 553062763 h 5531"/>
                  <a:gd name="T24" fmla="*/ 117839256 w 5643"/>
                  <a:gd name="T25" fmla="*/ 559573369 h 5531"/>
                  <a:gd name="T26" fmla="*/ 420757212 w 5643"/>
                  <a:gd name="T27" fmla="*/ 560944059 h 5531"/>
                  <a:gd name="T28" fmla="*/ 439675215 w 5643"/>
                  <a:gd name="T29" fmla="*/ 557974457 h 5531"/>
                  <a:gd name="T30" fmla="*/ 456314173 w 5643"/>
                  <a:gd name="T31" fmla="*/ 549978880 h 5531"/>
                  <a:gd name="T32" fmla="*/ 469876031 w 5643"/>
                  <a:gd name="T33" fmla="*/ 537528732 h 5531"/>
                  <a:gd name="T34" fmla="*/ 479448969 w 5643"/>
                  <a:gd name="T35" fmla="*/ 521766140 h 5531"/>
                  <a:gd name="T36" fmla="*/ 484121502 w 5643"/>
                  <a:gd name="T37" fmla="*/ 503490392 h 5531"/>
                  <a:gd name="T38" fmla="*/ 484121502 w 5643"/>
                  <a:gd name="T39" fmla="*/ 292065751 h 5531"/>
                  <a:gd name="T40" fmla="*/ 479448969 w 5643"/>
                  <a:gd name="T41" fmla="*/ 273790002 h 5531"/>
                  <a:gd name="T42" fmla="*/ 469876031 w 5643"/>
                  <a:gd name="T43" fmla="*/ 257913130 h 5531"/>
                  <a:gd name="T44" fmla="*/ 456314173 w 5643"/>
                  <a:gd name="T45" fmla="*/ 245577262 h 5531"/>
                  <a:gd name="T46" fmla="*/ 439675215 w 5643"/>
                  <a:gd name="T47" fmla="*/ 237467405 h 5531"/>
                  <a:gd name="T48" fmla="*/ 420757212 w 5643"/>
                  <a:gd name="T49" fmla="*/ 234612083 h 5531"/>
                  <a:gd name="T50" fmla="*/ 609596624 w 5643"/>
                  <a:gd name="T51" fmla="*/ 236210996 h 5531"/>
                  <a:gd name="T52" fmla="*/ 609596624 w 5643"/>
                  <a:gd name="T53" fmla="*/ 277673510 h 5531"/>
                  <a:gd name="T54" fmla="*/ 609596624 w 5643"/>
                  <a:gd name="T55" fmla="*/ 318108176 h 5531"/>
                  <a:gd name="T56" fmla="*/ 609596624 w 5643"/>
                  <a:gd name="T57" fmla="*/ 359570691 h 5531"/>
                  <a:gd name="T58" fmla="*/ 549423200 w 5643"/>
                  <a:gd name="T59" fmla="*/ 417367200 h 5531"/>
                  <a:gd name="T60" fmla="*/ 536089213 w 5643"/>
                  <a:gd name="T61" fmla="*/ 422164613 h 5531"/>
                  <a:gd name="T62" fmla="*/ 525490688 w 5643"/>
                  <a:gd name="T63" fmla="*/ 434957265 h 5531"/>
                  <a:gd name="T64" fmla="*/ 523325409 w 5643"/>
                  <a:gd name="T65" fmla="*/ 446265285 h 5531"/>
                  <a:gd name="T66" fmla="*/ 524578868 w 5643"/>
                  <a:gd name="T67" fmla="*/ 455060487 h 5531"/>
                  <a:gd name="T68" fmla="*/ 533923934 w 5643"/>
                  <a:gd name="T69" fmla="*/ 468767045 h 5531"/>
                  <a:gd name="T70" fmla="*/ 547941534 w 5643"/>
                  <a:gd name="T71" fmla="*/ 475049090 h 5531"/>
                  <a:gd name="T72" fmla="*/ 555349192 w 5643"/>
                  <a:gd name="T73" fmla="*/ 475277651 h 5531"/>
                  <a:gd name="T74" fmla="*/ 568569413 w 5643"/>
                  <a:gd name="T75" fmla="*/ 470480237 h 5531"/>
                  <a:gd name="T76" fmla="*/ 579167937 w 5643"/>
                  <a:gd name="T77" fmla="*/ 457687586 h 5531"/>
                  <a:gd name="T78" fmla="*/ 581447321 w 5643"/>
                  <a:gd name="T79" fmla="*/ 446265285 h 5531"/>
                  <a:gd name="T80" fmla="*/ 580079758 w 5643"/>
                  <a:gd name="T81" fmla="*/ 437584364 h 5531"/>
                  <a:gd name="T82" fmla="*/ 570848458 w 5643"/>
                  <a:gd name="T83" fmla="*/ 423877806 h 5531"/>
                  <a:gd name="T84" fmla="*/ 556830859 w 5643"/>
                  <a:gd name="T85" fmla="*/ 417595423 h 5531"/>
                  <a:gd name="T86" fmla="*/ 552386196 w 5643"/>
                  <a:gd name="T87" fmla="*/ 499264380 h 5531"/>
                  <a:gd name="T88" fmla="*/ 541103721 w 5643"/>
                  <a:gd name="T89" fmla="*/ 501548638 h 5531"/>
                  <a:gd name="T90" fmla="*/ 528225813 w 5643"/>
                  <a:gd name="T91" fmla="*/ 512171313 h 5531"/>
                  <a:gd name="T92" fmla="*/ 523439176 w 5643"/>
                  <a:gd name="T93" fmla="*/ 525535367 h 5531"/>
                  <a:gd name="T94" fmla="*/ 523553280 w 5643"/>
                  <a:gd name="T95" fmla="*/ 532959879 h 5531"/>
                  <a:gd name="T96" fmla="*/ 529935351 w 5643"/>
                  <a:gd name="T97" fmla="*/ 546894998 h 5531"/>
                  <a:gd name="T98" fmla="*/ 543725080 w 5643"/>
                  <a:gd name="T99" fmla="*/ 556260926 h 5531"/>
                  <a:gd name="T100" fmla="*/ 552386196 w 5643"/>
                  <a:gd name="T101" fmla="*/ 557631615 h 5531"/>
                  <a:gd name="T102" fmla="*/ 563782775 w 5643"/>
                  <a:gd name="T103" fmla="*/ 555347358 h 5531"/>
                  <a:gd name="T104" fmla="*/ 576432812 w 5643"/>
                  <a:gd name="T105" fmla="*/ 544724683 h 5531"/>
                  <a:gd name="T106" fmla="*/ 581333216 w 5643"/>
                  <a:gd name="T107" fmla="*/ 531474909 h 5531"/>
                  <a:gd name="T108" fmla="*/ 581105346 w 5643"/>
                  <a:gd name="T109" fmla="*/ 524050397 h 5531"/>
                  <a:gd name="T110" fmla="*/ 574723275 w 5643"/>
                  <a:gd name="T111" fmla="*/ 510000998 h 5531"/>
                  <a:gd name="T112" fmla="*/ 561047650 w 5643"/>
                  <a:gd name="T113" fmla="*/ 500635070 h 5531"/>
                  <a:gd name="T114" fmla="*/ 552386196 w 5643"/>
                  <a:gd name="T115" fmla="*/ 499264380 h 553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5643" h="5531">
                    <a:moveTo>
                      <a:pt x="0" y="1511"/>
                    </a:moveTo>
                    <a:lnTo>
                      <a:pt x="1627" y="1511"/>
                    </a:lnTo>
                    <a:lnTo>
                      <a:pt x="645" y="270"/>
                    </a:lnTo>
                    <a:lnTo>
                      <a:pt x="987" y="0"/>
                    </a:lnTo>
                    <a:lnTo>
                      <a:pt x="2000" y="1279"/>
                    </a:lnTo>
                    <a:lnTo>
                      <a:pt x="2554" y="654"/>
                    </a:lnTo>
                    <a:lnTo>
                      <a:pt x="2881" y="944"/>
                    </a:lnTo>
                    <a:lnTo>
                      <a:pt x="2379" y="1511"/>
                    </a:lnTo>
                    <a:lnTo>
                      <a:pt x="5643" y="1511"/>
                    </a:lnTo>
                    <a:lnTo>
                      <a:pt x="5643" y="5531"/>
                    </a:lnTo>
                    <a:lnTo>
                      <a:pt x="0" y="5531"/>
                    </a:lnTo>
                    <a:lnTo>
                      <a:pt x="0" y="1511"/>
                    </a:lnTo>
                    <a:close/>
                    <a:moveTo>
                      <a:pt x="1147" y="2054"/>
                    </a:moveTo>
                    <a:lnTo>
                      <a:pt x="1147" y="2054"/>
                    </a:lnTo>
                    <a:lnTo>
                      <a:pt x="1119" y="2055"/>
                    </a:lnTo>
                    <a:lnTo>
                      <a:pt x="1090" y="2057"/>
                    </a:lnTo>
                    <a:lnTo>
                      <a:pt x="1062" y="2060"/>
                    </a:lnTo>
                    <a:lnTo>
                      <a:pt x="1034" y="2066"/>
                    </a:lnTo>
                    <a:lnTo>
                      <a:pt x="1008" y="2072"/>
                    </a:lnTo>
                    <a:lnTo>
                      <a:pt x="981" y="2079"/>
                    </a:lnTo>
                    <a:lnTo>
                      <a:pt x="956" y="2088"/>
                    </a:lnTo>
                    <a:lnTo>
                      <a:pt x="930" y="2099"/>
                    </a:lnTo>
                    <a:lnTo>
                      <a:pt x="905" y="2109"/>
                    </a:lnTo>
                    <a:lnTo>
                      <a:pt x="881" y="2122"/>
                    </a:lnTo>
                    <a:lnTo>
                      <a:pt x="858" y="2136"/>
                    </a:lnTo>
                    <a:lnTo>
                      <a:pt x="834" y="2150"/>
                    </a:lnTo>
                    <a:lnTo>
                      <a:pt x="813" y="2166"/>
                    </a:lnTo>
                    <a:lnTo>
                      <a:pt x="792" y="2183"/>
                    </a:lnTo>
                    <a:lnTo>
                      <a:pt x="772" y="2200"/>
                    </a:lnTo>
                    <a:lnTo>
                      <a:pt x="751" y="2219"/>
                    </a:lnTo>
                    <a:lnTo>
                      <a:pt x="733" y="2238"/>
                    </a:lnTo>
                    <a:lnTo>
                      <a:pt x="715" y="2258"/>
                    </a:lnTo>
                    <a:lnTo>
                      <a:pt x="699" y="2280"/>
                    </a:lnTo>
                    <a:lnTo>
                      <a:pt x="683" y="2302"/>
                    </a:lnTo>
                    <a:lnTo>
                      <a:pt x="668" y="2324"/>
                    </a:lnTo>
                    <a:lnTo>
                      <a:pt x="656" y="2348"/>
                    </a:lnTo>
                    <a:lnTo>
                      <a:pt x="643" y="2372"/>
                    </a:lnTo>
                    <a:lnTo>
                      <a:pt x="631" y="2397"/>
                    </a:lnTo>
                    <a:lnTo>
                      <a:pt x="622" y="2422"/>
                    </a:lnTo>
                    <a:lnTo>
                      <a:pt x="613" y="2448"/>
                    </a:lnTo>
                    <a:lnTo>
                      <a:pt x="604" y="2474"/>
                    </a:lnTo>
                    <a:lnTo>
                      <a:pt x="599" y="2502"/>
                    </a:lnTo>
                    <a:lnTo>
                      <a:pt x="594" y="2530"/>
                    </a:lnTo>
                    <a:lnTo>
                      <a:pt x="591" y="2557"/>
                    </a:lnTo>
                    <a:lnTo>
                      <a:pt x="589" y="2586"/>
                    </a:lnTo>
                    <a:lnTo>
                      <a:pt x="587" y="2614"/>
                    </a:lnTo>
                    <a:lnTo>
                      <a:pt x="587" y="4351"/>
                    </a:lnTo>
                    <a:lnTo>
                      <a:pt x="589" y="4379"/>
                    </a:lnTo>
                    <a:lnTo>
                      <a:pt x="591" y="4408"/>
                    </a:lnTo>
                    <a:lnTo>
                      <a:pt x="594" y="4436"/>
                    </a:lnTo>
                    <a:lnTo>
                      <a:pt x="599" y="4464"/>
                    </a:lnTo>
                    <a:lnTo>
                      <a:pt x="604" y="4490"/>
                    </a:lnTo>
                    <a:lnTo>
                      <a:pt x="613" y="4517"/>
                    </a:lnTo>
                    <a:lnTo>
                      <a:pt x="622" y="4543"/>
                    </a:lnTo>
                    <a:lnTo>
                      <a:pt x="631" y="4568"/>
                    </a:lnTo>
                    <a:lnTo>
                      <a:pt x="643" y="4593"/>
                    </a:lnTo>
                    <a:lnTo>
                      <a:pt x="656" y="4617"/>
                    </a:lnTo>
                    <a:lnTo>
                      <a:pt x="668" y="4640"/>
                    </a:lnTo>
                    <a:lnTo>
                      <a:pt x="683" y="4664"/>
                    </a:lnTo>
                    <a:lnTo>
                      <a:pt x="699" y="4685"/>
                    </a:lnTo>
                    <a:lnTo>
                      <a:pt x="715" y="4706"/>
                    </a:lnTo>
                    <a:lnTo>
                      <a:pt x="733" y="4726"/>
                    </a:lnTo>
                    <a:lnTo>
                      <a:pt x="751" y="4747"/>
                    </a:lnTo>
                    <a:lnTo>
                      <a:pt x="772" y="4765"/>
                    </a:lnTo>
                    <a:lnTo>
                      <a:pt x="792" y="4783"/>
                    </a:lnTo>
                    <a:lnTo>
                      <a:pt x="813" y="4799"/>
                    </a:lnTo>
                    <a:lnTo>
                      <a:pt x="834" y="4815"/>
                    </a:lnTo>
                    <a:lnTo>
                      <a:pt x="858" y="4830"/>
                    </a:lnTo>
                    <a:lnTo>
                      <a:pt x="881" y="4842"/>
                    </a:lnTo>
                    <a:lnTo>
                      <a:pt x="905" y="4855"/>
                    </a:lnTo>
                    <a:lnTo>
                      <a:pt x="930" y="4867"/>
                    </a:lnTo>
                    <a:lnTo>
                      <a:pt x="956" y="4877"/>
                    </a:lnTo>
                    <a:lnTo>
                      <a:pt x="981" y="4885"/>
                    </a:lnTo>
                    <a:lnTo>
                      <a:pt x="1008" y="4894"/>
                    </a:lnTo>
                    <a:lnTo>
                      <a:pt x="1034" y="4899"/>
                    </a:lnTo>
                    <a:lnTo>
                      <a:pt x="1062" y="4904"/>
                    </a:lnTo>
                    <a:lnTo>
                      <a:pt x="1090" y="4907"/>
                    </a:lnTo>
                    <a:lnTo>
                      <a:pt x="1119" y="4911"/>
                    </a:lnTo>
                    <a:lnTo>
                      <a:pt x="1147" y="4911"/>
                    </a:lnTo>
                    <a:lnTo>
                      <a:pt x="3692" y="4911"/>
                    </a:lnTo>
                    <a:lnTo>
                      <a:pt x="3721" y="4911"/>
                    </a:lnTo>
                    <a:lnTo>
                      <a:pt x="3748" y="4907"/>
                    </a:lnTo>
                    <a:lnTo>
                      <a:pt x="3777" y="4904"/>
                    </a:lnTo>
                    <a:lnTo>
                      <a:pt x="3804" y="4899"/>
                    </a:lnTo>
                    <a:lnTo>
                      <a:pt x="3831" y="4894"/>
                    </a:lnTo>
                    <a:lnTo>
                      <a:pt x="3858" y="4885"/>
                    </a:lnTo>
                    <a:lnTo>
                      <a:pt x="3883" y="4877"/>
                    </a:lnTo>
                    <a:lnTo>
                      <a:pt x="3909" y="4867"/>
                    </a:lnTo>
                    <a:lnTo>
                      <a:pt x="3933" y="4855"/>
                    </a:lnTo>
                    <a:lnTo>
                      <a:pt x="3958" y="4842"/>
                    </a:lnTo>
                    <a:lnTo>
                      <a:pt x="3981" y="4830"/>
                    </a:lnTo>
                    <a:lnTo>
                      <a:pt x="4004" y="4815"/>
                    </a:lnTo>
                    <a:lnTo>
                      <a:pt x="4026" y="4799"/>
                    </a:lnTo>
                    <a:lnTo>
                      <a:pt x="4047" y="4783"/>
                    </a:lnTo>
                    <a:lnTo>
                      <a:pt x="4068" y="4765"/>
                    </a:lnTo>
                    <a:lnTo>
                      <a:pt x="4087" y="4747"/>
                    </a:lnTo>
                    <a:lnTo>
                      <a:pt x="4106" y="4726"/>
                    </a:lnTo>
                    <a:lnTo>
                      <a:pt x="4123" y="4706"/>
                    </a:lnTo>
                    <a:lnTo>
                      <a:pt x="4140" y="4685"/>
                    </a:lnTo>
                    <a:lnTo>
                      <a:pt x="4156" y="4664"/>
                    </a:lnTo>
                    <a:lnTo>
                      <a:pt x="4170" y="4640"/>
                    </a:lnTo>
                    <a:lnTo>
                      <a:pt x="4184" y="4617"/>
                    </a:lnTo>
                    <a:lnTo>
                      <a:pt x="4196" y="4593"/>
                    </a:lnTo>
                    <a:lnTo>
                      <a:pt x="4207" y="4568"/>
                    </a:lnTo>
                    <a:lnTo>
                      <a:pt x="4218" y="4543"/>
                    </a:lnTo>
                    <a:lnTo>
                      <a:pt x="4226" y="4517"/>
                    </a:lnTo>
                    <a:lnTo>
                      <a:pt x="4234" y="4490"/>
                    </a:lnTo>
                    <a:lnTo>
                      <a:pt x="4240" y="4464"/>
                    </a:lnTo>
                    <a:lnTo>
                      <a:pt x="4245" y="4436"/>
                    </a:lnTo>
                    <a:lnTo>
                      <a:pt x="4248" y="4408"/>
                    </a:lnTo>
                    <a:lnTo>
                      <a:pt x="4251" y="4379"/>
                    </a:lnTo>
                    <a:lnTo>
                      <a:pt x="4252" y="4351"/>
                    </a:lnTo>
                    <a:lnTo>
                      <a:pt x="4252" y="2614"/>
                    </a:lnTo>
                    <a:lnTo>
                      <a:pt x="4251" y="2586"/>
                    </a:lnTo>
                    <a:lnTo>
                      <a:pt x="4248" y="2557"/>
                    </a:lnTo>
                    <a:lnTo>
                      <a:pt x="4245" y="2530"/>
                    </a:lnTo>
                    <a:lnTo>
                      <a:pt x="4240" y="2502"/>
                    </a:lnTo>
                    <a:lnTo>
                      <a:pt x="4234" y="2474"/>
                    </a:lnTo>
                    <a:lnTo>
                      <a:pt x="4226" y="2448"/>
                    </a:lnTo>
                    <a:lnTo>
                      <a:pt x="4218" y="2422"/>
                    </a:lnTo>
                    <a:lnTo>
                      <a:pt x="4207" y="2397"/>
                    </a:lnTo>
                    <a:lnTo>
                      <a:pt x="4196" y="2372"/>
                    </a:lnTo>
                    <a:lnTo>
                      <a:pt x="4184" y="2348"/>
                    </a:lnTo>
                    <a:lnTo>
                      <a:pt x="4170" y="2324"/>
                    </a:lnTo>
                    <a:lnTo>
                      <a:pt x="4156" y="2302"/>
                    </a:lnTo>
                    <a:lnTo>
                      <a:pt x="4140" y="2280"/>
                    </a:lnTo>
                    <a:lnTo>
                      <a:pt x="4123" y="2258"/>
                    </a:lnTo>
                    <a:lnTo>
                      <a:pt x="4106" y="2238"/>
                    </a:lnTo>
                    <a:lnTo>
                      <a:pt x="4087" y="2219"/>
                    </a:lnTo>
                    <a:lnTo>
                      <a:pt x="4068" y="2200"/>
                    </a:lnTo>
                    <a:lnTo>
                      <a:pt x="4047" y="2183"/>
                    </a:lnTo>
                    <a:lnTo>
                      <a:pt x="4026" y="2166"/>
                    </a:lnTo>
                    <a:lnTo>
                      <a:pt x="4004" y="2150"/>
                    </a:lnTo>
                    <a:lnTo>
                      <a:pt x="3981" y="2136"/>
                    </a:lnTo>
                    <a:lnTo>
                      <a:pt x="3958" y="2122"/>
                    </a:lnTo>
                    <a:lnTo>
                      <a:pt x="3933" y="2109"/>
                    </a:lnTo>
                    <a:lnTo>
                      <a:pt x="3909" y="2099"/>
                    </a:lnTo>
                    <a:lnTo>
                      <a:pt x="3883" y="2088"/>
                    </a:lnTo>
                    <a:lnTo>
                      <a:pt x="3858" y="2079"/>
                    </a:lnTo>
                    <a:lnTo>
                      <a:pt x="3831" y="2072"/>
                    </a:lnTo>
                    <a:lnTo>
                      <a:pt x="3804" y="2066"/>
                    </a:lnTo>
                    <a:lnTo>
                      <a:pt x="3777" y="2060"/>
                    </a:lnTo>
                    <a:lnTo>
                      <a:pt x="3748" y="2057"/>
                    </a:lnTo>
                    <a:lnTo>
                      <a:pt x="3721" y="2055"/>
                    </a:lnTo>
                    <a:lnTo>
                      <a:pt x="3692" y="2054"/>
                    </a:lnTo>
                    <a:lnTo>
                      <a:pt x="1147" y="2054"/>
                    </a:lnTo>
                    <a:close/>
                    <a:moveTo>
                      <a:pt x="4522" y="2068"/>
                    </a:moveTo>
                    <a:lnTo>
                      <a:pt x="4522" y="2268"/>
                    </a:lnTo>
                    <a:lnTo>
                      <a:pt x="5349" y="2268"/>
                    </a:lnTo>
                    <a:lnTo>
                      <a:pt x="5349" y="2068"/>
                    </a:lnTo>
                    <a:lnTo>
                      <a:pt x="4522" y="2068"/>
                    </a:lnTo>
                    <a:close/>
                    <a:moveTo>
                      <a:pt x="4522" y="2431"/>
                    </a:moveTo>
                    <a:lnTo>
                      <a:pt x="4522" y="2632"/>
                    </a:lnTo>
                    <a:lnTo>
                      <a:pt x="5349" y="2632"/>
                    </a:lnTo>
                    <a:lnTo>
                      <a:pt x="5349" y="2431"/>
                    </a:lnTo>
                    <a:lnTo>
                      <a:pt x="4522" y="2431"/>
                    </a:lnTo>
                    <a:close/>
                    <a:moveTo>
                      <a:pt x="4522" y="2785"/>
                    </a:moveTo>
                    <a:lnTo>
                      <a:pt x="4522" y="2985"/>
                    </a:lnTo>
                    <a:lnTo>
                      <a:pt x="5349" y="2985"/>
                    </a:lnTo>
                    <a:lnTo>
                      <a:pt x="5349" y="2785"/>
                    </a:lnTo>
                    <a:lnTo>
                      <a:pt x="4522" y="2785"/>
                    </a:lnTo>
                    <a:close/>
                    <a:moveTo>
                      <a:pt x="4522" y="3148"/>
                    </a:moveTo>
                    <a:lnTo>
                      <a:pt x="4522" y="3349"/>
                    </a:lnTo>
                    <a:lnTo>
                      <a:pt x="5349" y="3349"/>
                    </a:lnTo>
                    <a:lnTo>
                      <a:pt x="5349" y="3148"/>
                    </a:lnTo>
                    <a:lnTo>
                      <a:pt x="4522" y="3148"/>
                    </a:lnTo>
                    <a:close/>
                    <a:moveTo>
                      <a:pt x="4847" y="3653"/>
                    </a:moveTo>
                    <a:lnTo>
                      <a:pt x="4847" y="3653"/>
                    </a:lnTo>
                    <a:lnTo>
                      <a:pt x="4834" y="3653"/>
                    </a:lnTo>
                    <a:lnTo>
                      <a:pt x="4821" y="3654"/>
                    </a:lnTo>
                    <a:lnTo>
                      <a:pt x="4808" y="3656"/>
                    </a:lnTo>
                    <a:lnTo>
                      <a:pt x="4795" y="3658"/>
                    </a:lnTo>
                    <a:lnTo>
                      <a:pt x="4771" y="3664"/>
                    </a:lnTo>
                    <a:lnTo>
                      <a:pt x="4748" y="3673"/>
                    </a:lnTo>
                    <a:lnTo>
                      <a:pt x="4725" y="3683"/>
                    </a:lnTo>
                    <a:lnTo>
                      <a:pt x="4704" y="3696"/>
                    </a:lnTo>
                    <a:lnTo>
                      <a:pt x="4685" y="3711"/>
                    </a:lnTo>
                    <a:lnTo>
                      <a:pt x="4667" y="3727"/>
                    </a:lnTo>
                    <a:lnTo>
                      <a:pt x="4650" y="3745"/>
                    </a:lnTo>
                    <a:lnTo>
                      <a:pt x="4635" y="3764"/>
                    </a:lnTo>
                    <a:lnTo>
                      <a:pt x="4622" y="3786"/>
                    </a:lnTo>
                    <a:lnTo>
                      <a:pt x="4611" y="3808"/>
                    </a:lnTo>
                    <a:lnTo>
                      <a:pt x="4603" y="3831"/>
                    </a:lnTo>
                    <a:lnTo>
                      <a:pt x="4596" y="3856"/>
                    </a:lnTo>
                    <a:lnTo>
                      <a:pt x="4594" y="3869"/>
                    </a:lnTo>
                    <a:lnTo>
                      <a:pt x="4593" y="3881"/>
                    </a:lnTo>
                    <a:lnTo>
                      <a:pt x="4592" y="3894"/>
                    </a:lnTo>
                    <a:lnTo>
                      <a:pt x="4592" y="3907"/>
                    </a:lnTo>
                    <a:lnTo>
                      <a:pt x="4592" y="3921"/>
                    </a:lnTo>
                    <a:lnTo>
                      <a:pt x="4593" y="3934"/>
                    </a:lnTo>
                    <a:lnTo>
                      <a:pt x="4594" y="3946"/>
                    </a:lnTo>
                    <a:lnTo>
                      <a:pt x="4596" y="3959"/>
                    </a:lnTo>
                    <a:lnTo>
                      <a:pt x="4603" y="3984"/>
                    </a:lnTo>
                    <a:lnTo>
                      <a:pt x="4611" y="4007"/>
                    </a:lnTo>
                    <a:lnTo>
                      <a:pt x="4622" y="4029"/>
                    </a:lnTo>
                    <a:lnTo>
                      <a:pt x="4635" y="4051"/>
                    </a:lnTo>
                    <a:lnTo>
                      <a:pt x="4650" y="4070"/>
                    </a:lnTo>
                    <a:lnTo>
                      <a:pt x="4667" y="4088"/>
                    </a:lnTo>
                    <a:lnTo>
                      <a:pt x="4685" y="4104"/>
                    </a:lnTo>
                    <a:lnTo>
                      <a:pt x="4704" y="4119"/>
                    </a:lnTo>
                    <a:lnTo>
                      <a:pt x="4725" y="4131"/>
                    </a:lnTo>
                    <a:lnTo>
                      <a:pt x="4748" y="4142"/>
                    </a:lnTo>
                    <a:lnTo>
                      <a:pt x="4771" y="4151"/>
                    </a:lnTo>
                    <a:lnTo>
                      <a:pt x="4795" y="4157"/>
                    </a:lnTo>
                    <a:lnTo>
                      <a:pt x="4808" y="4159"/>
                    </a:lnTo>
                    <a:lnTo>
                      <a:pt x="4821" y="4161"/>
                    </a:lnTo>
                    <a:lnTo>
                      <a:pt x="4834" y="4162"/>
                    </a:lnTo>
                    <a:lnTo>
                      <a:pt x="4847" y="4162"/>
                    </a:lnTo>
                    <a:lnTo>
                      <a:pt x="4860" y="4162"/>
                    </a:lnTo>
                    <a:lnTo>
                      <a:pt x="4873" y="4161"/>
                    </a:lnTo>
                    <a:lnTo>
                      <a:pt x="4886" y="4159"/>
                    </a:lnTo>
                    <a:lnTo>
                      <a:pt x="4899" y="4157"/>
                    </a:lnTo>
                    <a:lnTo>
                      <a:pt x="4923" y="4151"/>
                    </a:lnTo>
                    <a:lnTo>
                      <a:pt x="4947" y="4142"/>
                    </a:lnTo>
                    <a:lnTo>
                      <a:pt x="4969" y="4131"/>
                    </a:lnTo>
                    <a:lnTo>
                      <a:pt x="4989" y="4119"/>
                    </a:lnTo>
                    <a:lnTo>
                      <a:pt x="5009" y="4104"/>
                    </a:lnTo>
                    <a:lnTo>
                      <a:pt x="5027" y="4088"/>
                    </a:lnTo>
                    <a:lnTo>
                      <a:pt x="5043" y="4070"/>
                    </a:lnTo>
                    <a:lnTo>
                      <a:pt x="5058" y="4051"/>
                    </a:lnTo>
                    <a:lnTo>
                      <a:pt x="5071" y="4029"/>
                    </a:lnTo>
                    <a:lnTo>
                      <a:pt x="5082" y="4007"/>
                    </a:lnTo>
                    <a:lnTo>
                      <a:pt x="5090" y="3984"/>
                    </a:lnTo>
                    <a:lnTo>
                      <a:pt x="5097" y="3959"/>
                    </a:lnTo>
                    <a:lnTo>
                      <a:pt x="5099" y="3946"/>
                    </a:lnTo>
                    <a:lnTo>
                      <a:pt x="5101" y="3934"/>
                    </a:lnTo>
                    <a:lnTo>
                      <a:pt x="5102" y="3921"/>
                    </a:lnTo>
                    <a:lnTo>
                      <a:pt x="5102" y="3907"/>
                    </a:lnTo>
                    <a:lnTo>
                      <a:pt x="5102" y="3894"/>
                    </a:lnTo>
                    <a:lnTo>
                      <a:pt x="5101" y="3881"/>
                    </a:lnTo>
                    <a:lnTo>
                      <a:pt x="5099" y="3869"/>
                    </a:lnTo>
                    <a:lnTo>
                      <a:pt x="5097" y="3856"/>
                    </a:lnTo>
                    <a:lnTo>
                      <a:pt x="5090" y="3831"/>
                    </a:lnTo>
                    <a:lnTo>
                      <a:pt x="5082" y="3808"/>
                    </a:lnTo>
                    <a:lnTo>
                      <a:pt x="5071" y="3786"/>
                    </a:lnTo>
                    <a:lnTo>
                      <a:pt x="5058" y="3764"/>
                    </a:lnTo>
                    <a:lnTo>
                      <a:pt x="5043" y="3745"/>
                    </a:lnTo>
                    <a:lnTo>
                      <a:pt x="5027" y="3727"/>
                    </a:lnTo>
                    <a:lnTo>
                      <a:pt x="5009" y="3711"/>
                    </a:lnTo>
                    <a:lnTo>
                      <a:pt x="4989" y="3696"/>
                    </a:lnTo>
                    <a:lnTo>
                      <a:pt x="4969" y="3683"/>
                    </a:lnTo>
                    <a:lnTo>
                      <a:pt x="4947" y="3673"/>
                    </a:lnTo>
                    <a:lnTo>
                      <a:pt x="4923" y="3664"/>
                    </a:lnTo>
                    <a:lnTo>
                      <a:pt x="4899" y="3658"/>
                    </a:lnTo>
                    <a:lnTo>
                      <a:pt x="4886" y="3656"/>
                    </a:lnTo>
                    <a:lnTo>
                      <a:pt x="4873" y="3654"/>
                    </a:lnTo>
                    <a:lnTo>
                      <a:pt x="4860" y="3653"/>
                    </a:lnTo>
                    <a:lnTo>
                      <a:pt x="4847" y="3653"/>
                    </a:lnTo>
                    <a:close/>
                    <a:moveTo>
                      <a:pt x="4847" y="4371"/>
                    </a:moveTo>
                    <a:lnTo>
                      <a:pt x="4847" y="4371"/>
                    </a:lnTo>
                    <a:lnTo>
                      <a:pt x="4834" y="4372"/>
                    </a:lnTo>
                    <a:lnTo>
                      <a:pt x="4821" y="4373"/>
                    </a:lnTo>
                    <a:lnTo>
                      <a:pt x="4808" y="4374"/>
                    </a:lnTo>
                    <a:lnTo>
                      <a:pt x="4795" y="4376"/>
                    </a:lnTo>
                    <a:lnTo>
                      <a:pt x="4771" y="4383"/>
                    </a:lnTo>
                    <a:lnTo>
                      <a:pt x="4748" y="4391"/>
                    </a:lnTo>
                    <a:lnTo>
                      <a:pt x="4725" y="4402"/>
                    </a:lnTo>
                    <a:lnTo>
                      <a:pt x="4704" y="4415"/>
                    </a:lnTo>
                    <a:lnTo>
                      <a:pt x="4685" y="4430"/>
                    </a:lnTo>
                    <a:lnTo>
                      <a:pt x="4667" y="4447"/>
                    </a:lnTo>
                    <a:lnTo>
                      <a:pt x="4650" y="4465"/>
                    </a:lnTo>
                    <a:lnTo>
                      <a:pt x="4635" y="4484"/>
                    </a:lnTo>
                    <a:lnTo>
                      <a:pt x="4622" y="4505"/>
                    </a:lnTo>
                    <a:lnTo>
                      <a:pt x="4611" y="4527"/>
                    </a:lnTo>
                    <a:lnTo>
                      <a:pt x="4603" y="4551"/>
                    </a:lnTo>
                    <a:lnTo>
                      <a:pt x="4596" y="4575"/>
                    </a:lnTo>
                    <a:lnTo>
                      <a:pt x="4594" y="4588"/>
                    </a:lnTo>
                    <a:lnTo>
                      <a:pt x="4593" y="4601"/>
                    </a:lnTo>
                    <a:lnTo>
                      <a:pt x="4592" y="4614"/>
                    </a:lnTo>
                    <a:lnTo>
                      <a:pt x="4592" y="4626"/>
                    </a:lnTo>
                    <a:lnTo>
                      <a:pt x="4592" y="4639"/>
                    </a:lnTo>
                    <a:lnTo>
                      <a:pt x="4593" y="4653"/>
                    </a:lnTo>
                    <a:lnTo>
                      <a:pt x="4594" y="4666"/>
                    </a:lnTo>
                    <a:lnTo>
                      <a:pt x="4596" y="4677"/>
                    </a:lnTo>
                    <a:lnTo>
                      <a:pt x="4603" y="4702"/>
                    </a:lnTo>
                    <a:lnTo>
                      <a:pt x="4611" y="4725"/>
                    </a:lnTo>
                    <a:lnTo>
                      <a:pt x="4622" y="4748"/>
                    </a:lnTo>
                    <a:lnTo>
                      <a:pt x="4635" y="4769"/>
                    </a:lnTo>
                    <a:lnTo>
                      <a:pt x="4650" y="4788"/>
                    </a:lnTo>
                    <a:lnTo>
                      <a:pt x="4667" y="4807"/>
                    </a:lnTo>
                    <a:lnTo>
                      <a:pt x="4685" y="4823"/>
                    </a:lnTo>
                    <a:lnTo>
                      <a:pt x="4704" y="4838"/>
                    </a:lnTo>
                    <a:lnTo>
                      <a:pt x="4725" y="4851"/>
                    </a:lnTo>
                    <a:lnTo>
                      <a:pt x="4748" y="4862"/>
                    </a:lnTo>
                    <a:lnTo>
                      <a:pt x="4771" y="4870"/>
                    </a:lnTo>
                    <a:lnTo>
                      <a:pt x="4795" y="4877"/>
                    </a:lnTo>
                    <a:lnTo>
                      <a:pt x="4808" y="4879"/>
                    </a:lnTo>
                    <a:lnTo>
                      <a:pt x="4821" y="4880"/>
                    </a:lnTo>
                    <a:lnTo>
                      <a:pt x="4834" y="4881"/>
                    </a:lnTo>
                    <a:lnTo>
                      <a:pt x="4847" y="4882"/>
                    </a:lnTo>
                    <a:lnTo>
                      <a:pt x="4860" y="4881"/>
                    </a:lnTo>
                    <a:lnTo>
                      <a:pt x="4873" y="4880"/>
                    </a:lnTo>
                    <a:lnTo>
                      <a:pt x="4886" y="4879"/>
                    </a:lnTo>
                    <a:lnTo>
                      <a:pt x="4899" y="4877"/>
                    </a:lnTo>
                    <a:lnTo>
                      <a:pt x="4923" y="4870"/>
                    </a:lnTo>
                    <a:lnTo>
                      <a:pt x="4947" y="4862"/>
                    </a:lnTo>
                    <a:lnTo>
                      <a:pt x="4969" y="4851"/>
                    </a:lnTo>
                    <a:lnTo>
                      <a:pt x="4989" y="4838"/>
                    </a:lnTo>
                    <a:lnTo>
                      <a:pt x="5009" y="4823"/>
                    </a:lnTo>
                    <a:lnTo>
                      <a:pt x="5027" y="4807"/>
                    </a:lnTo>
                    <a:lnTo>
                      <a:pt x="5043" y="4788"/>
                    </a:lnTo>
                    <a:lnTo>
                      <a:pt x="5058" y="4769"/>
                    </a:lnTo>
                    <a:lnTo>
                      <a:pt x="5071" y="4748"/>
                    </a:lnTo>
                    <a:lnTo>
                      <a:pt x="5082" y="4725"/>
                    </a:lnTo>
                    <a:lnTo>
                      <a:pt x="5090" y="4702"/>
                    </a:lnTo>
                    <a:lnTo>
                      <a:pt x="5097" y="4677"/>
                    </a:lnTo>
                    <a:lnTo>
                      <a:pt x="5099" y="4666"/>
                    </a:lnTo>
                    <a:lnTo>
                      <a:pt x="5101" y="4653"/>
                    </a:lnTo>
                    <a:lnTo>
                      <a:pt x="5102" y="4639"/>
                    </a:lnTo>
                    <a:lnTo>
                      <a:pt x="5102" y="4626"/>
                    </a:lnTo>
                    <a:lnTo>
                      <a:pt x="5102" y="4614"/>
                    </a:lnTo>
                    <a:lnTo>
                      <a:pt x="5101" y="4601"/>
                    </a:lnTo>
                    <a:lnTo>
                      <a:pt x="5099" y="4588"/>
                    </a:lnTo>
                    <a:lnTo>
                      <a:pt x="5097" y="4575"/>
                    </a:lnTo>
                    <a:lnTo>
                      <a:pt x="5090" y="4551"/>
                    </a:lnTo>
                    <a:lnTo>
                      <a:pt x="5082" y="4527"/>
                    </a:lnTo>
                    <a:lnTo>
                      <a:pt x="5071" y="4505"/>
                    </a:lnTo>
                    <a:lnTo>
                      <a:pt x="5058" y="4484"/>
                    </a:lnTo>
                    <a:lnTo>
                      <a:pt x="5043" y="4465"/>
                    </a:lnTo>
                    <a:lnTo>
                      <a:pt x="5027" y="4447"/>
                    </a:lnTo>
                    <a:lnTo>
                      <a:pt x="5009" y="4430"/>
                    </a:lnTo>
                    <a:lnTo>
                      <a:pt x="4989" y="4415"/>
                    </a:lnTo>
                    <a:lnTo>
                      <a:pt x="4969" y="4402"/>
                    </a:lnTo>
                    <a:lnTo>
                      <a:pt x="4947" y="4391"/>
                    </a:lnTo>
                    <a:lnTo>
                      <a:pt x="4923" y="4383"/>
                    </a:lnTo>
                    <a:lnTo>
                      <a:pt x="4899" y="4376"/>
                    </a:lnTo>
                    <a:lnTo>
                      <a:pt x="4886" y="4374"/>
                    </a:lnTo>
                    <a:lnTo>
                      <a:pt x="4873" y="4373"/>
                    </a:lnTo>
                    <a:lnTo>
                      <a:pt x="4860" y="4372"/>
                    </a:lnTo>
                    <a:lnTo>
                      <a:pt x="4847" y="4371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txBody>
              <a:bodyPr tIns="378000" rIns="243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defTabSz="685766"/>
                <a:endParaRPr lang="zh-CN" altLang="en-US" sz="1425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9" name="KSO_Shape"/>
              <p:cNvSpPr>
                <a:spLocks/>
              </p:cNvSpPr>
              <p:nvPr/>
            </p:nvSpPr>
            <p:spPr bwMode="auto">
              <a:xfrm>
                <a:off x="4164871" y="5006215"/>
                <a:ext cx="268196" cy="318485"/>
              </a:xfrm>
              <a:custGeom>
                <a:avLst/>
                <a:gdLst>
                  <a:gd name="T0" fmla="*/ 0 w 2155"/>
                  <a:gd name="T1" fmla="*/ 896707 h 2578"/>
                  <a:gd name="T2" fmla="*/ 1004179 w 2155"/>
                  <a:gd name="T3" fmla="*/ 0 h 2578"/>
                  <a:gd name="T4" fmla="*/ 1464747 w 2155"/>
                  <a:gd name="T5" fmla="*/ 108946 h 2578"/>
                  <a:gd name="T6" fmla="*/ 1453582 w 2155"/>
                  <a:gd name="T7" fmla="*/ 174592 h 2578"/>
                  <a:gd name="T8" fmla="*/ 995805 w 2155"/>
                  <a:gd name="T9" fmla="*/ 900199 h 2578"/>
                  <a:gd name="T10" fmla="*/ 1453582 w 2155"/>
                  <a:gd name="T11" fmla="*/ 1625805 h 2578"/>
                  <a:gd name="T12" fmla="*/ 1464747 w 2155"/>
                  <a:gd name="T13" fmla="*/ 1692150 h 2578"/>
                  <a:gd name="T14" fmla="*/ 995805 w 2155"/>
                  <a:gd name="T15" fmla="*/ 1800397 h 2578"/>
                  <a:gd name="T16" fmla="*/ 0 w 2155"/>
                  <a:gd name="T17" fmla="*/ 900199 h 2578"/>
                  <a:gd name="T18" fmla="*/ 0 w 2155"/>
                  <a:gd name="T19" fmla="*/ 896707 h 2578"/>
                  <a:gd name="T20" fmla="*/ 445216 w 2155"/>
                  <a:gd name="T21" fmla="*/ 892516 h 2578"/>
                  <a:gd name="T22" fmla="*/ 769010 w 2155"/>
                  <a:gd name="T23" fmla="*/ 217193 h 2578"/>
                  <a:gd name="T24" fmla="*/ 748075 w 2155"/>
                  <a:gd name="T25" fmla="*/ 171101 h 2578"/>
                  <a:gd name="T26" fmla="*/ 210745 w 2155"/>
                  <a:gd name="T27" fmla="*/ 896707 h 2578"/>
                  <a:gd name="T28" fmla="*/ 748075 w 2155"/>
                  <a:gd name="T29" fmla="*/ 1622313 h 2578"/>
                  <a:gd name="T30" fmla="*/ 769010 w 2155"/>
                  <a:gd name="T31" fmla="*/ 1573427 h 2578"/>
                  <a:gd name="T32" fmla="*/ 445216 w 2155"/>
                  <a:gd name="T33" fmla="*/ 896707 h 2578"/>
                  <a:gd name="T34" fmla="*/ 445216 w 2155"/>
                  <a:gd name="T35" fmla="*/ 892516 h 257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55" h="2578">
                    <a:moveTo>
                      <a:pt x="0" y="1284"/>
                    </a:moveTo>
                    <a:cubicBezTo>
                      <a:pt x="0" y="478"/>
                      <a:pt x="705" y="0"/>
                      <a:pt x="1439" y="0"/>
                    </a:cubicBezTo>
                    <a:cubicBezTo>
                      <a:pt x="1733" y="0"/>
                      <a:pt x="1977" y="67"/>
                      <a:pt x="2099" y="156"/>
                    </a:cubicBezTo>
                    <a:cubicBezTo>
                      <a:pt x="2144" y="189"/>
                      <a:pt x="2155" y="228"/>
                      <a:pt x="2083" y="250"/>
                    </a:cubicBezTo>
                    <a:cubicBezTo>
                      <a:pt x="1772" y="367"/>
                      <a:pt x="1411" y="784"/>
                      <a:pt x="1427" y="1289"/>
                    </a:cubicBezTo>
                    <a:cubicBezTo>
                      <a:pt x="1411" y="1795"/>
                      <a:pt x="1772" y="2212"/>
                      <a:pt x="2083" y="2328"/>
                    </a:cubicBezTo>
                    <a:cubicBezTo>
                      <a:pt x="2155" y="2350"/>
                      <a:pt x="2144" y="2389"/>
                      <a:pt x="2099" y="2423"/>
                    </a:cubicBezTo>
                    <a:cubicBezTo>
                      <a:pt x="1977" y="2511"/>
                      <a:pt x="1716" y="2578"/>
                      <a:pt x="1427" y="2578"/>
                    </a:cubicBezTo>
                    <a:cubicBezTo>
                      <a:pt x="705" y="2578"/>
                      <a:pt x="0" y="2100"/>
                      <a:pt x="0" y="1289"/>
                    </a:cubicBezTo>
                    <a:lnTo>
                      <a:pt x="0" y="1284"/>
                    </a:lnTo>
                    <a:close/>
                    <a:moveTo>
                      <a:pt x="638" y="1278"/>
                    </a:moveTo>
                    <a:cubicBezTo>
                      <a:pt x="638" y="756"/>
                      <a:pt x="938" y="442"/>
                      <a:pt x="1102" y="311"/>
                    </a:cubicBezTo>
                    <a:cubicBezTo>
                      <a:pt x="1147" y="278"/>
                      <a:pt x="1139" y="237"/>
                      <a:pt x="1072" y="245"/>
                    </a:cubicBezTo>
                    <a:cubicBezTo>
                      <a:pt x="575" y="325"/>
                      <a:pt x="302" y="817"/>
                      <a:pt x="302" y="1284"/>
                    </a:cubicBezTo>
                    <a:cubicBezTo>
                      <a:pt x="302" y="1750"/>
                      <a:pt x="575" y="2242"/>
                      <a:pt x="1072" y="2323"/>
                    </a:cubicBezTo>
                    <a:cubicBezTo>
                      <a:pt x="1139" y="2331"/>
                      <a:pt x="1147" y="2289"/>
                      <a:pt x="1102" y="2253"/>
                    </a:cubicBezTo>
                    <a:cubicBezTo>
                      <a:pt x="938" y="2120"/>
                      <a:pt x="638" y="1812"/>
                      <a:pt x="638" y="1284"/>
                    </a:cubicBezTo>
                    <a:lnTo>
                      <a:pt x="638" y="1278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defTabSz="685766"/>
                <a:endParaRPr lang="zh-CN" altLang="en-US" sz="1425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29" name="标题 1"/>
            <p:cNvSpPr txBox="1">
              <a:spLocks/>
            </p:cNvSpPr>
            <p:nvPr/>
          </p:nvSpPr>
          <p:spPr>
            <a:xfrm>
              <a:off x="4730068" y="3588791"/>
              <a:ext cx="1461061" cy="322442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214303" indent="-214303" algn="r">
                <a:lnSpc>
                  <a:spcPct val="150000"/>
                </a:lnSpc>
              </a:pPr>
              <a:r>
                <a:rPr kumimoji="1" lang="en-US" altLang="zh-CN" sz="900" b="0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微软雅黑"/>
                </a:rPr>
                <a:t>6:00-12:00</a:t>
              </a:r>
            </a:p>
          </p:txBody>
        </p:sp>
      </p:grpSp>
      <p:sp>
        <p:nvSpPr>
          <p:cNvPr id="118" name="矩形 117"/>
          <p:cNvSpPr/>
          <p:nvPr/>
        </p:nvSpPr>
        <p:spPr>
          <a:xfrm>
            <a:off x="1649758" y="703589"/>
            <a:ext cx="6264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扩充传播渠道补强，场景媒体分时段环绕投放占位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04800" y="1272998"/>
            <a:ext cx="2670570" cy="2405161"/>
            <a:chOff x="358631" y="1284488"/>
            <a:chExt cx="2714587" cy="2541968"/>
          </a:xfrm>
        </p:grpSpPr>
        <p:sp>
          <p:nvSpPr>
            <p:cNvPr id="62" name="标题 1"/>
            <p:cNvSpPr txBox="1">
              <a:spLocks/>
            </p:cNvSpPr>
            <p:nvPr/>
          </p:nvSpPr>
          <p:spPr>
            <a:xfrm>
              <a:off x="460006" y="1284488"/>
              <a:ext cx="2092048" cy="302989"/>
            </a:xfrm>
            <a:prstGeom prst="rect">
              <a:avLst/>
            </a:prstGeom>
          </p:spPr>
          <p:txBody>
            <a:bodyPr vert="horz" lIns="68577" tIns="34289" rIns="68577" bIns="34289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214303" indent="-214303">
                <a:lnSpc>
                  <a:spcPct val="150000"/>
                </a:lnSpc>
              </a:pPr>
              <a:r>
                <a:rPr lang="zh-CN" altLang="en-US" sz="1425" dirty="0">
                  <a:solidFill>
                    <a:prstClr val="black"/>
                  </a:solidFill>
                </a:rPr>
                <a:t>① 晨间时段</a:t>
              </a:r>
              <a:r>
                <a:rPr lang="en-US" altLang="zh-CN" sz="1425" dirty="0">
                  <a:solidFill>
                    <a:prstClr val="black"/>
                  </a:solidFill>
                </a:rPr>
                <a:t>-</a:t>
              </a:r>
              <a:r>
                <a:rPr lang="zh-CN" altLang="en-US" sz="1425" dirty="0">
                  <a:solidFill>
                    <a:prstClr val="black"/>
                  </a:solidFill>
                </a:rPr>
                <a:t>上班途中</a:t>
              </a:r>
              <a:endParaRPr lang="en-US" altLang="zh-CN" sz="1425" dirty="0">
                <a:solidFill>
                  <a:prstClr val="black"/>
                </a:solidFill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358631" y="1729778"/>
              <a:ext cx="2714587" cy="347644"/>
            </a:xfrm>
            <a:prstGeom prst="rect">
              <a:avLst/>
            </a:prstGeom>
          </p:spPr>
          <p:txBody>
            <a:bodyPr wrap="square" lIns="68577" tIns="34289" rIns="68577" bIns="34289">
              <a:spAutoFit/>
            </a:bodyPr>
            <a:lstStyle/>
            <a:p>
              <a:pPr marL="214303" indent="-214303" defTabSz="685766">
                <a:lnSpc>
                  <a:spcPct val="150000"/>
                </a:lnSpc>
                <a:buFont typeface="Wingdings" pitchFamily="2" charset="2"/>
                <a:buChar char="l"/>
              </a:pPr>
              <a:r>
                <a:rPr kumimoji="1" lang="zh-CN" altLang="en-US" sz="1125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微软雅黑"/>
                </a:rPr>
                <a:t>新闻资讯</a:t>
              </a:r>
              <a:r>
                <a:rPr kumimoji="1" lang="zh-CN" altLang="en-US" sz="1125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微软雅黑"/>
                </a:rPr>
                <a:t>阅读资讯了解当下热点信息</a:t>
              </a:r>
              <a:endParaRPr kumimoji="1" lang="en-US" altLang="zh-CN" sz="1125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微软雅黑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390112" y="3528107"/>
              <a:ext cx="2487067" cy="298349"/>
            </a:xfrm>
            <a:prstGeom prst="rect">
              <a:avLst/>
            </a:prstGeom>
          </p:spPr>
          <p:txBody>
            <a:bodyPr wrap="square" lIns="68577" tIns="34289" rIns="68577" bIns="34289">
              <a:spAutoFit/>
            </a:bodyPr>
            <a:lstStyle/>
            <a:p>
              <a:pPr marL="214303" indent="-214303" defTabSz="685766">
                <a:lnSpc>
                  <a:spcPct val="150000"/>
                </a:lnSpc>
                <a:buFont typeface="Wingdings" pitchFamily="2" charset="2"/>
                <a:buChar char="l"/>
              </a:pPr>
              <a:r>
                <a:rPr kumimoji="1" lang="zh-CN" altLang="en-US" sz="1125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微软雅黑"/>
                </a:rPr>
                <a:t>信息分享，一路都在</a:t>
              </a:r>
              <a:r>
                <a:rPr kumimoji="1" lang="zh-CN" altLang="en-US" sz="1125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微软雅黑"/>
                </a:rPr>
                <a:t>社交聊天</a:t>
              </a:r>
              <a:endParaRPr kumimoji="1" lang="en-US" altLang="zh-CN" sz="1125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/>
              </a:endParaRPr>
            </a:p>
          </p:txBody>
        </p:sp>
        <p:cxnSp>
          <p:nvCxnSpPr>
            <p:cNvPr id="88" name="直接连接符 87"/>
            <p:cNvCxnSpPr/>
            <p:nvPr/>
          </p:nvCxnSpPr>
          <p:spPr>
            <a:xfrm flipH="1">
              <a:off x="2407528" y="1466482"/>
              <a:ext cx="665690" cy="0"/>
            </a:xfrm>
            <a:prstGeom prst="line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3060123" y="1466484"/>
              <a:ext cx="1" cy="743159"/>
            </a:xfrm>
            <a:prstGeom prst="line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9" name="图片 118"/>
            <p:cNvPicPr preferRelativeResize="0"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6566" y="2128538"/>
              <a:ext cx="288000" cy="271562"/>
            </a:xfrm>
            <a:prstGeom prst="roundRect">
              <a:avLst>
                <a:gd name="adj" fmla="val 21963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20" name="图片 119"/>
            <p:cNvPicPr preferRelativeResize="0"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6464" y="2125130"/>
              <a:ext cx="288000" cy="271562"/>
            </a:xfrm>
            <a:prstGeom prst="roundRect">
              <a:avLst>
                <a:gd name="adj" fmla="val 21963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225" y="2149597"/>
              <a:ext cx="288000" cy="26380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1" name="图片 13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4987" y="2125131"/>
              <a:ext cx="293151" cy="276420"/>
            </a:xfrm>
            <a:prstGeom prst="roundRect">
              <a:avLst>
                <a:gd name="adj" fmla="val 1365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6" name="组合 5"/>
          <p:cNvGrpSpPr/>
          <p:nvPr/>
        </p:nvGrpSpPr>
        <p:grpSpPr>
          <a:xfrm>
            <a:off x="4808765" y="1312071"/>
            <a:ext cx="4090431" cy="988801"/>
            <a:chOff x="4523674" y="1239416"/>
            <a:chExt cx="4206665" cy="1010663"/>
          </a:xfrm>
        </p:grpSpPr>
        <p:cxnSp>
          <p:nvCxnSpPr>
            <p:cNvPr id="95" name="直接连接符 94"/>
            <p:cNvCxnSpPr/>
            <p:nvPr/>
          </p:nvCxnSpPr>
          <p:spPr>
            <a:xfrm flipH="1">
              <a:off x="4523674" y="1379735"/>
              <a:ext cx="1462568" cy="0"/>
            </a:xfrm>
            <a:prstGeom prst="line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标题 1"/>
            <p:cNvSpPr txBox="1">
              <a:spLocks/>
            </p:cNvSpPr>
            <p:nvPr/>
          </p:nvSpPr>
          <p:spPr>
            <a:xfrm>
              <a:off x="6004746" y="1239416"/>
              <a:ext cx="2092048" cy="302989"/>
            </a:xfrm>
            <a:prstGeom prst="rect">
              <a:avLst/>
            </a:prstGeom>
          </p:spPr>
          <p:txBody>
            <a:bodyPr vert="horz" lIns="68577" tIns="34289" rIns="68577" bIns="34289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214303" indent="-214303">
                <a:lnSpc>
                  <a:spcPct val="150000"/>
                </a:lnSpc>
              </a:pPr>
              <a:r>
                <a:rPr lang="zh-CN" altLang="en-US" sz="1425" dirty="0">
                  <a:solidFill>
                    <a:prstClr val="black"/>
                  </a:solidFill>
                </a:rPr>
                <a:t>② 午休时段</a:t>
              </a:r>
              <a:endParaRPr lang="en-US" altLang="zh-CN" sz="1425" dirty="0">
                <a:solidFill>
                  <a:prstClr val="black"/>
                </a:solidFill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5902645" y="1622692"/>
              <a:ext cx="2827694" cy="336207"/>
            </a:xfrm>
            <a:prstGeom prst="rect">
              <a:avLst/>
            </a:prstGeom>
          </p:spPr>
          <p:txBody>
            <a:bodyPr wrap="square" lIns="68577" tIns="34289" rIns="68577" bIns="34289">
              <a:spAutoFit/>
            </a:bodyPr>
            <a:lstStyle/>
            <a:p>
              <a:pPr marL="214303" indent="-214303" defTabSz="685766">
                <a:lnSpc>
                  <a:spcPct val="150000"/>
                </a:lnSpc>
                <a:buFont typeface="Wingdings" pitchFamily="2" charset="2"/>
                <a:buChar char="l"/>
              </a:pPr>
              <a:r>
                <a:rPr kumimoji="1" lang="zh-CN" altLang="en-US" sz="1125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微软雅黑"/>
                </a:rPr>
                <a:t>在线视频</a:t>
              </a:r>
              <a:r>
                <a:rPr kumimoji="1" lang="zh-CN" altLang="en-US" sz="1125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微软雅黑"/>
                </a:rPr>
                <a:t>看当下热剧热门综艺</a:t>
              </a:r>
              <a:endParaRPr kumimoji="1" lang="en-US" altLang="zh-CN" sz="1125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微软雅黑"/>
              </a:endParaRPr>
            </a:p>
          </p:txBody>
        </p:sp>
        <p:pic>
          <p:nvPicPr>
            <p:cNvPr id="132" name="图片 13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0624" y="1962079"/>
              <a:ext cx="288000" cy="288000"/>
            </a:xfrm>
            <a:prstGeom prst="roundRect">
              <a:avLst>
                <a:gd name="adj" fmla="val 2530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8" name="组合 7"/>
          <p:cNvGrpSpPr/>
          <p:nvPr/>
        </p:nvGrpSpPr>
        <p:grpSpPr>
          <a:xfrm>
            <a:off x="5584178" y="3103204"/>
            <a:ext cx="3043619" cy="635405"/>
            <a:chOff x="5663819" y="3130955"/>
            <a:chExt cx="3043619" cy="635405"/>
          </a:xfrm>
        </p:grpSpPr>
        <p:sp>
          <p:nvSpPr>
            <p:cNvPr id="116" name="KSO_Shape"/>
            <p:cNvSpPr>
              <a:spLocks/>
            </p:cNvSpPr>
            <p:nvPr/>
          </p:nvSpPr>
          <p:spPr bwMode="auto">
            <a:xfrm>
              <a:off x="5663819" y="3231683"/>
              <a:ext cx="239046" cy="236329"/>
            </a:xfrm>
            <a:custGeom>
              <a:avLst/>
              <a:gdLst>
                <a:gd name="T0" fmla="*/ 1707225 w 3884"/>
                <a:gd name="T1" fmla="*/ 446879 h 3822"/>
                <a:gd name="T2" fmla="*/ 1210772 w 3884"/>
                <a:gd name="T3" fmla="*/ 867334 h 3822"/>
                <a:gd name="T4" fmla="*/ 1061975 w 3884"/>
                <a:gd name="T5" fmla="*/ 867334 h 3822"/>
                <a:gd name="T6" fmla="*/ 1629350 w 3884"/>
                <a:gd name="T7" fmla="*/ 253571 h 3822"/>
                <a:gd name="T8" fmla="*/ 1692392 w 3884"/>
                <a:gd name="T9" fmla="*/ 233174 h 3822"/>
                <a:gd name="T10" fmla="*/ 1800397 w 3884"/>
                <a:gd name="T11" fmla="*/ 340722 h 3822"/>
                <a:gd name="T12" fmla="*/ 1707225 w 3884"/>
                <a:gd name="T13" fmla="*/ 446879 h 3822"/>
                <a:gd name="T14" fmla="*/ 929402 w 3884"/>
                <a:gd name="T15" fmla="*/ 714820 h 3822"/>
                <a:gd name="T16" fmla="*/ 926620 w 3884"/>
                <a:gd name="T17" fmla="*/ 0 h 3822"/>
                <a:gd name="T18" fmla="*/ 958605 w 3884"/>
                <a:gd name="T19" fmla="*/ 322179 h 3822"/>
                <a:gd name="T20" fmla="*/ 929402 w 3884"/>
                <a:gd name="T21" fmla="*/ 714820 h 3822"/>
                <a:gd name="T22" fmla="*/ 730079 w 3884"/>
                <a:gd name="T23" fmla="*/ 855745 h 3822"/>
                <a:gd name="T24" fmla="*/ 728224 w 3884"/>
                <a:gd name="T25" fmla="*/ 376880 h 3822"/>
                <a:gd name="T26" fmla="*/ 750011 w 3884"/>
                <a:gd name="T27" fmla="*/ 592902 h 3822"/>
                <a:gd name="T28" fmla="*/ 730079 w 3884"/>
                <a:gd name="T29" fmla="*/ 855745 h 3822"/>
                <a:gd name="T30" fmla="*/ 1697491 w 3884"/>
                <a:gd name="T31" fmla="*/ 1049516 h 3822"/>
                <a:gd name="T32" fmla="*/ 1697491 w 3884"/>
                <a:gd name="T33" fmla="*/ 1157527 h 3822"/>
                <a:gd name="T34" fmla="*/ 0 w 3884"/>
                <a:gd name="T35" fmla="*/ 1157527 h 3822"/>
                <a:gd name="T36" fmla="*/ 0 w 3884"/>
                <a:gd name="T37" fmla="*/ 1049516 h 3822"/>
                <a:gd name="T38" fmla="*/ 108469 w 3884"/>
                <a:gd name="T39" fmla="*/ 941041 h 3822"/>
                <a:gd name="T40" fmla="*/ 1589022 w 3884"/>
                <a:gd name="T41" fmla="*/ 941041 h 3822"/>
                <a:gd name="T42" fmla="*/ 1697491 w 3884"/>
                <a:gd name="T43" fmla="*/ 1049516 h 3822"/>
                <a:gd name="T44" fmla="*/ 1557037 w 3884"/>
                <a:gd name="T45" fmla="*/ 1229843 h 3822"/>
                <a:gd name="T46" fmla="*/ 1557501 w 3884"/>
                <a:gd name="T47" fmla="*/ 1239115 h 3822"/>
                <a:gd name="T48" fmla="*/ 857553 w 3884"/>
                <a:gd name="T49" fmla="*/ 1645199 h 3822"/>
                <a:gd name="T50" fmla="*/ 158068 w 3884"/>
                <a:gd name="T51" fmla="*/ 1239115 h 3822"/>
                <a:gd name="T52" fmla="*/ 158995 w 3884"/>
                <a:gd name="T53" fmla="*/ 1229843 h 3822"/>
                <a:gd name="T54" fmla="*/ 1557037 w 3884"/>
                <a:gd name="T55" fmla="*/ 1229843 h 3822"/>
                <a:gd name="T56" fmla="*/ 1227923 w 3884"/>
                <a:gd name="T57" fmla="*/ 1771753 h 3822"/>
                <a:gd name="T58" fmla="*/ 469568 w 3884"/>
                <a:gd name="T59" fmla="*/ 1771753 h 3822"/>
                <a:gd name="T60" fmla="*/ 469568 w 3884"/>
                <a:gd name="T61" fmla="*/ 1699437 h 3822"/>
                <a:gd name="T62" fmla="*/ 1227923 w 3884"/>
                <a:gd name="T63" fmla="*/ 1699437 h 3822"/>
                <a:gd name="T64" fmla="*/ 1227923 w 3884"/>
                <a:gd name="T65" fmla="*/ 1771753 h 38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884" h="3822">
                  <a:moveTo>
                    <a:pt x="3683" y="964"/>
                  </a:moveTo>
                  <a:cubicBezTo>
                    <a:pt x="2943" y="1423"/>
                    <a:pt x="2612" y="1871"/>
                    <a:pt x="2612" y="1871"/>
                  </a:cubicBezTo>
                  <a:cubicBezTo>
                    <a:pt x="2291" y="1871"/>
                    <a:pt x="2291" y="1871"/>
                    <a:pt x="2291" y="1871"/>
                  </a:cubicBezTo>
                  <a:cubicBezTo>
                    <a:pt x="2291" y="1871"/>
                    <a:pt x="2790" y="1130"/>
                    <a:pt x="3515" y="547"/>
                  </a:cubicBezTo>
                  <a:cubicBezTo>
                    <a:pt x="3554" y="519"/>
                    <a:pt x="3600" y="503"/>
                    <a:pt x="3651" y="503"/>
                  </a:cubicBezTo>
                  <a:cubicBezTo>
                    <a:pt x="3780" y="503"/>
                    <a:pt x="3884" y="607"/>
                    <a:pt x="3884" y="735"/>
                  </a:cubicBezTo>
                  <a:cubicBezTo>
                    <a:pt x="3884" y="853"/>
                    <a:pt x="3796" y="949"/>
                    <a:pt x="3683" y="964"/>
                  </a:cubicBezTo>
                  <a:close/>
                  <a:moveTo>
                    <a:pt x="2005" y="1542"/>
                  </a:moveTo>
                  <a:cubicBezTo>
                    <a:pt x="2205" y="922"/>
                    <a:pt x="1039" y="419"/>
                    <a:pt x="1999" y="0"/>
                  </a:cubicBezTo>
                  <a:cubicBezTo>
                    <a:pt x="1816" y="358"/>
                    <a:pt x="1964" y="573"/>
                    <a:pt x="2068" y="695"/>
                  </a:cubicBezTo>
                  <a:cubicBezTo>
                    <a:pt x="2627" y="1157"/>
                    <a:pt x="2092" y="1542"/>
                    <a:pt x="2005" y="1542"/>
                  </a:cubicBezTo>
                  <a:close/>
                  <a:moveTo>
                    <a:pt x="1575" y="1846"/>
                  </a:moveTo>
                  <a:cubicBezTo>
                    <a:pt x="1709" y="1431"/>
                    <a:pt x="927" y="1094"/>
                    <a:pt x="1571" y="813"/>
                  </a:cubicBezTo>
                  <a:cubicBezTo>
                    <a:pt x="1448" y="1052"/>
                    <a:pt x="1547" y="1197"/>
                    <a:pt x="1618" y="1279"/>
                  </a:cubicBezTo>
                  <a:cubicBezTo>
                    <a:pt x="1992" y="1589"/>
                    <a:pt x="1633" y="1846"/>
                    <a:pt x="1575" y="1846"/>
                  </a:cubicBezTo>
                  <a:close/>
                  <a:moveTo>
                    <a:pt x="3662" y="2264"/>
                  </a:moveTo>
                  <a:cubicBezTo>
                    <a:pt x="3662" y="2497"/>
                    <a:pt x="3662" y="2497"/>
                    <a:pt x="3662" y="2497"/>
                  </a:cubicBezTo>
                  <a:cubicBezTo>
                    <a:pt x="0" y="2497"/>
                    <a:pt x="0" y="2497"/>
                    <a:pt x="0" y="2497"/>
                  </a:cubicBezTo>
                  <a:cubicBezTo>
                    <a:pt x="0" y="2264"/>
                    <a:pt x="0" y="2264"/>
                    <a:pt x="0" y="2264"/>
                  </a:cubicBezTo>
                  <a:cubicBezTo>
                    <a:pt x="0" y="2134"/>
                    <a:pt x="104" y="2030"/>
                    <a:pt x="234" y="2030"/>
                  </a:cubicBezTo>
                  <a:cubicBezTo>
                    <a:pt x="3428" y="2030"/>
                    <a:pt x="3428" y="2030"/>
                    <a:pt x="3428" y="2030"/>
                  </a:cubicBezTo>
                  <a:cubicBezTo>
                    <a:pt x="3558" y="2030"/>
                    <a:pt x="3662" y="2134"/>
                    <a:pt x="3662" y="2264"/>
                  </a:cubicBezTo>
                  <a:close/>
                  <a:moveTo>
                    <a:pt x="3359" y="2653"/>
                  </a:moveTo>
                  <a:cubicBezTo>
                    <a:pt x="3359" y="2660"/>
                    <a:pt x="3360" y="2666"/>
                    <a:pt x="3360" y="2673"/>
                  </a:cubicBezTo>
                  <a:cubicBezTo>
                    <a:pt x="3360" y="3157"/>
                    <a:pt x="2685" y="3549"/>
                    <a:pt x="1850" y="3549"/>
                  </a:cubicBezTo>
                  <a:cubicBezTo>
                    <a:pt x="1017" y="3549"/>
                    <a:pt x="341" y="3157"/>
                    <a:pt x="341" y="2673"/>
                  </a:cubicBezTo>
                  <a:cubicBezTo>
                    <a:pt x="341" y="2666"/>
                    <a:pt x="343" y="2660"/>
                    <a:pt x="343" y="2653"/>
                  </a:cubicBezTo>
                  <a:lnTo>
                    <a:pt x="3359" y="2653"/>
                  </a:lnTo>
                  <a:close/>
                  <a:moveTo>
                    <a:pt x="2649" y="3822"/>
                  </a:moveTo>
                  <a:cubicBezTo>
                    <a:pt x="1013" y="3822"/>
                    <a:pt x="1013" y="3822"/>
                    <a:pt x="1013" y="3822"/>
                  </a:cubicBezTo>
                  <a:cubicBezTo>
                    <a:pt x="1013" y="3666"/>
                    <a:pt x="1013" y="3666"/>
                    <a:pt x="1013" y="3666"/>
                  </a:cubicBezTo>
                  <a:cubicBezTo>
                    <a:pt x="2649" y="3666"/>
                    <a:pt x="2649" y="3666"/>
                    <a:pt x="2649" y="3666"/>
                  </a:cubicBezTo>
                  <a:lnTo>
                    <a:pt x="2649" y="3822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lIns="68577" tIns="34289" rIns="68577" bIns="34289"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defTabSz="685766"/>
              <a:endParaRPr lang="zh-CN" altLang="en-US" sz="1425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5828828" y="3130955"/>
              <a:ext cx="2878610" cy="635405"/>
              <a:chOff x="5828828" y="3130955"/>
              <a:chExt cx="2878610" cy="635405"/>
            </a:xfrm>
          </p:grpSpPr>
          <p:cxnSp>
            <p:nvCxnSpPr>
              <p:cNvPr id="107" name="直接连接符 106"/>
              <p:cNvCxnSpPr/>
              <p:nvPr/>
            </p:nvCxnSpPr>
            <p:spPr>
              <a:xfrm flipH="1">
                <a:off x="5828828" y="3359473"/>
                <a:ext cx="630225" cy="0"/>
              </a:xfrm>
              <a:prstGeom prst="line">
                <a:avLst/>
              </a:prstGeom>
              <a:ln w="31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标题 1"/>
              <p:cNvSpPr txBox="1">
                <a:spLocks/>
              </p:cNvSpPr>
              <p:nvPr/>
            </p:nvSpPr>
            <p:spPr>
              <a:xfrm>
                <a:off x="6478571" y="3130955"/>
                <a:ext cx="1974719" cy="302989"/>
              </a:xfrm>
              <a:prstGeom prst="rect">
                <a:avLst/>
              </a:prstGeom>
            </p:spPr>
            <p:txBody>
              <a:bodyPr vert="horz" lIns="68577" tIns="34289" rIns="68577" bIns="34289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defRPr>
                </a:lvl1pPr>
              </a:lstStyle>
              <a:p>
                <a:pPr marL="214303" indent="-214303">
                  <a:lnSpc>
                    <a:spcPct val="150000"/>
                  </a:lnSpc>
                </a:pPr>
                <a:r>
                  <a:rPr lang="zh-CN" altLang="en-US" sz="1425" dirty="0">
                    <a:solidFill>
                      <a:prstClr val="black"/>
                    </a:solidFill>
                  </a:rPr>
                  <a:t>③ 晚间时段</a:t>
                </a:r>
                <a:r>
                  <a:rPr lang="en-US" altLang="zh-CN" sz="1425" dirty="0">
                    <a:solidFill>
                      <a:prstClr val="black"/>
                    </a:solidFill>
                  </a:rPr>
                  <a:t>-</a:t>
                </a:r>
                <a:r>
                  <a:rPr lang="zh-CN" altLang="en-US" sz="1425" dirty="0">
                    <a:solidFill>
                      <a:prstClr val="black"/>
                    </a:solidFill>
                  </a:rPr>
                  <a:t>下班途中</a:t>
                </a:r>
                <a:endParaRPr lang="en-US" altLang="zh-CN" sz="1425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矩形 108"/>
              <p:cNvSpPr/>
              <p:nvPr/>
            </p:nvSpPr>
            <p:spPr>
              <a:xfrm>
                <a:off x="6143940" y="3468011"/>
                <a:ext cx="2563498" cy="298349"/>
              </a:xfrm>
              <a:prstGeom prst="rect">
                <a:avLst/>
              </a:prstGeom>
            </p:spPr>
            <p:txBody>
              <a:bodyPr wrap="square" lIns="68577" tIns="34289" rIns="68577" bIns="34289">
                <a:spAutoFit/>
              </a:bodyPr>
              <a:lstStyle/>
              <a:p>
                <a:pPr marL="214303" indent="-214303" defTabSz="685766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kumimoji="1" lang="zh-CN" altLang="en-US" sz="1125" b="1" dirty="0">
                    <a:solidFill>
                      <a:srgbClr val="C00000"/>
                    </a:solidFill>
                    <a:latin typeface="微软雅黑" pitchFamily="34" charset="-122"/>
                    <a:ea typeface="微软雅黑" pitchFamily="34" charset="-122"/>
                    <a:cs typeface="微软雅黑"/>
                  </a:rPr>
                  <a:t>社交平台</a:t>
                </a:r>
                <a:r>
                  <a:rPr kumimoji="1" lang="zh-CN" altLang="en-US" sz="1125" dirty="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  <a:cs typeface="微软雅黑"/>
                  </a:rPr>
                  <a:t>刷新当日热点，参与讨论</a:t>
                </a:r>
                <a:endParaRPr kumimoji="1" lang="en-US" altLang="zh-CN" sz="1125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微软雅黑"/>
                </a:endParaRPr>
              </a:p>
            </p:txBody>
          </p:sp>
        </p:grpSp>
      </p:grpSp>
      <p:pic>
        <p:nvPicPr>
          <p:cNvPr id="69" name="图片 6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509" y="3830411"/>
            <a:ext cx="288398" cy="261543"/>
          </a:xfrm>
          <a:prstGeom prst="roundRect">
            <a:avLst>
              <a:gd name="adj" fmla="val 136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53" y="3759002"/>
            <a:ext cx="288398" cy="261543"/>
          </a:xfrm>
          <a:prstGeom prst="roundRect">
            <a:avLst>
              <a:gd name="adj" fmla="val 136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199" y="3759002"/>
            <a:ext cx="280042" cy="281770"/>
          </a:xfrm>
          <a:prstGeom prst="roundRect">
            <a:avLst>
              <a:gd name="adj" fmla="val 2530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" name="Picture 2" descr="http://index.iresearch.com.cn/img/appLogo/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364" y="3830975"/>
            <a:ext cx="263043" cy="26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矩形 73"/>
          <p:cNvSpPr/>
          <p:nvPr/>
        </p:nvSpPr>
        <p:spPr>
          <a:xfrm>
            <a:off x="1649758" y="4586586"/>
            <a:ext cx="5658546" cy="39241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marL="214303" indent="-214303" defTabSz="685766">
              <a:lnSpc>
                <a:spcPct val="150000"/>
              </a:lnSpc>
              <a:buFont typeface="Wingdings" pitchFamily="2" charset="2"/>
              <a:buChar char="l"/>
            </a:pPr>
            <a:r>
              <a:rPr kumimoji="1" lang="zh-CN" altLang="en-US" sz="1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/>
              </a:rPr>
              <a:t>场景化用户触媒渠道涉及出行及楼宇电梯等诸多环境下</a:t>
            </a:r>
            <a:r>
              <a:rPr kumimoji="1" lang="zh-CN" altLang="en-US" sz="14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/>
              </a:rPr>
              <a:t>的户外广告</a:t>
            </a:r>
            <a:endParaRPr kumimoji="1" lang="en-US" altLang="zh-CN" sz="14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微软雅黑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6636" y="2299897"/>
            <a:ext cx="1243854" cy="7709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6290" y="3817174"/>
            <a:ext cx="1234320" cy="924549"/>
          </a:xfrm>
          <a:prstGeom prst="rect">
            <a:avLst/>
          </a:prstGeom>
        </p:spPr>
      </p:pic>
      <p:pic>
        <p:nvPicPr>
          <p:cNvPr id="78" name="图片 77"/>
          <p:cNvPicPr/>
          <p:nvPr/>
        </p:nvPicPr>
        <p:blipFill>
          <a:blip r:embed="rId11"/>
          <a:stretch>
            <a:fillRect/>
          </a:stretch>
        </p:blipFill>
        <p:spPr>
          <a:xfrm>
            <a:off x="560580" y="2396495"/>
            <a:ext cx="1975528" cy="93253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498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 bwMode="auto">
          <a:xfrm>
            <a:off x="251520" y="137472"/>
            <a:ext cx="8291264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000" kern="0" dirty="0">
                <a:solidFill>
                  <a:sysClr val="windowText" lastClr="000000"/>
                </a:solidFill>
              </a:rPr>
              <a:t>目标人群</a:t>
            </a:r>
            <a:r>
              <a:rPr lang="zh-CN" altLang="en-US" sz="2000" kern="0">
                <a:solidFill>
                  <a:sysClr val="windowText" lastClr="000000"/>
                </a:solidFill>
              </a:rPr>
              <a:t>触媒习惯</a:t>
            </a:r>
            <a:endParaRPr lang="zh-CN" altLang="en-US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0200" y="758927"/>
            <a:ext cx="8210272" cy="37471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目标人群媒介接触上，互联网、户外媒体接触度最高，广播媒体偏好度最高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6EACADE6-7330-4CBB-ABD2-96672E0DE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027027"/>
              </p:ext>
            </p:extLst>
          </p:nvPr>
        </p:nvGraphicFramePr>
        <p:xfrm>
          <a:off x="410183" y="1450299"/>
          <a:ext cx="8323633" cy="3142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7D9B72F1-14F9-467B-A20A-10180536F62D}"/>
              </a:ext>
            </a:extLst>
          </p:cNvPr>
          <p:cNvSpPr/>
          <p:nvPr/>
        </p:nvSpPr>
        <p:spPr>
          <a:xfrm>
            <a:off x="22691" y="4868358"/>
            <a:ext cx="887643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</a:t>
            </a:r>
            <a:r>
              <a: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CNRS 2017.1-2017.12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E5724F1A-F899-45A9-838A-0F5A7436E496}"/>
              </a:ext>
            </a:extLst>
          </p:cNvPr>
          <p:cNvSpPr/>
          <p:nvPr/>
        </p:nvSpPr>
        <p:spPr bwMode="auto">
          <a:xfrm>
            <a:off x="6300192" y="1995686"/>
            <a:ext cx="216000" cy="216000"/>
          </a:xfrm>
          <a:prstGeom prst="ellipse">
            <a:avLst/>
          </a:prstGeom>
          <a:solidFill>
            <a:schemeClr val="accent2">
              <a:alpha val="50000"/>
            </a:schemeClr>
          </a:solidFill>
          <a:ln w="3175" algn="ctr">
            <a:noFill/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 eaLnBrk="1" hangingPunct="1"/>
            <a:endParaRPr lang="zh-CN" altLang="en-US" sz="1400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8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94416" y="1188207"/>
            <a:ext cx="5040560" cy="483518"/>
          </a:xfrm>
        </p:spPr>
        <p:txBody>
          <a:bodyPr/>
          <a:lstStyle/>
          <a:p>
            <a:r>
              <a:rPr lang="zh-CN" altLang="en-US" sz="2000" dirty="0">
                <a:solidFill>
                  <a:sysClr val="windowText" lastClr="000000"/>
                </a:solidFill>
              </a:rPr>
              <a:t>瑞虎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dirty="0">
                <a:solidFill>
                  <a:sysClr val="windowText" lastClr="000000"/>
                </a:solidFill>
              </a:rPr>
              <a:t>上市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4-6</a:t>
            </a:r>
            <a:r>
              <a:rPr lang="zh-CN" altLang="en-US" sz="2000" dirty="0">
                <a:solidFill>
                  <a:sysClr val="windowText" lastClr="000000"/>
                </a:solidFill>
              </a:rPr>
              <a:t>月阶段投放任务</a:t>
            </a:r>
            <a:br>
              <a:rPr lang="zh-CN" altLang="en-US" sz="2000" dirty="0">
                <a:solidFill>
                  <a:sysClr val="windowText" lastClr="000000"/>
                </a:solidFill>
              </a:rPr>
            </a:br>
            <a:endParaRPr kumimoji="1" lang="zh-CN" altLang="en-US" sz="2000" dirty="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971600" y="2067694"/>
            <a:ext cx="7272808" cy="1152128"/>
          </a:xfrm>
          <a:prstGeom prst="rect">
            <a:avLst/>
          </a:prstGeom>
          <a:solidFill>
            <a:srgbClr val="C00000"/>
          </a:solidFill>
        </p:spPr>
        <p:txBody>
          <a:bodyPr wrap="none" lIns="68580" tIns="34290" rIns="68580" bIns="34290" anchor="ctr" anchorCtr="1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altLang="zh-CN" sz="165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文本框 69"/>
          <p:cNvSpPr txBox="1"/>
          <p:nvPr/>
        </p:nvSpPr>
        <p:spPr>
          <a:xfrm>
            <a:off x="1115616" y="2292836"/>
            <a:ext cx="2851273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提升</a:t>
            </a:r>
            <a:endParaRPr kumimoji="1"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知名度</a:t>
            </a:r>
            <a:endParaRPr kumimoji="1"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02049" y="2305011"/>
            <a:ext cx="3386091" cy="6774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通过媒介传播使产品声量快速突围，</a:t>
            </a:r>
            <a:endParaRPr kumimoji="1" lang="en-US" altLang="zh-CN" sz="1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聚焦高度曝光及关注，站稳</a:t>
            </a:r>
            <a:r>
              <a:rPr kumimoji="1" lang="en-US" altLang="zh-CN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A-SUV</a:t>
            </a:r>
            <a:r>
              <a:rPr kumimoji="1" lang="zh-CN" altLang="en-US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市场</a:t>
            </a:r>
            <a:endParaRPr kumimoji="1" lang="en-US" altLang="zh-CN" sz="1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线连接符 8"/>
          <p:cNvCxnSpPr/>
          <p:nvPr/>
        </p:nvCxnSpPr>
        <p:spPr>
          <a:xfrm>
            <a:off x="3851920" y="2195427"/>
            <a:ext cx="0" cy="905322"/>
          </a:xfrm>
          <a:prstGeom prst="line">
            <a:avLst/>
          </a:prstGeom>
          <a:solidFill>
            <a:srgbClr val="E4787A">
              <a:alpha val="0"/>
            </a:srgbClr>
          </a:solidFill>
          <a:ln w="25400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2" name="组 11"/>
          <p:cNvGrpSpPr/>
          <p:nvPr/>
        </p:nvGrpSpPr>
        <p:grpSpPr>
          <a:xfrm>
            <a:off x="971600" y="2319474"/>
            <a:ext cx="648072" cy="648563"/>
            <a:chOff x="3729182" y="2084962"/>
            <a:chExt cx="441035" cy="341898"/>
          </a:xfrm>
          <a:solidFill>
            <a:srgbClr val="FFFFFF"/>
          </a:solidFill>
        </p:grpSpPr>
        <p:sp>
          <p:nvSpPr>
            <p:cNvPr id="13" name="燕尾形 12"/>
            <p:cNvSpPr/>
            <p:nvPr/>
          </p:nvSpPr>
          <p:spPr>
            <a:xfrm>
              <a:off x="3729182" y="2084962"/>
              <a:ext cx="254000" cy="341898"/>
            </a:xfrm>
            <a:prstGeom prst="chevron">
              <a:avLst/>
            </a:prstGeom>
            <a:grpFill/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prstClr val="white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14" name="燕尾形 13"/>
            <p:cNvSpPr/>
            <p:nvPr/>
          </p:nvSpPr>
          <p:spPr>
            <a:xfrm>
              <a:off x="3916217" y="2084962"/>
              <a:ext cx="254000" cy="341898"/>
            </a:xfrm>
            <a:prstGeom prst="chevron">
              <a:avLst/>
            </a:prstGeom>
            <a:grpFill/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prstClr val="white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</p:grpSp>
      <p:pic>
        <p:nvPicPr>
          <p:cNvPr id="3" name="内容占位符 21">
            <a:extLst>
              <a:ext uri="{FF2B5EF4-FFF2-40B4-BE49-F238E27FC236}">
                <a16:creationId xmlns:a16="http://schemas.microsoft.com/office/drawing/2014/main" id="{A0D69D07-747A-4959-A25E-F77A197E59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/>
          <a:stretch/>
        </p:blipFill>
        <p:spPr>
          <a:xfrm>
            <a:off x="3463935" y="3347555"/>
            <a:ext cx="2216130" cy="9417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5904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 bwMode="auto">
          <a:xfrm>
            <a:off x="179512" y="111401"/>
            <a:ext cx="8291264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000" kern="0" dirty="0">
                <a:solidFill>
                  <a:sysClr val="windowText" lastClr="000000"/>
                </a:solidFill>
              </a:rPr>
              <a:t>目标人群触媒习惯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网络媒体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0200" y="758927"/>
            <a:ext cx="8210272" cy="37471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浏览新闻、微信聊天、观看视频、网购及搜索是目标人群的主要网络使用行为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6EACADE6-7330-4CBB-ABD2-96672E0DE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0941239"/>
              </p:ext>
            </p:extLst>
          </p:nvPr>
        </p:nvGraphicFramePr>
        <p:xfrm>
          <a:off x="410183" y="1491630"/>
          <a:ext cx="8323633" cy="3142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7D9B72F1-14F9-467B-A20A-10180536F62D}"/>
              </a:ext>
            </a:extLst>
          </p:cNvPr>
          <p:cNvSpPr/>
          <p:nvPr/>
        </p:nvSpPr>
        <p:spPr>
          <a:xfrm>
            <a:off x="22691" y="4868358"/>
            <a:ext cx="887643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</a:t>
            </a:r>
            <a:r>
              <a: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CNRS 2017.1-2017.12</a:t>
            </a:r>
          </a:p>
        </p:txBody>
      </p:sp>
    </p:spTree>
    <p:extLst>
      <p:ext uri="{BB962C8B-B14F-4D97-AF65-F5344CB8AC3E}">
        <p14:creationId xmlns:p14="http://schemas.microsoft.com/office/powerpoint/2010/main" val="1920916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 bwMode="auto">
          <a:xfrm>
            <a:off x="35496" y="111401"/>
            <a:ext cx="8435280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000" kern="0" dirty="0">
                <a:solidFill>
                  <a:sysClr val="windowText" lastClr="000000"/>
                </a:solidFill>
              </a:rPr>
              <a:t>目标人群触媒习惯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户外媒体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0200" y="758927"/>
            <a:ext cx="8210272" cy="37471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户外媒体中，户外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大屏接触度最高，火车站、机场及影院广告偏好度表现最优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6EACADE6-7330-4CBB-ABD2-96672E0DE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5255956"/>
              </p:ext>
            </p:extLst>
          </p:nvPr>
        </p:nvGraphicFramePr>
        <p:xfrm>
          <a:off x="410183" y="1491630"/>
          <a:ext cx="8323633" cy="3142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7D9B72F1-14F9-467B-A20A-10180536F62D}"/>
              </a:ext>
            </a:extLst>
          </p:cNvPr>
          <p:cNvSpPr/>
          <p:nvPr/>
        </p:nvSpPr>
        <p:spPr>
          <a:xfrm>
            <a:off x="22691" y="4868358"/>
            <a:ext cx="887643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</a:t>
            </a:r>
            <a:r>
              <a: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CNRS 2017.1-2017.12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D911F7E2-C1E1-462C-A8E4-0E26A1476EF0}"/>
              </a:ext>
            </a:extLst>
          </p:cNvPr>
          <p:cNvSpPr/>
          <p:nvPr/>
        </p:nvSpPr>
        <p:spPr bwMode="auto">
          <a:xfrm>
            <a:off x="6156200" y="1995686"/>
            <a:ext cx="216000" cy="216000"/>
          </a:xfrm>
          <a:prstGeom prst="ellipse">
            <a:avLst/>
          </a:prstGeom>
          <a:solidFill>
            <a:schemeClr val="accent2">
              <a:alpha val="50000"/>
            </a:schemeClr>
          </a:solidFill>
          <a:ln w="3175" algn="ctr">
            <a:noFill/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 eaLnBrk="1" hangingPunct="1"/>
            <a:endParaRPr lang="zh-CN" altLang="en-US" sz="1400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B6EC4276-2E57-4DF7-8ED3-A06190493642}"/>
              </a:ext>
            </a:extLst>
          </p:cNvPr>
          <p:cNvSpPr/>
          <p:nvPr/>
        </p:nvSpPr>
        <p:spPr bwMode="auto">
          <a:xfrm>
            <a:off x="6732264" y="2056936"/>
            <a:ext cx="216000" cy="216000"/>
          </a:xfrm>
          <a:prstGeom prst="ellipse">
            <a:avLst/>
          </a:prstGeom>
          <a:solidFill>
            <a:schemeClr val="accent2">
              <a:alpha val="50000"/>
            </a:schemeClr>
          </a:solidFill>
          <a:ln w="3175" algn="ctr">
            <a:noFill/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 eaLnBrk="1" hangingPunct="1"/>
            <a:endParaRPr lang="zh-CN" altLang="en-US" sz="1400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53776088-2ED6-455B-8ADD-DD8127182FBC}"/>
              </a:ext>
            </a:extLst>
          </p:cNvPr>
          <p:cNvSpPr/>
          <p:nvPr/>
        </p:nvSpPr>
        <p:spPr bwMode="auto">
          <a:xfrm>
            <a:off x="7308328" y="2067694"/>
            <a:ext cx="216000" cy="216000"/>
          </a:xfrm>
          <a:prstGeom prst="ellipse">
            <a:avLst/>
          </a:prstGeom>
          <a:solidFill>
            <a:schemeClr val="accent2">
              <a:alpha val="50000"/>
            </a:schemeClr>
          </a:solidFill>
          <a:ln w="3175" algn="ctr">
            <a:noFill/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 eaLnBrk="1" hangingPunct="1"/>
            <a:endParaRPr lang="zh-CN" altLang="en-US" sz="1400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76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 bwMode="auto">
          <a:xfrm>
            <a:off x="179512" y="111401"/>
            <a:ext cx="8291264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000" kern="0" dirty="0">
                <a:solidFill>
                  <a:sysClr val="windowText" lastClr="000000"/>
                </a:solidFill>
              </a:rPr>
              <a:t>目标人群触媒习惯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广播媒体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0200" y="758927"/>
            <a:ext cx="8210272" cy="4154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广播媒体，收听高峰主要集中在早晚高峰，早高峰最好；收听内容偏好交通、音乐及新闻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6EACADE6-7330-4CBB-ABD2-96672E0DE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7556121"/>
              </p:ext>
            </p:extLst>
          </p:nvPr>
        </p:nvGraphicFramePr>
        <p:xfrm>
          <a:off x="251521" y="1336816"/>
          <a:ext cx="5544615" cy="3328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7D9B72F1-14F9-467B-A20A-10180536F62D}"/>
              </a:ext>
            </a:extLst>
          </p:cNvPr>
          <p:cNvSpPr/>
          <p:nvPr/>
        </p:nvSpPr>
        <p:spPr>
          <a:xfrm>
            <a:off x="22691" y="4868358"/>
            <a:ext cx="887643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</a:t>
            </a:r>
            <a:r>
              <a: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CNRS 2017.1-2017.12</a:t>
            </a:r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47335588-D8BB-47DC-B4B3-BD266BE979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6877262"/>
              </p:ext>
            </p:extLst>
          </p:nvPr>
        </p:nvGraphicFramePr>
        <p:xfrm>
          <a:off x="5658767" y="1523002"/>
          <a:ext cx="3240360" cy="3142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6948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标题 1"/>
          <p:cNvSpPr>
            <a:spLocks noGrp="1"/>
          </p:cNvSpPr>
          <p:nvPr>
            <p:ph type="title"/>
          </p:nvPr>
        </p:nvSpPr>
        <p:spPr bwMode="auto">
          <a:xfrm>
            <a:off x="242336" y="196744"/>
            <a:ext cx="7835900" cy="4937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zh-CN" altLang="en-US" sz="2000" b="1" dirty="0">
                <a:latin typeface="微软雅黑" charset="0"/>
                <a:ea typeface="微软雅黑" charset="0"/>
                <a:cs typeface="微软雅黑" charset="0"/>
              </a:rPr>
              <a:t>头部媒体和兴趣类媒体占领碎片化场景</a:t>
            </a:r>
            <a:endParaRPr lang="zh-CN" altLang="en-US" sz="3200" b="1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34963" y="3898902"/>
            <a:ext cx="8374062" cy="646113"/>
          </a:xfrm>
          <a:prstGeom prst="rect">
            <a:avLst/>
          </a:prstGeom>
          <a:solidFill>
            <a:srgbClr val="C000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algn="ctr">
              <a:lnSpc>
                <a:spcPct val="120000"/>
              </a:lnSpc>
              <a:tabLst>
                <a:tab pos="6819045" algn="l"/>
              </a:tabLst>
            </a:pPr>
            <a:r>
              <a:rPr lang="zh-CN" altLang="en-US" sz="2000" b="1" dirty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头部媒体是</a:t>
            </a:r>
            <a:r>
              <a:rPr lang="en-US" altLang="zh-CN" sz="2000" b="1" dirty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85</a:t>
            </a:r>
            <a:r>
              <a:rPr lang="zh-CN" altLang="en-US" sz="2000" b="1" dirty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后触媒刚需，流量集中；兴趣类媒体强吸引</a:t>
            </a:r>
            <a:r>
              <a:rPr lang="zh-CN" altLang="zh-CN" sz="2000" b="1" dirty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。</a:t>
            </a:r>
            <a:endParaRPr lang="zh-CN" altLang="en-US" sz="2000" b="1" dirty="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49" name="组 46"/>
          <p:cNvGrpSpPr/>
          <p:nvPr/>
        </p:nvGrpSpPr>
        <p:grpSpPr>
          <a:xfrm>
            <a:off x="593275" y="4019708"/>
            <a:ext cx="441035" cy="383140"/>
            <a:chOff x="3729182" y="2084962"/>
            <a:chExt cx="441035" cy="341898"/>
          </a:xfrm>
          <a:solidFill>
            <a:srgbClr val="FFFFFF"/>
          </a:solidFill>
        </p:grpSpPr>
        <p:sp>
          <p:nvSpPr>
            <p:cNvPr id="50" name="燕尾形 49"/>
            <p:cNvSpPr/>
            <p:nvPr/>
          </p:nvSpPr>
          <p:spPr>
            <a:xfrm>
              <a:off x="3729182" y="2084962"/>
              <a:ext cx="254000" cy="341898"/>
            </a:xfrm>
            <a:prstGeom prst="chevron">
              <a:avLst/>
            </a:prstGeom>
            <a:grpFill/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prstClr val="white"/>
                </a:solidFill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51" name="燕尾形 50"/>
            <p:cNvSpPr/>
            <p:nvPr/>
          </p:nvSpPr>
          <p:spPr>
            <a:xfrm>
              <a:off x="3916217" y="2084962"/>
              <a:ext cx="254000" cy="341898"/>
            </a:xfrm>
            <a:prstGeom prst="chevron">
              <a:avLst/>
            </a:prstGeom>
            <a:grpFill/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prstClr val="white"/>
                </a:solidFill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</p:grpSp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29"/>
          <a:stretch>
            <a:fillRect/>
          </a:stretch>
        </p:blipFill>
        <p:spPr bwMode="auto">
          <a:xfrm>
            <a:off x="127000" y="1141413"/>
            <a:ext cx="4694238" cy="213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" name="矩形 32"/>
          <p:cNvSpPr/>
          <p:nvPr/>
        </p:nvSpPr>
        <p:spPr>
          <a:xfrm>
            <a:off x="890588" y="828675"/>
            <a:ext cx="2925762" cy="3381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altLang="zh-CN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r>
              <a:rPr lang="zh-CN" alt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itchFamily="34" charset="-122"/>
                <a:ea typeface="微软雅黑" pitchFamily="34" charset="-122"/>
              </a:rPr>
              <a:t>月度使用次数（万次）</a:t>
            </a:r>
          </a:p>
        </p:txBody>
      </p:sp>
      <p:sp>
        <p:nvSpPr>
          <p:cNvPr id="30" name="矩形 29"/>
          <p:cNvSpPr/>
          <p:nvPr/>
        </p:nvSpPr>
        <p:spPr>
          <a:xfrm>
            <a:off x="1711330" y="1422400"/>
            <a:ext cx="2925763" cy="3381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/>
            <a:r>
              <a:rPr lang="en-US" altLang="zh-CN" sz="1200" b="1">
                <a:solidFill>
                  <a:srgbClr val="262626"/>
                </a:solidFill>
                <a:latin typeface="微软雅黑" charset="0"/>
                <a:ea typeface="微软雅黑" charset="0"/>
                <a:cs typeface="微软雅黑" charset="0"/>
              </a:rPr>
              <a:t>APP</a:t>
            </a:r>
            <a:r>
              <a:rPr lang="zh-CN" altLang="en-US" sz="1200" b="1">
                <a:solidFill>
                  <a:srgbClr val="262626"/>
                </a:solidFill>
                <a:latin typeface="微软雅黑" charset="0"/>
                <a:ea typeface="微软雅黑" charset="0"/>
                <a:cs typeface="微软雅黑" charset="0"/>
              </a:rPr>
              <a:t>使用场景分布</a:t>
            </a:r>
          </a:p>
        </p:txBody>
      </p:sp>
      <p:pic>
        <p:nvPicPr>
          <p:cNvPr id="3073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1865312"/>
            <a:ext cx="3103562" cy="140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文本框 39"/>
          <p:cNvSpPr txBox="1"/>
          <p:nvPr/>
        </p:nvSpPr>
        <p:spPr>
          <a:xfrm>
            <a:off x="5351919" y="3563278"/>
            <a:ext cx="2849620" cy="261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lang="zh-CN" altLang="en-US" sz="1100" dirty="0">
                <a:solidFill>
                  <a:prstClr val="white"/>
                </a:solidFill>
              </a:rPr>
              <a:t>兴趣类媒体：今日头条、</a:t>
            </a:r>
            <a:r>
              <a:rPr lang="zh-CN" altLang="en-US" sz="1100">
                <a:solidFill>
                  <a:prstClr val="white"/>
                </a:solidFill>
              </a:rPr>
              <a:t>腾讯、高德地图</a:t>
            </a:r>
            <a:endParaRPr lang="zh-CN" altLang="en-US" sz="1100" dirty="0">
              <a:solidFill>
                <a:prstClr val="white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12900" y="3562941"/>
            <a:ext cx="3025775" cy="2619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zh-CN" altLang="en-US" sz="1100" dirty="0">
                <a:solidFill>
                  <a:prstClr val="white"/>
                </a:solidFill>
              </a:rPr>
              <a:t>头部媒体：微信、爱奇艺</a:t>
            </a:r>
          </a:p>
        </p:txBody>
      </p:sp>
      <p:graphicFrame>
        <p:nvGraphicFramePr>
          <p:cNvPr id="15" name="图表 14"/>
          <p:cNvGraphicFramePr/>
          <p:nvPr>
            <p:extLst>
              <p:ext uri="{D42A27DB-BD31-4B8C-83A1-F6EECF244321}">
                <p14:modId xmlns:p14="http://schemas.microsoft.com/office/powerpoint/2010/main" val="324071838"/>
              </p:ext>
            </p:extLst>
          </p:nvPr>
        </p:nvGraphicFramePr>
        <p:xfrm>
          <a:off x="4499992" y="714807"/>
          <a:ext cx="2131819" cy="1439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5958405" y="1052404"/>
            <a:ext cx="7303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视频服务</a:t>
            </a:r>
          </a:p>
        </p:txBody>
      </p:sp>
      <p:graphicFrame>
        <p:nvGraphicFramePr>
          <p:cNvPr id="17" name="图表 16"/>
          <p:cNvGraphicFramePr/>
          <p:nvPr>
            <p:extLst>
              <p:ext uri="{D42A27DB-BD31-4B8C-83A1-F6EECF244321}">
                <p14:modId xmlns:p14="http://schemas.microsoft.com/office/powerpoint/2010/main" val="761739947"/>
              </p:ext>
            </p:extLst>
          </p:nvPr>
        </p:nvGraphicFramePr>
        <p:xfrm>
          <a:off x="6841554" y="714807"/>
          <a:ext cx="2042300" cy="1439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图表 17"/>
          <p:cNvGraphicFramePr/>
          <p:nvPr>
            <p:extLst>
              <p:ext uri="{D42A27DB-BD31-4B8C-83A1-F6EECF244321}">
                <p14:modId xmlns:p14="http://schemas.microsoft.com/office/powerpoint/2010/main" val="960877135"/>
              </p:ext>
            </p:extLst>
          </p:nvPr>
        </p:nvGraphicFramePr>
        <p:xfrm>
          <a:off x="4499992" y="2162787"/>
          <a:ext cx="2125753" cy="1311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6046425" y="2494241"/>
            <a:ext cx="7303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出行旅游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343873" y="1031102"/>
            <a:ext cx="7303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新闻资讯</a:t>
            </a:r>
          </a:p>
        </p:txBody>
      </p:sp>
      <p:graphicFrame>
        <p:nvGraphicFramePr>
          <p:cNvPr id="21" name="图表 20"/>
          <p:cNvGraphicFramePr/>
          <p:nvPr>
            <p:extLst>
              <p:ext uri="{D42A27DB-BD31-4B8C-83A1-F6EECF244321}">
                <p14:modId xmlns:p14="http://schemas.microsoft.com/office/powerpoint/2010/main" val="1567611502"/>
              </p:ext>
            </p:extLst>
          </p:nvPr>
        </p:nvGraphicFramePr>
        <p:xfrm>
          <a:off x="6841555" y="2150863"/>
          <a:ext cx="2042300" cy="1323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文本框 21"/>
          <p:cNvSpPr txBox="1"/>
          <p:nvPr/>
        </p:nvSpPr>
        <p:spPr>
          <a:xfrm>
            <a:off x="8343873" y="2468563"/>
            <a:ext cx="7303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社交通讯</a:t>
            </a:r>
          </a:p>
        </p:txBody>
      </p:sp>
      <p:sp>
        <p:nvSpPr>
          <p:cNvPr id="23" name="矩形 22"/>
          <p:cNvSpPr/>
          <p:nvPr/>
        </p:nvSpPr>
        <p:spPr bwMode="auto">
          <a:xfrm>
            <a:off x="4998936" y="1031103"/>
            <a:ext cx="170783" cy="705078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none" lIns="0" tIns="0" rIns="0" bIns="0" rtlCol="0" anchor="ctr"/>
          <a:lstStyle/>
          <a:p>
            <a:pPr algn="ctr" eaLnBrk="1" hangingPunct="1"/>
            <a:endParaRPr lang="zh-CN" altLang="en-US" sz="500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4" name="矩形 23"/>
          <p:cNvSpPr/>
          <p:nvPr/>
        </p:nvSpPr>
        <p:spPr bwMode="auto">
          <a:xfrm>
            <a:off x="7367012" y="1031103"/>
            <a:ext cx="259624" cy="729436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none" lIns="0" tIns="0" rIns="0" bIns="0" rtlCol="0" anchor="ctr"/>
          <a:lstStyle/>
          <a:p>
            <a:pPr algn="ctr" eaLnBrk="1" hangingPunct="1"/>
            <a:endParaRPr lang="zh-CN" altLang="en-US" sz="500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5" name="矩形 24"/>
          <p:cNvSpPr/>
          <p:nvPr/>
        </p:nvSpPr>
        <p:spPr bwMode="auto">
          <a:xfrm>
            <a:off x="4912525" y="2412345"/>
            <a:ext cx="365152" cy="862673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none" lIns="0" tIns="0" rIns="0" bIns="0" rtlCol="0" anchor="ctr"/>
          <a:lstStyle/>
          <a:p>
            <a:pPr algn="ctr" eaLnBrk="1" hangingPunct="1"/>
            <a:endParaRPr lang="zh-CN" altLang="en-US" sz="500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6" name="矩形 25"/>
          <p:cNvSpPr/>
          <p:nvPr/>
        </p:nvSpPr>
        <p:spPr bwMode="auto">
          <a:xfrm>
            <a:off x="7226964" y="2355726"/>
            <a:ext cx="167529" cy="822936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none" lIns="0" tIns="0" rIns="0" bIns="0" rtlCol="0" anchor="ctr"/>
          <a:lstStyle/>
          <a:p>
            <a:pPr algn="ctr" eaLnBrk="1" hangingPunct="1"/>
            <a:endParaRPr lang="zh-CN" altLang="en-US" sz="500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537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43" y="1987550"/>
            <a:ext cx="8732837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矩形 4"/>
          <p:cNvSpPr>
            <a:spLocks noChangeArrowheads="1"/>
          </p:cNvSpPr>
          <p:nvPr/>
        </p:nvSpPr>
        <p:spPr bwMode="auto">
          <a:xfrm>
            <a:off x="2472535" y="1288134"/>
            <a:ext cx="4233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zh-CN" altLang="en-US" b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网络时代，</a:t>
            </a:r>
            <a:r>
              <a:rPr lang="en-US" altLang="zh-CN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TA</a:t>
            </a:r>
            <a:r>
              <a:rPr lang="zh-CN" altLang="en-US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的时间呈现为碎片化状态 </a:t>
            </a:r>
          </a:p>
        </p:txBody>
      </p:sp>
      <p:sp>
        <p:nvSpPr>
          <p:cNvPr id="35844" name="矩形 5"/>
          <p:cNvSpPr>
            <a:spLocks noChangeArrowheads="1"/>
          </p:cNvSpPr>
          <p:nvPr/>
        </p:nvSpPr>
        <p:spPr bwMode="auto">
          <a:xfrm>
            <a:off x="2131913" y="3879850"/>
            <a:ext cx="503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zh-CN" altLang="en-US" b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碎片的时间中，他们需要直观而打动人心的讯息</a:t>
            </a:r>
          </a:p>
        </p:txBody>
      </p:sp>
      <p:sp>
        <p:nvSpPr>
          <p:cNvPr id="2" name="矩形 1"/>
          <p:cNvSpPr/>
          <p:nvPr/>
        </p:nvSpPr>
        <p:spPr>
          <a:xfrm>
            <a:off x="323528" y="123478"/>
            <a:ext cx="2351926" cy="438569"/>
          </a:xfrm>
          <a:prstGeom prst="rect">
            <a:avLst/>
          </a:prstGeom>
          <a:noFill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zh-CN" altLang="en-US" sz="2000" b="1" dirty="0">
                <a:latin typeface="微软雅黑" charset="0"/>
                <a:ea typeface="微软雅黑" charset="0"/>
                <a:cs typeface="微软雅黑" charset="0"/>
              </a:rPr>
              <a:t>策略思考</a:t>
            </a:r>
            <a:endParaRPr lang="en-US" altLang="zh-CN" sz="2000" b="1" dirty="0"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31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1619944" y="2053962"/>
            <a:ext cx="2009018" cy="5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kumimoji="1" lang="en-US" altLang="zh-CN" sz="2800" b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TA</a:t>
            </a:r>
            <a:r>
              <a:rPr kumimoji="1" lang="zh-CN" altLang="en-US" sz="28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的生活</a:t>
            </a:r>
          </a:p>
        </p:txBody>
      </p:sp>
      <p:sp>
        <p:nvSpPr>
          <p:cNvPr id="5" name="等于号 4"/>
          <p:cNvSpPr/>
          <p:nvPr/>
        </p:nvSpPr>
        <p:spPr>
          <a:xfrm>
            <a:off x="3652002" y="2016903"/>
            <a:ext cx="502182" cy="612114"/>
          </a:xfrm>
          <a:prstGeom prst="mathEqual">
            <a:avLst/>
          </a:prstGeom>
          <a:solidFill>
            <a:srgbClr val="C000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indent="809525">
              <a:lnSpc>
                <a:spcPct val="120000"/>
              </a:lnSpc>
              <a:tabLst>
                <a:tab pos="6819045" algn="l"/>
              </a:tabLst>
              <a:defRPr/>
            </a:pPr>
            <a:endParaRPr lang="zh-CN" altLang="en-US" sz="28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4203587" y="2063487"/>
            <a:ext cx="1049208" cy="5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kumimoji="1" lang="zh-CN" altLang="en-US" sz="2800" b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线上</a:t>
            </a:r>
          </a:p>
        </p:txBody>
      </p:sp>
      <p:sp>
        <p:nvSpPr>
          <p:cNvPr id="7" name="加号 6"/>
          <p:cNvSpPr/>
          <p:nvPr/>
        </p:nvSpPr>
        <p:spPr>
          <a:xfrm>
            <a:off x="5113390" y="2075019"/>
            <a:ext cx="538730" cy="502153"/>
          </a:xfrm>
          <a:prstGeom prst="mathPlus">
            <a:avLst/>
          </a:prstGeom>
          <a:solidFill>
            <a:srgbClr val="C000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indent="809525">
              <a:lnSpc>
                <a:spcPct val="120000"/>
              </a:lnSpc>
              <a:tabLst>
                <a:tab pos="6819045" algn="l"/>
              </a:tabLst>
              <a:defRPr/>
            </a:pPr>
            <a:endParaRPr lang="zh-CN" altLang="en-US" sz="28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870" name="TextBox 7"/>
          <p:cNvSpPr txBox="1">
            <a:spLocks noChangeArrowheads="1"/>
          </p:cNvSpPr>
          <p:nvPr/>
        </p:nvSpPr>
        <p:spPr bwMode="auto">
          <a:xfrm>
            <a:off x="5507718" y="2053962"/>
            <a:ext cx="1049208" cy="5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kumimoji="1" lang="zh-CN" altLang="en-US" sz="2800" b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线下</a:t>
            </a:r>
          </a:p>
        </p:txBody>
      </p:sp>
      <p:sp>
        <p:nvSpPr>
          <p:cNvPr id="9" name="上箭头 8"/>
          <p:cNvSpPr/>
          <p:nvPr/>
        </p:nvSpPr>
        <p:spPr>
          <a:xfrm>
            <a:off x="4582935" y="1704834"/>
            <a:ext cx="290512" cy="282575"/>
          </a:xfrm>
          <a:prstGeom prst="upArrow">
            <a:avLst/>
          </a:prstGeom>
          <a:solidFill>
            <a:srgbClr val="C000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indent="809525">
              <a:lnSpc>
                <a:spcPct val="120000"/>
              </a:lnSpc>
              <a:tabLst>
                <a:tab pos="6819045" algn="l"/>
              </a:tabLst>
              <a:defRPr/>
            </a:pPr>
            <a:endParaRPr lang="zh-CN" altLang="en-US" sz="20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887859" y="2630407"/>
            <a:ext cx="288925" cy="282575"/>
          </a:xfrm>
          <a:prstGeom prst="upArrow">
            <a:avLst/>
          </a:prstGeom>
          <a:solidFill>
            <a:srgbClr val="C000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indent="809525">
              <a:lnSpc>
                <a:spcPct val="120000"/>
              </a:lnSpc>
              <a:tabLst>
                <a:tab pos="6819045" algn="l"/>
              </a:tabLst>
              <a:defRPr/>
            </a:pPr>
            <a:endParaRPr lang="zh-CN" altLang="en-US" sz="20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873" name="TextBox 10"/>
          <p:cNvSpPr txBox="1">
            <a:spLocks noChangeArrowheads="1"/>
          </p:cNvSpPr>
          <p:nvPr/>
        </p:nvSpPr>
        <p:spPr bwMode="auto">
          <a:xfrm>
            <a:off x="5168742" y="1087974"/>
            <a:ext cx="3429152" cy="729420"/>
          </a:xfrm>
          <a:prstGeom prst="rect">
            <a:avLst/>
          </a:prstGeom>
          <a:solidFill>
            <a:srgbClr val="434C53"/>
          </a:solidFill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zh-CN"/>
            </a:defPPr>
            <a:lvl1pPr algn="ctr">
              <a:spcBef>
                <a:spcPct val="30000"/>
              </a:spcBef>
              <a:buClr>
                <a:schemeClr val="accent2"/>
              </a:buClr>
              <a:buFont typeface="Audi Type" charset="0"/>
              <a:buNone/>
              <a:defRPr sz="240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zh-CN" altLang="en-US" sz="1400" dirty="0"/>
              <a:t>有关于互联网及移动互联网的一切</a:t>
            </a:r>
            <a:endParaRPr lang="en-US" altLang="zh-CN" sz="1400" dirty="0"/>
          </a:p>
          <a:p>
            <a:r>
              <a:rPr lang="zh-CN" altLang="en-US" sz="1400" dirty="0"/>
              <a:t>如：手机、</a:t>
            </a:r>
            <a:r>
              <a:rPr lang="en-US" altLang="zh-CN" sz="1400" dirty="0"/>
              <a:t>PC</a:t>
            </a:r>
            <a:r>
              <a:rPr lang="zh-CN" altLang="en-US" sz="1400" dirty="0"/>
              <a:t>、平板、穿戴设备</a:t>
            </a:r>
            <a:r>
              <a:rPr lang="en-US" altLang="zh-CN" sz="1400" dirty="0"/>
              <a:t>……</a:t>
            </a:r>
            <a:endParaRPr lang="zh-CN" altLang="en-US" sz="1400" dirty="0"/>
          </a:p>
        </p:txBody>
      </p:sp>
      <p:sp>
        <p:nvSpPr>
          <p:cNvPr id="36874" name="TextBox 11"/>
          <p:cNvSpPr txBox="1">
            <a:spLocks noChangeArrowheads="1"/>
          </p:cNvSpPr>
          <p:nvPr/>
        </p:nvSpPr>
        <p:spPr bwMode="auto">
          <a:xfrm>
            <a:off x="5156622" y="3208043"/>
            <a:ext cx="3429152" cy="587843"/>
          </a:xfrm>
          <a:prstGeom prst="rect">
            <a:avLst/>
          </a:prstGeom>
          <a:solidFill>
            <a:srgbClr val="434C53"/>
          </a:solidFill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zh-CN"/>
            </a:defPPr>
            <a:lvl1pPr algn="ctr">
              <a:spcBef>
                <a:spcPct val="30000"/>
              </a:spcBef>
              <a:buClr>
                <a:schemeClr val="accent2"/>
              </a:buClr>
              <a:buFont typeface="Audi Type" charset="0"/>
              <a:buNone/>
              <a:defRPr sz="140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zh-CN" altLang="en-US" dirty="0"/>
              <a:t>任何一个现实场景</a:t>
            </a:r>
            <a:endParaRPr lang="en-US" altLang="zh-CN" dirty="0"/>
          </a:p>
          <a:p>
            <a:r>
              <a:rPr lang="zh-CN" altLang="en-US" dirty="0"/>
              <a:t>如：家、公司、娱乐场所、车内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827584" y="1892438"/>
            <a:ext cx="5957393" cy="1008059"/>
          </a:xfrm>
          <a:prstGeom prst="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indent="809525">
              <a:lnSpc>
                <a:spcPct val="120000"/>
              </a:lnSpc>
              <a:tabLst>
                <a:tab pos="6819045" algn="l"/>
              </a:tabLst>
              <a:defRPr/>
            </a:pPr>
            <a:endParaRPr lang="zh-CN" altLang="en-US" sz="44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57188" y="3843338"/>
            <a:ext cx="5081198" cy="70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lang="zh-CN" altLang="en-US" sz="2400" b="1" i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核心课题：</a:t>
            </a:r>
            <a:r>
              <a:rPr lang="zh-CN" altLang="en-US" sz="4000" b="1" i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找到我们的</a:t>
            </a:r>
            <a:r>
              <a:rPr lang="en-US" altLang="zh-CN" sz="4000" b="1" i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TA</a:t>
            </a:r>
            <a:endParaRPr lang="zh-CN" altLang="en-US" sz="4000" b="1" i="1">
              <a:solidFill>
                <a:srgbClr val="C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3528" y="123478"/>
            <a:ext cx="2351926" cy="438569"/>
          </a:xfrm>
          <a:prstGeom prst="rect">
            <a:avLst/>
          </a:prstGeom>
          <a:noFill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zh-CN" altLang="en-US" sz="2000" b="1">
                <a:latin typeface="微软雅黑" charset="0"/>
                <a:ea typeface="微软雅黑" charset="0"/>
                <a:cs typeface="微软雅黑" charset="0"/>
              </a:rPr>
              <a:t>策略</a:t>
            </a:r>
            <a:r>
              <a:rPr lang="zh-CN" altLang="en-US" sz="2000" b="1" dirty="0">
                <a:latin typeface="微软雅黑" charset="0"/>
                <a:ea typeface="微软雅黑" charset="0"/>
                <a:cs typeface="微软雅黑" charset="0"/>
              </a:rPr>
              <a:t>思考</a:t>
            </a:r>
            <a:endParaRPr lang="en-US" altLang="zh-CN" sz="2000" b="1" dirty="0"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85F1509-AF1B-4743-9E9C-CAD71C2AA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51" y="0"/>
            <a:ext cx="2273628" cy="54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6"/>
          <p:cNvSpPr txBox="1">
            <a:spLocks noChangeArrowheads="1"/>
          </p:cNvSpPr>
          <p:nvPr/>
        </p:nvSpPr>
        <p:spPr bwMode="auto">
          <a:xfrm>
            <a:off x="1892631" y="1407977"/>
            <a:ext cx="1950835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kumimoji="1" lang="en-US" altLang="zh-CN" sz="3200" b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TA</a:t>
            </a:r>
            <a:r>
              <a:rPr kumimoji="1" lang="zh-CN" altLang="en-US" sz="32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的时间</a:t>
            </a:r>
          </a:p>
        </p:txBody>
      </p:sp>
      <p:sp>
        <p:nvSpPr>
          <p:cNvPr id="8" name="等于号 7"/>
          <p:cNvSpPr/>
          <p:nvPr/>
        </p:nvSpPr>
        <p:spPr>
          <a:xfrm>
            <a:off x="3971921" y="1407977"/>
            <a:ext cx="581025" cy="595313"/>
          </a:xfrm>
          <a:prstGeom prst="mathEqual">
            <a:avLst/>
          </a:prstGeom>
          <a:solidFill>
            <a:srgbClr val="C00000"/>
          </a:solidFill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indent="809525">
              <a:lnSpc>
                <a:spcPct val="120000"/>
              </a:lnSpc>
              <a:tabLst>
                <a:tab pos="6819045" algn="l"/>
              </a:tabLst>
              <a:defRPr/>
            </a:pPr>
            <a:endParaRPr lang="zh-CN" altLang="en-US" sz="24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892" name="TextBox 8"/>
          <p:cNvSpPr txBox="1">
            <a:spLocks noChangeArrowheads="1"/>
          </p:cNvSpPr>
          <p:nvPr/>
        </p:nvSpPr>
        <p:spPr bwMode="auto">
          <a:xfrm>
            <a:off x="4714683" y="1407977"/>
            <a:ext cx="1511932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kumimoji="1" lang="en-US" altLang="zh-CN" sz="32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24</a:t>
            </a:r>
            <a:r>
              <a:rPr kumimoji="1" lang="zh-CN" altLang="en-US" sz="32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小时</a:t>
            </a:r>
          </a:p>
        </p:txBody>
      </p:sp>
      <p:sp>
        <p:nvSpPr>
          <p:cNvPr id="12" name="矩形 11"/>
          <p:cNvSpPr/>
          <p:nvPr/>
        </p:nvSpPr>
        <p:spPr>
          <a:xfrm>
            <a:off x="2344738" y="1407977"/>
            <a:ext cx="3679825" cy="625475"/>
          </a:xfrm>
          <a:prstGeom prst="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indent="809525">
              <a:lnSpc>
                <a:spcPct val="120000"/>
              </a:lnSpc>
              <a:tabLst>
                <a:tab pos="6819045" algn="l"/>
              </a:tabLst>
              <a:defRPr/>
            </a:pPr>
            <a:endParaRPr lang="zh-CN" altLang="en-US" sz="24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57188" y="3843338"/>
            <a:ext cx="5081198" cy="70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lang="zh-CN" altLang="en-US" sz="2400" b="1" i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核心课题：</a:t>
            </a:r>
            <a:r>
              <a:rPr lang="zh-CN" altLang="en-US" sz="4000" b="1" i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占领</a:t>
            </a:r>
            <a:r>
              <a:rPr lang="en-US" altLang="zh-CN" sz="4000" b="1" i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TA</a:t>
            </a:r>
            <a:r>
              <a:rPr lang="zh-CN" altLang="en-US" sz="4000" b="1" i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的时间</a:t>
            </a:r>
          </a:p>
        </p:txBody>
      </p:sp>
      <p:sp>
        <p:nvSpPr>
          <p:cNvPr id="16" name="矩形 15"/>
          <p:cNvSpPr/>
          <p:nvPr/>
        </p:nvSpPr>
        <p:spPr>
          <a:xfrm>
            <a:off x="2480485" y="2183879"/>
            <a:ext cx="3381646" cy="1268600"/>
          </a:xfrm>
          <a:prstGeom prst="rect">
            <a:avLst/>
          </a:prstGeom>
          <a:solidFill>
            <a:srgbClr val="434C5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30000"/>
              </a:spcBef>
              <a:buClr>
                <a:schemeClr val="accent2"/>
              </a:buClr>
              <a:buFont typeface="Audi Type" charset="0"/>
              <a:buNone/>
            </a:pPr>
            <a:endParaRPr lang="zh-CN" altLang="en-US" sz="1200" dirty="0">
              <a:solidFill>
                <a:schemeClr val="bg1"/>
              </a:solidFill>
              <a:latin typeface="Arial" charset="0"/>
              <a:ea typeface="宋体" charset="-122"/>
            </a:endParaRPr>
          </a:p>
        </p:txBody>
      </p:sp>
      <p:sp>
        <p:nvSpPr>
          <p:cNvPr id="37896" name="TextBox 16"/>
          <p:cNvSpPr txBox="1">
            <a:spLocks noChangeArrowheads="1"/>
          </p:cNvSpPr>
          <p:nvPr/>
        </p:nvSpPr>
        <p:spPr bwMode="auto">
          <a:xfrm>
            <a:off x="2480485" y="2139702"/>
            <a:ext cx="3381646" cy="1323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de-DE"/>
            </a:defPPr>
            <a:lvl1pPr algn="ctr" eaLnBrk="1" hangingPunct="1">
              <a:spcBef>
                <a:spcPct val="30000"/>
              </a:spcBef>
              <a:buClr>
                <a:schemeClr val="accent2"/>
              </a:buClr>
              <a:buFont typeface="Audi Type" charset="0"/>
              <a:buNone/>
              <a:defRPr sz="1200">
                <a:ea typeface="宋体" charset="-122"/>
              </a:defRPr>
            </a:lvl1pPr>
            <a:lvl2pPr marL="742950" indent="-285750" eaLnBrk="0" hangingPunct="0">
              <a:defRPr sz="1200">
                <a:latin typeface="Audi Type" charset="0"/>
                <a:ea typeface="宋体" charset="-122"/>
              </a:defRPr>
            </a:lvl2pPr>
            <a:lvl3pPr marL="1143000" indent="-228600" eaLnBrk="0" hangingPunct="0">
              <a:defRPr sz="1200">
                <a:latin typeface="Audi Type" charset="0"/>
                <a:ea typeface="宋体" charset="-122"/>
              </a:defRPr>
            </a:lvl3pPr>
            <a:lvl4pPr marL="1600200" indent="-228600" eaLnBrk="0" hangingPunct="0">
              <a:defRPr sz="1200">
                <a:latin typeface="Audi Type" charset="0"/>
                <a:ea typeface="宋体" charset="-122"/>
              </a:defRPr>
            </a:lvl4pPr>
            <a:lvl5pPr marL="2057400" indent="-228600" eaLnBrk="0" hangingPunct="0">
              <a:defRPr sz="1200">
                <a:latin typeface="Audi Type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udi Type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udi Type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udi Type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udi Type" charset="0"/>
                <a:ea typeface="宋体" charset="-122"/>
              </a:defRPr>
            </a:lvl9pPr>
          </a:lstStyle>
          <a:p>
            <a:r>
              <a:rPr lang="zh-CN" altLang="en-US" sz="18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现下社会，生活日渐紧凑</a:t>
            </a:r>
            <a:endParaRPr lang="en-US" altLang="zh-CN" sz="1800" b="1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en-US" sz="18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有限的时间内</a:t>
            </a:r>
            <a:endParaRPr lang="en-US" altLang="zh-CN" sz="1800" b="1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en-US" altLang="zh-CN" sz="18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TA</a:t>
            </a:r>
            <a:r>
              <a:rPr lang="zh-CN" altLang="en-US" sz="18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都有详细的规划</a:t>
            </a:r>
          </a:p>
        </p:txBody>
      </p:sp>
      <p:sp>
        <p:nvSpPr>
          <p:cNvPr id="9" name="矩形 8"/>
          <p:cNvSpPr/>
          <p:nvPr/>
        </p:nvSpPr>
        <p:spPr>
          <a:xfrm>
            <a:off x="323528" y="123478"/>
            <a:ext cx="2351926" cy="438569"/>
          </a:xfrm>
          <a:prstGeom prst="rect">
            <a:avLst/>
          </a:prstGeom>
          <a:noFill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zh-CN" altLang="en-US" sz="2000" b="1">
                <a:latin typeface="微软雅黑" charset="0"/>
                <a:ea typeface="微软雅黑" charset="0"/>
                <a:cs typeface="微软雅黑" charset="0"/>
              </a:rPr>
              <a:t>策略</a:t>
            </a:r>
            <a:r>
              <a:rPr lang="zh-CN" altLang="en-US" sz="2000" b="1" dirty="0">
                <a:latin typeface="微软雅黑" charset="0"/>
                <a:ea typeface="微软雅黑" charset="0"/>
                <a:cs typeface="微软雅黑" charset="0"/>
              </a:rPr>
              <a:t>思考</a:t>
            </a:r>
            <a:endParaRPr lang="en-US" altLang="zh-CN" sz="2000" b="1" dirty="0"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6"/>
          <p:cNvSpPr txBox="1">
            <a:spLocks noChangeArrowheads="1"/>
          </p:cNvSpPr>
          <p:nvPr/>
        </p:nvSpPr>
        <p:spPr bwMode="auto">
          <a:xfrm>
            <a:off x="1387518" y="1834649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kumimoji="1" lang="zh-CN" altLang="en-US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时间的价值</a:t>
            </a:r>
          </a:p>
        </p:txBody>
      </p:sp>
      <p:sp>
        <p:nvSpPr>
          <p:cNvPr id="8" name="等于号 7"/>
          <p:cNvSpPr/>
          <p:nvPr/>
        </p:nvSpPr>
        <p:spPr>
          <a:xfrm>
            <a:off x="2857543" y="1737816"/>
            <a:ext cx="581025" cy="595313"/>
          </a:xfrm>
          <a:prstGeom prst="mathEqual">
            <a:avLst/>
          </a:prstGeom>
          <a:solidFill>
            <a:srgbClr val="C000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indent="809525">
              <a:lnSpc>
                <a:spcPct val="120000"/>
              </a:lnSpc>
              <a:tabLst>
                <a:tab pos="6819045" algn="l"/>
              </a:tabLst>
              <a:defRPr/>
            </a:pPr>
            <a:endParaRPr lang="zh-CN" altLang="en-US" sz="20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03648" y="1707654"/>
            <a:ext cx="6794500" cy="625475"/>
          </a:xfrm>
          <a:prstGeom prst="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indent="809525">
              <a:lnSpc>
                <a:spcPct val="120000"/>
              </a:lnSpc>
              <a:tabLst>
                <a:tab pos="6819045" algn="l"/>
              </a:tabLst>
              <a:defRPr/>
            </a:pPr>
            <a:endParaRPr lang="zh-CN" altLang="en-US" sz="20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57189" y="3843338"/>
            <a:ext cx="6110325" cy="70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lang="zh-CN" altLang="en-US" sz="2400" b="1" i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核心课题：</a:t>
            </a:r>
            <a:r>
              <a:rPr lang="zh-CN" altLang="en-US" sz="4000" b="1" i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放大</a:t>
            </a:r>
            <a:r>
              <a:rPr lang="en-US" altLang="zh-CN" sz="4000" b="1" i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TA</a:t>
            </a:r>
            <a:r>
              <a:rPr lang="zh-CN" altLang="en-US" sz="4000" b="1" i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时间的价值</a:t>
            </a:r>
          </a:p>
        </p:txBody>
      </p:sp>
      <p:sp>
        <p:nvSpPr>
          <p:cNvPr id="38918" name="TextBox 9"/>
          <p:cNvSpPr txBox="1">
            <a:spLocks noChangeArrowheads="1"/>
          </p:cNvSpPr>
          <p:nvPr/>
        </p:nvSpPr>
        <p:spPr bwMode="auto">
          <a:xfrm>
            <a:off x="3529060" y="1834649"/>
            <a:ext cx="4397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kumimoji="1" lang="en-US" altLang="zh-CN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1</a:t>
            </a:r>
            <a:r>
              <a:rPr kumimoji="1" lang="zh-CN" altLang="en-US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天、</a:t>
            </a:r>
            <a:r>
              <a:rPr kumimoji="1" lang="en-US" altLang="zh-CN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24</a:t>
            </a:r>
            <a:r>
              <a:rPr kumimoji="1" lang="zh-CN" altLang="en-US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小时、</a:t>
            </a:r>
            <a:r>
              <a:rPr kumimoji="1" lang="en-US" altLang="zh-CN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1440</a:t>
            </a:r>
            <a:r>
              <a:rPr kumimoji="1" lang="zh-CN" altLang="en-US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分钟、</a:t>
            </a:r>
            <a:r>
              <a:rPr kumimoji="1" lang="en-US" altLang="zh-CN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86400</a:t>
            </a:r>
            <a:r>
              <a:rPr kumimoji="1" lang="zh-CN" altLang="en-US" sz="2000" b="1" dirty="0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秒</a:t>
            </a:r>
          </a:p>
        </p:txBody>
      </p:sp>
      <p:sp>
        <p:nvSpPr>
          <p:cNvPr id="38919" name="TextBox 1"/>
          <p:cNvSpPr txBox="1">
            <a:spLocks noChangeArrowheads="1"/>
          </p:cNvSpPr>
          <p:nvPr/>
        </p:nvSpPr>
        <p:spPr bwMode="auto">
          <a:xfrm>
            <a:off x="1043608" y="2429962"/>
            <a:ext cx="7232352" cy="545681"/>
          </a:xfrm>
          <a:prstGeom prst="rect">
            <a:avLst/>
          </a:prstGeom>
          <a:solidFill>
            <a:srgbClr val="434C53"/>
          </a:solidFill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zh-CN"/>
            </a:defPPr>
            <a:lvl1pPr algn="ctr">
              <a:spcBef>
                <a:spcPct val="30000"/>
              </a:spcBef>
              <a:buClr>
                <a:schemeClr val="accent2"/>
              </a:buClr>
              <a:buFont typeface="Audi Type" charset="0"/>
              <a:buNone/>
              <a:defRPr sz="1200">
                <a:solidFill>
                  <a:schemeClr val="bg1"/>
                </a:solidFill>
                <a:ea typeface="宋体" charset="-122"/>
              </a:defRPr>
            </a:lvl1pPr>
          </a:lstStyle>
          <a:p>
            <a:r>
              <a:rPr lang="zh-CN" altLang="en-US" sz="2400" dirty="0">
                <a:latin typeface="Microsoft YaHei" charset="-122"/>
                <a:ea typeface="Microsoft YaHei" charset="-122"/>
                <a:cs typeface="Microsoft YaHei" charset="-122"/>
              </a:rPr>
              <a:t>固定的时间，每一次媒介的触碰都是难得的机会</a:t>
            </a:r>
          </a:p>
        </p:txBody>
      </p:sp>
      <p:sp>
        <p:nvSpPr>
          <p:cNvPr id="9" name="矩形 8"/>
          <p:cNvSpPr/>
          <p:nvPr/>
        </p:nvSpPr>
        <p:spPr>
          <a:xfrm>
            <a:off x="323528" y="123478"/>
            <a:ext cx="2351926" cy="438569"/>
          </a:xfrm>
          <a:prstGeom prst="rect">
            <a:avLst/>
          </a:prstGeom>
          <a:noFill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zh-CN" altLang="en-US" sz="2000" b="1">
                <a:latin typeface="微软雅黑" charset="0"/>
                <a:ea typeface="微软雅黑" charset="0"/>
                <a:cs typeface="微软雅黑" charset="0"/>
              </a:rPr>
              <a:t>策略</a:t>
            </a:r>
            <a:r>
              <a:rPr lang="zh-CN" altLang="en-US" sz="2000" b="1" dirty="0">
                <a:latin typeface="微软雅黑" charset="0"/>
                <a:ea typeface="微软雅黑" charset="0"/>
                <a:cs typeface="微软雅黑" charset="0"/>
              </a:rPr>
              <a:t>思考</a:t>
            </a:r>
            <a:endParaRPr lang="en-US" altLang="zh-CN" sz="2000" b="1" dirty="0"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23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 rot="5400000">
            <a:off x="3941607" y="-1655601"/>
            <a:ext cx="1178246" cy="6556375"/>
          </a:xfrm>
          <a:prstGeom prst="homePlate">
            <a:avLst/>
          </a:prstGeom>
          <a:solidFill>
            <a:srgbClr val="C00000"/>
          </a:solidFill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indent="809525">
              <a:lnSpc>
                <a:spcPct val="120000"/>
              </a:lnSpc>
              <a:tabLst>
                <a:tab pos="6819045" algn="l"/>
              </a:tabLst>
              <a:defRPr/>
            </a:pP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939" name="TextBox 5"/>
          <p:cNvSpPr txBox="1">
            <a:spLocks noChangeArrowheads="1"/>
          </p:cNvSpPr>
          <p:nvPr/>
        </p:nvSpPr>
        <p:spPr bwMode="auto">
          <a:xfrm>
            <a:off x="2955925" y="1292229"/>
            <a:ext cx="3143789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lang="zh-CN" altLang="en-US" sz="2400" b="1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瑞虎</a:t>
            </a:r>
            <a:r>
              <a:rPr lang="en-US" altLang="zh-CN" sz="2400" b="1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8</a:t>
            </a:r>
            <a:r>
              <a:rPr lang="zh-CN" altLang="en-US" sz="2400" b="1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上市全媒介思路</a:t>
            </a:r>
          </a:p>
        </p:txBody>
      </p:sp>
      <p:sp>
        <p:nvSpPr>
          <p:cNvPr id="39940" name="TextBox 6"/>
          <p:cNvSpPr txBox="1">
            <a:spLocks noChangeArrowheads="1"/>
          </p:cNvSpPr>
          <p:nvPr/>
        </p:nvSpPr>
        <p:spPr bwMode="auto">
          <a:xfrm>
            <a:off x="465138" y="2867025"/>
            <a:ext cx="24431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zh-CN" altLang="en-US" sz="4400" b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技数寻人</a:t>
            </a:r>
          </a:p>
        </p:txBody>
      </p:sp>
      <p:sp>
        <p:nvSpPr>
          <p:cNvPr id="39941" name="TextBox 7"/>
          <p:cNvSpPr txBox="1">
            <a:spLocks noChangeArrowheads="1"/>
          </p:cNvSpPr>
          <p:nvPr/>
        </p:nvSpPr>
        <p:spPr bwMode="auto">
          <a:xfrm>
            <a:off x="3309943" y="2867025"/>
            <a:ext cx="2441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zh-CN" altLang="en-US" sz="4400" b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占领时间</a:t>
            </a:r>
          </a:p>
        </p:txBody>
      </p:sp>
      <p:sp>
        <p:nvSpPr>
          <p:cNvPr id="39942" name="TextBox 8"/>
          <p:cNvSpPr txBox="1">
            <a:spLocks noChangeArrowheads="1"/>
          </p:cNvSpPr>
          <p:nvPr/>
        </p:nvSpPr>
        <p:spPr bwMode="auto">
          <a:xfrm>
            <a:off x="6153155" y="2867025"/>
            <a:ext cx="24431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zh-CN" altLang="en-US" sz="4400" b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放大价值</a:t>
            </a:r>
          </a:p>
        </p:txBody>
      </p:sp>
      <p:sp>
        <p:nvSpPr>
          <p:cNvPr id="39943" name="TextBox 9"/>
          <p:cNvSpPr txBox="1">
            <a:spLocks noChangeArrowheads="1"/>
          </p:cNvSpPr>
          <p:nvPr/>
        </p:nvSpPr>
        <p:spPr bwMode="auto">
          <a:xfrm>
            <a:off x="2852743" y="3021018"/>
            <a:ext cx="492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lang="zh-CN" altLang="en-US" sz="2400" b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＋</a:t>
            </a:r>
          </a:p>
        </p:txBody>
      </p:sp>
      <p:sp>
        <p:nvSpPr>
          <p:cNvPr id="39944" name="TextBox 10"/>
          <p:cNvSpPr txBox="1">
            <a:spLocks noChangeArrowheads="1"/>
          </p:cNvSpPr>
          <p:nvPr/>
        </p:nvSpPr>
        <p:spPr bwMode="auto">
          <a:xfrm>
            <a:off x="5665793" y="3021018"/>
            <a:ext cx="492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lang="zh-CN" altLang="en-US" sz="2400" b="1">
                <a:solidFill>
                  <a:srgbClr val="C00000"/>
                </a:solidFill>
                <a:latin typeface="微软雅黑" charset="0"/>
                <a:ea typeface="微软雅黑" charset="0"/>
                <a:cs typeface="微软雅黑" charset="0"/>
              </a:rPr>
              <a:t>＋</a:t>
            </a:r>
          </a:p>
        </p:txBody>
      </p:sp>
      <p:sp>
        <p:nvSpPr>
          <p:cNvPr id="9" name="矩形 8"/>
          <p:cNvSpPr/>
          <p:nvPr/>
        </p:nvSpPr>
        <p:spPr>
          <a:xfrm>
            <a:off x="323528" y="123478"/>
            <a:ext cx="2351926" cy="438569"/>
          </a:xfrm>
          <a:prstGeom prst="rect">
            <a:avLst/>
          </a:prstGeom>
          <a:noFill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zh-CN" altLang="en-US" sz="2000" b="1" dirty="0">
                <a:latin typeface="微软雅黑" charset="0"/>
                <a:ea typeface="微软雅黑" charset="0"/>
                <a:cs typeface="微软雅黑" charset="0"/>
              </a:rPr>
              <a:t>策略思考</a:t>
            </a:r>
            <a:endParaRPr lang="en-US" altLang="zh-CN" sz="2000" b="1" dirty="0"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367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 8"/>
          <p:cNvGrpSpPr/>
          <p:nvPr/>
        </p:nvGrpSpPr>
        <p:grpSpPr>
          <a:xfrm>
            <a:off x="683568" y="1726726"/>
            <a:ext cx="4740009" cy="338554"/>
            <a:chOff x="692466" y="1441108"/>
            <a:chExt cx="4740009" cy="338554"/>
          </a:xfrm>
        </p:grpSpPr>
        <p:sp>
          <p:nvSpPr>
            <p:cNvPr id="20" name="文本框 78"/>
            <p:cNvSpPr>
              <a:spLocks noChangeArrowheads="1"/>
            </p:cNvSpPr>
            <p:nvPr/>
          </p:nvSpPr>
          <p:spPr bwMode="auto">
            <a:xfrm>
              <a:off x="971600" y="1441108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市场和品牌现状分析               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3" name="等腰三角形 12"/>
            <p:cNvSpPr/>
            <p:nvPr/>
          </p:nvSpPr>
          <p:spPr>
            <a:xfrm rot="5400000">
              <a:off x="656466" y="1498793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组 9"/>
          <p:cNvGrpSpPr/>
          <p:nvPr/>
        </p:nvGrpSpPr>
        <p:grpSpPr>
          <a:xfrm>
            <a:off x="683568" y="2808054"/>
            <a:ext cx="4740009" cy="338554"/>
            <a:chOff x="692466" y="2089180"/>
            <a:chExt cx="4740009" cy="338554"/>
          </a:xfrm>
        </p:grpSpPr>
        <p:sp>
          <p:nvSpPr>
            <p:cNvPr id="22" name="文本框 78"/>
            <p:cNvSpPr>
              <a:spLocks noChangeArrowheads="1"/>
            </p:cNvSpPr>
            <p:nvPr/>
          </p:nvSpPr>
          <p:spPr bwMode="auto">
            <a:xfrm>
              <a:off x="971600" y="2089180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全媒体投放策略</a:t>
              </a:r>
              <a:endPara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5" name="等腰三角形 14"/>
            <p:cNvSpPr/>
            <p:nvPr/>
          </p:nvSpPr>
          <p:spPr>
            <a:xfrm rot="5400000">
              <a:off x="656466" y="2151127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C00000"/>
                </a:solidFill>
              </a:endParaRPr>
            </a:p>
          </p:txBody>
        </p:sp>
      </p:grpSp>
      <p:grpSp>
        <p:nvGrpSpPr>
          <p:cNvPr id="32" name="组 31"/>
          <p:cNvGrpSpPr/>
          <p:nvPr/>
        </p:nvGrpSpPr>
        <p:grpSpPr>
          <a:xfrm>
            <a:off x="683568" y="3348718"/>
            <a:ext cx="4740009" cy="338554"/>
            <a:chOff x="692466" y="2737252"/>
            <a:chExt cx="4740009" cy="338554"/>
          </a:xfrm>
        </p:grpSpPr>
        <p:sp>
          <p:nvSpPr>
            <p:cNvPr id="24" name="文本框 78"/>
            <p:cNvSpPr>
              <a:spLocks noChangeArrowheads="1"/>
            </p:cNvSpPr>
            <p:nvPr/>
          </p:nvSpPr>
          <p:spPr bwMode="auto">
            <a:xfrm>
              <a:off x="971600" y="2737252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广告项目投放建议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7" name="等腰三角形 16"/>
            <p:cNvSpPr/>
            <p:nvPr/>
          </p:nvSpPr>
          <p:spPr>
            <a:xfrm rot="5400000">
              <a:off x="656466" y="2803461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组 7"/>
          <p:cNvGrpSpPr/>
          <p:nvPr/>
        </p:nvGrpSpPr>
        <p:grpSpPr>
          <a:xfrm>
            <a:off x="683568" y="3889380"/>
            <a:ext cx="4740009" cy="338554"/>
            <a:chOff x="692466" y="4033396"/>
            <a:chExt cx="4740009" cy="338554"/>
          </a:xfrm>
        </p:grpSpPr>
        <p:sp>
          <p:nvSpPr>
            <p:cNvPr id="30" name="文本框 78">
              <a:extLst>
                <a:ext uri="{FF2B5EF4-FFF2-40B4-BE49-F238E27FC236}">
                  <a16:creationId xmlns:a16="http://schemas.microsoft.com/office/drawing/2014/main" id="{89D684D2-99AE-4AD0-9A75-89AC32812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600" y="4033396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预算分配</a:t>
              </a:r>
              <a:endPara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1" name="等腰三角形 20">
              <a:extLst>
                <a:ext uri="{FF2B5EF4-FFF2-40B4-BE49-F238E27FC236}">
                  <a16:creationId xmlns:a16="http://schemas.microsoft.com/office/drawing/2014/main" id="{FC78A2C6-6FA2-4CA1-8D3A-BD200760118D}"/>
                </a:ext>
              </a:extLst>
            </p:cNvPr>
            <p:cNvSpPr/>
            <p:nvPr/>
          </p:nvSpPr>
          <p:spPr>
            <a:xfrm rot="5400000">
              <a:off x="656466" y="4108129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3" name="组 32"/>
          <p:cNvGrpSpPr/>
          <p:nvPr/>
        </p:nvGrpSpPr>
        <p:grpSpPr>
          <a:xfrm>
            <a:off x="683568" y="1186062"/>
            <a:ext cx="4740009" cy="338554"/>
            <a:chOff x="692466" y="4033396"/>
            <a:chExt cx="4740009" cy="338554"/>
          </a:xfrm>
        </p:grpSpPr>
        <p:sp>
          <p:nvSpPr>
            <p:cNvPr id="34" name="文本框 78">
              <a:extLst>
                <a:ext uri="{FF2B5EF4-FFF2-40B4-BE49-F238E27FC236}">
                  <a16:creationId xmlns:a16="http://schemas.microsoft.com/office/drawing/2014/main" id="{89D684D2-99AE-4AD0-9A75-89AC32812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600" y="4033396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前期投放效果回顾</a:t>
              </a:r>
              <a:endPara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" name="等腰三角形 20">
              <a:extLst>
                <a:ext uri="{FF2B5EF4-FFF2-40B4-BE49-F238E27FC236}">
                  <a16:creationId xmlns:a16="http://schemas.microsoft.com/office/drawing/2014/main" id="{FC78A2C6-6FA2-4CA1-8D3A-BD200760118D}"/>
                </a:ext>
              </a:extLst>
            </p:cNvPr>
            <p:cNvSpPr/>
            <p:nvPr/>
          </p:nvSpPr>
          <p:spPr>
            <a:xfrm rot="5400000">
              <a:off x="656466" y="4108129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组 16"/>
          <p:cNvGrpSpPr/>
          <p:nvPr/>
        </p:nvGrpSpPr>
        <p:grpSpPr>
          <a:xfrm>
            <a:off x="683568" y="2267390"/>
            <a:ext cx="4740009" cy="338554"/>
            <a:chOff x="692466" y="2089180"/>
            <a:chExt cx="4740009" cy="338554"/>
          </a:xfrm>
        </p:grpSpPr>
        <p:sp>
          <p:nvSpPr>
            <p:cNvPr id="18" name="文本框 78"/>
            <p:cNvSpPr>
              <a:spLocks noChangeArrowheads="1"/>
            </p:cNvSpPr>
            <p:nvPr/>
          </p:nvSpPr>
          <p:spPr bwMode="auto">
            <a:xfrm>
              <a:off x="971600" y="2089180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全媒体执行战略思考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9" name="等腰三角形 14"/>
            <p:cNvSpPr/>
            <p:nvPr/>
          </p:nvSpPr>
          <p:spPr>
            <a:xfrm rot="5400000">
              <a:off x="656466" y="2151127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2074607"/>
            <a:ext cx="5544616" cy="28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64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30306" y="699542"/>
            <a:ext cx="8606190" cy="13747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6" tIns="45713" rIns="91426" bIns="45713" anchor="ctr">
            <a:spAutoFit/>
          </a:bodyPr>
          <a:lstStyle/>
          <a:p>
            <a:pPr marL="285750" indent="-285750" eaLnBrk="0" hangingPunct="0">
              <a:lnSpc>
                <a:spcPts val="2500"/>
              </a:lnSpc>
              <a:buFont typeface="Wingdings" panose="05000000000000000000" pitchFamily="2" charset="2"/>
              <a:buChar char="n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项目名称：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奇瑞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瑞虎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上市项目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eaLnBrk="0" hangingPunct="0">
              <a:lnSpc>
                <a:spcPts val="2500"/>
              </a:lnSpc>
              <a:buFont typeface="Wingdings" panose="05000000000000000000" pitchFamily="2" charset="2"/>
              <a:buChar char="n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投放阵地：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搜狐、新浪新闻、一点资讯、网易、今日头条、汽车之家、易车、爱卡、网上车市、优酷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eaLnBrk="0" hangingPunct="0">
              <a:lnSpc>
                <a:spcPts val="2500"/>
              </a:lnSpc>
              <a:buFont typeface="Wingdings" panose="05000000000000000000" pitchFamily="2" charset="2"/>
              <a:buChar char="n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合作周期：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日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日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eaLnBrk="0" hangingPunct="0">
              <a:lnSpc>
                <a:spcPts val="2500"/>
              </a:lnSpc>
              <a:buFont typeface="Wingdings" panose="05000000000000000000" pitchFamily="2" charset="2"/>
              <a:buChar char="n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投放形式：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常规硬广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645826"/>
              </p:ext>
            </p:extLst>
          </p:nvPr>
        </p:nvGraphicFramePr>
        <p:xfrm>
          <a:off x="467543" y="2074263"/>
          <a:ext cx="8208914" cy="2708910"/>
        </p:xfrm>
        <a:graphic>
          <a:graphicData uri="http://schemas.openxmlformats.org/drawingml/2006/table">
            <a:tbl>
              <a:tblPr/>
              <a:tblGrid>
                <a:gridCol w="1198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9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5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5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媒体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投放周期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投放费用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0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瑞虎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上市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搜狐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-6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3,425,662.50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新浪新闻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-6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2,207,182.50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一点资讯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-6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5,913,340.00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网易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-5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2,103,500.00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今日头条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-6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2,680,000.00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汽车之家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-6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2,900,000.00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易车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-6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8,380,000.00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爱卡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-6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1,200,000.00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网上车市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-6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2,200,000.00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优酷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-6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982,822.50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097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膨胀金额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31,992,508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097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媒体预算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20,459,120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标题 1"/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4-6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月投放回顾</a:t>
            </a:r>
          </a:p>
        </p:txBody>
      </p:sp>
    </p:spTree>
    <p:extLst>
      <p:ext uri="{BB962C8B-B14F-4D97-AF65-F5344CB8AC3E}">
        <p14:creationId xmlns:p14="http://schemas.microsoft.com/office/powerpoint/2010/main" val="5894597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 bwMode="auto">
          <a:xfrm>
            <a:off x="107504" y="111401"/>
            <a:ext cx="8335063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奇瑞瑞虎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上市下一阶段核心营销策略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3845F9D-99CF-4498-83C8-0E0C050C0ED7}"/>
              </a:ext>
            </a:extLst>
          </p:cNvPr>
          <p:cNvSpPr/>
          <p:nvPr/>
        </p:nvSpPr>
        <p:spPr bwMode="auto">
          <a:xfrm>
            <a:off x="1691678" y="1275606"/>
            <a:ext cx="6768752" cy="3998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lIns="0" tIns="0" rIns="0" bIns="0" rtlCol="0" anchor="ctr"/>
          <a:lstStyle/>
          <a:p>
            <a:pPr algn="ctr" eaLnBrk="1" hangingPunct="1"/>
            <a:r>
              <a:rPr lang="zh-CN" altLang="en-US" sz="1400" b="1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奇瑞瑞虎</a:t>
            </a:r>
            <a:r>
              <a:rPr lang="en-US" altLang="zh-CN" sz="1400" b="1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8</a:t>
            </a:r>
            <a:r>
              <a:rPr lang="zh-CN" altLang="en-US" sz="1400" b="1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上市下一阶段：</a:t>
            </a:r>
            <a:r>
              <a:rPr lang="en-US" altLang="zh-CN" sz="1400" b="1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7-9</a:t>
            </a:r>
            <a:r>
              <a:rPr lang="zh-CN" altLang="en-US" sz="1400" b="1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月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34C3262-51FB-43EA-9015-EAD3D3396951}"/>
              </a:ext>
            </a:extLst>
          </p:cNvPr>
          <p:cNvSpPr/>
          <p:nvPr/>
        </p:nvSpPr>
        <p:spPr bwMode="auto">
          <a:xfrm>
            <a:off x="1691678" y="1779662"/>
            <a:ext cx="6768752" cy="399801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none" lIns="0" tIns="0" rIns="0" bIns="0" rtlCol="0" anchor="ctr"/>
          <a:lstStyle/>
          <a:p>
            <a:pPr algn="ctr" eaLnBrk="1" hangingPunct="1"/>
            <a:r>
              <a:rPr lang="zh-CN" altLang="en-US" sz="1400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核心任务：借势上市营销机会，持续扩大上端开口；强化营销转化各阶段漏斗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9A173C8-1D1D-4E41-870A-7782304E55BC}"/>
              </a:ext>
            </a:extLst>
          </p:cNvPr>
          <p:cNvSpPr/>
          <p:nvPr/>
        </p:nvSpPr>
        <p:spPr bwMode="auto">
          <a:xfrm>
            <a:off x="1691678" y="2283718"/>
            <a:ext cx="3312368" cy="3998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lIns="0" tIns="0" rIns="0" bIns="0" rtlCol="0" anchor="ctr"/>
          <a:lstStyle/>
          <a:p>
            <a:pPr algn="ctr" eaLnBrk="1" hangingPunct="1"/>
            <a:r>
              <a:rPr lang="zh-CN" altLang="en-US" sz="1400" b="1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上一阶段已取得良好的效果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84D7956-325F-4183-BB97-AF5BE26210F9}"/>
              </a:ext>
            </a:extLst>
          </p:cNvPr>
          <p:cNvSpPr/>
          <p:nvPr/>
        </p:nvSpPr>
        <p:spPr bwMode="auto">
          <a:xfrm>
            <a:off x="5148064" y="2283718"/>
            <a:ext cx="3312368" cy="3998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lIns="0" tIns="0" rIns="0" bIns="0" rtlCol="0" anchor="ctr"/>
          <a:lstStyle/>
          <a:p>
            <a:pPr algn="ctr" eaLnBrk="1" hangingPunct="1"/>
            <a:r>
              <a:rPr lang="zh-CN" altLang="en-US" sz="1400" b="1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市场环境复杂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8165FC7-E46C-41DF-82BD-E5596300985D}"/>
              </a:ext>
            </a:extLst>
          </p:cNvPr>
          <p:cNvSpPr/>
          <p:nvPr/>
        </p:nvSpPr>
        <p:spPr bwMode="auto">
          <a:xfrm>
            <a:off x="1691678" y="2787774"/>
            <a:ext cx="3312368" cy="399801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none" lIns="0" tIns="0" rIns="0" bIns="0" rtlCol="0" anchor="ctr"/>
          <a:lstStyle/>
          <a:p>
            <a:pPr algn="ctr" eaLnBrk="1" hangingPunct="1"/>
            <a:r>
              <a:rPr lang="zh-CN" altLang="en-US" sz="1400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成功手段延续，夯实效果转化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41C3D5B-7BE2-4E9B-A507-BC7DFDA279C4}"/>
              </a:ext>
            </a:extLst>
          </p:cNvPr>
          <p:cNvSpPr/>
          <p:nvPr/>
        </p:nvSpPr>
        <p:spPr bwMode="auto">
          <a:xfrm>
            <a:off x="5148062" y="2787774"/>
            <a:ext cx="3312368" cy="399801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none" lIns="0" tIns="0" rIns="0" bIns="0" rtlCol="0" anchor="ctr"/>
          <a:lstStyle/>
          <a:p>
            <a:pPr algn="ctr" eaLnBrk="1" hangingPunct="1"/>
            <a:r>
              <a:rPr lang="zh-CN" altLang="en-US" sz="1400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增强营销支撑，多渠道广泛覆盖</a:t>
            </a:r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E803BC8D-F26F-4C4D-99AF-71BD90C3A75A}"/>
              </a:ext>
            </a:extLst>
          </p:cNvPr>
          <p:cNvSpPr/>
          <p:nvPr/>
        </p:nvSpPr>
        <p:spPr bwMode="auto">
          <a:xfrm>
            <a:off x="4391978" y="3352260"/>
            <a:ext cx="1368152" cy="288032"/>
          </a:xfrm>
          <a:prstGeom prst="downArrow">
            <a:avLst/>
          </a:prstGeom>
          <a:noFill/>
          <a:ln w="28575" algn="ctr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rtlCol="0" anchor="ctr"/>
          <a:lstStyle/>
          <a:p>
            <a:pPr algn="ctr" eaLnBrk="1" hangingPunct="1"/>
            <a:endParaRPr lang="zh-CN" altLang="en-US" sz="1400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E6AF37B-8EEA-4ACA-B503-A7F2B9FB16AB}"/>
              </a:ext>
            </a:extLst>
          </p:cNvPr>
          <p:cNvSpPr txBox="1"/>
          <p:nvPr/>
        </p:nvSpPr>
        <p:spPr>
          <a:xfrm>
            <a:off x="2091788" y="379588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延续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77DA593-7E56-4A32-B69C-BF046A650B41}"/>
              </a:ext>
            </a:extLst>
          </p:cNvPr>
          <p:cNvSpPr txBox="1"/>
          <p:nvPr/>
        </p:nvSpPr>
        <p:spPr>
          <a:xfrm>
            <a:off x="3779910" y="379588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转化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9A5EA0E-C858-4092-B7F1-87C9B3156DFC}"/>
              </a:ext>
            </a:extLst>
          </p:cNvPr>
          <p:cNvSpPr txBox="1"/>
          <p:nvPr/>
        </p:nvSpPr>
        <p:spPr>
          <a:xfrm>
            <a:off x="5468032" y="379588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增强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DED7908-CC7A-42E7-A681-9498E85545C1}"/>
              </a:ext>
            </a:extLst>
          </p:cNvPr>
          <p:cNvSpPr txBox="1"/>
          <p:nvPr/>
        </p:nvSpPr>
        <p:spPr>
          <a:xfrm>
            <a:off x="7156154" y="379015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多渠道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9013A2D-0B86-4615-A3A8-A68FC7D63C32}"/>
              </a:ext>
            </a:extLst>
          </p:cNvPr>
          <p:cNvSpPr txBox="1"/>
          <p:nvPr/>
        </p:nvSpPr>
        <p:spPr>
          <a:xfrm>
            <a:off x="899592" y="232972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5CC2F84-8946-4B33-8DB5-DB1E556BEAF2}"/>
              </a:ext>
            </a:extLst>
          </p:cNvPr>
          <p:cNvSpPr txBox="1"/>
          <p:nvPr/>
        </p:nvSpPr>
        <p:spPr>
          <a:xfrm>
            <a:off x="715222" y="283378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核心策略</a:t>
            </a:r>
          </a:p>
        </p:txBody>
      </p:sp>
    </p:spTree>
    <p:extLst>
      <p:ext uri="{BB962C8B-B14F-4D97-AF65-F5344CB8AC3E}">
        <p14:creationId xmlns:p14="http://schemas.microsoft.com/office/powerpoint/2010/main" val="8240326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C5C59DC-066D-47FD-AD39-E775D7EAE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973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615368D0-BAAC-43C6-8430-7B80E69987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581943"/>
              </p:ext>
            </p:extLst>
          </p:nvPr>
        </p:nvGraphicFramePr>
        <p:xfrm>
          <a:off x="1499828" y="1059582"/>
          <a:ext cx="6144344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奇瑞瑞虎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上市（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月）全媒介资源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06AA49F-20DC-49A9-870A-524E88B155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109" y="2499742"/>
            <a:ext cx="1433781" cy="89565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5508112-D02A-4BDC-8F79-6D42B87BED80}"/>
              </a:ext>
            </a:extLst>
          </p:cNvPr>
          <p:cNvSpPr txBox="1"/>
          <p:nvPr/>
        </p:nvSpPr>
        <p:spPr>
          <a:xfrm>
            <a:off x="5288890" y="1059582"/>
            <a:ext cx="189987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汽车垂直、汽车相关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</a:p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视频媒体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社交媒体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EF53FD7-88CB-422C-9FB9-EC10D48D6BE9}"/>
              </a:ext>
            </a:extLst>
          </p:cNvPr>
          <p:cNvSpPr txBox="1"/>
          <p:nvPr/>
        </p:nvSpPr>
        <p:spPr>
          <a:xfrm>
            <a:off x="6592357" y="2494597"/>
            <a:ext cx="148630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重点城市户外覆盖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户外大牌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公交站台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5DD16AD-3EDB-4C84-AAA4-5A6E63C2D0EC}"/>
              </a:ext>
            </a:extLst>
          </p:cNvPr>
          <p:cNvSpPr txBox="1"/>
          <p:nvPr/>
        </p:nvSpPr>
        <p:spPr>
          <a:xfrm>
            <a:off x="6012160" y="4064145"/>
            <a:ext cx="6399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高铁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机场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972B69D-0F18-4BA5-9AC4-FE5C9B140317}"/>
              </a:ext>
            </a:extLst>
          </p:cNvPr>
          <p:cNvSpPr txBox="1"/>
          <p:nvPr/>
        </p:nvSpPr>
        <p:spPr>
          <a:xfrm>
            <a:off x="1475656" y="2347407"/>
            <a:ext cx="10631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院线贴片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小区框架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写字楼框架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2E89735-9B36-4FBE-9F99-253BC14F4E11}"/>
              </a:ext>
            </a:extLst>
          </p:cNvPr>
          <p:cNvSpPr txBox="1"/>
          <p:nvPr/>
        </p:nvSpPr>
        <p:spPr>
          <a:xfrm>
            <a:off x="1504472" y="4155926"/>
            <a:ext cx="1627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重点城市及省份覆盖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D316F09-A0C1-4902-B965-6E41B056C4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51" y="0"/>
            <a:ext cx="2273628" cy="54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12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奇瑞瑞虎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上市（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月）全媒介传播渠道</a:t>
            </a:r>
          </a:p>
        </p:txBody>
      </p:sp>
      <p:pic>
        <p:nvPicPr>
          <p:cNvPr id="4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24113"/>
            <a:ext cx="9159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2224113"/>
            <a:ext cx="9159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连接符 20"/>
          <p:cNvCxnSpPr/>
          <p:nvPr/>
        </p:nvCxnSpPr>
        <p:spPr>
          <a:xfrm>
            <a:off x="2516188" y="2931790"/>
            <a:ext cx="9207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23"/>
          <p:cNvCxnSpPr/>
          <p:nvPr/>
        </p:nvCxnSpPr>
        <p:spPr>
          <a:xfrm>
            <a:off x="5522913" y="2931790"/>
            <a:ext cx="9223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1276087"/>
            <a:ext cx="7810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3567138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24"/>
          <p:cNvSpPr txBox="1">
            <a:spLocks noChangeArrowheads="1"/>
          </p:cNvSpPr>
          <p:nvPr/>
        </p:nvSpPr>
        <p:spPr bwMode="auto">
          <a:xfrm>
            <a:off x="1731963" y="3063900"/>
            <a:ext cx="6524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</a:p>
        </p:txBody>
      </p:sp>
      <p:sp>
        <p:nvSpPr>
          <p:cNvPr id="12" name="文本框 27"/>
          <p:cNvSpPr txBox="1">
            <a:spLocks noChangeArrowheads="1"/>
          </p:cNvSpPr>
          <p:nvPr/>
        </p:nvSpPr>
        <p:spPr bwMode="auto">
          <a:xfrm>
            <a:off x="6678613" y="3082950"/>
            <a:ext cx="650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受众</a:t>
            </a:r>
          </a:p>
        </p:txBody>
      </p:sp>
      <p:sp>
        <p:nvSpPr>
          <p:cNvPr id="13" name="文本框 28"/>
          <p:cNvSpPr txBox="1">
            <a:spLocks noChangeArrowheads="1"/>
          </p:cNvSpPr>
          <p:nvPr/>
        </p:nvSpPr>
        <p:spPr bwMode="auto">
          <a:xfrm>
            <a:off x="3671227" y="1996913"/>
            <a:ext cx="15676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内容定制化</a:t>
            </a:r>
          </a:p>
        </p:txBody>
      </p:sp>
      <p:sp>
        <p:nvSpPr>
          <p:cNvPr id="14" name="文本框 29"/>
          <p:cNvSpPr txBox="1">
            <a:spLocks noChangeArrowheads="1"/>
          </p:cNvSpPr>
          <p:nvPr/>
        </p:nvSpPr>
        <p:spPr bwMode="auto">
          <a:xfrm>
            <a:off x="3355987" y="4441731"/>
            <a:ext cx="21548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渠道多元化</a:t>
            </a:r>
          </a:p>
        </p:txBody>
      </p:sp>
      <p:cxnSp>
        <p:nvCxnSpPr>
          <p:cNvPr id="15" name="直接连接符 33"/>
          <p:cNvCxnSpPr/>
          <p:nvPr/>
        </p:nvCxnSpPr>
        <p:spPr>
          <a:xfrm flipH="1">
            <a:off x="2189958" y="1710654"/>
            <a:ext cx="1773237" cy="574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35"/>
          <p:cNvCxnSpPr/>
          <p:nvPr/>
        </p:nvCxnSpPr>
        <p:spPr>
          <a:xfrm flipH="1">
            <a:off x="4870450" y="3522688"/>
            <a:ext cx="1808163" cy="628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36"/>
          <p:cNvCxnSpPr/>
          <p:nvPr/>
        </p:nvCxnSpPr>
        <p:spPr>
          <a:xfrm>
            <a:off x="4870450" y="1668765"/>
            <a:ext cx="1751012" cy="55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38"/>
          <p:cNvCxnSpPr/>
          <p:nvPr/>
        </p:nvCxnSpPr>
        <p:spPr>
          <a:xfrm>
            <a:off x="2144713" y="3494246"/>
            <a:ext cx="1838325" cy="5556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470168" y="603461"/>
            <a:ext cx="8020050" cy="7875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瑞虎</a:t>
            </a:r>
            <a:r>
              <a:rPr lang="en-US" altLang="zh-CN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lang="zh-CN" altLang="en-US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从上市期到深化期转化，从强曝光到深度沟通用户</a:t>
            </a:r>
            <a:endParaRPr lang="en-US" altLang="zh-CN" sz="16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zh-CN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以</a:t>
            </a:r>
            <a:r>
              <a:rPr lang="zh-CN" altLang="en-US" sz="16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产品内容</a:t>
            </a:r>
            <a:r>
              <a:rPr lang="zh-CN" altLang="zh-CN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为核心，以</a:t>
            </a:r>
            <a:r>
              <a:rPr lang="zh-CN" altLang="zh-CN" sz="16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渠道</a:t>
            </a:r>
            <a:r>
              <a:rPr lang="zh-CN" altLang="zh-CN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为触手，多屏联动，多场景整合</a:t>
            </a:r>
          </a:p>
        </p:txBody>
      </p:sp>
      <p:sp>
        <p:nvSpPr>
          <p:cNvPr id="21" name="矩形 20"/>
          <p:cNvSpPr/>
          <p:nvPr/>
        </p:nvSpPr>
        <p:spPr>
          <a:xfrm>
            <a:off x="3300412" y="2661037"/>
            <a:ext cx="2567731" cy="5064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聚焦高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质量线索平台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2243356"/>
            <a:ext cx="9144000" cy="1389188"/>
          </a:xfrm>
          <a:prstGeom prst="rect">
            <a:avLst/>
          </a:prstGeom>
          <a:solidFill>
            <a:srgbClr val="C00000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r>
              <a:rPr lang="zh-CN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我们利用高质量的线索平台建立产品和消费者之间的关联</a:t>
            </a:r>
          </a:p>
        </p:txBody>
      </p:sp>
    </p:spTree>
    <p:extLst>
      <p:ext uri="{BB962C8B-B14F-4D97-AF65-F5344CB8AC3E}">
        <p14:creationId xmlns:p14="http://schemas.microsoft.com/office/powerpoint/2010/main" val="58201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 8"/>
          <p:cNvGrpSpPr/>
          <p:nvPr/>
        </p:nvGrpSpPr>
        <p:grpSpPr>
          <a:xfrm>
            <a:off x="683568" y="1726726"/>
            <a:ext cx="4740009" cy="338554"/>
            <a:chOff x="692466" y="1441108"/>
            <a:chExt cx="4740009" cy="338554"/>
          </a:xfrm>
        </p:grpSpPr>
        <p:sp>
          <p:nvSpPr>
            <p:cNvPr id="20" name="文本框 78"/>
            <p:cNvSpPr>
              <a:spLocks noChangeArrowheads="1"/>
            </p:cNvSpPr>
            <p:nvPr/>
          </p:nvSpPr>
          <p:spPr bwMode="auto">
            <a:xfrm>
              <a:off x="971600" y="1441108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市场和品牌现状分析               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3" name="等腰三角形 12"/>
            <p:cNvSpPr/>
            <p:nvPr/>
          </p:nvSpPr>
          <p:spPr>
            <a:xfrm rot="5400000">
              <a:off x="656466" y="1498793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组 9"/>
          <p:cNvGrpSpPr/>
          <p:nvPr/>
        </p:nvGrpSpPr>
        <p:grpSpPr>
          <a:xfrm>
            <a:off x="683568" y="2808054"/>
            <a:ext cx="4740009" cy="338554"/>
            <a:chOff x="692466" y="2089180"/>
            <a:chExt cx="4740009" cy="338554"/>
          </a:xfrm>
        </p:grpSpPr>
        <p:sp>
          <p:nvSpPr>
            <p:cNvPr id="22" name="文本框 78"/>
            <p:cNvSpPr>
              <a:spLocks noChangeArrowheads="1"/>
            </p:cNvSpPr>
            <p:nvPr/>
          </p:nvSpPr>
          <p:spPr bwMode="auto">
            <a:xfrm>
              <a:off x="971600" y="2089180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全媒体投放策略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5" name="等腰三角形 14"/>
            <p:cNvSpPr/>
            <p:nvPr/>
          </p:nvSpPr>
          <p:spPr>
            <a:xfrm rot="5400000">
              <a:off x="656466" y="2151127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2" name="组 31"/>
          <p:cNvGrpSpPr/>
          <p:nvPr/>
        </p:nvGrpSpPr>
        <p:grpSpPr>
          <a:xfrm>
            <a:off x="683568" y="3348718"/>
            <a:ext cx="4740009" cy="338554"/>
            <a:chOff x="692466" y="2737252"/>
            <a:chExt cx="4740009" cy="338554"/>
          </a:xfrm>
        </p:grpSpPr>
        <p:sp>
          <p:nvSpPr>
            <p:cNvPr id="24" name="文本框 78"/>
            <p:cNvSpPr>
              <a:spLocks noChangeArrowheads="1"/>
            </p:cNvSpPr>
            <p:nvPr/>
          </p:nvSpPr>
          <p:spPr bwMode="auto">
            <a:xfrm>
              <a:off x="971600" y="2737252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广告项目投放建议</a:t>
              </a:r>
              <a:endPara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7" name="等腰三角形 16"/>
            <p:cNvSpPr/>
            <p:nvPr/>
          </p:nvSpPr>
          <p:spPr>
            <a:xfrm rot="5400000">
              <a:off x="656466" y="2803461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C00000"/>
                </a:solidFill>
              </a:endParaRPr>
            </a:p>
          </p:txBody>
        </p:sp>
      </p:grpSp>
      <p:grpSp>
        <p:nvGrpSpPr>
          <p:cNvPr id="8" name="组 7"/>
          <p:cNvGrpSpPr/>
          <p:nvPr/>
        </p:nvGrpSpPr>
        <p:grpSpPr>
          <a:xfrm>
            <a:off x="683568" y="3889380"/>
            <a:ext cx="4740009" cy="338554"/>
            <a:chOff x="692466" y="4033396"/>
            <a:chExt cx="4740009" cy="338554"/>
          </a:xfrm>
        </p:grpSpPr>
        <p:sp>
          <p:nvSpPr>
            <p:cNvPr id="30" name="文本框 78">
              <a:extLst>
                <a:ext uri="{FF2B5EF4-FFF2-40B4-BE49-F238E27FC236}">
                  <a16:creationId xmlns:a16="http://schemas.microsoft.com/office/drawing/2014/main" id="{89D684D2-99AE-4AD0-9A75-89AC32812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600" y="4033396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预算分配</a:t>
              </a:r>
              <a:endPara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1" name="等腰三角形 20">
              <a:extLst>
                <a:ext uri="{FF2B5EF4-FFF2-40B4-BE49-F238E27FC236}">
                  <a16:creationId xmlns:a16="http://schemas.microsoft.com/office/drawing/2014/main" id="{FC78A2C6-6FA2-4CA1-8D3A-BD200760118D}"/>
                </a:ext>
              </a:extLst>
            </p:cNvPr>
            <p:cNvSpPr/>
            <p:nvPr/>
          </p:nvSpPr>
          <p:spPr>
            <a:xfrm rot="5400000">
              <a:off x="656466" y="4108129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3" name="组 32"/>
          <p:cNvGrpSpPr/>
          <p:nvPr/>
        </p:nvGrpSpPr>
        <p:grpSpPr>
          <a:xfrm>
            <a:off x="683568" y="1186062"/>
            <a:ext cx="4740009" cy="338554"/>
            <a:chOff x="692466" y="4033396"/>
            <a:chExt cx="4740009" cy="338554"/>
          </a:xfrm>
        </p:grpSpPr>
        <p:sp>
          <p:nvSpPr>
            <p:cNvPr id="34" name="文本框 78">
              <a:extLst>
                <a:ext uri="{FF2B5EF4-FFF2-40B4-BE49-F238E27FC236}">
                  <a16:creationId xmlns:a16="http://schemas.microsoft.com/office/drawing/2014/main" id="{89D684D2-99AE-4AD0-9A75-89AC32812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600" y="4033396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前期投放效果回顾</a:t>
              </a:r>
              <a:endPara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" name="等腰三角形 20">
              <a:extLst>
                <a:ext uri="{FF2B5EF4-FFF2-40B4-BE49-F238E27FC236}">
                  <a16:creationId xmlns:a16="http://schemas.microsoft.com/office/drawing/2014/main" id="{FC78A2C6-6FA2-4CA1-8D3A-BD200760118D}"/>
                </a:ext>
              </a:extLst>
            </p:cNvPr>
            <p:cNvSpPr/>
            <p:nvPr/>
          </p:nvSpPr>
          <p:spPr>
            <a:xfrm rot="5400000">
              <a:off x="656466" y="4108129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组 16"/>
          <p:cNvGrpSpPr/>
          <p:nvPr/>
        </p:nvGrpSpPr>
        <p:grpSpPr>
          <a:xfrm>
            <a:off x="683568" y="2267390"/>
            <a:ext cx="4740009" cy="338554"/>
            <a:chOff x="692466" y="2089180"/>
            <a:chExt cx="4740009" cy="338554"/>
          </a:xfrm>
        </p:grpSpPr>
        <p:sp>
          <p:nvSpPr>
            <p:cNvPr id="18" name="文本框 78"/>
            <p:cNvSpPr>
              <a:spLocks noChangeArrowheads="1"/>
            </p:cNvSpPr>
            <p:nvPr/>
          </p:nvSpPr>
          <p:spPr bwMode="auto">
            <a:xfrm>
              <a:off x="971600" y="2089180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全媒体执行战略思考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9" name="等腰三角形 14"/>
            <p:cNvSpPr/>
            <p:nvPr/>
          </p:nvSpPr>
          <p:spPr>
            <a:xfrm rot="5400000">
              <a:off x="656466" y="2151127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2074607"/>
            <a:ext cx="5544616" cy="28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337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奇瑞瑞虎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上市（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月）媒介资源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渠道扩充</a:t>
            </a:r>
          </a:p>
        </p:txBody>
      </p:sp>
      <p:sp>
        <p:nvSpPr>
          <p:cNvPr id="4" name="矩形 3"/>
          <p:cNvSpPr/>
          <p:nvPr/>
        </p:nvSpPr>
        <p:spPr>
          <a:xfrm>
            <a:off x="1313880" y="3709013"/>
            <a:ext cx="6372224" cy="1277373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7988" y="1197919"/>
            <a:ext cx="3679032" cy="135102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132880" y="1192456"/>
            <a:ext cx="3679032" cy="134463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7" name="图表 6"/>
          <p:cNvGraphicFramePr/>
          <p:nvPr>
            <p:extLst>
              <p:ext uri="{D42A27DB-BD31-4B8C-83A1-F6EECF244321}">
                <p14:modId xmlns:p14="http://schemas.microsoft.com/office/powerpoint/2010/main" val="689894400"/>
              </p:ext>
            </p:extLst>
          </p:nvPr>
        </p:nvGraphicFramePr>
        <p:xfrm>
          <a:off x="2156831" y="1220847"/>
          <a:ext cx="4693732" cy="2806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333064" y="1304757"/>
            <a:ext cx="28384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新闻社交类平台内容沟通</a:t>
            </a:r>
            <a:endParaRPr lang="en-US" altLang="zh-CN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endParaRPr kumimoji="1" lang="en-US" altLang="zh-CN" sz="14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en-US" sz="1400" dirty="0">
                <a:latin typeface="Microsoft YaHei" charset="-122"/>
                <a:ea typeface="Microsoft YaHei" charset="-122"/>
                <a:cs typeface="Microsoft YaHei" charset="-122"/>
              </a:rPr>
              <a:t>大流量曝光以内容孵化潜在需求者，提升产品知名度同时引导消费者留资</a:t>
            </a:r>
            <a:endParaRPr kumimoji="1" lang="zh-CN" altLang="en-US" sz="14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50787" y="1256107"/>
            <a:ext cx="30086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聚焦垂直媒体引导高留资</a:t>
            </a:r>
            <a:endParaRPr lang="en-US" altLang="zh-CN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endParaRPr lang="en-US" altLang="zh-CN" sz="14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en-US" sz="1400" dirty="0">
                <a:latin typeface="Microsoft YaHei" charset="-122"/>
                <a:ea typeface="Microsoft YaHei" charset="-122"/>
                <a:cs typeface="Microsoft YaHei" charset="-122"/>
              </a:rPr>
              <a:t>购车链路全面覆盖消费者，利用新车试驾，购车优惠等信息吸引消费到店体验</a:t>
            </a:r>
            <a:endParaRPr kumimoji="1" lang="en-US" altLang="zh-CN" sz="14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30720" y="3839867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时间空间全方位释放产品信息</a:t>
            </a:r>
            <a:endParaRPr lang="en-US" altLang="zh-CN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endParaRPr lang="en-US" altLang="zh-CN" sz="14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en-US" sz="1400" dirty="0">
                <a:latin typeface="Microsoft YaHei" charset="-122"/>
                <a:ea typeface="Microsoft YaHei" charset="-122"/>
                <a:cs typeface="Microsoft YaHei" charset="-122"/>
              </a:rPr>
              <a:t>利用广播、院线、小区广告、高铁、机场等渠道实现目标人群的碎片时间覆盖和</a:t>
            </a:r>
            <a:r>
              <a:rPr lang="en-US" altLang="zh-CN" sz="1400" dirty="0">
                <a:latin typeface="Microsoft YaHei" charset="-122"/>
                <a:ea typeface="Microsoft YaHei" charset="-122"/>
                <a:cs typeface="Microsoft YaHei" charset="-122"/>
              </a:rPr>
              <a:t>7-9</a:t>
            </a:r>
            <a:r>
              <a:rPr lang="zh-CN" altLang="en-US" sz="1400" dirty="0">
                <a:latin typeface="Microsoft YaHei" charset="-122"/>
                <a:ea typeface="Microsoft YaHei" charset="-122"/>
                <a:cs typeface="Microsoft YaHei" charset="-122"/>
              </a:rPr>
              <a:t>月份暑期档的出行方式覆盖</a:t>
            </a:r>
            <a:endParaRPr kumimoji="1" lang="zh-CN" altLang="en-US" sz="14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1492" y="619009"/>
            <a:ext cx="88350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全渠道引流，助力销售</a:t>
            </a:r>
          </a:p>
        </p:txBody>
      </p:sp>
      <p:pic>
        <p:nvPicPr>
          <p:cNvPr id="19" name="Picture 10" descr="http://index.iresearch.com.cn/img/appLogo/3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008" y="2642701"/>
            <a:ext cx="461200" cy="48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6" descr="http://index.iresearch.com.cn/img/appLogo/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43758"/>
            <a:ext cx="457121" cy="45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5355" y="2666188"/>
            <a:ext cx="434158" cy="41315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7351" y="3166177"/>
            <a:ext cx="482011" cy="44987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8284" y="3172297"/>
            <a:ext cx="443563" cy="45523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1407" y="3165538"/>
            <a:ext cx="434409" cy="42884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76534" y="2599987"/>
            <a:ext cx="1206500" cy="3683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98824" y="2630048"/>
            <a:ext cx="1155700" cy="3302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5088" y="2902291"/>
            <a:ext cx="1219200" cy="39370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66454" y="2902290"/>
            <a:ext cx="1308100" cy="351191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84576" y="3252369"/>
            <a:ext cx="1130300" cy="3429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00285" y="3261173"/>
            <a:ext cx="1151625" cy="27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31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月份时间节点分析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534"/>
            <a:ext cx="9144000" cy="2968090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2339752" y="3867894"/>
            <a:ext cx="388843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4000" kern="0" dirty="0"/>
              <a:t> </a:t>
            </a:r>
            <a:r>
              <a:rPr lang="zh-CN" altLang="en-US" sz="4000" kern="0" dirty="0"/>
              <a:t>暑期档</a:t>
            </a:r>
            <a:r>
              <a:rPr lang="en-US" altLang="zh-CN" sz="4000" kern="0" dirty="0"/>
              <a:t>+</a:t>
            </a:r>
            <a:r>
              <a:rPr lang="zh-CN" altLang="en-US" sz="4000" kern="0" dirty="0"/>
              <a:t>出行季</a:t>
            </a:r>
          </a:p>
        </p:txBody>
      </p:sp>
    </p:spTree>
    <p:extLst>
      <p:ext uri="{BB962C8B-B14F-4D97-AF65-F5344CB8AC3E}">
        <p14:creationId xmlns:p14="http://schemas.microsoft.com/office/powerpoint/2010/main" val="7268689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395536" y="123478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奇瑞瑞虎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上市（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月）媒介资源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线上</a:t>
            </a:r>
          </a:p>
        </p:txBody>
      </p:sp>
      <p:graphicFrame>
        <p:nvGraphicFramePr>
          <p:cNvPr id="5" name="图表 4"/>
          <p:cNvGraphicFramePr/>
          <p:nvPr>
            <p:extLst>
              <p:ext uri="{D42A27DB-BD31-4B8C-83A1-F6EECF244321}">
                <p14:modId xmlns:p14="http://schemas.microsoft.com/office/powerpoint/2010/main" val="363618046"/>
              </p:ext>
            </p:extLst>
          </p:nvPr>
        </p:nvGraphicFramePr>
        <p:xfrm>
          <a:off x="2652464" y="771550"/>
          <a:ext cx="6096000" cy="390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2652464" y="1203598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垂直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012504" y="2431266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资讯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724472" y="3573464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</a:p>
        </p:txBody>
      </p:sp>
      <p:sp>
        <p:nvSpPr>
          <p:cNvPr id="9" name="矩形 8"/>
          <p:cNvSpPr/>
          <p:nvPr/>
        </p:nvSpPr>
        <p:spPr>
          <a:xfrm>
            <a:off x="318588" y="2190416"/>
            <a:ext cx="26708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产品深化期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&gt;</a:t>
            </a:r>
          </a:p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目标</a:t>
            </a:r>
          </a:p>
        </p:txBody>
      </p:sp>
      <p:sp>
        <p:nvSpPr>
          <p:cNvPr id="10" name="TextBox 26"/>
          <p:cNvSpPr txBox="1"/>
          <p:nvPr/>
        </p:nvSpPr>
        <p:spPr>
          <a:xfrm>
            <a:off x="318588" y="3049504"/>
            <a:ext cx="2880320" cy="315469"/>
          </a:xfrm>
          <a:prstGeom prst="rect">
            <a:avLst/>
          </a:prstGeom>
          <a:noFill/>
        </p:spPr>
        <p:txBody>
          <a:bodyPr wrap="square" lIns="68573" tIns="34289" rIns="68573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defTabSz="6856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rPr>
              <a:t>聚焦核心人群，高效引导转化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0330D6-4474-4C19-B463-0BD2A25EF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51" y="0"/>
            <a:ext cx="2273628" cy="54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092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奇瑞瑞虎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上市（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月）媒介资源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垂直媒体</a:t>
            </a:r>
          </a:p>
        </p:txBody>
      </p:sp>
      <p:sp>
        <p:nvSpPr>
          <p:cNvPr id="3" name="椭圆 2"/>
          <p:cNvSpPr/>
          <p:nvPr/>
        </p:nvSpPr>
        <p:spPr>
          <a:xfrm>
            <a:off x="1762661" y="1449781"/>
            <a:ext cx="938514" cy="80481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精准锁定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6190722" y="1498455"/>
            <a:ext cx="974893" cy="804819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拦截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竞品</a:t>
            </a:r>
          </a:p>
        </p:txBody>
      </p:sp>
      <p:sp>
        <p:nvSpPr>
          <p:cNvPr id="7" name="矩形 6"/>
          <p:cNvSpPr/>
          <p:nvPr/>
        </p:nvSpPr>
        <p:spPr>
          <a:xfrm>
            <a:off x="2718822" y="1681229"/>
            <a:ext cx="3382992" cy="366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defRPr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PC+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移动双端覆盖</a:t>
            </a:r>
          </a:p>
        </p:txBody>
      </p:sp>
      <p:sp>
        <p:nvSpPr>
          <p:cNvPr id="8" name="文本框 21"/>
          <p:cNvSpPr txBox="1">
            <a:spLocks noChangeArrowheads="1"/>
          </p:cNvSpPr>
          <p:nvPr/>
        </p:nvSpPr>
        <p:spPr bwMode="auto">
          <a:xfrm>
            <a:off x="2171232" y="2461809"/>
            <a:ext cx="84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车型导购</a:t>
            </a:r>
          </a:p>
        </p:txBody>
      </p:sp>
      <p:sp>
        <p:nvSpPr>
          <p:cNvPr id="9" name="文本框 23"/>
          <p:cNvSpPr txBox="1">
            <a:spLocks noChangeArrowheads="1"/>
          </p:cNvSpPr>
          <p:nvPr/>
        </p:nvSpPr>
        <p:spPr bwMode="auto">
          <a:xfrm>
            <a:off x="2185182" y="3701712"/>
            <a:ext cx="84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车型对比</a:t>
            </a:r>
          </a:p>
        </p:txBody>
      </p:sp>
      <p:sp>
        <p:nvSpPr>
          <p:cNvPr id="10" name="文本框 25"/>
          <p:cNvSpPr txBox="1">
            <a:spLocks noChangeArrowheads="1"/>
          </p:cNvSpPr>
          <p:nvPr/>
        </p:nvSpPr>
        <p:spPr bwMode="auto">
          <a:xfrm>
            <a:off x="2185182" y="4384844"/>
            <a:ext cx="84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获取报价</a:t>
            </a:r>
          </a:p>
        </p:txBody>
      </p:sp>
      <p:sp>
        <p:nvSpPr>
          <p:cNvPr id="11" name="文本框 27"/>
          <p:cNvSpPr txBox="1">
            <a:spLocks noChangeArrowheads="1"/>
          </p:cNvSpPr>
          <p:nvPr/>
        </p:nvSpPr>
        <p:spPr bwMode="auto">
          <a:xfrm>
            <a:off x="6450322" y="3783436"/>
            <a:ext cx="84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搜索应对</a:t>
            </a:r>
          </a:p>
        </p:txBody>
      </p:sp>
      <p:sp>
        <p:nvSpPr>
          <p:cNvPr id="12" name="文本框 28"/>
          <p:cNvSpPr txBox="1">
            <a:spLocks noChangeArrowheads="1"/>
          </p:cNvSpPr>
          <p:nvPr/>
        </p:nvSpPr>
        <p:spPr bwMode="auto">
          <a:xfrm>
            <a:off x="6451213" y="3046952"/>
            <a:ext cx="84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竞品直击</a:t>
            </a:r>
          </a:p>
        </p:txBody>
      </p:sp>
      <p:sp>
        <p:nvSpPr>
          <p:cNvPr id="13" name="文本框 31"/>
          <p:cNvSpPr txBox="1">
            <a:spLocks noChangeArrowheads="1"/>
          </p:cNvSpPr>
          <p:nvPr/>
        </p:nvSpPr>
        <p:spPr bwMode="auto">
          <a:xfrm>
            <a:off x="2171231" y="3069531"/>
            <a:ext cx="84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信息获取</a:t>
            </a:r>
          </a:p>
        </p:txBody>
      </p:sp>
      <p:sp>
        <p:nvSpPr>
          <p:cNvPr id="14" name="文本框 28674"/>
          <p:cNvSpPr txBox="1">
            <a:spLocks noChangeArrowheads="1"/>
          </p:cNvSpPr>
          <p:nvPr/>
        </p:nvSpPr>
        <p:spPr bwMode="auto">
          <a:xfrm>
            <a:off x="2939679" y="3645792"/>
            <a:ext cx="14508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</a:rPr>
              <a:t>车系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</a:rPr>
              <a:t>车型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页、报价频道、对比频道广告推荐位置</a:t>
            </a:r>
          </a:p>
        </p:txBody>
      </p:sp>
      <p:sp>
        <p:nvSpPr>
          <p:cNvPr id="15" name="文本框 42"/>
          <p:cNvSpPr txBox="1">
            <a:spLocks noChangeArrowheads="1"/>
          </p:cNvSpPr>
          <p:nvPr/>
        </p:nvSpPr>
        <p:spPr bwMode="auto">
          <a:xfrm>
            <a:off x="2939680" y="2917690"/>
            <a:ext cx="154876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长测车合作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超级试驾员产品合作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内容页试驾引导</a:t>
            </a:r>
          </a:p>
        </p:txBody>
      </p:sp>
      <p:sp>
        <p:nvSpPr>
          <p:cNvPr id="16" name="文本框 44"/>
          <p:cNvSpPr txBox="1">
            <a:spLocks noChangeArrowheads="1"/>
          </p:cNvSpPr>
          <p:nvPr/>
        </p:nvSpPr>
        <p:spPr bwMode="auto">
          <a:xfrm>
            <a:off x="7285718" y="2980702"/>
            <a:ext cx="14627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竞品详情页、对比页、报价页硬广拦截</a:t>
            </a:r>
          </a:p>
        </p:txBody>
      </p:sp>
      <p:sp>
        <p:nvSpPr>
          <p:cNvPr id="17" name="直角三角形 16"/>
          <p:cNvSpPr/>
          <p:nvPr/>
        </p:nvSpPr>
        <p:spPr>
          <a:xfrm rot="18900000">
            <a:off x="2507224" y="2813755"/>
            <a:ext cx="158951" cy="164834"/>
          </a:xfrm>
          <a:prstGeom prst="rtTriangl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18" name="直角三角形 17"/>
          <p:cNvSpPr/>
          <p:nvPr/>
        </p:nvSpPr>
        <p:spPr>
          <a:xfrm rot="18900000">
            <a:off x="2507669" y="3389635"/>
            <a:ext cx="158952" cy="166092"/>
          </a:xfrm>
          <a:prstGeom prst="rtTriangl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19" name="直角三角形 18"/>
          <p:cNvSpPr/>
          <p:nvPr/>
        </p:nvSpPr>
        <p:spPr>
          <a:xfrm rot="18900000">
            <a:off x="2507224" y="4109899"/>
            <a:ext cx="158951" cy="164834"/>
          </a:xfrm>
          <a:prstGeom prst="rtTriangl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文本框 28676"/>
          <p:cNvSpPr txBox="1">
            <a:spLocks noChangeArrowheads="1"/>
          </p:cNvSpPr>
          <p:nvPr/>
        </p:nvSpPr>
        <p:spPr bwMode="auto">
          <a:xfrm>
            <a:off x="6657581" y="3332703"/>
            <a:ext cx="376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86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57" y="2355428"/>
            <a:ext cx="1270863" cy="57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占位符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r="14018"/>
          <a:stretch>
            <a:fillRect/>
          </a:stretch>
        </p:blipFill>
        <p:spPr bwMode="auto">
          <a:xfrm>
            <a:off x="904394" y="2961786"/>
            <a:ext cx="1254504" cy="48192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556" y="2738808"/>
            <a:ext cx="1241923" cy="80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868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127" y="3587520"/>
            <a:ext cx="1241922" cy="71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框 67"/>
          <p:cNvSpPr txBox="1">
            <a:spLocks noChangeArrowheads="1"/>
          </p:cNvSpPr>
          <p:nvPr/>
        </p:nvSpPr>
        <p:spPr bwMode="auto">
          <a:xfrm>
            <a:off x="7294674" y="3755459"/>
            <a:ext cx="14537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搜索结果页第二位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拦截竞品用户关注</a:t>
            </a:r>
          </a:p>
        </p:txBody>
      </p:sp>
      <p:sp>
        <p:nvSpPr>
          <p:cNvPr id="26" name="文本框 68"/>
          <p:cNvSpPr txBox="1">
            <a:spLocks noChangeArrowheads="1"/>
          </p:cNvSpPr>
          <p:nvPr/>
        </p:nvSpPr>
        <p:spPr bwMode="auto">
          <a:xfrm>
            <a:off x="2941007" y="4284572"/>
            <a:ext cx="15474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</a:rPr>
              <a:t>报价页硬广传播金融方案及优惠活动</a:t>
            </a:r>
          </a:p>
        </p:txBody>
      </p:sp>
      <p:pic>
        <p:nvPicPr>
          <p:cNvPr id="27" name="图片 2868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6" b="13795"/>
          <a:stretch>
            <a:fillRect/>
          </a:stretch>
        </p:blipFill>
        <p:spPr bwMode="auto">
          <a:xfrm>
            <a:off x="871588" y="4133070"/>
            <a:ext cx="1274638" cy="69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2869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57" y="3446250"/>
            <a:ext cx="1267087" cy="64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文本框 43"/>
          <p:cNvSpPr txBox="1">
            <a:spLocks noChangeArrowheads="1"/>
          </p:cNvSpPr>
          <p:nvPr/>
        </p:nvSpPr>
        <p:spPr bwMode="auto">
          <a:xfrm>
            <a:off x="2939680" y="2400182"/>
            <a:ext cx="16207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首页、车系页筛选位置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首页焦点图、推荐文字链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4079A2A1-7BC3-4D80-B722-981DD950EEB8}"/>
              </a:ext>
            </a:extLst>
          </p:cNvPr>
          <p:cNvSpPr/>
          <p:nvPr/>
        </p:nvSpPr>
        <p:spPr>
          <a:xfrm>
            <a:off x="296670" y="663539"/>
            <a:ext cx="8514959" cy="58988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4-6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月份投放效果继续聚焦垂直媒体，包围汽车消费者线索收集资源</a:t>
            </a:r>
          </a:p>
        </p:txBody>
      </p:sp>
      <p:sp>
        <p:nvSpPr>
          <p:cNvPr id="37" name="直角三角形 36">
            <a:extLst>
              <a:ext uri="{FF2B5EF4-FFF2-40B4-BE49-F238E27FC236}">
                <a16:creationId xmlns:a16="http://schemas.microsoft.com/office/drawing/2014/main" id="{6AF9C588-B0CC-4BD7-963E-C3F8B1FE570A}"/>
              </a:ext>
            </a:extLst>
          </p:cNvPr>
          <p:cNvSpPr/>
          <p:nvPr/>
        </p:nvSpPr>
        <p:spPr>
          <a:xfrm rot="13596163">
            <a:off x="68567" y="765235"/>
            <a:ext cx="428565" cy="394522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加号 37"/>
          <p:cNvSpPr/>
          <p:nvPr/>
        </p:nvSpPr>
        <p:spPr bwMode="auto">
          <a:xfrm>
            <a:off x="4456647" y="3165368"/>
            <a:ext cx="537834" cy="548627"/>
          </a:xfrm>
          <a:prstGeom prst="mathPlus">
            <a:avLst/>
          </a:prstGeom>
          <a:solidFill>
            <a:srgbClr val="C00000"/>
          </a:solidFill>
          <a:ln w="3175" algn="ctr">
            <a:noFill/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 eaLnBrk="1" hangingPunct="1"/>
            <a:endParaRPr kumimoji="1" lang="zh-CN" altLang="en-US" sz="1400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5956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奇瑞瑞虎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上市（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月）媒介资源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新闻资讯类媒体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4853BD3-9F2A-4CE5-A2BF-1B5A01CEDED1}"/>
              </a:ext>
            </a:extLst>
          </p:cNvPr>
          <p:cNvSpPr/>
          <p:nvPr/>
        </p:nvSpPr>
        <p:spPr>
          <a:xfrm>
            <a:off x="1136542" y="4587974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营销入口，一键招募</a:t>
            </a:r>
            <a:endParaRPr lang="zh-CN" altLang="en-US" sz="1200" b="1" dirty="0"/>
          </a:p>
        </p:txBody>
      </p:sp>
      <p:sp>
        <p:nvSpPr>
          <p:cNvPr id="29" name="矩形: 圆角 79">
            <a:extLst>
              <a:ext uri="{FF2B5EF4-FFF2-40B4-BE49-F238E27FC236}">
                <a16:creationId xmlns:a16="http://schemas.microsoft.com/office/drawing/2014/main" id="{B1B8C364-56BC-4979-AB12-5894278571EB}"/>
              </a:ext>
            </a:extLst>
          </p:cNvPr>
          <p:cNvSpPr/>
          <p:nvPr/>
        </p:nvSpPr>
        <p:spPr>
          <a:xfrm>
            <a:off x="331160" y="1419622"/>
            <a:ext cx="2779316" cy="1186411"/>
          </a:xfrm>
          <a:prstGeom prst="roundRect">
            <a:avLst>
              <a:gd name="adj" fmla="val 9875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0" name="矩形: 圆角 81">
            <a:extLst>
              <a:ext uri="{FF2B5EF4-FFF2-40B4-BE49-F238E27FC236}">
                <a16:creationId xmlns:a16="http://schemas.microsoft.com/office/drawing/2014/main" id="{3DC85291-35DF-4309-8656-33140C9CA22A}"/>
              </a:ext>
            </a:extLst>
          </p:cNvPr>
          <p:cNvSpPr/>
          <p:nvPr/>
        </p:nvSpPr>
        <p:spPr>
          <a:xfrm>
            <a:off x="3269855" y="1419623"/>
            <a:ext cx="2779316" cy="1186411"/>
          </a:xfrm>
          <a:prstGeom prst="roundRect">
            <a:avLst>
              <a:gd name="adj" fmla="val 9875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1" name="矩形: 圆角 82">
            <a:extLst>
              <a:ext uri="{FF2B5EF4-FFF2-40B4-BE49-F238E27FC236}">
                <a16:creationId xmlns:a16="http://schemas.microsoft.com/office/drawing/2014/main" id="{7D6DFCFD-6163-4637-AAEB-2D1CCD9DD14C}"/>
              </a:ext>
            </a:extLst>
          </p:cNvPr>
          <p:cNvSpPr/>
          <p:nvPr/>
        </p:nvSpPr>
        <p:spPr>
          <a:xfrm>
            <a:off x="6208550" y="1419623"/>
            <a:ext cx="2779316" cy="1186412"/>
          </a:xfrm>
          <a:prstGeom prst="roundRect">
            <a:avLst>
              <a:gd name="adj" fmla="val 9875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70382C3-11F6-4EBE-AF0D-3A92D571BE91}"/>
              </a:ext>
            </a:extLst>
          </p:cNvPr>
          <p:cNvSpPr/>
          <p:nvPr/>
        </p:nvSpPr>
        <p:spPr>
          <a:xfrm>
            <a:off x="3830884" y="2261341"/>
            <a:ext cx="2115127" cy="2730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团队体验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1BB5AAE-0D8B-4CB6-9011-470B7C15E47B}"/>
              </a:ext>
            </a:extLst>
          </p:cNvPr>
          <p:cNvSpPr/>
          <p:nvPr/>
        </p:nvSpPr>
        <p:spPr>
          <a:xfrm>
            <a:off x="6766401" y="2265916"/>
            <a:ext cx="2115127" cy="2694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线上传播推广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2B78EEA6-DD31-4EB1-8788-8A7970953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276" y="2750210"/>
            <a:ext cx="2422735" cy="1556690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69764C21-AACD-43E6-913D-7EE7128B3A9F}"/>
              </a:ext>
            </a:extLst>
          </p:cNvPr>
          <p:cNvSpPr/>
          <p:nvPr/>
        </p:nvSpPr>
        <p:spPr>
          <a:xfrm>
            <a:off x="459586" y="1454615"/>
            <a:ext cx="2473212" cy="60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线上曝光传播推广</a:t>
            </a:r>
          </a:p>
          <a:p>
            <a:pPr>
              <a:spcBef>
                <a:spcPts val="600"/>
              </a:spcBef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通过优质广告位曝光和品牌专区展示，告知并招募用户参与摄影活动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A3FB5C4-CC21-4328-A0B4-9E5AC9BF1561}"/>
              </a:ext>
            </a:extLst>
          </p:cNvPr>
          <p:cNvSpPr/>
          <p:nvPr/>
        </p:nvSpPr>
        <p:spPr>
          <a:xfrm>
            <a:off x="3373013" y="1454615"/>
            <a:ext cx="2676158" cy="60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线下活动落地</a:t>
            </a:r>
            <a:endParaRPr lang="en-US" altLang="zh-CN" sz="105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通过活动，让参与用户体验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K8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大七座优势，感受性能及品质，植入用户产视频内容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F0A2385-8BD4-45CC-9870-7629F108FD65}"/>
              </a:ext>
            </a:extLst>
          </p:cNvPr>
          <p:cNvSpPr/>
          <p:nvPr/>
        </p:nvSpPr>
        <p:spPr>
          <a:xfrm>
            <a:off x="6421144" y="1454615"/>
            <a:ext cx="2462006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后续传播</a:t>
            </a:r>
            <a:endParaRPr lang="en-US" altLang="zh-CN" sz="105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新闻资讯类媒体平台内优质内容位置推送，城市专题页面产出，地方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传播，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UGC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内容软性触达用户需求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DFF0F813-BFFB-48C1-AC21-B0EEFF454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152" y="2742714"/>
            <a:ext cx="2600376" cy="1564186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18724774-1C4F-4F96-A0C1-816FBCACAC94}"/>
              </a:ext>
            </a:extLst>
          </p:cNvPr>
          <p:cNvSpPr/>
          <p:nvPr/>
        </p:nvSpPr>
        <p:spPr>
          <a:xfrm>
            <a:off x="3942754" y="4587975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定制路线，产出内容</a:t>
            </a:r>
            <a:endParaRPr lang="zh-CN" altLang="en-US" sz="1200" b="1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DC9F8D21-2BC0-47BD-825D-9B286DBCD0F0}"/>
              </a:ext>
            </a:extLst>
          </p:cNvPr>
          <p:cNvSpPr/>
          <p:nvPr/>
        </p:nvSpPr>
        <p:spPr>
          <a:xfrm>
            <a:off x="6930395" y="4587974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结合内容，二次传播</a:t>
            </a:r>
            <a:endParaRPr lang="zh-CN" altLang="en-US" sz="1200" b="1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E3111F98-600B-4ABF-82F3-2FADD776FBD2}"/>
              </a:ext>
            </a:extLst>
          </p:cNvPr>
          <p:cNvSpPr/>
          <p:nvPr/>
        </p:nvSpPr>
        <p:spPr>
          <a:xfrm>
            <a:off x="874213" y="2262248"/>
            <a:ext cx="2115127" cy="2730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专题活动及招募</a:t>
            </a:r>
          </a:p>
        </p:txBody>
      </p:sp>
      <p:pic>
        <p:nvPicPr>
          <p:cNvPr id="48" name="图片 47" descr="6510548095621899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7405" y="2719407"/>
            <a:ext cx="975826" cy="1735581"/>
          </a:xfrm>
          <a:prstGeom prst="rect">
            <a:avLst/>
          </a:prstGeom>
        </p:spPr>
      </p:pic>
      <p:pic>
        <p:nvPicPr>
          <p:cNvPr id="49" name="图片 48" descr="79358427292025848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88419" y="2714868"/>
            <a:ext cx="976780" cy="1737276"/>
          </a:xfrm>
          <a:prstGeom prst="rect">
            <a:avLst/>
          </a:prstGeom>
        </p:spPr>
      </p:pic>
      <p:pic>
        <p:nvPicPr>
          <p:cNvPr id="52" name="Picture 10" descr="http://index.iresearch.com.cn/img/appLogo/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06" y="944491"/>
            <a:ext cx="269288" cy="28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542" y="962064"/>
            <a:ext cx="253499" cy="241233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6889" y="946970"/>
            <a:ext cx="260924" cy="262677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1720818" y="915566"/>
            <a:ext cx="6280750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新闻资讯类媒体创意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内容关联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聚焦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用户关注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5497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5516" y="699542"/>
            <a:ext cx="8507288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本次项目实际投放周期年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28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日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—6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日，整体曝光总计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1,340,401,346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次，完成率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118%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，整体点击总计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7,819,773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次，完成率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162%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，超出总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KPI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值，点击率达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0.58%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，共收集线索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60,547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条。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其中，新闻资讯类媒体曝光点击效果相对较好。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929347"/>
              </p:ext>
            </p:extLst>
          </p:nvPr>
        </p:nvGraphicFramePr>
        <p:xfrm>
          <a:off x="457201" y="1779662"/>
          <a:ext cx="8229599" cy="2544606"/>
        </p:xfrm>
        <a:graphic>
          <a:graphicData uri="http://schemas.openxmlformats.org/drawingml/2006/table">
            <a:tbl>
              <a:tblPr/>
              <a:tblGrid>
                <a:gridCol w="633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9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87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0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91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39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653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媒体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预估曝光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实际曝光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曝光完成率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预估点击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实际点击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点击完成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点击率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51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搜狐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92,679,000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97,402,062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105%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261,265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326,189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125%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0.33%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1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新浪新闻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34,750,000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44,170,500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127%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85,250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143,768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169%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0.33%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1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一点资讯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143,438,000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185,323,941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129%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2,516,820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3,507,179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139%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1.89%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51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网易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220,000,000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228,989,421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104%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248,000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375,189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151%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0.16%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51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今日头条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48,850,000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55,096,736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113%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238,650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735,650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308%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1.34%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51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汽车之家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138,100,000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353,884,380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256%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101,500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172,458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170%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0.05%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51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易车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119,700,000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121,616,654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102%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797,300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996,189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125%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0.82%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51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爱卡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42,250,000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49,243,980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117%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127,600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179,277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140%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0.36%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51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网上车市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142,540,000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159,647,273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112%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991,000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1,080,975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109%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0.68%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51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优酷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43,681,000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45,026,399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103%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349,448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302,899 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87%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0.67%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1,025,988,000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1,340,401,346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118%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5,716,833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7,819,773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162%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0.58%</a:t>
                      </a:r>
                    </a:p>
                  </a:txBody>
                  <a:tcPr marL="8805" marR="8805" marT="88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4-6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月投放回顾</a:t>
            </a:r>
          </a:p>
        </p:txBody>
      </p:sp>
      <p:sp>
        <p:nvSpPr>
          <p:cNvPr id="3" name="矩形 2"/>
          <p:cNvSpPr/>
          <p:nvPr/>
        </p:nvSpPr>
        <p:spPr>
          <a:xfrm>
            <a:off x="1264804" y="4314213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达成</a:t>
            </a:r>
            <a:r>
              <a:rPr kumimoji="1"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13</a:t>
            </a:r>
            <a:r>
              <a:rPr kumimoji="1"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亿</a:t>
            </a: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高度曝光及关注，打开用户认知，提升用户兴趣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5764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26"/>
          <p:cNvSpPr/>
          <p:nvPr/>
        </p:nvSpPr>
        <p:spPr bwMode="auto">
          <a:xfrm rot="10800000">
            <a:off x="3383469" y="730628"/>
            <a:ext cx="5066286" cy="3931807"/>
          </a:xfrm>
          <a:prstGeom prst="triangle">
            <a:avLst>
              <a:gd name="adj" fmla="val 49727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25779" y="28013"/>
            <a:ext cx="7586581" cy="623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eaLnBrk="0" hangingPunct="0">
              <a:defRPr kumimoji="1" sz="2000" b="1" ker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eaLnBrk="0" hangingPunct="0">
              <a:defRPr kumimoji="1" sz="4400">
                <a:latin typeface="Calibri" pitchFamily="34" charset="0"/>
                <a:ea typeface="宋体" charset="-122"/>
                <a:cs typeface="宋体" charset="0"/>
              </a:defRPr>
            </a:lvl2pPr>
            <a:lvl3pPr algn="ctr" eaLnBrk="0" hangingPunct="0">
              <a:defRPr kumimoji="1" sz="4400">
                <a:latin typeface="Calibri" pitchFamily="34" charset="0"/>
                <a:ea typeface="宋体" charset="-122"/>
                <a:cs typeface="宋体" charset="0"/>
              </a:defRPr>
            </a:lvl3pPr>
            <a:lvl4pPr algn="ctr" eaLnBrk="0" hangingPunct="0">
              <a:defRPr kumimoji="1" sz="4400">
                <a:latin typeface="Calibri" pitchFamily="34" charset="0"/>
                <a:ea typeface="宋体" charset="-122"/>
                <a:cs typeface="宋体" charset="0"/>
              </a:defRPr>
            </a:lvl4pPr>
            <a:lvl5pPr algn="ctr" eaLnBrk="0" hangingPunct="0">
              <a:defRPr kumimoji="1" sz="4400"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6pPr>
            <a:lvl7pPr marL="913984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7pPr>
            <a:lvl8pPr marL="1370976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8pPr>
            <a:lvl9pPr marL="1827968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1800" dirty="0"/>
              <a:t>利用微信</a:t>
            </a:r>
            <a:r>
              <a:rPr lang="en-US" altLang="zh-CN" sz="1800" dirty="0"/>
              <a:t>feeds</a:t>
            </a:r>
            <a:r>
              <a:rPr lang="zh-CN" altLang="en-US" sz="1800" dirty="0"/>
              <a:t>广告进行活动曝光，准确找到车主，收集用户信息</a:t>
            </a:r>
          </a:p>
        </p:txBody>
      </p:sp>
      <p:sp>
        <p:nvSpPr>
          <p:cNvPr id="6" name="TextBox 20"/>
          <p:cNvSpPr txBox="1"/>
          <p:nvPr/>
        </p:nvSpPr>
        <p:spPr bwMode="auto">
          <a:xfrm>
            <a:off x="3383469" y="843558"/>
            <a:ext cx="5005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扩大影响力</a:t>
            </a:r>
            <a:endParaRPr lang="en-US" altLang="zh-CN" sz="14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sz="1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精准覆盖目标用户</a:t>
            </a:r>
          </a:p>
        </p:txBody>
      </p:sp>
      <p:sp>
        <p:nvSpPr>
          <p:cNvPr id="7" name="矩形 6"/>
          <p:cNvSpPr/>
          <p:nvPr/>
        </p:nvSpPr>
        <p:spPr bwMode="auto">
          <a:xfrm>
            <a:off x="3566043" y="1541254"/>
            <a:ext cx="2164276" cy="427457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人群定向 标签定向</a:t>
            </a:r>
          </a:p>
        </p:txBody>
      </p:sp>
      <p:pic>
        <p:nvPicPr>
          <p:cNvPr id="8" name="Picture 2" descr="umantis Talent Management von Haufe - Standorte">
            <a:hlinkClick r:id="rId2" tooltip="Standorte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604448" y="1565788"/>
            <a:ext cx="357559" cy="35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 bwMode="auto">
          <a:xfrm>
            <a:off x="6217141" y="1541254"/>
            <a:ext cx="2164276" cy="427457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地域定向 核心及优质城市定向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3554927" y="2041321"/>
            <a:ext cx="2173688" cy="547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85738" indent="-185738" eaLnBrk="0" fontAlgn="ctr" hangingPunct="0">
              <a:lnSpc>
                <a:spcPct val="11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Arial" charset="0"/>
              <a:buChar char="►"/>
            </a:pPr>
            <a:r>
              <a:rPr kumimoji="1" lang="zh-CN" altLang="en-US" sz="1100" dirty="0">
                <a:latin typeface="微软雅黑" pitchFamily="34" charset="-122"/>
                <a:ea typeface="微软雅黑" pitchFamily="34" charset="-122"/>
              </a:rPr>
              <a:t>根据传播主题及产品目标用户，选择合适标签，精准锁定</a:t>
            </a: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6269549" y="2041320"/>
            <a:ext cx="2119900" cy="59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85738" indent="-185738" eaLnBrk="0" fontAlgn="ctr" hangingPunct="0">
              <a:lnSpc>
                <a:spcPct val="11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Arial" charset="0"/>
              <a:buChar char="►"/>
            </a:pPr>
            <a:r>
              <a:rPr kumimoji="1" lang="zh-CN" altLang="en-US" sz="1100" dirty="0">
                <a:latin typeface="微软雅黑" pitchFamily="34" charset="-122"/>
                <a:ea typeface="微软雅黑" pitchFamily="34" charset="-122"/>
              </a:rPr>
              <a:t>覆盖特定区域内所有用户，可对标签定向人群进行补充覆盖</a:t>
            </a:r>
          </a:p>
        </p:txBody>
      </p:sp>
      <p:sp>
        <p:nvSpPr>
          <p:cNvPr id="13" name="矩形 12"/>
          <p:cNvSpPr/>
          <p:nvPr/>
        </p:nvSpPr>
        <p:spPr bwMode="auto">
          <a:xfrm>
            <a:off x="4875587" y="2755700"/>
            <a:ext cx="2164276" cy="427457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CN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H5</a:t>
            </a:r>
            <a:r>
              <a:rPr lang="zh-CN" altLang="en-US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网站集客</a:t>
            </a:r>
          </a:p>
        </p:txBody>
      </p:sp>
      <p:grpSp>
        <p:nvGrpSpPr>
          <p:cNvPr id="23" name="组 22"/>
          <p:cNvGrpSpPr/>
          <p:nvPr/>
        </p:nvGrpSpPr>
        <p:grpSpPr>
          <a:xfrm>
            <a:off x="1168426" y="997468"/>
            <a:ext cx="2885293" cy="3598410"/>
            <a:chOff x="556871" y="941073"/>
            <a:chExt cx="2885293" cy="3598410"/>
          </a:xfrm>
        </p:grpSpPr>
        <p:pic>
          <p:nvPicPr>
            <p:cNvPr id="9" name="Picture 1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0" t="21675" r="11530" b="1695"/>
            <a:stretch>
              <a:fillRect/>
            </a:stretch>
          </p:blipFill>
          <p:spPr bwMode="auto">
            <a:xfrm>
              <a:off x="2994544" y="1541254"/>
              <a:ext cx="447620" cy="427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文本框 15"/>
            <p:cNvSpPr txBox="1"/>
            <p:nvPr/>
          </p:nvSpPr>
          <p:spPr>
            <a:xfrm>
              <a:off x="1502979" y="3626069"/>
              <a:ext cx="184731" cy="369332"/>
            </a:xfrm>
            <a:prstGeom prst="rect">
              <a:avLst/>
            </a:prstGeom>
            <a:solidFill>
              <a:schemeClr val="bg1">
                <a:lumMod val="85000"/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endParaRPr kumimoji="1"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71" y="941073"/>
              <a:ext cx="1863254" cy="359841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6"/>
            <a:srcRect b="13648"/>
            <a:stretch/>
          </p:blipFill>
          <p:spPr>
            <a:xfrm>
              <a:off x="683568" y="1342104"/>
              <a:ext cx="1583381" cy="277411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2229" y="1779662"/>
              <a:ext cx="1213507" cy="75730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8273" y="1707142"/>
              <a:ext cx="253956" cy="144528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938329" y="1594996"/>
              <a:ext cx="53732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CN" altLang="en-US" sz="6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奇瑞瑞虎</a:t>
              </a:r>
              <a:r>
                <a:rPr kumimoji="1" lang="en-US" altLang="zh-CN" sz="6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endParaRPr kumimoji="1" lang="zh-CN" altLang="en-US" sz="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 23"/>
          <p:cNvGrpSpPr/>
          <p:nvPr/>
        </p:nvGrpSpPr>
        <p:grpSpPr>
          <a:xfrm rot="5400000">
            <a:off x="5260220" y="2605144"/>
            <a:ext cx="1395009" cy="2922455"/>
            <a:chOff x="556871" y="941073"/>
            <a:chExt cx="1863254" cy="3598410"/>
          </a:xfrm>
        </p:grpSpPr>
        <p:sp>
          <p:nvSpPr>
            <p:cNvPr id="26" name="文本框 25"/>
            <p:cNvSpPr txBox="1"/>
            <p:nvPr/>
          </p:nvSpPr>
          <p:spPr>
            <a:xfrm>
              <a:off x="1502979" y="3626069"/>
              <a:ext cx="184731" cy="369332"/>
            </a:xfrm>
            <a:prstGeom prst="rect">
              <a:avLst/>
            </a:prstGeom>
            <a:solidFill>
              <a:schemeClr val="bg1">
                <a:lumMod val="85000"/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endParaRPr kumimoji="1"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71" y="941073"/>
              <a:ext cx="1863254" cy="3598410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6"/>
            <a:srcRect b="13648"/>
            <a:stretch/>
          </p:blipFill>
          <p:spPr>
            <a:xfrm>
              <a:off x="683568" y="1342104"/>
              <a:ext cx="1583381" cy="277411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2229" y="1779662"/>
              <a:ext cx="1213507" cy="75730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8273" y="1707142"/>
              <a:ext cx="253956" cy="14452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938329" y="1594996"/>
              <a:ext cx="53732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CN" altLang="en-US" sz="6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奇瑞瑞虎</a:t>
              </a:r>
              <a:r>
                <a:rPr kumimoji="1" lang="en-US" altLang="zh-CN" sz="6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endParaRPr kumimoji="1" lang="zh-CN" altLang="en-US" sz="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-3565" y="2044090"/>
            <a:ext cx="1210588" cy="920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b="1" dirty="0">
                <a:latin typeface="Microsoft YaHei" charset="-122"/>
                <a:ea typeface="Microsoft YaHei" charset="-122"/>
                <a:cs typeface="Microsoft YaHei" charset="-122"/>
              </a:rPr>
              <a:t>腾讯社交广告</a:t>
            </a:r>
            <a:endParaRPr lang="en-US" altLang="zh-CN" sz="1000" b="1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b="1" dirty="0">
                <a:latin typeface="Microsoft YaHei" charset="-122"/>
                <a:ea typeface="Microsoft YaHei" charset="-122"/>
                <a:cs typeface="Microsoft YaHei" charset="-122"/>
              </a:rPr>
              <a:t>全年消耗预算高达</a:t>
            </a:r>
            <a:endParaRPr lang="en-US" altLang="zh-CN" sz="1000" b="1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4</a:t>
            </a:r>
            <a:r>
              <a:rPr lang="zh-CN" altLang="en-US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亿</a:t>
            </a:r>
            <a:r>
              <a:rPr lang="en-US" altLang="zh-CN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+</a:t>
            </a:r>
            <a:r>
              <a:rPr lang="zh-CN" altLang="en-US" sz="1000" b="1" dirty="0">
                <a:latin typeface="Microsoft YaHei" charset="-122"/>
                <a:ea typeface="Microsoft YaHei" charset="-122"/>
                <a:cs typeface="Microsoft YaHei" charset="-122"/>
              </a:rPr>
              <a:t>元</a:t>
            </a:r>
            <a:endParaRPr lang="zh-CN" altLang="en-US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-1918" y="3210093"/>
            <a:ext cx="1205962" cy="984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b="1" dirty="0">
                <a:latin typeface="Microsoft YaHei" charset="-122"/>
                <a:ea typeface="Microsoft YaHei" charset="-122"/>
                <a:cs typeface="Microsoft YaHei" charset="-122"/>
              </a:rPr>
              <a:t>微信广告</a:t>
            </a:r>
            <a:endParaRPr lang="en-US" altLang="zh-CN" sz="1050" b="1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b="1" dirty="0">
                <a:latin typeface="Microsoft YaHei" charset="-122"/>
                <a:ea typeface="Microsoft YaHei" charset="-122"/>
                <a:cs typeface="Microsoft YaHei" charset="-122"/>
              </a:rPr>
              <a:t>全年总消耗超过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2</a:t>
            </a:r>
            <a:r>
              <a:rPr lang="zh-CN" altLang="en-US" sz="2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亿</a:t>
            </a:r>
            <a:r>
              <a:rPr lang="en-US" altLang="zh-CN" sz="20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+</a:t>
            </a:r>
            <a:r>
              <a:rPr lang="zh-CN" altLang="en-US" sz="1050" b="1" dirty="0">
                <a:latin typeface="Microsoft YaHei" charset="-122"/>
                <a:ea typeface="Microsoft YaHei" charset="-122"/>
                <a:cs typeface="Microsoft YaHei" charset="-122"/>
              </a:rPr>
              <a:t>元</a:t>
            </a:r>
          </a:p>
        </p:txBody>
      </p:sp>
    </p:spTree>
    <p:extLst>
      <p:ext uri="{BB962C8B-B14F-4D97-AF65-F5344CB8AC3E}">
        <p14:creationId xmlns:p14="http://schemas.microsoft.com/office/powerpoint/2010/main" val="790094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249CEA2-6A4A-4A96-88F3-14CC88041FC3}"/>
              </a:ext>
            </a:extLst>
          </p:cNvPr>
          <p:cNvSpPr/>
          <p:nvPr/>
        </p:nvSpPr>
        <p:spPr>
          <a:xfrm>
            <a:off x="3779912" y="1587699"/>
            <a:ext cx="2448272" cy="3762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视频资源贴片包段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4F6DF0A-5033-49FA-93F2-F1B7D1EC30D5}"/>
              </a:ext>
            </a:extLst>
          </p:cNvPr>
          <p:cNvSpPr/>
          <p:nvPr/>
        </p:nvSpPr>
        <p:spPr>
          <a:xfrm>
            <a:off x="6342079" y="1593242"/>
            <a:ext cx="2478393" cy="3707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创新形式植入内容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5A958A7-9F69-4BAB-B25A-517CCB6B936A}"/>
              </a:ext>
            </a:extLst>
          </p:cNvPr>
          <p:cNvSpPr/>
          <p:nvPr/>
        </p:nvSpPr>
        <p:spPr>
          <a:xfrm>
            <a:off x="296670" y="699542"/>
            <a:ext cx="8523802" cy="77098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与视频媒体合作，结合世界杯热点，整合相关视频资源并融入品牌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TVC</a:t>
            </a:r>
          </a:p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结合贴片包段及创新植入强化产品记忆度</a:t>
            </a:r>
          </a:p>
        </p:txBody>
      </p:sp>
      <p:sp>
        <p:nvSpPr>
          <p:cNvPr id="9" name="直角三角形 8">
            <a:extLst>
              <a:ext uri="{FF2B5EF4-FFF2-40B4-BE49-F238E27FC236}">
                <a16:creationId xmlns:a16="http://schemas.microsoft.com/office/drawing/2014/main" id="{CC58FD51-8ABB-4B85-A271-49A20A72C48C}"/>
              </a:ext>
            </a:extLst>
          </p:cNvPr>
          <p:cNvSpPr/>
          <p:nvPr/>
        </p:nvSpPr>
        <p:spPr>
          <a:xfrm rot="13500000">
            <a:off x="32141" y="814873"/>
            <a:ext cx="539659" cy="539659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79F88C9-F24E-4BD5-8AF4-AE7ABC41E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504" y="2947894"/>
            <a:ext cx="2448272" cy="1473917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9FD8BC4A-A81A-4A95-9FB6-4477365BFE9E}"/>
              </a:ext>
            </a:extLst>
          </p:cNvPr>
          <p:cNvSpPr/>
          <p:nvPr/>
        </p:nvSpPr>
        <p:spPr>
          <a:xfrm>
            <a:off x="7088298" y="4474472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异形进度条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B5274B3-EA9A-451C-B1B1-F20C6C6D5902}"/>
              </a:ext>
            </a:extLst>
          </p:cNvPr>
          <p:cNvSpPr txBox="1"/>
          <p:nvPr/>
        </p:nvSpPr>
        <p:spPr>
          <a:xfrm>
            <a:off x="3779912" y="2132771"/>
            <a:ext cx="244827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绑定媒体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大剧热剧视频内容包段投放贴片，覆盖高关注内容获取流量溢出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FB743B9-3400-4474-90F3-39775D9F8A21}"/>
              </a:ext>
            </a:extLst>
          </p:cNvPr>
          <p:cNvSpPr txBox="1"/>
          <p:nvPr/>
        </p:nvSpPr>
        <p:spPr>
          <a:xfrm>
            <a:off x="6342080" y="2132771"/>
            <a:ext cx="2478392" cy="9002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l"/>
            </a:pP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创意结合</a:t>
            </a: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内容展示，延</a:t>
            </a: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传播效应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Wingdings" charset="2"/>
              <a:buChar char="l"/>
            </a:pP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创新形式植入内容观看场景，高度关联内容输出产品特点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Wingdings" charset="2"/>
              <a:buChar char="l"/>
            </a:pP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辐射视频媒体会员人群，提升曝光覆盖效率</a:t>
            </a: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奇瑞瑞虎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上市（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月）媒介资源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视频媒体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233" y="3161753"/>
            <a:ext cx="2510239" cy="117580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 bwMode="auto">
          <a:xfrm>
            <a:off x="6473318" y="4014768"/>
            <a:ext cx="504056" cy="2160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 eaLnBrk="1" hangingPunct="1"/>
            <a:endParaRPr kumimoji="1" lang="zh-CN" altLang="en-US" sz="1400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70" y="1578767"/>
            <a:ext cx="3369347" cy="140979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670" y="2995404"/>
            <a:ext cx="3369347" cy="140593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512" y="2632526"/>
            <a:ext cx="1169384" cy="768929"/>
          </a:xfrm>
          <a:prstGeom prst="rect">
            <a:avLst/>
          </a:prstGeom>
        </p:spPr>
      </p:pic>
      <p:sp>
        <p:nvSpPr>
          <p:cNvPr id="34" name="内容占位符 2">
            <a:extLst>
              <a:ext uri="{FF2B5EF4-FFF2-40B4-BE49-F238E27FC236}">
                <a16:creationId xmlns:a16="http://schemas.microsoft.com/office/drawing/2014/main" id="{6ACE2E60-55E1-4600-9D81-6D5BFDC3E2BF}"/>
              </a:ext>
            </a:extLst>
          </p:cNvPr>
          <p:cNvSpPr txBox="1">
            <a:spLocks/>
          </p:cNvSpPr>
          <p:nvPr/>
        </p:nvSpPr>
        <p:spPr>
          <a:xfrm>
            <a:off x="794960" y="4475041"/>
            <a:ext cx="237276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en-US" altLang="zh-CN" sz="12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12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年爱奇艺重点推荐</a:t>
            </a:r>
            <a:r>
              <a:rPr lang="en-US" altLang="zh-CN" sz="12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2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大剧热剧</a:t>
            </a:r>
          </a:p>
        </p:txBody>
      </p:sp>
      <p:sp>
        <p:nvSpPr>
          <p:cNvPr id="35" name="内容占位符 2">
            <a:extLst>
              <a:ext uri="{FF2B5EF4-FFF2-40B4-BE49-F238E27FC236}">
                <a16:creationId xmlns:a16="http://schemas.microsoft.com/office/drawing/2014/main" id="{6ACE2E60-55E1-4600-9D81-6D5BFDC3E2BF}"/>
              </a:ext>
            </a:extLst>
          </p:cNvPr>
          <p:cNvSpPr txBox="1">
            <a:spLocks/>
          </p:cNvSpPr>
          <p:nvPr/>
        </p:nvSpPr>
        <p:spPr>
          <a:xfrm>
            <a:off x="4455056" y="4474473"/>
            <a:ext cx="1143262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en-US" altLang="zh-CN" sz="12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12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秒视频贴片</a:t>
            </a:r>
          </a:p>
        </p:txBody>
      </p:sp>
    </p:spTree>
    <p:extLst>
      <p:ext uri="{BB962C8B-B14F-4D97-AF65-F5344CB8AC3E}">
        <p14:creationId xmlns:p14="http://schemas.microsoft.com/office/powerpoint/2010/main" val="17738373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86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367" y="2878465"/>
            <a:ext cx="4038521" cy="190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奇瑞瑞虎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上市（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月）媒介资源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百度搜索</a:t>
            </a:r>
          </a:p>
        </p:txBody>
      </p:sp>
      <p:sp>
        <p:nvSpPr>
          <p:cNvPr id="4" name="矩形: 圆角 14"/>
          <p:cNvSpPr/>
          <p:nvPr/>
        </p:nvSpPr>
        <p:spPr>
          <a:xfrm>
            <a:off x="5701444" y="1288740"/>
            <a:ext cx="2133600" cy="3603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搜索媒体</a:t>
            </a:r>
          </a:p>
        </p:txBody>
      </p:sp>
      <p:sp>
        <p:nvSpPr>
          <p:cNvPr id="5" name="文本框 30"/>
          <p:cNvSpPr txBox="1">
            <a:spLocks noChangeArrowheads="1"/>
          </p:cNvSpPr>
          <p:nvPr/>
        </p:nvSpPr>
        <p:spPr bwMode="auto">
          <a:xfrm>
            <a:off x="5292080" y="2182336"/>
            <a:ext cx="22100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竞品词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竞秀焦点样式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多维度优势输出打动竞品用户</a:t>
            </a:r>
          </a:p>
        </p:txBody>
      </p:sp>
      <p:sp>
        <p:nvSpPr>
          <p:cNvPr id="6" name="矩形 5"/>
          <p:cNvSpPr/>
          <p:nvPr/>
        </p:nvSpPr>
        <p:spPr>
          <a:xfrm>
            <a:off x="4572000" y="802730"/>
            <a:ext cx="4392488" cy="2809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</a:p>
        </p:txBody>
      </p:sp>
      <p:sp>
        <p:nvSpPr>
          <p:cNvPr id="7" name="矩形 6"/>
          <p:cNvSpPr/>
          <p:nvPr/>
        </p:nvSpPr>
        <p:spPr>
          <a:xfrm>
            <a:off x="179512" y="801142"/>
            <a:ext cx="4176464" cy="28257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品牌专区</a:t>
            </a:r>
          </a:p>
        </p:txBody>
      </p:sp>
      <p:pic>
        <p:nvPicPr>
          <p:cNvPr id="8" name="图片 286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29" y="3850365"/>
            <a:ext cx="1000906" cy="35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86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841" y="3859095"/>
            <a:ext cx="971664" cy="35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86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821" y="3855585"/>
            <a:ext cx="1027894" cy="35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868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84" y="3846254"/>
            <a:ext cx="933426" cy="35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868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97" y="4366612"/>
            <a:ext cx="883943" cy="35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868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768" y="4335052"/>
            <a:ext cx="940176" cy="35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2868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129" y="4330906"/>
            <a:ext cx="1043639" cy="35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247" y="1134517"/>
            <a:ext cx="4176464" cy="1762051"/>
          </a:xfrm>
          <a:prstGeom prst="rect">
            <a:avLst/>
          </a:prstGeom>
        </p:spPr>
      </p:pic>
      <p:sp>
        <p:nvSpPr>
          <p:cNvPr id="18" name="文本框 26"/>
          <p:cNvSpPr txBox="1">
            <a:spLocks noChangeArrowheads="1"/>
          </p:cNvSpPr>
          <p:nvPr/>
        </p:nvSpPr>
        <p:spPr bwMode="auto">
          <a:xfrm>
            <a:off x="5292080" y="1720671"/>
            <a:ext cx="36438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通用词、活动词、产品长尾词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匹配不同创意，保持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1-3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位排名，确保人群触达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53"/>
          <p:cNvSpPr txBox="1">
            <a:spLocks noChangeArrowheads="1"/>
          </p:cNvSpPr>
          <p:nvPr/>
        </p:nvSpPr>
        <p:spPr bwMode="auto">
          <a:xfrm>
            <a:off x="439995" y="3174556"/>
            <a:ext cx="3882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品牌词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产品词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百度全系列品牌专区创意呈现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联动线下营销活动设置模块，为活动导流</a:t>
            </a:r>
          </a:p>
        </p:txBody>
      </p:sp>
    </p:spTree>
    <p:extLst>
      <p:ext uri="{BB962C8B-B14F-4D97-AF65-F5344CB8AC3E}">
        <p14:creationId xmlns:p14="http://schemas.microsoft.com/office/powerpoint/2010/main" val="15170428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奇瑞瑞虎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上市（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月）媒介资源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户外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079A2A1-7BC3-4D80-B722-981DD950EEB8}"/>
              </a:ext>
            </a:extLst>
          </p:cNvPr>
          <p:cNvSpPr/>
          <p:nvPr/>
        </p:nvSpPr>
        <p:spPr>
          <a:xfrm>
            <a:off x="296670" y="663539"/>
            <a:ext cx="8514959" cy="82809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针对瑞虎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销售重点城市进行户外广告覆盖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选取人流密度大，车流集中的地标性繁茂地段扩充线下广告形式引流到店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6AF9C588-B0CC-4BD7-963E-C3F8B1FE570A}"/>
              </a:ext>
            </a:extLst>
          </p:cNvPr>
          <p:cNvSpPr/>
          <p:nvPr/>
        </p:nvSpPr>
        <p:spPr>
          <a:xfrm rot="13708969">
            <a:off x="-18633" y="813217"/>
            <a:ext cx="620782" cy="536436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291757" y="1579549"/>
            <a:ext cx="4496266" cy="32244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88024" y="1579550"/>
            <a:ext cx="2270472" cy="11197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496" y="1579549"/>
            <a:ext cx="1753132" cy="13148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4788023" y="2427734"/>
            <a:ext cx="4023605" cy="237289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04086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5CFA8E2-7195-40FE-871F-A90A7214A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921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 bwMode="auto">
          <a:xfrm>
            <a:off x="5403156" y="3486741"/>
            <a:ext cx="3491855" cy="82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0" tIns="0" rIns="0" bIns="0" rtlCol="0" anchor="ctr"/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1100" dirty="0">
                <a:latin typeface="Arial" pitchFamily="34" charset="0"/>
                <a:ea typeface="微软雅黑" pitchFamily="34" charset="-122"/>
                <a:cs typeface="Arial" pitchFamily="34" charset="0"/>
              </a:rPr>
              <a:t>简单的互动，给用户留下产品印象，</a:t>
            </a:r>
            <a:endParaRPr lang="en-US" altLang="zh-CN" sz="1100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1100" dirty="0">
                <a:latin typeface="Arial" pitchFamily="34" charset="0"/>
                <a:ea typeface="微软雅黑" pitchFamily="34" charset="-122"/>
                <a:cs typeface="Arial" pitchFamily="34" charset="0"/>
              </a:rPr>
              <a:t>让用户自发进行二次乃至三次传播</a:t>
            </a:r>
            <a:endParaRPr lang="zh-CN" altLang="en-US" sz="1100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5403156" y="2283718"/>
            <a:ext cx="3473712" cy="82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0" tIns="0" rIns="0" bIns="0" rtlCol="0" anchor="ctr"/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1100" dirty="0">
                <a:latin typeface="Arial" pitchFamily="34" charset="0"/>
                <a:ea typeface="微软雅黑" pitchFamily="34" charset="-122"/>
                <a:cs typeface="Arial" pitchFamily="34" charset="0"/>
              </a:rPr>
              <a:t>利用体感操作，按照提示打开瑞虎</a:t>
            </a:r>
            <a:r>
              <a:rPr lang="en-US" altLang="zh-CN" sz="1100" dirty="0">
                <a:latin typeface="Arial" pitchFamily="34" charset="0"/>
                <a:ea typeface="微软雅黑" pitchFamily="34" charset="-122"/>
                <a:cs typeface="Arial" pitchFamily="34" charset="0"/>
              </a:rPr>
              <a:t>8</a:t>
            </a:r>
            <a:r>
              <a:rPr lang="zh-CN" altLang="en-US" sz="1100" dirty="0">
                <a:latin typeface="Arial" pitchFamily="34" charset="0"/>
                <a:ea typeface="微软雅黑" pitchFamily="34" charset="-122"/>
                <a:cs typeface="Arial" pitchFamily="34" charset="0"/>
              </a:rPr>
              <a:t>车门，</a:t>
            </a:r>
            <a:endParaRPr lang="en-US" altLang="zh-CN" sz="1100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1100" dirty="0">
                <a:latin typeface="Arial" pitchFamily="34" charset="0"/>
                <a:ea typeface="微软雅黑" pitchFamily="34" charset="-122"/>
                <a:cs typeface="Arial" pitchFamily="34" charset="0"/>
              </a:rPr>
              <a:t>即刻吹一阵冷风，为高温天气中的人们送来清凉</a:t>
            </a:r>
            <a:endParaRPr lang="zh-CN" altLang="en-US" sz="1100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5403156" y="1077630"/>
            <a:ext cx="3473711" cy="82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0" tIns="0" rIns="0" bIns="0" rtlCol="0" anchor="ctr"/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1100" dirty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公交站台人流量高，易产生热门话题，</a:t>
            </a:r>
            <a:r>
              <a:rPr lang="zh-CN" altLang="en-US" sz="1100" dirty="0">
                <a:latin typeface="Arial" pitchFamily="34" charset="0"/>
                <a:ea typeface="微软雅黑" pitchFamily="34" charset="-122"/>
                <a:cs typeface="Arial" pitchFamily="34" charset="0"/>
              </a:rPr>
              <a:t>且</a:t>
            </a:r>
            <a:endParaRPr lang="en-US" altLang="zh-CN" sz="1100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1100" dirty="0">
                <a:latin typeface="Arial" pitchFamily="34" charset="0"/>
                <a:ea typeface="微软雅黑" pitchFamily="34" charset="-122"/>
                <a:cs typeface="Arial" pitchFamily="34" charset="0"/>
              </a:rPr>
              <a:t>紧贴目标受众</a:t>
            </a:r>
            <a:r>
              <a:rPr lang="zh-CN" altLang="en-US" sz="1100" dirty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因此广告投放选择公交站台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奇瑞瑞虎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上市（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月）媒介资源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户外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66687" y="1089391"/>
            <a:ext cx="4104455" cy="2448272"/>
            <a:chOff x="3782471" y="1397990"/>
            <a:chExt cx="4029889" cy="235360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0" t="3097" r="3927" b="1790"/>
            <a:stretch/>
          </p:blipFill>
          <p:spPr>
            <a:xfrm>
              <a:off x="3782471" y="1397990"/>
              <a:ext cx="4029889" cy="23536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/>
            <a:srcRect r="18486"/>
            <a:stretch/>
          </p:blipFill>
          <p:spPr>
            <a:xfrm>
              <a:off x="5364088" y="2307396"/>
              <a:ext cx="1656184" cy="871919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191894" y="1521040"/>
              <a:ext cx="3001706" cy="502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热吗？来打开车门</a:t>
              </a:r>
            </a:p>
          </p:txBody>
        </p:sp>
      </p:grpSp>
      <p:sp>
        <p:nvSpPr>
          <p:cNvPr id="12" name="椭圆 11"/>
          <p:cNvSpPr/>
          <p:nvPr/>
        </p:nvSpPr>
        <p:spPr bwMode="auto">
          <a:xfrm>
            <a:off x="4648481" y="987574"/>
            <a:ext cx="947287" cy="899728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none" lIns="0" tIns="0" rIns="0" bIns="0" rtlCol="0" anchor="ctr"/>
          <a:lstStyle/>
          <a:p>
            <a:pPr algn="ctr" eaLnBrk="1" hangingPunct="1"/>
            <a:r>
              <a:rPr lang="zh-CN" altLang="en-US" sz="1200" b="1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大话题</a:t>
            </a:r>
          </a:p>
        </p:txBody>
      </p:sp>
      <p:sp>
        <p:nvSpPr>
          <p:cNvPr id="13" name="椭圆 12"/>
          <p:cNvSpPr/>
          <p:nvPr/>
        </p:nvSpPr>
        <p:spPr bwMode="auto">
          <a:xfrm>
            <a:off x="4648480" y="2283718"/>
            <a:ext cx="955357" cy="907392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none" lIns="0" tIns="0" rIns="0" bIns="0" rtlCol="0" anchor="ctr"/>
          <a:lstStyle/>
          <a:p>
            <a:pPr algn="ctr" eaLnBrk="1" hangingPunct="1"/>
            <a:r>
              <a:rPr lang="zh-CN" altLang="en-US" sz="1200" b="1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强互动</a:t>
            </a:r>
          </a:p>
        </p:txBody>
      </p:sp>
      <p:sp>
        <p:nvSpPr>
          <p:cNvPr id="14" name="椭圆 13"/>
          <p:cNvSpPr/>
          <p:nvPr/>
        </p:nvSpPr>
        <p:spPr bwMode="auto">
          <a:xfrm>
            <a:off x="4644008" y="3507854"/>
            <a:ext cx="959829" cy="911640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none" lIns="0" tIns="0" rIns="0" bIns="0" rtlCol="0" anchor="ctr"/>
          <a:lstStyle/>
          <a:p>
            <a:pPr algn="ctr" eaLnBrk="1" hangingPunct="1"/>
            <a:r>
              <a:rPr lang="zh-CN" altLang="en-US" sz="1200" b="1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深体验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37965" y="3723878"/>
            <a:ext cx="4052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瑞虎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送清凉互动活动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公交站台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互动广告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36787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67" y="1351668"/>
            <a:ext cx="1578887" cy="28083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206" y="934132"/>
            <a:ext cx="1783210" cy="352689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奇瑞瑞虎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上市（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月）媒介资源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户外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457281"/>
            <a:ext cx="488821" cy="4888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43" y="4383360"/>
            <a:ext cx="836149" cy="6366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654" y="4455368"/>
            <a:ext cx="492646" cy="49264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611561" y="934132"/>
            <a:ext cx="1784480" cy="3528417"/>
            <a:chOff x="611561" y="843558"/>
            <a:chExt cx="1784480" cy="352841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1" y="843558"/>
              <a:ext cx="1784480" cy="352841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96"/>
            <a:stretch/>
          </p:blipFill>
          <p:spPr>
            <a:xfrm>
              <a:off x="683568" y="1275606"/>
              <a:ext cx="1586204" cy="270976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5002" y="1960012"/>
              <a:ext cx="997434" cy="797948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043609" y="2042433"/>
              <a:ext cx="75971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热吗？来打开车门</a:t>
              </a:r>
            </a:p>
          </p:txBody>
        </p:sp>
      </p:grpSp>
      <p:cxnSp>
        <p:nvCxnSpPr>
          <p:cNvPr id="24" name="直接连接符 35">
            <a:extLst>
              <a:ext uri="{FF2B5EF4-FFF2-40B4-BE49-F238E27FC236}">
                <a16:creationId xmlns:a16="http://schemas.microsoft.com/office/drawing/2014/main" id="{CBB3705F-83B6-45F1-A9AB-5840E9D3BC60}"/>
              </a:ext>
            </a:extLst>
          </p:cNvPr>
          <p:cNvCxnSpPr>
            <a:cxnSpLocks/>
          </p:cNvCxnSpPr>
          <p:nvPr/>
        </p:nvCxnSpPr>
        <p:spPr>
          <a:xfrm>
            <a:off x="4788024" y="934132"/>
            <a:ext cx="0" cy="347506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5364088" y="915566"/>
            <a:ext cx="307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线下活动线上进行二次传播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5522011" y="1425476"/>
            <a:ext cx="3371164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微信朋友圈进行事件即时传播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互动广告投放时通过微信朋友圈即时传播，迅速扩散传播信息，激发用户好奇心，引起用户关注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5522011" y="2437822"/>
            <a:ext cx="3371164" cy="796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微博话题互动，扩大传播范围</a:t>
            </a:r>
            <a:endParaRPr lang="en-US" altLang="zh-CN" sz="10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结合高温热点，制造微博话题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今天你热吗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##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瑞虎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送清凉公益行动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等，引发用户讨论，扩大传播范围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522011" y="3503570"/>
            <a:ext cx="3371164" cy="796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联手抖音发起互动挑战</a:t>
            </a:r>
            <a:endParaRPr lang="en-US" altLang="zh-CN" sz="10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联合抖音发起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公交站蹭空调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话题，将用户互动视频进行二次传播，同时吸引其他用户模仿参与，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508104" y="3492743"/>
            <a:ext cx="3371164" cy="820591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Verdana" panose="020B0604030504040204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508104" y="2444899"/>
            <a:ext cx="3371164" cy="820591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Verdana" panose="020B0604030504040204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508104" y="1397054"/>
            <a:ext cx="3371164" cy="820591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Verdana" panose="020B0604030504040204"/>
            </a:endParaRPr>
          </a:p>
        </p:txBody>
      </p:sp>
      <p:sp>
        <p:nvSpPr>
          <p:cNvPr id="39" name="五边形 38"/>
          <p:cNvSpPr/>
          <p:nvPr/>
        </p:nvSpPr>
        <p:spPr>
          <a:xfrm>
            <a:off x="4932040" y="1694454"/>
            <a:ext cx="360040" cy="369332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Verdana" panose="020B0604030504040204"/>
              </a:rPr>
              <a:t>1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Verdana" panose="020B0604030504040204"/>
            </a:endParaRPr>
          </a:p>
        </p:txBody>
      </p:sp>
      <p:sp>
        <p:nvSpPr>
          <p:cNvPr id="42" name="五边形 41"/>
          <p:cNvSpPr/>
          <p:nvPr/>
        </p:nvSpPr>
        <p:spPr>
          <a:xfrm>
            <a:off x="4932040" y="2694314"/>
            <a:ext cx="360040" cy="369332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Verdana" panose="020B0604030504040204"/>
              </a:rPr>
              <a:t>2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Verdana" panose="020B0604030504040204"/>
            </a:endParaRPr>
          </a:p>
        </p:txBody>
      </p:sp>
      <p:sp>
        <p:nvSpPr>
          <p:cNvPr id="43" name="五边形 42"/>
          <p:cNvSpPr/>
          <p:nvPr/>
        </p:nvSpPr>
        <p:spPr>
          <a:xfrm>
            <a:off x="4932040" y="3694174"/>
            <a:ext cx="360040" cy="369332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Verdana" panose="020B0604030504040204"/>
              </a:rPr>
              <a:t>3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Verdan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3329927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奇瑞瑞虎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上市（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月）媒介资源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出行</a:t>
            </a:r>
          </a:p>
        </p:txBody>
      </p:sp>
      <p:sp>
        <p:nvSpPr>
          <p:cNvPr id="3" name="矩形 2"/>
          <p:cNvSpPr/>
          <p:nvPr/>
        </p:nvSpPr>
        <p:spPr>
          <a:xfrm>
            <a:off x="117582" y="2200890"/>
            <a:ext cx="2939873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9pPr>
          </a:lstStyle>
          <a:p>
            <a:r>
              <a:rPr lang="en-US" altLang="zh-CN" sz="1200" b="1" dirty="0">
                <a:solidFill>
                  <a:srgbClr val="7F7F7F"/>
                </a:solidFill>
                <a:latin typeface="微软雅黑" charset="-122"/>
              </a:rPr>
              <a:t>1</a:t>
            </a:r>
            <a:r>
              <a:rPr lang="zh-CN" altLang="en-US" sz="1200" b="1" dirty="0">
                <a:solidFill>
                  <a:srgbClr val="7F7F7F"/>
                </a:solidFill>
                <a:latin typeface="微软雅黑" charset="-122"/>
              </a:rPr>
              <a:t>、必经之地</a:t>
            </a:r>
            <a:r>
              <a:rPr lang="en-US" altLang="zh-CN" sz="1200" b="1" dirty="0">
                <a:solidFill>
                  <a:srgbClr val="7F7F7F"/>
                </a:solidFill>
                <a:latin typeface="微软雅黑" charset="-122"/>
              </a:rPr>
              <a:t>-</a:t>
            </a:r>
            <a:r>
              <a:rPr lang="zh-CN" altLang="en-US" sz="1200" b="1" dirty="0">
                <a:solidFill>
                  <a:srgbClr val="7F7F7F"/>
                </a:solidFill>
                <a:latin typeface="微软雅黑" charset="-122"/>
              </a:rPr>
              <a:t>不可回避，拦截传播</a:t>
            </a:r>
            <a:endParaRPr lang="en-US" altLang="zh-CN" sz="1200" b="1" dirty="0">
              <a:solidFill>
                <a:srgbClr val="7F7F7F"/>
              </a:solidFill>
              <a:latin typeface="微软雅黑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7200" y="3239481"/>
            <a:ext cx="276651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9pPr>
          </a:lstStyle>
          <a:p>
            <a:r>
              <a:rPr lang="en-US" altLang="zh-CN" sz="1200" b="1" dirty="0">
                <a:solidFill>
                  <a:srgbClr val="7F7F7F"/>
                </a:solidFill>
                <a:latin typeface="微软雅黑" charset="-122"/>
              </a:rPr>
              <a:t>4</a:t>
            </a:r>
            <a:r>
              <a:rPr lang="zh-CN" altLang="en-US" sz="1200" b="1" dirty="0">
                <a:solidFill>
                  <a:srgbClr val="7F7F7F"/>
                </a:solidFill>
                <a:latin typeface="微软雅黑" charset="-122"/>
              </a:rPr>
              <a:t>、多点阵列</a:t>
            </a:r>
            <a:r>
              <a:rPr lang="en-US" altLang="zh-CN" sz="1200" b="1" dirty="0">
                <a:solidFill>
                  <a:srgbClr val="7F7F7F"/>
                </a:solidFill>
                <a:latin typeface="微软雅黑" charset="-122"/>
              </a:rPr>
              <a:t>-</a:t>
            </a:r>
            <a:r>
              <a:rPr lang="zh-CN" altLang="en-US" sz="1200" b="1" dirty="0">
                <a:solidFill>
                  <a:srgbClr val="7F7F7F"/>
                </a:solidFill>
                <a:latin typeface="微软雅黑" charset="-122"/>
              </a:rPr>
              <a:t>包裹排列，重复记忆</a:t>
            </a:r>
            <a:endParaRPr lang="en-US" altLang="zh-CN" sz="1200" b="1" dirty="0">
              <a:solidFill>
                <a:srgbClr val="7F7F7F"/>
              </a:solidFill>
              <a:latin typeface="微软雅黑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7583" y="2919511"/>
            <a:ext cx="278937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9pPr>
          </a:lstStyle>
          <a:p>
            <a:r>
              <a:rPr lang="en-US" altLang="zh-CN" sz="1200" b="1" dirty="0">
                <a:solidFill>
                  <a:srgbClr val="7F7F7F"/>
                </a:solidFill>
                <a:latin typeface="微软雅黑" charset="-122"/>
              </a:rPr>
              <a:t>3</a:t>
            </a:r>
            <a:r>
              <a:rPr lang="zh-CN" altLang="en-US" sz="1200" b="1" dirty="0">
                <a:solidFill>
                  <a:srgbClr val="7F7F7F"/>
                </a:solidFill>
                <a:latin typeface="微软雅黑" charset="-122"/>
              </a:rPr>
              <a:t>、半封闭空间</a:t>
            </a:r>
            <a:r>
              <a:rPr lang="en-US" altLang="zh-CN" sz="1200" b="1" dirty="0">
                <a:solidFill>
                  <a:srgbClr val="7F7F7F"/>
                </a:solidFill>
                <a:latin typeface="微软雅黑" charset="-122"/>
              </a:rPr>
              <a:t>-</a:t>
            </a:r>
            <a:r>
              <a:rPr lang="zh-CN" altLang="en-US" sz="1200" b="1" dirty="0">
                <a:solidFill>
                  <a:srgbClr val="7F7F7F"/>
                </a:solidFill>
                <a:latin typeface="微软雅黑" charset="-122"/>
              </a:rPr>
              <a:t>超长媒体接触时间</a:t>
            </a:r>
            <a:endParaRPr lang="en-US" altLang="zh-CN" sz="1200" b="1" dirty="0">
              <a:solidFill>
                <a:srgbClr val="7F7F7F"/>
              </a:solidFill>
              <a:latin typeface="微软雅黑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7583" y="2559471"/>
            <a:ext cx="3633311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charset="0"/>
                <a:ea typeface="微软雅黑" charset="-122"/>
              </a:defRPr>
            </a:lvl9pPr>
          </a:lstStyle>
          <a:p>
            <a:r>
              <a:rPr lang="en-US" altLang="zh-CN" sz="1200" b="1" dirty="0">
                <a:solidFill>
                  <a:srgbClr val="7F7F7F"/>
                </a:solidFill>
                <a:latin typeface="微软雅黑" charset="-122"/>
              </a:rPr>
              <a:t>2</a:t>
            </a:r>
            <a:r>
              <a:rPr lang="zh-CN" altLang="en-US" sz="1200" b="1" dirty="0">
                <a:solidFill>
                  <a:srgbClr val="7F7F7F"/>
                </a:solidFill>
                <a:latin typeface="微软雅黑" charset="-122"/>
              </a:rPr>
              <a:t>、平行视角</a:t>
            </a:r>
            <a:r>
              <a:rPr lang="en-US" altLang="zh-CN" sz="1200" b="1" dirty="0">
                <a:solidFill>
                  <a:srgbClr val="7F7F7F"/>
                </a:solidFill>
                <a:latin typeface="微软雅黑" charset="-122"/>
              </a:rPr>
              <a:t>-</a:t>
            </a:r>
            <a:r>
              <a:rPr lang="zh-CN" altLang="en-US" sz="1200" b="1" dirty="0">
                <a:solidFill>
                  <a:srgbClr val="7F7F7F"/>
                </a:solidFill>
                <a:latin typeface="微软雅黑" charset="-122"/>
              </a:rPr>
              <a:t>人体最佳视角，高到达媒体</a:t>
            </a:r>
            <a:endParaRPr lang="en-US" altLang="zh-CN" sz="1200" b="1" dirty="0">
              <a:solidFill>
                <a:srgbClr val="7F7F7F"/>
              </a:solidFill>
              <a:latin typeface="微软雅黑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079A2A1-7BC3-4D80-B722-981DD950EEB8}"/>
              </a:ext>
            </a:extLst>
          </p:cNvPr>
          <p:cNvSpPr/>
          <p:nvPr/>
        </p:nvSpPr>
        <p:spPr>
          <a:xfrm>
            <a:off x="296670" y="663540"/>
            <a:ext cx="8514959" cy="68160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7-9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月份暑期出游季，辐射高铁、机场等出行路径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拦截出行必经之地，增强传播记忆点，引流到店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6AF9C588-B0CC-4BD7-963E-C3F8B1FE570A}"/>
              </a:ext>
            </a:extLst>
          </p:cNvPr>
          <p:cNvSpPr/>
          <p:nvPr/>
        </p:nvSpPr>
        <p:spPr>
          <a:xfrm rot="13708969">
            <a:off x="43692" y="785153"/>
            <a:ext cx="496132" cy="426087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182" b="14452"/>
          <a:stretch>
            <a:fillRect/>
          </a:stretch>
        </p:blipFill>
        <p:spPr bwMode="auto">
          <a:xfrm>
            <a:off x="5525634" y="3003798"/>
            <a:ext cx="3540491" cy="199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578649" y="1545846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i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高铁机场广告特点</a:t>
            </a:r>
          </a:p>
        </p:txBody>
      </p:sp>
      <p:sp>
        <p:nvSpPr>
          <p:cNvPr id="7" name="矩形 6"/>
          <p:cNvSpPr/>
          <p:nvPr/>
        </p:nvSpPr>
        <p:spPr>
          <a:xfrm>
            <a:off x="2563270" y="220680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200" b="1" dirty="0">
                <a:solidFill>
                  <a:srgbClr val="7F7F7F"/>
                </a:solidFill>
                <a:latin typeface="微软雅黑" charset="-122"/>
              </a:rPr>
              <a:t>（到达率高达</a:t>
            </a:r>
            <a:r>
              <a:rPr lang="en-US" altLang="zh-CN" sz="1200" b="1" dirty="0">
                <a:solidFill>
                  <a:srgbClr val="FF0000"/>
                </a:solidFill>
                <a:latin typeface="微软雅黑" charset="-122"/>
              </a:rPr>
              <a:t>84%</a:t>
            </a:r>
            <a:r>
              <a:rPr lang="zh-CN" altLang="en-US" sz="1200" b="1" dirty="0">
                <a:solidFill>
                  <a:srgbClr val="7F7F7F"/>
                </a:solidFill>
                <a:latin typeface="微软雅黑" charset="-122"/>
              </a:rPr>
              <a:t>，品牌记忆效果高达</a:t>
            </a:r>
            <a:r>
              <a:rPr lang="en-US" altLang="zh-CN" sz="1200" b="1" dirty="0">
                <a:solidFill>
                  <a:srgbClr val="FF0000"/>
                </a:solidFill>
                <a:latin typeface="微软雅黑" charset="-122"/>
              </a:rPr>
              <a:t>80%</a:t>
            </a:r>
            <a:r>
              <a:rPr lang="zh-CN" altLang="en-US" sz="1200" b="1" dirty="0">
                <a:solidFill>
                  <a:srgbClr val="7F7F7F"/>
                </a:solidFill>
                <a:latin typeface="微软雅黑" charset="-122"/>
              </a:rPr>
              <a:t>以上）</a:t>
            </a:r>
          </a:p>
        </p:txBody>
      </p:sp>
      <p:sp>
        <p:nvSpPr>
          <p:cNvPr id="8" name="矩形 7"/>
          <p:cNvSpPr/>
          <p:nvPr/>
        </p:nvSpPr>
        <p:spPr>
          <a:xfrm>
            <a:off x="107504" y="356670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200" b="1">
                <a:solidFill>
                  <a:srgbClr val="7F7F7F"/>
                </a:solidFill>
                <a:latin typeface="微软雅黑" charset="-122"/>
              </a:rPr>
              <a:t>（给受众带来最真实的视觉体验，为企业营造</a:t>
            </a:r>
            <a:r>
              <a:rPr lang="zh-CN" altLang="en-US" sz="1200" b="1">
                <a:solidFill>
                  <a:srgbClr val="FF0000"/>
                </a:solidFill>
                <a:latin typeface="微软雅黑" charset="-122"/>
              </a:rPr>
              <a:t>身边的品牌声音</a:t>
            </a:r>
            <a:r>
              <a:rPr lang="zh-CN" altLang="en-US" sz="1200" b="1">
                <a:solidFill>
                  <a:srgbClr val="7F7F7F"/>
                </a:solidFill>
                <a:latin typeface="微软雅黑" charset="-122"/>
              </a:rPr>
              <a:t>）</a:t>
            </a:r>
            <a:endParaRPr lang="zh-CN" altLang="en-US" sz="1200" b="1" dirty="0">
              <a:solidFill>
                <a:srgbClr val="7F7F7F"/>
              </a:solidFill>
              <a:latin typeface="微软雅黑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70551" y="2931411"/>
            <a:ext cx="26468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>
                <a:solidFill>
                  <a:srgbClr val="7F7F7F"/>
                </a:solidFill>
                <a:latin typeface="微软雅黑" charset="-122"/>
              </a:rPr>
              <a:t>（给予品牌与媒体</a:t>
            </a:r>
            <a:r>
              <a:rPr lang="zh-CN" altLang="en-US" sz="1200" b="1">
                <a:solidFill>
                  <a:srgbClr val="FF0000"/>
                </a:solidFill>
                <a:latin typeface="微软雅黑" charset="-122"/>
              </a:rPr>
              <a:t>充分的接触时间</a:t>
            </a:r>
            <a:r>
              <a:rPr lang="zh-CN" altLang="en-US" sz="1200" b="1">
                <a:solidFill>
                  <a:srgbClr val="7F7F7F"/>
                </a:solidFill>
                <a:latin typeface="微软雅黑" charset="-122"/>
              </a:rPr>
              <a:t>）</a:t>
            </a:r>
            <a:endParaRPr lang="zh-CN" altLang="en-US" sz="1200" b="1" dirty="0">
              <a:solidFill>
                <a:srgbClr val="7F7F7F"/>
              </a:solidFill>
              <a:latin typeface="微软雅黑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28487" y="2573120"/>
            <a:ext cx="2954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solidFill>
                  <a:srgbClr val="7F7F7F"/>
                </a:solidFill>
                <a:latin typeface="微软雅黑" charset="-122"/>
              </a:rPr>
              <a:t>（高频次到达，重复观看</a:t>
            </a:r>
            <a:r>
              <a:rPr lang="zh-CN" altLang="en-US" sz="1200" b="1" dirty="0">
                <a:solidFill>
                  <a:srgbClr val="FF0000"/>
                </a:solidFill>
                <a:latin typeface="微软雅黑" charset="-122"/>
              </a:rPr>
              <a:t>深化品牌记忆</a:t>
            </a:r>
            <a:r>
              <a:rPr lang="zh-CN" altLang="en-US" sz="1200" b="1" dirty="0">
                <a:solidFill>
                  <a:srgbClr val="7F7F7F"/>
                </a:solidFill>
                <a:latin typeface="微软雅黑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03085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奇瑞瑞虎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上市（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月）媒介资源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出行</a:t>
            </a:r>
          </a:p>
        </p:txBody>
      </p:sp>
      <p:sp>
        <p:nvSpPr>
          <p:cNvPr id="3" name="矩形 2"/>
          <p:cNvSpPr/>
          <p:nvPr/>
        </p:nvSpPr>
        <p:spPr>
          <a:xfrm>
            <a:off x="312738" y="627534"/>
            <a:ext cx="8542337" cy="68906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选择头部出行类媒体，利用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LBS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定向技术，定向高意向目标人群日常及出行轨迹曝光，并引导线下体验</a:t>
            </a: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6343650" y="1650256"/>
            <a:ext cx="2681288" cy="33813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LBS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定向包围用户出行轨迹</a:t>
            </a:r>
            <a:endParaRPr lang="zh-CN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00" y="1384494"/>
            <a:ext cx="1968944" cy="350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5600700" y="2128094"/>
            <a:ext cx="742950" cy="4986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</a:t>
            </a:r>
          </a:p>
        </p:txBody>
      </p:sp>
      <p:sp>
        <p:nvSpPr>
          <p:cNvPr id="8" name="Text Placeholder 3"/>
          <p:cNvSpPr txBox="1">
            <a:spLocks noChangeArrowheads="1"/>
          </p:cNvSpPr>
          <p:nvPr/>
        </p:nvSpPr>
        <p:spPr bwMode="auto">
          <a:xfrm>
            <a:off x="6438900" y="2174745"/>
            <a:ext cx="168592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</a:pP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重点城市</a:t>
            </a:r>
            <a:endParaRPr lang="en-US" altLang="zh-CN" sz="1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三口家庭</a:t>
            </a:r>
            <a:endParaRPr lang="en-US" altLang="zh-CN" sz="1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00700" y="3237210"/>
            <a:ext cx="742950" cy="5586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活跃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场所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Placeholder 3"/>
          <p:cNvSpPr txBox="1">
            <a:spLocks noChangeArrowheads="1"/>
          </p:cNvSpPr>
          <p:nvPr/>
        </p:nvSpPr>
        <p:spPr bwMode="auto">
          <a:xfrm>
            <a:off x="6438900" y="3324187"/>
            <a:ext cx="268287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</a:pP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最近一个月到过机场</a:t>
            </a:r>
            <a:r>
              <a:rPr lang="en-US" altLang="zh-CN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火车站大于一次</a:t>
            </a:r>
            <a:endParaRPr lang="en-US" altLang="zh-CN" sz="1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最近一个月到幼儿园大于</a:t>
            </a:r>
            <a:r>
              <a:rPr lang="en-US" altLang="zh-CN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</a:t>
            </a:r>
          </a:p>
        </p:txBody>
      </p:sp>
      <p:sp>
        <p:nvSpPr>
          <p:cNvPr id="11" name="矩形 10"/>
          <p:cNvSpPr/>
          <p:nvPr/>
        </p:nvSpPr>
        <p:spPr>
          <a:xfrm>
            <a:off x="5600700" y="2666926"/>
            <a:ext cx="742950" cy="5136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Placeholder 3"/>
          <p:cNvSpPr txBox="1">
            <a:spLocks noChangeArrowheads="1"/>
          </p:cNvSpPr>
          <p:nvPr/>
        </p:nvSpPr>
        <p:spPr bwMode="auto">
          <a:xfrm>
            <a:off x="6438900" y="2734409"/>
            <a:ext cx="2235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</a:pP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中产阶级，有房</a:t>
            </a:r>
          </a:p>
          <a:p>
            <a:pPr>
              <a:spcBef>
                <a:spcPts val="600"/>
              </a:spcBef>
            </a:pP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房价在城市平均水平及以上</a:t>
            </a:r>
          </a:p>
        </p:txBody>
      </p:sp>
      <p:sp>
        <p:nvSpPr>
          <p:cNvPr id="13" name="矩形 12"/>
          <p:cNvSpPr/>
          <p:nvPr/>
        </p:nvSpPr>
        <p:spPr>
          <a:xfrm>
            <a:off x="5600700" y="3852521"/>
            <a:ext cx="742950" cy="1143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潜在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购车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Placeholder 3"/>
          <p:cNvSpPr txBox="1">
            <a:spLocks noChangeArrowheads="1"/>
          </p:cNvSpPr>
          <p:nvPr/>
        </p:nvSpPr>
        <p:spPr bwMode="auto">
          <a:xfrm>
            <a:off x="6426096" y="4035590"/>
            <a:ext cx="2557463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</a:pP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最近一个月去过汽车</a:t>
            </a:r>
            <a:r>
              <a:rPr lang="en-US" altLang="zh-CN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4S</a:t>
            </a: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店</a:t>
            </a:r>
            <a:endParaRPr lang="en-US" altLang="zh-CN" sz="1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最近一个月去过二手车交易市场</a:t>
            </a:r>
            <a:endParaRPr lang="en-US" altLang="zh-CN" sz="1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使用汽车资讯、交易类</a:t>
            </a:r>
            <a:r>
              <a:rPr lang="en-US" altLang="zh-CN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</a:p>
          <a:p>
            <a:pPr>
              <a:spcBef>
                <a:spcPts val="600"/>
              </a:spcBef>
            </a:pP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使用年限与公里数较长的低于瑞虎</a:t>
            </a:r>
            <a:r>
              <a:rPr lang="en-US" altLang="zh-CN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车主人群</a:t>
            </a:r>
          </a:p>
        </p:txBody>
      </p:sp>
      <p:pic>
        <p:nvPicPr>
          <p:cNvPr id="15" name="Picture 2" descr="http://index.iresearch.com.cn/img/appLogo/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1357666"/>
            <a:ext cx="71755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6269038" y="1275606"/>
            <a:ext cx="1212850" cy="4159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高德地图</a:t>
            </a:r>
          </a:p>
        </p:txBody>
      </p: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2546002" y="1466441"/>
            <a:ext cx="2530054" cy="2329445"/>
            <a:chOff x="720" y="839"/>
            <a:chExt cx="3740" cy="3146"/>
          </a:xfrm>
          <a:solidFill>
            <a:srgbClr val="FFFFFF">
              <a:alpha val="10196"/>
            </a:srgbClr>
          </a:solidFill>
        </p:grpSpPr>
        <p:sp>
          <p:nvSpPr>
            <p:cNvPr id="18" name="Freeform 67"/>
            <p:cNvSpPr>
              <a:spLocks/>
            </p:cNvSpPr>
            <p:nvPr/>
          </p:nvSpPr>
          <p:spPr bwMode="gray">
            <a:xfrm>
              <a:off x="720" y="1296"/>
              <a:ext cx="1495" cy="1136"/>
            </a:xfrm>
            <a:custGeom>
              <a:avLst/>
              <a:gdLst>
                <a:gd name="T0" fmla="*/ 3 w 2990"/>
                <a:gd name="T1" fmla="*/ 357 h 2273"/>
                <a:gd name="T2" fmla="*/ 23 w 2990"/>
                <a:gd name="T3" fmla="*/ 365 h 2273"/>
                <a:gd name="T4" fmla="*/ 29 w 2990"/>
                <a:gd name="T5" fmla="*/ 390 h 2273"/>
                <a:gd name="T6" fmla="*/ 28 w 2990"/>
                <a:gd name="T7" fmla="*/ 419 h 2273"/>
                <a:gd name="T8" fmla="*/ 18 w 2990"/>
                <a:gd name="T9" fmla="*/ 419 h 2273"/>
                <a:gd name="T10" fmla="*/ 0 w 2990"/>
                <a:gd name="T11" fmla="*/ 429 h 2273"/>
                <a:gd name="T12" fmla="*/ 31 w 2990"/>
                <a:gd name="T13" fmla="*/ 438 h 2273"/>
                <a:gd name="T14" fmla="*/ 47 w 2990"/>
                <a:gd name="T15" fmla="*/ 456 h 2273"/>
                <a:gd name="T16" fmla="*/ 49 w 2990"/>
                <a:gd name="T17" fmla="*/ 490 h 2273"/>
                <a:gd name="T18" fmla="*/ 71 w 2990"/>
                <a:gd name="T19" fmla="*/ 507 h 2273"/>
                <a:gd name="T20" fmla="*/ 109 w 2990"/>
                <a:gd name="T21" fmla="*/ 521 h 2273"/>
                <a:gd name="T22" fmla="*/ 152 w 2990"/>
                <a:gd name="T23" fmla="*/ 516 h 2273"/>
                <a:gd name="T24" fmla="*/ 185 w 2990"/>
                <a:gd name="T25" fmla="*/ 542 h 2273"/>
                <a:gd name="T26" fmla="*/ 259 w 2990"/>
                <a:gd name="T27" fmla="*/ 549 h 2273"/>
                <a:gd name="T28" fmla="*/ 414 w 2990"/>
                <a:gd name="T29" fmla="*/ 546 h 2273"/>
                <a:gd name="T30" fmla="*/ 539 w 2990"/>
                <a:gd name="T31" fmla="*/ 549 h 2273"/>
                <a:gd name="T32" fmla="*/ 585 w 2990"/>
                <a:gd name="T33" fmla="*/ 458 h 2273"/>
                <a:gd name="T34" fmla="*/ 714 w 2990"/>
                <a:gd name="T35" fmla="*/ 339 h 2273"/>
                <a:gd name="T36" fmla="*/ 743 w 2990"/>
                <a:gd name="T37" fmla="*/ 295 h 2273"/>
                <a:gd name="T38" fmla="*/ 727 w 2990"/>
                <a:gd name="T39" fmla="*/ 263 h 2273"/>
                <a:gd name="T40" fmla="*/ 716 w 2990"/>
                <a:gd name="T41" fmla="*/ 233 h 2273"/>
                <a:gd name="T42" fmla="*/ 678 w 2990"/>
                <a:gd name="T43" fmla="*/ 213 h 2273"/>
                <a:gd name="T44" fmla="*/ 631 w 2990"/>
                <a:gd name="T45" fmla="*/ 198 h 2273"/>
                <a:gd name="T46" fmla="*/ 592 w 2990"/>
                <a:gd name="T47" fmla="*/ 185 h 2273"/>
                <a:gd name="T48" fmla="*/ 578 w 2990"/>
                <a:gd name="T49" fmla="*/ 170 h 2273"/>
                <a:gd name="T50" fmla="*/ 594 w 2990"/>
                <a:gd name="T51" fmla="*/ 148 h 2273"/>
                <a:gd name="T52" fmla="*/ 598 w 2990"/>
                <a:gd name="T53" fmla="*/ 114 h 2273"/>
                <a:gd name="T54" fmla="*/ 580 w 2990"/>
                <a:gd name="T55" fmla="*/ 75 h 2273"/>
                <a:gd name="T56" fmla="*/ 562 w 2990"/>
                <a:gd name="T57" fmla="*/ 63 h 2273"/>
                <a:gd name="T58" fmla="*/ 540 w 2990"/>
                <a:gd name="T59" fmla="*/ 55 h 2273"/>
                <a:gd name="T60" fmla="*/ 520 w 2990"/>
                <a:gd name="T61" fmla="*/ 29 h 2273"/>
                <a:gd name="T62" fmla="*/ 517 w 2990"/>
                <a:gd name="T63" fmla="*/ 8 h 2273"/>
                <a:gd name="T64" fmla="*/ 492 w 2990"/>
                <a:gd name="T65" fmla="*/ 0 h 2273"/>
                <a:gd name="T66" fmla="*/ 479 w 2990"/>
                <a:gd name="T67" fmla="*/ 21 h 2273"/>
                <a:gd name="T68" fmla="*/ 449 w 2990"/>
                <a:gd name="T69" fmla="*/ 35 h 2273"/>
                <a:gd name="T70" fmla="*/ 438 w 2990"/>
                <a:gd name="T71" fmla="*/ 79 h 2273"/>
                <a:gd name="T72" fmla="*/ 411 w 2990"/>
                <a:gd name="T73" fmla="*/ 85 h 2273"/>
                <a:gd name="T74" fmla="*/ 384 w 2990"/>
                <a:gd name="T75" fmla="*/ 75 h 2273"/>
                <a:gd name="T76" fmla="*/ 363 w 2990"/>
                <a:gd name="T77" fmla="*/ 71 h 2273"/>
                <a:gd name="T78" fmla="*/ 334 w 2990"/>
                <a:gd name="T79" fmla="*/ 122 h 2273"/>
                <a:gd name="T80" fmla="*/ 344 w 2990"/>
                <a:gd name="T81" fmla="*/ 140 h 2273"/>
                <a:gd name="T82" fmla="*/ 322 w 2990"/>
                <a:gd name="T83" fmla="*/ 144 h 2273"/>
                <a:gd name="T84" fmla="*/ 295 w 2990"/>
                <a:gd name="T85" fmla="*/ 136 h 2273"/>
                <a:gd name="T86" fmla="*/ 257 w 2990"/>
                <a:gd name="T87" fmla="*/ 138 h 2273"/>
                <a:gd name="T88" fmla="*/ 266 w 2990"/>
                <a:gd name="T89" fmla="*/ 148 h 2273"/>
                <a:gd name="T90" fmla="*/ 262 w 2990"/>
                <a:gd name="T91" fmla="*/ 173 h 2273"/>
                <a:gd name="T92" fmla="*/ 263 w 2990"/>
                <a:gd name="T93" fmla="*/ 220 h 2273"/>
                <a:gd name="T94" fmla="*/ 241 w 2990"/>
                <a:gd name="T95" fmla="*/ 242 h 2273"/>
                <a:gd name="T96" fmla="*/ 230 w 2990"/>
                <a:gd name="T97" fmla="*/ 267 h 2273"/>
                <a:gd name="T98" fmla="*/ 177 w 2990"/>
                <a:gd name="T99" fmla="*/ 281 h 2273"/>
                <a:gd name="T100" fmla="*/ 147 w 2990"/>
                <a:gd name="T101" fmla="*/ 286 h 2273"/>
                <a:gd name="T102" fmla="*/ 114 w 2990"/>
                <a:gd name="T103" fmla="*/ 294 h 2273"/>
                <a:gd name="T104" fmla="*/ 80 w 2990"/>
                <a:gd name="T105" fmla="*/ 302 h 2273"/>
                <a:gd name="T106" fmla="*/ 80 w 2990"/>
                <a:gd name="T107" fmla="*/ 289 h 2273"/>
                <a:gd name="T108" fmla="*/ 55 w 2990"/>
                <a:gd name="T109" fmla="*/ 291 h 2273"/>
                <a:gd name="T110" fmla="*/ 29 w 2990"/>
                <a:gd name="T111" fmla="*/ 297 h 2273"/>
                <a:gd name="T112" fmla="*/ 10 w 2990"/>
                <a:gd name="T113" fmla="*/ 318 h 22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90"/>
                <a:gd name="T172" fmla="*/ 0 h 2273"/>
                <a:gd name="T173" fmla="*/ 2990 w 2990"/>
                <a:gd name="T174" fmla="*/ 2273 h 227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90" h="2273">
                  <a:moveTo>
                    <a:pt x="29" y="1289"/>
                  </a:moveTo>
                  <a:lnTo>
                    <a:pt x="4" y="1329"/>
                  </a:lnTo>
                  <a:lnTo>
                    <a:pt x="12" y="1378"/>
                  </a:lnTo>
                  <a:lnTo>
                    <a:pt x="12" y="1382"/>
                  </a:lnTo>
                  <a:lnTo>
                    <a:pt x="10" y="1395"/>
                  </a:lnTo>
                  <a:lnTo>
                    <a:pt x="10" y="1411"/>
                  </a:lnTo>
                  <a:lnTo>
                    <a:pt x="10" y="1429"/>
                  </a:lnTo>
                  <a:lnTo>
                    <a:pt x="14" y="1443"/>
                  </a:lnTo>
                  <a:lnTo>
                    <a:pt x="20" y="1451"/>
                  </a:lnTo>
                  <a:lnTo>
                    <a:pt x="31" y="1453"/>
                  </a:lnTo>
                  <a:lnTo>
                    <a:pt x="43" y="1451"/>
                  </a:lnTo>
                  <a:lnTo>
                    <a:pt x="55" y="1449"/>
                  </a:lnTo>
                  <a:lnTo>
                    <a:pt x="73" y="1451"/>
                  </a:lnTo>
                  <a:lnTo>
                    <a:pt x="94" y="1462"/>
                  </a:lnTo>
                  <a:lnTo>
                    <a:pt x="116" y="1480"/>
                  </a:lnTo>
                  <a:lnTo>
                    <a:pt x="132" y="1502"/>
                  </a:lnTo>
                  <a:lnTo>
                    <a:pt x="136" y="1514"/>
                  </a:lnTo>
                  <a:lnTo>
                    <a:pt x="132" y="1525"/>
                  </a:lnTo>
                  <a:lnTo>
                    <a:pt x="126" y="1537"/>
                  </a:lnTo>
                  <a:lnTo>
                    <a:pt x="120" y="1549"/>
                  </a:lnTo>
                  <a:lnTo>
                    <a:pt x="116" y="1561"/>
                  </a:lnTo>
                  <a:lnTo>
                    <a:pt x="116" y="1577"/>
                  </a:lnTo>
                  <a:lnTo>
                    <a:pt x="114" y="1596"/>
                  </a:lnTo>
                  <a:lnTo>
                    <a:pt x="110" y="1618"/>
                  </a:lnTo>
                  <a:lnTo>
                    <a:pt x="108" y="1640"/>
                  </a:lnTo>
                  <a:lnTo>
                    <a:pt x="108" y="1657"/>
                  </a:lnTo>
                  <a:lnTo>
                    <a:pt x="112" y="1669"/>
                  </a:lnTo>
                  <a:lnTo>
                    <a:pt x="114" y="1679"/>
                  </a:lnTo>
                  <a:lnTo>
                    <a:pt x="114" y="1691"/>
                  </a:lnTo>
                  <a:lnTo>
                    <a:pt x="106" y="1699"/>
                  </a:lnTo>
                  <a:lnTo>
                    <a:pt x="96" y="1703"/>
                  </a:lnTo>
                  <a:lnTo>
                    <a:pt x="89" y="1701"/>
                  </a:lnTo>
                  <a:lnTo>
                    <a:pt x="83" y="1695"/>
                  </a:lnTo>
                  <a:lnTo>
                    <a:pt x="77" y="1687"/>
                  </a:lnTo>
                  <a:lnTo>
                    <a:pt x="69" y="1679"/>
                  </a:lnTo>
                  <a:lnTo>
                    <a:pt x="63" y="1673"/>
                  </a:lnTo>
                  <a:lnTo>
                    <a:pt x="53" y="1675"/>
                  </a:lnTo>
                  <a:lnTo>
                    <a:pt x="41" y="1685"/>
                  </a:lnTo>
                  <a:lnTo>
                    <a:pt x="26" y="1699"/>
                  </a:lnTo>
                  <a:lnTo>
                    <a:pt x="12" y="1708"/>
                  </a:lnTo>
                  <a:lnTo>
                    <a:pt x="4" y="1712"/>
                  </a:lnTo>
                  <a:lnTo>
                    <a:pt x="0" y="1716"/>
                  </a:lnTo>
                  <a:lnTo>
                    <a:pt x="6" y="1720"/>
                  </a:lnTo>
                  <a:lnTo>
                    <a:pt x="20" y="1724"/>
                  </a:lnTo>
                  <a:lnTo>
                    <a:pt x="41" y="1728"/>
                  </a:lnTo>
                  <a:lnTo>
                    <a:pt x="65" y="1734"/>
                  </a:lnTo>
                  <a:lnTo>
                    <a:pt x="89" y="1740"/>
                  </a:lnTo>
                  <a:lnTo>
                    <a:pt x="110" y="1746"/>
                  </a:lnTo>
                  <a:lnTo>
                    <a:pt x="126" y="1754"/>
                  </a:lnTo>
                  <a:lnTo>
                    <a:pt x="136" y="1764"/>
                  </a:lnTo>
                  <a:lnTo>
                    <a:pt x="140" y="1771"/>
                  </a:lnTo>
                  <a:lnTo>
                    <a:pt x="150" y="1779"/>
                  </a:lnTo>
                  <a:lnTo>
                    <a:pt x="159" y="1785"/>
                  </a:lnTo>
                  <a:lnTo>
                    <a:pt x="169" y="1795"/>
                  </a:lnTo>
                  <a:lnTo>
                    <a:pt x="177" y="1807"/>
                  </a:lnTo>
                  <a:lnTo>
                    <a:pt x="185" y="1825"/>
                  </a:lnTo>
                  <a:lnTo>
                    <a:pt x="187" y="1848"/>
                  </a:lnTo>
                  <a:lnTo>
                    <a:pt x="185" y="1870"/>
                  </a:lnTo>
                  <a:lnTo>
                    <a:pt x="179" y="1888"/>
                  </a:lnTo>
                  <a:lnTo>
                    <a:pt x="175" y="1905"/>
                  </a:lnTo>
                  <a:lnTo>
                    <a:pt x="177" y="1921"/>
                  </a:lnTo>
                  <a:lnTo>
                    <a:pt x="185" y="1941"/>
                  </a:lnTo>
                  <a:lnTo>
                    <a:pt x="195" y="1960"/>
                  </a:lnTo>
                  <a:lnTo>
                    <a:pt x="207" y="1978"/>
                  </a:lnTo>
                  <a:lnTo>
                    <a:pt x="218" y="1986"/>
                  </a:lnTo>
                  <a:lnTo>
                    <a:pt x="232" y="1990"/>
                  </a:lnTo>
                  <a:lnTo>
                    <a:pt x="246" y="1994"/>
                  </a:lnTo>
                  <a:lnTo>
                    <a:pt x="260" y="2002"/>
                  </a:lnTo>
                  <a:lnTo>
                    <a:pt x="270" y="2014"/>
                  </a:lnTo>
                  <a:lnTo>
                    <a:pt x="281" y="2029"/>
                  </a:lnTo>
                  <a:lnTo>
                    <a:pt x="299" y="2045"/>
                  </a:lnTo>
                  <a:lnTo>
                    <a:pt x="327" y="2057"/>
                  </a:lnTo>
                  <a:lnTo>
                    <a:pt x="352" y="2067"/>
                  </a:lnTo>
                  <a:lnTo>
                    <a:pt x="378" y="2076"/>
                  </a:lnTo>
                  <a:lnTo>
                    <a:pt x="402" y="2082"/>
                  </a:lnTo>
                  <a:lnTo>
                    <a:pt x="421" y="2086"/>
                  </a:lnTo>
                  <a:lnTo>
                    <a:pt x="435" y="2084"/>
                  </a:lnTo>
                  <a:lnTo>
                    <a:pt x="457" y="2078"/>
                  </a:lnTo>
                  <a:lnTo>
                    <a:pt x="484" y="2073"/>
                  </a:lnTo>
                  <a:lnTo>
                    <a:pt x="514" y="2065"/>
                  </a:lnTo>
                  <a:lnTo>
                    <a:pt x="543" y="2059"/>
                  </a:lnTo>
                  <a:lnTo>
                    <a:pt x="569" y="2057"/>
                  </a:lnTo>
                  <a:lnTo>
                    <a:pt x="589" y="2057"/>
                  </a:lnTo>
                  <a:lnTo>
                    <a:pt x="608" y="2065"/>
                  </a:lnTo>
                  <a:lnTo>
                    <a:pt x="626" y="2078"/>
                  </a:lnTo>
                  <a:lnTo>
                    <a:pt x="642" y="2096"/>
                  </a:lnTo>
                  <a:lnTo>
                    <a:pt x="661" y="2116"/>
                  </a:lnTo>
                  <a:lnTo>
                    <a:pt x="687" y="2134"/>
                  </a:lnTo>
                  <a:lnTo>
                    <a:pt x="711" y="2149"/>
                  </a:lnTo>
                  <a:lnTo>
                    <a:pt x="726" y="2161"/>
                  </a:lnTo>
                  <a:lnTo>
                    <a:pt x="738" y="2171"/>
                  </a:lnTo>
                  <a:lnTo>
                    <a:pt x="742" y="2177"/>
                  </a:lnTo>
                  <a:lnTo>
                    <a:pt x="744" y="2179"/>
                  </a:lnTo>
                  <a:lnTo>
                    <a:pt x="856" y="2218"/>
                  </a:lnTo>
                  <a:lnTo>
                    <a:pt x="892" y="2242"/>
                  </a:lnTo>
                  <a:lnTo>
                    <a:pt x="949" y="2236"/>
                  </a:lnTo>
                  <a:lnTo>
                    <a:pt x="986" y="2191"/>
                  </a:lnTo>
                  <a:lnTo>
                    <a:pt x="1035" y="2199"/>
                  </a:lnTo>
                  <a:lnTo>
                    <a:pt x="1152" y="2222"/>
                  </a:lnTo>
                  <a:lnTo>
                    <a:pt x="1201" y="2261"/>
                  </a:lnTo>
                  <a:lnTo>
                    <a:pt x="1256" y="2273"/>
                  </a:lnTo>
                  <a:lnTo>
                    <a:pt x="1392" y="2236"/>
                  </a:lnTo>
                  <a:lnTo>
                    <a:pt x="1431" y="2260"/>
                  </a:lnTo>
                  <a:lnTo>
                    <a:pt x="1539" y="2189"/>
                  </a:lnTo>
                  <a:lnTo>
                    <a:pt x="1657" y="2187"/>
                  </a:lnTo>
                  <a:lnTo>
                    <a:pt x="1726" y="2155"/>
                  </a:lnTo>
                  <a:lnTo>
                    <a:pt x="1821" y="2167"/>
                  </a:lnTo>
                  <a:lnTo>
                    <a:pt x="1935" y="2242"/>
                  </a:lnTo>
                  <a:lnTo>
                    <a:pt x="2026" y="2230"/>
                  </a:lnTo>
                  <a:lnTo>
                    <a:pt x="2088" y="2265"/>
                  </a:lnTo>
                  <a:lnTo>
                    <a:pt x="2193" y="2230"/>
                  </a:lnTo>
                  <a:lnTo>
                    <a:pt x="2155" y="2197"/>
                  </a:lnTo>
                  <a:lnTo>
                    <a:pt x="2161" y="2147"/>
                  </a:lnTo>
                  <a:lnTo>
                    <a:pt x="2214" y="2128"/>
                  </a:lnTo>
                  <a:lnTo>
                    <a:pt x="2242" y="2063"/>
                  </a:lnTo>
                  <a:lnTo>
                    <a:pt x="2124" y="1970"/>
                  </a:lnTo>
                  <a:lnTo>
                    <a:pt x="2128" y="1890"/>
                  </a:lnTo>
                  <a:lnTo>
                    <a:pt x="2199" y="1850"/>
                  </a:lnTo>
                  <a:lnTo>
                    <a:pt x="2337" y="1834"/>
                  </a:lnTo>
                  <a:lnTo>
                    <a:pt x="2484" y="1797"/>
                  </a:lnTo>
                  <a:lnTo>
                    <a:pt x="2545" y="1764"/>
                  </a:lnTo>
                  <a:lnTo>
                    <a:pt x="2624" y="1777"/>
                  </a:lnTo>
                  <a:lnTo>
                    <a:pt x="2592" y="1514"/>
                  </a:lnTo>
                  <a:lnTo>
                    <a:pt x="2673" y="1466"/>
                  </a:lnTo>
                  <a:lnTo>
                    <a:pt x="2752" y="1388"/>
                  </a:lnTo>
                  <a:lnTo>
                    <a:pt x="2856" y="1356"/>
                  </a:lnTo>
                  <a:lnTo>
                    <a:pt x="2939" y="1329"/>
                  </a:lnTo>
                  <a:lnTo>
                    <a:pt x="2966" y="1299"/>
                  </a:lnTo>
                  <a:lnTo>
                    <a:pt x="2957" y="1258"/>
                  </a:lnTo>
                  <a:lnTo>
                    <a:pt x="2990" y="1207"/>
                  </a:lnTo>
                  <a:lnTo>
                    <a:pt x="2988" y="1205"/>
                  </a:lnTo>
                  <a:lnTo>
                    <a:pt x="2982" y="1195"/>
                  </a:lnTo>
                  <a:lnTo>
                    <a:pt x="2972" y="1183"/>
                  </a:lnTo>
                  <a:lnTo>
                    <a:pt x="2961" y="1167"/>
                  </a:lnTo>
                  <a:lnTo>
                    <a:pt x="2949" y="1149"/>
                  </a:lnTo>
                  <a:lnTo>
                    <a:pt x="2937" y="1134"/>
                  </a:lnTo>
                  <a:lnTo>
                    <a:pt x="2929" y="1116"/>
                  </a:lnTo>
                  <a:lnTo>
                    <a:pt x="2923" y="1102"/>
                  </a:lnTo>
                  <a:lnTo>
                    <a:pt x="2915" y="1079"/>
                  </a:lnTo>
                  <a:lnTo>
                    <a:pt x="2905" y="1053"/>
                  </a:lnTo>
                  <a:lnTo>
                    <a:pt x="2898" y="1025"/>
                  </a:lnTo>
                  <a:lnTo>
                    <a:pt x="2888" y="1000"/>
                  </a:lnTo>
                  <a:lnTo>
                    <a:pt x="2880" y="982"/>
                  </a:lnTo>
                  <a:lnTo>
                    <a:pt x="2872" y="957"/>
                  </a:lnTo>
                  <a:lnTo>
                    <a:pt x="2870" y="941"/>
                  </a:lnTo>
                  <a:lnTo>
                    <a:pt x="2870" y="935"/>
                  </a:lnTo>
                  <a:lnTo>
                    <a:pt x="2864" y="933"/>
                  </a:lnTo>
                  <a:lnTo>
                    <a:pt x="2850" y="933"/>
                  </a:lnTo>
                  <a:lnTo>
                    <a:pt x="2829" y="929"/>
                  </a:lnTo>
                  <a:lnTo>
                    <a:pt x="2805" y="923"/>
                  </a:lnTo>
                  <a:lnTo>
                    <a:pt x="2781" y="913"/>
                  </a:lnTo>
                  <a:lnTo>
                    <a:pt x="2760" y="898"/>
                  </a:lnTo>
                  <a:lnTo>
                    <a:pt x="2734" y="874"/>
                  </a:lnTo>
                  <a:lnTo>
                    <a:pt x="2709" y="854"/>
                  </a:lnTo>
                  <a:lnTo>
                    <a:pt x="2687" y="837"/>
                  </a:lnTo>
                  <a:lnTo>
                    <a:pt x="2665" y="819"/>
                  </a:lnTo>
                  <a:lnTo>
                    <a:pt x="2648" y="809"/>
                  </a:lnTo>
                  <a:lnTo>
                    <a:pt x="2622" y="803"/>
                  </a:lnTo>
                  <a:lnTo>
                    <a:pt x="2590" y="801"/>
                  </a:lnTo>
                  <a:lnTo>
                    <a:pt x="2557" y="797"/>
                  </a:lnTo>
                  <a:lnTo>
                    <a:pt x="2524" y="795"/>
                  </a:lnTo>
                  <a:lnTo>
                    <a:pt x="2494" y="789"/>
                  </a:lnTo>
                  <a:lnTo>
                    <a:pt x="2468" y="781"/>
                  </a:lnTo>
                  <a:lnTo>
                    <a:pt x="2443" y="770"/>
                  </a:lnTo>
                  <a:lnTo>
                    <a:pt x="2417" y="760"/>
                  </a:lnTo>
                  <a:lnTo>
                    <a:pt x="2396" y="752"/>
                  </a:lnTo>
                  <a:lnTo>
                    <a:pt x="2378" y="746"/>
                  </a:lnTo>
                  <a:lnTo>
                    <a:pt x="2366" y="742"/>
                  </a:lnTo>
                  <a:lnTo>
                    <a:pt x="2360" y="740"/>
                  </a:lnTo>
                  <a:lnTo>
                    <a:pt x="2356" y="738"/>
                  </a:lnTo>
                  <a:lnTo>
                    <a:pt x="2348" y="730"/>
                  </a:lnTo>
                  <a:lnTo>
                    <a:pt x="2337" y="720"/>
                  </a:lnTo>
                  <a:lnTo>
                    <a:pt x="2325" y="709"/>
                  </a:lnTo>
                  <a:lnTo>
                    <a:pt x="2315" y="695"/>
                  </a:lnTo>
                  <a:lnTo>
                    <a:pt x="2309" y="683"/>
                  </a:lnTo>
                  <a:lnTo>
                    <a:pt x="2311" y="669"/>
                  </a:lnTo>
                  <a:lnTo>
                    <a:pt x="2321" y="655"/>
                  </a:lnTo>
                  <a:lnTo>
                    <a:pt x="2333" y="646"/>
                  </a:lnTo>
                  <a:lnTo>
                    <a:pt x="2348" y="634"/>
                  </a:lnTo>
                  <a:lnTo>
                    <a:pt x="2360" y="622"/>
                  </a:lnTo>
                  <a:lnTo>
                    <a:pt x="2372" y="610"/>
                  </a:lnTo>
                  <a:lnTo>
                    <a:pt x="2376" y="592"/>
                  </a:lnTo>
                  <a:lnTo>
                    <a:pt x="2378" y="569"/>
                  </a:lnTo>
                  <a:lnTo>
                    <a:pt x="2378" y="547"/>
                  </a:lnTo>
                  <a:lnTo>
                    <a:pt x="2380" y="528"/>
                  </a:lnTo>
                  <a:lnTo>
                    <a:pt x="2390" y="506"/>
                  </a:lnTo>
                  <a:lnTo>
                    <a:pt x="2396" y="490"/>
                  </a:lnTo>
                  <a:lnTo>
                    <a:pt x="2396" y="474"/>
                  </a:lnTo>
                  <a:lnTo>
                    <a:pt x="2390" y="459"/>
                  </a:lnTo>
                  <a:lnTo>
                    <a:pt x="2382" y="445"/>
                  </a:lnTo>
                  <a:lnTo>
                    <a:pt x="2374" y="433"/>
                  </a:lnTo>
                  <a:lnTo>
                    <a:pt x="2358" y="407"/>
                  </a:lnTo>
                  <a:lnTo>
                    <a:pt x="2342" y="378"/>
                  </a:lnTo>
                  <a:lnTo>
                    <a:pt x="2335" y="344"/>
                  </a:lnTo>
                  <a:lnTo>
                    <a:pt x="2329" y="321"/>
                  </a:lnTo>
                  <a:lnTo>
                    <a:pt x="2319" y="303"/>
                  </a:lnTo>
                  <a:lnTo>
                    <a:pt x="2307" y="287"/>
                  </a:lnTo>
                  <a:lnTo>
                    <a:pt x="2295" y="276"/>
                  </a:lnTo>
                  <a:lnTo>
                    <a:pt x="2285" y="270"/>
                  </a:lnTo>
                  <a:lnTo>
                    <a:pt x="2276" y="266"/>
                  </a:lnTo>
                  <a:lnTo>
                    <a:pt x="2264" y="266"/>
                  </a:lnTo>
                  <a:lnTo>
                    <a:pt x="2256" y="262"/>
                  </a:lnTo>
                  <a:lnTo>
                    <a:pt x="2248" y="254"/>
                  </a:lnTo>
                  <a:lnTo>
                    <a:pt x="2238" y="248"/>
                  </a:lnTo>
                  <a:lnTo>
                    <a:pt x="2224" y="246"/>
                  </a:lnTo>
                  <a:lnTo>
                    <a:pt x="2209" y="248"/>
                  </a:lnTo>
                  <a:lnTo>
                    <a:pt x="2191" y="248"/>
                  </a:lnTo>
                  <a:lnTo>
                    <a:pt x="2177" y="246"/>
                  </a:lnTo>
                  <a:lnTo>
                    <a:pt x="2169" y="238"/>
                  </a:lnTo>
                  <a:lnTo>
                    <a:pt x="2159" y="221"/>
                  </a:lnTo>
                  <a:lnTo>
                    <a:pt x="2150" y="197"/>
                  </a:lnTo>
                  <a:lnTo>
                    <a:pt x="2136" y="173"/>
                  </a:lnTo>
                  <a:lnTo>
                    <a:pt x="2120" y="156"/>
                  </a:lnTo>
                  <a:lnTo>
                    <a:pt x="2106" y="144"/>
                  </a:lnTo>
                  <a:lnTo>
                    <a:pt x="2092" y="136"/>
                  </a:lnTo>
                  <a:lnTo>
                    <a:pt x="2083" y="128"/>
                  </a:lnTo>
                  <a:lnTo>
                    <a:pt x="2077" y="118"/>
                  </a:lnTo>
                  <a:lnTo>
                    <a:pt x="2075" y="104"/>
                  </a:lnTo>
                  <a:lnTo>
                    <a:pt x="2071" y="87"/>
                  </a:lnTo>
                  <a:lnTo>
                    <a:pt x="2061" y="73"/>
                  </a:lnTo>
                  <a:lnTo>
                    <a:pt x="2053" y="63"/>
                  </a:lnTo>
                  <a:lnTo>
                    <a:pt x="2051" y="53"/>
                  </a:lnTo>
                  <a:lnTo>
                    <a:pt x="2057" y="41"/>
                  </a:lnTo>
                  <a:lnTo>
                    <a:pt x="2065" y="32"/>
                  </a:lnTo>
                  <a:lnTo>
                    <a:pt x="2071" y="20"/>
                  </a:lnTo>
                  <a:lnTo>
                    <a:pt x="2073" y="14"/>
                  </a:lnTo>
                  <a:lnTo>
                    <a:pt x="2063" y="8"/>
                  </a:lnTo>
                  <a:lnTo>
                    <a:pt x="2045" y="4"/>
                  </a:lnTo>
                  <a:lnTo>
                    <a:pt x="2020" y="2"/>
                  </a:lnTo>
                  <a:lnTo>
                    <a:pt x="1994" y="0"/>
                  </a:lnTo>
                  <a:lnTo>
                    <a:pt x="1970" y="0"/>
                  </a:lnTo>
                  <a:lnTo>
                    <a:pt x="1955" y="6"/>
                  </a:lnTo>
                  <a:lnTo>
                    <a:pt x="1945" y="14"/>
                  </a:lnTo>
                  <a:lnTo>
                    <a:pt x="1941" y="30"/>
                  </a:lnTo>
                  <a:lnTo>
                    <a:pt x="1937" y="45"/>
                  </a:lnTo>
                  <a:lnTo>
                    <a:pt x="1933" y="61"/>
                  </a:lnTo>
                  <a:lnTo>
                    <a:pt x="1927" y="75"/>
                  </a:lnTo>
                  <a:lnTo>
                    <a:pt x="1915" y="85"/>
                  </a:lnTo>
                  <a:lnTo>
                    <a:pt x="1898" y="87"/>
                  </a:lnTo>
                  <a:lnTo>
                    <a:pt x="1878" y="91"/>
                  </a:lnTo>
                  <a:lnTo>
                    <a:pt x="1858" y="93"/>
                  </a:lnTo>
                  <a:lnTo>
                    <a:pt x="1840" y="95"/>
                  </a:lnTo>
                  <a:lnTo>
                    <a:pt x="1823" y="102"/>
                  </a:lnTo>
                  <a:lnTo>
                    <a:pt x="1809" y="116"/>
                  </a:lnTo>
                  <a:lnTo>
                    <a:pt x="1797" y="140"/>
                  </a:lnTo>
                  <a:lnTo>
                    <a:pt x="1785" y="169"/>
                  </a:lnTo>
                  <a:lnTo>
                    <a:pt x="1777" y="203"/>
                  </a:lnTo>
                  <a:lnTo>
                    <a:pt x="1774" y="236"/>
                  </a:lnTo>
                  <a:lnTo>
                    <a:pt x="1770" y="262"/>
                  </a:lnTo>
                  <a:lnTo>
                    <a:pt x="1768" y="283"/>
                  </a:lnTo>
                  <a:lnTo>
                    <a:pt x="1762" y="303"/>
                  </a:lnTo>
                  <a:lnTo>
                    <a:pt x="1754" y="319"/>
                  </a:lnTo>
                  <a:lnTo>
                    <a:pt x="1740" y="329"/>
                  </a:lnTo>
                  <a:lnTo>
                    <a:pt x="1722" y="337"/>
                  </a:lnTo>
                  <a:lnTo>
                    <a:pt x="1703" y="341"/>
                  </a:lnTo>
                  <a:lnTo>
                    <a:pt x="1685" y="346"/>
                  </a:lnTo>
                  <a:lnTo>
                    <a:pt x="1669" y="350"/>
                  </a:lnTo>
                  <a:lnTo>
                    <a:pt x="1655" y="348"/>
                  </a:lnTo>
                  <a:lnTo>
                    <a:pt x="1644" y="341"/>
                  </a:lnTo>
                  <a:lnTo>
                    <a:pt x="1634" y="333"/>
                  </a:lnTo>
                  <a:lnTo>
                    <a:pt x="1618" y="331"/>
                  </a:lnTo>
                  <a:lnTo>
                    <a:pt x="1600" y="331"/>
                  </a:lnTo>
                  <a:lnTo>
                    <a:pt x="1581" y="329"/>
                  </a:lnTo>
                  <a:lnTo>
                    <a:pt x="1563" y="325"/>
                  </a:lnTo>
                  <a:lnTo>
                    <a:pt x="1549" y="315"/>
                  </a:lnTo>
                  <a:lnTo>
                    <a:pt x="1537" y="303"/>
                  </a:lnTo>
                  <a:lnTo>
                    <a:pt x="1524" y="289"/>
                  </a:lnTo>
                  <a:lnTo>
                    <a:pt x="1508" y="276"/>
                  </a:lnTo>
                  <a:lnTo>
                    <a:pt x="1494" y="266"/>
                  </a:lnTo>
                  <a:lnTo>
                    <a:pt x="1480" y="260"/>
                  </a:lnTo>
                  <a:lnTo>
                    <a:pt x="1468" y="260"/>
                  </a:lnTo>
                  <a:lnTo>
                    <a:pt x="1461" y="268"/>
                  </a:lnTo>
                  <a:lnTo>
                    <a:pt x="1449" y="287"/>
                  </a:lnTo>
                  <a:lnTo>
                    <a:pt x="1435" y="311"/>
                  </a:lnTo>
                  <a:lnTo>
                    <a:pt x="1417" y="341"/>
                  </a:lnTo>
                  <a:lnTo>
                    <a:pt x="1400" y="372"/>
                  </a:lnTo>
                  <a:lnTo>
                    <a:pt x="1382" y="407"/>
                  </a:lnTo>
                  <a:lnTo>
                    <a:pt x="1366" y="439"/>
                  </a:lnTo>
                  <a:lnTo>
                    <a:pt x="1348" y="467"/>
                  </a:lnTo>
                  <a:lnTo>
                    <a:pt x="1335" y="488"/>
                  </a:lnTo>
                  <a:lnTo>
                    <a:pt x="1327" y="506"/>
                  </a:lnTo>
                  <a:lnTo>
                    <a:pt x="1327" y="522"/>
                  </a:lnTo>
                  <a:lnTo>
                    <a:pt x="1335" y="533"/>
                  </a:lnTo>
                  <a:lnTo>
                    <a:pt x="1344" y="541"/>
                  </a:lnTo>
                  <a:lnTo>
                    <a:pt x="1358" y="549"/>
                  </a:lnTo>
                  <a:lnTo>
                    <a:pt x="1370" y="555"/>
                  </a:lnTo>
                  <a:lnTo>
                    <a:pt x="1376" y="563"/>
                  </a:lnTo>
                  <a:lnTo>
                    <a:pt x="1374" y="569"/>
                  </a:lnTo>
                  <a:lnTo>
                    <a:pt x="1362" y="575"/>
                  </a:lnTo>
                  <a:lnTo>
                    <a:pt x="1348" y="577"/>
                  </a:lnTo>
                  <a:lnTo>
                    <a:pt x="1331" y="577"/>
                  </a:lnTo>
                  <a:lnTo>
                    <a:pt x="1313" y="577"/>
                  </a:lnTo>
                  <a:lnTo>
                    <a:pt x="1297" y="577"/>
                  </a:lnTo>
                  <a:lnTo>
                    <a:pt x="1285" y="577"/>
                  </a:lnTo>
                  <a:lnTo>
                    <a:pt x="1274" y="571"/>
                  </a:lnTo>
                  <a:lnTo>
                    <a:pt x="1264" y="561"/>
                  </a:lnTo>
                  <a:lnTo>
                    <a:pt x="1252" y="551"/>
                  </a:lnTo>
                  <a:lnTo>
                    <a:pt x="1238" y="543"/>
                  </a:lnTo>
                  <a:lnTo>
                    <a:pt x="1222" y="541"/>
                  </a:lnTo>
                  <a:lnTo>
                    <a:pt x="1201" y="543"/>
                  </a:lnTo>
                  <a:lnTo>
                    <a:pt x="1177" y="547"/>
                  </a:lnTo>
                  <a:lnTo>
                    <a:pt x="1153" y="551"/>
                  </a:lnTo>
                  <a:lnTo>
                    <a:pt x="1126" y="553"/>
                  </a:lnTo>
                  <a:lnTo>
                    <a:pt x="1100" y="553"/>
                  </a:lnTo>
                  <a:lnTo>
                    <a:pt x="1079" y="551"/>
                  </a:lnTo>
                  <a:lnTo>
                    <a:pt x="1059" y="551"/>
                  </a:lnTo>
                  <a:lnTo>
                    <a:pt x="1039" y="553"/>
                  </a:lnTo>
                  <a:lnTo>
                    <a:pt x="1026" y="555"/>
                  </a:lnTo>
                  <a:lnTo>
                    <a:pt x="1014" y="561"/>
                  </a:lnTo>
                  <a:lnTo>
                    <a:pt x="1010" y="567"/>
                  </a:lnTo>
                  <a:lnTo>
                    <a:pt x="1014" y="577"/>
                  </a:lnTo>
                  <a:lnTo>
                    <a:pt x="1024" y="585"/>
                  </a:lnTo>
                  <a:lnTo>
                    <a:pt x="1035" y="589"/>
                  </a:lnTo>
                  <a:lnTo>
                    <a:pt x="1049" y="592"/>
                  </a:lnTo>
                  <a:lnTo>
                    <a:pt x="1061" y="594"/>
                  </a:lnTo>
                  <a:lnTo>
                    <a:pt x="1073" y="598"/>
                  </a:lnTo>
                  <a:lnTo>
                    <a:pt x="1081" y="604"/>
                  </a:lnTo>
                  <a:lnTo>
                    <a:pt x="1085" y="616"/>
                  </a:lnTo>
                  <a:lnTo>
                    <a:pt x="1081" y="632"/>
                  </a:lnTo>
                  <a:lnTo>
                    <a:pt x="1069" y="655"/>
                  </a:lnTo>
                  <a:lnTo>
                    <a:pt x="1057" y="677"/>
                  </a:lnTo>
                  <a:lnTo>
                    <a:pt x="1047" y="695"/>
                  </a:lnTo>
                  <a:lnTo>
                    <a:pt x="1041" y="715"/>
                  </a:lnTo>
                  <a:lnTo>
                    <a:pt x="1039" y="736"/>
                  </a:lnTo>
                  <a:lnTo>
                    <a:pt x="1045" y="762"/>
                  </a:lnTo>
                  <a:lnTo>
                    <a:pt x="1057" y="799"/>
                  </a:lnTo>
                  <a:lnTo>
                    <a:pt x="1061" y="833"/>
                  </a:lnTo>
                  <a:lnTo>
                    <a:pt x="1059" y="860"/>
                  </a:lnTo>
                  <a:lnTo>
                    <a:pt x="1051" y="882"/>
                  </a:lnTo>
                  <a:lnTo>
                    <a:pt x="1039" y="894"/>
                  </a:lnTo>
                  <a:lnTo>
                    <a:pt x="1024" y="905"/>
                  </a:lnTo>
                  <a:lnTo>
                    <a:pt x="1004" y="915"/>
                  </a:lnTo>
                  <a:lnTo>
                    <a:pt x="986" y="927"/>
                  </a:lnTo>
                  <a:lnTo>
                    <a:pt x="972" y="939"/>
                  </a:lnTo>
                  <a:lnTo>
                    <a:pt x="966" y="953"/>
                  </a:lnTo>
                  <a:lnTo>
                    <a:pt x="966" y="968"/>
                  </a:lnTo>
                  <a:lnTo>
                    <a:pt x="966" y="988"/>
                  </a:lnTo>
                  <a:lnTo>
                    <a:pt x="966" y="1010"/>
                  </a:lnTo>
                  <a:lnTo>
                    <a:pt x="965" y="1031"/>
                  </a:lnTo>
                  <a:lnTo>
                    <a:pt x="961" y="1049"/>
                  </a:lnTo>
                  <a:lnTo>
                    <a:pt x="953" y="1063"/>
                  </a:lnTo>
                  <a:lnTo>
                    <a:pt x="941" y="1069"/>
                  </a:lnTo>
                  <a:lnTo>
                    <a:pt x="921" y="1071"/>
                  </a:lnTo>
                  <a:lnTo>
                    <a:pt x="892" y="1075"/>
                  </a:lnTo>
                  <a:lnTo>
                    <a:pt x="858" y="1079"/>
                  </a:lnTo>
                  <a:lnTo>
                    <a:pt x="821" y="1085"/>
                  </a:lnTo>
                  <a:lnTo>
                    <a:pt x="783" y="1092"/>
                  </a:lnTo>
                  <a:lnTo>
                    <a:pt x="752" y="1100"/>
                  </a:lnTo>
                  <a:lnTo>
                    <a:pt x="728" y="1110"/>
                  </a:lnTo>
                  <a:lnTo>
                    <a:pt x="705" y="1124"/>
                  </a:lnTo>
                  <a:lnTo>
                    <a:pt x="685" y="1138"/>
                  </a:lnTo>
                  <a:lnTo>
                    <a:pt x="671" y="1151"/>
                  </a:lnTo>
                  <a:lnTo>
                    <a:pt x="655" y="1159"/>
                  </a:lnTo>
                  <a:lnTo>
                    <a:pt x="642" y="1163"/>
                  </a:lnTo>
                  <a:lnTo>
                    <a:pt x="628" y="1159"/>
                  </a:lnTo>
                  <a:lnTo>
                    <a:pt x="606" y="1153"/>
                  </a:lnTo>
                  <a:lnTo>
                    <a:pt x="585" y="1146"/>
                  </a:lnTo>
                  <a:lnTo>
                    <a:pt x="559" y="1138"/>
                  </a:lnTo>
                  <a:lnTo>
                    <a:pt x="535" y="1132"/>
                  </a:lnTo>
                  <a:lnTo>
                    <a:pt x="516" y="1130"/>
                  </a:lnTo>
                  <a:lnTo>
                    <a:pt x="500" y="1132"/>
                  </a:lnTo>
                  <a:lnTo>
                    <a:pt x="486" y="1142"/>
                  </a:lnTo>
                  <a:lnTo>
                    <a:pt x="470" y="1157"/>
                  </a:lnTo>
                  <a:lnTo>
                    <a:pt x="457" y="1177"/>
                  </a:lnTo>
                  <a:lnTo>
                    <a:pt x="443" y="1197"/>
                  </a:lnTo>
                  <a:lnTo>
                    <a:pt x="427" y="1212"/>
                  </a:lnTo>
                  <a:lnTo>
                    <a:pt x="413" y="1220"/>
                  </a:lnTo>
                  <a:lnTo>
                    <a:pt x="390" y="1220"/>
                  </a:lnTo>
                  <a:lnTo>
                    <a:pt x="362" y="1216"/>
                  </a:lnTo>
                  <a:lnTo>
                    <a:pt x="339" y="1212"/>
                  </a:lnTo>
                  <a:lnTo>
                    <a:pt x="319" y="1210"/>
                  </a:lnTo>
                  <a:lnTo>
                    <a:pt x="313" y="1207"/>
                  </a:lnTo>
                  <a:lnTo>
                    <a:pt x="309" y="1199"/>
                  </a:lnTo>
                  <a:lnTo>
                    <a:pt x="309" y="1189"/>
                  </a:lnTo>
                  <a:lnTo>
                    <a:pt x="313" y="1177"/>
                  </a:lnTo>
                  <a:lnTo>
                    <a:pt x="315" y="1167"/>
                  </a:lnTo>
                  <a:lnTo>
                    <a:pt x="317" y="1159"/>
                  </a:lnTo>
                  <a:lnTo>
                    <a:pt x="319" y="1157"/>
                  </a:lnTo>
                  <a:lnTo>
                    <a:pt x="315" y="1157"/>
                  </a:lnTo>
                  <a:lnTo>
                    <a:pt x="303" y="1159"/>
                  </a:lnTo>
                  <a:lnTo>
                    <a:pt x="287" y="1161"/>
                  </a:lnTo>
                  <a:lnTo>
                    <a:pt x="268" y="1163"/>
                  </a:lnTo>
                  <a:lnTo>
                    <a:pt x="250" y="1165"/>
                  </a:lnTo>
                  <a:lnTo>
                    <a:pt x="234" y="1165"/>
                  </a:lnTo>
                  <a:lnTo>
                    <a:pt x="220" y="1165"/>
                  </a:lnTo>
                  <a:lnTo>
                    <a:pt x="211" y="1171"/>
                  </a:lnTo>
                  <a:lnTo>
                    <a:pt x="201" y="1177"/>
                  </a:lnTo>
                  <a:lnTo>
                    <a:pt x="189" y="1185"/>
                  </a:lnTo>
                  <a:lnTo>
                    <a:pt x="171" y="1191"/>
                  </a:lnTo>
                  <a:lnTo>
                    <a:pt x="154" y="1193"/>
                  </a:lnTo>
                  <a:lnTo>
                    <a:pt x="136" y="1193"/>
                  </a:lnTo>
                  <a:lnTo>
                    <a:pt x="116" y="1191"/>
                  </a:lnTo>
                  <a:lnTo>
                    <a:pt x="100" y="1191"/>
                  </a:lnTo>
                  <a:lnTo>
                    <a:pt x="87" y="1197"/>
                  </a:lnTo>
                  <a:lnTo>
                    <a:pt x="77" y="1210"/>
                  </a:lnTo>
                  <a:lnTo>
                    <a:pt x="69" y="1228"/>
                  </a:lnTo>
                  <a:lnTo>
                    <a:pt x="59" y="1246"/>
                  </a:lnTo>
                  <a:lnTo>
                    <a:pt x="49" y="1262"/>
                  </a:lnTo>
                  <a:lnTo>
                    <a:pt x="39" y="1275"/>
                  </a:lnTo>
                  <a:lnTo>
                    <a:pt x="33" y="1285"/>
                  </a:lnTo>
                  <a:lnTo>
                    <a:pt x="29" y="1289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19" name="Freeform 68"/>
            <p:cNvSpPr>
              <a:spLocks/>
            </p:cNvSpPr>
            <p:nvPr/>
          </p:nvSpPr>
          <p:spPr bwMode="gray">
            <a:xfrm>
              <a:off x="720" y="1296"/>
              <a:ext cx="1495" cy="1136"/>
            </a:xfrm>
            <a:custGeom>
              <a:avLst/>
              <a:gdLst>
                <a:gd name="T0" fmla="*/ 3 w 2990"/>
                <a:gd name="T1" fmla="*/ 357 h 2273"/>
                <a:gd name="T2" fmla="*/ 23 w 2990"/>
                <a:gd name="T3" fmla="*/ 365 h 2273"/>
                <a:gd name="T4" fmla="*/ 29 w 2990"/>
                <a:gd name="T5" fmla="*/ 390 h 2273"/>
                <a:gd name="T6" fmla="*/ 28 w 2990"/>
                <a:gd name="T7" fmla="*/ 419 h 2273"/>
                <a:gd name="T8" fmla="*/ 18 w 2990"/>
                <a:gd name="T9" fmla="*/ 419 h 2273"/>
                <a:gd name="T10" fmla="*/ 0 w 2990"/>
                <a:gd name="T11" fmla="*/ 429 h 2273"/>
                <a:gd name="T12" fmla="*/ 31 w 2990"/>
                <a:gd name="T13" fmla="*/ 438 h 2273"/>
                <a:gd name="T14" fmla="*/ 47 w 2990"/>
                <a:gd name="T15" fmla="*/ 456 h 2273"/>
                <a:gd name="T16" fmla="*/ 49 w 2990"/>
                <a:gd name="T17" fmla="*/ 490 h 2273"/>
                <a:gd name="T18" fmla="*/ 71 w 2990"/>
                <a:gd name="T19" fmla="*/ 507 h 2273"/>
                <a:gd name="T20" fmla="*/ 109 w 2990"/>
                <a:gd name="T21" fmla="*/ 521 h 2273"/>
                <a:gd name="T22" fmla="*/ 152 w 2990"/>
                <a:gd name="T23" fmla="*/ 516 h 2273"/>
                <a:gd name="T24" fmla="*/ 185 w 2990"/>
                <a:gd name="T25" fmla="*/ 542 h 2273"/>
                <a:gd name="T26" fmla="*/ 259 w 2990"/>
                <a:gd name="T27" fmla="*/ 549 h 2273"/>
                <a:gd name="T28" fmla="*/ 414 w 2990"/>
                <a:gd name="T29" fmla="*/ 546 h 2273"/>
                <a:gd name="T30" fmla="*/ 539 w 2990"/>
                <a:gd name="T31" fmla="*/ 549 h 2273"/>
                <a:gd name="T32" fmla="*/ 585 w 2990"/>
                <a:gd name="T33" fmla="*/ 458 h 2273"/>
                <a:gd name="T34" fmla="*/ 714 w 2990"/>
                <a:gd name="T35" fmla="*/ 339 h 2273"/>
                <a:gd name="T36" fmla="*/ 743 w 2990"/>
                <a:gd name="T37" fmla="*/ 295 h 2273"/>
                <a:gd name="T38" fmla="*/ 727 w 2990"/>
                <a:gd name="T39" fmla="*/ 263 h 2273"/>
                <a:gd name="T40" fmla="*/ 716 w 2990"/>
                <a:gd name="T41" fmla="*/ 233 h 2273"/>
                <a:gd name="T42" fmla="*/ 678 w 2990"/>
                <a:gd name="T43" fmla="*/ 213 h 2273"/>
                <a:gd name="T44" fmla="*/ 631 w 2990"/>
                <a:gd name="T45" fmla="*/ 198 h 2273"/>
                <a:gd name="T46" fmla="*/ 592 w 2990"/>
                <a:gd name="T47" fmla="*/ 185 h 2273"/>
                <a:gd name="T48" fmla="*/ 578 w 2990"/>
                <a:gd name="T49" fmla="*/ 170 h 2273"/>
                <a:gd name="T50" fmla="*/ 594 w 2990"/>
                <a:gd name="T51" fmla="*/ 148 h 2273"/>
                <a:gd name="T52" fmla="*/ 598 w 2990"/>
                <a:gd name="T53" fmla="*/ 114 h 2273"/>
                <a:gd name="T54" fmla="*/ 580 w 2990"/>
                <a:gd name="T55" fmla="*/ 75 h 2273"/>
                <a:gd name="T56" fmla="*/ 562 w 2990"/>
                <a:gd name="T57" fmla="*/ 63 h 2273"/>
                <a:gd name="T58" fmla="*/ 540 w 2990"/>
                <a:gd name="T59" fmla="*/ 55 h 2273"/>
                <a:gd name="T60" fmla="*/ 520 w 2990"/>
                <a:gd name="T61" fmla="*/ 29 h 2273"/>
                <a:gd name="T62" fmla="*/ 517 w 2990"/>
                <a:gd name="T63" fmla="*/ 8 h 2273"/>
                <a:gd name="T64" fmla="*/ 492 w 2990"/>
                <a:gd name="T65" fmla="*/ 0 h 2273"/>
                <a:gd name="T66" fmla="*/ 479 w 2990"/>
                <a:gd name="T67" fmla="*/ 21 h 2273"/>
                <a:gd name="T68" fmla="*/ 449 w 2990"/>
                <a:gd name="T69" fmla="*/ 35 h 2273"/>
                <a:gd name="T70" fmla="*/ 438 w 2990"/>
                <a:gd name="T71" fmla="*/ 79 h 2273"/>
                <a:gd name="T72" fmla="*/ 411 w 2990"/>
                <a:gd name="T73" fmla="*/ 85 h 2273"/>
                <a:gd name="T74" fmla="*/ 384 w 2990"/>
                <a:gd name="T75" fmla="*/ 75 h 2273"/>
                <a:gd name="T76" fmla="*/ 363 w 2990"/>
                <a:gd name="T77" fmla="*/ 71 h 2273"/>
                <a:gd name="T78" fmla="*/ 334 w 2990"/>
                <a:gd name="T79" fmla="*/ 122 h 2273"/>
                <a:gd name="T80" fmla="*/ 344 w 2990"/>
                <a:gd name="T81" fmla="*/ 140 h 2273"/>
                <a:gd name="T82" fmla="*/ 322 w 2990"/>
                <a:gd name="T83" fmla="*/ 144 h 2273"/>
                <a:gd name="T84" fmla="*/ 295 w 2990"/>
                <a:gd name="T85" fmla="*/ 136 h 2273"/>
                <a:gd name="T86" fmla="*/ 257 w 2990"/>
                <a:gd name="T87" fmla="*/ 138 h 2273"/>
                <a:gd name="T88" fmla="*/ 266 w 2990"/>
                <a:gd name="T89" fmla="*/ 148 h 2273"/>
                <a:gd name="T90" fmla="*/ 262 w 2990"/>
                <a:gd name="T91" fmla="*/ 173 h 2273"/>
                <a:gd name="T92" fmla="*/ 263 w 2990"/>
                <a:gd name="T93" fmla="*/ 220 h 2273"/>
                <a:gd name="T94" fmla="*/ 241 w 2990"/>
                <a:gd name="T95" fmla="*/ 242 h 2273"/>
                <a:gd name="T96" fmla="*/ 230 w 2990"/>
                <a:gd name="T97" fmla="*/ 267 h 2273"/>
                <a:gd name="T98" fmla="*/ 177 w 2990"/>
                <a:gd name="T99" fmla="*/ 281 h 2273"/>
                <a:gd name="T100" fmla="*/ 147 w 2990"/>
                <a:gd name="T101" fmla="*/ 286 h 2273"/>
                <a:gd name="T102" fmla="*/ 114 w 2990"/>
                <a:gd name="T103" fmla="*/ 294 h 2273"/>
                <a:gd name="T104" fmla="*/ 80 w 2990"/>
                <a:gd name="T105" fmla="*/ 302 h 2273"/>
                <a:gd name="T106" fmla="*/ 80 w 2990"/>
                <a:gd name="T107" fmla="*/ 289 h 2273"/>
                <a:gd name="T108" fmla="*/ 55 w 2990"/>
                <a:gd name="T109" fmla="*/ 291 h 2273"/>
                <a:gd name="T110" fmla="*/ 29 w 2990"/>
                <a:gd name="T111" fmla="*/ 297 h 2273"/>
                <a:gd name="T112" fmla="*/ 10 w 2990"/>
                <a:gd name="T113" fmla="*/ 318 h 22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90"/>
                <a:gd name="T172" fmla="*/ 0 h 2273"/>
                <a:gd name="T173" fmla="*/ 2990 w 2990"/>
                <a:gd name="T174" fmla="*/ 2273 h 227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90" h="2273">
                  <a:moveTo>
                    <a:pt x="29" y="1289"/>
                  </a:moveTo>
                  <a:lnTo>
                    <a:pt x="4" y="1329"/>
                  </a:lnTo>
                  <a:lnTo>
                    <a:pt x="12" y="1378"/>
                  </a:lnTo>
                  <a:lnTo>
                    <a:pt x="12" y="1382"/>
                  </a:lnTo>
                  <a:lnTo>
                    <a:pt x="10" y="1395"/>
                  </a:lnTo>
                  <a:lnTo>
                    <a:pt x="10" y="1411"/>
                  </a:lnTo>
                  <a:lnTo>
                    <a:pt x="10" y="1429"/>
                  </a:lnTo>
                  <a:lnTo>
                    <a:pt x="14" y="1443"/>
                  </a:lnTo>
                  <a:lnTo>
                    <a:pt x="20" y="1451"/>
                  </a:lnTo>
                  <a:lnTo>
                    <a:pt x="31" y="1453"/>
                  </a:lnTo>
                  <a:lnTo>
                    <a:pt x="43" y="1451"/>
                  </a:lnTo>
                  <a:lnTo>
                    <a:pt x="55" y="1449"/>
                  </a:lnTo>
                  <a:lnTo>
                    <a:pt x="73" y="1451"/>
                  </a:lnTo>
                  <a:lnTo>
                    <a:pt x="94" y="1462"/>
                  </a:lnTo>
                  <a:lnTo>
                    <a:pt x="116" y="1480"/>
                  </a:lnTo>
                  <a:lnTo>
                    <a:pt x="132" y="1502"/>
                  </a:lnTo>
                  <a:lnTo>
                    <a:pt x="136" y="1514"/>
                  </a:lnTo>
                  <a:lnTo>
                    <a:pt x="132" y="1525"/>
                  </a:lnTo>
                  <a:lnTo>
                    <a:pt x="126" y="1537"/>
                  </a:lnTo>
                  <a:lnTo>
                    <a:pt x="120" y="1549"/>
                  </a:lnTo>
                  <a:lnTo>
                    <a:pt x="116" y="1561"/>
                  </a:lnTo>
                  <a:lnTo>
                    <a:pt x="116" y="1577"/>
                  </a:lnTo>
                  <a:lnTo>
                    <a:pt x="114" y="1596"/>
                  </a:lnTo>
                  <a:lnTo>
                    <a:pt x="110" y="1618"/>
                  </a:lnTo>
                  <a:lnTo>
                    <a:pt x="108" y="1640"/>
                  </a:lnTo>
                  <a:lnTo>
                    <a:pt x="108" y="1657"/>
                  </a:lnTo>
                  <a:lnTo>
                    <a:pt x="112" y="1669"/>
                  </a:lnTo>
                  <a:lnTo>
                    <a:pt x="114" y="1679"/>
                  </a:lnTo>
                  <a:lnTo>
                    <a:pt x="114" y="1691"/>
                  </a:lnTo>
                  <a:lnTo>
                    <a:pt x="106" y="1699"/>
                  </a:lnTo>
                  <a:lnTo>
                    <a:pt x="96" y="1703"/>
                  </a:lnTo>
                  <a:lnTo>
                    <a:pt x="89" y="1701"/>
                  </a:lnTo>
                  <a:lnTo>
                    <a:pt x="83" y="1695"/>
                  </a:lnTo>
                  <a:lnTo>
                    <a:pt x="77" y="1687"/>
                  </a:lnTo>
                  <a:lnTo>
                    <a:pt x="69" y="1679"/>
                  </a:lnTo>
                  <a:lnTo>
                    <a:pt x="63" y="1673"/>
                  </a:lnTo>
                  <a:lnTo>
                    <a:pt x="53" y="1675"/>
                  </a:lnTo>
                  <a:lnTo>
                    <a:pt x="41" y="1685"/>
                  </a:lnTo>
                  <a:lnTo>
                    <a:pt x="26" y="1699"/>
                  </a:lnTo>
                  <a:lnTo>
                    <a:pt x="12" y="1708"/>
                  </a:lnTo>
                  <a:lnTo>
                    <a:pt x="4" y="1712"/>
                  </a:lnTo>
                  <a:lnTo>
                    <a:pt x="0" y="1716"/>
                  </a:lnTo>
                  <a:lnTo>
                    <a:pt x="6" y="1720"/>
                  </a:lnTo>
                  <a:lnTo>
                    <a:pt x="20" y="1724"/>
                  </a:lnTo>
                  <a:lnTo>
                    <a:pt x="41" y="1728"/>
                  </a:lnTo>
                  <a:lnTo>
                    <a:pt x="65" y="1734"/>
                  </a:lnTo>
                  <a:lnTo>
                    <a:pt x="89" y="1740"/>
                  </a:lnTo>
                  <a:lnTo>
                    <a:pt x="110" y="1746"/>
                  </a:lnTo>
                  <a:lnTo>
                    <a:pt x="126" y="1754"/>
                  </a:lnTo>
                  <a:lnTo>
                    <a:pt x="136" y="1764"/>
                  </a:lnTo>
                  <a:lnTo>
                    <a:pt x="140" y="1771"/>
                  </a:lnTo>
                  <a:lnTo>
                    <a:pt x="150" y="1779"/>
                  </a:lnTo>
                  <a:lnTo>
                    <a:pt x="159" y="1785"/>
                  </a:lnTo>
                  <a:lnTo>
                    <a:pt x="169" y="1795"/>
                  </a:lnTo>
                  <a:lnTo>
                    <a:pt x="177" y="1807"/>
                  </a:lnTo>
                  <a:lnTo>
                    <a:pt x="185" y="1825"/>
                  </a:lnTo>
                  <a:lnTo>
                    <a:pt x="187" y="1848"/>
                  </a:lnTo>
                  <a:lnTo>
                    <a:pt x="185" y="1870"/>
                  </a:lnTo>
                  <a:lnTo>
                    <a:pt x="179" y="1888"/>
                  </a:lnTo>
                  <a:lnTo>
                    <a:pt x="175" y="1905"/>
                  </a:lnTo>
                  <a:lnTo>
                    <a:pt x="177" y="1921"/>
                  </a:lnTo>
                  <a:lnTo>
                    <a:pt x="185" y="1941"/>
                  </a:lnTo>
                  <a:lnTo>
                    <a:pt x="195" y="1960"/>
                  </a:lnTo>
                  <a:lnTo>
                    <a:pt x="207" y="1978"/>
                  </a:lnTo>
                  <a:lnTo>
                    <a:pt x="218" y="1986"/>
                  </a:lnTo>
                  <a:lnTo>
                    <a:pt x="232" y="1990"/>
                  </a:lnTo>
                  <a:lnTo>
                    <a:pt x="246" y="1994"/>
                  </a:lnTo>
                  <a:lnTo>
                    <a:pt x="260" y="2002"/>
                  </a:lnTo>
                  <a:lnTo>
                    <a:pt x="270" y="2014"/>
                  </a:lnTo>
                  <a:lnTo>
                    <a:pt x="281" y="2029"/>
                  </a:lnTo>
                  <a:lnTo>
                    <a:pt x="299" y="2045"/>
                  </a:lnTo>
                  <a:lnTo>
                    <a:pt x="327" y="2057"/>
                  </a:lnTo>
                  <a:lnTo>
                    <a:pt x="352" y="2067"/>
                  </a:lnTo>
                  <a:lnTo>
                    <a:pt x="378" y="2076"/>
                  </a:lnTo>
                  <a:lnTo>
                    <a:pt x="402" y="2082"/>
                  </a:lnTo>
                  <a:lnTo>
                    <a:pt x="421" y="2086"/>
                  </a:lnTo>
                  <a:lnTo>
                    <a:pt x="435" y="2084"/>
                  </a:lnTo>
                  <a:lnTo>
                    <a:pt x="457" y="2078"/>
                  </a:lnTo>
                  <a:lnTo>
                    <a:pt x="484" y="2073"/>
                  </a:lnTo>
                  <a:lnTo>
                    <a:pt x="514" y="2065"/>
                  </a:lnTo>
                  <a:lnTo>
                    <a:pt x="543" y="2059"/>
                  </a:lnTo>
                  <a:lnTo>
                    <a:pt x="569" y="2057"/>
                  </a:lnTo>
                  <a:lnTo>
                    <a:pt x="589" y="2057"/>
                  </a:lnTo>
                  <a:lnTo>
                    <a:pt x="608" y="2065"/>
                  </a:lnTo>
                  <a:lnTo>
                    <a:pt x="626" y="2078"/>
                  </a:lnTo>
                  <a:lnTo>
                    <a:pt x="642" y="2096"/>
                  </a:lnTo>
                  <a:lnTo>
                    <a:pt x="661" y="2116"/>
                  </a:lnTo>
                  <a:lnTo>
                    <a:pt x="687" y="2134"/>
                  </a:lnTo>
                  <a:lnTo>
                    <a:pt x="711" y="2149"/>
                  </a:lnTo>
                  <a:lnTo>
                    <a:pt x="726" y="2161"/>
                  </a:lnTo>
                  <a:lnTo>
                    <a:pt x="738" y="2171"/>
                  </a:lnTo>
                  <a:lnTo>
                    <a:pt x="742" y="2177"/>
                  </a:lnTo>
                  <a:lnTo>
                    <a:pt x="744" y="2179"/>
                  </a:lnTo>
                  <a:lnTo>
                    <a:pt x="856" y="2218"/>
                  </a:lnTo>
                  <a:lnTo>
                    <a:pt x="892" y="2242"/>
                  </a:lnTo>
                  <a:lnTo>
                    <a:pt x="949" y="2236"/>
                  </a:lnTo>
                  <a:lnTo>
                    <a:pt x="986" y="2191"/>
                  </a:lnTo>
                  <a:lnTo>
                    <a:pt x="1035" y="2199"/>
                  </a:lnTo>
                  <a:lnTo>
                    <a:pt x="1152" y="2222"/>
                  </a:lnTo>
                  <a:lnTo>
                    <a:pt x="1201" y="2261"/>
                  </a:lnTo>
                  <a:lnTo>
                    <a:pt x="1256" y="2273"/>
                  </a:lnTo>
                  <a:lnTo>
                    <a:pt x="1392" y="2236"/>
                  </a:lnTo>
                  <a:lnTo>
                    <a:pt x="1431" y="2260"/>
                  </a:lnTo>
                  <a:lnTo>
                    <a:pt x="1539" y="2189"/>
                  </a:lnTo>
                  <a:lnTo>
                    <a:pt x="1657" y="2187"/>
                  </a:lnTo>
                  <a:lnTo>
                    <a:pt x="1726" y="2155"/>
                  </a:lnTo>
                  <a:lnTo>
                    <a:pt x="1821" y="2167"/>
                  </a:lnTo>
                  <a:lnTo>
                    <a:pt x="1935" y="2242"/>
                  </a:lnTo>
                  <a:lnTo>
                    <a:pt x="2026" y="2230"/>
                  </a:lnTo>
                  <a:lnTo>
                    <a:pt x="2088" y="2265"/>
                  </a:lnTo>
                  <a:lnTo>
                    <a:pt x="2193" y="2230"/>
                  </a:lnTo>
                  <a:lnTo>
                    <a:pt x="2155" y="2197"/>
                  </a:lnTo>
                  <a:lnTo>
                    <a:pt x="2161" y="2147"/>
                  </a:lnTo>
                  <a:lnTo>
                    <a:pt x="2214" y="2128"/>
                  </a:lnTo>
                  <a:lnTo>
                    <a:pt x="2242" y="2063"/>
                  </a:lnTo>
                  <a:lnTo>
                    <a:pt x="2124" y="1970"/>
                  </a:lnTo>
                  <a:lnTo>
                    <a:pt x="2128" y="1890"/>
                  </a:lnTo>
                  <a:lnTo>
                    <a:pt x="2199" y="1850"/>
                  </a:lnTo>
                  <a:lnTo>
                    <a:pt x="2337" y="1834"/>
                  </a:lnTo>
                  <a:lnTo>
                    <a:pt x="2484" y="1797"/>
                  </a:lnTo>
                  <a:lnTo>
                    <a:pt x="2545" y="1764"/>
                  </a:lnTo>
                  <a:lnTo>
                    <a:pt x="2624" y="1777"/>
                  </a:lnTo>
                  <a:lnTo>
                    <a:pt x="2592" y="1514"/>
                  </a:lnTo>
                  <a:lnTo>
                    <a:pt x="2673" y="1466"/>
                  </a:lnTo>
                  <a:lnTo>
                    <a:pt x="2752" y="1388"/>
                  </a:lnTo>
                  <a:lnTo>
                    <a:pt x="2856" y="1356"/>
                  </a:lnTo>
                  <a:lnTo>
                    <a:pt x="2939" y="1329"/>
                  </a:lnTo>
                  <a:lnTo>
                    <a:pt x="2966" y="1299"/>
                  </a:lnTo>
                  <a:lnTo>
                    <a:pt x="2957" y="1258"/>
                  </a:lnTo>
                  <a:lnTo>
                    <a:pt x="2990" y="1207"/>
                  </a:lnTo>
                  <a:lnTo>
                    <a:pt x="2988" y="1205"/>
                  </a:lnTo>
                  <a:lnTo>
                    <a:pt x="2982" y="1195"/>
                  </a:lnTo>
                  <a:lnTo>
                    <a:pt x="2972" y="1183"/>
                  </a:lnTo>
                  <a:lnTo>
                    <a:pt x="2961" y="1167"/>
                  </a:lnTo>
                  <a:lnTo>
                    <a:pt x="2949" y="1149"/>
                  </a:lnTo>
                  <a:lnTo>
                    <a:pt x="2937" y="1134"/>
                  </a:lnTo>
                  <a:lnTo>
                    <a:pt x="2929" y="1116"/>
                  </a:lnTo>
                  <a:lnTo>
                    <a:pt x="2923" y="1102"/>
                  </a:lnTo>
                  <a:lnTo>
                    <a:pt x="2915" y="1079"/>
                  </a:lnTo>
                  <a:lnTo>
                    <a:pt x="2905" y="1053"/>
                  </a:lnTo>
                  <a:lnTo>
                    <a:pt x="2898" y="1025"/>
                  </a:lnTo>
                  <a:lnTo>
                    <a:pt x="2888" y="1000"/>
                  </a:lnTo>
                  <a:lnTo>
                    <a:pt x="2880" y="982"/>
                  </a:lnTo>
                  <a:lnTo>
                    <a:pt x="2872" y="957"/>
                  </a:lnTo>
                  <a:lnTo>
                    <a:pt x="2870" y="941"/>
                  </a:lnTo>
                  <a:lnTo>
                    <a:pt x="2870" y="935"/>
                  </a:lnTo>
                  <a:lnTo>
                    <a:pt x="2864" y="933"/>
                  </a:lnTo>
                  <a:lnTo>
                    <a:pt x="2850" y="933"/>
                  </a:lnTo>
                  <a:lnTo>
                    <a:pt x="2829" y="929"/>
                  </a:lnTo>
                  <a:lnTo>
                    <a:pt x="2805" y="923"/>
                  </a:lnTo>
                  <a:lnTo>
                    <a:pt x="2781" y="913"/>
                  </a:lnTo>
                  <a:lnTo>
                    <a:pt x="2760" y="898"/>
                  </a:lnTo>
                  <a:lnTo>
                    <a:pt x="2734" y="874"/>
                  </a:lnTo>
                  <a:lnTo>
                    <a:pt x="2709" y="854"/>
                  </a:lnTo>
                  <a:lnTo>
                    <a:pt x="2687" y="837"/>
                  </a:lnTo>
                  <a:lnTo>
                    <a:pt x="2665" y="819"/>
                  </a:lnTo>
                  <a:lnTo>
                    <a:pt x="2648" y="809"/>
                  </a:lnTo>
                  <a:lnTo>
                    <a:pt x="2622" y="803"/>
                  </a:lnTo>
                  <a:lnTo>
                    <a:pt x="2590" y="801"/>
                  </a:lnTo>
                  <a:lnTo>
                    <a:pt x="2557" y="797"/>
                  </a:lnTo>
                  <a:lnTo>
                    <a:pt x="2524" y="795"/>
                  </a:lnTo>
                  <a:lnTo>
                    <a:pt x="2494" y="789"/>
                  </a:lnTo>
                  <a:lnTo>
                    <a:pt x="2468" y="781"/>
                  </a:lnTo>
                  <a:lnTo>
                    <a:pt x="2443" y="770"/>
                  </a:lnTo>
                  <a:lnTo>
                    <a:pt x="2417" y="760"/>
                  </a:lnTo>
                  <a:lnTo>
                    <a:pt x="2396" y="752"/>
                  </a:lnTo>
                  <a:lnTo>
                    <a:pt x="2378" y="746"/>
                  </a:lnTo>
                  <a:lnTo>
                    <a:pt x="2366" y="742"/>
                  </a:lnTo>
                  <a:lnTo>
                    <a:pt x="2360" y="740"/>
                  </a:lnTo>
                  <a:lnTo>
                    <a:pt x="2356" y="738"/>
                  </a:lnTo>
                  <a:lnTo>
                    <a:pt x="2348" y="730"/>
                  </a:lnTo>
                  <a:lnTo>
                    <a:pt x="2337" y="720"/>
                  </a:lnTo>
                  <a:lnTo>
                    <a:pt x="2325" y="709"/>
                  </a:lnTo>
                  <a:lnTo>
                    <a:pt x="2315" y="695"/>
                  </a:lnTo>
                  <a:lnTo>
                    <a:pt x="2309" y="683"/>
                  </a:lnTo>
                  <a:lnTo>
                    <a:pt x="2311" y="669"/>
                  </a:lnTo>
                  <a:lnTo>
                    <a:pt x="2321" y="655"/>
                  </a:lnTo>
                  <a:lnTo>
                    <a:pt x="2333" y="646"/>
                  </a:lnTo>
                  <a:lnTo>
                    <a:pt x="2348" y="634"/>
                  </a:lnTo>
                  <a:lnTo>
                    <a:pt x="2360" y="622"/>
                  </a:lnTo>
                  <a:lnTo>
                    <a:pt x="2372" y="610"/>
                  </a:lnTo>
                  <a:lnTo>
                    <a:pt x="2376" y="592"/>
                  </a:lnTo>
                  <a:lnTo>
                    <a:pt x="2378" y="569"/>
                  </a:lnTo>
                  <a:lnTo>
                    <a:pt x="2378" y="547"/>
                  </a:lnTo>
                  <a:lnTo>
                    <a:pt x="2380" y="528"/>
                  </a:lnTo>
                  <a:lnTo>
                    <a:pt x="2390" y="506"/>
                  </a:lnTo>
                  <a:lnTo>
                    <a:pt x="2396" y="490"/>
                  </a:lnTo>
                  <a:lnTo>
                    <a:pt x="2396" y="474"/>
                  </a:lnTo>
                  <a:lnTo>
                    <a:pt x="2390" y="459"/>
                  </a:lnTo>
                  <a:lnTo>
                    <a:pt x="2382" y="445"/>
                  </a:lnTo>
                  <a:lnTo>
                    <a:pt x="2374" y="433"/>
                  </a:lnTo>
                  <a:lnTo>
                    <a:pt x="2358" y="407"/>
                  </a:lnTo>
                  <a:lnTo>
                    <a:pt x="2342" y="378"/>
                  </a:lnTo>
                  <a:lnTo>
                    <a:pt x="2335" y="344"/>
                  </a:lnTo>
                  <a:lnTo>
                    <a:pt x="2329" y="321"/>
                  </a:lnTo>
                  <a:lnTo>
                    <a:pt x="2319" y="303"/>
                  </a:lnTo>
                  <a:lnTo>
                    <a:pt x="2307" y="287"/>
                  </a:lnTo>
                  <a:lnTo>
                    <a:pt x="2295" y="276"/>
                  </a:lnTo>
                  <a:lnTo>
                    <a:pt x="2285" y="270"/>
                  </a:lnTo>
                  <a:lnTo>
                    <a:pt x="2276" y="266"/>
                  </a:lnTo>
                  <a:lnTo>
                    <a:pt x="2264" y="266"/>
                  </a:lnTo>
                  <a:lnTo>
                    <a:pt x="2256" y="262"/>
                  </a:lnTo>
                  <a:lnTo>
                    <a:pt x="2248" y="254"/>
                  </a:lnTo>
                  <a:lnTo>
                    <a:pt x="2238" y="248"/>
                  </a:lnTo>
                  <a:lnTo>
                    <a:pt x="2224" y="246"/>
                  </a:lnTo>
                  <a:lnTo>
                    <a:pt x="2209" y="248"/>
                  </a:lnTo>
                  <a:lnTo>
                    <a:pt x="2191" y="248"/>
                  </a:lnTo>
                  <a:lnTo>
                    <a:pt x="2177" y="246"/>
                  </a:lnTo>
                  <a:lnTo>
                    <a:pt x="2169" y="238"/>
                  </a:lnTo>
                  <a:lnTo>
                    <a:pt x="2159" y="221"/>
                  </a:lnTo>
                  <a:lnTo>
                    <a:pt x="2150" y="197"/>
                  </a:lnTo>
                  <a:lnTo>
                    <a:pt x="2136" y="173"/>
                  </a:lnTo>
                  <a:lnTo>
                    <a:pt x="2120" y="156"/>
                  </a:lnTo>
                  <a:lnTo>
                    <a:pt x="2106" y="144"/>
                  </a:lnTo>
                  <a:lnTo>
                    <a:pt x="2092" y="136"/>
                  </a:lnTo>
                  <a:lnTo>
                    <a:pt x="2083" y="128"/>
                  </a:lnTo>
                  <a:lnTo>
                    <a:pt x="2077" y="118"/>
                  </a:lnTo>
                  <a:lnTo>
                    <a:pt x="2075" y="104"/>
                  </a:lnTo>
                  <a:lnTo>
                    <a:pt x="2071" y="87"/>
                  </a:lnTo>
                  <a:lnTo>
                    <a:pt x="2061" y="73"/>
                  </a:lnTo>
                  <a:lnTo>
                    <a:pt x="2053" y="63"/>
                  </a:lnTo>
                  <a:lnTo>
                    <a:pt x="2051" y="53"/>
                  </a:lnTo>
                  <a:lnTo>
                    <a:pt x="2057" y="41"/>
                  </a:lnTo>
                  <a:lnTo>
                    <a:pt x="2065" y="32"/>
                  </a:lnTo>
                  <a:lnTo>
                    <a:pt x="2071" y="20"/>
                  </a:lnTo>
                  <a:lnTo>
                    <a:pt x="2073" y="14"/>
                  </a:lnTo>
                  <a:lnTo>
                    <a:pt x="2063" y="8"/>
                  </a:lnTo>
                  <a:lnTo>
                    <a:pt x="2045" y="4"/>
                  </a:lnTo>
                  <a:lnTo>
                    <a:pt x="2020" y="2"/>
                  </a:lnTo>
                  <a:lnTo>
                    <a:pt x="1994" y="0"/>
                  </a:lnTo>
                  <a:lnTo>
                    <a:pt x="1970" y="0"/>
                  </a:lnTo>
                  <a:lnTo>
                    <a:pt x="1955" y="6"/>
                  </a:lnTo>
                  <a:lnTo>
                    <a:pt x="1945" y="14"/>
                  </a:lnTo>
                  <a:lnTo>
                    <a:pt x="1941" y="30"/>
                  </a:lnTo>
                  <a:lnTo>
                    <a:pt x="1937" y="45"/>
                  </a:lnTo>
                  <a:lnTo>
                    <a:pt x="1933" y="61"/>
                  </a:lnTo>
                  <a:lnTo>
                    <a:pt x="1927" y="75"/>
                  </a:lnTo>
                  <a:lnTo>
                    <a:pt x="1915" y="85"/>
                  </a:lnTo>
                  <a:lnTo>
                    <a:pt x="1898" y="87"/>
                  </a:lnTo>
                  <a:lnTo>
                    <a:pt x="1878" y="91"/>
                  </a:lnTo>
                  <a:lnTo>
                    <a:pt x="1858" y="93"/>
                  </a:lnTo>
                  <a:lnTo>
                    <a:pt x="1840" y="95"/>
                  </a:lnTo>
                  <a:lnTo>
                    <a:pt x="1823" y="102"/>
                  </a:lnTo>
                  <a:lnTo>
                    <a:pt x="1809" y="116"/>
                  </a:lnTo>
                  <a:lnTo>
                    <a:pt x="1797" y="140"/>
                  </a:lnTo>
                  <a:lnTo>
                    <a:pt x="1785" y="169"/>
                  </a:lnTo>
                  <a:lnTo>
                    <a:pt x="1777" y="203"/>
                  </a:lnTo>
                  <a:lnTo>
                    <a:pt x="1774" y="236"/>
                  </a:lnTo>
                  <a:lnTo>
                    <a:pt x="1770" y="262"/>
                  </a:lnTo>
                  <a:lnTo>
                    <a:pt x="1768" y="283"/>
                  </a:lnTo>
                  <a:lnTo>
                    <a:pt x="1762" y="303"/>
                  </a:lnTo>
                  <a:lnTo>
                    <a:pt x="1754" y="319"/>
                  </a:lnTo>
                  <a:lnTo>
                    <a:pt x="1740" y="329"/>
                  </a:lnTo>
                  <a:lnTo>
                    <a:pt x="1722" y="337"/>
                  </a:lnTo>
                  <a:lnTo>
                    <a:pt x="1703" y="341"/>
                  </a:lnTo>
                  <a:lnTo>
                    <a:pt x="1685" y="346"/>
                  </a:lnTo>
                  <a:lnTo>
                    <a:pt x="1669" y="350"/>
                  </a:lnTo>
                  <a:lnTo>
                    <a:pt x="1655" y="348"/>
                  </a:lnTo>
                  <a:lnTo>
                    <a:pt x="1644" y="341"/>
                  </a:lnTo>
                  <a:lnTo>
                    <a:pt x="1634" y="333"/>
                  </a:lnTo>
                  <a:lnTo>
                    <a:pt x="1618" y="331"/>
                  </a:lnTo>
                  <a:lnTo>
                    <a:pt x="1600" y="331"/>
                  </a:lnTo>
                  <a:lnTo>
                    <a:pt x="1581" y="329"/>
                  </a:lnTo>
                  <a:lnTo>
                    <a:pt x="1563" y="325"/>
                  </a:lnTo>
                  <a:lnTo>
                    <a:pt x="1549" y="315"/>
                  </a:lnTo>
                  <a:lnTo>
                    <a:pt x="1537" y="303"/>
                  </a:lnTo>
                  <a:lnTo>
                    <a:pt x="1524" y="289"/>
                  </a:lnTo>
                  <a:lnTo>
                    <a:pt x="1508" y="276"/>
                  </a:lnTo>
                  <a:lnTo>
                    <a:pt x="1494" y="266"/>
                  </a:lnTo>
                  <a:lnTo>
                    <a:pt x="1480" y="260"/>
                  </a:lnTo>
                  <a:lnTo>
                    <a:pt x="1468" y="260"/>
                  </a:lnTo>
                  <a:lnTo>
                    <a:pt x="1461" y="268"/>
                  </a:lnTo>
                  <a:lnTo>
                    <a:pt x="1449" y="287"/>
                  </a:lnTo>
                  <a:lnTo>
                    <a:pt x="1435" y="311"/>
                  </a:lnTo>
                  <a:lnTo>
                    <a:pt x="1417" y="341"/>
                  </a:lnTo>
                  <a:lnTo>
                    <a:pt x="1400" y="372"/>
                  </a:lnTo>
                  <a:lnTo>
                    <a:pt x="1382" y="407"/>
                  </a:lnTo>
                  <a:lnTo>
                    <a:pt x="1366" y="439"/>
                  </a:lnTo>
                  <a:lnTo>
                    <a:pt x="1348" y="467"/>
                  </a:lnTo>
                  <a:lnTo>
                    <a:pt x="1335" y="488"/>
                  </a:lnTo>
                  <a:lnTo>
                    <a:pt x="1327" y="506"/>
                  </a:lnTo>
                  <a:lnTo>
                    <a:pt x="1327" y="522"/>
                  </a:lnTo>
                  <a:lnTo>
                    <a:pt x="1335" y="533"/>
                  </a:lnTo>
                  <a:lnTo>
                    <a:pt x="1344" y="541"/>
                  </a:lnTo>
                  <a:lnTo>
                    <a:pt x="1358" y="549"/>
                  </a:lnTo>
                  <a:lnTo>
                    <a:pt x="1370" y="555"/>
                  </a:lnTo>
                  <a:lnTo>
                    <a:pt x="1376" y="563"/>
                  </a:lnTo>
                  <a:lnTo>
                    <a:pt x="1374" y="569"/>
                  </a:lnTo>
                  <a:lnTo>
                    <a:pt x="1362" y="575"/>
                  </a:lnTo>
                  <a:lnTo>
                    <a:pt x="1348" y="577"/>
                  </a:lnTo>
                  <a:lnTo>
                    <a:pt x="1331" y="577"/>
                  </a:lnTo>
                  <a:lnTo>
                    <a:pt x="1313" y="577"/>
                  </a:lnTo>
                  <a:lnTo>
                    <a:pt x="1297" y="577"/>
                  </a:lnTo>
                  <a:lnTo>
                    <a:pt x="1285" y="577"/>
                  </a:lnTo>
                  <a:lnTo>
                    <a:pt x="1274" y="571"/>
                  </a:lnTo>
                  <a:lnTo>
                    <a:pt x="1264" y="561"/>
                  </a:lnTo>
                  <a:lnTo>
                    <a:pt x="1252" y="551"/>
                  </a:lnTo>
                  <a:lnTo>
                    <a:pt x="1238" y="543"/>
                  </a:lnTo>
                  <a:lnTo>
                    <a:pt x="1222" y="541"/>
                  </a:lnTo>
                  <a:lnTo>
                    <a:pt x="1201" y="543"/>
                  </a:lnTo>
                  <a:lnTo>
                    <a:pt x="1177" y="547"/>
                  </a:lnTo>
                  <a:lnTo>
                    <a:pt x="1153" y="551"/>
                  </a:lnTo>
                  <a:lnTo>
                    <a:pt x="1126" y="553"/>
                  </a:lnTo>
                  <a:lnTo>
                    <a:pt x="1100" y="553"/>
                  </a:lnTo>
                  <a:lnTo>
                    <a:pt x="1079" y="551"/>
                  </a:lnTo>
                  <a:lnTo>
                    <a:pt x="1059" y="551"/>
                  </a:lnTo>
                  <a:lnTo>
                    <a:pt x="1039" y="553"/>
                  </a:lnTo>
                  <a:lnTo>
                    <a:pt x="1026" y="555"/>
                  </a:lnTo>
                  <a:lnTo>
                    <a:pt x="1014" y="561"/>
                  </a:lnTo>
                  <a:lnTo>
                    <a:pt x="1010" y="567"/>
                  </a:lnTo>
                  <a:lnTo>
                    <a:pt x="1014" y="577"/>
                  </a:lnTo>
                  <a:lnTo>
                    <a:pt x="1024" y="585"/>
                  </a:lnTo>
                  <a:lnTo>
                    <a:pt x="1035" y="589"/>
                  </a:lnTo>
                  <a:lnTo>
                    <a:pt x="1049" y="592"/>
                  </a:lnTo>
                  <a:lnTo>
                    <a:pt x="1061" y="594"/>
                  </a:lnTo>
                  <a:lnTo>
                    <a:pt x="1073" y="598"/>
                  </a:lnTo>
                  <a:lnTo>
                    <a:pt x="1081" y="604"/>
                  </a:lnTo>
                  <a:lnTo>
                    <a:pt x="1085" y="616"/>
                  </a:lnTo>
                  <a:lnTo>
                    <a:pt x="1081" y="632"/>
                  </a:lnTo>
                  <a:lnTo>
                    <a:pt x="1069" y="655"/>
                  </a:lnTo>
                  <a:lnTo>
                    <a:pt x="1057" y="677"/>
                  </a:lnTo>
                  <a:lnTo>
                    <a:pt x="1047" y="695"/>
                  </a:lnTo>
                  <a:lnTo>
                    <a:pt x="1041" y="715"/>
                  </a:lnTo>
                  <a:lnTo>
                    <a:pt x="1039" y="736"/>
                  </a:lnTo>
                  <a:lnTo>
                    <a:pt x="1045" y="762"/>
                  </a:lnTo>
                  <a:lnTo>
                    <a:pt x="1057" y="799"/>
                  </a:lnTo>
                  <a:lnTo>
                    <a:pt x="1061" y="833"/>
                  </a:lnTo>
                  <a:lnTo>
                    <a:pt x="1059" y="860"/>
                  </a:lnTo>
                  <a:lnTo>
                    <a:pt x="1051" y="882"/>
                  </a:lnTo>
                  <a:lnTo>
                    <a:pt x="1039" y="894"/>
                  </a:lnTo>
                  <a:lnTo>
                    <a:pt x="1024" y="905"/>
                  </a:lnTo>
                  <a:lnTo>
                    <a:pt x="1004" y="915"/>
                  </a:lnTo>
                  <a:lnTo>
                    <a:pt x="986" y="927"/>
                  </a:lnTo>
                  <a:lnTo>
                    <a:pt x="972" y="939"/>
                  </a:lnTo>
                  <a:lnTo>
                    <a:pt x="966" y="953"/>
                  </a:lnTo>
                  <a:lnTo>
                    <a:pt x="966" y="968"/>
                  </a:lnTo>
                  <a:lnTo>
                    <a:pt x="966" y="988"/>
                  </a:lnTo>
                  <a:lnTo>
                    <a:pt x="966" y="1010"/>
                  </a:lnTo>
                  <a:lnTo>
                    <a:pt x="965" y="1031"/>
                  </a:lnTo>
                  <a:lnTo>
                    <a:pt x="961" y="1049"/>
                  </a:lnTo>
                  <a:lnTo>
                    <a:pt x="953" y="1063"/>
                  </a:lnTo>
                  <a:lnTo>
                    <a:pt x="941" y="1069"/>
                  </a:lnTo>
                  <a:lnTo>
                    <a:pt x="921" y="1071"/>
                  </a:lnTo>
                  <a:lnTo>
                    <a:pt x="892" y="1075"/>
                  </a:lnTo>
                  <a:lnTo>
                    <a:pt x="858" y="1079"/>
                  </a:lnTo>
                  <a:lnTo>
                    <a:pt x="821" y="1085"/>
                  </a:lnTo>
                  <a:lnTo>
                    <a:pt x="783" y="1092"/>
                  </a:lnTo>
                  <a:lnTo>
                    <a:pt x="752" y="1100"/>
                  </a:lnTo>
                  <a:lnTo>
                    <a:pt x="728" y="1110"/>
                  </a:lnTo>
                  <a:lnTo>
                    <a:pt x="705" y="1124"/>
                  </a:lnTo>
                  <a:lnTo>
                    <a:pt x="685" y="1138"/>
                  </a:lnTo>
                  <a:lnTo>
                    <a:pt x="671" y="1151"/>
                  </a:lnTo>
                  <a:lnTo>
                    <a:pt x="655" y="1159"/>
                  </a:lnTo>
                  <a:lnTo>
                    <a:pt x="642" y="1163"/>
                  </a:lnTo>
                  <a:lnTo>
                    <a:pt x="628" y="1159"/>
                  </a:lnTo>
                  <a:lnTo>
                    <a:pt x="606" y="1153"/>
                  </a:lnTo>
                  <a:lnTo>
                    <a:pt x="585" y="1146"/>
                  </a:lnTo>
                  <a:lnTo>
                    <a:pt x="559" y="1138"/>
                  </a:lnTo>
                  <a:lnTo>
                    <a:pt x="535" y="1132"/>
                  </a:lnTo>
                  <a:lnTo>
                    <a:pt x="516" y="1130"/>
                  </a:lnTo>
                  <a:lnTo>
                    <a:pt x="500" y="1132"/>
                  </a:lnTo>
                  <a:lnTo>
                    <a:pt x="486" y="1142"/>
                  </a:lnTo>
                  <a:lnTo>
                    <a:pt x="470" y="1157"/>
                  </a:lnTo>
                  <a:lnTo>
                    <a:pt x="457" y="1177"/>
                  </a:lnTo>
                  <a:lnTo>
                    <a:pt x="443" y="1197"/>
                  </a:lnTo>
                  <a:lnTo>
                    <a:pt x="427" y="1212"/>
                  </a:lnTo>
                  <a:lnTo>
                    <a:pt x="413" y="1220"/>
                  </a:lnTo>
                  <a:lnTo>
                    <a:pt x="390" y="1220"/>
                  </a:lnTo>
                  <a:lnTo>
                    <a:pt x="362" y="1216"/>
                  </a:lnTo>
                  <a:lnTo>
                    <a:pt x="339" y="1212"/>
                  </a:lnTo>
                  <a:lnTo>
                    <a:pt x="319" y="1210"/>
                  </a:lnTo>
                  <a:lnTo>
                    <a:pt x="313" y="1207"/>
                  </a:lnTo>
                  <a:lnTo>
                    <a:pt x="309" y="1199"/>
                  </a:lnTo>
                  <a:lnTo>
                    <a:pt x="309" y="1189"/>
                  </a:lnTo>
                  <a:lnTo>
                    <a:pt x="313" y="1177"/>
                  </a:lnTo>
                  <a:lnTo>
                    <a:pt x="315" y="1167"/>
                  </a:lnTo>
                  <a:lnTo>
                    <a:pt x="317" y="1159"/>
                  </a:lnTo>
                  <a:lnTo>
                    <a:pt x="319" y="1157"/>
                  </a:lnTo>
                  <a:lnTo>
                    <a:pt x="315" y="1157"/>
                  </a:lnTo>
                  <a:lnTo>
                    <a:pt x="303" y="1159"/>
                  </a:lnTo>
                  <a:lnTo>
                    <a:pt x="287" y="1161"/>
                  </a:lnTo>
                  <a:lnTo>
                    <a:pt x="268" y="1163"/>
                  </a:lnTo>
                  <a:lnTo>
                    <a:pt x="250" y="1165"/>
                  </a:lnTo>
                  <a:lnTo>
                    <a:pt x="234" y="1165"/>
                  </a:lnTo>
                  <a:lnTo>
                    <a:pt x="220" y="1165"/>
                  </a:lnTo>
                  <a:lnTo>
                    <a:pt x="211" y="1171"/>
                  </a:lnTo>
                  <a:lnTo>
                    <a:pt x="201" y="1177"/>
                  </a:lnTo>
                  <a:lnTo>
                    <a:pt x="189" y="1185"/>
                  </a:lnTo>
                  <a:lnTo>
                    <a:pt x="171" y="1191"/>
                  </a:lnTo>
                  <a:lnTo>
                    <a:pt x="154" y="1193"/>
                  </a:lnTo>
                  <a:lnTo>
                    <a:pt x="136" y="1193"/>
                  </a:lnTo>
                  <a:lnTo>
                    <a:pt x="116" y="1191"/>
                  </a:lnTo>
                  <a:lnTo>
                    <a:pt x="100" y="1191"/>
                  </a:lnTo>
                  <a:lnTo>
                    <a:pt x="87" y="1197"/>
                  </a:lnTo>
                  <a:lnTo>
                    <a:pt x="77" y="1210"/>
                  </a:lnTo>
                  <a:lnTo>
                    <a:pt x="69" y="1228"/>
                  </a:lnTo>
                  <a:lnTo>
                    <a:pt x="59" y="1246"/>
                  </a:lnTo>
                  <a:lnTo>
                    <a:pt x="49" y="1262"/>
                  </a:lnTo>
                  <a:lnTo>
                    <a:pt x="39" y="1275"/>
                  </a:lnTo>
                  <a:lnTo>
                    <a:pt x="33" y="1285"/>
                  </a:lnTo>
                  <a:lnTo>
                    <a:pt x="29" y="1289"/>
                  </a:ln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20" name="Freeform 69"/>
            <p:cNvSpPr>
              <a:spLocks/>
            </p:cNvSpPr>
            <p:nvPr/>
          </p:nvSpPr>
          <p:spPr bwMode="gray">
            <a:xfrm>
              <a:off x="900" y="2373"/>
              <a:ext cx="1448" cy="781"/>
            </a:xfrm>
            <a:custGeom>
              <a:avLst/>
              <a:gdLst>
                <a:gd name="T0" fmla="*/ 682 w 2896"/>
                <a:gd name="T1" fmla="*/ 376 h 1563"/>
                <a:gd name="T2" fmla="*/ 665 w 2896"/>
                <a:gd name="T3" fmla="*/ 372 h 1563"/>
                <a:gd name="T4" fmla="*/ 658 w 2896"/>
                <a:gd name="T5" fmla="*/ 380 h 1563"/>
                <a:gd name="T6" fmla="*/ 653 w 2896"/>
                <a:gd name="T7" fmla="*/ 378 h 1563"/>
                <a:gd name="T8" fmla="*/ 623 w 2896"/>
                <a:gd name="T9" fmla="*/ 368 h 1563"/>
                <a:gd name="T10" fmla="*/ 626 w 2896"/>
                <a:gd name="T11" fmla="*/ 363 h 1563"/>
                <a:gd name="T12" fmla="*/ 630 w 2896"/>
                <a:gd name="T13" fmla="*/ 349 h 1563"/>
                <a:gd name="T14" fmla="*/ 616 w 2896"/>
                <a:gd name="T15" fmla="*/ 326 h 1563"/>
                <a:gd name="T16" fmla="*/ 604 w 2896"/>
                <a:gd name="T17" fmla="*/ 331 h 1563"/>
                <a:gd name="T18" fmla="*/ 589 w 2896"/>
                <a:gd name="T19" fmla="*/ 341 h 1563"/>
                <a:gd name="T20" fmla="*/ 568 w 2896"/>
                <a:gd name="T21" fmla="*/ 333 h 1563"/>
                <a:gd name="T22" fmla="*/ 557 w 2896"/>
                <a:gd name="T23" fmla="*/ 332 h 1563"/>
                <a:gd name="T24" fmla="*/ 536 w 2896"/>
                <a:gd name="T25" fmla="*/ 348 h 1563"/>
                <a:gd name="T26" fmla="*/ 511 w 2896"/>
                <a:gd name="T27" fmla="*/ 355 h 1563"/>
                <a:gd name="T28" fmla="*/ 491 w 2896"/>
                <a:gd name="T29" fmla="*/ 376 h 1563"/>
                <a:gd name="T30" fmla="*/ 459 w 2896"/>
                <a:gd name="T31" fmla="*/ 388 h 1563"/>
                <a:gd name="T32" fmla="*/ 442 w 2896"/>
                <a:gd name="T33" fmla="*/ 382 h 1563"/>
                <a:gd name="T34" fmla="*/ 431 w 2896"/>
                <a:gd name="T35" fmla="*/ 370 h 1563"/>
                <a:gd name="T36" fmla="*/ 400 w 2896"/>
                <a:gd name="T37" fmla="*/ 364 h 1563"/>
                <a:gd name="T38" fmla="*/ 389 w 2896"/>
                <a:gd name="T39" fmla="*/ 353 h 1563"/>
                <a:gd name="T40" fmla="*/ 364 w 2896"/>
                <a:gd name="T41" fmla="*/ 368 h 1563"/>
                <a:gd name="T42" fmla="*/ 348 w 2896"/>
                <a:gd name="T43" fmla="*/ 384 h 1563"/>
                <a:gd name="T44" fmla="*/ 335 w 2896"/>
                <a:gd name="T45" fmla="*/ 390 h 1563"/>
                <a:gd name="T46" fmla="*/ 339 w 2896"/>
                <a:gd name="T47" fmla="*/ 373 h 1563"/>
                <a:gd name="T48" fmla="*/ 331 w 2896"/>
                <a:gd name="T49" fmla="*/ 359 h 1563"/>
                <a:gd name="T50" fmla="*/ 302 w 2896"/>
                <a:gd name="T51" fmla="*/ 366 h 1563"/>
                <a:gd name="T52" fmla="*/ 264 w 2896"/>
                <a:gd name="T53" fmla="*/ 352 h 1563"/>
                <a:gd name="T54" fmla="*/ 246 w 2896"/>
                <a:gd name="T55" fmla="*/ 351 h 1563"/>
                <a:gd name="T56" fmla="*/ 221 w 2896"/>
                <a:gd name="T57" fmla="*/ 336 h 1563"/>
                <a:gd name="T58" fmla="*/ 200 w 2896"/>
                <a:gd name="T59" fmla="*/ 320 h 1563"/>
                <a:gd name="T60" fmla="*/ 178 w 2896"/>
                <a:gd name="T61" fmla="*/ 301 h 1563"/>
                <a:gd name="T62" fmla="*/ 171 w 2896"/>
                <a:gd name="T63" fmla="*/ 281 h 1563"/>
                <a:gd name="T64" fmla="*/ 158 w 2896"/>
                <a:gd name="T65" fmla="*/ 288 h 1563"/>
                <a:gd name="T66" fmla="*/ 142 w 2896"/>
                <a:gd name="T67" fmla="*/ 265 h 1563"/>
                <a:gd name="T68" fmla="*/ 109 w 2896"/>
                <a:gd name="T69" fmla="*/ 235 h 1563"/>
                <a:gd name="T70" fmla="*/ 89 w 2896"/>
                <a:gd name="T71" fmla="*/ 223 h 1563"/>
                <a:gd name="T72" fmla="*/ 74 w 2896"/>
                <a:gd name="T73" fmla="*/ 228 h 1563"/>
                <a:gd name="T74" fmla="*/ 46 w 2896"/>
                <a:gd name="T75" fmla="*/ 195 h 1563"/>
                <a:gd name="T76" fmla="*/ 19 w 2896"/>
                <a:gd name="T77" fmla="*/ 169 h 1563"/>
                <a:gd name="T78" fmla="*/ 10 w 2896"/>
                <a:gd name="T79" fmla="*/ 162 h 1563"/>
                <a:gd name="T80" fmla="*/ 0 w 2896"/>
                <a:gd name="T81" fmla="*/ 157 h 1563"/>
                <a:gd name="T82" fmla="*/ 3 w 2896"/>
                <a:gd name="T83" fmla="*/ 135 h 1563"/>
                <a:gd name="T84" fmla="*/ 1 w 2896"/>
                <a:gd name="T85" fmla="*/ 112 h 1563"/>
                <a:gd name="T86" fmla="*/ 11 w 2896"/>
                <a:gd name="T87" fmla="*/ 109 h 1563"/>
                <a:gd name="T88" fmla="*/ 22 w 2896"/>
                <a:gd name="T89" fmla="*/ 118 h 1563"/>
                <a:gd name="T90" fmla="*/ 38 w 2896"/>
                <a:gd name="T91" fmla="*/ 112 h 1563"/>
                <a:gd name="T92" fmla="*/ 43 w 2896"/>
                <a:gd name="T93" fmla="*/ 90 h 1563"/>
                <a:gd name="T94" fmla="*/ 25 w 2896"/>
                <a:gd name="T95" fmla="*/ 76 h 1563"/>
                <a:gd name="T96" fmla="*/ 29 w 2896"/>
                <a:gd name="T97" fmla="*/ 51 h 1563"/>
                <a:gd name="T98" fmla="*/ 39 w 2896"/>
                <a:gd name="T99" fmla="*/ 36 h 1563"/>
                <a:gd name="T100" fmla="*/ 71 w 2896"/>
                <a:gd name="T101" fmla="*/ 26 h 1563"/>
                <a:gd name="T102" fmla="*/ 148 w 2896"/>
                <a:gd name="T103" fmla="*/ 20 h 1563"/>
                <a:gd name="T104" fmla="*/ 258 w 2896"/>
                <a:gd name="T105" fmla="*/ 20 h 1563"/>
                <a:gd name="T106" fmla="*/ 365 w 2896"/>
                <a:gd name="T107" fmla="*/ 3 h 1563"/>
                <a:gd name="T108" fmla="*/ 417 w 2896"/>
                <a:gd name="T109" fmla="*/ 39 h 1563"/>
                <a:gd name="T110" fmla="*/ 399 w 2896"/>
                <a:gd name="T111" fmla="*/ 107 h 1563"/>
                <a:gd name="T112" fmla="*/ 467 w 2896"/>
                <a:gd name="T113" fmla="*/ 166 h 1563"/>
                <a:gd name="T114" fmla="*/ 552 w 2896"/>
                <a:gd name="T115" fmla="*/ 189 h 1563"/>
                <a:gd name="T116" fmla="*/ 640 w 2896"/>
                <a:gd name="T117" fmla="*/ 234 h 1563"/>
                <a:gd name="T118" fmla="*/ 685 w 2896"/>
                <a:gd name="T119" fmla="*/ 200 h 1563"/>
                <a:gd name="T120" fmla="*/ 711 w 2896"/>
                <a:gd name="T121" fmla="*/ 258 h 1563"/>
                <a:gd name="T122" fmla="*/ 713 w 2896"/>
                <a:gd name="T123" fmla="*/ 353 h 1563"/>
                <a:gd name="T124" fmla="*/ 689 w 2896"/>
                <a:gd name="T125" fmla="*/ 384 h 15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96"/>
                <a:gd name="T190" fmla="*/ 0 h 1563"/>
                <a:gd name="T191" fmla="*/ 2896 w 2896"/>
                <a:gd name="T192" fmla="*/ 1563 h 15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96" h="1563">
                  <a:moveTo>
                    <a:pt x="2754" y="1539"/>
                  </a:moveTo>
                  <a:lnTo>
                    <a:pt x="2752" y="1535"/>
                  </a:lnTo>
                  <a:lnTo>
                    <a:pt x="2746" y="1528"/>
                  </a:lnTo>
                  <a:lnTo>
                    <a:pt x="2738" y="1516"/>
                  </a:lnTo>
                  <a:lnTo>
                    <a:pt x="2728" y="1504"/>
                  </a:lnTo>
                  <a:lnTo>
                    <a:pt x="2715" y="1496"/>
                  </a:lnTo>
                  <a:lnTo>
                    <a:pt x="2699" y="1490"/>
                  </a:lnTo>
                  <a:lnTo>
                    <a:pt x="2685" y="1486"/>
                  </a:lnTo>
                  <a:lnTo>
                    <a:pt x="2671" y="1486"/>
                  </a:lnTo>
                  <a:lnTo>
                    <a:pt x="2658" y="1490"/>
                  </a:lnTo>
                  <a:lnTo>
                    <a:pt x="2650" y="1500"/>
                  </a:lnTo>
                  <a:lnTo>
                    <a:pt x="2644" y="1510"/>
                  </a:lnTo>
                  <a:lnTo>
                    <a:pt x="2640" y="1516"/>
                  </a:lnTo>
                  <a:lnTo>
                    <a:pt x="2636" y="1520"/>
                  </a:lnTo>
                  <a:lnTo>
                    <a:pt x="2632" y="1522"/>
                  </a:lnTo>
                  <a:lnTo>
                    <a:pt x="2630" y="1524"/>
                  </a:lnTo>
                  <a:lnTo>
                    <a:pt x="2628" y="1524"/>
                  </a:lnTo>
                  <a:lnTo>
                    <a:pt x="2624" y="1522"/>
                  </a:lnTo>
                  <a:lnTo>
                    <a:pt x="2612" y="1514"/>
                  </a:lnTo>
                  <a:lnTo>
                    <a:pt x="2591" y="1504"/>
                  </a:lnTo>
                  <a:lnTo>
                    <a:pt x="2559" y="1492"/>
                  </a:lnTo>
                  <a:lnTo>
                    <a:pt x="2534" y="1486"/>
                  </a:lnTo>
                  <a:lnTo>
                    <a:pt x="2510" y="1480"/>
                  </a:lnTo>
                  <a:lnTo>
                    <a:pt x="2492" y="1474"/>
                  </a:lnTo>
                  <a:lnTo>
                    <a:pt x="2480" y="1472"/>
                  </a:lnTo>
                  <a:lnTo>
                    <a:pt x="2477" y="1472"/>
                  </a:lnTo>
                  <a:lnTo>
                    <a:pt x="2480" y="1468"/>
                  </a:lnTo>
                  <a:lnTo>
                    <a:pt x="2488" y="1463"/>
                  </a:lnTo>
                  <a:lnTo>
                    <a:pt x="2502" y="1453"/>
                  </a:lnTo>
                  <a:lnTo>
                    <a:pt x="2514" y="1443"/>
                  </a:lnTo>
                  <a:lnTo>
                    <a:pt x="2524" y="1431"/>
                  </a:lnTo>
                  <a:lnTo>
                    <a:pt x="2528" y="1421"/>
                  </a:lnTo>
                  <a:lnTo>
                    <a:pt x="2526" y="1411"/>
                  </a:lnTo>
                  <a:lnTo>
                    <a:pt x="2518" y="1396"/>
                  </a:lnTo>
                  <a:lnTo>
                    <a:pt x="2506" y="1376"/>
                  </a:lnTo>
                  <a:lnTo>
                    <a:pt x="2494" y="1356"/>
                  </a:lnTo>
                  <a:lnTo>
                    <a:pt x="2482" y="1337"/>
                  </a:lnTo>
                  <a:lnTo>
                    <a:pt x="2471" y="1319"/>
                  </a:lnTo>
                  <a:lnTo>
                    <a:pt x="2463" y="1307"/>
                  </a:lnTo>
                  <a:lnTo>
                    <a:pt x="2461" y="1303"/>
                  </a:lnTo>
                  <a:lnTo>
                    <a:pt x="2457" y="1305"/>
                  </a:lnTo>
                  <a:lnTo>
                    <a:pt x="2445" y="1309"/>
                  </a:lnTo>
                  <a:lnTo>
                    <a:pt x="2429" y="1317"/>
                  </a:lnTo>
                  <a:lnTo>
                    <a:pt x="2414" y="1325"/>
                  </a:lnTo>
                  <a:lnTo>
                    <a:pt x="2398" y="1333"/>
                  </a:lnTo>
                  <a:lnTo>
                    <a:pt x="2384" y="1341"/>
                  </a:lnTo>
                  <a:lnTo>
                    <a:pt x="2376" y="1348"/>
                  </a:lnTo>
                  <a:lnTo>
                    <a:pt x="2366" y="1358"/>
                  </a:lnTo>
                  <a:lnTo>
                    <a:pt x="2354" y="1366"/>
                  </a:lnTo>
                  <a:lnTo>
                    <a:pt x="2339" y="1366"/>
                  </a:lnTo>
                  <a:lnTo>
                    <a:pt x="2321" y="1362"/>
                  </a:lnTo>
                  <a:lnTo>
                    <a:pt x="2305" y="1354"/>
                  </a:lnTo>
                  <a:lnTo>
                    <a:pt x="2290" y="1344"/>
                  </a:lnTo>
                  <a:lnTo>
                    <a:pt x="2272" y="1335"/>
                  </a:lnTo>
                  <a:lnTo>
                    <a:pt x="2256" y="1327"/>
                  </a:lnTo>
                  <a:lnTo>
                    <a:pt x="2246" y="1321"/>
                  </a:lnTo>
                  <a:lnTo>
                    <a:pt x="2242" y="1319"/>
                  </a:lnTo>
                  <a:lnTo>
                    <a:pt x="2238" y="1323"/>
                  </a:lnTo>
                  <a:lnTo>
                    <a:pt x="2228" y="1331"/>
                  </a:lnTo>
                  <a:lnTo>
                    <a:pt x="2215" y="1342"/>
                  </a:lnTo>
                  <a:lnTo>
                    <a:pt x="2197" y="1354"/>
                  </a:lnTo>
                  <a:lnTo>
                    <a:pt x="2177" y="1370"/>
                  </a:lnTo>
                  <a:lnTo>
                    <a:pt x="2160" y="1382"/>
                  </a:lnTo>
                  <a:lnTo>
                    <a:pt x="2142" y="1394"/>
                  </a:lnTo>
                  <a:lnTo>
                    <a:pt x="2126" y="1402"/>
                  </a:lnTo>
                  <a:lnTo>
                    <a:pt x="2108" y="1405"/>
                  </a:lnTo>
                  <a:lnTo>
                    <a:pt x="2087" y="1411"/>
                  </a:lnTo>
                  <a:lnTo>
                    <a:pt x="2063" y="1415"/>
                  </a:lnTo>
                  <a:lnTo>
                    <a:pt x="2043" y="1423"/>
                  </a:lnTo>
                  <a:lnTo>
                    <a:pt x="2028" y="1431"/>
                  </a:lnTo>
                  <a:lnTo>
                    <a:pt x="2016" y="1445"/>
                  </a:lnTo>
                  <a:lnTo>
                    <a:pt x="2004" y="1465"/>
                  </a:lnTo>
                  <a:lnTo>
                    <a:pt x="1986" y="1486"/>
                  </a:lnTo>
                  <a:lnTo>
                    <a:pt x="1963" y="1506"/>
                  </a:lnTo>
                  <a:lnTo>
                    <a:pt x="1937" y="1522"/>
                  </a:lnTo>
                  <a:lnTo>
                    <a:pt x="1910" y="1531"/>
                  </a:lnTo>
                  <a:lnTo>
                    <a:pt x="1884" y="1539"/>
                  </a:lnTo>
                  <a:lnTo>
                    <a:pt x="1860" y="1547"/>
                  </a:lnTo>
                  <a:lnTo>
                    <a:pt x="1837" y="1555"/>
                  </a:lnTo>
                  <a:lnTo>
                    <a:pt x="1815" y="1561"/>
                  </a:lnTo>
                  <a:lnTo>
                    <a:pt x="1795" y="1561"/>
                  </a:lnTo>
                  <a:lnTo>
                    <a:pt x="1784" y="1553"/>
                  </a:lnTo>
                  <a:lnTo>
                    <a:pt x="1776" y="1541"/>
                  </a:lnTo>
                  <a:lnTo>
                    <a:pt x="1770" y="1528"/>
                  </a:lnTo>
                  <a:lnTo>
                    <a:pt x="1768" y="1514"/>
                  </a:lnTo>
                  <a:lnTo>
                    <a:pt x="1764" y="1502"/>
                  </a:lnTo>
                  <a:lnTo>
                    <a:pt x="1756" y="1492"/>
                  </a:lnTo>
                  <a:lnTo>
                    <a:pt x="1744" y="1484"/>
                  </a:lnTo>
                  <a:lnTo>
                    <a:pt x="1723" y="1480"/>
                  </a:lnTo>
                  <a:lnTo>
                    <a:pt x="1697" y="1478"/>
                  </a:lnTo>
                  <a:lnTo>
                    <a:pt x="1669" y="1476"/>
                  </a:lnTo>
                  <a:lnTo>
                    <a:pt x="1642" y="1472"/>
                  </a:lnTo>
                  <a:lnTo>
                    <a:pt x="1614" y="1466"/>
                  </a:lnTo>
                  <a:lnTo>
                    <a:pt x="1601" y="1459"/>
                  </a:lnTo>
                  <a:lnTo>
                    <a:pt x="1591" y="1449"/>
                  </a:lnTo>
                  <a:lnTo>
                    <a:pt x="1583" y="1439"/>
                  </a:lnTo>
                  <a:lnTo>
                    <a:pt x="1575" y="1429"/>
                  </a:lnTo>
                  <a:lnTo>
                    <a:pt x="1567" y="1419"/>
                  </a:lnTo>
                  <a:lnTo>
                    <a:pt x="1557" y="1415"/>
                  </a:lnTo>
                  <a:lnTo>
                    <a:pt x="1545" y="1415"/>
                  </a:lnTo>
                  <a:lnTo>
                    <a:pt x="1528" y="1421"/>
                  </a:lnTo>
                  <a:lnTo>
                    <a:pt x="1502" y="1437"/>
                  </a:lnTo>
                  <a:lnTo>
                    <a:pt x="1479" y="1455"/>
                  </a:lnTo>
                  <a:lnTo>
                    <a:pt x="1455" y="1472"/>
                  </a:lnTo>
                  <a:lnTo>
                    <a:pt x="1435" y="1492"/>
                  </a:lnTo>
                  <a:lnTo>
                    <a:pt x="1421" y="1508"/>
                  </a:lnTo>
                  <a:lnTo>
                    <a:pt x="1410" y="1520"/>
                  </a:lnTo>
                  <a:lnTo>
                    <a:pt x="1402" y="1528"/>
                  </a:lnTo>
                  <a:lnTo>
                    <a:pt x="1390" y="1537"/>
                  </a:lnTo>
                  <a:lnTo>
                    <a:pt x="1378" y="1547"/>
                  </a:lnTo>
                  <a:lnTo>
                    <a:pt x="1364" y="1555"/>
                  </a:lnTo>
                  <a:lnTo>
                    <a:pt x="1353" y="1561"/>
                  </a:lnTo>
                  <a:lnTo>
                    <a:pt x="1345" y="1563"/>
                  </a:lnTo>
                  <a:lnTo>
                    <a:pt x="1339" y="1561"/>
                  </a:lnTo>
                  <a:lnTo>
                    <a:pt x="1339" y="1553"/>
                  </a:lnTo>
                  <a:lnTo>
                    <a:pt x="1343" y="1541"/>
                  </a:lnTo>
                  <a:lnTo>
                    <a:pt x="1347" y="1528"/>
                  </a:lnTo>
                  <a:lnTo>
                    <a:pt x="1353" y="1510"/>
                  </a:lnTo>
                  <a:lnTo>
                    <a:pt x="1356" y="1492"/>
                  </a:lnTo>
                  <a:lnTo>
                    <a:pt x="1358" y="1476"/>
                  </a:lnTo>
                  <a:lnTo>
                    <a:pt x="1358" y="1461"/>
                  </a:lnTo>
                  <a:lnTo>
                    <a:pt x="1353" y="1449"/>
                  </a:lnTo>
                  <a:lnTo>
                    <a:pt x="1343" y="1441"/>
                  </a:lnTo>
                  <a:lnTo>
                    <a:pt x="1321" y="1437"/>
                  </a:lnTo>
                  <a:lnTo>
                    <a:pt x="1301" y="1441"/>
                  </a:lnTo>
                  <a:lnTo>
                    <a:pt x="1282" y="1449"/>
                  </a:lnTo>
                  <a:lnTo>
                    <a:pt x="1260" y="1457"/>
                  </a:lnTo>
                  <a:lnTo>
                    <a:pt x="1234" y="1463"/>
                  </a:lnTo>
                  <a:lnTo>
                    <a:pt x="1205" y="1465"/>
                  </a:lnTo>
                  <a:lnTo>
                    <a:pt x="1173" y="1459"/>
                  </a:lnTo>
                  <a:lnTo>
                    <a:pt x="1140" y="1449"/>
                  </a:lnTo>
                  <a:lnTo>
                    <a:pt x="1106" y="1435"/>
                  </a:lnTo>
                  <a:lnTo>
                    <a:pt x="1077" y="1421"/>
                  </a:lnTo>
                  <a:lnTo>
                    <a:pt x="1053" y="1409"/>
                  </a:lnTo>
                  <a:lnTo>
                    <a:pt x="1038" y="1402"/>
                  </a:lnTo>
                  <a:lnTo>
                    <a:pt x="1026" y="1398"/>
                  </a:lnTo>
                  <a:lnTo>
                    <a:pt x="1012" y="1400"/>
                  </a:lnTo>
                  <a:lnTo>
                    <a:pt x="998" y="1404"/>
                  </a:lnTo>
                  <a:lnTo>
                    <a:pt x="984" y="1405"/>
                  </a:lnTo>
                  <a:lnTo>
                    <a:pt x="969" y="1404"/>
                  </a:lnTo>
                  <a:lnTo>
                    <a:pt x="951" y="1396"/>
                  </a:lnTo>
                  <a:lnTo>
                    <a:pt x="931" y="1380"/>
                  </a:lnTo>
                  <a:lnTo>
                    <a:pt x="908" y="1364"/>
                  </a:lnTo>
                  <a:lnTo>
                    <a:pt x="884" y="1346"/>
                  </a:lnTo>
                  <a:lnTo>
                    <a:pt x="860" y="1331"/>
                  </a:lnTo>
                  <a:lnTo>
                    <a:pt x="843" y="1317"/>
                  </a:lnTo>
                  <a:lnTo>
                    <a:pt x="831" y="1307"/>
                  </a:lnTo>
                  <a:lnTo>
                    <a:pt x="817" y="1297"/>
                  </a:lnTo>
                  <a:lnTo>
                    <a:pt x="799" y="1283"/>
                  </a:lnTo>
                  <a:lnTo>
                    <a:pt x="778" y="1268"/>
                  </a:lnTo>
                  <a:lnTo>
                    <a:pt x="754" y="1250"/>
                  </a:lnTo>
                  <a:lnTo>
                    <a:pt x="734" y="1234"/>
                  </a:lnTo>
                  <a:lnTo>
                    <a:pt x="717" y="1219"/>
                  </a:lnTo>
                  <a:lnTo>
                    <a:pt x="709" y="1207"/>
                  </a:lnTo>
                  <a:lnTo>
                    <a:pt x="705" y="1189"/>
                  </a:lnTo>
                  <a:lnTo>
                    <a:pt x="701" y="1169"/>
                  </a:lnTo>
                  <a:lnTo>
                    <a:pt x="697" y="1150"/>
                  </a:lnTo>
                  <a:lnTo>
                    <a:pt x="691" y="1134"/>
                  </a:lnTo>
                  <a:lnTo>
                    <a:pt x="683" y="1126"/>
                  </a:lnTo>
                  <a:lnTo>
                    <a:pt x="675" y="1126"/>
                  </a:lnTo>
                  <a:lnTo>
                    <a:pt x="666" y="1132"/>
                  </a:lnTo>
                  <a:lnTo>
                    <a:pt x="656" y="1140"/>
                  </a:lnTo>
                  <a:lnTo>
                    <a:pt x="644" y="1148"/>
                  </a:lnTo>
                  <a:lnTo>
                    <a:pt x="632" y="1154"/>
                  </a:lnTo>
                  <a:lnTo>
                    <a:pt x="620" y="1156"/>
                  </a:lnTo>
                  <a:lnTo>
                    <a:pt x="612" y="1152"/>
                  </a:lnTo>
                  <a:lnTo>
                    <a:pt x="606" y="1142"/>
                  </a:lnTo>
                  <a:lnTo>
                    <a:pt x="591" y="1100"/>
                  </a:lnTo>
                  <a:lnTo>
                    <a:pt x="565" y="1063"/>
                  </a:lnTo>
                  <a:lnTo>
                    <a:pt x="532" y="1026"/>
                  </a:lnTo>
                  <a:lnTo>
                    <a:pt x="510" y="1006"/>
                  </a:lnTo>
                  <a:lnTo>
                    <a:pt x="484" y="984"/>
                  </a:lnTo>
                  <a:lnTo>
                    <a:pt x="461" y="963"/>
                  </a:lnTo>
                  <a:lnTo>
                    <a:pt x="437" y="943"/>
                  </a:lnTo>
                  <a:lnTo>
                    <a:pt x="419" y="923"/>
                  </a:lnTo>
                  <a:lnTo>
                    <a:pt x="406" y="908"/>
                  </a:lnTo>
                  <a:lnTo>
                    <a:pt x="390" y="894"/>
                  </a:lnTo>
                  <a:lnTo>
                    <a:pt x="374" y="890"/>
                  </a:lnTo>
                  <a:lnTo>
                    <a:pt x="356" y="892"/>
                  </a:lnTo>
                  <a:lnTo>
                    <a:pt x="343" y="900"/>
                  </a:lnTo>
                  <a:lnTo>
                    <a:pt x="331" y="910"/>
                  </a:lnTo>
                  <a:lnTo>
                    <a:pt x="321" y="919"/>
                  </a:lnTo>
                  <a:lnTo>
                    <a:pt x="309" y="921"/>
                  </a:lnTo>
                  <a:lnTo>
                    <a:pt x="295" y="913"/>
                  </a:lnTo>
                  <a:lnTo>
                    <a:pt x="280" y="898"/>
                  </a:lnTo>
                  <a:lnTo>
                    <a:pt x="266" y="870"/>
                  </a:lnTo>
                  <a:lnTo>
                    <a:pt x="246" y="839"/>
                  </a:lnTo>
                  <a:lnTo>
                    <a:pt x="217" y="809"/>
                  </a:lnTo>
                  <a:lnTo>
                    <a:pt x="183" y="782"/>
                  </a:lnTo>
                  <a:lnTo>
                    <a:pt x="152" y="756"/>
                  </a:lnTo>
                  <a:lnTo>
                    <a:pt x="124" y="734"/>
                  </a:lnTo>
                  <a:lnTo>
                    <a:pt x="105" y="717"/>
                  </a:lnTo>
                  <a:lnTo>
                    <a:pt x="87" y="697"/>
                  </a:lnTo>
                  <a:lnTo>
                    <a:pt x="73" y="677"/>
                  </a:lnTo>
                  <a:lnTo>
                    <a:pt x="61" y="662"/>
                  </a:lnTo>
                  <a:lnTo>
                    <a:pt x="53" y="652"/>
                  </a:lnTo>
                  <a:lnTo>
                    <a:pt x="51" y="648"/>
                  </a:lnTo>
                  <a:lnTo>
                    <a:pt x="47" y="648"/>
                  </a:lnTo>
                  <a:lnTo>
                    <a:pt x="40" y="650"/>
                  </a:lnTo>
                  <a:lnTo>
                    <a:pt x="30" y="650"/>
                  </a:lnTo>
                  <a:lnTo>
                    <a:pt x="20" y="648"/>
                  </a:lnTo>
                  <a:lnTo>
                    <a:pt x="8" y="646"/>
                  </a:lnTo>
                  <a:lnTo>
                    <a:pt x="2" y="638"/>
                  </a:lnTo>
                  <a:lnTo>
                    <a:pt x="0" y="628"/>
                  </a:lnTo>
                  <a:lnTo>
                    <a:pt x="4" y="614"/>
                  </a:lnTo>
                  <a:lnTo>
                    <a:pt x="10" y="593"/>
                  </a:lnTo>
                  <a:lnTo>
                    <a:pt x="14" y="575"/>
                  </a:lnTo>
                  <a:lnTo>
                    <a:pt x="14" y="559"/>
                  </a:lnTo>
                  <a:lnTo>
                    <a:pt x="12" y="541"/>
                  </a:lnTo>
                  <a:lnTo>
                    <a:pt x="10" y="524"/>
                  </a:lnTo>
                  <a:lnTo>
                    <a:pt x="12" y="504"/>
                  </a:lnTo>
                  <a:lnTo>
                    <a:pt x="12" y="482"/>
                  </a:lnTo>
                  <a:lnTo>
                    <a:pt x="8" y="463"/>
                  </a:lnTo>
                  <a:lnTo>
                    <a:pt x="6" y="449"/>
                  </a:lnTo>
                  <a:lnTo>
                    <a:pt x="4" y="439"/>
                  </a:lnTo>
                  <a:lnTo>
                    <a:pt x="10" y="431"/>
                  </a:lnTo>
                  <a:lnTo>
                    <a:pt x="22" y="427"/>
                  </a:lnTo>
                  <a:lnTo>
                    <a:pt x="34" y="429"/>
                  </a:lnTo>
                  <a:lnTo>
                    <a:pt x="44" y="437"/>
                  </a:lnTo>
                  <a:lnTo>
                    <a:pt x="51" y="449"/>
                  </a:lnTo>
                  <a:lnTo>
                    <a:pt x="57" y="461"/>
                  </a:lnTo>
                  <a:lnTo>
                    <a:pt x="65" y="471"/>
                  </a:lnTo>
                  <a:lnTo>
                    <a:pt x="75" y="475"/>
                  </a:lnTo>
                  <a:lnTo>
                    <a:pt x="87" y="473"/>
                  </a:lnTo>
                  <a:lnTo>
                    <a:pt x="105" y="465"/>
                  </a:lnTo>
                  <a:lnTo>
                    <a:pt x="118" y="463"/>
                  </a:lnTo>
                  <a:lnTo>
                    <a:pt x="132" y="463"/>
                  </a:lnTo>
                  <a:lnTo>
                    <a:pt x="144" y="459"/>
                  </a:lnTo>
                  <a:lnTo>
                    <a:pt x="152" y="451"/>
                  </a:lnTo>
                  <a:lnTo>
                    <a:pt x="158" y="435"/>
                  </a:lnTo>
                  <a:lnTo>
                    <a:pt x="164" y="412"/>
                  </a:lnTo>
                  <a:lnTo>
                    <a:pt x="169" y="394"/>
                  </a:lnTo>
                  <a:lnTo>
                    <a:pt x="171" y="376"/>
                  </a:lnTo>
                  <a:lnTo>
                    <a:pt x="169" y="360"/>
                  </a:lnTo>
                  <a:lnTo>
                    <a:pt x="156" y="347"/>
                  </a:lnTo>
                  <a:lnTo>
                    <a:pt x="140" y="335"/>
                  </a:lnTo>
                  <a:lnTo>
                    <a:pt x="122" y="325"/>
                  </a:lnTo>
                  <a:lnTo>
                    <a:pt x="108" y="315"/>
                  </a:lnTo>
                  <a:lnTo>
                    <a:pt x="99" y="305"/>
                  </a:lnTo>
                  <a:lnTo>
                    <a:pt x="97" y="293"/>
                  </a:lnTo>
                  <a:lnTo>
                    <a:pt x="101" y="278"/>
                  </a:lnTo>
                  <a:lnTo>
                    <a:pt x="108" y="254"/>
                  </a:lnTo>
                  <a:lnTo>
                    <a:pt x="114" y="229"/>
                  </a:lnTo>
                  <a:lnTo>
                    <a:pt x="118" y="205"/>
                  </a:lnTo>
                  <a:lnTo>
                    <a:pt x="124" y="183"/>
                  </a:lnTo>
                  <a:lnTo>
                    <a:pt x="132" y="168"/>
                  </a:lnTo>
                  <a:lnTo>
                    <a:pt x="140" y="158"/>
                  </a:lnTo>
                  <a:lnTo>
                    <a:pt x="148" y="150"/>
                  </a:lnTo>
                  <a:lnTo>
                    <a:pt x="154" y="146"/>
                  </a:lnTo>
                  <a:lnTo>
                    <a:pt x="158" y="142"/>
                  </a:lnTo>
                  <a:lnTo>
                    <a:pt x="160" y="140"/>
                  </a:lnTo>
                  <a:lnTo>
                    <a:pt x="162" y="138"/>
                  </a:lnTo>
                  <a:lnTo>
                    <a:pt x="256" y="152"/>
                  </a:lnTo>
                  <a:lnTo>
                    <a:pt x="284" y="105"/>
                  </a:lnTo>
                  <a:lnTo>
                    <a:pt x="355" y="42"/>
                  </a:lnTo>
                  <a:lnTo>
                    <a:pt x="384" y="24"/>
                  </a:lnTo>
                  <a:lnTo>
                    <a:pt x="492" y="61"/>
                  </a:lnTo>
                  <a:lnTo>
                    <a:pt x="530" y="87"/>
                  </a:lnTo>
                  <a:lnTo>
                    <a:pt x="589" y="81"/>
                  </a:lnTo>
                  <a:lnTo>
                    <a:pt x="626" y="36"/>
                  </a:lnTo>
                  <a:lnTo>
                    <a:pt x="792" y="67"/>
                  </a:lnTo>
                  <a:lnTo>
                    <a:pt x="841" y="106"/>
                  </a:lnTo>
                  <a:lnTo>
                    <a:pt x="896" y="118"/>
                  </a:lnTo>
                  <a:lnTo>
                    <a:pt x="1032" y="81"/>
                  </a:lnTo>
                  <a:lnTo>
                    <a:pt x="1071" y="105"/>
                  </a:lnTo>
                  <a:lnTo>
                    <a:pt x="1179" y="34"/>
                  </a:lnTo>
                  <a:lnTo>
                    <a:pt x="1297" y="32"/>
                  </a:lnTo>
                  <a:lnTo>
                    <a:pt x="1366" y="0"/>
                  </a:lnTo>
                  <a:lnTo>
                    <a:pt x="1461" y="12"/>
                  </a:lnTo>
                  <a:lnTo>
                    <a:pt x="1575" y="87"/>
                  </a:lnTo>
                  <a:lnTo>
                    <a:pt x="1666" y="75"/>
                  </a:lnTo>
                  <a:lnTo>
                    <a:pt x="1669" y="110"/>
                  </a:lnTo>
                  <a:lnTo>
                    <a:pt x="1628" y="138"/>
                  </a:lnTo>
                  <a:lnTo>
                    <a:pt x="1667" y="158"/>
                  </a:lnTo>
                  <a:lnTo>
                    <a:pt x="1666" y="205"/>
                  </a:lnTo>
                  <a:lnTo>
                    <a:pt x="1632" y="295"/>
                  </a:lnTo>
                  <a:lnTo>
                    <a:pt x="1634" y="347"/>
                  </a:lnTo>
                  <a:lnTo>
                    <a:pt x="1589" y="349"/>
                  </a:lnTo>
                  <a:lnTo>
                    <a:pt x="1595" y="431"/>
                  </a:lnTo>
                  <a:lnTo>
                    <a:pt x="1650" y="520"/>
                  </a:lnTo>
                  <a:lnTo>
                    <a:pt x="1701" y="632"/>
                  </a:lnTo>
                  <a:lnTo>
                    <a:pt x="1774" y="628"/>
                  </a:lnTo>
                  <a:lnTo>
                    <a:pt x="1845" y="663"/>
                  </a:lnTo>
                  <a:lnTo>
                    <a:pt x="1870" y="665"/>
                  </a:lnTo>
                  <a:lnTo>
                    <a:pt x="1902" y="683"/>
                  </a:lnTo>
                  <a:lnTo>
                    <a:pt x="1978" y="730"/>
                  </a:lnTo>
                  <a:lnTo>
                    <a:pt x="2041" y="726"/>
                  </a:lnTo>
                  <a:lnTo>
                    <a:pt x="2110" y="758"/>
                  </a:lnTo>
                  <a:lnTo>
                    <a:pt x="2207" y="756"/>
                  </a:lnTo>
                  <a:lnTo>
                    <a:pt x="2321" y="799"/>
                  </a:lnTo>
                  <a:lnTo>
                    <a:pt x="2402" y="860"/>
                  </a:lnTo>
                  <a:lnTo>
                    <a:pt x="2410" y="913"/>
                  </a:lnTo>
                  <a:lnTo>
                    <a:pt x="2486" y="923"/>
                  </a:lnTo>
                  <a:lnTo>
                    <a:pt x="2557" y="939"/>
                  </a:lnTo>
                  <a:lnTo>
                    <a:pt x="2628" y="843"/>
                  </a:lnTo>
                  <a:lnTo>
                    <a:pt x="2644" y="793"/>
                  </a:lnTo>
                  <a:lnTo>
                    <a:pt x="2634" y="758"/>
                  </a:lnTo>
                  <a:lnTo>
                    <a:pt x="2681" y="764"/>
                  </a:lnTo>
                  <a:lnTo>
                    <a:pt x="2740" y="803"/>
                  </a:lnTo>
                  <a:lnTo>
                    <a:pt x="2786" y="829"/>
                  </a:lnTo>
                  <a:lnTo>
                    <a:pt x="2817" y="925"/>
                  </a:lnTo>
                  <a:lnTo>
                    <a:pt x="2880" y="992"/>
                  </a:lnTo>
                  <a:lnTo>
                    <a:pt x="2874" y="1020"/>
                  </a:lnTo>
                  <a:lnTo>
                    <a:pt x="2841" y="1033"/>
                  </a:lnTo>
                  <a:lnTo>
                    <a:pt x="2880" y="1106"/>
                  </a:lnTo>
                  <a:lnTo>
                    <a:pt x="2894" y="1240"/>
                  </a:lnTo>
                  <a:lnTo>
                    <a:pt x="2896" y="1358"/>
                  </a:lnTo>
                  <a:lnTo>
                    <a:pt x="2858" y="1378"/>
                  </a:lnTo>
                  <a:lnTo>
                    <a:pt x="2849" y="1413"/>
                  </a:lnTo>
                  <a:lnTo>
                    <a:pt x="2829" y="1472"/>
                  </a:lnTo>
                  <a:lnTo>
                    <a:pt x="2835" y="1528"/>
                  </a:lnTo>
                  <a:lnTo>
                    <a:pt x="2799" y="1541"/>
                  </a:lnTo>
                  <a:lnTo>
                    <a:pt x="2774" y="1520"/>
                  </a:lnTo>
                  <a:lnTo>
                    <a:pt x="2754" y="1539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21" name="Freeform 70"/>
            <p:cNvSpPr>
              <a:spLocks/>
            </p:cNvSpPr>
            <p:nvPr/>
          </p:nvSpPr>
          <p:spPr bwMode="gray">
            <a:xfrm>
              <a:off x="900" y="2373"/>
              <a:ext cx="1448" cy="781"/>
            </a:xfrm>
            <a:custGeom>
              <a:avLst/>
              <a:gdLst>
                <a:gd name="T0" fmla="*/ 682 w 2896"/>
                <a:gd name="T1" fmla="*/ 376 h 1563"/>
                <a:gd name="T2" fmla="*/ 665 w 2896"/>
                <a:gd name="T3" fmla="*/ 372 h 1563"/>
                <a:gd name="T4" fmla="*/ 658 w 2896"/>
                <a:gd name="T5" fmla="*/ 380 h 1563"/>
                <a:gd name="T6" fmla="*/ 653 w 2896"/>
                <a:gd name="T7" fmla="*/ 378 h 1563"/>
                <a:gd name="T8" fmla="*/ 623 w 2896"/>
                <a:gd name="T9" fmla="*/ 368 h 1563"/>
                <a:gd name="T10" fmla="*/ 626 w 2896"/>
                <a:gd name="T11" fmla="*/ 363 h 1563"/>
                <a:gd name="T12" fmla="*/ 630 w 2896"/>
                <a:gd name="T13" fmla="*/ 349 h 1563"/>
                <a:gd name="T14" fmla="*/ 616 w 2896"/>
                <a:gd name="T15" fmla="*/ 326 h 1563"/>
                <a:gd name="T16" fmla="*/ 604 w 2896"/>
                <a:gd name="T17" fmla="*/ 331 h 1563"/>
                <a:gd name="T18" fmla="*/ 589 w 2896"/>
                <a:gd name="T19" fmla="*/ 341 h 1563"/>
                <a:gd name="T20" fmla="*/ 568 w 2896"/>
                <a:gd name="T21" fmla="*/ 333 h 1563"/>
                <a:gd name="T22" fmla="*/ 557 w 2896"/>
                <a:gd name="T23" fmla="*/ 332 h 1563"/>
                <a:gd name="T24" fmla="*/ 536 w 2896"/>
                <a:gd name="T25" fmla="*/ 348 h 1563"/>
                <a:gd name="T26" fmla="*/ 511 w 2896"/>
                <a:gd name="T27" fmla="*/ 355 h 1563"/>
                <a:gd name="T28" fmla="*/ 491 w 2896"/>
                <a:gd name="T29" fmla="*/ 376 h 1563"/>
                <a:gd name="T30" fmla="*/ 459 w 2896"/>
                <a:gd name="T31" fmla="*/ 388 h 1563"/>
                <a:gd name="T32" fmla="*/ 442 w 2896"/>
                <a:gd name="T33" fmla="*/ 382 h 1563"/>
                <a:gd name="T34" fmla="*/ 431 w 2896"/>
                <a:gd name="T35" fmla="*/ 370 h 1563"/>
                <a:gd name="T36" fmla="*/ 400 w 2896"/>
                <a:gd name="T37" fmla="*/ 364 h 1563"/>
                <a:gd name="T38" fmla="*/ 389 w 2896"/>
                <a:gd name="T39" fmla="*/ 353 h 1563"/>
                <a:gd name="T40" fmla="*/ 364 w 2896"/>
                <a:gd name="T41" fmla="*/ 368 h 1563"/>
                <a:gd name="T42" fmla="*/ 348 w 2896"/>
                <a:gd name="T43" fmla="*/ 384 h 1563"/>
                <a:gd name="T44" fmla="*/ 335 w 2896"/>
                <a:gd name="T45" fmla="*/ 390 h 1563"/>
                <a:gd name="T46" fmla="*/ 339 w 2896"/>
                <a:gd name="T47" fmla="*/ 373 h 1563"/>
                <a:gd name="T48" fmla="*/ 331 w 2896"/>
                <a:gd name="T49" fmla="*/ 359 h 1563"/>
                <a:gd name="T50" fmla="*/ 302 w 2896"/>
                <a:gd name="T51" fmla="*/ 366 h 1563"/>
                <a:gd name="T52" fmla="*/ 264 w 2896"/>
                <a:gd name="T53" fmla="*/ 352 h 1563"/>
                <a:gd name="T54" fmla="*/ 246 w 2896"/>
                <a:gd name="T55" fmla="*/ 351 h 1563"/>
                <a:gd name="T56" fmla="*/ 221 w 2896"/>
                <a:gd name="T57" fmla="*/ 336 h 1563"/>
                <a:gd name="T58" fmla="*/ 200 w 2896"/>
                <a:gd name="T59" fmla="*/ 320 h 1563"/>
                <a:gd name="T60" fmla="*/ 178 w 2896"/>
                <a:gd name="T61" fmla="*/ 301 h 1563"/>
                <a:gd name="T62" fmla="*/ 171 w 2896"/>
                <a:gd name="T63" fmla="*/ 281 h 1563"/>
                <a:gd name="T64" fmla="*/ 158 w 2896"/>
                <a:gd name="T65" fmla="*/ 288 h 1563"/>
                <a:gd name="T66" fmla="*/ 142 w 2896"/>
                <a:gd name="T67" fmla="*/ 265 h 1563"/>
                <a:gd name="T68" fmla="*/ 109 w 2896"/>
                <a:gd name="T69" fmla="*/ 235 h 1563"/>
                <a:gd name="T70" fmla="*/ 89 w 2896"/>
                <a:gd name="T71" fmla="*/ 223 h 1563"/>
                <a:gd name="T72" fmla="*/ 74 w 2896"/>
                <a:gd name="T73" fmla="*/ 228 h 1563"/>
                <a:gd name="T74" fmla="*/ 46 w 2896"/>
                <a:gd name="T75" fmla="*/ 195 h 1563"/>
                <a:gd name="T76" fmla="*/ 19 w 2896"/>
                <a:gd name="T77" fmla="*/ 169 h 1563"/>
                <a:gd name="T78" fmla="*/ 10 w 2896"/>
                <a:gd name="T79" fmla="*/ 162 h 1563"/>
                <a:gd name="T80" fmla="*/ 0 w 2896"/>
                <a:gd name="T81" fmla="*/ 157 h 1563"/>
                <a:gd name="T82" fmla="*/ 3 w 2896"/>
                <a:gd name="T83" fmla="*/ 135 h 1563"/>
                <a:gd name="T84" fmla="*/ 1 w 2896"/>
                <a:gd name="T85" fmla="*/ 112 h 1563"/>
                <a:gd name="T86" fmla="*/ 11 w 2896"/>
                <a:gd name="T87" fmla="*/ 109 h 1563"/>
                <a:gd name="T88" fmla="*/ 22 w 2896"/>
                <a:gd name="T89" fmla="*/ 118 h 1563"/>
                <a:gd name="T90" fmla="*/ 38 w 2896"/>
                <a:gd name="T91" fmla="*/ 112 h 1563"/>
                <a:gd name="T92" fmla="*/ 43 w 2896"/>
                <a:gd name="T93" fmla="*/ 90 h 1563"/>
                <a:gd name="T94" fmla="*/ 25 w 2896"/>
                <a:gd name="T95" fmla="*/ 76 h 1563"/>
                <a:gd name="T96" fmla="*/ 29 w 2896"/>
                <a:gd name="T97" fmla="*/ 51 h 1563"/>
                <a:gd name="T98" fmla="*/ 39 w 2896"/>
                <a:gd name="T99" fmla="*/ 36 h 1563"/>
                <a:gd name="T100" fmla="*/ 71 w 2896"/>
                <a:gd name="T101" fmla="*/ 26 h 1563"/>
                <a:gd name="T102" fmla="*/ 148 w 2896"/>
                <a:gd name="T103" fmla="*/ 20 h 1563"/>
                <a:gd name="T104" fmla="*/ 258 w 2896"/>
                <a:gd name="T105" fmla="*/ 20 h 1563"/>
                <a:gd name="T106" fmla="*/ 365 w 2896"/>
                <a:gd name="T107" fmla="*/ 3 h 1563"/>
                <a:gd name="T108" fmla="*/ 417 w 2896"/>
                <a:gd name="T109" fmla="*/ 39 h 1563"/>
                <a:gd name="T110" fmla="*/ 399 w 2896"/>
                <a:gd name="T111" fmla="*/ 107 h 1563"/>
                <a:gd name="T112" fmla="*/ 467 w 2896"/>
                <a:gd name="T113" fmla="*/ 166 h 1563"/>
                <a:gd name="T114" fmla="*/ 552 w 2896"/>
                <a:gd name="T115" fmla="*/ 189 h 1563"/>
                <a:gd name="T116" fmla="*/ 640 w 2896"/>
                <a:gd name="T117" fmla="*/ 234 h 1563"/>
                <a:gd name="T118" fmla="*/ 685 w 2896"/>
                <a:gd name="T119" fmla="*/ 200 h 1563"/>
                <a:gd name="T120" fmla="*/ 711 w 2896"/>
                <a:gd name="T121" fmla="*/ 258 h 1563"/>
                <a:gd name="T122" fmla="*/ 713 w 2896"/>
                <a:gd name="T123" fmla="*/ 353 h 1563"/>
                <a:gd name="T124" fmla="*/ 689 w 2896"/>
                <a:gd name="T125" fmla="*/ 384 h 15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96"/>
                <a:gd name="T190" fmla="*/ 0 h 1563"/>
                <a:gd name="T191" fmla="*/ 2896 w 2896"/>
                <a:gd name="T192" fmla="*/ 1563 h 15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96" h="1563">
                  <a:moveTo>
                    <a:pt x="2754" y="1539"/>
                  </a:moveTo>
                  <a:lnTo>
                    <a:pt x="2752" y="1535"/>
                  </a:lnTo>
                  <a:lnTo>
                    <a:pt x="2746" y="1528"/>
                  </a:lnTo>
                  <a:lnTo>
                    <a:pt x="2738" y="1516"/>
                  </a:lnTo>
                  <a:lnTo>
                    <a:pt x="2728" y="1504"/>
                  </a:lnTo>
                  <a:lnTo>
                    <a:pt x="2715" y="1496"/>
                  </a:lnTo>
                  <a:lnTo>
                    <a:pt x="2699" y="1490"/>
                  </a:lnTo>
                  <a:lnTo>
                    <a:pt x="2685" y="1486"/>
                  </a:lnTo>
                  <a:lnTo>
                    <a:pt x="2671" y="1486"/>
                  </a:lnTo>
                  <a:lnTo>
                    <a:pt x="2658" y="1490"/>
                  </a:lnTo>
                  <a:lnTo>
                    <a:pt x="2650" y="1500"/>
                  </a:lnTo>
                  <a:lnTo>
                    <a:pt x="2644" y="1510"/>
                  </a:lnTo>
                  <a:lnTo>
                    <a:pt x="2640" y="1516"/>
                  </a:lnTo>
                  <a:lnTo>
                    <a:pt x="2636" y="1520"/>
                  </a:lnTo>
                  <a:lnTo>
                    <a:pt x="2632" y="1522"/>
                  </a:lnTo>
                  <a:lnTo>
                    <a:pt x="2630" y="1524"/>
                  </a:lnTo>
                  <a:lnTo>
                    <a:pt x="2628" y="1524"/>
                  </a:lnTo>
                  <a:lnTo>
                    <a:pt x="2624" y="1522"/>
                  </a:lnTo>
                  <a:lnTo>
                    <a:pt x="2612" y="1514"/>
                  </a:lnTo>
                  <a:lnTo>
                    <a:pt x="2591" y="1504"/>
                  </a:lnTo>
                  <a:lnTo>
                    <a:pt x="2559" y="1492"/>
                  </a:lnTo>
                  <a:lnTo>
                    <a:pt x="2534" y="1486"/>
                  </a:lnTo>
                  <a:lnTo>
                    <a:pt x="2510" y="1480"/>
                  </a:lnTo>
                  <a:lnTo>
                    <a:pt x="2492" y="1474"/>
                  </a:lnTo>
                  <a:lnTo>
                    <a:pt x="2480" y="1472"/>
                  </a:lnTo>
                  <a:lnTo>
                    <a:pt x="2477" y="1472"/>
                  </a:lnTo>
                  <a:lnTo>
                    <a:pt x="2480" y="1468"/>
                  </a:lnTo>
                  <a:lnTo>
                    <a:pt x="2488" y="1463"/>
                  </a:lnTo>
                  <a:lnTo>
                    <a:pt x="2502" y="1453"/>
                  </a:lnTo>
                  <a:lnTo>
                    <a:pt x="2514" y="1443"/>
                  </a:lnTo>
                  <a:lnTo>
                    <a:pt x="2524" y="1431"/>
                  </a:lnTo>
                  <a:lnTo>
                    <a:pt x="2528" y="1421"/>
                  </a:lnTo>
                  <a:lnTo>
                    <a:pt x="2526" y="1411"/>
                  </a:lnTo>
                  <a:lnTo>
                    <a:pt x="2518" y="1396"/>
                  </a:lnTo>
                  <a:lnTo>
                    <a:pt x="2506" y="1376"/>
                  </a:lnTo>
                  <a:lnTo>
                    <a:pt x="2494" y="1356"/>
                  </a:lnTo>
                  <a:lnTo>
                    <a:pt x="2482" y="1337"/>
                  </a:lnTo>
                  <a:lnTo>
                    <a:pt x="2471" y="1319"/>
                  </a:lnTo>
                  <a:lnTo>
                    <a:pt x="2463" y="1307"/>
                  </a:lnTo>
                  <a:lnTo>
                    <a:pt x="2461" y="1303"/>
                  </a:lnTo>
                  <a:lnTo>
                    <a:pt x="2457" y="1305"/>
                  </a:lnTo>
                  <a:lnTo>
                    <a:pt x="2445" y="1309"/>
                  </a:lnTo>
                  <a:lnTo>
                    <a:pt x="2429" y="1317"/>
                  </a:lnTo>
                  <a:lnTo>
                    <a:pt x="2414" y="1325"/>
                  </a:lnTo>
                  <a:lnTo>
                    <a:pt x="2398" y="1333"/>
                  </a:lnTo>
                  <a:lnTo>
                    <a:pt x="2384" y="1341"/>
                  </a:lnTo>
                  <a:lnTo>
                    <a:pt x="2376" y="1348"/>
                  </a:lnTo>
                  <a:lnTo>
                    <a:pt x="2366" y="1358"/>
                  </a:lnTo>
                  <a:lnTo>
                    <a:pt x="2354" y="1366"/>
                  </a:lnTo>
                  <a:lnTo>
                    <a:pt x="2339" y="1366"/>
                  </a:lnTo>
                  <a:lnTo>
                    <a:pt x="2321" y="1362"/>
                  </a:lnTo>
                  <a:lnTo>
                    <a:pt x="2305" y="1354"/>
                  </a:lnTo>
                  <a:lnTo>
                    <a:pt x="2290" y="1344"/>
                  </a:lnTo>
                  <a:lnTo>
                    <a:pt x="2272" y="1335"/>
                  </a:lnTo>
                  <a:lnTo>
                    <a:pt x="2256" y="1327"/>
                  </a:lnTo>
                  <a:lnTo>
                    <a:pt x="2246" y="1321"/>
                  </a:lnTo>
                  <a:lnTo>
                    <a:pt x="2242" y="1319"/>
                  </a:lnTo>
                  <a:lnTo>
                    <a:pt x="2238" y="1323"/>
                  </a:lnTo>
                  <a:lnTo>
                    <a:pt x="2228" y="1331"/>
                  </a:lnTo>
                  <a:lnTo>
                    <a:pt x="2215" y="1342"/>
                  </a:lnTo>
                  <a:lnTo>
                    <a:pt x="2197" y="1354"/>
                  </a:lnTo>
                  <a:lnTo>
                    <a:pt x="2177" y="1370"/>
                  </a:lnTo>
                  <a:lnTo>
                    <a:pt x="2160" y="1382"/>
                  </a:lnTo>
                  <a:lnTo>
                    <a:pt x="2142" y="1394"/>
                  </a:lnTo>
                  <a:lnTo>
                    <a:pt x="2126" y="1402"/>
                  </a:lnTo>
                  <a:lnTo>
                    <a:pt x="2108" y="1405"/>
                  </a:lnTo>
                  <a:lnTo>
                    <a:pt x="2087" y="1411"/>
                  </a:lnTo>
                  <a:lnTo>
                    <a:pt x="2063" y="1415"/>
                  </a:lnTo>
                  <a:lnTo>
                    <a:pt x="2043" y="1423"/>
                  </a:lnTo>
                  <a:lnTo>
                    <a:pt x="2028" y="1431"/>
                  </a:lnTo>
                  <a:lnTo>
                    <a:pt x="2016" y="1445"/>
                  </a:lnTo>
                  <a:lnTo>
                    <a:pt x="2004" y="1465"/>
                  </a:lnTo>
                  <a:lnTo>
                    <a:pt x="1986" y="1486"/>
                  </a:lnTo>
                  <a:lnTo>
                    <a:pt x="1963" y="1506"/>
                  </a:lnTo>
                  <a:lnTo>
                    <a:pt x="1937" y="1522"/>
                  </a:lnTo>
                  <a:lnTo>
                    <a:pt x="1910" y="1531"/>
                  </a:lnTo>
                  <a:lnTo>
                    <a:pt x="1884" y="1539"/>
                  </a:lnTo>
                  <a:lnTo>
                    <a:pt x="1860" y="1547"/>
                  </a:lnTo>
                  <a:lnTo>
                    <a:pt x="1837" y="1555"/>
                  </a:lnTo>
                  <a:lnTo>
                    <a:pt x="1815" y="1561"/>
                  </a:lnTo>
                  <a:lnTo>
                    <a:pt x="1795" y="1561"/>
                  </a:lnTo>
                  <a:lnTo>
                    <a:pt x="1784" y="1553"/>
                  </a:lnTo>
                  <a:lnTo>
                    <a:pt x="1776" y="1541"/>
                  </a:lnTo>
                  <a:lnTo>
                    <a:pt x="1770" y="1528"/>
                  </a:lnTo>
                  <a:lnTo>
                    <a:pt x="1768" y="1514"/>
                  </a:lnTo>
                  <a:lnTo>
                    <a:pt x="1764" y="1502"/>
                  </a:lnTo>
                  <a:lnTo>
                    <a:pt x="1756" y="1492"/>
                  </a:lnTo>
                  <a:lnTo>
                    <a:pt x="1744" y="1484"/>
                  </a:lnTo>
                  <a:lnTo>
                    <a:pt x="1723" y="1480"/>
                  </a:lnTo>
                  <a:lnTo>
                    <a:pt x="1697" y="1478"/>
                  </a:lnTo>
                  <a:lnTo>
                    <a:pt x="1669" y="1476"/>
                  </a:lnTo>
                  <a:lnTo>
                    <a:pt x="1642" y="1472"/>
                  </a:lnTo>
                  <a:lnTo>
                    <a:pt x="1614" y="1466"/>
                  </a:lnTo>
                  <a:lnTo>
                    <a:pt x="1601" y="1459"/>
                  </a:lnTo>
                  <a:lnTo>
                    <a:pt x="1591" y="1449"/>
                  </a:lnTo>
                  <a:lnTo>
                    <a:pt x="1583" y="1439"/>
                  </a:lnTo>
                  <a:lnTo>
                    <a:pt x="1575" y="1429"/>
                  </a:lnTo>
                  <a:lnTo>
                    <a:pt x="1567" y="1419"/>
                  </a:lnTo>
                  <a:lnTo>
                    <a:pt x="1557" y="1415"/>
                  </a:lnTo>
                  <a:lnTo>
                    <a:pt x="1545" y="1415"/>
                  </a:lnTo>
                  <a:lnTo>
                    <a:pt x="1528" y="1421"/>
                  </a:lnTo>
                  <a:lnTo>
                    <a:pt x="1502" y="1437"/>
                  </a:lnTo>
                  <a:lnTo>
                    <a:pt x="1479" y="1455"/>
                  </a:lnTo>
                  <a:lnTo>
                    <a:pt x="1455" y="1472"/>
                  </a:lnTo>
                  <a:lnTo>
                    <a:pt x="1435" y="1492"/>
                  </a:lnTo>
                  <a:lnTo>
                    <a:pt x="1421" y="1508"/>
                  </a:lnTo>
                  <a:lnTo>
                    <a:pt x="1410" y="1520"/>
                  </a:lnTo>
                  <a:lnTo>
                    <a:pt x="1402" y="1528"/>
                  </a:lnTo>
                  <a:lnTo>
                    <a:pt x="1390" y="1537"/>
                  </a:lnTo>
                  <a:lnTo>
                    <a:pt x="1378" y="1547"/>
                  </a:lnTo>
                  <a:lnTo>
                    <a:pt x="1364" y="1555"/>
                  </a:lnTo>
                  <a:lnTo>
                    <a:pt x="1353" y="1561"/>
                  </a:lnTo>
                  <a:lnTo>
                    <a:pt x="1345" y="1563"/>
                  </a:lnTo>
                  <a:lnTo>
                    <a:pt x="1339" y="1561"/>
                  </a:lnTo>
                  <a:lnTo>
                    <a:pt x="1339" y="1553"/>
                  </a:lnTo>
                  <a:lnTo>
                    <a:pt x="1343" y="1541"/>
                  </a:lnTo>
                  <a:lnTo>
                    <a:pt x="1347" y="1528"/>
                  </a:lnTo>
                  <a:lnTo>
                    <a:pt x="1353" y="1510"/>
                  </a:lnTo>
                  <a:lnTo>
                    <a:pt x="1356" y="1492"/>
                  </a:lnTo>
                  <a:lnTo>
                    <a:pt x="1358" y="1476"/>
                  </a:lnTo>
                  <a:lnTo>
                    <a:pt x="1358" y="1461"/>
                  </a:lnTo>
                  <a:lnTo>
                    <a:pt x="1353" y="1449"/>
                  </a:lnTo>
                  <a:lnTo>
                    <a:pt x="1343" y="1441"/>
                  </a:lnTo>
                  <a:lnTo>
                    <a:pt x="1321" y="1437"/>
                  </a:lnTo>
                  <a:lnTo>
                    <a:pt x="1301" y="1441"/>
                  </a:lnTo>
                  <a:lnTo>
                    <a:pt x="1282" y="1449"/>
                  </a:lnTo>
                  <a:lnTo>
                    <a:pt x="1260" y="1457"/>
                  </a:lnTo>
                  <a:lnTo>
                    <a:pt x="1234" y="1463"/>
                  </a:lnTo>
                  <a:lnTo>
                    <a:pt x="1205" y="1465"/>
                  </a:lnTo>
                  <a:lnTo>
                    <a:pt x="1173" y="1459"/>
                  </a:lnTo>
                  <a:lnTo>
                    <a:pt x="1140" y="1449"/>
                  </a:lnTo>
                  <a:lnTo>
                    <a:pt x="1106" y="1435"/>
                  </a:lnTo>
                  <a:lnTo>
                    <a:pt x="1077" y="1421"/>
                  </a:lnTo>
                  <a:lnTo>
                    <a:pt x="1053" y="1409"/>
                  </a:lnTo>
                  <a:lnTo>
                    <a:pt x="1038" y="1402"/>
                  </a:lnTo>
                  <a:lnTo>
                    <a:pt x="1026" y="1398"/>
                  </a:lnTo>
                  <a:lnTo>
                    <a:pt x="1012" y="1400"/>
                  </a:lnTo>
                  <a:lnTo>
                    <a:pt x="998" y="1404"/>
                  </a:lnTo>
                  <a:lnTo>
                    <a:pt x="984" y="1405"/>
                  </a:lnTo>
                  <a:lnTo>
                    <a:pt x="969" y="1404"/>
                  </a:lnTo>
                  <a:lnTo>
                    <a:pt x="951" y="1396"/>
                  </a:lnTo>
                  <a:lnTo>
                    <a:pt x="931" y="1380"/>
                  </a:lnTo>
                  <a:lnTo>
                    <a:pt x="908" y="1364"/>
                  </a:lnTo>
                  <a:lnTo>
                    <a:pt x="884" y="1346"/>
                  </a:lnTo>
                  <a:lnTo>
                    <a:pt x="860" y="1331"/>
                  </a:lnTo>
                  <a:lnTo>
                    <a:pt x="843" y="1317"/>
                  </a:lnTo>
                  <a:lnTo>
                    <a:pt x="831" y="1307"/>
                  </a:lnTo>
                  <a:lnTo>
                    <a:pt x="817" y="1297"/>
                  </a:lnTo>
                  <a:lnTo>
                    <a:pt x="799" y="1283"/>
                  </a:lnTo>
                  <a:lnTo>
                    <a:pt x="778" y="1268"/>
                  </a:lnTo>
                  <a:lnTo>
                    <a:pt x="754" y="1250"/>
                  </a:lnTo>
                  <a:lnTo>
                    <a:pt x="734" y="1234"/>
                  </a:lnTo>
                  <a:lnTo>
                    <a:pt x="717" y="1219"/>
                  </a:lnTo>
                  <a:lnTo>
                    <a:pt x="709" y="1207"/>
                  </a:lnTo>
                  <a:lnTo>
                    <a:pt x="705" y="1189"/>
                  </a:lnTo>
                  <a:lnTo>
                    <a:pt x="701" y="1169"/>
                  </a:lnTo>
                  <a:lnTo>
                    <a:pt x="697" y="1150"/>
                  </a:lnTo>
                  <a:lnTo>
                    <a:pt x="691" y="1134"/>
                  </a:lnTo>
                  <a:lnTo>
                    <a:pt x="683" y="1126"/>
                  </a:lnTo>
                  <a:lnTo>
                    <a:pt x="675" y="1126"/>
                  </a:lnTo>
                  <a:lnTo>
                    <a:pt x="666" y="1132"/>
                  </a:lnTo>
                  <a:lnTo>
                    <a:pt x="656" y="1140"/>
                  </a:lnTo>
                  <a:lnTo>
                    <a:pt x="644" y="1148"/>
                  </a:lnTo>
                  <a:lnTo>
                    <a:pt x="632" y="1154"/>
                  </a:lnTo>
                  <a:lnTo>
                    <a:pt x="620" y="1156"/>
                  </a:lnTo>
                  <a:lnTo>
                    <a:pt x="612" y="1152"/>
                  </a:lnTo>
                  <a:lnTo>
                    <a:pt x="606" y="1142"/>
                  </a:lnTo>
                  <a:lnTo>
                    <a:pt x="591" y="1100"/>
                  </a:lnTo>
                  <a:lnTo>
                    <a:pt x="565" y="1063"/>
                  </a:lnTo>
                  <a:lnTo>
                    <a:pt x="532" y="1026"/>
                  </a:lnTo>
                  <a:lnTo>
                    <a:pt x="510" y="1006"/>
                  </a:lnTo>
                  <a:lnTo>
                    <a:pt x="484" y="984"/>
                  </a:lnTo>
                  <a:lnTo>
                    <a:pt x="461" y="963"/>
                  </a:lnTo>
                  <a:lnTo>
                    <a:pt x="437" y="943"/>
                  </a:lnTo>
                  <a:lnTo>
                    <a:pt x="419" y="923"/>
                  </a:lnTo>
                  <a:lnTo>
                    <a:pt x="406" y="908"/>
                  </a:lnTo>
                  <a:lnTo>
                    <a:pt x="390" y="894"/>
                  </a:lnTo>
                  <a:lnTo>
                    <a:pt x="374" y="890"/>
                  </a:lnTo>
                  <a:lnTo>
                    <a:pt x="356" y="892"/>
                  </a:lnTo>
                  <a:lnTo>
                    <a:pt x="343" y="900"/>
                  </a:lnTo>
                  <a:lnTo>
                    <a:pt x="331" y="910"/>
                  </a:lnTo>
                  <a:lnTo>
                    <a:pt x="321" y="919"/>
                  </a:lnTo>
                  <a:lnTo>
                    <a:pt x="309" y="921"/>
                  </a:lnTo>
                  <a:lnTo>
                    <a:pt x="295" y="913"/>
                  </a:lnTo>
                  <a:lnTo>
                    <a:pt x="280" y="898"/>
                  </a:lnTo>
                  <a:lnTo>
                    <a:pt x="266" y="870"/>
                  </a:lnTo>
                  <a:lnTo>
                    <a:pt x="246" y="839"/>
                  </a:lnTo>
                  <a:lnTo>
                    <a:pt x="217" y="809"/>
                  </a:lnTo>
                  <a:lnTo>
                    <a:pt x="183" y="782"/>
                  </a:lnTo>
                  <a:lnTo>
                    <a:pt x="152" y="756"/>
                  </a:lnTo>
                  <a:lnTo>
                    <a:pt x="124" y="734"/>
                  </a:lnTo>
                  <a:lnTo>
                    <a:pt x="105" y="717"/>
                  </a:lnTo>
                  <a:lnTo>
                    <a:pt x="87" y="697"/>
                  </a:lnTo>
                  <a:lnTo>
                    <a:pt x="73" y="677"/>
                  </a:lnTo>
                  <a:lnTo>
                    <a:pt x="61" y="662"/>
                  </a:lnTo>
                  <a:lnTo>
                    <a:pt x="53" y="652"/>
                  </a:lnTo>
                  <a:lnTo>
                    <a:pt x="51" y="648"/>
                  </a:lnTo>
                  <a:lnTo>
                    <a:pt x="47" y="648"/>
                  </a:lnTo>
                  <a:lnTo>
                    <a:pt x="40" y="650"/>
                  </a:lnTo>
                  <a:lnTo>
                    <a:pt x="30" y="650"/>
                  </a:lnTo>
                  <a:lnTo>
                    <a:pt x="20" y="648"/>
                  </a:lnTo>
                  <a:lnTo>
                    <a:pt x="8" y="646"/>
                  </a:lnTo>
                  <a:lnTo>
                    <a:pt x="2" y="638"/>
                  </a:lnTo>
                  <a:lnTo>
                    <a:pt x="0" y="628"/>
                  </a:lnTo>
                  <a:lnTo>
                    <a:pt x="4" y="614"/>
                  </a:lnTo>
                  <a:lnTo>
                    <a:pt x="10" y="593"/>
                  </a:lnTo>
                  <a:lnTo>
                    <a:pt x="14" y="575"/>
                  </a:lnTo>
                  <a:lnTo>
                    <a:pt x="14" y="559"/>
                  </a:lnTo>
                  <a:lnTo>
                    <a:pt x="12" y="541"/>
                  </a:lnTo>
                  <a:lnTo>
                    <a:pt x="10" y="524"/>
                  </a:lnTo>
                  <a:lnTo>
                    <a:pt x="12" y="504"/>
                  </a:lnTo>
                  <a:lnTo>
                    <a:pt x="12" y="482"/>
                  </a:lnTo>
                  <a:lnTo>
                    <a:pt x="8" y="463"/>
                  </a:lnTo>
                  <a:lnTo>
                    <a:pt x="6" y="449"/>
                  </a:lnTo>
                  <a:lnTo>
                    <a:pt x="4" y="439"/>
                  </a:lnTo>
                  <a:lnTo>
                    <a:pt x="10" y="431"/>
                  </a:lnTo>
                  <a:lnTo>
                    <a:pt x="22" y="427"/>
                  </a:lnTo>
                  <a:lnTo>
                    <a:pt x="34" y="429"/>
                  </a:lnTo>
                  <a:lnTo>
                    <a:pt x="44" y="437"/>
                  </a:lnTo>
                  <a:lnTo>
                    <a:pt x="51" y="449"/>
                  </a:lnTo>
                  <a:lnTo>
                    <a:pt x="57" y="461"/>
                  </a:lnTo>
                  <a:lnTo>
                    <a:pt x="65" y="471"/>
                  </a:lnTo>
                  <a:lnTo>
                    <a:pt x="75" y="475"/>
                  </a:lnTo>
                  <a:lnTo>
                    <a:pt x="87" y="473"/>
                  </a:lnTo>
                  <a:lnTo>
                    <a:pt x="105" y="465"/>
                  </a:lnTo>
                  <a:lnTo>
                    <a:pt x="118" y="463"/>
                  </a:lnTo>
                  <a:lnTo>
                    <a:pt x="132" y="463"/>
                  </a:lnTo>
                  <a:lnTo>
                    <a:pt x="144" y="459"/>
                  </a:lnTo>
                  <a:lnTo>
                    <a:pt x="152" y="451"/>
                  </a:lnTo>
                  <a:lnTo>
                    <a:pt x="158" y="435"/>
                  </a:lnTo>
                  <a:lnTo>
                    <a:pt x="164" y="412"/>
                  </a:lnTo>
                  <a:lnTo>
                    <a:pt x="169" y="394"/>
                  </a:lnTo>
                  <a:lnTo>
                    <a:pt x="171" y="376"/>
                  </a:lnTo>
                  <a:lnTo>
                    <a:pt x="169" y="360"/>
                  </a:lnTo>
                  <a:lnTo>
                    <a:pt x="156" y="347"/>
                  </a:lnTo>
                  <a:lnTo>
                    <a:pt x="140" y="335"/>
                  </a:lnTo>
                  <a:lnTo>
                    <a:pt x="122" y="325"/>
                  </a:lnTo>
                  <a:lnTo>
                    <a:pt x="108" y="315"/>
                  </a:lnTo>
                  <a:lnTo>
                    <a:pt x="99" y="305"/>
                  </a:lnTo>
                  <a:lnTo>
                    <a:pt x="97" y="293"/>
                  </a:lnTo>
                  <a:lnTo>
                    <a:pt x="101" y="278"/>
                  </a:lnTo>
                  <a:lnTo>
                    <a:pt x="108" y="254"/>
                  </a:lnTo>
                  <a:lnTo>
                    <a:pt x="114" y="229"/>
                  </a:lnTo>
                  <a:lnTo>
                    <a:pt x="118" y="205"/>
                  </a:lnTo>
                  <a:lnTo>
                    <a:pt x="124" y="183"/>
                  </a:lnTo>
                  <a:lnTo>
                    <a:pt x="132" y="168"/>
                  </a:lnTo>
                  <a:lnTo>
                    <a:pt x="140" y="158"/>
                  </a:lnTo>
                  <a:lnTo>
                    <a:pt x="148" y="150"/>
                  </a:lnTo>
                  <a:lnTo>
                    <a:pt x="154" y="146"/>
                  </a:lnTo>
                  <a:lnTo>
                    <a:pt x="158" y="142"/>
                  </a:lnTo>
                  <a:lnTo>
                    <a:pt x="160" y="140"/>
                  </a:lnTo>
                  <a:lnTo>
                    <a:pt x="162" y="138"/>
                  </a:lnTo>
                  <a:lnTo>
                    <a:pt x="256" y="152"/>
                  </a:lnTo>
                  <a:lnTo>
                    <a:pt x="284" y="105"/>
                  </a:lnTo>
                  <a:lnTo>
                    <a:pt x="355" y="42"/>
                  </a:lnTo>
                  <a:lnTo>
                    <a:pt x="384" y="24"/>
                  </a:lnTo>
                  <a:lnTo>
                    <a:pt x="492" y="61"/>
                  </a:lnTo>
                  <a:lnTo>
                    <a:pt x="530" y="87"/>
                  </a:lnTo>
                  <a:lnTo>
                    <a:pt x="589" y="81"/>
                  </a:lnTo>
                  <a:lnTo>
                    <a:pt x="626" y="36"/>
                  </a:lnTo>
                  <a:lnTo>
                    <a:pt x="792" y="67"/>
                  </a:lnTo>
                  <a:lnTo>
                    <a:pt x="841" y="106"/>
                  </a:lnTo>
                  <a:lnTo>
                    <a:pt x="896" y="118"/>
                  </a:lnTo>
                  <a:lnTo>
                    <a:pt x="1032" y="81"/>
                  </a:lnTo>
                  <a:lnTo>
                    <a:pt x="1071" y="105"/>
                  </a:lnTo>
                  <a:lnTo>
                    <a:pt x="1179" y="34"/>
                  </a:lnTo>
                  <a:lnTo>
                    <a:pt x="1297" y="32"/>
                  </a:lnTo>
                  <a:lnTo>
                    <a:pt x="1366" y="0"/>
                  </a:lnTo>
                  <a:lnTo>
                    <a:pt x="1461" y="12"/>
                  </a:lnTo>
                  <a:lnTo>
                    <a:pt x="1575" y="87"/>
                  </a:lnTo>
                  <a:lnTo>
                    <a:pt x="1666" y="75"/>
                  </a:lnTo>
                  <a:lnTo>
                    <a:pt x="1669" y="110"/>
                  </a:lnTo>
                  <a:lnTo>
                    <a:pt x="1628" y="138"/>
                  </a:lnTo>
                  <a:lnTo>
                    <a:pt x="1667" y="158"/>
                  </a:lnTo>
                  <a:lnTo>
                    <a:pt x="1666" y="205"/>
                  </a:lnTo>
                  <a:lnTo>
                    <a:pt x="1632" y="295"/>
                  </a:lnTo>
                  <a:lnTo>
                    <a:pt x="1634" y="347"/>
                  </a:lnTo>
                  <a:lnTo>
                    <a:pt x="1589" y="349"/>
                  </a:lnTo>
                  <a:lnTo>
                    <a:pt x="1595" y="431"/>
                  </a:lnTo>
                  <a:lnTo>
                    <a:pt x="1650" y="520"/>
                  </a:lnTo>
                  <a:lnTo>
                    <a:pt x="1701" y="632"/>
                  </a:lnTo>
                  <a:lnTo>
                    <a:pt x="1774" y="628"/>
                  </a:lnTo>
                  <a:lnTo>
                    <a:pt x="1845" y="663"/>
                  </a:lnTo>
                  <a:lnTo>
                    <a:pt x="1870" y="665"/>
                  </a:lnTo>
                  <a:lnTo>
                    <a:pt x="1902" y="683"/>
                  </a:lnTo>
                  <a:lnTo>
                    <a:pt x="1978" y="730"/>
                  </a:lnTo>
                  <a:lnTo>
                    <a:pt x="2041" y="726"/>
                  </a:lnTo>
                  <a:lnTo>
                    <a:pt x="2110" y="758"/>
                  </a:lnTo>
                  <a:lnTo>
                    <a:pt x="2207" y="756"/>
                  </a:lnTo>
                  <a:lnTo>
                    <a:pt x="2321" y="799"/>
                  </a:lnTo>
                  <a:lnTo>
                    <a:pt x="2402" y="860"/>
                  </a:lnTo>
                  <a:lnTo>
                    <a:pt x="2410" y="913"/>
                  </a:lnTo>
                  <a:lnTo>
                    <a:pt x="2486" y="923"/>
                  </a:lnTo>
                  <a:lnTo>
                    <a:pt x="2557" y="939"/>
                  </a:lnTo>
                  <a:lnTo>
                    <a:pt x="2628" y="843"/>
                  </a:lnTo>
                  <a:lnTo>
                    <a:pt x="2644" y="793"/>
                  </a:lnTo>
                  <a:lnTo>
                    <a:pt x="2634" y="758"/>
                  </a:lnTo>
                  <a:lnTo>
                    <a:pt x="2681" y="764"/>
                  </a:lnTo>
                  <a:lnTo>
                    <a:pt x="2740" y="803"/>
                  </a:lnTo>
                  <a:lnTo>
                    <a:pt x="2786" y="829"/>
                  </a:lnTo>
                  <a:lnTo>
                    <a:pt x="2817" y="925"/>
                  </a:lnTo>
                  <a:lnTo>
                    <a:pt x="2880" y="992"/>
                  </a:lnTo>
                  <a:lnTo>
                    <a:pt x="2874" y="1020"/>
                  </a:lnTo>
                  <a:lnTo>
                    <a:pt x="2841" y="1033"/>
                  </a:lnTo>
                  <a:lnTo>
                    <a:pt x="2880" y="1106"/>
                  </a:lnTo>
                  <a:lnTo>
                    <a:pt x="2894" y="1240"/>
                  </a:lnTo>
                  <a:lnTo>
                    <a:pt x="2896" y="1358"/>
                  </a:lnTo>
                  <a:lnTo>
                    <a:pt x="2858" y="1378"/>
                  </a:lnTo>
                  <a:lnTo>
                    <a:pt x="2849" y="1413"/>
                  </a:lnTo>
                  <a:lnTo>
                    <a:pt x="2829" y="1472"/>
                  </a:lnTo>
                  <a:lnTo>
                    <a:pt x="2835" y="1528"/>
                  </a:lnTo>
                  <a:lnTo>
                    <a:pt x="2799" y="1541"/>
                  </a:lnTo>
                  <a:lnTo>
                    <a:pt x="2774" y="1520"/>
                  </a:lnTo>
                  <a:lnTo>
                    <a:pt x="2754" y="1539"/>
                  </a:ln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22" name="Freeform 71"/>
            <p:cNvSpPr>
              <a:spLocks/>
            </p:cNvSpPr>
            <p:nvPr/>
          </p:nvSpPr>
          <p:spPr bwMode="gray">
            <a:xfrm>
              <a:off x="2215" y="3052"/>
              <a:ext cx="676" cy="694"/>
            </a:xfrm>
            <a:custGeom>
              <a:avLst/>
              <a:gdLst>
                <a:gd name="T0" fmla="*/ 297 w 1352"/>
                <a:gd name="T1" fmla="*/ 258 h 1388"/>
                <a:gd name="T2" fmla="*/ 288 w 1352"/>
                <a:gd name="T3" fmla="*/ 267 h 1388"/>
                <a:gd name="T4" fmla="*/ 280 w 1352"/>
                <a:gd name="T5" fmla="*/ 277 h 1388"/>
                <a:gd name="T6" fmla="*/ 265 w 1352"/>
                <a:gd name="T7" fmla="*/ 279 h 1388"/>
                <a:gd name="T8" fmla="*/ 258 w 1352"/>
                <a:gd name="T9" fmla="*/ 281 h 1388"/>
                <a:gd name="T10" fmla="*/ 248 w 1352"/>
                <a:gd name="T11" fmla="*/ 285 h 1388"/>
                <a:gd name="T12" fmla="*/ 240 w 1352"/>
                <a:gd name="T13" fmla="*/ 279 h 1388"/>
                <a:gd name="T14" fmla="*/ 237 w 1352"/>
                <a:gd name="T15" fmla="*/ 285 h 1388"/>
                <a:gd name="T16" fmla="*/ 231 w 1352"/>
                <a:gd name="T17" fmla="*/ 284 h 1388"/>
                <a:gd name="T18" fmla="*/ 228 w 1352"/>
                <a:gd name="T19" fmla="*/ 281 h 1388"/>
                <a:gd name="T20" fmla="*/ 218 w 1352"/>
                <a:gd name="T21" fmla="*/ 290 h 1388"/>
                <a:gd name="T22" fmla="*/ 202 w 1352"/>
                <a:gd name="T23" fmla="*/ 282 h 1388"/>
                <a:gd name="T24" fmla="*/ 188 w 1352"/>
                <a:gd name="T25" fmla="*/ 290 h 1388"/>
                <a:gd name="T26" fmla="*/ 174 w 1352"/>
                <a:gd name="T27" fmla="*/ 293 h 1388"/>
                <a:gd name="T28" fmla="*/ 162 w 1352"/>
                <a:gd name="T29" fmla="*/ 303 h 1388"/>
                <a:gd name="T30" fmla="*/ 169 w 1352"/>
                <a:gd name="T31" fmla="*/ 330 h 1388"/>
                <a:gd name="T32" fmla="*/ 165 w 1352"/>
                <a:gd name="T33" fmla="*/ 346 h 1388"/>
                <a:gd name="T34" fmla="*/ 146 w 1352"/>
                <a:gd name="T35" fmla="*/ 341 h 1388"/>
                <a:gd name="T36" fmla="*/ 142 w 1352"/>
                <a:gd name="T37" fmla="*/ 322 h 1388"/>
                <a:gd name="T38" fmla="*/ 130 w 1352"/>
                <a:gd name="T39" fmla="*/ 330 h 1388"/>
                <a:gd name="T40" fmla="*/ 113 w 1352"/>
                <a:gd name="T41" fmla="*/ 336 h 1388"/>
                <a:gd name="T42" fmla="*/ 98 w 1352"/>
                <a:gd name="T43" fmla="*/ 327 h 1388"/>
                <a:gd name="T44" fmla="*/ 94 w 1352"/>
                <a:gd name="T45" fmla="*/ 310 h 1388"/>
                <a:gd name="T46" fmla="*/ 76 w 1352"/>
                <a:gd name="T47" fmla="*/ 308 h 1388"/>
                <a:gd name="T48" fmla="*/ 67 w 1352"/>
                <a:gd name="T49" fmla="*/ 301 h 1388"/>
                <a:gd name="T50" fmla="*/ 72 w 1352"/>
                <a:gd name="T51" fmla="*/ 280 h 1388"/>
                <a:gd name="T52" fmla="*/ 79 w 1352"/>
                <a:gd name="T53" fmla="*/ 267 h 1388"/>
                <a:gd name="T54" fmla="*/ 63 w 1352"/>
                <a:gd name="T55" fmla="*/ 263 h 1388"/>
                <a:gd name="T56" fmla="*/ 53 w 1352"/>
                <a:gd name="T57" fmla="*/ 245 h 1388"/>
                <a:gd name="T58" fmla="*/ 47 w 1352"/>
                <a:gd name="T59" fmla="*/ 227 h 1388"/>
                <a:gd name="T60" fmla="*/ 51 w 1352"/>
                <a:gd name="T61" fmla="*/ 218 h 1388"/>
                <a:gd name="T62" fmla="*/ 48 w 1352"/>
                <a:gd name="T63" fmla="*/ 217 h 1388"/>
                <a:gd name="T64" fmla="*/ 24 w 1352"/>
                <a:gd name="T65" fmla="*/ 220 h 1388"/>
                <a:gd name="T66" fmla="*/ 9 w 1352"/>
                <a:gd name="T67" fmla="*/ 229 h 1388"/>
                <a:gd name="T68" fmla="*/ 3 w 1352"/>
                <a:gd name="T69" fmla="*/ 224 h 1388"/>
                <a:gd name="T70" fmla="*/ 8 w 1352"/>
                <a:gd name="T71" fmla="*/ 215 h 1388"/>
                <a:gd name="T72" fmla="*/ 3 w 1352"/>
                <a:gd name="T73" fmla="*/ 206 h 1388"/>
                <a:gd name="T74" fmla="*/ 5 w 1352"/>
                <a:gd name="T75" fmla="*/ 189 h 1388"/>
                <a:gd name="T76" fmla="*/ 15 w 1352"/>
                <a:gd name="T77" fmla="*/ 172 h 1388"/>
                <a:gd name="T78" fmla="*/ 28 w 1352"/>
                <a:gd name="T79" fmla="*/ 162 h 1388"/>
                <a:gd name="T80" fmla="*/ 38 w 1352"/>
                <a:gd name="T81" fmla="*/ 150 h 1388"/>
                <a:gd name="T82" fmla="*/ 49 w 1352"/>
                <a:gd name="T83" fmla="*/ 131 h 1388"/>
                <a:gd name="T84" fmla="*/ 53 w 1352"/>
                <a:gd name="T85" fmla="*/ 89 h 1388"/>
                <a:gd name="T86" fmla="*/ 47 w 1352"/>
                <a:gd name="T87" fmla="*/ 72 h 1388"/>
                <a:gd name="T88" fmla="*/ 31 w 1352"/>
                <a:gd name="T89" fmla="*/ 60 h 1388"/>
                <a:gd name="T90" fmla="*/ 51 w 1352"/>
                <a:gd name="T91" fmla="*/ 42 h 1388"/>
                <a:gd name="T92" fmla="*/ 78 w 1352"/>
                <a:gd name="T93" fmla="*/ 44 h 1388"/>
                <a:gd name="T94" fmla="*/ 112 w 1352"/>
                <a:gd name="T95" fmla="*/ 60 h 1388"/>
                <a:gd name="T96" fmla="*/ 170 w 1352"/>
                <a:gd name="T97" fmla="*/ 138 h 1388"/>
                <a:gd name="T98" fmla="*/ 214 w 1352"/>
                <a:gd name="T99" fmla="*/ 109 h 1388"/>
                <a:gd name="T100" fmla="*/ 229 w 1352"/>
                <a:gd name="T101" fmla="*/ 50 h 1388"/>
                <a:gd name="T102" fmla="*/ 248 w 1352"/>
                <a:gd name="T103" fmla="*/ 26 h 1388"/>
                <a:gd name="T104" fmla="*/ 289 w 1352"/>
                <a:gd name="T105" fmla="*/ 47 h 1388"/>
                <a:gd name="T106" fmla="*/ 266 w 1352"/>
                <a:gd name="T107" fmla="*/ 82 h 1388"/>
                <a:gd name="T108" fmla="*/ 240 w 1352"/>
                <a:gd name="T109" fmla="*/ 101 h 1388"/>
                <a:gd name="T110" fmla="*/ 276 w 1352"/>
                <a:gd name="T111" fmla="*/ 122 h 1388"/>
                <a:gd name="T112" fmla="*/ 280 w 1352"/>
                <a:gd name="T113" fmla="*/ 183 h 1388"/>
                <a:gd name="T114" fmla="*/ 300 w 1352"/>
                <a:gd name="T115" fmla="*/ 216 h 1388"/>
                <a:gd name="T116" fmla="*/ 338 w 1352"/>
                <a:gd name="T117" fmla="*/ 225 h 13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52"/>
                <a:gd name="T178" fmla="*/ 0 h 1388"/>
                <a:gd name="T179" fmla="*/ 1352 w 1352"/>
                <a:gd name="T180" fmla="*/ 1388 h 13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52" h="1388">
                  <a:moveTo>
                    <a:pt x="1262" y="1026"/>
                  </a:moveTo>
                  <a:lnTo>
                    <a:pt x="1230" y="998"/>
                  </a:lnTo>
                  <a:lnTo>
                    <a:pt x="1203" y="1026"/>
                  </a:lnTo>
                  <a:lnTo>
                    <a:pt x="1197" y="1028"/>
                  </a:lnTo>
                  <a:lnTo>
                    <a:pt x="1185" y="1032"/>
                  </a:lnTo>
                  <a:lnTo>
                    <a:pt x="1171" y="1039"/>
                  </a:lnTo>
                  <a:lnTo>
                    <a:pt x="1159" y="1045"/>
                  </a:lnTo>
                  <a:lnTo>
                    <a:pt x="1154" y="1049"/>
                  </a:lnTo>
                  <a:lnTo>
                    <a:pt x="1152" y="1055"/>
                  </a:lnTo>
                  <a:lnTo>
                    <a:pt x="1150" y="1067"/>
                  </a:lnTo>
                  <a:lnTo>
                    <a:pt x="1148" y="1081"/>
                  </a:lnTo>
                  <a:lnTo>
                    <a:pt x="1144" y="1093"/>
                  </a:lnTo>
                  <a:lnTo>
                    <a:pt x="1138" y="1098"/>
                  </a:lnTo>
                  <a:lnTo>
                    <a:pt x="1130" y="1102"/>
                  </a:lnTo>
                  <a:lnTo>
                    <a:pt x="1118" y="1106"/>
                  </a:lnTo>
                  <a:lnTo>
                    <a:pt x="1104" y="1114"/>
                  </a:lnTo>
                  <a:lnTo>
                    <a:pt x="1091" y="1118"/>
                  </a:lnTo>
                  <a:lnTo>
                    <a:pt x="1079" y="1122"/>
                  </a:lnTo>
                  <a:lnTo>
                    <a:pt x="1069" y="1120"/>
                  </a:lnTo>
                  <a:lnTo>
                    <a:pt x="1059" y="1114"/>
                  </a:lnTo>
                  <a:lnTo>
                    <a:pt x="1047" y="1112"/>
                  </a:lnTo>
                  <a:lnTo>
                    <a:pt x="1035" y="1112"/>
                  </a:lnTo>
                  <a:lnTo>
                    <a:pt x="1032" y="1112"/>
                  </a:lnTo>
                  <a:lnTo>
                    <a:pt x="1032" y="1116"/>
                  </a:lnTo>
                  <a:lnTo>
                    <a:pt x="1030" y="1124"/>
                  </a:lnTo>
                  <a:lnTo>
                    <a:pt x="1026" y="1136"/>
                  </a:lnTo>
                  <a:lnTo>
                    <a:pt x="1020" y="1144"/>
                  </a:lnTo>
                  <a:lnTo>
                    <a:pt x="1012" y="1148"/>
                  </a:lnTo>
                  <a:lnTo>
                    <a:pt x="1004" y="1146"/>
                  </a:lnTo>
                  <a:lnTo>
                    <a:pt x="992" y="1140"/>
                  </a:lnTo>
                  <a:lnTo>
                    <a:pt x="980" y="1130"/>
                  </a:lnTo>
                  <a:lnTo>
                    <a:pt x="969" y="1122"/>
                  </a:lnTo>
                  <a:lnTo>
                    <a:pt x="963" y="1116"/>
                  </a:lnTo>
                  <a:lnTo>
                    <a:pt x="959" y="1114"/>
                  </a:lnTo>
                  <a:lnTo>
                    <a:pt x="959" y="1116"/>
                  </a:lnTo>
                  <a:lnTo>
                    <a:pt x="959" y="1118"/>
                  </a:lnTo>
                  <a:lnTo>
                    <a:pt x="957" y="1124"/>
                  </a:lnTo>
                  <a:lnTo>
                    <a:pt x="955" y="1130"/>
                  </a:lnTo>
                  <a:lnTo>
                    <a:pt x="951" y="1134"/>
                  </a:lnTo>
                  <a:lnTo>
                    <a:pt x="949" y="1140"/>
                  </a:lnTo>
                  <a:lnTo>
                    <a:pt x="945" y="1142"/>
                  </a:lnTo>
                  <a:lnTo>
                    <a:pt x="939" y="1144"/>
                  </a:lnTo>
                  <a:lnTo>
                    <a:pt x="935" y="1142"/>
                  </a:lnTo>
                  <a:lnTo>
                    <a:pt x="931" y="1140"/>
                  </a:lnTo>
                  <a:lnTo>
                    <a:pt x="925" y="1136"/>
                  </a:lnTo>
                  <a:lnTo>
                    <a:pt x="921" y="1132"/>
                  </a:lnTo>
                  <a:lnTo>
                    <a:pt x="919" y="1128"/>
                  </a:lnTo>
                  <a:lnTo>
                    <a:pt x="917" y="1126"/>
                  </a:lnTo>
                  <a:lnTo>
                    <a:pt x="915" y="1122"/>
                  </a:lnTo>
                  <a:lnTo>
                    <a:pt x="913" y="1122"/>
                  </a:lnTo>
                  <a:lnTo>
                    <a:pt x="911" y="1126"/>
                  </a:lnTo>
                  <a:lnTo>
                    <a:pt x="906" y="1132"/>
                  </a:lnTo>
                  <a:lnTo>
                    <a:pt x="896" y="1144"/>
                  </a:lnTo>
                  <a:lnTo>
                    <a:pt x="886" y="1154"/>
                  </a:lnTo>
                  <a:lnTo>
                    <a:pt x="874" y="1159"/>
                  </a:lnTo>
                  <a:lnTo>
                    <a:pt x="864" y="1163"/>
                  </a:lnTo>
                  <a:lnTo>
                    <a:pt x="852" y="1159"/>
                  </a:lnTo>
                  <a:lnTo>
                    <a:pt x="839" y="1150"/>
                  </a:lnTo>
                  <a:lnTo>
                    <a:pt x="825" y="1138"/>
                  </a:lnTo>
                  <a:lnTo>
                    <a:pt x="809" y="1128"/>
                  </a:lnTo>
                  <a:lnTo>
                    <a:pt x="797" y="1122"/>
                  </a:lnTo>
                  <a:lnTo>
                    <a:pt x="787" y="1120"/>
                  </a:lnTo>
                  <a:lnTo>
                    <a:pt x="778" y="1130"/>
                  </a:lnTo>
                  <a:lnTo>
                    <a:pt x="766" y="1144"/>
                  </a:lnTo>
                  <a:lnTo>
                    <a:pt x="754" y="1159"/>
                  </a:lnTo>
                  <a:lnTo>
                    <a:pt x="742" y="1171"/>
                  </a:lnTo>
                  <a:lnTo>
                    <a:pt x="734" y="1179"/>
                  </a:lnTo>
                  <a:lnTo>
                    <a:pt x="724" y="1177"/>
                  </a:lnTo>
                  <a:lnTo>
                    <a:pt x="711" y="1175"/>
                  </a:lnTo>
                  <a:lnTo>
                    <a:pt x="695" y="1169"/>
                  </a:lnTo>
                  <a:lnTo>
                    <a:pt x="679" y="1165"/>
                  </a:lnTo>
                  <a:lnTo>
                    <a:pt x="667" y="1165"/>
                  </a:lnTo>
                  <a:lnTo>
                    <a:pt x="659" y="1167"/>
                  </a:lnTo>
                  <a:lnTo>
                    <a:pt x="650" y="1183"/>
                  </a:lnTo>
                  <a:lnTo>
                    <a:pt x="646" y="1209"/>
                  </a:lnTo>
                  <a:lnTo>
                    <a:pt x="648" y="1234"/>
                  </a:lnTo>
                  <a:lnTo>
                    <a:pt x="656" y="1254"/>
                  </a:lnTo>
                  <a:lnTo>
                    <a:pt x="665" y="1278"/>
                  </a:lnTo>
                  <a:lnTo>
                    <a:pt x="673" y="1299"/>
                  </a:lnTo>
                  <a:lnTo>
                    <a:pt x="675" y="1317"/>
                  </a:lnTo>
                  <a:lnTo>
                    <a:pt x="673" y="1331"/>
                  </a:lnTo>
                  <a:lnTo>
                    <a:pt x="673" y="1346"/>
                  </a:lnTo>
                  <a:lnTo>
                    <a:pt x="673" y="1362"/>
                  </a:lnTo>
                  <a:lnTo>
                    <a:pt x="667" y="1374"/>
                  </a:lnTo>
                  <a:lnTo>
                    <a:pt x="658" y="1382"/>
                  </a:lnTo>
                  <a:lnTo>
                    <a:pt x="638" y="1386"/>
                  </a:lnTo>
                  <a:lnTo>
                    <a:pt x="620" y="1388"/>
                  </a:lnTo>
                  <a:lnTo>
                    <a:pt x="604" y="1386"/>
                  </a:lnTo>
                  <a:lnTo>
                    <a:pt x="591" y="1380"/>
                  </a:lnTo>
                  <a:lnTo>
                    <a:pt x="581" y="1362"/>
                  </a:lnTo>
                  <a:lnTo>
                    <a:pt x="573" y="1343"/>
                  </a:lnTo>
                  <a:lnTo>
                    <a:pt x="571" y="1321"/>
                  </a:lnTo>
                  <a:lnTo>
                    <a:pt x="569" y="1309"/>
                  </a:lnTo>
                  <a:lnTo>
                    <a:pt x="567" y="1297"/>
                  </a:lnTo>
                  <a:lnTo>
                    <a:pt x="565" y="1287"/>
                  </a:lnTo>
                  <a:lnTo>
                    <a:pt x="559" y="1282"/>
                  </a:lnTo>
                  <a:lnTo>
                    <a:pt x="553" y="1283"/>
                  </a:lnTo>
                  <a:lnTo>
                    <a:pt x="545" y="1291"/>
                  </a:lnTo>
                  <a:lnTo>
                    <a:pt x="534" y="1303"/>
                  </a:lnTo>
                  <a:lnTo>
                    <a:pt x="518" y="1317"/>
                  </a:lnTo>
                  <a:lnTo>
                    <a:pt x="504" y="1331"/>
                  </a:lnTo>
                  <a:lnTo>
                    <a:pt x="488" y="1341"/>
                  </a:lnTo>
                  <a:lnTo>
                    <a:pt x="476" y="1343"/>
                  </a:lnTo>
                  <a:lnTo>
                    <a:pt x="465" y="1343"/>
                  </a:lnTo>
                  <a:lnTo>
                    <a:pt x="451" y="1343"/>
                  </a:lnTo>
                  <a:lnTo>
                    <a:pt x="437" y="1345"/>
                  </a:lnTo>
                  <a:lnTo>
                    <a:pt x="425" y="1343"/>
                  </a:lnTo>
                  <a:lnTo>
                    <a:pt x="415" y="1337"/>
                  </a:lnTo>
                  <a:lnTo>
                    <a:pt x="404" y="1323"/>
                  </a:lnTo>
                  <a:lnTo>
                    <a:pt x="394" y="1307"/>
                  </a:lnTo>
                  <a:lnTo>
                    <a:pt x="388" y="1287"/>
                  </a:lnTo>
                  <a:lnTo>
                    <a:pt x="386" y="1272"/>
                  </a:lnTo>
                  <a:lnTo>
                    <a:pt x="382" y="1256"/>
                  </a:lnTo>
                  <a:lnTo>
                    <a:pt x="378" y="1244"/>
                  </a:lnTo>
                  <a:lnTo>
                    <a:pt x="378" y="1240"/>
                  </a:lnTo>
                  <a:lnTo>
                    <a:pt x="372" y="1240"/>
                  </a:lnTo>
                  <a:lnTo>
                    <a:pt x="358" y="1240"/>
                  </a:lnTo>
                  <a:lnTo>
                    <a:pt x="341" y="1238"/>
                  </a:lnTo>
                  <a:lnTo>
                    <a:pt x="321" y="1236"/>
                  </a:lnTo>
                  <a:lnTo>
                    <a:pt x="303" y="1232"/>
                  </a:lnTo>
                  <a:lnTo>
                    <a:pt x="291" y="1224"/>
                  </a:lnTo>
                  <a:lnTo>
                    <a:pt x="282" y="1219"/>
                  </a:lnTo>
                  <a:lnTo>
                    <a:pt x="276" y="1213"/>
                  </a:lnTo>
                  <a:lnTo>
                    <a:pt x="270" y="1209"/>
                  </a:lnTo>
                  <a:lnTo>
                    <a:pt x="268" y="1201"/>
                  </a:lnTo>
                  <a:lnTo>
                    <a:pt x="268" y="1189"/>
                  </a:lnTo>
                  <a:lnTo>
                    <a:pt x="274" y="1171"/>
                  </a:lnTo>
                  <a:lnTo>
                    <a:pt x="280" y="1150"/>
                  </a:lnTo>
                  <a:lnTo>
                    <a:pt x="284" y="1134"/>
                  </a:lnTo>
                  <a:lnTo>
                    <a:pt x="285" y="1120"/>
                  </a:lnTo>
                  <a:lnTo>
                    <a:pt x="287" y="1110"/>
                  </a:lnTo>
                  <a:lnTo>
                    <a:pt x="291" y="1100"/>
                  </a:lnTo>
                  <a:lnTo>
                    <a:pt x="299" y="1087"/>
                  </a:lnTo>
                  <a:lnTo>
                    <a:pt x="309" y="1075"/>
                  </a:lnTo>
                  <a:lnTo>
                    <a:pt x="315" y="1065"/>
                  </a:lnTo>
                  <a:lnTo>
                    <a:pt x="311" y="1057"/>
                  </a:lnTo>
                  <a:lnTo>
                    <a:pt x="303" y="1053"/>
                  </a:lnTo>
                  <a:lnTo>
                    <a:pt x="289" y="1053"/>
                  </a:lnTo>
                  <a:lnTo>
                    <a:pt x="272" y="1053"/>
                  </a:lnTo>
                  <a:lnTo>
                    <a:pt x="254" y="1051"/>
                  </a:lnTo>
                  <a:lnTo>
                    <a:pt x="240" y="1047"/>
                  </a:lnTo>
                  <a:lnTo>
                    <a:pt x="230" y="1039"/>
                  </a:lnTo>
                  <a:lnTo>
                    <a:pt x="221" y="1020"/>
                  </a:lnTo>
                  <a:lnTo>
                    <a:pt x="217" y="1000"/>
                  </a:lnTo>
                  <a:lnTo>
                    <a:pt x="211" y="980"/>
                  </a:lnTo>
                  <a:lnTo>
                    <a:pt x="207" y="959"/>
                  </a:lnTo>
                  <a:lnTo>
                    <a:pt x="205" y="943"/>
                  </a:lnTo>
                  <a:lnTo>
                    <a:pt x="199" y="931"/>
                  </a:lnTo>
                  <a:lnTo>
                    <a:pt x="191" y="919"/>
                  </a:lnTo>
                  <a:lnTo>
                    <a:pt x="187" y="908"/>
                  </a:lnTo>
                  <a:lnTo>
                    <a:pt x="189" y="894"/>
                  </a:lnTo>
                  <a:lnTo>
                    <a:pt x="191" y="888"/>
                  </a:lnTo>
                  <a:lnTo>
                    <a:pt x="197" y="884"/>
                  </a:lnTo>
                  <a:lnTo>
                    <a:pt x="201" y="878"/>
                  </a:lnTo>
                  <a:lnTo>
                    <a:pt x="205" y="874"/>
                  </a:lnTo>
                  <a:lnTo>
                    <a:pt x="209" y="870"/>
                  </a:lnTo>
                  <a:lnTo>
                    <a:pt x="211" y="868"/>
                  </a:lnTo>
                  <a:lnTo>
                    <a:pt x="213" y="868"/>
                  </a:lnTo>
                  <a:lnTo>
                    <a:pt x="207" y="868"/>
                  </a:lnTo>
                  <a:lnTo>
                    <a:pt x="193" y="868"/>
                  </a:lnTo>
                  <a:lnTo>
                    <a:pt x="173" y="870"/>
                  </a:lnTo>
                  <a:lnTo>
                    <a:pt x="152" y="870"/>
                  </a:lnTo>
                  <a:lnTo>
                    <a:pt x="130" y="872"/>
                  </a:lnTo>
                  <a:lnTo>
                    <a:pt x="112" y="876"/>
                  </a:lnTo>
                  <a:lnTo>
                    <a:pt x="97" y="882"/>
                  </a:lnTo>
                  <a:lnTo>
                    <a:pt x="81" y="892"/>
                  </a:lnTo>
                  <a:lnTo>
                    <a:pt x="67" y="902"/>
                  </a:lnTo>
                  <a:lnTo>
                    <a:pt x="53" y="912"/>
                  </a:lnTo>
                  <a:lnTo>
                    <a:pt x="43" y="915"/>
                  </a:lnTo>
                  <a:lnTo>
                    <a:pt x="34" y="915"/>
                  </a:lnTo>
                  <a:lnTo>
                    <a:pt x="28" y="912"/>
                  </a:lnTo>
                  <a:lnTo>
                    <a:pt x="22" y="908"/>
                  </a:lnTo>
                  <a:lnTo>
                    <a:pt x="18" y="906"/>
                  </a:lnTo>
                  <a:lnTo>
                    <a:pt x="14" y="902"/>
                  </a:lnTo>
                  <a:lnTo>
                    <a:pt x="10" y="896"/>
                  </a:lnTo>
                  <a:lnTo>
                    <a:pt x="10" y="892"/>
                  </a:lnTo>
                  <a:lnTo>
                    <a:pt x="10" y="884"/>
                  </a:lnTo>
                  <a:lnTo>
                    <a:pt x="16" y="876"/>
                  </a:lnTo>
                  <a:lnTo>
                    <a:pt x="24" y="868"/>
                  </a:lnTo>
                  <a:lnTo>
                    <a:pt x="32" y="862"/>
                  </a:lnTo>
                  <a:lnTo>
                    <a:pt x="37" y="854"/>
                  </a:lnTo>
                  <a:lnTo>
                    <a:pt x="37" y="843"/>
                  </a:lnTo>
                  <a:lnTo>
                    <a:pt x="34" y="835"/>
                  </a:lnTo>
                  <a:lnTo>
                    <a:pt x="24" y="829"/>
                  </a:lnTo>
                  <a:lnTo>
                    <a:pt x="14" y="823"/>
                  </a:lnTo>
                  <a:lnTo>
                    <a:pt x="6" y="817"/>
                  </a:lnTo>
                  <a:lnTo>
                    <a:pt x="0" y="811"/>
                  </a:lnTo>
                  <a:lnTo>
                    <a:pt x="2" y="799"/>
                  </a:lnTo>
                  <a:lnTo>
                    <a:pt x="12" y="776"/>
                  </a:lnTo>
                  <a:lnTo>
                    <a:pt x="22" y="758"/>
                  </a:lnTo>
                  <a:lnTo>
                    <a:pt x="34" y="744"/>
                  </a:lnTo>
                  <a:lnTo>
                    <a:pt x="41" y="734"/>
                  </a:lnTo>
                  <a:lnTo>
                    <a:pt x="47" y="719"/>
                  </a:lnTo>
                  <a:lnTo>
                    <a:pt x="55" y="701"/>
                  </a:lnTo>
                  <a:lnTo>
                    <a:pt x="61" y="685"/>
                  </a:lnTo>
                  <a:lnTo>
                    <a:pt x="67" y="675"/>
                  </a:lnTo>
                  <a:lnTo>
                    <a:pt x="75" y="669"/>
                  </a:lnTo>
                  <a:lnTo>
                    <a:pt x="89" y="665"/>
                  </a:lnTo>
                  <a:lnTo>
                    <a:pt x="102" y="660"/>
                  </a:lnTo>
                  <a:lnTo>
                    <a:pt x="114" y="646"/>
                  </a:lnTo>
                  <a:lnTo>
                    <a:pt x="122" y="632"/>
                  </a:lnTo>
                  <a:lnTo>
                    <a:pt x="126" y="620"/>
                  </a:lnTo>
                  <a:lnTo>
                    <a:pt x="130" y="614"/>
                  </a:lnTo>
                  <a:lnTo>
                    <a:pt x="142" y="604"/>
                  </a:lnTo>
                  <a:lnTo>
                    <a:pt x="152" y="599"/>
                  </a:lnTo>
                  <a:lnTo>
                    <a:pt x="161" y="595"/>
                  </a:lnTo>
                  <a:lnTo>
                    <a:pt x="167" y="591"/>
                  </a:lnTo>
                  <a:lnTo>
                    <a:pt x="175" y="581"/>
                  </a:lnTo>
                  <a:lnTo>
                    <a:pt x="187" y="553"/>
                  </a:lnTo>
                  <a:lnTo>
                    <a:pt x="197" y="522"/>
                  </a:lnTo>
                  <a:lnTo>
                    <a:pt x="205" y="488"/>
                  </a:lnTo>
                  <a:lnTo>
                    <a:pt x="213" y="445"/>
                  </a:lnTo>
                  <a:lnTo>
                    <a:pt x="215" y="404"/>
                  </a:lnTo>
                  <a:lnTo>
                    <a:pt x="213" y="384"/>
                  </a:lnTo>
                  <a:lnTo>
                    <a:pt x="213" y="358"/>
                  </a:lnTo>
                  <a:lnTo>
                    <a:pt x="213" y="333"/>
                  </a:lnTo>
                  <a:lnTo>
                    <a:pt x="211" y="309"/>
                  </a:lnTo>
                  <a:lnTo>
                    <a:pt x="209" y="295"/>
                  </a:lnTo>
                  <a:lnTo>
                    <a:pt x="201" y="288"/>
                  </a:lnTo>
                  <a:lnTo>
                    <a:pt x="189" y="286"/>
                  </a:lnTo>
                  <a:lnTo>
                    <a:pt x="173" y="284"/>
                  </a:lnTo>
                  <a:lnTo>
                    <a:pt x="159" y="280"/>
                  </a:lnTo>
                  <a:lnTo>
                    <a:pt x="146" y="274"/>
                  </a:lnTo>
                  <a:lnTo>
                    <a:pt x="134" y="260"/>
                  </a:lnTo>
                  <a:lnTo>
                    <a:pt x="126" y="242"/>
                  </a:lnTo>
                  <a:lnTo>
                    <a:pt x="122" y="225"/>
                  </a:lnTo>
                  <a:lnTo>
                    <a:pt x="124" y="181"/>
                  </a:lnTo>
                  <a:lnTo>
                    <a:pt x="144" y="162"/>
                  </a:lnTo>
                  <a:lnTo>
                    <a:pt x="169" y="183"/>
                  </a:lnTo>
                  <a:lnTo>
                    <a:pt x="203" y="168"/>
                  </a:lnTo>
                  <a:lnTo>
                    <a:pt x="199" y="114"/>
                  </a:lnTo>
                  <a:lnTo>
                    <a:pt x="228" y="20"/>
                  </a:lnTo>
                  <a:lnTo>
                    <a:pt x="266" y="0"/>
                  </a:lnTo>
                  <a:lnTo>
                    <a:pt x="278" y="116"/>
                  </a:lnTo>
                  <a:lnTo>
                    <a:pt x="311" y="177"/>
                  </a:lnTo>
                  <a:lnTo>
                    <a:pt x="354" y="170"/>
                  </a:lnTo>
                  <a:lnTo>
                    <a:pt x="400" y="118"/>
                  </a:lnTo>
                  <a:lnTo>
                    <a:pt x="429" y="156"/>
                  </a:lnTo>
                  <a:lnTo>
                    <a:pt x="411" y="191"/>
                  </a:lnTo>
                  <a:lnTo>
                    <a:pt x="447" y="242"/>
                  </a:lnTo>
                  <a:lnTo>
                    <a:pt x="496" y="244"/>
                  </a:lnTo>
                  <a:lnTo>
                    <a:pt x="551" y="329"/>
                  </a:lnTo>
                  <a:lnTo>
                    <a:pt x="614" y="439"/>
                  </a:lnTo>
                  <a:lnTo>
                    <a:pt x="646" y="516"/>
                  </a:lnTo>
                  <a:lnTo>
                    <a:pt x="681" y="551"/>
                  </a:lnTo>
                  <a:lnTo>
                    <a:pt x="721" y="543"/>
                  </a:lnTo>
                  <a:lnTo>
                    <a:pt x="793" y="494"/>
                  </a:lnTo>
                  <a:lnTo>
                    <a:pt x="803" y="518"/>
                  </a:lnTo>
                  <a:lnTo>
                    <a:pt x="852" y="492"/>
                  </a:lnTo>
                  <a:lnTo>
                    <a:pt x="856" y="435"/>
                  </a:lnTo>
                  <a:lnTo>
                    <a:pt x="831" y="402"/>
                  </a:lnTo>
                  <a:lnTo>
                    <a:pt x="831" y="335"/>
                  </a:lnTo>
                  <a:lnTo>
                    <a:pt x="868" y="315"/>
                  </a:lnTo>
                  <a:lnTo>
                    <a:pt x="925" y="244"/>
                  </a:lnTo>
                  <a:lnTo>
                    <a:pt x="917" y="199"/>
                  </a:lnTo>
                  <a:lnTo>
                    <a:pt x="941" y="171"/>
                  </a:lnTo>
                  <a:lnTo>
                    <a:pt x="976" y="171"/>
                  </a:lnTo>
                  <a:lnTo>
                    <a:pt x="980" y="148"/>
                  </a:lnTo>
                  <a:lnTo>
                    <a:pt x="967" y="120"/>
                  </a:lnTo>
                  <a:lnTo>
                    <a:pt x="994" y="103"/>
                  </a:lnTo>
                  <a:lnTo>
                    <a:pt x="1043" y="108"/>
                  </a:lnTo>
                  <a:lnTo>
                    <a:pt x="1043" y="162"/>
                  </a:lnTo>
                  <a:lnTo>
                    <a:pt x="1065" y="232"/>
                  </a:lnTo>
                  <a:lnTo>
                    <a:pt x="1128" y="227"/>
                  </a:lnTo>
                  <a:lnTo>
                    <a:pt x="1154" y="189"/>
                  </a:lnTo>
                  <a:lnTo>
                    <a:pt x="1187" y="211"/>
                  </a:lnTo>
                  <a:lnTo>
                    <a:pt x="1193" y="252"/>
                  </a:lnTo>
                  <a:lnTo>
                    <a:pt x="1177" y="315"/>
                  </a:lnTo>
                  <a:lnTo>
                    <a:pt x="1126" y="329"/>
                  </a:lnTo>
                  <a:lnTo>
                    <a:pt x="1061" y="327"/>
                  </a:lnTo>
                  <a:lnTo>
                    <a:pt x="1047" y="311"/>
                  </a:lnTo>
                  <a:lnTo>
                    <a:pt x="1024" y="337"/>
                  </a:lnTo>
                  <a:lnTo>
                    <a:pt x="994" y="315"/>
                  </a:lnTo>
                  <a:lnTo>
                    <a:pt x="939" y="376"/>
                  </a:lnTo>
                  <a:lnTo>
                    <a:pt x="961" y="404"/>
                  </a:lnTo>
                  <a:lnTo>
                    <a:pt x="965" y="459"/>
                  </a:lnTo>
                  <a:lnTo>
                    <a:pt x="1006" y="471"/>
                  </a:lnTo>
                  <a:lnTo>
                    <a:pt x="1051" y="449"/>
                  </a:lnTo>
                  <a:lnTo>
                    <a:pt x="1069" y="445"/>
                  </a:lnTo>
                  <a:lnTo>
                    <a:pt x="1104" y="490"/>
                  </a:lnTo>
                  <a:lnTo>
                    <a:pt x="1075" y="561"/>
                  </a:lnTo>
                  <a:lnTo>
                    <a:pt x="1053" y="614"/>
                  </a:lnTo>
                  <a:lnTo>
                    <a:pt x="1075" y="658"/>
                  </a:lnTo>
                  <a:lnTo>
                    <a:pt x="1116" y="677"/>
                  </a:lnTo>
                  <a:lnTo>
                    <a:pt x="1118" y="732"/>
                  </a:lnTo>
                  <a:lnTo>
                    <a:pt x="1081" y="782"/>
                  </a:lnTo>
                  <a:lnTo>
                    <a:pt x="1112" y="837"/>
                  </a:lnTo>
                  <a:lnTo>
                    <a:pt x="1138" y="819"/>
                  </a:lnTo>
                  <a:lnTo>
                    <a:pt x="1187" y="823"/>
                  </a:lnTo>
                  <a:lnTo>
                    <a:pt x="1197" y="864"/>
                  </a:lnTo>
                  <a:lnTo>
                    <a:pt x="1228" y="884"/>
                  </a:lnTo>
                  <a:lnTo>
                    <a:pt x="1262" y="864"/>
                  </a:lnTo>
                  <a:lnTo>
                    <a:pt x="1293" y="888"/>
                  </a:lnTo>
                  <a:lnTo>
                    <a:pt x="1329" y="872"/>
                  </a:lnTo>
                  <a:lnTo>
                    <a:pt x="1352" y="900"/>
                  </a:lnTo>
                  <a:lnTo>
                    <a:pt x="1343" y="973"/>
                  </a:lnTo>
                  <a:lnTo>
                    <a:pt x="1291" y="986"/>
                  </a:lnTo>
                  <a:lnTo>
                    <a:pt x="1262" y="1026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23" name="Freeform 72"/>
            <p:cNvSpPr>
              <a:spLocks/>
            </p:cNvSpPr>
            <p:nvPr/>
          </p:nvSpPr>
          <p:spPr bwMode="gray">
            <a:xfrm>
              <a:off x="2215" y="3052"/>
              <a:ext cx="676" cy="694"/>
            </a:xfrm>
            <a:custGeom>
              <a:avLst/>
              <a:gdLst>
                <a:gd name="T0" fmla="*/ 297 w 1352"/>
                <a:gd name="T1" fmla="*/ 258 h 1388"/>
                <a:gd name="T2" fmla="*/ 288 w 1352"/>
                <a:gd name="T3" fmla="*/ 267 h 1388"/>
                <a:gd name="T4" fmla="*/ 280 w 1352"/>
                <a:gd name="T5" fmla="*/ 277 h 1388"/>
                <a:gd name="T6" fmla="*/ 265 w 1352"/>
                <a:gd name="T7" fmla="*/ 279 h 1388"/>
                <a:gd name="T8" fmla="*/ 258 w 1352"/>
                <a:gd name="T9" fmla="*/ 281 h 1388"/>
                <a:gd name="T10" fmla="*/ 248 w 1352"/>
                <a:gd name="T11" fmla="*/ 285 h 1388"/>
                <a:gd name="T12" fmla="*/ 240 w 1352"/>
                <a:gd name="T13" fmla="*/ 279 h 1388"/>
                <a:gd name="T14" fmla="*/ 237 w 1352"/>
                <a:gd name="T15" fmla="*/ 285 h 1388"/>
                <a:gd name="T16" fmla="*/ 231 w 1352"/>
                <a:gd name="T17" fmla="*/ 284 h 1388"/>
                <a:gd name="T18" fmla="*/ 228 w 1352"/>
                <a:gd name="T19" fmla="*/ 281 h 1388"/>
                <a:gd name="T20" fmla="*/ 218 w 1352"/>
                <a:gd name="T21" fmla="*/ 290 h 1388"/>
                <a:gd name="T22" fmla="*/ 202 w 1352"/>
                <a:gd name="T23" fmla="*/ 282 h 1388"/>
                <a:gd name="T24" fmla="*/ 188 w 1352"/>
                <a:gd name="T25" fmla="*/ 290 h 1388"/>
                <a:gd name="T26" fmla="*/ 174 w 1352"/>
                <a:gd name="T27" fmla="*/ 293 h 1388"/>
                <a:gd name="T28" fmla="*/ 162 w 1352"/>
                <a:gd name="T29" fmla="*/ 303 h 1388"/>
                <a:gd name="T30" fmla="*/ 169 w 1352"/>
                <a:gd name="T31" fmla="*/ 330 h 1388"/>
                <a:gd name="T32" fmla="*/ 165 w 1352"/>
                <a:gd name="T33" fmla="*/ 346 h 1388"/>
                <a:gd name="T34" fmla="*/ 146 w 1352"/>
                <a:gd name="T35" fmla="*/ 341 h 1388"/>
                <a:gd name="T36" fmla="*/ 142 w 1352"/>
                <a:gd name="T37" fmla="*/ 322 h 1388"/>
                <a:gd name="T38" fmla="*/ 130 w 1352"/>
                <a:gd name="T39" fmla="*/ 330 h 1388"/>
                <a:gd name="T40" fmla="*/ 113 w 1352"/>
                <a:gd name="T41" fmla="*/ 336 h 1388"/>
                <a:gd name="T42" fmla="*/ 98 w 1352"/>
                <a:gd name="T43" fmla="*/ 327 h 1388"/>
                <a:gd name="T44" fmla="*/ 94 w 1352"/>
                <a:gd name="T45" fmla="*/ 310 h 1388"/>
                <a:gd name="T46" fmla="*/ 76 w 1352"/>
                <a:gd name="T47" fmla="*/ 308 h 1388"/>
                <a:gd name="T48" fmla="*/ 67 w 1352"/>
                <a:gd name="T49" fmla="*/ 301 h 1388"/>
                <a:gd name="T50" fmla="*/ 72 w 1352"/>
                <a:gd name="T51" fmla="*/ 280 h 1388"/>
                <a:gd name="T52" fmla="*/ 79 w 1352"/>
                <a:gd name="T53" fmla="*/ 267 h 1388"/>
                <a:gd name="T54" fmla="*/ 63 w 1352"/>
                <a:gd name="T55" fmla="*/ 263 h 1388"/>
                <a:gd name="T56" fmla="*/ 53 w 1352"/>
                <a:gd name="T57" fmla="*/ 245 h 1388"/>
                <a:gd name="T58" fmla="*/ 47 w 1352"/>
                <a:gd name="T59" fmla="*/ 227 h 1388"/>
                <a:gd name="T60" fmla="*/ 51 w 1352"/>
                <a:gd name="T61" fmla="*/ 218 h 1388"/>
                <a:gd name="T62" fmla="*/ 48 w 1352"/>
                <a:gd name="T63" fmla="*/ 217 h 1388"/>
                <a:gd name="T64" fmla="*/ 24 w 1352"/>
                <a:gd name="T65" fmla="*/ 220 h 1388"/>
                <a:gd name="T66" fmla="*/ 9 w 1352"/>
                <a:gd name="T67" fmla="*/ 229 h 1388"/>
                <a:gd name="T68" fmla="*/ 3 w 1352"/>
                <a:gd name="T69" fmla="*/ 224 h 1388"/>
                <a:gd name="T70" fmla="*/ 8 w 1352"/>
                <a:gd name="T71" fmla="*/ 215 h 1388"/>
                <a:gd name="T72" fmla="*/ 3 w 1352"/>
                <a:gd name="T73" fmla="*/ 206 h 1388"/>
                <a:gd name="T74" fmla="*/ 5 w 1352"/>
                <a:gd name="T75" fmla="*/ 189 h 1388"/>
                <a:gd name="T76" fmla="*/ 15 w 1352"/>
                <a:gd name="T77" fmla="*/ 172 h 1388"/>
                <a:gd name="T78" fmla="*/ 28 w 1352"/>
                <a:gd name="T79" fmla="*/ 162 h 1388"/>
                <a:gd name="T80" fmla="*/ 38 w 1352"/>
                <a:gd name="T81" fmla="*/ 150 h 1388"/>
                <a:gd name="T82" fmla="*/ 49 w 1352"/>
                <a:gd name="T83" fmla="*/ 131 h 1388"/>
                <a:gd name="T84" fmla="*/ 53 w 1352"/>
                <a:gd name="T85" fmla="*/ 89 h 1388"/>
                <a:gd name="T86" fmla="*/ 47 w 1352"/>
                <a:gd name="T87" fmla="*/ 72 h 1388"/>
                <a:gd name="T88" fmla="*/ 31 w 1352"/>
                <a:gd name="T89" fmla="*/ 60 h 1388"/>
                <a:gd name="T90" fmla="*/ 51 w 1352"/>
                <a:gd name="T91" fmla="*/ 42 h 1388"/>
                <a:gd name="T92" fmla="*/ 78 w 1352"/>
                <a:gd name="T93" fmla="*/ 44 h 1388"/>
                <a:gd name="T94" fmla="*/ 112 w 1352"/>
                <a:gd name="T95" fmla="*/ 60 h 1388"/>
                <a:gd name="T96" fmla="*/ 170 w 1352"/>
                <a:gd name="T97" fmla="*/ 138 h 1388"/>
                <a:gd name="T98" fmla="*/ 214 w 1352"/>
                <a:gd name="T99" fmla="*/ 109 h 1388"/>
                <a:gd name="T100" fmla="*/ 229 w 1352"/>
                <a:gd name="T101" fmla="*/ 50 h 1388"/>
                <a:gd name="T102" fmla="*/ 248 w 1352"/>
                <a:gd name="T103" fmla="*/ 26 h 1388"/>
                <a:gd name="T104" fmla="*/ 289 w 1352"/>
                <a:gd name="T105" fmla="*/ 47 h 1388"/>
                <a:gd name="T106" fmla="*/ 266 w 1352"/>
                <a:gd name="T107" fmla="*/ 82 h 1388"/>
                <a:gd name="T108" fmla="*/ 240 w 1352"/>
                <a:gd name="T109" fmla="*/ 101 h 1388"/>
                <a:gd name="T110" fmla="*/ 276 w 1352"/>
                <a:gd name="T111" fmla="*/ 122 h 1388"/>
                <a:gd name="T112" fmla="*/ 280 w 1352"/>
                <a:gd name="T113" fmla="*/ 183 h 1388"/>
                <a:gd name="T114" fmla="*/ 300 w 1352"/>
                <a:gd name="T115" fmla="*/ 216 h 1388"/>
                <a:gd name="T116" fmla="*/ 338 w 1352"/>
                <a:gd name="T117" fmla="*/ 225 h 13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52"/>
                <a:gd name="T178" fmla="*/ 0 h 1388"/>
                <a:gd name="T179" fmla="*/ 1352 w 1352"/>
                <a:gd name="T180" fmla="*/ 1388 h 13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52" h="1388">
                  <a:moveTo>
                    <a:pt x="1262" y="1026"/>
                  </a:moveTo>
                  <a:lnTo>
                    <a:pt x="1230" y="998"/>
                  </a:lnTo>
                  <a:lnTo>
                    <a:pt x="1203" y="1026"/>
                  </a:lnTo>
                  <a:lnTo>
                    <a:pt x="1197" y="1028"/>
                  </a:lnTo>
                  <a:lnTo>
                    <a:pt x="1185" y="1032"/>
                  </a:lnTo>
                  <a:lnTo>
                    <a:pt x="1171" y="1039"/>
                  </a:lnTo>
                  <a:lnTo>
                    <a:pt x="1159" y="1045"/>
                  </a:lnTo>
                  <a:lnTo>
                    <a:pt x="1154" y="1049"/>
                  </a:lnTo>
                  <a:lnTo>
                    <a:pt x="1152" y="1055"/>
                  </a:lnTo>
                  <a:lnTo>
                    <a:pt x="1150" y="1067"/>
                  </a:lnTo>
                  <a:lnTo>
                    <a:pt x="1148" y="1081"/>
                  </a:lnTo>
                  <a:lnTo>
                    <a:pt x="1144" y="1093"/>
                  </a:lnTo>
                  <a:lnTo>
                    <a:pt x="1138" y="1098"/>
                  </a:lnTo>
                  <a:lnTo>
                    <a:pt x="1130" y="1102"/>
                  </a:lnTo>
                  <a:lnTo>
                    <a:pt x="1118" y="1106"/>
                  </a:lnTo>
                  <a:lnTo>
                    <a:pt x="1104" y="1114"/>
                  </a:lnTo>
                  <a:lnTo>
                    <a:pt x="1091" y="1118"/>
                  </a:lnTo>
                  <a:lnTo>
                    <a:pt x="1079" y="1122"/>
                  </a:lnTo>
                  <a:lnTo>
                    <a:pt x="1069" y="1120"/>
                  </a:lnTo>
                  <a:lnTo>
                    <a:pt x="1059" y="1114"/>
                  </a:lnTo>
                  <a:lnTo>
                    <a:pt x="1047" y="1112"/>
                  </a:lnTo>
                  <a:lnTo>
                    <a:pt x="1035" y="1112"/>
                  </a:lnTo>
                  <a:lnTo>
                    <a:pt x="1032" y="1112"/>
                  </a:lnTo>
                  <a:lnTo>
                    <a:pt x="1032" y="1116"/>
                  </a:lnTo>
                  <a:lnTo>
                    <a:pt x="1030" y="1124"/>
                  </a:lnTo>
                  <a:lnTo>
                    <a:pt x="1026" y="1136"/>
                  </a:lnTo>
                  <a:lnTo>
                    <a:pt x="1020" y="1144"/>
                  </a:lnTo>
                  <a:lnTo>
                    <a:pt x="1012" y="1148"/>
                  </a:lnTo>
                  <a:lnTo>
                    <a:pt x="1004" y="1146"/>
                  </a:lnTo>
                  <a:lnTo>
                    <a:pt x="992" y="1140"/>
                  </a:lnTo>
                  <a:lnTo>
                    <a:pt x="980" y="1130"/>
                  </a:lnTo>
                  <a:lnTo>
                    <a:pt x="969" y="1122"/>
                  </a:lnTo>
                  <a:lnTo>
                    <a:pt x="963" y="1116"/>
                  </a:lnTo>
                  <a:lnTo>
                    <a:pt x="959" y="1114"/>
                  </a:lnTo>
                  <a:lnTo>
                    <a:pt x="959" y="1116"/>
                  </a:lnTo>
                  <a:lnTo>
                    <a:pt x="959" y="1118"/>
                  </a:lnTo>
                  <a:lnTo>
                    <a:pt x="957" y="1124"/>
                  </a:lnTo>
                  <a:lnTo>
                    <a:pt x="955" y="1130"/>
                  </a:lnTo>
                  <a:lnTo>
                    <a:pt x="951" y="1134"/>
                  </a:lnTo>
                  <a:lnTo>
                    <a:pt x="949" y="1140"/>
                  </a:lnTo>
                  <a:lnTo>
                    <a:pt x="945" y="1142"/>
                  </a:lnTo>
                  <a:lnTo>
                    <a:pt x="939" y="1144"/>
                  </a:lnTo>
                  <a:lnTo>
                    <a:pt x="935" y="1142"/>
                  </a:lnTo>
                  <a:lnTo>
                    <a:pt x="931" y="1140"/>
                  </a:lnTo>
                  <a:lnTo>
                    <a:pt x="925" y="1136"/>
                  </a:lnTo>
                  <a:lnTo>
                    <a:pt x="921" y="1132"/>
                  </a:lnTo>
                  <a:lnTo>
                    <a:pt x="919" y="1128"/>
                  </a:lnTo>
                  <a:lnTo>
                    <a:pt x="917" y="1126"/>
                  </a:lnTo>
                  <a:lnTo>
                    <a:pt x="915" y="1122"/>
                  </a:lnTo>
                  <a:lnTo>
                    <a:pt x="913" y="1122"/>
                  </a:lnTo>
                  <a:lnTo>
                    <a:pt x="911" y="1126"/>
                  </a:lnTo>
                  <a:lnTo>
                    <a:pt x="906" y="1132"/>
                  </a:lnTo>
                  <a:lnTo>
                    <a:pt x="896" y="1144"/>
                  </a:lnTo>
                  <a:lnTo>
                    <a:pt x="886" y="1154"/>
                  </a:lnTo>
                  <a:lnTo>
                    <a:pt x="874" y="1159"/>
                  </a:lnTo>
                  <a:lnTo>
                    <a:pt x="864" y="1163"/>
                  </a:lnTo>
                  <a:lnTo>
                    <a:pt x="852" y="1159"/>
                  </a:lnTo>
                  <a:lnTo>
                    <a:pt x="839" y="1150"/>
                  </a:lnTo>
                  <a:lnTo>
                    <a:pt x="825" y="1138"/>
                  </a:lnTo>
                  <a:lnTo>
                    <a:pt x="809" y="1128"/>
                  </a:lnTo>
                  <a:lnTo>
                    <a:pt x="797" y="1122"/>
                  </a:lnTo>
                  <a:lnTo>
                    <a:pt x="787" y="1120"/>
                  </a:lnTo>
                  <a:lnTo>
                    <a:pt x="778" y="1130"/>
                  </a:lnTo>
                  <a:lnTo>
                    <a:pt x="766" y="1144"/>
                  </a:lnTo>
                  <a:lnTo>
                    <a:pt x="754" y="1159"/>
                  </a:lnTo>
                  <a:lnTo>
                    <a:pt x="742" y="1171"/>
                  </a:lnTo>
                  <a:lnTo>
                    <a:pt x="734" y="1179"/>
                  </a:lnTo>
                  <a:lnTo>
                    <a:pt x="724" y="1177"/>
                  </a:lnTo>
                  <a:lnTo>
                    <a:pt x="711" y="1175"/>
                  </a:lnTo>
                  <a:lnTo>
                    <a:pt x="695" y="1169"/>
                  </a:lnTo>
                  <a:lnTo>
                    <a:pt x="679" y="1165"/>
                  </a:lnTo>
                  <a:lnTo>
                    <a:pt x="667" y="1165"/>
                  </a:lnTo>
                  <a:lnTo>
                    <a:pt x="659" y="1167"/>
                  </a:lnTo>
                  <a:lnTo>
                    <a:pt x="650" y="1183"/>
                  </a:lnTo>
                  <a:lnTo>
                    <a:pt x="646" y="1209"/>
                  </a:lnTo>
                  <a:lnTo>
                    <a:pt x="648" y="1234"/>
                  </a:lnTo>
                  <a:lnTo>
                    <a:pt x="656" y="1254"/>
                  </a:lnTo>
                  <a:lnTo>
                    <a:pt x="665" y="1278"/>
                  </a:lnTo>
                  <a:lnTo>
                    <a:pt x="673" y="1299"/>
                  </a:lnTo>
                  <a:lnTo>
                    <a:pt x="675" y="1317"/>
                  </a:lnTo>
                  <a:lnTo>
                    <a:pt x="673" y="1331"/>
                  </a:lnTo>
                  <a:lnTo>
                    <a:pt x="673" y="1346"/>
                  </a:lnTo>
                  <a:lnTo>
                    <a:pt x="673" y="1362"/>
                  </a:lnTo>
                  <a:lnTo>
                    <a:pt x="667" y="1374"/>
                  </a:lnTo>
                  <a:lnTo>
                    <a:pt x="658" y="1382"/>
                  </a:lnTo>
                  <a:lnTo>
                    <a:pt x="638" y="1386"/>
                  </a:lnTo>
                  <a:lnTo>
                    <a:pt x="620" y="1388"/>
                  </a:lnTo>
                  <a:lnTo>
                    <a:pt x="604" y="1386"/>
                  </a:lnTo>
                  <a:lnTo>
                    <a:pt x="591" y="1380"/>
                  </a:lnTo>
                  <a:lnTo>
                    <a:pt x="581" y="1362"/>
                  </a:lnTo>
                  <a:lnTo>
                    <a:pt x="573" y="1343"/>
                  </a:lnTo>
                  <a:lnTo>
                    <a:pt x="571" y="1321"/>
                  </a:lnTo>
                  <a:lnTo>
                    <a:pt x="569" y="1309"/>
                  </a:lnTo>
                  <a:lnTo>
                    <a:pt x="567" y="1297"/>
                  </a:lnTo>
                  <a:lnTo>
                    <a:pt x="565" y="1287"/>
                  </a:lnTo>
                  <a:lnTo>
                    <a:pt x="559" y="1282"/>
                  </a:lnTo>
                  <a:lnTo>
                    <a:pt x="553" y="1283"/>
                  </a:lnTo>
                  <a:lnTo>
                    <a:pt x="545" y="1291"/>
                  </a:lnTo>
                  <a:lnTo>
                    <a:pt x="534" y="1303"/>
                  </a:lnTo>
                  <a:lnTo>
                    <a:pt x="518" y="1317"/>
                  </a:lnTo>
                  <a:lnTo>
                    <a:pt x="504" y="1331"/>
                  </a:lnTo>
                  <a:lnTo>
                    <a:pt x="488" y="1341"/>
                  </a:lnTo>
                  <a:lnTo>
                    <a:pt x="476" y="1343"/>
                  </a:lnTo>
                  <a:lnTo>
                    <a:pt x="465" y="1343"/>
                  </a:lnTo>
                  <a:lnTo>
                    <a:pt x="451" y="1343"/>
                  </a:lnTo>
                  <a:lnTo>
                    <a:pt x="437" y="1345"/>
                  </a:lnTo>
                  <a:lnTo>
                    <a:pt x="425" y="1343"/>
                  </a:lnTo>
                  <a:lnTo>
                    <a:pt x="415" y="1337"/>
                  </a:lnTo>
                  <a:lnTo>
                    <a:pt x="404" y="1323"/>
                  </a:lnTo>
                  <a:lnTo>
                    <a:pt x="394" y="1307"/>
                  </a:lnTo>
                  <a:lnTo>
                    <a:pt x="388" y="1287"/>
                  </a:lnTo>
                  <a:lnTo>
                    <a:pt x="386" y="1272"/>
                  </a:lnTo>
                  <a:lnTo>
                    <a:pt x="382" y="1256"/>
                  </a:lnTo>
                  <a:lnTo>
                    <a:pt x="378" y="1244"/>
                  </a:lnTo>
                  <a:lnTo>
                    <a:pt x="378" y="1240"/>
                  </a:lnTo>
                  <a:lnTo>
                    <a:pt x="372" y="1240"/>
                  </a:lnTo>
                  <a:lnTo>
                    <a:pt x="358" y="1240"/>
                  </a:lnTo>
                  <a:lnTo>
                    <a:pt x="341" y="1238"/>
                  </a:lnTo>
                  <a:lnTo>
                    <a:pt x="321" y="1236"/>
                  </a:lnTo>
                  <a:lnTo>
                    <a:pt x="303" y="1232"/>
                  </a:lnTo>
                  <a:lnTo>
                    <a:pt x="291" y="1224"/>
                  </a:lnTo>
                  <a:lnTo>
                    <a:pt x="282" y="1219"/>
                  </a:lnTo>
                  <a:lnTo>
                    <a:pt x="276" y="1213"/>
                  </a:lnTo>
                  <a:lnTo>
                    <a:pt x="270" y="1209"/>
                  </a:lnTo>
                  <a:lnTo>
                    <a:pt x="268" y="1201"/>
                  </a:lnTo>
                  <a:lnTo>
                    <a:pt x="268" y="1189"/>
                  </a:lnTo>
                  <a:lnTo>
                    <a:pt x="274" y="1171"/>
                  </a:lnTo>
                  <a:lnTo>
                    <a:pt x="280" y="1150"/>
                  </a:lnTo>
                  <a:lnTo>
                    <a:pt x="284" y="1134"/>
                  </a:lnTo>
                  <a:lnTo>
                    <a:pt x="285" y="1120"/>
                  </a:lnTo>
                  <a:lnTo>
                    <a:pt x="287" y="1110"/>
                  </a:lnTo>
                  <a:lnTo>
                    <a:pt x="291" y="1100"/>
                  </a:lnTo>
                  <a:lnTo>
                    <a:pt x="299" y="1087"/>
                  </a:lnTo>
                  <a:lnTo>
                    <a:pt x="309" y="1075"/>
                  </a:lnTo>
                  <a:lnTo>
                    <a:pt x="315" y="1065"/>
                  </a:lnTo>
                  <a:lnTo>
                    <a:pt x="311" y="1057"/>
                  </a:lnTo>
                  <a:lnTo>
                    <a:pt x="303" y="1053"/>
                  </a:lnTo>
                  <a:lnTo>
                    <a:pt x="289" y="1053"/>
                  </a:lnTo>
                  <a:lnTo>
                    <a:pt x="272" y="1053"/>
                  </a:lnTo>
                  <a:lnTo>
                    <a:pt x="254" y="1051"/>
                  </a:lnTo>
                  <a:lnTo>
                    <a:pt x="240" y="1047"/>
                  </a:lnTo>
                  <a:lnTo>
                    <a:pt x="230" y="1039"/>
                  </a:lnTo>
                  <a:lnTo>
                    <a:pt x="221" y="1020"/>
                  </a:lnTo>
                  <a:lnTo>
                    <a:pt x="217" y="1000"/>
                  </a:lnTo>
                  <a:lnTo>
                    <a:pt x="211" y="980"/>
                  </a:lnTo>
                  <a:lnTo>
                    <a:pt x="207" y="959"/>
                  </a:lnTo>
                  <a:lnTo>
                    <a:pt x="205" y="943"/>
                  </a:lnTo>
                  <a:lnTo>
                    <a:pt x="199" y="931"/>
                  </a:lnTo>
                  <a:lnTo>
                    <a:pt x="191" y="919"/>
                  </a:lnTo>
                  <a:lnTo>
                    <a:pt x="187" y="908"/>
                  </a:lnTo>
                  <a:lnTo>
                    <a:pt x="189" y="894"/>
                  </a:lnTo>
                  <a:lnTo>
                    <a:pt x="191" y="888"/>
                  </a:lnTo>
                  <a:lnTo>
                    <a:pt x="197" y="884"/>
                  </a:lnTo>
                  <a:lnTo>
                    <a:pt x="201" y="878"/>
                  </a:lnTo>
                  <a:lnTo>
                    <a:pt x="205" y="874"/>
                  </a:lnTo>
                  <a:lnTo>
                    <a:pt x="209" y="870"/>
                  </a:lnTo>
                  <a:lnTo>
                    <a:pt x="211" y="868"/>
                  </a:lnTo>
                  <a:lnTo>
                    <a:pt x="213" y="868"/>
                  </a:lnTo>
                  <a:lnTo>
                    <a:pt x="207" y="868"/>
                  </a:lnTo>
                  <a:lnTo>
                    <a:pt x="193" y="868"/>
                  </a:lnTo>
                  <a:lnTo>
                    <a:pt x="173" y="870"/>
                  </a:lnTo>
                  <a:lnTo>
                    <a:pt x="152" y="870"/>
                  </a:lnTo>
                  <a:lnTo>
                    <a:pt x="130" y="872"/>
                  </a:lnTo>
                  <a:lnTo>
                    <a:pt x="112" y="876"/>
                  </a:lnTo>
                  <a:lnTo>
                    <a:pt x="97" y="882"/>
                  </a:lnTo>
                  <a:lnTo>
                    <a:pt x="81" y="892"/>
                  </a:lnTo>
                  <a:lnTo>
                    <a:pt x="67" y="902"/>
                  </a:lnTo>
                  <a:lnTo>
                    <a:pt x="53" y="912"/>
                  </a:lnTo>
                  <a:lnTo>
                    <a:pt x="43" y="915"/>
                  </a:lnTo>
                  <a:lnTo>
                    <a:pt x="34" y="915"/>
                  </a:lnTo>
                  <a:lnTo>
                    <a:pt x="28" y="912"/>
                  </a:lnTo>
                  <a:lnTo>
                    <a:pt x="22" y="908"/>
                  </a:lnTo>
                  <a:lnTo>
                    <a:pt x="18" y="906"/>
                  </a:lnTo>
                  <a:lnTo>
                    <a:pt x="14" y="902"/>
                  </a:lnTo>
                  <a:lnTo>
                    <a:pt x="10" y="896"/>
                  </a:lnTo>
                  <a:lnTo>
                    <a:pt x="10" y="892"/>
                  </a:lnTo>
                  <a:lnTo>
                    <a:pt x="10" y="884"/>
                  </a:lnTo>
                  <a:lnTo>
                    <a:pt x="16" y="876"/>
                  </a:lnTo>
                  <a:lnTo>
                    <a:pt x="24" y="868"/>
                  </a:lnTo>
                  <a:lnTo>
                    <a:pt x="32" y="862"/>
                  </a:lnTo>
                  <a:lnTo>
                    <a:pt x="37" y="854"/>
                  </a:lnTo>
                  <a:lnTo>
                    <a:pt x="37" y="843"/>
                  </a:lnTo>
                  <a:lnTo>
                    <a:pt x="34" y="835"/>
                  </a:lnTo>
                  <a:lnTo>
                    <a:pt x="24" y="829"/>
                  </a:lnTo>
                  <a:lnTo>
                    <a:pt x="14" y="823"/>
                  </a:lnTo>
                  <a:lnTo>
                    <a:pt x="6" y="817"/>
                  </a:lnTo>
                  <a:lnTo>
                    <a:pt x="0" y="811"/>
                  </a:lnTo>
                  <a:lnTo>
                    <a:pt x="2" y="799"/>
                  </a:lnTo>
                  <a:lnTo>
                    <a:pt x="12" y="776"/>
                  </a:lnTo>
                  <a:lnTo>
                    <a:pt x="22" y="758"/>
                  </a:lnTo>
                  <a:lnTo>
                    <a:pt x="34" y="744"/>
                  </a:lnTo>
                  <a:lnTo>
                    <a:pt x="41" y="734"/>
                  </a:lnTo>
                  <a:lnTo>
                    <a:pt x="47" y="719"/>
                  </a:lnTo>
                  <a:lnTo>
                    <a:pt x="55" y="701"/>
                  </a:lnTo>
                  <a:lnTo>
                    <a:pt x="61" y="685"/>
                  </a:lnTo>
                  <a:lnTo>
                    <a:pt x="67" y="675"/>
                  </a:lnTo>
                  <a:lnTo>
                    <a:pt x="75" y="669"/>
                  </a:lnTo>
                  <a:lnTo>
                    <a:pt x="89" y="665"/>
                  </a:lnTo>
                  <a:lnTo>
                    <a:pt x="102" y="660"/>
                  </a:lnTo>
                  <a:lnTo>
                    <a:pt x="114" y="646"/>
                  </a:lnTo>
                  <a:lnTo>
                    <a:pt x="122" y="632"/>
                  </a:lnTo>
                  <a:lnTo>
                    <a:pt x="126" y="620"/>
                  </a:lnTo>
                  <a:lnTo>
                    <a:pt x="130" y="614"/>
                  </a:lnTo>
                  <a:lnTo>
                    <a:pt x="142" y="604"/>
                  </a:lnTo>
                  <a:lnTo>
                    <a:pt x="152" y="599"/>
                  </a:lnTo>
                  <a:lnTo>
                    <a:pt x="161" y="595"/>
                  </a:lnTo>
                  <a:lnTo>
                    <a:pt x="167" y="591"/>
                  </a:lnTo>
                  <a:lnTo>
                    <a:pt x="175" y="581"/>
                  </a:lnTo>
                  <a:lnTo>
                    <a:pt x="187" y="553"/>
                  </a:lnTo>
                  <a:lnTo>
                    <a:pt x="197" y="522"/>
                  </a:lnTo>
                  <a:lnTo>
                    <a:pt x="205" y="488"/>
                  </a:lnTo>
                  <a:lnTo>
                    <a:pt x="213" y="445"/>
                  </a:lnTo>
                  <a:lnTo>
                    <a:pt x="215" y="404"/>
                  </a:lnTo>
                  <a:lnTo>
                    <a:pt x="213" y="384"/>
                  </a:lnTo>
                  <a:lnTo>
                    <a:pt x="213" y="358"/>
                  </a:lnTo>
                  <a:lnTo>
                    <a:pt x="213" y="333"/>
                  </a:lnTo>
                  <a:lnTo>
                    <a:pt x="211" y="309"/>
                  </a:lnTo>
                  <a:lnTo>
                    <a:pt x="209" y="295"/>
                  </a:lnTo>
                  <a:lnTo>
                    <a:pt x="201" y="288"/>
                  </a:lnTo>
                  <a:lnTo>
                    <a:pt x="189" y="286"/>
                  </a:lnTo>
                  <a:lnTo>
                    <a:pt x="173" y="284"/>
                  </a:lnTo>
                  <a:lnTo>
                    <a:pt x="159" y="280"/>
                  </a:lnTo>
                  <a:lnTo>
                    <a:pt x="146" y="274"/>
                  </a:lnTo>
                  <a:lnTo>
                    <a:pt x="134" y="260"/>
                  </a:lnTo>
                  <a:lnTo>
                    <a:pt x="126" y="242"/>
                  </a:lnTo>
                  <a:lnTo>
                    <a:pt x="122" y="225"/>
                  </a:lnTo>
                  <a:lnTo>
                    <a:pt x="124" y="181"/>
                  </a:lnTo>
                  <a:lnTo>
                    <a:pt x="144" y="162"/>
                  </a:lnTo>
                  <a:lnTo>
                    <a:pt x="169" y="183"/>
                  </a:lnTo>
                  <a:lnTo>
                    <a:pt x="203" y="168"/>
                  </a:lnTo>
                  <a:lnTo>
                    <a:pt x="199" y="114"/>
                  </a:lnTo>
                  <a:lnTo>
                    <a:pt x="228" y="20"/>
                  </a:lnTo>
                  <a:lnTo>
                    <a:pt x="266" y="0"/>
                  </a:lnTo>
                  <a:lnTo>
                    <a:pt x="278" y="116"/>
                  </a:lnTo>
                  <a:lnTo>
                    <a:pt x="311" y="177"/>
                  </a:lnTo>
                  <a:lnTo>
                    <a:pt x="354" y="170"/>
                  </a:lnTo>
                  <a:lnTo>
                    <a:pt x="400" y="118"/>
                  </a:lnTo>
                  <a:lnTo>
                    <a:pt x="429" y="156"/>
                  </a:lnTo>
                  <a:lnTo>
                    <a:pt x="411" y="191"/>
                  </a:lnTo>
                  <a:lnTo>
                    <a:pt x="447" y="242"/>
                  </a:lnTo>
                  <a:lnTo>
                    <a:pt x="496" y="244"/>
                  </a:lnTo>
                  <a:lnTo>
                    <a:pt x="551" y="329"/>
                  </a:lnTo>
                  <a:lnTo>
                    <a:pt x="614" y="439"/>
                  </a:lnTo>
                  <a:lnTo>
                    <a:pt x="646" y="516"/>
                  </a:lnTo>
                  <a:lnTo>
                    <a:pt x="681" y="551"/>
                  </a:lnTo>
                  <a:lnTo>
                    <a:pt x="721" y="543"/>
                  </a:lnTo>
                  <a:lnTo>
                    <a:pt x="793" y="494"/>
                  </a:lnTo>
                  <a:lnTo>
                    <a:pt x="803" y="518"/>
                  </a:lnTo>
                  <a:lnTo>
                    <a:pt x="852" y="492"/>
                  </a:lnTo>
                  <a:lnTo>
                    <a:pt x="856" y="435"/>
                  </a:lnTo>
                  <a:lnTo>
                    <a:pt x="831" y="402"/>
                  </a:lnTo>
                  <a:lnTo>
                    <a:pt x="831" y="335"/>
                  </a:lnTo>
                  <a:lnTo>
                    <a:pt x="868" y="315"/>
                  </a:lnTo>
                  <a:lnTo>
                    <a:pt x="925" y="244"/>
                  </a:lnTo>
                  <a:lnTo>
                    <a:pt x="917" y="199"/>
                  </a:lnTo>
                  <a:lnTo>
                    <a:pt x="941" y="171"/>
                  </a:lnTo>
                  <a:lnTo>
                    <a:pt x="976" y="171"/>
                  </a:lnTo>
                  <a:lnTo>
                    <a:pt x="980" y="148"/>
                  </a:lnTo>
                  <a:lnTo>
                    <a:pt x="967" y="120"/>
                  </a:lnTo>
                  <a:lnTo>
                    <a:pt x="994" y="103"/>
                  </a:lnTo>
                  <a:lnTo>
                    <a:pt x="1043" y="108"/>
                  </a:lnTo>
                  <a:lnTo>
                    <a:pt x="1043" y="162"/>
                  </a:lnTo>
                  <a:lnTo>
                    <a:pt x="1065" y="232"/>
                  </a:lnTo>
                  <a:lnTo>
                    <a:pt x="1128" y="227"/>
                  </a:lnTo>
                  <a:lnTo>
                    <a:pt x="1154" y="189"/>
                  </a:lnTo>
                  <a:lnTo>
                    <a:pt x="1187" y="211"/>
                  </a:lnTo>
                  <a:lnTo>
                    <a:pt x="1193" y="252"/>
                  </a:lnTo>
                  <a:lnTo>
                    <a:pt x="1177" y="315"/>
                  </a:lnTo>
                  <a:lnTo>
                    <a:pt x="1126" y="329"/>
                  </a:lnTo>
                  <a:lnTo>
                    <a:pt x="1061" y="327"/>
                  </a:lnTo>
                  <a:lnTo>
                    <a:pt x="1047" y="311"/>
                  </a:lnTo>
                  <a:lnTo>
                    <a:pt x="1024" y="337"/>
                  </a:lnTo>
                  <a:lnTo>
                    <a:pt x="994" y="315"/>
                  </a:lnTo>
                  <a:lnTo>
                    <a:pt x="939" y="376"/>
                  </a:lnTo>
                  <a:lnTo>
                    <a:pt x="961" y="404"/>
                  </a:lnTo>
                  <a:lnTo>
                    <a:pt x="965" y="459"/>
                  </a:lnTo>
                  <a:lnTo>
                    <a:pt x="1006" y="471"/>
                  </a:lnTo>
                  <a:lnTo>
                    <a:pt x="1051" y="449"/>
                  </a:lnTo>
                  <a:lnTo>
                    <a:pt x="1069" y="445"/>
                  </a:lnTo>
                  <a:lnTo>
                    <a:pt x="1104" y="490"/>
                  </a:lnTo>
                  <a:lnTo>
                    <a:pt x="1075" y="561"/>
                  </a:lnTo>
                  <a:lnTo>
                    <a:pt x="1053" y="614"/>
                  </a:lnTo>
                  <a:lnTo>
                    <a:pt x="1075" y="658"/>
                  </a:lnTo>
                  <a:lnTo>
                    <a:pt x="1116" y="677"/>
                  </a:lnTo>
                  <a:lnTo>
                    <a:pt x="1118" y="732"/>
                  </a:lnTo>
                  <a:lnTo>
                    <a:pt x="1081" y="782"/>
                  </a:lnTo>
                  <a:lnTo>
                    <a:pt x="1112" y="837"/>
                  </a:lnTo>
                  <a:lnTo>
                    <a:pt x="1138" y="819"/>
                  </a:lnTo>
                  <a:lnTo>
                    <a:pt x="1187" y="823"/>
                  </a:lnTo>
                  <a:lnTo>
                    <a:pt x="1197" y="864"/>
                  </a:lnTo>
                  <a:lnTo>
                    <a:pt x="1228" y="884"/>
                  </a:lnTo>
                  <a:lnTo>
                    <a:pt x="1262" y="864"/>
                  </a:lnTo>
                  <a:lnTo>
                    <a:pt x="1293" y="888"/>
                  </a:lnTo>
                  <a:lnTo>
                    <a:pt x="1329" y="872"/>
                  </a:lnTo>
                  <a:lnTo>
                    <a:pt x="1352" y="900"/>
                  </a:lnTo>
                  <a:lnTo>
                    <a:pt x="1343" y="973"/>
                  </a:lnTo>
                  <a:lnTo>
                    <a:pt x="1291" y="986"/>
                  </a:lnTo>
                  <a:lnTo>
                    <a:pt x="1262" y="1026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24" name="Freeform 73"/>
            <p:cNvSpPr>
              <a:spLocks/>
            </p:cNvSpPr>
            <p:nvPr/>
          </p:nvSpPr>
          <p:spPr bwMode="gray">
            <a:xfrm>
              <a:off x="2755" y="3269"/>
              <a:ext cx="596" cy="432"/>
            </a:xfrm>
            <a:custGeom>
              <a:avLst/>
              <a:gdLst>
                <a:gd name="T0" fmla="*/ 209 w 1191"/>
                <a:gd name="T1" fmla="*/ 213 h 864"/>
                <a:gd name="T2" fmla="*/ 202 w 1191"/>
                <a:gd name="T3" fmla="*/ 215 h 864"/>
                <a:gd name="T4" fmla="*/ 195 w 1191"/>
                <a:gd name="T5" fmla="*/ 214 h 864"/>
                <a:gd name="T6" fmla="*/ 186 w 1191"/>
                <a:gd name="T7" fmla="*/ 210 h 864"/>
                <a:gd name="T8" fmla="*/ 180 w 1191"/>
                <a:gd name="T9" fmla="*/ 210 h 864"/>
                <a:gd name="T10" fmla="*/ 174 w 1191"/>
                <a:gd name="T11" fmla="*/ 203 h 864"/>
                <a:gd name="T12" fmla="*/ 169 w 1191"/>
                <a:gd name="T13" fmla="*/ 200 h 864"/>
                <a:gd name="T14" fmla="*/ 163 w 1191"/>
                <a:gd name="T15" fmla="*/ 210 h 864"/>
                <a:gd name="T16" fmla="*/ 155 w 1191"/>
                <a:gd name="T17" fmla="*/ 214 h 864"/>
                <a:gd name="T18" fmla="*/ 146 w 1191"/>
                <a:gd name="T19" fmla="*/ 216 h 864"/>
                <a:gd name="T20" fmla="*/ 140 w 1191"/>
                <a:gd name="T21" fmla="*/ 211 h 864"/>
                <a:gd name="T22" fmla="*/ 133 w 1191"/>
                <a:gd name="T23" fmla="*/ 213 h 864"/>
                <a:gd name="T24" fmla="*/ 123 w 1191"/>
                <a:gd name="T25" fmla="*/ 213 h 864"/>
                <a:gd name="T26" fmla="*/ 112 w 1191"/>
                <a:gd name="T27" fmla="*/ 206 h 864"/>
                <a:gd name="T28" fmla="*/ 101 w 1191"/>
                <a:gd name="T29" fmla="*/ 198 h 864"/>
                <a:gd name="T30" fmla="*/ 93 w 1191"/>
                <a:gd name="T31" fmla="*/ 189 h 864"/>
                <a:gd name="T32" fmla="*/ 88 w 1191"/>
                <a:gd name="T33" fmla="*/ 176 h 864"/>
                <a:gd name="T34" fmla="*/ 91 w 1191"/>
                <a:gd name="T35" fmla="*/ 171 h 864"/>
                <a:gd name="T36" fmla="*/ 94 w 1191"/>
                <a:gd name="T37" fmla="*/ 170 h 864"/>
                <a:gd name="T38" fmla="*/ 96 w 1191"/>
                <a:gd name="T39" fmla="*/ 167 h 864"/>
                <a:gd name="T40" fmla="*/ 87 w 1191"/>
                <a:gd name="T41" fmla="*/ 160 h 864"/>
                <a:gd name="T42" fmla="*/ 79 w 1191"/>
                <a:gd name="T43" fmla="*/ 161 h 864"/>
                <a:gd name="T44" fmla="*/ 74 w 1191"/>
                <a:gd name="T45" fmla="*/ 163 h 864"/>
                <a:gd name="T46" fmla="*/ 66 w 1191"/>
                <a:gd name="T47" fmla="*/ 158 h 864"/>
                <a:gd name="T48" fmla="*/ 60 w 1191"/>
                <a:gd name="T49" fmla="*/ 161 h 864"/>
                <a:gd name="T50" fmla="*/ 52 w 1191"/>
                <a:gd name="T51" fmla="*/ 156 h 864"/>
                <a:gd name="T52" fmla="*/ 46 w 1191"/>
                <a:gd name="T53" fmla="*/ 152 h 864"/>
                <a:gd name="T54" fmla="*/ 66 w 1191"/>
                <a:gd name="T55" fmla="*/ 135 h 864"/>
                <a:gd name="T56" fmla="*/ 53 w 1191"/>
                <a:gd name="T57" fmla="*/ 114 h 864"/>
                <a:gd name="T58" fmla="*/ 29 w 1191"/>
                <a:gd name="T59" fmla="*/ 108 h 864"/>
                <a:gd name="T60" fmla="*/ 8 w 1191"/>
                <a:gd name="T61" fmla="*/ 101 h 864"/>
                <a:gd name="T62" fmla="*/ 26 w 1191"/>
                <a:gd name="T63" fmla="*/ 74 h 864"/>
                <a:gd name="T64" fmla="*/ 63 w 1191"/>
                <a:gd name="T65" fmla="*/ 84 h 864"/>
                <a:gd name="T66" fmla="*/ 77 w 1191"/>
                <a:gd name="T67" fmla="*/ 70 h 864"/>
                <a:gd name="T68" fmla="*/ 100 w 1191"/>
                <a:gd name="T69" fmla="*/ 52 h 864"/>
                <a:gd name="T70" fmla="*/ 124 w 1191"/>
                <a:gd name="T71" fmla="*/ 56 h 864"/>
                <a:gd name="T72" fmla="*/ 144 w 1191"/>
                <a:gd name="T73" fmla="*/ 48 h 864"/>
                <a:gd name="T74" fmla="*/ 165 w 1191"/>
                <a:gd name="T75" fmla="*/ 40 h 864"/>
                <a:gd name="T76" fmla="*/ 182 w 1191"/>
                <a:gd name="T77" fmla="*/ 27 h 864"/>
                <a:gd name="T78" fmla="*/ 200 w 1191"/>
                <a:gd name="T79" fmla="*/ 19 h 864"/>
                <a:gd name="T80" fmla="*/ 217 w 1191"/>
                <a:gd name="T81" fmla="*/ 9 h 864"/>
                <a:gd name="T82" fmla="*/ 244 w 1191"/>
                <a:gd name="T83" fmla="*/ 5 h 864"/>
                <a:gd name="T84" fmla="*/ 260 w 1191"/>
                <a:gd name="T85" fmla="*/ 18 h 864"/>
                <a:gd name="T86" fmla="*/ 252 w 1191"/>
                <a:gd name="T87" fmla="*/ 54 h 864"/>
                <a:gd name="T88" fmla="*/ 274 w 1191"/>
                <a:gd name="T89" fmla="*/ 71 h 864"/>
                <a:gd name="T90" fmla="*/ 298 w 1191"/>
                <a:gd name="T91" fmla="*/ 81 h 864"/>
                <a:gd name="T92" fmla="*/ 282 w 1191"/>
                <a:gd name="T93" fmla="*/ 108 h 864"/>
                <a:gd name="T94" fmla="*/ 260 w 1191"/>
                <a:gd name="T95" fmla="*/ 161 h 864"/>
                <a:gd name="T96" fmla="*/ 248 w 1191"/>
                <a:gd name="T97" fmla="*/ 182 h 864"/>
                <a:gd name="T98" fmla="*/ 225 w 1191"/>
                <a:gd name="T99" fmla="*/ 197 h 8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1"/>
                <a:gd name="T151" fmla="*/ 0 h 864"/>
                <a:gd name="T152" fmla="*/ 1191 w 1191"/>
                <a:gd name="T153" fmla="*/ 864 h 8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1" h="864">
                  <a:moveTo>
                    <a:pt x="866" y="835"/>
                  </a:moveTo>
                  <a:lnTo>
                    <a:pt x="834" y="815"/>
                  </a:lnTo>
                  <a:lnTo>
                    <a:pt x="836" y="852"/>
                  </a:lnTo>
                  <a:lnTo>
                    <a:pt x="832" y="852"/>
                  </a:lnTo>
                  <a:lnTo>
                    <a:pt x="821" y="856"/>
                  </a:lnTo>
                  <a:lnTo>
                    <a:pt x="807" y="860"/>
                  </a:lnTo>
                  <a:lnTo>
                    <a:pt x="793" y="864"/>
                  </a:lnTo>
                  <a:lnTo>
                    <a:pt x="783" y="862"/>
                  </a:lnTo>
                  <a:lnTo>
                    <a:pt x="777" y="856"/>
                  </a:lnTo>
                  <a:lnTo>
                    <a:pt x="767" y="849"/>
                  </a:lnTo>
                  <a:lnTo>
                    <a:pt x="758" y="841"/>
                  </a:lnTo>
                  <a:lnTo>
                    <a:pt x="744" y="837"/>
                  </a:lnTo>
                  <a:lnTo>
                    <a:pt x="734" y="837"/>
                  </a:lnTo>
                  <a:lnTo>
                    <a:pt x="726" y="837"/>
                  </a:lnTo>
                  <a:lnTo>
                    <a:pt x="718" y="837"/>
                  </a:lnTo>
                  <a:lnTo>
                    <a:pt x="708" y="831"/>
                  </a:lnTo>
                  <a:lnTo>
                    <a:pt x="701" y="821"/>
                  </a:lnTo>
                  <a:lnTo>
                    <a:pt x="693" y="811"/>
                  </a:lnTo>
                  <a:lnTo>
                    <a:pt x="687" y="801"/>
                  </a:lnTo>
                  <a:lnTo>
                    <a:pt x="681" y="797"/>
                  </a:lnTo>
                  <a:lnTo>
                    <a:pt x="673" y="799"/>
                  </a:lnTo>
                  <a:lnTo>
                    <a:pt x="665" y="811"/>
                  </a:lnTo>
                  <a:lnTo>
                    <a:pt x="657" y="825"/>
                  </a:lnTo>
                  <a:lnTo>
                    <a:pt x="651" y="839"/>
                  </a:lnTo>
                  <a:lnTo>
                    <a:pt x="641" y="847"/>
                  </a:lnTo>
                  <a:lnTo>
                    <a:pt x="632" y="850"/>
                  </a:lnTo>
                  <a:lnTo>
                    <a:pt x="620" y="856"/>
                  </a:lnTo>
                  <a:lnTo>
                    <a:pt x="606" y="860"/>
                  </a:lnTo>
                  <a:lnTo>
                    <a:pt x="592" y="862"/>
                  </a:lnTo>
                  <a:lnTo>
                    <a:pt x="582" y="862"/>
                  </a:lnTo>
                  <a:lnTo>
                    <a:pt x="575" y="854"/>
                  </a:lnTo>
                  <a:lnTo>
                    <a:pt x="569" y="849"/>
                  </a:lnTo>
                  <a:lnTo>
                    <a:pt x="559" y="843"/>
                  </a:lnTo>
                  <a:lnTo>
                    <a:pt x="549" y="843"/>
                  </a:lnTo>
                  <a:lnTo>
                    <a:pt x="539" y="845"/>
                  </a:lnTo>
                  <a:lnTo>
                    <a:pt x="529" y="850"/>
                  </a:lnTo>
                  <a:lnTo>
                    <a:pt x="519" y="854"/>
                  </a:lnTo>
                  <a:lnTo>
                    <a:pt x="508" y="854"/>
                  </a:lnTo>
                  <a:lnTo>
                    <a:pt x="492" y="849"/>
                  </a:lnTo>
                  <a:lnTo>
                    <a:pt x="474" y="837"/>
                  </a:lnTo>
                  <a:lnTo>
                    <a:pt x="458" y="829"/>
                  </a:lnTo>
                  <a:lnTo>
                    <a:pt x="445" y="821"/>
                  </a:lnTo>
                  <a:lnTo>
                    <a:pt x="431" y="811"/>
                  </a:lnTo>
                  <a:lnTo>
                    <a:pt x="417" y="799"/>
                  </a:lnTo>
                  <a:lnTo>
                    <a:pt x="403" y="791"/>
                  </a:lnTo>
                  <a:lnTo>
                    <a:pt x="389" y="784"/>
                  </a:lnTo>
                  <a:lnTo>
                    <a:pt x="382" y="776"/>
                  </a:lnTo>
                  <a:lnTo>
                    <a:pt x="370" y="754"/>
                  </a:lnTo>
                  <a:lnTo>
                    <a:pt x="358" y="732"/>
                  </a:lnTo>
                  <a:lnTo>
                    <a:pt x="352" y="717"/>
                  </a:lnTo>
                  <a:lnTo>
                    <a:pt x="350" y="703"/>
                  </a:lnTo>
                  <a:lnTo>
                    <a:pt x="354" y="691"/>
                  </a:lnTo>
                  <a:lnTo>
                    <a:pt x="358" y="685"/>
                  </a:lnTo>
                  <a:lnTo>
                    <a:pt x="364" y="683"/>
                  </a:lnTo>
                  <a:lnTo>
                    <a:pt x="368" y="681"/>
                  </a:lnTo>
                  <a:lnTo>
                    <a:pt x="372" y="679"/>
                  </a:lnTo>
                  <a:lnTo>
                    <a:pt x="376" y="677"/>
                  </a:lnTo>
                  <a:lnTo>
                    <a:pt x="380" y="673"/>
                  </a:lnTo>
                  <a:lnTo>
                    <a:pt x="382" y="671"/>
                  </a:lnTo>
                  <a:lnTo>
                    <a:pt x="382" y="665"/>
                  </a:lnTo>
                  <a:lnTo>
                    <a:pt x="376" y="654"/>
                  </a:lnTo>
                  <a:lnTo>
                    <a:pt x="364" y="646"/>
                  </a:lnTo>
                  <a:lnTo>
                    <a:pt x="348" y="638"/>
                  </a:lnTo>
                  <a:lnTo>
                    <a:pt x="332" y="636"/>
                  </a:lnTo>
                  <a:lnTo>
                    <a:pt x="323" y="638"/>
                  </a:lnTo>
                  <a:lnTo>
                    <a:pt x="315" y="644"/>
                  </a:lnTo>
                  <a:lnTo>
                    <a:pt x="307" y="650"/>
                  </a:lnTo>
                  <a:lnTo>
                    <a:pt x="301" y="652"/>
                  </a:lnTo>
                  <a:lnTo>
                    <a:pt x="295" y="650"/>
                  </a:lnTo>
                  <a:lnTo>
                    <a:pt x="283" y="636"/>
                  </a:lnTo>
                  <a:lnTo>
                    <a:pt x="273" y="630"/>
                  </a:lnTo>
                  <a:lnTo>
                    <a:pt x="262" y="630"/>
                  </a:lnTo>
                  <a:lnTo>
                    <a:pt x="254" y="636"/>
                  </a:lnTo>
                  <a:lnTo>
                    <a:pt x="246" y="642"/>
                  </a:lnTo>
                  <a:lnTo>
                    <a:pt x="238" y="644"/>
                  </a:lnTo>
                  <a:lnTo>
                    <a:pt x="230" y="640"/>
                  </a:lnTo>
                  <a:lnTo>
                    <a:pt x="220" y="632"/>
                  </a:lnTo>
                  <a:lnTo>
                    <a:pt x="208" y="624"/>
                  </a:lnTo>
                  <a:lnTo>
                    <a:pt x="195" y="614"/>
                  </a:lnTo>
                  <a:lnTo>
                    <a:pt x="185" y="608"/>
                  </a:lnTo>
                  <a:lnTo>
                    <a:pt x="181" y="606"/>
                  </a:lnTo>
                  <a:lnTo>
                    <a:pt x="181" y="593"/>
                  </a:lnTo>
                  <a:lnTo>
                    <a:pt x="210" y="553"/>
                  </a:lnTo>
                  <a:lnTo>
                    <a:pt x="262" y="540"/>
                  </a:lnTo>
                  <a:lnTo>
                    <a:pt x="271" y="467"/>
                  </a:lnTo>
                  <a:lnTo>
                    <a:pt x="248" y="439"/>
                  </a:lnTo>
                  <a:lnTo>
                    <a:pt x="212" y="455"/>
                  </a:lnTo>
                  <a:lnTo>
                    <a:pt x="179" y="435"/>
                  </a:lnTo>
                  <a:lnTo>
                    <a:pt x="147" y="451"/>
                  </a:lnTo>
                  <a:lnTo>
                    <a:pt x="116" y="431"/>
                  </a:lnTo>
                  <a:lnTo>
                    <a:pt x="106" y="390"/>
                  </a:lnTo>
                  <a:lnTo>
                    <a:pt x="57" y="386"/>
                  </a:lnTo>
                  <a:lnTo>
                    <a:pt x="31" y="404"/>
                  </a:lnTo>
                  <a:lnTo>
                    <a:pt x="0" y="349"/>
                  </a:lnTo>
                  <a:lnTo>
                    <a:pt x="51" y="347"/>
                  </a:lnTo>
                  <a:lnTo>
                    <a:pt x="104" y="295"/>
                  </a:lnTo>
                  <a:lnTo>
                    <a:pt x="139" y="292"/>
                  </a:lnTo>
                  <a:lnTo>
                    <a:pt x="195" y="327"/>
                  </a:lnTo>
                  <a:lnTo>
                    <a:pt x="250" y="335"/>
                  </a:lnTo>
                  <a:lnTo>
                    <a:pt x="275" y="309"/>
                  </a:lnTo>
                  <a:lnTo>
                    <a:pt x="279" y="288"/>
                  </a:lnTo>
                  <a:lnTo>
                    <a:pt x="307" y="278"/>
                  </a:lnTo>
                  <a:lnTo>
                    <a:pt x="338" y="248"/>
                  </a:lnTo>
                  <a:lnTo>
                    <a:pt x="386" y="238"/>
                  </a:lnTo>
                  <a:lnTo>
                    <a:pt x="397" y="207"/>
                  </a:lnTo>
                  <a:lnTo>
                    <a:pt x="437" y="181"/>
                  </a:lnTo>
                  <a:lnTo>
                    <a:pt x="458" y="223"/>
                  </a:lnTo>
                  <a:lnTo>
                    <a:pt x="496" y="225"/>
                  </a:lnTo>
                  <a:lnTo>
                    <a:pt x="521" y="248"/>
                  </a:lnTo>
                  <a:lnTo>
                    <a:pt x="567" y="227"/>
                  </a:lnTo>
                  <a:lnTo>
                    <a:pt x="575" y="189"/>
                  </a:lnTo>
                  <a:lnTo>
                    <a:pt x="604" y="173"/>
                  </a:lnTo>
                  <a:lnTo>
                    <a:pt x="641" y="193"/>
                  </a:lnTo>
                  <a:lnTo>
                    <a:pt x="659" y="160"/>
                  </a:lnTo>
                  <a:lnTo>
                    <a:pt x="695" y="160"/>
                  </a:lnTo>
                  <a:lnTo>
                    <a:pt x="693" y="120"/>
                  </a:lnTo>
                  <a:lnTo>
                    <a:pt x="728" y="108"/>
                  </a:lnTo>
                  <a:lnTo>
                    <a:pt x="740" y="122"/>
                  </a:lnTo>
                  <a:lnTo>
                    <a:pt x="765" y="71"/>
                  </a:lnTo>
                  <a:lnTo>
                    <a:pt x="797" y="73"/>
                  </a:lnTo>
                  <a:lnTo>
                    <a:pt x="825" y="77"/>
                  </a:lnTo>
                  <a:lnTo>
                    <a:pt x="840" y="30"/>
                  </a:lnTo>
                  <a:lnTo>
                    <a:pt x="868" y="36"/>
                  </a:lnTo>
                  <a:lnTo>
                    <a:pt x="891" y="63"/>
                  </a:lnTo>
                  <a:lnTo>
                    <a:pt x="933" y="6"/>
                  </a:lnTo>
                  <a:lnTo>
                    <a:pt x="974" y="18"/>
                  </a:lnTo>
                  <a:lnTo>
                    <a:pt x="1006" y="0"/>
                  </a:lnTo>
                  <a:lnTo>
                    <a:pt x="1039" y="10"/>
                  </a:lnTo>
                  <a:lnTo>
                    <a:pt x="1039" y="69"/>
                  </a:lnTo>
                  <a:lnTo>
                    <a:pt x="1065" y="89"/>
                  </a:lnTo>
                  <a:lnTo>
                    <a:pt x="1059" y="154"/>
                  </a:lnTo>
                  <a:lnTo>
                    <a:pt x="1006" y="215"/>
                  </a:lnTo>
                  <a:lnTo>
                    <a:pt x="1080" y="209"/>
                  </a:lnTo>
                  <a:lnTo>
                    <a:pt x="1096" y="234"/>
                  </a:lnTo>
                  <a:lnTo>
                    <a:pt x="1096" y="284"/>
                  </a:lnTo>
                  <a:lnTo>
                    <a:pt x="1134" y="258"/>
                  </a:lnTo>
                  <a:lnTo>
                    <a:pt x="1169" y="258"/>
                  </a:lnTo>
                  <a:lnTo>
                    <a:pt x="1191" y="321"/>
                  </a:lnTo>
                  <a:lnTo>
                    <a:pt x="1163" y="351"/>
                  </a:lnTo>
                  <a:lnTo>
                    <a:pt x="1167" y="408"/>
                  </a:lnTo>
                  <a:lnTo>
                    <a:pt x="1128" y="431"/>
                  </a:lnTo>
                  <a:lnTo>
                    <a:pt x="1104" y="504"/>
                  </a:lnTo>
                  <a:lnTo>
                    <a:pt x="1110" y="579"/>
                  </a:lnTo>
                  <a:lnTo>
                    <a:pt x="1039" y="642"/>
                  </a:lnTo>
                  <a:lnTo>
                    <a:pt x="1013" y="654"/>
                  </a:lnTo>
                  <a:lnTo>
                    <a:pt x="1013" y="713"/>
                  </a:lnTo>
                  <a:lnTo>
                    <a:pt x="990" y="728"/>
                  </a:lnTo>
                  <a:lnTo>
                    <a:pt x="943" y="738"/>
                  </a:lnTo>
                  <a:lnTo>
                    <a:pt x="937" y="776"/>
                  </a:lnTo>
                  <a:lnTo>
                    <a:pt x="899" y="788"/>
                  </a:lnTo>
                  <a:lnTo>
                    <a:pt x="866" y="835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25" name="Freeform 74"/>
            <p:cNvSpPr>
              <a:spLocks/>
            </p:cNvSpPr>
            <p:nvPr/>
          </p:nvSpPr>
          <p:spPr bwMode="gray">
            <a:xfrm>
              <a:off x="2755" y="3269"/>
              <a:ext cx="596" cy="432"/>
            </a:xfrm>
            <a:custGeom>
              <a:avLst/>
              <a:gdLst>
                <a:gd name="T0" fmla="*/ 209 w 1191"/>
                <a:gd name="T1" fmla="*/ 213 h 864"/>
                <a:gd name="T2" fmla="*/ 202 w 1191"/>
                <a:gd name="T3" fmla="*/ 215 h 864"/>
                <a:gd name="T4" fmla="*/ 195 w 1191"/>
                <a:gd name="T5" fmla="*/ 214 h 864"/>
                <a:gd name="T6" fmla="*/ 186 w 1191"/>
                <a:gd name="T7" fmla="*/ 210 h 864"/>
                <a:gd name="T8" fmla="*/ 180 w 1191"/>
                <a:gd name="T9" fmla="*/ 210 h 864"/>
                <a:gd name="T10" fmla="*/ 174 w 1191"/>
                <a:gd name="T11" fmla="*/ 203 h 864"/>
                <a:gd name="T12" fmla="*/ 169 w 1191"/>
                <a:gd name="T13" fmla="*/ 200 h 864"/>
                <a:gd name="T14" fmla="*/ 163 w 1191"/>
                <a:gd name="T15" fmla="*/ 210 h 864"/>
                <a:gd name="T16" fmla="*/ 155 w 1191"/>
                <a:gd name="T17" fmla="*/ 214 h 864"/>
                <a:gd name="T18" fmla="*/ 146 w 1191"/>
                <a:gd name="T19" fmla="*/ 216 h 864"/>
                <a:gd name="T20" fmla="*/ 140 w 1191"/>
                <a:gd name="T21" fmla="*/ 211 h 864"/>
                <a:gd name="T22" fmla="*/ 133 w 1191"/>
                <a:gd name="T23" fmla="*/ 213 h 864"/>
                <a:gd name="T24" fmla="*/ 123 w 1191"/>
                <a:gd name="T25" fmla="*/ 213 h 864"/>
                <a:gd name="T26" fmla="*/ 112 w 1191"/>
                <a:gd name="T27" fmla="*/ 206 h 864"/>
                <a:gd name="T28" fmla="*/ 101 w 1191"/>
                <a:gd name="T29" fmla="*/ 198 h 864"/>
                <a:gd name="T30" fmla="*/ 93 w 1191"/>
                <a:gd name="T31" fmla="*/ 189 h 864"/>
                <a:gd name="T32" fmla="*/ 88 w 1191"/>
                <a:gd name="T33" fmla="*/ 176 h 864"/>
                <a:gd name="T34" fmla="*/ 91 w 1191"/>
                <a:gd name="T35" fmla="*/ 171 h 864"/>
                <a:gd name="T36" fmla="*/ 94 w 1191"/>
                <a:gd name="T37" fmla="*/ 170 h 864"/>
                <a:gd name="T38" fmla="*/ 96 w 1191"/>
                <a:gd name="T39" fmla="*/ 167 h 864"/>
                <a:gd name="T40" fmla="*/ 87 w 1191"/>
                <a:gd name="T41" fmla="*/ 160 h 864"/>
                <a:gd name="T42" fmla="*/ 79 w 1191"/>
                <a:gd name="T43" fmla="*/ 161 h 864"/>
                <a:gd name="T44" fmla="*/ 74 w 1191"/>
                <a:gd name="T45" fmla="*/ 163 h 864"/>
                <a:gd name="T46" fmla="*/ 66 w 1191"/>
                <a:gd name="T47" fmla="*/ 158 h 864"/>
                <a:gd name="T48" fmla="*/ 60 w 1191"/>
                <a:gd name="T49" fmla="*/ 161 h 864"/>
                <a:gd name="T50" fmla="*/ 52 w 1191"/>
                <a:gd name="T51" fmla="*/ 156 h 864"/>
                <a:gd name="T52" fmla="*/ 46 w 1191"/>
                <a:gd name="T53" fmla="*/ 152 h 864"/>
                <a:gd name="T54" fmla="*/ 66 w 1191"/>
                <a:gd name="T55" fmla="*/ 135 h 864"/>
                <a:gd name="T56" fmla="*/ 53 w 1191"/>
                <a:gd name="T57" fmla="*/ 114 h 864"/>
                <a:gd name="T58" fmla="*/ 29 w 1191"/>
                <a:gd name="T59" fmla="*/ 108 h 864"/>
                <a:gd name="T60" fmla="*/ 8 w 1191"/>
                <a:gd name="T61" fmla="*/ 101 h 864"/>
                <a:gd name="T62" fmla="*/ 26 w 1191"/>
                <a:gd name="T63" fmla="*/ 74 h 864"/>
                <a:gd name="T64" fmla="*/ 63 w 1191"/>
                <a:gd name="T65" fmla="*/ 84 h 864"/>
                <a:gd name="T66" fmla="*/ 77 w 1191"/>
                <a:gd name="T67" fmla="*/ 70 h 864"/>
                <a:gd name="T68" fmla="*/ 100 w 1191"/>
                <a:gd name="T69" fmla="*/ 52 h 864"/>
                <a:gd name="T70" fmla="*/ 124 w 1191"/>
                <a:gd name="T71" fmla="*/ 56 h 864"/>
                <a:gd name="T72" fmla="*/ 144 w 1191"/>
                <a:gd name="T73" fmla="*/ 48 h 864"/>
                <a:gd name="T74" fmla="*/ 165 w 1191"/>
                <a:gd name="T75" fmla="*/ 40 h 864"/>
                <a:gd name="T76" fmla="*/ 182 w 1191"/>
                <a:gd name="T77" fmla="*/ 27 h 864"/>
                <a:gd name="T78" fmla="*/ 200 w 1191"/>
                <a:gd name="T79" fmla="*/ 19 h 864"/>
                <a:gd name="T80" fmla="*/ 217 w 1191"/>
                <a:gd name="T81" fmla="*/ 9 h 864"/>
                <a:gd name="T82" fmla="*/ 244 w 1191"/>
                <a:gd name="T83" fmla="*/ 5 h 864"/>
                <a:gd name="T84" fmla="*/ 260 w 1191"/>
                <a:gd name="T85" fmla="*/ 18 h 864"/>
                <a:gd name="T86" fmla="*/ 252 w 1191"/>
                <a:gd name="T87" fmla="*/ 54 h 864"/>
                <a:gd name="T88" fmla="*/ 274 w 1191"/>
                <a:gd name="T89" fmla="*/ 71 h 864"/>
                <a:gd name="T90" fmla="*/ 298 w 1191"/>
                <a:gd name="T91" fmla="*/ 81 h 864"/>
                <a:gd name="T92" fmla="*/ 282 w 1191"/>
                <a:gd name="T93" fmla="*/ 108 h 864"/>
                <a:gd name="T94" fmla="*/ 260 w 1191"/>
                <a:gd name="T95" fmla="*/ 161 h 864"/>
                <a:gd name="T96" fmla="*/ 248 w 1191"/>
                <a:gd name="T97" fmla="*/ 182 h 864"/>
                <a:gd name="T98" fmla="*/ 225 w 1191"/>
                <a:gd name="T99" fmla="*/ 197 h 8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1"/>
                <a:gd name="T151" fmla="*/ 0 h 864"/>
                <a:gd name="T152" fmla="*/ 1191 w 1191"/>
                <a:gd name="T153" fmla="*/ 864 h 8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1" h="864">
                  <a:moveTo>
                    <a:pt x="866" y="835"/>
                  </a:moveTo>
                  <a:lnTo>
                    <a:pt x="834" y="815"/>
                  </a:lnTo>
                  <a:lnTo>
                    <a:pt x="836" y="852"/>
                  </a:lnTo>
                  <a:lnTo>
                    <a:pt x="832" y="852"/>
                  </a:lnTo>
                  <a:lnTo>
                    <a:pt x="821" y="856"/>
                  </a:lnTo>
                  <a:lnTo>
                    <a:pt x="807" y="860"/>
                  </a:lnTo>
                  <a:lnTo>
                    <a:pt x="793" y="864"/>
                  </a:lnTo>
                  <a:lnTo>
                    <a:pt x="783" y="862"/>
                  </a:lnTo>
                  <a:lnTo>
                    <a:pt x="777" y="856"/>
                  </a:lnTo>
                  <a:lnTo>
                    <a:pt x="767" y="849"/>
                  </a:lnTo>
                  <a:lnTo>
                    <a:pt x="758" y="841"/>
                  </a:lnTo>
                  <a:lnTo>
                    <a:pt x="744" y="837"/>
                  </a:lnTo>
                  <a:lnTo>
                    <a:pt x="734" y="837"/>
                  </a:lnTo>
                  <a:lnTo>
                    <a:pt x="726" y="837"/>
                  </a:lnTo>
                  <a:lnTo>
                    <a:pt x="718" y="837"/>
                  </a:lnTo>
                  <a:lnTo>
                    <a:pt x="708" y="831"/>
                  </a:lnTo>
                  <a:lnTo>
                    <a:pt x="701" y="821"/>
                  </a:lnTo>
                  <a:lnTo>
                    <a:pt x="693" y="811"/>
                  </a:lnTo>
                  <a:lnTo>
                    <a:pt x="687" y="801"/>
                  </a:lnTo>
                  <a:lnTo>
                    <a:pt x="681" y="797"/>
                  </a:lnTo>
                  <a:lnTo>
                    <a:pt x="673" y="799"/>
                  </a:lnTo>
                  <a:lnTo>
                    <a:pt x="665" y="811"/>
                  </a:lnTo>
                  <a:lnTo>
                    <a:pt x="657" y="825"/>
                  </a:lnTo>
                  <a:lnTo>
                    <a:pt x="651" y="839"/>
                  </a:lnTo>
                  <a:lnTo>
                    <a:pt x="641" y="847"/>
                  </a:lnTo>
                  <a:lnTo>
                    <a:pt x="632" y="850"/>
                  </a:lnTo>
                  <a:lnTo>
                    <a:pt x="620" y="856"/>
                  </a:lnTo>
                  <a:lnTo>
                    <a:pt x="606" y="860"/>
                  </a:lnTo>
                  <a:lnTo>
                    <a:pt x="592" y="862"/>
                  </a:lnTo>
                  <a:lnTo>
                    <a:pt x="582" y="862"/>
                  </a:lnTo>
                  <a:lnTo>
                    <a:pt x="575" y="854"/>
                  </a:lnTo>
                  <a:lnTo>
                    <a:pt x="569" y="849"/>
                  </a:lnTo>
                  <a:lnTo>
                    <a:pt x="559" y="843"/>
                  </a:lnTo>
                  <a:lnTo>
                    <a:pt x="549" y="843"/>
                  </a:lnTo>
                  <a:lnTo>
                    <a:pt x="539" y="845"/>
                  </a:lnTo>
                  <a:lnTo>
                    <a:pt x="529" y="850"/>
                  </a:lnTo>
                  <a:lnTo>
                    <a:pt x="519" y="854"/>
                  </a:lnTo>
                  <a:lnTo>
                    <a:pt x="508" y="854"/>
                  </a:lnTo>
                  <a:lnTo>
                    <a:pt x="492" y="849"/>
                  </a:lnTo>
                  <a:lnTo>
                    <a:pt x="474" y="837"/>
                  </a:lnTo>
                  <a:lnTo>
                    <a:pt x="458" y="829"/>
                  </a:lnTo>
                  <a:lnTo>
                    <a:pt x="445" y="821"/>
                  </a:lnTo>
                  <a:lnTo>
                    <a:pt x="431" y="811"/>
                  </a:lnTo>
                  <a:lnTo>
                    <a:pt x="417" y="799"/>
                  </a:lnTo>
                  <a:lnTo>
                    <a:pt x="403" y="791"/>
                  </a:lnTo>
                  <a:lnTo>
                    <a:pt x="389" y="784"/>
                  </a:lnTo>
                  <a:lnTo>
                    <a:pt x="382" y="776"/>
                  </a:lnTo>
                  <a:lnTo>
                    <a:pt x="370" y="754"/>
                  </a:lnTo>
                  <a:lnTo>
                    <a:pt x="358" y="732"/>
                  </a:lnTo>
                  <a:lnTo>
                    <a:pt x="352" y="717"/>
                  </a:lnTo>
                  <a:lnTo>
                    <a:pt x="350" y="703"/>
                  </a:lnTo>
                  <a:lnTo>
                    <a:pt x="354" y="691"/>
                  </a:lnTo>
                  <a:lnTo>
                    <a:pt x="358" y="685"/>
                  </a:lnTo>
                  <a:lnTo>
                    <a:pt x="364" y="683"/>
                  </a:lnTo>
                  <a:lnTo>
                    <a:pt x="368" y="681"/>
                  </a:lnTo>
                  <a:lnTo>
                    <a:pt x="372" y="679"/>
                  </a:lnTo>
                  <a:lnTo>
                    <a:pt x="376" y="677"/>
                  </a:lnTo>
                  <a:lnTo>
                    <a:pt x="380" y="673"/>
                  </a:lnTo>
                  <a:lnTo>
                    <a:pt x="382" y="671"/>
                  </a:lnTo>
                  <a:lnTo>
                    <a:pt x="382" y="665"/>
                  </a:lnTo>
                  <a:lnTo>
                    <a:pt x="376" y="654"/>
                  </a:lnTo>
                  <a:lnTo>
                    <a:pt x="364" y="646"/>
                  </a:lnTo>
                  <a:lnTo>
                    <a:pt x="348" y="638"/>
                  </a:lnTo>
                  <a:lnTo>
                    <a:pt x="332" y="636"/>
                  </a:lnTo>
                  <a:lnTo>
                    <a:pt x="323" y="638"/>
                  </a:lnTo>
                  <a:lnTo>
                    <a:pt x="315" y="644"/>
                  </a:lnTo>
                  <a:lnTo>
                    <a:pt x="307" y="650"/>
                  </a:lnTo>
                  <a:lnTo>
                    <a:pt x="301" y="652"/>
                  </a:lnTo>
                  <a:lnTo>
                    <a:pt x="295" y="650"/>
                  </a:lnTo>
                  <a:lnTo>
                    <a:pt x="283" y="636"/>
                  </a:lnTo>
                  <a:lnTo>
                    <a:pt x="273" y="630"/>
                  </a:lnTo>
                  <a:lnTo>
                    <a:pt x="262" y="630"/>
                  </a:lnTo>
                  <a:lnTo>
                    <a:pt x="254" y="636"/>
                  </a:lnTo>
                  <a:lnTo>
                    <a:pt x="246" y="642"/>
                  </a:lnTo>
                  <a:lnTo>
                    <a:pt x="238" y="644"/>
                  </a:lnTo>
                  <a:lnTo>
                    <a:pt x="230" y="640"/>
                  </a:lnTo>
                  <a:lnTo>
                    <a:pt x="220" y="632"/>
                  </a:lnTo>
                  <a:lnTo>
                    <a:pt x="208" y="624"/>
                  </a:lnTo>
                  <a:lnTo>
                    <a:pt x="195" y="614"/>
                  </a:lnTo>
                  <a:lnTo>
                    <a:pt x="185" y="608"/>
                  </a:lnTo>
                  <a:lnTo>
                    <a:pt x="181" y="606"/>
                  </a:lnTo>
                  <a:lnTo>
                    <a:pt x="181" y="593"/>
                  </a:lnTo>
                  <a:lnTo>
                    <a:pt x="210" y="553"/>
                  </a:lnTo>
                  <a:lnTo>
                    <a:pt x="262" y="540"/>
                  </a:lnTo>
                  <a:lnTo>
                    <a:pt x="271" y="467"/>
                  </a:lnTo>
                  <a:lnTo>
                    <a:pt x="248" y="439"/>
                  </a:lnTo>
                  <a:lnTo>
                    <a:pt x="212" y="455"/>
                  </a:lnTo>
                  <a:lnTo>
                    <a:pt x="179" y="435"/>
                  </a:lnTo>
                  <a:lnTo>
                    <a:pt x="147" y="451"/>
                  </a:lnTo>
                  <a:lnTo>
                    <a:pt x="116" y="431"/>
                  </a:lnTo>
                  <a:lnTo>
                    <a:pt x="106" y="390"/>
                  </a:lnTo>
                  <a:lnTo>
                    <a:pt x="57" y="386"/>
                  </a:lnTo>
                  <a:lnTo>
                    <a:pt x="31" y="404"/>
                  </a:lnTo>
                  <a:lnTo>
                    <a:pt x="0" y="349"/>
                  </a:lnTo>
                  <a:lnTo>
                    <a:pt x="51" y="347"/>
                  </a:lnTo>
                  <a:lnTo>
                    <a:pt x="104" y="295"/>
                  </a:lnTo>
                  <a:lnTo>
                    <a:pt x="139" y="292"/>
                  </a:lnTo>
                  <a:lnTo>
                    <a:pt x="195" y="327"/>
                  </a:lnTo>
                  <a:lnTo>
                    <a:pt x="250" y="335"/>
                  </a:lnTo>
                  <a:lnTo>
                    <a:pt x="275" y="309"/>
                  </a:lnTo>
                  <a:lnTo>
                    <a:pt x="279" y="288"/>
                  </a:lnTo>
                  <a:lnTo>
                    <a:pt x="307" y="278"/>
                  </a:lnTo>
                  <a:lnTo>
                    <a:pt x="338" y="248"/>
                  </a:lnTo>
                  <a:lnTo>
                    <a:pt x="386" y="238"/>
                  </a:lnTo>
                  <a:lnTo>
                    <a:pt x="397" y="207"/>
                  </a:lnTo>
                  <a:lnTo>
                    <a:pt x="437" y="181"/>
                  </a:lnTo>
                  <a:lnTo>
                    <a:pt x="458" y="223"/>
                  </a:lnTo>
                  <a:lnTo>
                    <a:pt x="496" y="225"/>
                  </a:lnTo>
                  <a:lnTo>
                    <a:pt x="521" y="248"/>
                  </a:lnTo>
                  <a:lnTo>
                    <a:pt x="567" y="227"/>
                  </a:lnTo>
                  <a:lnTo>
                    <a:pt x="575" y="189"/>
                  </a:lnTo>
                  <a:lnTo>
                    <a:pt x="604" y="173"/>
                  </a:lnTo>
                  <a:lnTo>
                    <a:pt x="641" y="193"/>
                  </a:lnTo>
                  <a:lnTo>
                    <a:pt x="659" y="160"/>
                  </a:lnTo>
                  <a:lnTo>
                    <a:pt x="695" y="160"/>
                  </a:lnTo>
                  <a:lnTo>
                    <a:pt x="693" y="120"/>
                  </a:lnTo>
                  <a:lnTo>
                    <a:pt x="728" y="108"/>
                  </a:lnTo>
                  <a:lnTo>
                    <a:pt x="740" y="122"/>
                  </a:lnTo>
                  <a:lnTo>
                    <a:pt x="765" y="71"/>
                  </a:lnTo>
                  <a:lnTo>
                    <a:pt x="797" y="73"/>
                  </a:lnTo>
                  <a:lnTo>
                    <a:pt x="825" y="77"/>
                  </a:lnTo>
                  <a:lnTo>
                    <a:pt x="840" y="30"/>
                  </a:lnTo>
                  <a:lnTo>
                    <a:pt x="868" y="36"/>
                  </a:lnTo>
                  <a:lnTo>
                    <a:pt x="891" y="63"/>
                  </a:lnTo>
                  <a:lnTo>
                    <a:pt x="933" y="6"/>
                  </a:lnTo>
                  <a:lnTo>
                    <a:pt x="974" y="18"/>
                  </a:lnTo>
                  <a:lnTo>
                    <a:pt x="1006" y="0"/>
                  </a:lnTo>
                  <a:lnTo>
                    <a:pt x="1039" y="10"/>
                  </a:lnTo>
                  <a:lnTo>
                    <a:pt x="1039" y="69"/>
                  </a:lnTo>
                  <a:lnTo>
                    <a:pt x="1065" y="89"/>
                  </a:lnTo>
                  <a:lnTo>
                    <a:pt x="1059" y="154"/>
                  </a:lnTo>
                  <a:lnTo>
                    <a:pt x="1006" y="215"/>
                  </a:lnTo>
                  <a:lnTo>
                    <a:pt x="1080" y="209"/>
                  </a:lnTo>
                  <a:lnTo>
                    <a:pt x="1096" y="234"/>
                  </a:lnTo>
                  <a:lnTo>
                    <a:pt x="1096" y="284"/>
                  </a:lnTo>
                  <a:lnTo>
                    <a:pt x="1134" y="258"/>
                  </a:lnTo>
                  <a:lnTo>
                    <a:pt x="1169" y="258"/>
                  </a:lnTo>
                  <a:lnTo>
                    <a:pt x="1191" y="321"/>
                  </a:lnTo>
                  <a:lnTo>
                    <a:pt x="1163" y="351"/>
                  </a:lnTo>
                  <a:lnTo>
                    <a:pt x="1167" y="408"/>
                  </a:lnTo>
                  <a:lnTo>
                    <a:pt x="1128" y="431"/>
                  </a:lnTo>
                  <a:lnTo>
                    <a:pt x="1104" y="504"/>
                  </a:lnTo>
                  <a:lnTo>
                    <a:pt x="1110" y="579"/>
                  </a:lnTo>
                  <a:lnTo>
                    <a:pt x="1039" y="642"/>
                  </a:lnTo>
                  <a:lnTo>
                    <a:pt x="1013" y="654"/>
                  </a:lnTo>
                  <a:lnTo>
                    <a:pt x="1013" y="713"/>
                  </a:lnTo>
                  <a:lnTo>
                    <a:pt x="990" y="728"/>
                  </a:lnTo>
                  <a:lnTo>
                    <a:pt x="943" y="738"/>
                  </a:lnTo>
                  <a:lnTo>
                    <a:pt x="937" y="776"/>
                  </a:lnTo>
                  <a:lnTo>
                    <a:pt x="899" y="788"/>
                  </a:lnTo>
                  <a:lnTo>
                    <a:pt x="866" y="835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26" name="Freeform 75"/>
            <p:cNvSpPr>
              <a:spLocks/>
            </p:cNvSpPr>
            <p:nvPr/>
          </p:nvSpPr>
          <p:spPr bwMode="gray">
            <a:xfrm>
              <a:off x="3116" y="3813"/>
              <a:ext cx="195" cy="172"/>
            </a:xfrm>
            <a:custGeom>
              <a:avLst/>
              <a:gdLst>
                <a:gd name="T0" fmla="*/ 20 w 392"/>
                <a:gd name="T1" fmla="*/ 19 h 344"/>
                <a:gd name="T2" fmla="*/ 17 w 392"/>
                <a:gd name="T3" fmla="*/ 21 h 344"/>
                <a:gd name="T4" fmla="*/ 11 w 392"/>
                <a:gd name="T5" fmla="*/ 27 h 344"/>
                <a:gd name="T6" fmla="*/ 5 w 392"/>
                <a:gd name="T7" fmla="*/ 35 h 344"/>
                <a:gd name="T8" fmla="*/ 1 w 392"/>
                <a:gd name="T9" fmla="*/ 40 h 344"/>
                <a:gd name="T10" fmla="*/ 0 w 392"/>
                <a:gd name="T11" fmla="*/ 50 h 344"/>
                <a:gd name="T12" fmla="*/ 1 w 392"/>
                <a:gd name="T13" fmla="*/ 63 h 344"/>
                <a:gd name="T14" fmla="*/ 5 w 392"/>
                <a:gd name="T15" fmla="*/ 72 h 344"/>
                <a:gd name="T16" fmla="*/ 12 w 392"/>
                <a:gd name="T17" fmla="*/ 78 h 344"/>
                <a:gd name="T18" fmla="*/ 22 w 392"/>
                <a:gd name="T19" fmla="*/ 80 h 344"/>
                <a:gd name="T20" fmla="*/ 28 w 392"/>
                <a:gd name="T21" fmla="*/ 80 h 344"/>
                <a:gd name="T22" fmla="*/ 33 w 392"/>
                <a:gd name="T23" fmla="*/ 81 h 344"/>
                <a:gd name="T24" fmla="*/ 41 w 392"/>
                <a:gd name="T25" fmla="*/ 86 h 344"/>
                <a:gd name="T26" fmla="*/ 46 w 392"/>
                <a:gd name="T27" fmla="*/ 85 h 344"/>
                <a:gd name="T28" fmla="*/ 49 w 392"/>
                <a:gd name="T29" fmla="*/ 80 h 344"/>
                <a:gd name="T30" fmla="*/ 53 w 392"/>
                <a:gd name="T31" fmla="*/ 74 h 344"/>
                <a:gd name="T32" fmla="*/ 59 w 392"/>
                <a:gd name="T33" fmla="*/ 73 h 344"/>
                <a:gd name="T34" fmla="*/ 64 w 392"/>
                <a:gd name="T35" fmla="*/ 69 h 344"/>
                <a:gd name="T36" fmla="*/ 69 w 392"/>
                <a:gd name="T37" fmla="*/ 63 h 344"/>
                <a:gd name="T38" fmla="*/ 76 w 392"/>
                <a:gd name="T39" fmla="*/ 59 h 344"/>
                <a:gd name="T40" fmla="*/ 79 w 392"/>
                <a:gd name="T41" fmla="*/ 52 h 344"/>
                <a:gd name="T42" fmla="*/ 80 w 392"/>
                <a:gd name="T43" fmla="*/ 43 h 344"/>
                <a:gd name="T44" fmla="*/ 85 w 392"/>
                <a:gd name="T45" fmla="*/ 28 h 344"/>
                <a:gd name="T46" fmla="*/ 90 w 392"/>
                <a:gd name="T47" fmla="*/ 21 h 344"/>
                <a:gd name="T48" fmla="*/ 94 w 392"/>
                <a:gd name="T49" fmla="*/ 19 h 344"/>
                <a:gd name="T50" fmla="*/ 97 w 392"/>
                <a:gd name="T51" fmla="*/ 15 h 344"/>
                <a:gd name="T52" fmla="*/ 97 w 392"/>
                <a:gd name="T53" fmla="*/ 9 h 344"/>
                <a:gd name="T54" fmla="*/ 95 w 392"/>
                <a:gd name="T55" fmla="*/ 3 h 344"/>
                <a:gd name="T56" fmla="*/ 88 w 392"/>
                <a:gd name="T57" fmla="*/ 1 h 344"/>
                <a:gd name="T58" fmla="*/ 75 w 392"/>
                <a:gd name="T59" fmla="*/ 1 h 344"/>
                <a:gd name="T60" fmla="*/ 64 w 392"/>
                <a:gd name="T61" fmla="*/ 3 h 344"/>
                <a:gd name="T62" fmla="*/ 55 w 392"/>
                <a:gd name="T63" fmla="*/ 5 h 344"/>
                <a:gd name="T64" fmla="*/ 45 w 392"/>
                <a:gd name="T65" fmla="*/ 7 h 344"/>
                <a:gd name="T66" fmla="*/ 38 w 392"/>
                <a:gd name="T67" fmla="*/ 8 h 344"/>
                <a:gd name="T68" fmla="*/ 33 w 392"/>
                <a:gd name="T69" fmla="*/ 11 h 344"/>
                <a:gd name="T70" fmla="*/ 28 w 392"/>
                <a:gd name="T71" fmla="*/ 12 h 344"/>
                <a:gd name="T72" fmla="*/ 23 w 392"/>
                <a:gd name="T73" fmla="*/ 12 h 3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92"/>
                <a:gd name="T112" fmla="*/ 0 h 344"/>
                <a:gd name="T113" fmla="*/ 392 w 392"/>
                <a:gd name="T114" fmla="*/ 344 h 3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92" h="344">
                  <a:moveTo>
                    <a:pt x="87" y="51"/>
                  </a:moveTo>
                  <a:lnTo>
                    <a:pt x="83" y="74"/>
                  </a:lnTo>
                  <a:lnTo>
                    <a:pt x="79" y="76"/>
                  </a:lnTo>
                  <a:lnTo>
                    <a:pt x="71" y="84"/>
                  </a:lnTo>
                  <a:lnTo>
                    <a:pt x="59" y="96"/>
                  </a:lnTo>
                  <a:lnTo>
                    <a:pt x="45" y="108"/>
                  </a:lnTo>
                  <a:lnTo>
                    <a:pt x="32" y="124"/>
                  </a:lnTo>
                  <a:lnTo>
                    <a:pt x="20" y="137"/>
                  </a:lnTo>
                  <a:lnTo>
                    <a:pt x="10" y="149"/>
                  </a:lnTo>
                  <a:lnTo>
                    <a:pt x="4" y="159"/>
                  </a:lnTo>
                  <a:lnTo>
                    <a:pt x="0" y="175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6" y="254"/>
                  </a:lnTo>
                  <a:lnTo>
                    <a:pt x="12" y="271"/>
                  </a:lnTo>
                  <a:lnTo>
                    <a:pt x="22" y="287"/>
                  </a:lnTo>
                  <a:lnTo>
                    <a:pt x="36" y="299"/>
                  </a:lnTo>
                  <a:lnTo>
                    <a:pt x="51" y="309"/>
                  </a:lnTo>
                  <a:lnTo>
                    <a:pt x="73" y="317"/>
                  </a:lnTo>
                  <a:lnTo>
                    <a:pt x="91" y="318"/>
                  </a:lnTo>
                  <a:lnTo>
                    <a:pt x="103" y="318"/>
                  </a:lnTo>
                  <a:lnTo>
                    <a:pt x="112" y="318"/>
                  </a:lnTo>
                  <a:lnTo>
                    <a:pt x="122" y="318"/>
                  </a:lnTo>
                  <a:lnTo>
                    <a:pt x="134" y="324"/>
                  </a:lnTo>
                  <a:lnTo>
                    <a:pt x="152" y="334"/>
                  </a:lnTo>
                  <a:lnTo>
                    <a:pt x="164" y="342"/>
                  </a:lnTo>
                  <a:lnTo>
                    <a:pt x="175" y="344"/>
                  </a:lnTo>
                  <a:lnTo>
                    <a:pt x="185" y="338"/>
                  </a:lnTo>
                  <a:lnTo>
                    <a:pt x="193" y="328"/>
                  </a:lnTo>
                  <a:lnTo>
                    <a:pt x="199" y="317"/>
                  </a:lnTo>
                  <a:lnTo>
                    <a:pt x="205" y="305"/>
                  </a:lnTo>
                  <a:lnTo>
                    <a:pt x="213" y="295"/>
                  </a:lnTo>
                  <a:lnTo>
                    <a:pt x="225" y="293"/>
                  </a:lnTo>
                  <a:lnTo>
                    <a:pt x="240" y="289"/>
                  </a:lnTo>
                  <a:lnTo>
                    <a:pt x="252" y="283"/>
                  </a:lnTo>
                  <a:lnTo>
                    <a:pt x="260" y="275"/>
                  </a:lnTo>
                  <a:lnTo>
                    <a:pt x="268" y="263"/>
                  </a:lnTo>
                  <a:lnTo>
                    <a:pt x="280" y="252"/>
                  </a:lnTo>
                  <a:lnTo>
                    <a:pt x="292" y="246"/>
                  </a:lnTo>
                  <a:lnTo>
                    <a:pt x="305" y="238"/>
                  </a:lnTo>
                  <a:lnTo>
                    <a:pt x="315" y="224"/>
                  </a:lnTo>
                  <a:lnTo>
                    <a:pt x="319" y="208"/>
                  </a:lnTo>
                  <a:lnTo>
                    <a:pt x="321" y="189"/>
                  </a:lnTo>
                  <a:lnTo>
                    <a:pt x="323" y="169"/>
                  </a:lnTo>
                  <a:lnTo>
                    <a:pt x="331" y="139"/>
                  </a:lnTo>
                  <a:lnTo>
                    <a:pt x="343" y="112"/>
                  </a:lnTo>
                  <a:lnTo>
                    <a:pt x="355" y="92"/>
                  </a:lnTo>
                  <a:lnTo>
                    <a:pt x="362" y="84"/>
                  </a:lnTo>
                  <a:lnTo>
                    <a:pt x="372" y="80"/>
                  </a:lnTo>
                  <a:lnTo>
                    <a:pt x="380" y="76"/>
                  </a:lnTo>
                  <a:lnTo>
                    <a:pt x="388" y="70"/>
                  </a:lnTo>
                  <a:lnTo>
                    <a:pt x="392" y="61"/>
                  </a:lnTo>
                  <a:lnTo>
                    <a:pt x="392" y="51"/>
                  </a:lnTo>
                  <a:lnTo>
                    <a:pt x="390" y="35"/>
                  </a:lnTo>
                  <a:lnTo>
                    <a:pt x="390" y="23"/>
                  </a:lnTo>
                  <a:lnTo>
                    <a:pt x="384" y="13"/>
                  </a:lnTo>
                  <a:lnTo>
                    <a:pt x="374" y="8"/>
                  </a:lnTo>
                  <a:lnTo>
                    <a:pt x="356" y="2"/>
                  </a:lnTo>
                  <a:lnTo>
                    <a:pt x="327" y="0"/>
                  </a:lnTo>
                  <a:lnTo>
                    <a:pt x="301" y="4"/>
                  </a:lnTo>
                  <a:lnTo>
                    <a:pt x="280" y="9"/>
                  </a:lnTo>
                  <a:lnTo>
                    <a:pt x="260" y="13"/>
                  </a:lnTo>
                  <a:lnTo>
                    <a:pt x="240" y="15"/>
                  </a:lnTo>
                  <a:lnTo>
                    <a:pt x="221" y="21"/>
                  </a:lnTo>
                  <a:lnTo>
                    <a:pt x="201" y="27"/>
                  </a:lnTo>
                  <a:lnTo>
                    <a:pt x="181" y="27"/>
                  </a:lnTo>
                  <a:lnTo>
                    <a:pt x="166" y="27"/>
                  </a:lnTo>
                  <a:lnTo>
                    <a:pt x="154" y="31"/>
                  </a:lnTo>
                  <a:lnTo>
                    <a:pt x="142" y="39"/>
                  </a:lnTo>
                  <a:lnTo>
                    <a:pt x="134" y="45"/>
                  </a:lnTo>
                  <a:lnTo>
                    <a:pt x="126" y="49"/>
                  </a:lnTo>
                  <a:lnTo>
                    <a:pt x="114" y="49"/>
                  </a:lnTo>
                  <a:lnTo>
                    <a:pt x="103" y="49"/>
                  </a:lnTo>
                  <a:lnTo>
                    <a:pt x="93" y="49"/>
                  </a:lnTo>
                  <a:lnTo>
                    <a:pt x="87" y="51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27" name="Freeform 76"/>
            <p:cNvSpPr>
              <a:spLocks/>
            </p:cNvSpPr>
            <p:nvPr/>
          </p:nvSpPr>
          <p:spPr bwMode="gray">
            <a:xfrm>
              <a:off x="3116" y="3813"/>
              <a:ext cx="195" cy="172"/>
            </a:xfrm>
            <a:custGeom>
              <a:avLst/>
              <a:gdLst>
                <a:gd name="T0" fmla="*/ 20 w 392"/>
                <a:gd name="T1" fmla="*/ 19 h 344"/>
                <a:gd name="T2" fmla="*/ 17 w 392"/>
                <a:gd name="T3" fmla="*/ 21 h 344"/>
                <a:gd name="T4" fmla="*/ 11 w 392"/>
                <a:gd name="T5" fmla="*/ 27 h 344"/>
                <a:gd name="T6" fmla="*/ 5 w 392"/>
                <a:gd name="T7" fmla="*/ 35 h 344"/>
                <a:gd name="T8" fmla="*/ 1 w 392"/>
                <a:gd name="T9" fmla="*/ 40 h 344"/>
                <a:gd name="T10" fmla="*/ 0 w 392"/>
                <a:gd name="T11" fmla="*/ 50 h 344"/>
                <a:gd name="T12" fmla="*/ 1 w 392"/>
                <a:gd name="T13" fmla="*/ 63 h 344"/>
                <a:gd name="T14" fmla="*/ 5 w 392"/>
                <a:gd name="T15" fmla="*/ 72 h 344"/>
                <a:gd name="T16" fmla="*/ 12 w 392"/>
                <a:gd name="T17" fmla="*/ 78 h 344"/>
                <a:gd name="T18" fmla="*/ 22 w 392"/>
                <a:gd name="T19" fmla="*/ 80 h 344"/>
                <a:gd name="T20" fmla="*/ 28 w 392"/>
                <a:gd name="T21" fmla="*/ 80 h 344"/>
                <a:gd name="T22" fmla="*/ 33 w 392"/>
                <a:gd name="T23" fmla="*/ 81 h 344"/>
                <a:gd name="T24" fmla="*/ 41 w 392"/>
                <a:gd name="T25" fmla="*/ 86 h 344"/>
                <a:gd name="T26" fmla="*/ 46 w 392"/>
                <a:gd name="T27" fmla="*/ 85 h 344"/>
                <a:gd name="T28" fmla="*/ 49 w 392"/>
                <a:gd name="T29" fmla="*/ 80 h 344"/>
                <a:gd name="T30" fmla="*/ 53 w 392"/>
                <a:gd name="T31" fmla="*/ 74 h 344"/>
                <a:gd name="T32" fmla="*/ 59 w 392"/>
                <a:gd name="T33" fmla="*/ 73 h 344"/>
                <a:gd name="T34" fmla="*/ 64 w 392"/>
                <a:gd name="T35" fmla="*/ 69 h 344"/>
                <a:gd name="T36" fmla="*/ 69 w 392"/>
                <a:gd name="T37" fmla="*/ 63 h 344"/>
                <a:gd name="T38" fmla="*/ 76 w 392"/>
                <a:gd name="T39" fmla="*/ 59 h 344"/>
                <a:gd name="T40" fmla="*/ 79 w 392"/>
                <a:gd name="T41" fmla="*/ 52 h 344"/>
                <a:gd name="T42" fmla="*/ 80 w 392"/>
                <a:gd name="T43" fmla="*/ 43 h 344"/>
                <a:gd name="T44" fmla="*/ 85 w 392"/>
                <a:gd name="T45" fmla="*/ 28 h 344"/>
                <a:gd name="T46" fmla="*/ 90 w 392"/>
                <a:gd name="T47" fmla="*/ 21 h 344"/>
                <a:gd name="T48" fmla="*/ 94 w 392"/>
                <a:gd name="T49" fmla="*/ 19 h 344"/>
                <a:gd name="T50" fmla="*/ 97 w 392"/>
                <a:gd name="T51" fmla="*/ 15 h 344"/>
                <a:gd name="T52" fmla="*/ 97 w 392"/>
                <a:gd name="T53" fmla="*/ 9 h 344"/>
                <a:gd name="T54" fmla="*/ 95 w 392"/>
                <a:gd name="T55" fmla="*/ 3 h 344"/>
                <a:gd name="T56" fmla="*/ 88 w 392"/>
                <a:gd name="T57" fmla="*/ 1 h 344"/>
                <a:gd name="T58" fmla="*/ 75 w 392"/>
                <a:gd name="T59" fmla="*/ 1 h 344"/>
                <a:gd name="T60" fmla="*/ 64 w 392"/>
                <a:gd name="T61" fmla="*/ 3 h 344"/>
                <a:gd name="T62" fmla="*/ 55 w 392"/>
                <a:gd name="T63" fmla="*/ 5 h 344"/>
                <a:gd name="T64" fmla="*/ 45 w 392"/>
                <a:gd name="T65" fmla="*/ 7 h 344"/>
                <a:gd name="T66" fmla="*/ 38 w 392"/>
                <a:gd name="T67" fmla="*/ 8 h 344"/>
                <a:gd name="T68" fmla="*/ 33 w 392"/>
                <a:gd name="T69" fmla="*/ 11 h 344"/>
                <a:gd name="T70" fmla="*/ 28 w 392"/>
                <a:gd name="T71" fmla="*/ 12 h 344"/>
                <a:gd name="T72" fmla="*/ 23 w 392"/>
                <a:gd name="T73" fmla="*/ 12 h 3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92"/>
                <a:gd name="T112" fmla="*/ 0 h 344"/>
                <a:gd name="T113" fmla="*/ 392 w 392"/>
                <a:gd name="T114" fmla="*/ 344 h 3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92" h="344">
                  <a:moveTo>
                    <a:pt x="87" y="51"/>
                  </a:moveTo>
                  <a:lnTo>
                    <a:pt x="83" y="74"/>
                  </a:lnTo>
                  <a:lnTo>
                    <a:pt x="79" y="76"/>
                  </a:lnTo>
                  <a:lnTo>
                    <a:pt x="71" y="84"/>
                  </a:lnTo>
                  <a:lnTo>
                    <a:pt x="59" y="96"/>
                  </a:lnTo>
                  <a:lnTo>
                    <a:pt x="45" y="108"/>
                  </a:lnTo>
                  <a:lnTo>
                    <a:pt x="32" y="124"/>
                  </a:lnTo>
                  <a:lnTo>
                    <a:pt x="20" y="137"/>
                  </a:lnTo>
                  <a:lnTo>
                    <a:pt x="10" y="149"/>
                  </a:lnTo>
                  <a:lnTo>
                    <a:pt x="4" y="159"/>
                  </a:lnTo>
                  <a:lnTo>
                    <a:pt x="0" y="175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6" y="254"/>
                  </a:lnTo>
                  <a:lnTo>
                    <a:pt x="12" y="271"/>
                  </a:lnTo>
                  <a:lnTo>
                    <a:pt x="22" y="287"/>
                  </a:lnTo>
                  <a:lnTo>
                    <a:pt x="36" y="299"/>
                  </a:lnTo>
                  <a:lnTo>
                    <a:pt x="51" y="309"/>
                  </a:lnTo>
                  <a:lnTo>
                    <a:pt x="73" y="317"/>
                  </a:lnTo>
                  <a:lnTo>
                    <a:pt x="91" y="318"/>
                  </a:lnTo>
                  <a:lnTo>
                    <a:pt x="103" y="318"/>
                  </a:lnTo>
                  <a:lnTo>
                    <a:pt x="112" y="318"/>
                  </a:lnTo>
                  <a:lnTo>
                    <a:pt x="122" y="318"/>
                  </a:lnTo>
                  <a:lnTo>
                    <a:pt x="134" y="324"/>
                  </a:lnTo>
                  <a:lnTo>
                    <a:pt x="152" y="334"/>
                  </a:lnTo>
                  <a:lnTo>
                    <a:pt x="164" y="342"/>
                  </a:lnTo>
                  <a:lnTo>
                    <a:pt x="175" y="344"/>
                  </a:lnTo>
                  <a:lnTo>
                    <a:pt x="185" y="338"/>
                  </a:lnTo>
                  <a:lnTo>
                    <a:pt x="193" y="328"/>
                  </a:lnTo>
                  <a:lnTo>
                    <a:pt x="199" y="317"/>
                  </a:lnTo>
                  <a:lnTo>
                    <a:pt x="205" y="305"/>
                  </a:lnTo>
                  <a:lnTo>
                    <a:pt x="213" y="295"/>
                  </a:lnTo>
                  <a:lnTo>
                    <a:pt x="225" y="293"/>
                  </a:lnTo>
                  <a:lnTo>
                    <a:pt x="240" y="289"/>
                  </a:lnTo>
                  <a:lnTo>
                    <a:pt x="252" y="283"/>
                  </a:lnTo>
                  <a:lnTo>
                    <a:pt x="260" y="275"/>
                  </a:lnTo>
                  <a:lnTo>
                    <a:pt x="268" y="263"/>
                  </a:lnTo>
                  <a:lnTo>
                    <a:pt x="280" y="252"/>
                  </a:lnTo>
                  <a:lnTo>
                    <a:pt x="292" y="246"/>
                  </a:lnTo>
                  <a:lnTo>
                    <a:pt x="305" y="238"/>
                  </a:lnTo>
                  <a:lnTo>
                    <a:pt x="315" y="224"/>
                  </a:lnTo>
                  <a:lnTo>
                    <a:pt x="319" y="208"/>
                  </a:lnTo>
                  <a:lnTo>
                    <a:pt x="321" y="189"/>
                  </a:lnTo>
                  <a:lnTo>
                    <a:pt x="323" y="169"/>
                  </a:lnTo>
                  <a:lnTo>
                    <a:pt x="331" y="139"/>
                  </a:lnTo>
                  <a:lnTo>
                    <a:pt x="343" y="112"/>
                  </a:lnTo>
                  <a:lnTo>
                    <a:pt x="355" y="92"/>
                  </a:lnTo>
                  <a:lnTo>
                    <a:pt x="362" y="84"/>
                  </a:lnTo>
                  <a:lnTo>
                    <a:pt x="372" y="80"/>
                  </a:lnTo>
                  <a:lnTo>
                    <a:pt x="380" y="76"/>
                  </a:lnTo>
                  <a:lnTo>
                    <a:pt x="388" y="70"/>
                  </a:lnTo>
                  <a:lnTo>
                    <a:pt x="392" y="61"/>
                  </a:lnTo>
                  <a:lnTo>
                    <a:pt x="392" y="51"/>
                  </a:lnTo>
                  <a:lnTo>
                    <a:pt x="390" y="35"/>
                  </a:lnTo>
                  <a:lnTo>
                    <a:pt x="390" y="23"/>
                  </a:lnTo>
                  <a:lnTo>
                    <a:pt x="384" y="13"/>
                  </a:lnTo>
                  <a:lnTo>
                    <a:pt x="374" y="8"/>
                  </a:lnTo>
                  <a:lnTo>
                    <a:pt x="356" y="2"/>
                  </a:lnTo>
                  <a:lnTo>
                    <a:pt x="327" y="0"/>
                  </a:lnTo>
                  <a:lnTo>
                    <a:pt x="301" y="4"/>
                  </a:lnTo>
                  <a:lnTo>
                    <a:pt x="280" y="9"/>
                  </a:lnTo>
                  <a:lnTo>
                    <a:pt x="260" y="13"/>
                  </a:lnTo>
                  <a:lnTo>
                    <a:pt x="240" y="15"/>
                  </a:lnTo>
                  <a:lnTo>
                    <a:pt x="221" y="21"/>
                  </a:lnTo>
                  <a:lnTo>
                    <a:pt x="201" y="27"/>
                  </a:lnTo>
                  <a:lnTo>
                    <a:pt x="181" y="27"/>
                  </a:lnTo>
                  <a:lnTo>
                    <a:pt x="166" y="27"/>
                  </a:lnTo>
                  <a:lnTo>
                    <a:pt x="154" y="31"/>
                  </a:lnTo>
                  <a:lnTo>
                    <a:pt x="142" y="39"/>
                  </a:lnTo>
                  <a:lnTo>
                    <a:pt x="134" y="45"/>
                  </a:lnTo>
                  <a:lnTo>
                    <a:pt x="126" y="49"/>
                  </a:lnTo>
                  <a:lnTo>
                    <a:pt x="114" y="49"/>
                  </a:lnTo>
                  <a:lnTo>
                    <a:pt x="103" y="49"/>
                  </a:lnTo>
                  <a:lnTo>
                    <a:pt x="93" y="49"/>
                  </a:lnTo>
                  <a:lnTo>
                    <a:pt x="87" y="51"/>
                  </a:lnTo>
                </a:path>
              </a:pathLst>
            </a:custGeom>
            <a:solidFill>
              <a:srgbClr val="6BC5EC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28" name="Freeform 77"/>
            <p:cNvSpPr>
              <a:spLocks/>
            </p:cNvSpPr>
            <p:nvPr/>
          </p:nvSpPr>
          <p:spPr bwMode="gray">
            <a:xfrm>
              <a:off x="3188" y="3319"/>
              <a:ext cx="564" cy="480"/>
            </a:xfrm>
            <a:custGeom>
              <a:avLst/>
              <a:gdLst>
                <a:gd name="T0" fmla="*/ 279 w 1128"/>
                <a:gd name="T1" fmla="*/ 62 h 960"/>
                <a:gd name="T2" fmla="*/ 272 w 1128"/>
                <a:gd name="T3" fmla="*/ 67 h 960"/>
                <a:gd name="T4" fmla="*/ 266 w 1128"/>
                <a:gd name="T5" fmla="*/ 77 h 960"/>
                <a:gd name="T6" fmla="*/ 261 w 1128"/>
                <a:gd name="T7" fmla="*/ 87 h 960"/>
                <a:gd name="T8" fmla="*/ 254 w 1128"/>
                <a:gd name="T9" fmla="*/ 97 h 960"/>
                <a:gd name="T10" fmla="*/ 241 w 1128"/>
                <a:gd name="T11" fmla="*/ 103 h 960"/>
                <a:gd name="T12" fmla="*/ 230 w 1128"/>
                <a:gd name="T13" fmla="*/ 104 h 960"/>
                <a:gd name="T14" fmla="*/ 216 w 1128"/>
                <a:gd name="T15" fmla="*/ 103 h 960"/>
                <a:gd name="T16" fmla="*/ 203 w 1128"/>
                <a:gd name="T17" fmla="*/ 110 h 960"/>
                <a:gd name="T18" fmla="*/ 199 w 1128"/>
                <a:gd name="T19" fmla="*/ 115 h 960"/>
                <a:gd name="T20" fmla="*/ 198 w 1128"/>
                <a:gd name="T21" fmla="*/ 118 h 960"/>
                <a:gd name="T22" fmla="*/ 196 w 1128"/>
                <a:gd name="T23" fmla="*/ 119 h 960"/>
                <a:gd name="T24" fmla="*/ 190 w 1128"/>
                <a:gd name="T25" fmla="*/ 114 h 960"/>
                <a:gd name="T26" fmla="*/ 183 w 1128"/>
                <a:gd name="T27" fmla="*/ 118 h 960"/>
                <a:gd name="T28" fmla="*/ 177 w 1128"/>
                <a:gd name="T29" fmla="*/ 127 h 960"/>
                <a:gd name="T30" fmla="*/ 164 w 1128"/>
                <a:gd name="T31" fmla="*/ 127 h 960"/>
                <a:gd name="T32" fmla="*/ 155 w 1128"/>
                <a:gd name="T33" fmla="*/ 120 h 960"/>
                <a:gd name="T34" fmla="*/ 148 w 1128"/>
                <a:gd name="T35" fmla="*/ 111 h 960"/>
                <a:gd name="T36" fmla="*/ 143 w 1128"/>
                <a:gd name="T37" fmla="*/ 113 h 960"/>
                <a:gd name="T38" fmla="*/ 147 w 1128"/>
                <a:gd name="T39" fmla="*/ 122 h 960"/>
                <a:gd name="T40" fmla="*/ 154 w 1128"/>
                <a:gd name="T41" fmla="*/ 130 h 960"/>
                <a:gd name="T42" fmla="*/ 153 w 1128"/>
                <a:gd name="T43" fmla="*/ 140 h 960"/>
                <a:gd name="T44" fmla="*/ 140 w 1128"/>
                <a:gd name="T45" fmla="*/ 149 h 960"/>
                <a:gd name="T46" fmla="*/ 134 w 1128"/>
                <a:gd name="T47" fmla="*/ 149 h 960"/>
                <a:gd name="T48" fmla="*/ 132 w 1128"/>
                <a:gd name="T49" fmla="*/ 148 h 960"/>
                <a:gd name="T50" fmla="*/ 130 w 1128"/>
                <a:gd name="T51" fmla="*/ 148 h 960"/>
                <a:gd name="T52" fmla="*/ 126 w 1128"/>
                <a:gd name="T53" fmla="*/ 154 h 960"/>
                <a:gd name="T54" fmla="*/ 116 w 1128"/>
                <a:gd name="T55" fmla="*/ 163 h 960"/>
                <a:gd name="T56" fmla="*/ 110 w 1128"/>
                <a:gd name="T57" fmla="*/ 167 h 960"/>
                <a:gd name="T58" fmla="*/ 97 w 1128"/>
                <a:gd name="T59" fmla="*/ 168 h 960"/>
                <a:gd name="T60" fmla="*/ 87 w 1128"/>
                <a:gd name="T61" fmla="*/ 171 h 960"/>
                <a:gd name="T62" fmla="*/ 75 w 1128"/>
                <a:gd name="T63" fmla="*/ 179 h 960"/>
                <a:gd name="T64" fmla="*/ 56 w 1128"/>
                <a:gd name="T65" fmla="*/ 185 h 960"/>
                <a:gd name="T66" fmla="*/ 46 w 1128"/>
                <a:gd name="T67" fmla="*/ 186 h 960"/>
                <a:gd name="T68" fmla="*/ 38 w 1128"/>
                <a:gd name="T69" fmla="*/ 194 h 960"/>
                <a:gd name="T70" fmla="*/ 29 w 1128"/>
                <a:gd name="T71" fmla="*/ 199 h 960"/>
                <a:gd name="T72" fmla="*/ 23 w 1128"/>
                <a:gd name="T73" fmla="*/ 207 h 960"/>
                <a:gd name="T74" fmla="*/ 26 w 1128"/>
                <a:gd name="T75" fmla="*/ 214 h 960"/>
                <a:gd name="T76" fmla="*/ 35 w 1128"/>
                <a:gd name="T77" fmla="*/ 227 h 960"/>
                <a:gd name="T78" fmla="*/ 35 w 1128"/>
                <a:gd name="T79" fmla="*/ 235 h 960"/>
                <a:gd name="T80" fmla="*/ 24 w 1128"/>
                <a:gd name="T81" fmla="*/ 240 h 960"/>
                <a:gd name="T82" fmla="*/ 13 w 1128"/>
                <a:gd name="T83" fmla="*/ 235 h 960"/>
                <a:gd name="T84" fmla="*/ 4 w 1128"/>
                <a:gd name="T85" fmla="*/ 222 h 960"/>
                <a:gd name="T86" fmla="*/ 1 w 1128"/>
                <a:gd name="T87" fmla="*/ 210 h 960"/>
                <a:gd name="T88" fmla="*/ 1 w 1128"/>
                <a:gd name="T89" fmla="*/ 200 h 960"/>
                <a:gd name="T90" fmla="*/ 8 w 1128"/>
                <a:gd name="T91" fmla="*/ 189 h 960"/>
                <a:gd name="T92" fmla="*/ 0 w 1128"/>
                <a:gd name="T93" fmla="*/ 184 h 960"/>
                <a:gd name="T94" fmla="*/ 19 w 1128"/>
                <a:gd name="T95" fmla="*/ 160 h 960"/>
                <a:gd name="T96" fmla="*/ 37 w 1128"/>
                <a:gd name="T97" fmla="*/ 139 h 960"/>
                <a:gd name="T98" fmla="*/ 59 w 1128"/>
                <a:gd name="T99" fmla="*/ 101 h 960"/>
                <a:gd name="T100" fmla="*/ 74 w 1128"/>
                <a:gd name="T101" fmla="*/ 62 h 960"/>
                <a:gd name="T102" fmla="*/ 82 w 1128"/>
                <a:gd name="T103" fmla="*/ 36 h 960"/>
                <a:gd name="T104" fmla="*/ 121 w 1128"/>
                <a:gd name="T105" fmla="*/ 3 h 960"/>
                <a:gd name="T106" fmla="*/ 156 w 1128"/>
                <a:gd name="T107" fmla="*/ 8 h 960"/>
                <a:gd name="T108" fmla="*/ 170 w 1128"/>
                <a:gd name="T109" fmla="*/ 24 h 960"/>
                <a:gd name="T110" fmla="*/ 185 w 1128"/>
                <a:gd name="T111" fmla="*/ 32 h 960"/>
                <a:gd name="T112" fmla="*/ 224 w 1128"/>
                <a:gd name="T113" fmla="*/ 15 h 960"/>
                <a:gd name="T114" fmla="*/ 272 w 1128"/>
                <a:gd name="T115" fmla="*/ 41 h 9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8"/>
                <a:gd name="T175" fmla="*/ 0 h 960"/>
                <a:gd name="T176" fmla="*/ 1128 w 1128"/>
                <a:gd name="T177" fmla="*/ 960 h 9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8" h="960">
                  <a:moveTo>
                    <a:pt x="1128" y="246"/>
                  </a:moveTo>
                  <a:lnTo>
                    <a:pt x="1124" y="248"/>
                  </a:lnTo>
                  <a:lnTo>
                    <a:pt x="1116" y="250"/>
                  </a:lnTo>
                  <a:lnTo>
                    <a:pt x="1104" y="254"/>
                  </a:lnTo>
                  <a:lnTo>
                    <a:pt x="1094" y="259"/>
                  </a:lnTo>
                  <a:lnTo>
                    <a:pt x="1088" y="265"/>
                  </a:lnTo>
                  <a:lnTo>
                    <a:pt x="1083" y="275"/>
                  </a:lnTo>
                  <a:lnTo>
                    <a:pt x="1075" y="289"/>
                  </a:lnTo>
                  <a:lnTo>
                    <a:pt x="1063" y="305"/>
                  </a:lnTo>
                  <a:lnTo>
                    <a:pt x="1055" y="318"/>
                  </a:lnTo>
                  <a:lnTo>
                    <a:pt x="1047" y="332"/>
                  </a:lnTo>
                  <a:lnTo>
                    <a:pt x="1043" y="348"/>
                  </a:lnTo>
                  <a:lnTo>
                    <a:pt x="1037" y="362"/>
                  </a:lnTo>
                  <a:lnTo>
                    <a:pt x="1029" y="376"/>
                  </a:lnTo>
                  <a:lnTo>
                    <a:pt x="1016" y="387"/>
                  </a:lnTo>
                  <a:lnTo>
                    <a:pt x="1002" y="395"/>
                  </a:lnTo>
                  <a:lnTo>
                    <a:pt x="984" y="403"/>
                  </a:lnTo>
                  <a:lnTo>
                    <a:pt x="966" y="411"/>
                  </a:lnTo>
                  <a:lnTo>
                    <a:pt x="949" y="417"/>
                  </a:lnTo>
                  <a:lnTo>
                    <a:pt x="937" y="419"/>
                  </a:lnTo>
                  <a:lnTo>
                    <a:pt x="921" y="415"/>
                  </a:lnTo>
                  <a:lnTo>
                    <a:pt x="903" y="411"/>
                  </a:lnTo>
                  <a:lnTo>
                    <a:pt x="884" y="409"/>
                  </a:lnTo>
                  <a:lnTo>
                    <a:pt x="864" y="411"/>
                  </a:lnTo>
                  <a:lnTo>
                    <a:pt x="846" y="419"/>
                  </a:lnTo>
                  <a:lnTo>
                    <a:pt x="829" y="431"/>
                  </a:lnTo>
                  <a:lnTo>
                    <a:pt x="813" y="440"/>
                  </a:lnTo>
                  <a:lnTo>
                    <a:pt x="801" y="450"/>
                  </a:lnTo>
                  <a:lnTo>
                    <a:pt x="799" y="454"/>
                  </a:lnTo>
                  <a:lnTo>
                    <a:pt x="797" y="458"/>
                  </a:lnTo>
                  <a:lnTo>
                    <a:pt x="795" y="464"/>
                  </a:lnTo>
                  <a:lnTo>
                    <a:pt x="793" y="468"/>
                  </a:lnTo>
                  <a:lnTo>
                    <a:pt x="791" y="472"/>
                  </a:lnTo>
                  <a:lnTo>
                    <a:pt x="789" y="474"/>
                  </a:lnTo>
                  <a:lnTo>
                    <a:pt x="787" y="474"/>
                  </a:lnTo>
                  <a:lnTo>
                    <a:pt x="783" y="474"/>
                  </a:lnTo>
                  <a:lnTo>
                    <a:pt x="777" y="470"/>
                  </a:lnTo>
                  <a:lnTo>
                    <a:pt x="770" y="462"/>
                  </a:lnTo>
                  <a:lnTo>
                    <a:pt x="760" y="456"/>
                  </a:lnTo>
                  <a:lnTo>
                    <a:pt x="752" y="456"/>
                  </a:lnTo>
                  <a:lnTo>
                    <a:pt x="742" y="462"/>
                  </a:lnTo>
                  <a:lnTo>
                    <a:pt x="734" y="472"/>
                  </a:lnTo>
                  <a:lnTo>
                    <a:pt x="726" y="484"/>
                  </a:lnTo>
                  <a:lnTo>
                    <a:pt x="718" y="496"/>
                  </a:lnTo>
                  <a:lnTo>
                    <a:pt x="708" y="507"/>
                  </a:lnTo>
                  <a:lnTo>
                    <a:pt x="695" y="513"/>
                  </a:lnTo>
                  <a:lnTo>
                    <a:pt x="679" y="513"/>
                  </a:lnTo>
                  <a:lnTo>
                    <a:pt x="657" y="509"/>
                  </a:lnTo>
                  <a:lnTo>
                    <a:pt x="644" y="503"/>
                  </a:lnTo>
                  <a:lnTo>
                    <a:pt x="634" y="494"/>
                  </a:lnTo>
                  <a:lnTo>
                    <a:pt x="622" y="482"/>
                  </a:lnTo>
                  <a:lnTo>
                    <a:pt x="612" y="468"/>
                  </a:lnTo>
                  <a:lnTo>
                    <a:pt x="602" y="454"/>
                  </a:lnTo>
                  <a:lnTo>
                    <a:pt x="592" y="442"/>
                  </a:lnTo>
                  <a:lnTo>
                    <a:pt x="583" y="437"/>
                  </a:lnTo>
                  <a:lnTo>
                    <a:pt x="575" y="440"/>
                  </a:lnTo>
                  <a:lnTo>
                    <a:pt x="571" y="452"/>
                  </a:lnTo>
                  <a:lnTo>
                    <a:pt x="575" y="464"/>
                  </a:lnTo>
                  <a:lnTo>
                    <a:pt x="581" y="478"/>
                  </a:lnTo>
                  <a:lnTo>
                    <a:pt x="588" y="490"/>
                  </a:lnTo>
                  <a:lnTo>
                    <a:pt x="596" y="498"/>
                  </a:lnTo>
                  <a:lnTo>
                    <a:pt x="608" y="509"/>
                  </a:lnTo>
                  <a:lnTo>
                    <a:pt x="618" y="519"/>
                  </a:lnTo>
                  <a:lnTo>
                    <a:pt x="624" y="531"/>
                  </a:lnTo>
                  <a:lnTo>
                    <a:pt x="624" y="541"/>
                  </a:lnTo>
                  <a:lnTo>
                    <a:pt x="612" y="557"/>
                  </a:lnTo>
                  <a:lnTo>
                    <a:pt x="596" y="574"/>
                  </a:lnTo>
                  <a:lnTo>
                    <a:pt x="577" y="588"/>
                  </a:lnTo>
                  <a:lnTo>
                    <a:pt x="557" y="596"/>
                  </a:lnTo>
                  <a:lnTo>
                    <a:pt x="545" y="600"/>
                  </a:lnTo>
                  <a:lnTo>
                    <a:pt x="535" y="598"/>
                  </a:lnTo>
                  <a:lnTo>
                    <a:pt x="533" y="596"/>
                  </a:lnTo>
                  <a:lnTo>
                    <a:pt x="531" y="594"/>
                  </a:lnTo>
                  <a:lnTo>
                    <a:pt x="527" y="592"/>
                  </a:lnTo>
                  <a:lnTo>
                    <a:pt x="525" y="590"/>
                  </a:lnTo>
                  <a:lnTo>
                    <a:pt x="523" y="590"/>
                  </a:lnTo>
                  <a:lnTo>
                    <a:pt x="521" y="590"/>
                  </a:lnTo>
                  <a:lnTo>
                    <a:pt x="520" y="592"/>
                  </a:lnTo>
                  <a:lnTo>
                    <a:pt x="518" y="598"/>
                  </a:lnTo>
                  <a:lnTo>
                    <a:pt x="514" y="608"/>
                  </a:lnTo>
                  <a:lnTo>
                    <a:pt x="504" y="614"/>
                  </a:lnTo>
                  <a:lnTo>
                    <a:pt x="492" y="624"/>
                  </a:lnTo>
                  <a:lnTo>
                    <a:pt x="478" y="637"/>
                  </a:lnTo>
                  <a:lnTo>
                    <a:pt x="466" y="651"/>
                  </a:lnTo>
                  <a:lnTo>
                    <a:pt x="459" y="661"/>
                  </a:lnTo>
                  <a:lnTo>
                    <a:pt x="451" y="667"/>
                  </a:lnTo>
                  <a:lnTo>
                    <a:pt x="441" y="667"/>
                  </a:lnTo>
                  <a:lnTo>
                    <a:pt x="427" y="665"/>
                  </a:lnTo>
                  <a:lnTo>
                    <a:pt x="411" y="667"/>
                  </a:lnTo>
                  <a:lnTo>
                    <a:pt x="390" y="669"/>
                  </a:lnTo>
                  <a:lnTo>
                    <a:pt x="374" y="669"/>
                  </a:lnTo>
                  <a:lnTo>
                    <a:pt x="360" y="675"/>
                  </a:lnTo>
                  <a:lnTo>
                    <a:pt x="348" y="683"/>
                  </a:lnTo>
                  <a:lnTo>
                    <a:pt x="336" y="694"/>
                  </a:lnTo>
                  <a:lnTo>
                    <a:pt x="323" y="704"/>
                  </a:lnTo>
                  <a:lnTo>
                    <a:pt x="299" y="714"/>
                  </a:lnTo>
                  <a:lnTo>
                    <a:pt x="271" y="726"/>
                  </a:lnTo>
                  <a:lnTo>
                    <a:pt x="246" y="734"/>
                  </a:lnTo>
                  <a:lnTo>
                    <a:pt x="226" y="740"/>
                  </a:lnTo>
                  <a:lnTo>
                    <a:pt x="212" y="740"/>
                  </a:lnTo>
                  <a:lnTo>
                    <a:pt x="199" y="740"/>
                  </a:lnTo>
                  <a:lnTo>
                    <a:pt x="185" y="742"/>
                  </a:lnTo>
                  <a:lnTo>
                    <a:pt x="173" y="748"/>
                  </a:lnTo>
                  <a:lnTo>
                    <a:pt x="163" y="759"/>
                  </a:lnTo>
                  <a:lnTo>
                    <a:pt x="153" y="773"/>
                  </a:lnTo>
                  <a:lnTo>
                    <a:pt x="142" y="781"/>
                  </a:lnTo>
                  <a:lnTo>
                    <a:pt x="128" y="787"/>
                  </a:lnTo>
                  <a:lnTo>
                    <a:pt x="116" y="793"/>
                  </a:lnTo>
                  <a:lnTo>
                    <a:pt x="108" y="803"/>
                  </a:lnTo>
                  <a:lnTo>
                    <a:pt x="100" y="816"/>
                  </a:lnTo>
                  <a:lnTo>
                    <a:pt x="92" y="826"/>
                  </a:lnTo>
                  <a:lnTo>
                    <a:pt x="86" y="834"/>
                  </a:lnTo>
                  <a:lnTo>
                    <a:pt x="90" y="844"/>
                  </a:lnTo>
                  <a:lnTo>
                    <a:pt x="104" y="856"/>
                  </a:lnTo>
                  <a:lnTo>
                    <a:pt x="118" y="872"/>
                  </a:lnTo>
                  <a:lnTo>
                    <a:pt x="130" y="891"/>
                  </a:lnTo>
                  <a:lnTo>
                    <a:pt x="138" y="905"/>
                  </a:lnTo>
                  <a:lnTo>
                    <a:pt x="144" y="919"/>
                  </a:lnTo>
                  <a:lnTo>
                    <a:pt x="146" y="931"/>
                  </a:lnTo>
                  <a:lnTo>
                    <a:pt x="140" y="940"/>
                  </a:lnTo>
                  <a:lnTo>
                    <a:pt x="128" y="946"/>
                  </a:lnTo>
                  <a:lnTo>
                    <a:pt x="114" y="954"/>
                  </a:lnTo>
                  <a:lnTo>
                    <a:pt x="96" y="960"/>
                  </a:lnTo>
                  <a:lnTo>
                    <a:pt x="79" y="960"/>
                  </a:lnTo>
                  <a:lnTo>
                    <a:pt x="67" y="956"/>
                  </a:lnTo>
                  <a:lnTo>
                    <a:pt x="51" y="938"/>
                  </a:lnTo>
                  <a:lnTo>
                    <a:pt x="37" y="919"/>
                  </a:lnTo>
                  <a:lnTo>
                    <a:pt x="25" y="901"/>
                  </a:lnTo>
                  <a:lnTo>
                    <a:pt x="18" y="887"/>
                  </a:lnTo>
                  <a:lnTo>
                    <a:pt x="10" y="872"/>
                  </a:lnTo>
                  <a:lnTo>
                    <a:pt x="4" y="854"/>
                  </a:lnTo>
                  <a:lnTo>
                    <a:pt x="2" y="840"/>
                  </a:lnTo>
                  <a:lnTo>
                    <a:pt x="2" y="826"/>
                  </a:lnTo>
                  <a:lnTo>
                    <a:pt x="2" y="812"/>
                  </a:lnTo>
                  <a:lnTo>
                    <a:pt x="4" y="797"/>
                  </a:lnTo>
                  <a:lnTo>
                    <a:pt x="12" y="783"/>
                  </a:lnTo>
                  <a:lnTo>
                    <a:pt x="25" y="765"/>
                  </a:lnTo>
                  <a:lnTo>
                    <a:pt x="31" y="753"/>
                  </a:lnTo>
                  <a:lnTo>
                    <a:pt x="33" y="749"/>
                  </a:lnTo>
                  <a:lnTo>
                    <a:pt x="4" y="746"/>
                  </a:lnTo>
                  <a:lnTo>
                    <a:pt x="0" y="734"/>
                  </a:lnTo>
                  <a:lnTo>
                    <a:pt x="33" y="687"/>
                  </a:lnTo>
                  <a:lnTo>
                    <a:pt x="71" y="675"/>
                  </a:lnTo>
                  <a:lnTo>
                    <a:pt x="77" y="637"/>
                  </a:lnTo>
                  <a:lnTo>
                    <a:pt x="128" y="627"/>
                  </a:lnTo>
                  <a:lnTo>
                    <a:pt x="147" y="612"/>
                  </a:lnTo>
                  <a:lnTo>
                    <a:pt x="147" y="553"/>
                  </a:lnTo>
                  <a:lnTo>
                    <a:pt x="175" y="539"/>
                  </a:lnTo>
                  <a:lnTo>
                    <a:pt x="244" y="478"/>
                  </a:lnTo>
                  <a:lnTo>
                    <a:pt x="238" y="403"/>
                  </a:lnTo>
                  <a:lnTo>
                    <a:pt x="264" y="332"/>
                  </a:lnTo>
                  <a:lnTo>
                    <a:pt x="301" y="307"/>
                  </a:lnTo>
                  <a:lnTo>
                    <a:pt x="297" y="250"/>
                  </a:lnTo>
                  <a:lnTo>
                    <a:pt x="325" y="220"/>
                  </a:lnTo>
                  <a:lnTo>
                    <a:pt x="303" y="157"/>
                  </a:lnTo>
                  <a:lnTo>
                    <a:pt x="329" y="143"/>
                  </a:lnTo>
                  <a:lnTo>
                    <a:pt x="329" y="86"/>
                  </a:lnTo>
                  <a:lnTo>
                    <a:pt x="384" y="78"/>
                  </a:lnTo>
                  <a:lnTo>
                    <a:pt x="484" y="9"/>
                  </a:lnTo>
                  <a:lnTo>
                    <a:pt x="535" y="39"/>
                  </a:lnTo>
                  <a:lnTo>
                    <a:pt x="592" y="9"/>
                  </a:lnTo>
                  <a:lnTo>
                    <a:pt x="624" y="29"/>
                  </a:lnTo>
                  <a:lnTo>
                    <a:pt x="693" y="0"/>
                  </a:lnTo>
                  <a:lnTo>
                    <a:pt x="720" y="27"/>
                  </a:lnTo>
                  <a:lnTo>
                    <a:pt x="681" y="94"/>
                  </a:lnTo>
                  <a:lnTo>
                    <a:pt x="651" y="130"/>
                  </a:lnTo>
                  <a:lnTo>
                    <a:pt x="679" y="151"/>
                  </a:lnTo>
                  <a:lnTo>
                    <a:pt x="740" y="128"/>
                  </a:lnTo>
                  <a:lnTo>
                    <a:pt x="823" y="92"/>
                  </a:lnTo>
                  <a:lnTo>
                    <a:pt x="878" y="120"/>
                  </a:lnTo>
                  <a:lnTo>
                    <a:pt x="895" y="59"/>
                  </a:lnTo>
                  <a:lnTo>
                    <a:pt x="984" y="61"/>
                  </a:lnTo>
                  <a:lnTo>
                    <a:pt x="1053" y="96"/>
                  </a:lnTo>
                  <a:lnTo>
                    <a:pt x="1086" y="161"/>
                  </a:lnTo>
                  <a:lnTo>
                    <a:pt x="1110" y="216"/>
                  </a:lnTo>
                  <a:lnTo>
                    <a:pt x="1128" y="246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29" name="Freeform 78"/>
            <p:cNvSpPr>
              <a:spLocks/>
            </p:cNvSpPr>
            <p:nvPr/>
          </p:nvSpPr>
          <p:spPr bwMode="gray">
            <a:xfrm>
              <a:off x="3188" y="3319"/>
              <a:ext cx="564" cy="480"/>
            </a:xfrm>
            <a:custGeom>
              <a:avLst/>
              <a:gdLst>
                <a:gd name="T0" fmla="*/ 279 w 1128"/>
                <a:gd name="T1" fmla="*/ 62 h 960"/>
                <a:gd name="T2" fmla="*/ 272 w 1128"/>
                <a:gd name="T3" fmla="*/ 67 h 960"/>
                <a:gd name="T4" fmla="*/ 266 w 1128"/>
                <a:gd name="T5" fmla="*/ 77 h 960"/>
                <a:gd name="T6" fmla="*/ 261 w 1128"/>
                <a:gd name="T7" fmla="*/ 87 h 960"/>
                <a:gd name="T8" fmla="*/ 254 w 1128"/>
                <a:gd name="T9" fmla="*/ 97 h 960"/>
                <a:gd name="T10" fmla="*/ 241 w 1128"/>
                <a:gd name="T11" fmla="*/ 103 h 960"/>
                <a:gd name="T12" fmla="*/ 230 w 1128"/>
                <a:gd name="T13" fmla="*/ 104 h 960"/>
                <a:gd name="T14" fmla="*/ 216 w 1128"/>
                <a:gd name="T15" fmla="*/ 103 h 960"/>
                <a:gd name="T16" fmla="*/ 203 w 1128"/>
                <a:gd name="T17" fmla="*/ 110 h 960"/>
                <a:gd name="T18" fmla="*/ 199 w 1128"/>
                <a:gd name="T19" fmla="*/ 115 h 960"/>
                <a:gd name="T20" fmla="*/ 198 w 1128"/>
                <a:gd name="T21" fmla="*/ 118 h 960"/>
                <a:gd name="T22" fmla="*/ 196 w 1128"/>
                <a:gd name="T23" fmla="*/ 119 h 960"/>
                <a:gd name="T24" fmla="*/ 190 w 1128"/>
                <a:gd name="T25" fmla="*/ 114 h 960"/>
                <a:gd name="T26" fmla="*/ 183 w 1128"/>
                <a:gd name="T27" fmla="*/ 118 h 960"/>
                <a:gd name="T28" fmla="*/ 177 w 1128"/>
                <a:gd name="T29" fmla="*/ 127 h 960"/>
                <a:gd name="T30" fmla="*/ 164 w 1128"/>
                <a:gd name="T31" fmla="*/ 127 h 960"/>
                <a:gd name="T32" fmla="*/ 155 w 1128"/>
                <a:gd name="T33" fmla="*/ 120 h 960"/>
                <a:gd name="T34" fmla="*/ 148 w 1128"/>
                <a:gd name="T35" fmla="*/ 111 h 960"/>
                <a:gd name="T36" fmla="*/ 143 w 1128"/>
                <a:gd name="T37" fmla="*/ 113 h 960"/>
                <a:gd name="T38" fmla="*/ 147 w 1128"/>
                <a:gd name="T39" fmla="*/ 122 h 960"/>
                <a:gd name="T40" fmla="*/ 154 w 1128"/>
                <a:gd name="T41" fmla="*/ 130 h 960"/>
                <a:gd name="T42" fmla="*/ 153 w 1128"/>
                <a:gd name="T43" fmla="*/ 140 h 960"/>
                <a:gd name="T44" fmla="*/ 140 w 1128"/>
                <a:gd name="T45" fmla="*/ 149 h 960"/>
                <a:gd name="T46" fmla="*/ 134 w 1128"/>
                <a:gd name="T47" fmla="*/ 149 h 960"/>
                <a:gd name="T48" fmla="*/ 132 w 1128"/>
                <a:gd name="T49" fmla="*/ 148 h 960"/>
                <a:gd name="T50" fmla="*/ 130 w 1128"/>
                <a:gd name="T51" fmla="*/ 148 h 960"/>
                <a:gd name="T52" fmla="*/ 126 w 1128"/>
                <a:gd name="T53" fmla="*/ 154 h 960"/>
                <a:gd name="T54" fmla="*/ 116 w 1128"/>
                <a:gd name="T55" fmla="*/ 163 h 960"/>
                <a:gd name="T56" fmla="*/ 110 w 1128"/>
                <a:gd name="T57" fmla="*/ 167 h 960"/>
                <a:gd name="T58" fmla="*/ 97 w 1128"/>
                <a:gd name="T59" fmla="*/ 168 h 960"/>
                <a:gd name="T60" fmla="*/ 87 w 1128"/>
                <a:gd name="T61" fmla="*/ 171 h 960"/>
                <a:gd name="T62" fmla="*/ 75 w 1128"/>
                <a:gd name="T63" fmla="*/ 179 h 960"/>
                <a:gd name="T64" fmla="*/ 56 w 1128"/>
                <a:gd name="T65" fmla="*/ 185 h 960"/>
                <a:gd name="T66" fmla="*/ 46 w 1128"/>
                <a:gd name="T67" fmla="*/ 186 h 960"/>
                <a:gd name="T68" fmla="*/ 38 w 1128"/>
                <a:gd name="T69" fmla="*/ 194 h 960"/>
                <a:gd name="T70" fmla="*/ 29 w 1128"/>
                <a:gd name="T71" fmla="*/ 199 h 960"/>
                <a:gd name="T72" fmla="*/ 23 w 1128"/>
                <a:gd name="T73" fmla="*/ 207 h 960"/>
                <a:gd name="T74" fmla="*/ 26 w 1128"/>
                <a:gd name="T75" fmla="*/ 214 h 960"/>
                <a:gd name="T76" fmla="*/ 35 w 1128"/>
                <a:gd name="T77" fmla="*/ 227 h 960"/>
                <a:gd name="T78" fmla="*/ 35 w 1128"/>
                <a:gd name="T79" fmla="*/ 235 h 960"/>
                <a:gd name="T80" fmla="*/ 24 w 1128"/>
                <a:gd name="T81" fmla="*/ 240 h 960"/>
                <a:gd name="T82" fmla="*/ 13 w 1128"/>
                <a:gd name="T83" fmla="*/ 235 h 960"/>
                <a:gd name="T84" fmla="*/ 4 w 1128"/>
                <a:gd name="T85" fmla="*/ 222 h 960"/>
                <a:gd name="T86" fmla="*/ 1 w 1128"/>
                <a:gd name="T87" fmla="*/ 210 h 960"/>
                <a:gd name="T88" fmla="*/ 1 w 1128"/>
                <a:gd name="T89" fmla="*/ 200 h 960"/>
                <a:gd name="T90" fmla="*/ 8 w 1128"/>
                <a:gd name="T91" fmla="*/ 189 h 960"/>
                <a:gd name="T92" fmla="*/ 0 w 1128"/>
                <a:gd name="T93" fmla="*/ 184 h 960"/>
                <a:gd name="T94" fmla="*/ 19 w 1128"/>
                <a:gd name="T95" fmla="*/ 160 h 960"/>
                <a:gd name="T96" fmla="*/ 37 w 1128"/>
                <a:gd name="T97" fmla="*/ 139 h 960"/>
                <a:gd name="T98" fmla="*/ 59 w 1128"/>
                <a:gd name="T99" fmla="*/ 101 h 960"/>
                <a:gd name="T100" fmla="*/ 74 w 1128"/>
                <a:gd name="T101" fmla="*/ 62 h 960"/>
                <a:gd name="T102" fmla="*/ 82 w 1128"/>
                <a:gd name="T103" fmla="*/ 36 h 960"/>
                <a:gd name="T104" fmla="*/ 121 w 1128"/>
                <a:gd name="T105" fmla="*/ 3 h 960"/>
                <a:gd name="T106" fmla="*/ 156 w 1128"/>
                <a:gd name="T107" fmla="*/ 8 h 960"/>
                <a:gd name="T108" fmla="*/ 170 w 1128"/>
                <a:gd name="T109" fmla="*/ 24 h 960"/>
                <a:gd name="T110" fmla="*/ 185 w 1128"/>
                <a:gd name="T111" fmla="*/ 32 h 960"/>
                <a:gd name="T112" fmla="*/ 224 w 1128"/>
                <a:gd name="T113" fmla="*/ 15 h 960"/>
                <a:gd name="T114" fmla="*/ 272 w 1128"/>
                <a:gd name="T115" fmla="*/ 41 h 9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8"/>
                <a:gd name="T175" fmla="*/ 0 h 960"/>
                <a:gd name="T176" fmla="*/ 1128 w 1128"/>
                <a:gd name="T177" fmla="*/ 960 h 9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8" h="960">
                  <a:moveTo>
                    <a:pt x="1128" y="246"/>
                  </a:moveTo>
                  <a:lnTo>
                    <a:pt x="1124" y="248"/>
                  </a:lnTo>
                  <a:lnTo>
                    <a:pt x="1116" y="250"/>
                  </a:lnTo>
                  <a:lnTo>
                    <a:pt x="1104" y="254"/>
                  </a:lnTo>
                  <a:lnTo>
                    <a:pt x="1094" y="259"/>
                  </a:lnTo>
                  <a:lnTo>
                    <a:pt x="1088" y="265"/>
                  </a:lnTo>
                  <a:lnTo>
                    <a:pt x="1083" y="275"/>
                  </a:lnTo>
                  <a:lnTo>
                    <a:pt x="1075" y="289"/>
                  </a:lnTo>
                  <a:lnTo>
                    <a:pt x="1063" y="305"/>
                  </a:lnTo>
                  <a:lnTo>
                    <a:pt x="1055" y="318"/>
                  </a:lnTo>
                  <a:lnTo>
                    <a:pt x="1047" y="332"/>
                  </a:lnTo>
                  <a:lnTo>
                    <a:pt x="1043" y="348"/>
                  </a:lnTo>
                  <a:lnTo>
                    <a:pt x="1037" y="362"/>
                  </a:lnTo>
                  <a:lnTo>
                    <a:pt x="1029" y="376"/>
                  </a:lnTo>
                  <a:lnTo>
                    <a:pt x="1016" y="387"/>
                  </a:lnTo>
                  <a:lnTo>
                    <a:pt x="1002" y="395"/>
                  </a:lnTo>
                  <a:lnTo>
                    <a:pt x="984" y="403"/>
                  </a:lnTo>
                  <a:lnTo>
                    <a:pt x="966" y="411"/>
                  </a:lnTo>
                  <a:lnTo>
                    <a:pt x="949" y="417"/>
                  </a:lnTo>
                  <a:lnTo>
                    <a:pt x="937" y="419"/>
                  </a:lnTo>
                  <a:lnTo>
                    <a:pt x="921" y="415"/>
                  </a:lnTo>
                  <a:lnTo>
                    <a:pt x="903" y="411"/>
                  </a:lnTo>
                  <a:lnTo>
                    <a:pt x="884" y="409"/>
                  </a:lnTo>
                  <a:lnTo>
                    <a:pt x="864" y="411"/>
                  </a:lnTo>
                  <a:lnTo>
                    <a:pt x="846" y="419"/>
                  </a:lnTo>
                  <a:lnTo>
                    <a:pt x="829" y="431"/>
                  </a:lnTo>
                  <a:lnTo>
                    <a:pt x="813" y="440"/>
                  </a:lnTo>
                  <a:lnTo>
                    <a:pt x="801" y="450"/>
                  </a:lnTo>
                  <a:lnTo>
                    <a:pt x="799" y="454"/>
                  </a:lnTo>
                  <a:lnTo>
                    <a:pt x="797" y="458"/>
                  </a:lnTo>
                  <a:lnTo>
                    <a:pt x="795" y="464"/>
                  </a:lnTo>
                  <a:lnTo>
                    <a:pt x="793" y="468"/>
                  </a:lnTo>
                  <a:lnTo>
                    <a:pt x="791" y="472"/>
                  </a:lnTo>
                  <a:lnTo>
                    <a:pt x="789" y="474"/>
                  </a:lnTo>
                  <a:lnTo>
                    <a:pt x="787" y="474"/>
                  </a:lnTo>
                  <a:lnTo>
                    <a:pt x="783" y="474"/>
                  </a:lnTo>
                  <a:lnTo>
                    <a:pt x="777" y="470"/>
                  </a:lnTo>
                  <a:lnTo>
                    <a:pt x="770" y="462"/>
                  </a:lnTo>
                  <a:lnTo>
                    <a:pt x="760" y="456"/>
                  </a:lnTo>
                  <a:lnTo>
                    <a:pt x="752" y="456"/>
                  </a:lnTo>
                  <a:lnTo>
                    <a:pt x="742" y="462"/>
                  </a:lnTo>
                  <a:lnTo>
                    <a:pt x="734" y="472"/>
                  </a:lnTo>
                  <a:lnTo>
                    <a:pt x="726" y="484"/>
                  </a:lnTo>
                  <a:lnTo>
                    <a:pt x="718" y="496"/>
                  </a:lnTo>
                  <a:lnTo>
                    <a:pt x="708" y="507"/>
                  </a:lnTo>
                  <a:lnTo>
                    <a:pt x="695" y="513"/>
                  </a:lnTo>
                  <a:lnTo>
                    <a:pt x="679" y="513"/>
                  </a:lnTo>
                  <a:lnTo>
                    <a:pt x="657" y="509"/>
                  </a:lnTo>
                  <a:lnTo>
                    <a:pt x="644" y="503"/>
                  </a:lnTo>
                  <a:lnTo>
                    <a:pt x="634" y="494"/>
                  </a:lnTo>
                  <a:lnTo>
                    <a:pt x="622" y="482"/>
                  </a:lnTo>
                  <a:lnTo>
                    <a:pt x="612" y="468"/>
                  </a:lnTo>
                  <a:lnTo>
                    <a:pt x="602" y="454"/>
                  </a:lnTo>
                  <a:lnTo>
                    <a:pt x="592" y="442"/>
                  </a:lnTo>
                  <a:lnTo>
                    <a:pt x="583" y="437"/>
                  </a:lnTo>
                  <a:lnTo>
                    <a:pt x="575" y="440"/>
                  </a:lnTo>
                  <a:lnTo>
                    <a:pt x="571" y="452"/>
                  </a:lnTo>
                  <a:lnTo>
                    <a:pt x="575" y="464"/>
                  </a:lnTo>
                  <a:lnTo>
                    <a:pt x="581" y="478"/>
                  </a:lnTo>
                  <a:lnTo>
                    <a:pt x="588" y="490"/>
                  </a:lnTo>
                  <a:lnTo>
                    <a:pt x="596" y="498"/>
                  </a:lnTo>
                  <a:lnTo>
                    <a:pt x="608" y="509"/>
                  </a:lnTo>
                  <a:lnTo>
                    <a:pt x="618" y="519"/>
                  </a:lnTo>
                  <a:lnTo>
                    <a:pt x="624" y="531"/>
                  </a:lnTo>
                  <a:lnTo>
                    <a:pt x="624" y="541"/>
                  </a:lnTo>
                  <a:lnTo>
                    <a:pt x="612" y="557"/>
                  </a:lnTo>
                  <a:lnTo>
                    <a:pt x="596" y="574"/>
                  </a:lnTo>
                  <a:lnTo>
                    <a:pt x="577" y="588"/>
                  </a:lnTo>
                  <a:lnTo>
                    <a:pt x="557" y="596"/>
                  </a:lnTo>
                  <a:lnTo>
                    <a:pt x="545" y="600"/>
                  </a:lnTo>
                  <a:lnTo>
                    <a:pt x="535" y="598"/>
                  </a:lnTo>
                  <a:lnTo>
                    <a:pt x="533" y="596"/>
                  </a:lnTo>
                  <a:lnTo>
                    <a:pt x="531" y="594"/>
                  </a:lnTo>
                  <a:lnTo>
                    <a:pt x="527" y="592"/>
                  </a:lnTo>
                  <a:lnTo>
                    <a:pt x="525" y="590"/>
                  </a:lnTo>
                  <a:lnTo>
                    <a:pt x="523" y="590"/>
                  </a:lnTo>
                  <a:lnTo>
                    <a:pt x="521" y="590"/>
                  </a:lnTo>
                  <a:lnTo>
                    <a:pt x="520" y="592"/>
                  </a:lnTo>
                  <a:lnTo>
                    <a:pt x="518" y="598"/>
                  </a:lnTo>
                  <a:lnTo>
                    <a:pt x="514" y="608"/>
                  </a:lnTo>
                  <a:lnTo>
                    <a:pt x="504" y="614"/>
                  </a:lnTo>
                  <a:lnTo>
                    <a:pt x="492" y="624"/>
                  </a:lnTo>
                  <a:lnTo>
                    <a:pt x="478" y="637"/>
                  </a:lnTo>
                  <a:lnTo>
                    <a:pt x="466" y="651"/>
                  </a:lnTo>
                  <a:lnTo>
                    <a:pt x="459" y="661"/>
                  </a:lnTo>
                  <a:lnTo>
                    <a:pt x="451" y="667"/>
                  </a:lnTo>
                  <a:lnTo>
                    <a:pt x="441" y="667"/>
                  </a:lnTo>
                  <a:lnTo>
                    <a:pt x="427" y="665"/>
                  </a:lnTo>
                  <a:lnTo>
                    <a:pt x="411" y="667"/>
                  </a:lnTo>
                  <a:lnTo>
                    <a:pt x="390" y="669"/>
                  </a:lnTo>
                  <a:lnTo>
                    <a:pt x="374" y="669"/>
                  </a:lnTo>
                  <a:lnTo>
                    <a:pt x="360" y="675"/>
                  </a:lnTo>
                  <a:lnTo>
                    <a:pt x="348" y="683"/>
                  </a:lnTo>
                  <a:lnTo>
                    <a:pt x="336" y="694"/>
                  </a:lnTo>
                  <a:lnTo>
                    <a:pt x="323" y="704"/>
                  </a:lnTo>
                  <a:lnTo>
                    <a:pt x="299" y="714"/>
                  </a:lnTo>
                  <a:lnTo>
                    <a:pt x="271" y="726"/>
                  </a:lnTo>
                  <a:lnTo>
                    <a:pt x="246" y="734"/>
                  </a:lnTo>
                  <a:lnTo>
                    <a:pt x="226" y="740"/>
                  </a:lnTo>
                  <a:lnTo>
                    <a:pt x="212" y="740"/>
                  </a:lnTo>
                  <a:lnTo>
                    <a:pt x="199" y="740"/>
                  </a:lnTo>
                  <a:lnTo>
                    <a:pt x="185" y="742"/>
                  </a:lnTo>
                  <a:lnTo>
                    <a:pt x="173" y="748"/>
                  </a:lnTo>
                  <a:lnTo>
                    <a:pt x="163" y="759"/>
                  </a:lnTo>
                  <a:lnTo>
                    <a:pt x="153" y="773"/>
                  </a:lnTo>
                  <a:lnTo>
                    <a:pt x="142" y="781"/>
                  </a:lnTo>
                  <a:lnTo>
                    <a:pt x="128" y="787"/>
                  </a:lnTo>
                  <a:lnTo>
                    <a:pt x="116" y="793"/>
                  </a:lnTo>
                  <a:lnTo>
                    <a:pt x="108" y="803"/>
                  </a:lnTo>
                  <a:lnTo>
                    <a:pt x="100" y="816"/>
                  </a:lnTo>
                  <a:lnTo>
                    <a:pt x="92" y="826"/>
                  </a:lnTo>
                  <a:lnTo>
                    <a:pt x="86" y="834"/>
                  </a:lnTo>
                  <a:lnTo>
                    <a:pt x="90" y="844"/>
                  </a:lnTo>
                  <a:lnTo>
                    <a:pt x="104" y="856"/>
                  </a:lnTo>
                  <a:lnTo>
                    <a:pt x="118" y="872"/>
                  </a:lnTo>
                  <a:lnTo>
                    <a:pt x="130" y="891"/>
                  </a:lnTo>
                  <a:lnTo>
                    <a:pt x="138" y="905"/>
                  </a:lnTo>
                  <a:lnTo>
                    <a:pt x="144" y="919"/>
                  </a:lnTo>
                  <a:lnTo>
                    <a:pt x="146" y="931"/>
                  </a:lnTo>
                  <a:lnTo>
                    <a:pt x="140" y="940"/>
                  </a:lnTo>
                  <a:lnTo>
                    <a:pt x="128" y="946"/>
                  </a:lnTo>
                  <a:lnTo>
                    <a:pt x="114" y="954"/>
                  </a:lnTo>
                  <a:lnTo>
                    <a:pt x="96" y="960"/>
                  </a:lnTo>
                  <a:lnTo>
                    <a:pt x="79" y="960"/>
                  </a:lnTo>
                  <a:lnTo>
                    <a:pt x="67" y="956"/>
                  </a:lnTo>
                  <a:lnTo>
                    <a:pt x="51" y="938"/>
                  </a:lnTo>
                  <a:lnTo>
                    <a:pt x="37" y="919"/>
                  </a:lnTo>
                  <a:lnTo>
                    <a:pt x="25" y="901"/>
                  </a:lnTo>
                  <a:lnTo>
                    <a:pt x="18" y="887"/>
                  </a:lnTo>
                  <a:lnTo>
                    <a:pt x="10" y="872"/>
                  </a:lnTo>
                  <a:lnTo>
                    <a:pt x="4" y="854"/>
                  </a:lnTo>
                  <a:lnTo>
                    <a:pt x="2" y="840"/>
                  </a:lnTo>
                  <a:lnTo>
                    <a:pt x="2" y="826"/>
                  </a:lnTo>
                  <a:lnTo>
                    <a:pt x="2" y="812"/>
                  </a:lnTo>
                  <a:lnTo>
                    <a:pt x="4" y="797"/>
                  </a:lnTo>
                  <a:lnTo>
                    <a:pt x="12" y="783"/>
                  </a:lnTo>
                  <a:lnTo>
                    <a:pt x="25" y="765"/>
                  </a:lnTo>
                  <a:lnTo>
                    <a:pt x="31" y="753"/>
                  </a:lnTo>
                  <a:lnTo>
                    <a:pt x="33" y="749"/>
                  </a:lnTo>
                  <a:lnTo>
                    <a:pt x="4" y="746"/>
                  </a:lnTo>
                  <a:lnTo>
                    <a:pt x="0" y="734"/>
                  </a:lnTo>
                  <a:lnTo>
                    <a:pt x="33" y="687"/>
                  </a:lnTo>
                  <a:lnTo>
                    <a:pt x="71" y="675"/>
                  </a:lnTo>
                  <a:lnTo>
                    <a:pt x="77" y="637"/>
                  </a:lnTo>
                  <a:lnTo>
                    <a:pt x="128" y="627"/>
                  </a:lnTo>
                  <a:lnTo>
                    <a:pt x="147" y="612"/>
                  </a:lnTo>
                  <a:lnTo>
                    <a:pt x="147" y="553"/>
                  </a:lnTo>
                  <a:lnTo>
                    <a:pt x="175" y="539"/>
                  </a:lnTo>
                  <a:lnTo>
                    <a:pt x="244" y="478"/>
                  </a:lnTo>
                  <a:lnTo>
                    <a:pt x="238" y="403"/>
                  </a:lnTo>
                  <a:lnTo>
                    <a:pt x="264" y="332"/>
                  </a:lnTo>
                  <a:lnTo>
                    <a:pt x="301" y="307"/>
                  </a:lnTo>
                  <a:lnTo>
                    <a:pt x="297" y="250"/>
                  </a:lnTo>
                  <a:lnTo>
                    <a:pt x="325" y="220"/>
                  </a:lnTo>
                  <a:lnTo>
                    <a:pt x="303" y="157"/>
                  </a:lnTo>
                  <a:lnTo>
                    <a:pt x="329" y="143"/>
                  </a:lnTo>
                  <a:lnTo>
                    <a:pt x="329" y="86"/>
                  </a:lnTo>
                  <a:lnTo>
                    <a:pt x="384" y="78"/>
                  </a:lnTo>
                  <a:lnTo>
                    <a:pt x="484" y="9"/>
                  </a:lnTo>
                  <a:lnTo>
                    <a:pt x="535" y="39"/>
                  </a:lnTo>
                  <a:lnTo>
                    <a:pt x="592" y="9"/>
                  </a:lnTo>
                  <a:lnTo>
                    <a:pt x="624" y="29"/>
                  </a:lnTo>
                  <a:lnTo>
                    <a:pt x="693" y="0"/>
                  </a:lnTo>
                  <a:lnTo>
                    <a:pt x="720" y="27"/>
                  </a:lnTo>
                  <a:lnTo>
                    <a:pt x="681" y="94"/>
                  </a:lnTo>
                  <a:lnTo>
                    <a:pt x="651" y="130"/>
                  </a:lnTo>
                  <a:lnTo>
                    <a:pt x="679" y="151"/>
                  </a:lnTo>
                  <a:lnTo>
                    <a:pt x="740" y="128"/>
                  </a:lnTo>
                  <a:lnTo>
                    <a:pt x="823" y="92"/>
                  </a:lnTo>
                  <a:lnTo>
                    <a:pt x="878" y="120"/>
                  </a:lnTo>
                  <a:lnTo>
                    <a:pt x="895" y="59"/>
                  </a:lnTo>
                  <a:lnTo>
                    <a:pt x="984" y="61"/>
                  </a:lnTo>
                  <a:lnTo>
                    <a:pt x="1053" y="96"/>
                  </a:lnTo>
                  <a:lnTo>
                    <a:pt x="1086" y="161"/>
                  </a:lnTo>
                  <a:lnTo>
                    <a:pt x="1110" y="216"/>
                  </a:lnTo>
                  <a:lnTo>
                    <a:pt x="1128" y="246"/>
                  </a:lnTo>
                </a:path>
              </a:pathLst>
            </a:custGeom>
            <a:solidFill>
              <a:srgbClr val="FF0000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30" name="Freeform 79"/>
            <p:cNvSpPr>
              <a:spLocks/>
            </p:cNvSpPr>
            <p:nvPr/>
          </p:nvSpPr>
          <p:spPr bwMode="gray">
            <a:xfrm>
              <a:off x="3636" y="3029"/>
              <a:ext cx="313" cy="413"/>
            </a:xfrm>
            <a:custGeom>
              <a:avLst/>
              <a:gdLst>
                <a:gd name="T0" fmla="*/ 156 w 626"/>
                <a:gd name="T1" fmla="*/ 31 h 825"/>
                <a:gd name="T2" fmla="*/ 154 w 626"/>
                <a:gd name="T3" fmla="*/ 37 h 825"/>
                <a:gd name="T4" fmla="*/ 152 w 626"/>
                <a:gd name="T5" fmla="*/ 44 h 825"/>
                <a:gd name="T6" fmla="*/ 146 w 626"/>
                <a:gd name="T7" fmla="*/ 52 h 825"/>
                <a:gd name="T8" fmla="*/ 138 w 626"/>
                <a:gd name="T9" fmla="*/ 57 h 825"/>
                <a:gd name="T10" fmla="*/ 131 w 626"/>
                <a:gd name="T11" fmla="*/ 61 h 825"/>
                <a:gd name="T12" fmla="*/ 130 w 626"/>
                <a:gd name="T13" fmla="*/ 62 h 825"/>
                <a:gd name="T14" fmla="*/ 132 w 626"/>
                <a:gd name="T15" fmla="*/ 68 h 825"/>
                <a:gd name="T16" fmla="*/ 135 w 626"/>
                <a:gd name="T17" fmla="*/ 75 h 825"/>
                <a:gd name="T18" fmla="*/ 136 w 626"/>
                <a:gd name="T19" fmla="*/ 81 h 825"/>
                <a:gd name="T20" fmla="*/ 136 w 626"/>
                <a:gd name="T21" fmla="*/ 89 h 825"/>
                <a:gd name="T22" fmla="*/ 137 w 626"/>
                <a:gd name="T23" fmla="*/ 95 h 825"/>
                <a:gd name="T24" fmla="*/ 138 w 626"/>
                <a:gd name="T25" fmla="*/ 104 h 825"/>
                <a:gd name="T26" fmla="*/ 131 w 626"/>
                <a:gd name="T27" fmla="*/ 112 h 825"/>
                <a:gd name="T28" fmla="*/ 122 w 626"/>
                <a:gd name="T29" fmla="*/ 120 h 825"/>
                <a:gd name="T30" fmla="*/ 117 w 626"/>
                <a:gd name="T31" fmla="*/ 131 h 825"/>
                <a:gd name="T32" fmla="*/ 115 w 626"/>
                <a:gd name="T33" fmla="*/ 142 h 825"/>
                <a:gd name="T34" fmla="*/ 110 w 626"/>
                <a:gd name="T35" fmla="*/ 151 h 825"/>
                <a:gd name="T36" fmla="*/ 103 w 626"/>
                <a:gd name="T37" fmla="*/ 156 h 825"/>
                <a:gd name="T38" fmla="*/ 94 w 626"/>
                <a:gd name="T39" fmla="*/ 158 h 825"/>
                <a:gd name="T40" fmla="*/ 86 w 626"/>
                <a:gd name="T41" fmla="*/ 161 h 825"/>
                <a:gd name="T42" fmla="*/ 85 w 626"/>
                <a:gd name="T43" fmla="*/ 165 h 825"/>
                <a:gd name="T44" fmla="*/ 89 w 626"/>
                <a:gd name="T45" fmla="*/ 171 h 825"/>
                <a:gd name="T46" fmla="*/ 90 w 626"/>
                <a:gd name="T47" fmla="*/ 176 h 825"/>
                <a:gd name="T48" fmla="*/ 86 w 626"/>
                <a:gd name="T49" fmla="*/ 182 h 825"/>
                <a:gd name="T50" fmla="*/ 80 w 626"/>
                <a:gd name="T51" fmla="*/ 189 h 825"/>
                <a:gd name="T52" fmla="*/ 76 w 626"/>
                <a:gd name="T53" fmla="*/ 193 h 825"/>
                <a:gd name="T54" fmla="*/ 69 w 626"/>
                <a:gd name="T55" fmla="*/ 199 h 825"/>
                <a:gd name="T56" fmla="*/ 61 w 626"/>
                <a:gd name="T57" fmla="*/ 204 h 825"/>
                <a:gd name="T58" fmla="*/ 58 w 626"/>
                <a:gd name="T59" fmla="*/ 207 h 825"/>
                <a:gd name="T60" fmla="*/ 48 w 626"/>
                <a:gd name="T61" fmla="*/ 185 h 825"/>
                <a:gd name="T62" fmla="*/ 22 w 626"/>
                <a:gd name="T63" fmla="*/ 161 h 825"/>
                <a:gd name="T64" fmla="*/ 0 w 626"/>
                <a:gd name="T65" fmla="*/ 146 h 825"/>
                <a:gd name="T66" fmla="*/ 15 w 626"/>
                <a:gd name="T67" fmla="*/ 107 h 825"/>
                <a:gd name="T68" fmla="*/ 20 w 626"/>
                <a:gd name="T69" fmla="*/ 88 h 825"/>
                <a:gd name="T70" fmla="*/ 18 w 626"/>
                <a:gd name="T71" fmla="*/ 67 h 825"/>
                <a:gd name="T72" fmla="*/ 34 w 626"/>
                <a:gd name="T73" fmla="*/ 43 h 825"/>
                <a:gd name="T74" fmla="*/ 42 w 626"/>
                <a:gd name="T75" fmla="*/ 24 h 825"/>
                <a:gd name="T76" fmla="*/ 63 w 626"/>
                <a:gd name="T77" fmla="*/ 17 h 825"/>
                <a:gd name="T78" fmla="*/ 75 w 626"/>
                <a:gd name="T79" fmla="*/ 1 h 825"/>
                <a:gd name="T80" fmla="*/ 92 w 626"/>
                <a:gd name="T81" fmla="*/ 14 h 825"/>
                <a:gd name="T82" fmla="*/ 114 w 626"/>
                <a:gd name="T83" fmla="*/ 32 h 825"/>
                <a:gd name="T84" fmla="*/ 135 w 626"/>
                <a:gd name="T85" fmla="*/ 32 h 825"/>
                <a:gd name="T86" fmla="*/ 151 w 626"/>
                <a:gd name="T87" fmla="*/ 25 h 82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26"/>
                <a:gd name="T133" fmla="*/ 0 h 825"/>
                <a:gd name="T134" fmla="*/ 626 w 626"/>
                <a:gd name="T135" fmla="*/ 825 h 82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26" h="825">
                  <a:moveTo>
                    <a:pt x="626" y="122"/>
                  </a:moveTo>
                  <a:lnTo>
                    <a:pt x="624" y="124"/>
                  </a:lnTo>
                  <a:lnTo>
                    <a:pt x="621" y="134"/>
                  </a:lnTo>
                  <a:lnTo>
                    <a:pt x="615" y="146"/>
                  </a:lnTo>
                  <a:lnTo>
                    <a:pt x="613" y="159"/>
                  </a:lnTo>
                  <a:lnTo>
                    <a:pt x="607" y="173"/>
                  </a:lnTo>
                  <a:lnTo>
                    <a:pt x="597" y="189"/>
                  </a:lnTo>
                  <a:lnTo>
                    <a:pt x="581" y="205"/>
                  </a:lnTo>
                  <a:lnTo>
                    <a:pt x="565" y="216"/>
                  </a:lnTo>
                  <a:lnTo>
                    <a:pt x="550" y="228"/>
                  </a:lnTo>
                  <a:lnTo>
                    <a:pt x="534" y="236"/>
                  </a:lnTo>
                  <a:lnTo>
                    <a:pt x="524" y="242"/>
                  </a:lnTo>
                  <a:lnTo>
                    <a:pt x="520" y="244"/>
                  </a:lnTo>
                  <a:lnTo>
                    <a:pt x="520" y="248"/>
                  </a:lnTo>
                  <a:lnTo>
                    <a:pt x="524" y="258"/>
                  </a:lnTo>
                  <a:lnTo>
                    <a:pt x="528" y="272"/>
                  </a:lnTo>
                  <a:lnTo>
                    <a:pt x="532" y="285"/>
                  </a:lnTo>
                  <a:lnTo>
                    <a:pt x="538" y="299"/>
                  </a:lnTo>
                  <a:lnTo>
                    <a:pt x="542" y="309"/>
                  </a:lnTo>
                  <a:lnTo>
                    <a:pt x="544" y="321"/>
                  </a:lnTo>
                  <a:lnTo>
                    <a:pt x="546" y="339"/>
                  </a:lnTo>
                  <a:lnTo>
                    <a:pt x="544" y="354"/>
                  </a:lnTo>
                  <a:lnTo>
                    <a:pt x="544" y="368"/>
                  </a:lnTo>
                  <a:lnTo>
                    <a:pt x="548" y="380"/>
                  </a:lnTo>
                  <a:lnTo>
                    <a:pt x="550" y="396"/>
                  </a:lnTo>
                  <a:lnTo>
                    <a:pt x="550" y="413"/>
                  </a:lnTo>
                  <a:lnTo>
                    <a:pt x="540" y="429"/>
                  </a:lnTo>
                  <a:lnTo>
                    <a:pt x="522" y="447"/>
                  </a:lnTo>
                  <a:lnTo>
                    <a:pt x="504" y="462"/>
                  </a:lnTo>
                  <a:lnTo>
                    <a:pt x="489" y="480"/>
                  </a:lnTo>
                  <a:lnTo>
                    <a:pt x="479" y="494"/>
                  </a:lnTo>
                  <a:lnTo>
                    <a:pt x="469" y="522"/>
                  </a:lnTo>
                  <a:lnTo>
                    <a:pt x="463" y="549"/>
                  </a:lnTo>
                  <a:lnTo>
                    <a:pt x="459" y="565"/>
                  </a:lnTo>
                  <a:lnTo>
                    <a:pt x="451" y="585"/>
                  </a:lnTo>
                  <a:lnTo>
                    <a:pt x="441" y="602"/>
                  </a:lnTo>
                  <a:lnTo>
                    <a:pt x="428" y="618"/>
                  </a:lnTo>
                  <a:lnTo>
                    <a:pt x="414" y="624"/>
                  </a:lnTo>
                  <a:lnTo>
                    <a:pt x="396" y="630"/>
                  </a:lnTo>
                  <a:lnTo>
                    <a:pt x="376" y="632"/>
                  </a:lnTo>
                  <a:lnTo>
                    <a:pt x="359" y="636"/>
                  </a:lnTo>
                  <a:lnTo>
                    <a:pt x="345" y="642"/>
                  </a:lnTo>
                  <a:lnTo>
                    <a:pt x="337" y="648"/>
                  </a:lnTo>
                  <a:lnTo>
                    <a:pt x="339" y="659"/>
                  </a:lnTo>
                  <a:lnTo>
                    <a:pt x="347" y="669"/>
                  </a:lnTo>
                  <a:lnTo>
                    <a:pt x="357" y="681"/>
                  </a:lnTo>
                  <a:lnTo>
                    <a:pt x="363" y="691"/>
                  </a:lnTo>
                  <a:lnTo>
                    <a:pt x="361" y="701"/>
                  </a:lnTo>
                  <a:lnTo>
                    <a:pt x="353" y="710"/>
                  </a:lnTo>
                  <a:lnTo>
                    <a:pt x="343" y="726"/>
                  </a:lnTo>
                  <a:lnTo>
                    <a:pt x="331" y="742"/>
                  </a:lnTo>
                  <a:lnTo>
                    <a:pt x="319" y="756"/>
                  </a:lnTo>
                  <a:lnTo>
                    <a:pt x="312" y="766"/>
                  </a:lnTo>
                  <a:lnTo>
                    <a:pt x="302" y="771"/>
                  </a:lnTo>
                  <a:lnTo>
                    <a:pt x="290" y="781"/>
                  </a:lnTo>
                  <a:lnTo>
                    <a:pt x="274" y="793"/>
                  </a:lnTo>
                  <a:lnTo>
                    <a:pt x="258" y="805"/>
                  </a:lnTo>
                  <a:lnTo>
                    <a:pt x="245" y="815"/>
                  </a:lnTo>
                  <a:lnTo>
                    <a:pt x="235" y="821"/>
                  </a:lnTo>
                  <a:lnTo>
                    <a:pt x="231" y="825"/>
                  </a:lnTo>
                  <a:lnTo>
                    <a:pt x="215" y="795"/>
                  </a:lnTo>
                  <a:lnTo>
                    <a:pt x="191" y="740"/>
                  </a:lnTo>
                  <a:lnTo>
                    <a:pt x="158" y="675"/>
                  </a:lnTo>
                  <a:lnTo>
                    <a:pt x="89" y="642"/>
                  </a:lnTo>
                  <a:lnTo>
                    <a:pt x="2" y="640"/>
                  </a:lnTo>
                  <a:lnTo>
                    <a:pt x="0" y="581"/>
                  </a:lnTo>
                  <a:lnTo>
                    <a:pt x="28" y="476"/>
                  </a:lnTo>
                  <a:lnTo>
                    <a:pt x="60" y="425"/>
                  </a:lnTo>
                  <a:lnTo>
                    <a:pt x="58" y="376"/>
                  </a:lnTo>
                  <a:lnTo>
                    <a:pt x="77" y="352"/>
                  </a:lnTo>
                  <a:lnTo>
                    <a:pt x="63" y="317"/>
                  </a:lnTo>
                  <a:lnTo>
                    <a:pt x="69" y="266"/>
                  </a:lnTo>
                  <a:lnTo>
                    <a:pt x="126" y="244"/>
                  </a:lnTo>
                  <a:lnTo>
                    <a:pt x="136" y="171"/>
                  </a:lnTo>
                  <a:lnTo>
                    <a:pt x="140" y="116"/>
                  </a:lnTo>
                  <a:lnTo>
                    <a:pt x="170" y="94"/>
                  </a:lnTo>
                  <a:lnTo>
                    <a:pt x="203" y="94"/>
                  </a:lnTo>
                  <a:lnTo>
                    <a:pt x="254" y="65"/>
                  </a:lnTo>
                  <a:lnTo>
                    <a:pt x="298" y="45"/>
                  </a:lnTo>
                  <a:lnTo>
                    <a:pt x="298" y="4"/>
                  </a:lnTo>
                  <a:lnTo>
                    <a:pt x="363" y="0"/>
                  </a:lnTo>
                  <a:lnTo>
                    <a:pt x="367" y="53"/>
                  </a:lnTo>
                  <a:lnTo>
                    <a:pt x="406" y="110"/>
                  </a:lnTo>
                  <a:lnTo>
                    <a:pt x="455" y="126"/>
                  </a:lnTo>
                  <a:lnTo>
                    <a:pt x="495" y="83"/>
                  </a:lnTo>
                  <a:lnTo>
                    <a:pt x="538" y="126"/>
                  </a:lnTo>
                  <a:lnTo>
                    <a:pt x="571" y="122"/>
                  </a:lnTo>
                  <a:lnTo>
                    <a:pt x="603" y="98"/>
                  </a:lnTo>
                  <a:lnTo>
                    <a:pt x="626" y="122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31" name="Freeform 80"/>
            <p:cNvSpPr>
              <a:spLocks/>
            </p:cNvSpPr>
            <p:nvPr/>
          </p:nvSpPr>
          <p:spPr bwMode="gray">
            <a:xfrm>
              <a:off x="3636" y="3029"/>
              <a:ext cx="313" cy="413"/>
            </a:xfrm>
            <a:custGeom>
              <a:avLst/>
              <a:gdLst>
                <a:gd name="T0" fmla="*/ 156 w 626"/>
                <a:gd name="T1" fmla="*/ 31 h 825"/>
                <a:gd name="T2" fmla="*/ 154 w 626"/>
                <a:gd name="T3" fmla="*/ 37 h 825"/>
                <a:gd name="T4" fmla="*/ 152 w 626"/>
                <a:gd name="T5" fmla="*/ 44 h 825"/>
                <a:gd name="T6" fmla="*/ 146 w 626"/>
                <a:gd name="T7" fmla="*/ 52 h 825"/>
                <a:gd name="T8" fmla="*/ 138 w 626"/>
                <a:gd name="T9" fmla="*/ 57 h 825"/>
                <a:gd name="T10" fmla="*/ 131 w 626"/>
                <a:gd name="T11" fmla="*/ 61 h 825"/>
                <a:gd name="T12" fmla="*/ 130 w 626"/>
                <a:gd name="T13" fmla="*/ 62 h 825"/>
                <a:gd name="T14" fmla="*/ 132 w 626"/>
                <a:gd name="T15" fmla="*/ 68 h 825"/>
                <a:gd name="T16" fmla="*/ 135 w 626"/>
                <a:gd name="T17" fmla="*/ 75 h 825"/>
                <a:gd name="T18" fmla="*/ 136 w 626"/>
                <a:gd name="T19" fmla="*/ 81 h 825"/>
                <a:gd name="T20" fmla="*/ 136 w 626"/>
                <a:gd name="T21" fmla="*/ 89 h 825"/>
                <a:gd name="T22" fmla="*/ 137 w 626"/>
                <a:gd name="T23" fmla="*/ 95 h 825"/>
                <a:gd name="T24" fmla="*/ 138 w 626"/>
                <a:gd name="T25" fmla="*/ 104 h 825"/>
                <a:gd name="T26" fmla="*/ 131 w 626"/>
                <a:gd name="T27" fmla="*/ 112 h 825"/>
                <a:gd name="T28" fmla="*/ 122 w 626"/>
                <a:gd name="T29" fmla="*/ 120 h 825"/>
                <a:gd name="T30" fmla="*/ 117 w 626"/>
                <a:gd name="T31" fmla="*/ 131 h 825"/>
                <a:gd name="T32" fmla="*/ 115 w 626"/>
                <a:gd name="T33" fmla="*/ 142 h 825"/>
                <a:gd name="T34" fmla="*/ 110 w 626"/>
                <a:gd name="T35" fmla="*/ 151 h 825"/>
                <a:gd name="T36" fmla="*/ 103 w 626"/>
                <a:gd name="T37" fmla="*/ 156 h 825"/>
                <a:gd name="T38" fmla="*/ 94 w 626"/>
                <a:gd name="T39" fmla="*/ 158 h 825"/>
                <a:gd name="T40" fmla="*/ 86 w 626"/>
                <a:gd name="T41" fmla="*/ 161 h 825"/>
                <a:gd name="T42" fmla="*/ 85 w 626"/>
                <a:gd name="T43" fmla="*/ 165 h 825"/>
                <a:gd name="T44" fmla="*/ 89 w 626"/>
                <a:gd name="T45" fmla="*/ 171 h 825"/>
                <a:gd name="T46" fmla="*/ 90 w 626"/>
                <a:gd name="T47" fmla="*/ 176 h 825"/>
                <a:gd name="T48" fmla="*/ 86 w 626"/>
                <a:gd name="T49" fmla="*/ 182 h 825"/>
                <a:gd name="T50" fmla="*/ 80 w 626"/>
                <a:gd name="T51" fmla="*/ 189 h 825"/>
                <a:gd name="T52" fmla="*/ 76 w 626"/>
                <a:gd name="T53" fmla="*/ 193 h 825"/>
                <a:gd name="T54" fmla="*/ 69 w 626"/>
                <a:gd name="T55" fmla="*/ 199 h 825"/>
                <a:gd name="T56" fmla="*/ 61 w 626"/>
                <a:gd name="T57" fmla="*/ 204 h 825"/>
                <a:gd name="T58" fmla="*/ 58 w 626"/>
                <a:gd name="T59" fmla="*/ 207 h 825"/>
                <a:gd name="T60" fmla="*/ 48 w 626"/>
                <a:gd name="T61" fmla="*/ 185 h 825"/>
                <a:gd name="T62" fmla="*/ 22 w 626"/>
                <a:gd name="T63" fmla="*/ 161 h 825"/>
                <a:gd name="T64" fmla="*/ 0 w 626"/>
                <a:gd name="T65" fmla="*/ 146 h 825"/>
                <a:gd name="T66" fmla="*/ 15 w 626"/>
                <a:gd name="T67" fmla="*/ 107 h 825"/>
                <a:gd name="T68" fmla="*/ 20 w 626"/>
                <a:gd name="T69" fmla="*/ 88 h 825"/>
                <a:gd name="T70" fmla="*/ 18 w 626"/>
                <a:gd name="T71" fmla="*/ 67 h 825"/>
                <a:gd name="T72" fmla="*/ 34 w 626"/>
                <a:gd name="T73" fmla="*/ 43 h 825"/>
                <a:gd name="T74" fmla="*/ 42 w 626"/>
                <a:gd name="T75" fmla="*/ 24 h 825"/>
                <a:gd name="T76" fmla="*/ 63 w 626"/>
                <a:gd name="T77" fmla="*/ 17 h 825"/>
                <a:gd name="T78" fmla="*/ 75 w 626"/>
                <a:gd name="T79" fmla="*/ 1 h 825"/>
                <a:gd name="T80" fmla="*/ 92 w 626"/>
                <a:gd name="T81" fmla="*/ 14 h 825"/>
                <a:gd name="T82" fmla="*/ 114 w 626"/>
                <a:gd name="T83" fmla="*/ 32 h 825"/>
                <a:gd name="T84" fmla="*/ 135 w 626"/>
                <a:gd name="T85" fmla="*/ 32 h 825"/>
                <a:gd name="T86" fmla="*/ 151 w 626"/>
                <a:gd name="T87" fmla="*/ 25 h 82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26"/>
                <a:gd name="T133" fmla="*/ 0 h 825"/>
                <a:gd name="T134" fmla="*/ 626 w 626"/>
                <a:gd name="T135" fmla="*/ 825 h 82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26" h="825">
                  <a:moveTo>
                    <a:pt x="626" y="122"/>
                  </a:moveTo>
                  <a:lnTo>
                    <a:pt x="624" y="124"/>
                  </a:lnTo>
                  <a:lnTo>
                    <a:pt x="621" y="134"/>
                  </a:lnTo>
                  <a:lnTo>
                    <a:pt x="615" y="146"/>
                  </a:lnTo>
                  <a:lnTo>
                    <a:pt x="613" y="159"/>
                  </a:lnTo>
                  <a:lnTo>
                    <a:pt x="607" y="173"/>
                  </a:lnTo>
                  <a:lnTo>
                    <a:pt x="597" y="189"/>
                  </a:lnTo>
                  <a:lnTo>
                    <a:pt x="581" y="205"/>
                  </a:lnTo>
                  <a:lnTo>
                    <a:pt x="565" y="216"/>
                  </a:lnTo>
                  <a:lnTo>
                    <a:pt x="550" y="228"/>
                  </a:lnTo>
                  <a:lnTo>
                    <a:pt x="534" y="236"/>
                  </a:lnTo>
                  <a:lnTo>
                    <a:pt x="524" y="242"/>
                  </a:lnTo>
                  <a:lnTo>
                    <a:pt x="520" y="244"/>
                  </a:lnTo>
                  <a:lnTo>
                    <a:pt x="520" y="248"/>
                  </a:lnTo>
                  <a:lnTo>
                    <a:pt x="524" y="258"/>
                  </a:lnTo>
                  <a:lnTo>
                    <a:pt x="528" y="272"/>
                  </a:lnTo>
                  <a:lnTo>
                    <a:pt x="532" y="285"/>
                  </a:lnTo>
                  <a:lnTo>
                    <a:pt x="538" y="299"/>
                  </a:lnTo>
                  <a:lnTo>
                    <a:pt x="542" y="309"/>
                  </a:lnTo>
                  <a:lnTo>
                    <a:pt x="544" y="321"/>
                  </a:lnTo>
                  <a:lnTo>
                    <a:pt x="546" y="339"/>
                  </a:lnTo>
                  <a:lnTo>
                    <a:pt x="544" y="354"/>
                  </a:lnTo>
                  <a:lnTo>
                    <a:pt x="544" y="368"/>
                  </a:lnTo>
                  <a:lnTo>
                    <a:pt x="548" y="380"/>
                  </a:lnTo>
                  <a:lnTo>
                    <a:pt x="550" y="396"/>
                  </a:lnTo>
                  <a:lnTo>
                    <a:pt x="550" y="413"/>
                  </a:lnTo>
                  <a:lnTo>
                    <a:pt x="540" y="429"/>
                  </a:lnTo>
                  <a:lnTo>
                    <a:pt x="522" y="447"/>
                  </a:lnTo>
                  <a:lnTo>
                    <a:pt x="504" y="462"/>
                  </a:lnTo>
                  <a:lnTo>
                    <a:pt x="489" y="480"/>
                  </a:lnTo>
                  <a:lnTo>
                    <a:pt x="479" y="494"/>
                  </a:lnTo>
                  <a:lnTo>
                    <a:pt x="469" y="522"/>
                  </a:lnTo>
                  <a:lnTo>
                    <a:pt x="463" y="549"/>
                  </a:lnTo>
                  <a:lnTo>
                    <a:pt x="459" y="565"/>
                  </a:lnTo>
                  <a:lnTo>
                    <a:pt x="451" y="585"/>
                  </a:lnTo>
                  <a:lnTo>
                    <a:pt x="441" y="602"/>
                  </a:lnTo>
                  <a:lnTo>
                    <a:pt x="428" y="618"/>
                  </a:lnTo>
                  <a:lnTo>
                    <a:pt x="414" y="624"/>
                  </a:lnTo>
                  <a:lnTo>
                    <a:pt x="396" y="630"/>
                  </a:lnTo>
                  <a:lnTo>
                    <a:pt x="376" y="632"/>
                  </a:lnTo>
                  <a:lnTo>
                    <a:pt x="359" y="636"/>
                  </a:lnTo>
                  <a:lnTo>
                    <a:pt x="345" y="642"/>
                  </a:lnTo>
                  <a:lnTo>
                    <a:pt x="337" y="648"/>
                  </a:lnTo>
                  <a:lnTo>
                    <a:pt x="339" y="659"/>
                  </a:lnTo>
                  <a:lnTo>
                    <a:pt x="347" y="669"/>
                  </a:lnTo>
                  <a:lnTo>
                    <a:pt x="357" y="681"/>
                  </a:lnTo>
                  <a:lnTo>
                    <a:pt x="363" y="691"/>
                  </a:lnTo>
                  <a:lnTo>
                    <a:pt x="361" y="701"/>
                  </a:lnTo>
                  <a:lnTo>
                    <a:pt x="353" y="710"/>
                  </a:lnTo>
                  <a:lnTo>
                    <a:pt x="343" y="726"/>
                  </a:lnTo>
                  <a:lnTo>
                    <a:pt x="331" y="742"/>
                  </a:lnTo>
                  <a:lnTo>
                    <a:pt x="319" y="756"/>
                  </a:lnTo>
                  <a:lnTo>
                    <a:pt x="312" y="766"/>
                  </a:lnTo>
                  <a:lnTo>
                    <a:pt x="302" y="771"/>
                  </a:lnTo>
                  <a:lnTo>
                    <a:pt x="290" y="781"/>
                  </a:lnTo>
                  <a:lnTo>
                    <a:pt x="274" y="793"/>
                  </a:lnTo>
                  <a:lnTo>
                    <a:pt x="258" y="805"/>
                  </a:lnTo>
                  <a:lnTo>
                    <a:pt x="245" y="815"/>
                  </a:lnTo>
                  <a:lnTo>
                    <a:pt x="235" y="821"/>
                  </a:lnTo>
                  <a:lnTo>
                    <a:pt x="231" y="825"/>
                  </a:lnTo>
                  <a:lnTo>
                    <a:pt x="215" y="795"/>
                  </a:lnTo>
                  <a:lnTo>
                    <a:pt x="191" y="740"/>
                  </a:lnTo>
                  <a:lnTo>
                    <a:pt x="158" y="675"/>
                  </a:lnTo>
                  <a:lnTo>
                    <a:pt x="89" y="642"/>
                  </a:lnTo>
                  <a:lnTo>
                    <a:pt x="2" y="640"/>
                  </a:lnTo>
                  <a:lnTo>
                    <a:pt x="0" y="581"/>
                  </a:lnTo>
                  <a:lnTo>
                    <a:pt x="28" y="476"/>
                  </a:lnTo>
                  <a:lnTo>
                    <a:pt x="60" y="425"/>
                  </a:lnTo>
                  <a:lnTo>
                    <a:pt x="58" y="376"/>
                  </a:lnTo>
                  <a:lnTo>
                    <a:pt x="77" y="352"/>
                  </a:lnTo>
                  <a:lnTo>
                    <a:pt x="63" y="317"/>
                  </a:lnTo>
                  <a:lnTo>
                    <a:pt x="69" y="266"/>
                  </a:lnTo>
                  <a:lnTo>
                    <a:pt x="126" y="244"/>
                  </a:lnTo>
                  <a:lnTo>
                    <a:pt x="136" y="171"/>
                  </a:lnTo>
                  <a:lnTo>
                    <a:pt x="140" y="116"/>
                  </a:lnTo>
                  <a:lnTo>
                    <a:pt x="170" y="94"/>
                  </a:lnTo>
                  <a:lnTo>
                    <a:pt x="203" y="94"/>
                  </a:lnTo>
                  <a:lnTo>
                    <a:pt x="254" y="65"/>
                  </a:lnTo>
                  <a:lnTo>
                    <a:pt x="298" y="45"/>
                  </a:lnTo>
                  <a:lnTo>
                    <a:pt x="298" y="4"/>
                  </a:lnTo>
                  <a:lnTo>
                    <a:pt x="363" y="0"/>
                  </a:lnTo>
                  <a:lnTo>
                    <a:pt x="367" y="53"/>
                  </a:lnTo>
                  <a:lnTo>
                    <a:pt x="406" y="110"/>
                  </a:lnTo>
                  <a:lnTo>
                    <a:pt x="455" y="126"/>
                  </a:lnTo>
                  <a:lnTo>
                    <a:pt x="495" y="83"/>
                  </a:lnTo>
                  <a:lnTo>
                    <a:pt x="538" y="126"/>
                  </a:lnTo>
                  <a:lnTo>
                    <a:pt x="571" y="122"/>
                  </a:lnTo>
                  <a:lnTo>
                    <a:pt x="603" y="98"/>
                  </a:lnTo>
                  <a:lnTo>
                    <a:pt x="626" y="122"/>
                  </a:lnTo>
                </a:path>
              </a:pathLst>
            </a:custGeom>
            <a:solidFill>
              <a:srgbClr val="FF0000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32" name="Freeform 81"/>
            <p:cNvSpPr>
              <a:spLocks/>
            </p:cNvSpPr>
            <p:nvPr/>
          </p:nvSpPr>
          <p:spPr bwMode="gray">
            <a:xfrm>
              <a:off x="3746" y="2774"/>
              <a:ext cx="283" cy="318"/>
            </a:xfrm>
            <a:custGeom>
              <a:avLst/>
              <a:gdLst>
                <a:gd name="T0" fmla="*/ 109 w 565"/>
                <a:gd name="T1" fmla="*/ 11 h 638"/>
                <a:gd name="T2" fmla="*/ 106 w 565"/>
                <a:gd name="T3" fmla="*/ 11 h 638"/>
                <a:gd name="T4" fmla="*/ 103 w 565"/>
                <a:gd name="T5" fmla="*/ 14 h 638"/>
                <a:gd name="T6" fmla="*/ 100 w 565"/>
                <a:gd name="T7" fmla="*/ 21 h 638"/>
                <a:gd name="T8" fmla="*/ 99 w 565"/>
                <a:gd name="T9" fmla="*/ 28 h 638"/>
                <a:gd name="T10" fmla="*/ 96 w 565"/>
                <a:gd name="T11" fmla="*/ 31 h 638"/>
                <a:gd name="T12" fmla="*/ 90 w 565"/>
                <a:gd name="T13" fmla="*/ 29 h 638"/>
                <a:gd name="T14" fmla="*/ 84 w 565"/>
                <a:gd name="T15" fmla="*/ 26 h 638"/>
                <a:gd name="T16" fmla="*/ 80 w 565"/>
                <a:gd name="T17" fmla="*/ 26 h 638"/>
                <a:gd name="T18" fmla="*/ 82 w 565"/>
                <a:gd name="T19" fmla="*/ 32 h 638"/>
                <a:gd name="T20" fmla="*/ 87 w 565"/>
                <a:gd name="T21" fmla="*/ 36 h 638"/>
                <a:gd name="T22" fmla="*/ 93 w 565"/>
                <a:gd name="T23" fmla="*/ 38 h 638"/>
                <a:gd name="T24" fmla="*/ 101 w 565"/>
                <a:gd name="T25" fmla="*/ 35 h 638"/>
                <a:gd name="T26" fmla="*/ 104 w 565"/>
                <a:gd name="T27" fmla="*/ 31 h 638"/>
                <a:gd name="T28" fmla="*/ 106 w 565"/>
                <a:gd name="T29" fmla="*/ 25 h 638"/>
                <a:gd name="T30" fmla="*/ 110 w 565"/>
                <a:gd name="T31" fmla="*/ 24 h 638"/>
                <a:gd name="T32" fmla="*/ 117 w 565"/>
                <a:gd name="T33" fmla="*/ 30 h 638"/>
                <a:gd name="T34" fmla="*/ 126 w 565"/>
                <a:gd name="T35" fmla="*/ 34 h 638"/>
                <a:gd name="T36" fmla="*/ 131 w 565"/>
                <a:gd name="T37" fmla="*/ 36 h 638"/>
                <a:gd name="T38" fmla="*/ 138 w 565"/>
                <a:gd name="T39" fmla="*/ 38 h 638"/>
                <a:gd name="T40" fmla="*/ 142 w 565"/>
                <a:gd name="T41" fmla="*/ 44 h 638"/>
                <a:gd name="T42" fmla="*/ 139 w 565"/>
                <a:gd name="T43" fmla="*/ 51 h 638"/>
                <a:gd name="T44" fmla="*/ 133 w 565"/>
                <a:gd name="T45" fmla="*/ 58 h 638"/>
                <a:gd name="T46" fmla="*/ 130 w 565"/>
                <a:gd name="T47" fmla="*/ 60 h 638"/>
                <a:gd name="T48" fmla="*/ 134 w 565"/>
                <a:gd name="T49" fmla="*/ 60 h 638"/>
                <a:gd name="T50" fmla="*/ 139 w 565"/>
                <a:gd name="T51" fmla="*/ 60 h 638"/>
                <a:gd name="T52" fmla="*/ 141 w 565"/>
                <a:gd name="T53" fmla="*/ 63 h 638"/>
                <a:gd name="T54" fmla="*/ 136 w 565"/>
                <a:gd name="T55" fmla="*/ 67 h 638"/>
                <a:gd name="T56" fmla="*/ 129 w 565"/>
                <a:gd name="T57" fmla="*/ 71 h 638"/>
                <a:gd name="T58" fmla="*/ 126 w 565"/>
                <a:gd name="T59" fmla="*/ 73 h 638"/>
                <a:gd name="T60" fmla="*/ 129 w 565"/>
                <a:gd name="T61" fmla="*/ 73 h 638"/>
                <a:gd name="T62" fmla="*/ 135 w 565"/>
                <a:gd name="T63" fmla="*/ 78 h 638"/>
                <a:gd name="T64" fmla="*/ 136 w 565"/>
                <a:gd name="T65" fmla="*/ 88 h 638"/>
                <a:gd name="T66" fmla="*/ 138 w 565"/>
                <a:gd name="T67" fmla="*/ 98 h 638"/>
                <a:gd name="T68" fmla="*/ 141 w 565"/>
                <a:gd name="T69" fmla="*/ 104 h 638"/>
                <a:gd name="T70" fmla="*/ 141 w 565"/>
                <a:gd name="T71" fmla="*/ 108 h 638"/>
                <a:gd name="T72" fmla="*/ 136 w 565"/>
                <a:gd name="T73" fmla="*/ 112 h 638"/>
                <a:gd name="T74" fmla="*/ 129 w 565"/>
                <a:gd name="T75" fmla="*/ 111 h 638"/>
                <a:gd name="T76" fmla="*/ 123 w 565"/>
                <a:gd name="T77" fmla="*/ 110 h 638"/>
                <a:gd name="T78" fmla="*/ 119 w 565"/>
                <a:gd name="T79" fmla="*/ 116 h 638"/>
                <a:gd name="T80" fmla="*/ 118 w 565"/>
                <a:gd name="T81" fmla="*/ 122 h 638"/>
                <a:gd name="T82" fmla="*/ 116 w 565"/>
                <a:gd name="T83" fmla="*/ 129 h 638"/>
                <a:gd name="T84" fmla="*/ 113 w 565"/>
                <a:gd name="T85" fmla="*/ 136 h 638"/>
                <a:gd name="T86" fmla="*/ 112 w 565"/>
                <a:gd name="T87" fmla="*/ 146 h 638"/>
                <a:gd name="T88" fmla="*/ 112 w 565"/>
                <a:gd name="T89" fmla="*/ 150 h 638"/>
                <a:gd name="T90" fmla="*/ 102 w 565"/>
                <a:gd name="T91" fmla="*/ 158 h 638"/>
                <a:gd name="T92" fmla="*/ 88 w 565"/>
                <a:gd name="T93" fmla="*/ 158 h 638"/>
                <a:gd name="T94" fmla="*/ 69 w 565"/>
                <a:gd name="T95" fmla="*/ 148 h 638"/>
                <a:gd name="T96" fmla="*/ 47 w 565"/>
                <a:gd name="T97" fmla="*/ 155 h 638"/>
                <a:gd name="T98" fmla="*/ 35 w 565"/>
                <a:gd name="T99" fmla="*/ 128 h 638"/>
                <a:gd name="T100" fmla="*/ 20 w 565"/>
                <a:gd name="T101" fmla="*/ 113 h 638"/>
                <a:gd name="T102" fmla="*/ 5 w 565"/>
                <a:gd name="T103" fmla="*/ 83 h 638"/>
                <a:gd name="T104" fmla="*/ 27 w 565"/>
                <a:gd name="T105" fmla="*/ 49 h 638"/>
                <a:gd name="T106" fmla="*/ 42 w 565"/>
                <a:gd name="T107" fmla="*/ 36 h 638"/>
                <a:gd name="T108" fmla="*/ 46 w 565"/>
                <a:gd name="T109" fmla="*/ 12 h 638"/>
                <a:gd name="T110" fmla="*/ 56 w 565"/>
                <a:gd name="T111" fmla="*/ 0 h 638"/>
                <a:gd name="T112" fmla="*/ 76 w 565"/>
                <a:gd name="T113" fmla="*/ 7 h 638"/>
                <a:gd name="T114" fmla="*/ 96 w 565"/>
                <a:gd name="T115" fmla="*/ 1 h 638"/>
                <a:gd name="T116" fmla="*/ 109 w 565"/>
                <a:gd name="T117" fmla="*/ 11 h 6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5"/>
                <a:gd name="T178" fmla="*/ 0 h 638"/>
                <a:gd name="T179" fmla="*/ 565 w 565"/>
                <a:gd name="T180" fmla="*/ 638 h 6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5" h="638">
                  <a:moveTo>
                    <a:pt x="433" y="44"/>
                  </a:moveTo>
                  <a:lnTo>
                    <a:pt x="433" y="44"/>
                  </a:lnTo>
                  <a:lnTo>
                    <a:pt x="429" y="46"/>
                  </a:lnTo>
                  <a:lnTo>
                    <a:pt x="423" y="47"/>
                  </a:lnTo>
                  <a:lnTo>
                    <a:pt x="417" y="53"/>
                  </a:lnTo>
                  <a:lnTo>
                    <a:pt x="411" y="59"/>
                  </a:lnTo>
                  <a:lnTo>
                    <a:pt x="403" y="69"/>
                  </a:lnTo>
                  <a:lnTo>
                    <a:pt x="398" y="85"/>
                  </a:lnTo>
                  <a:lnTo>
                    <a:pt x="396" y="99"/>
                  </a:lnTo>
                  <a:lnTo>
                    <a:pt x="394" y="112"/>
                  </a:lnTo>
                  <a:lnTo>
                    <a:pt x="392" y="122"/>
                  </a:lnTo>
                  <a:lnTo>
                    <a:pt x="384" y="126"/>
                  </a:lnTo>
                  <a:lnTo>
                    <a:pt x="372" y="122"/>
                  </a:lnTo>
                  <a:lnTo>
                    <a:pt x="360" y="118"/>
                  </a:lnTo>
                  <a:lnTo>
                    <a:pt x="346" y="110"/>
                  </a:lnTo>
                  <a:lnTo>
                    <a:pt x="335" y="107"/>
                  </a:lnTo>
                  <a:lnTo>
                    <a:pt x="325" y="105"/>
                  </a:lnTo>
                  <a:lnTo>
                    <a:pt x="319" y="107"/>
                  </a:lnTo>
                  <a:lnTo>
                    <a:pt x="317" y="118"/>
                  </a:lnTo>
                  <a:lnTo>
                    <a:pt x="325" y="128"/>
                  </a:lnTo>
                  <a:lnTo>
                    <a:pt x="337" y="138"/>
                  </a:lnTo>
                  <a:lnTo>
                    <a:pt x="346" y="146"/>
                  </a:lnTo>
                  <a:lnTo>
                    <a:pt x="358" y="152"/>
                  </a:lnTo>
                  <a:lnTo>
                    <a:pt x="372" y="154"/>
                  </a:lnTo>
                  <a:lnTo>
                    <a:pt x="388" y="150"/>
                  </a:lnTo>
                  <a:lnTo>
                    <a:pt x="402" y="142"/>
                  </a:lnTo>
                  <a:lnTo>
                    <a:pt x="407" y="134"/>
                  </a:lnTo>
                  <a:lnTo>
                    <a:pt x="413" y="124"/>
                  </a:lnTo>
                  <a:lnTo>
                    <a:pt x="417" y="112"/>
                  </a:lnTo>
                  <a:lnTo>
                    <a:pt x="423" y="103"/>
                  </a:lnTo>
                  <a:lnTo>
                    <a:pt x="429" y="97"/>
                  </a:lnTo>
                  <a:lnTo>
                    <a:pt x="437" y="97"/>
                  </a:lnTo>
                  <a:lnTo>
                    <a:pt x="447" y="105"/>
                  </a:lnTo>
                  <a:lnTo>
                    <a:pt x="468" y="122"/>
                  </a:lnTo>
                  <a:lnTo>
                    <a:pt x="486" y="132"/>
                  </a:lnTo>
                  <a:lnTo>
                    <a:pt x="502" y="138"/>
                  </a:lnTo>
                  <a:lnTo>
                    <a:pt x="514" y="142"/>
                  </a:lnTo>
                  <a:lnTo>
                    <a:pt x="524" y="144"/>
                  </a:lnTo>
                  <a:lnTo>
                    <a:pt x="537" y="148"/>
                  </a:lnTo>
                  <a:lnTo>
                    <a:pt x="549" y="154"/>
                  </a:lnTo>
                  <a:lnTo>
                    <a:pt x="559" y="164"/>
                  </a:lnTo>
                  <a:lnTo>
                    <a:pt x="565" y="177"/>
                  </a:lnTo>
                  <a:lnTo>
                    <a:pt x="561" y="191"/>
                  </a:lnTo>
                  <a:lnTo>
                    <a:pt x="553" y="207"/>
                  </a:lnTo>
                  <a:lnTo>
                    <a:pt x="543" y="221"/>
                  </a:lnTo>
                  <a:lnTo>
                    <a:pt x="531" y="232"/>
                  </a:lnTo>
                  <a:lnTo>
                    <a:pt x="524" y="240"/>
                  </a:lnTo>
                  <a:lnTo>
                    <a:pt x="520" y="242"/>
                  </a:lnTo>
                  <a:lnTo>
                    <a:pt x="524" y="242"/>
                  </a:lnTo>
                  <a:lnTo>
                    <a:pt x="533" y="242"/>
                  </a:lnTo>
                  <a:lnTo>
                    <a:pt x="543" y="240"/>
                  </a:lnTo>
                  <a:lnTo>
                    <a:pt x="555" y="242"/>
                  </a:lnTo>
                  <a:lnTo>
                    <a:pt x="561" y="246"/>
                  </a:lnTo>
                  <a:lnTo>
                    <a:pt x="561" y="252"/>
                  </a:lnTo>
                  <a:lnTo>
                    <a:pt x="555" y="262"/>
                  </a:lnTo>
                  <a:lnTo>
                    <a:pt x="543" y="270"/>
                  </a:lnTo>
                  <a:lnTo>
                    <a:pt x="529" y="278"/>
                  </a:lnTo>
                  <a:lnTo>
                    <a:pt x="516" y="286"/>
                  </a:lnTo>
                  <a:lnTo>
                    <a:pt x="506" y="290"/>
                  </a:lnTo>
                  <a:lnTo>
                    <a:pt x="502" y="292"/>
                  </a:lnTo>
                  <a:lnTo>
                    <a:pt x="506" y="292"/>
                  </a:lnTo>
                  <a:lnTo>
                    <a:pt x="516" y="295"/>
                  </a:lnTo>
                  <a:lnTo>
                    <a:pt x="528" y="303"/>
                  </a:lnTo>
                  <a:lnTo>
                    <a:pt x="537" y="315"/>
                  </a:lnTo>
                  <a:lnTo>
                    <a:pt x="541" y="329"/>
                  </a:lnTo>
                  <a:lnTo>
                    <a:pt x="543" y="353"/>
                  </a:lnTo>
                  <a:lnTo>
                    <a:pt x="543" y="374"/>
                  </a:lnTo>
                  <a:lnTo>
                    <a:pt x="549" y="396"/>
                  </a:lnTo>
                  <a:lnTo>
                    <a:pt x="555" y="408"/>
                  </a:lnTo>
                  <a:lnTo>
                    <a:pt x="561" y="418"/>
                  </a:lnTo>
                  <a:lnTo>
                    <a:pt x="565" y="425"/>
                  </a:lnTo>
                  <a:lnTo>
                    <a:pt x="563" y="435"/>
                  </a:lnTo>
                  <a:lnTo>
                    <a:pt x="553" y="445"/>
                  </a:lnTo>
                  <a:lnTo>
                    <a:pt x="541" y="451"/>
                  </a:lnTo>
                  <a:lnTo>
                    <a:pt x="528" y="449"/>
                  </a:lnTo>
                  <a:lnTo>
                    <a:pt x="514" y="445"/>
                  </a:lnTo>
                  <a:lnTo>
                    <a:pt x="502" y="441"/>
                  </a:lnTo>
                  <a:lnTo>
                    <a:pt x="490" y="443"/>
                  </a:lnTo>
                  <a:lnTo>
                    <a:pt x="482" y="453"/>
                  </a:lnTo>
                  <a:lnTo>
                    <a:pt x="476" y="465"/>
                  </a:lnTo>
                  <a:lnTo>
                    <a:pt x="474" y="479"/>
                  </a:lnTo>
                  <a:lnTo>
                    <a:pt x="472" y="492"/>
                  </a:lnTo>
                  <a:lnTo>
                    <a:pt x="470" y="506"/>
                  </a:lnTo>
                  <a:lnTo>
                    <a:pt x="463" y="518"/>
                  </a:lnTo>
                  <a:lnTo>
                    <a:pt x="457" y="532"/>
                  </a:lnTo>
                  <a:lnTo>
                    <a:pt x="449" y="545"/>
                  </a:lnTo>
                  <a:lnTo>
                    <a:pt x="447" y="567"/>
                  </a:lnTo>
                  <a:lnTo>
                    <a:pt x="445" y="587"/>
                  </a:lnTo>
                  <a:lnTo>
                    <a:pt x="445" y="599"/>
                  </a:lnTo>
                  <a:lnTo>
                    <a:pt x="445" y="604"/>
                  </a:lnTo>
                  <a:lnTo>
                    <a:pt x="445" y="606"/>
                  </a:lnTo>
                  <a:lnTo>
                    <a:pt x="405" y="634"/>
                  </a:lnTo>
                  <a:lnTo>
                    <a:pt x="382" y="610"/>
                  </a:lnTo>
                  <a:lnTo>
                    <a:pt x="350" y="634"/>
                  </a:lnTo>
                  <a:lnTo>
                    <a:pt x="317" y="638"/>
                  </a:lnTo>
                  <a:lnTo>
                    <a:pt x="274" y="595"/>
                  </a:lnTo>
                  <a:lnTo>
                    <a:pt x="234" y="638"/>
                  </a:lnTo>
                  <a:lnTo>
                    <a:pt x="185" y="622"/>
                  </a:lnTo>
                  <a:lnTo>
                    <a:pt x="146" y="565"/>
                  </a:lnTo>
                  <a:lnTo>
                    <a:pt x="140" y="514"/>
                  </a:lnTo>
                  <a:lnTo>
                    <a:pt x="91" y="514"/>
                  </a:lnTo>
                  <a:lnTo>
                    <a:pt x="77" y="453"/>
                  </a:lnTo>
                  <a:lnTo>
                    <a:pt x="0" y="394"/>
                  </a:lnTo>
                  <a:lnTo>
                    <a:pt x="18" y="333"/>
                  </a:lnTo>
                  <a:lnTo>
                    <a:pt x="77" y="272"/>
                  </a:lnTo>
                  <a:lnTo>
                    <a:pt x="106" y="199"/>
                  </a:lnTo>
                  <a:lnTo>
                    <a:pt x="134" y="156"/>
                  </a:lnTo>
                  <a:lnTo>
                    <a:pt x="165" y="144"/>
                  </a:lnTo>
                  <a:lnTo>
                    <a:pt x="144" y="101"/>
                  </a:lnTo>
                  <a:lnTo>
                    <a:pt x="183" y="51"/>
                  </a:lnTo>
                  <a:lnTo>
                    <a:pt x="179" y="8"/>
                  </a:lnTo>
                  <a:lnTo>
                    <a:pt x="224" y="0"/>
                  </a:lnTo>
                  <a:lnTo>
                    <a:pt x="252" y="34"/>
                  </a:lnTo>
                  <a:lnTo>
                    <a:pt x="301" y="30"/>
                  </a:lnTo>
                  <a:lnTo>
                    <a:pt x="344" y="20"/>
                  </a:lnTo>
                  <a:lnTo>
                    <a:pt x="384" y="4"/>
                  </a:lnTo>
                  <a:lnTo>
                    <a:pt x="415" y="22"/>
                  </a:lnTo>
                  <a:lnTo>
                    <a:pt x="433" y="44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33" name="Freeform 82"/>
            <p:cNvSpPr>
              <a:spLocks/>
            </p:cNvSpPr>
            <p:nvPr/>
          </p:nvSpPr>
          <p:spPr bwMode="gray">
            <a:xfrm>
              <a:off x="3746" y="2774"/>
              <a:ext cx="283" cy="318"/>
            </a:xfrm>
            <a:custGeom>
              <a:avLst/>
              <a:gdLst>
                <a:gd name="T0" fmla="*/ 109 w 565"/>
                <a:gd name="T1" fmla="*/ 11 h 638"/>
                <a:gd name="T2" fmla="*/ 106 w 565"/>
                <a:gd name="T3" fmla="*/ 11 h 638"/>
                <a:gd name="T4" fmla="*/ 103 w 565"/>
                <a:gd name="T5" fmla="*/ 14 h 638"/>
                <a:gd name="T6" fmla="*/ 100 w 565"/>
                <a:gd name="T7" fmla="*/ 21 h 638"/>
                <a:gd name="T8" fmla="*/ 99 w 565"/>
                <a:gd name="T9" fmla="*/ 28 h 638"/>
                <a:gd name="T10" fmla="*/ 96 w 565"/>
                <a:gd name="T11" fmla="*/ 31 h 638"/>
                <a:gd name="T12" fmla="*/ 90 w 565"/>
                <a:gd name="T13" fmla="*/ 29 h 638"/>
                <a:gd name="T14" fmla="*/ 84 w 565"/>
                <a:gd name="T15" fmla="*/ 26 h 638"/>
                <a:gd name="T16" fmla="*/ 80 w 565"/>
                <a:gd name="T17" fmla="*/ 26 h 638"/>
                <a:gd name="T18" fmla="*/ 82 w 565"/>
                <a:gd name="T19" fmla="*/ 32 h 638"/>
                <a:gd name="T20" fmla="*/ 87 w 565"/>
                <a:gd name="T21" fmla="*/ 36 h 638"/>
                <a:gd name="T22" fmla="*/ 93 w 565"/>
                <a:gd name="T23" fmla="*/ 38 h 638"/>
                <a:gd name="T24" fmla="*/ 101 w 565"/>
                <a:gd name="T25" fmla="*/ 35 h 638"/>
                <a:gd name="T26" fmla="*/ 104 w 565"/>
                <a:gd name="T27" fmla="*/ 31 h 638"/>
                <a:gd name="T28" fmla="*/ 106 w 565"/>
                <a:gd name="T29" fmla="*/ 25 h 638"/>
                <a:gd name="T30" fmla="*/ 110 w 565"/>
                <a:gd name="T31" fmla="*/ 24 h 638"/>
                <a:gd name="T32" fmla="*/ 117 w 565"/>
                <a:gd name="T33" fmla="*/ 30 h 638"/>
                <a:gd name="T34" fmla="*/ 126 w 565"/>
                <a:gd name="T35" fmla="*/ 34 h 638"/>
                <a:gd name="T36" fmla="*/ 131 w 565"/>
                <a:gd name="T37" fmla="*/ 36 h 638"/>
                <a:gd name="T38" fmla="*/ 138 w 565"/>
                <a:gd name="T39" fmla="*/ 38 h 638"/>
                <a:gd name="T40" fmla="*/ 142 w 565"/>
                <a:gd name="T41" fmla="*/ 44 h 638"/>
                <a:gd name="T42" fmla="*/ 139 w 565"/>
                <a:gd name="T43" fmla="*/ 51 h 638"/>
                <a:gd name="T44" fmla="*/ 133 w 565"/>
                <a:gd name="T45" fmla="*/ 58 h 638"/>
                <a:gd name="T46" fmla="*/ 130 w 565"/>
                <a:gd name="T47" fmla="*/ 60 h 638"/>
                <a:gd name="T48" fmla="*/ 134 w 565"/>
                <a:gd name="T49" fmla="*/ 60 h 638"/>
                <a:gd name="T50" fmla="*/ 139 w 565"/>
                <a:gd name="T51" fmla="*/ 60 h 638"/>
                <a:gd name="T52" fmla="*/ 141 w 565"/>
                <a:gd name="T53" fmla="*/ 63 h 638"/>
                <a:gd name="T54" fmla="*/ 136 w 565"/>
                <a:gd name="T55" fmla="*/ 67 h 638"/>
                <a:gd name="T56" fmla="*/ 129 w 565"/>
                <a:gd name="T57" fmla="*/ 71 h 638"/>
                <a:gd name="T58" fmla="*/ 126 w 565"/>
                <a:gd name="T59" fmla="*/ 73 h 638"/>
                <a:gd name="T60" fmla="*/ 129 w 565"/>
                <a:gd name="T61" fmla="*/ 73 h 638"/>
                <a:gd name="T62" fmla="*/ 135 w 565"/>
                <a:gd name="T63" fmla="*/ 78 h 638"/>
                <a:gd name="T64" fmla="*/ 136 w 565"/>
                <a:gd name="T65" fmla="*/ 88 h 638"/>
                <a:gd name="T66" fmla="*/ 138 w 565"/>
                <a:gd name="T67" fmla="*/ 98 h 638"/>
                <a:gd name="T68" fmla="*/ 141 w 565"/>
                <a:gd name="T69" fmla="*/ 104 h 638"/>
                <a:gd name="T70" fmla="*/ 141 w 565"/>
                <a:gd name="T71" fmla="*/ 108 h 638"/>
                <a:gd name="T72" fmla="*/ 136 w 565"/>
                <a:gd name="T73" fmla="*/ 112 h 638"/>
                <a:gd name="T74" fmla="*/ 129 w 565"/>
                <a:gd name="T75" fmla="*/ 111 h 638"/>
                <a:gd name="T76" fmla="*/ 123 w 565"/>
                <a:gd name="T77" fmla="*/ 110 h 638"/>
                <a:gd name="T78" fmla="*/ 119 w 565"/>
                <a:gd name="T79" fmla="*/ 116 h 638"/>
                <a:gd name="T80" fmla="*/ 118 w 565"/>
                <a:gd name="T81" fmla="*/ 122 h 638"/>
                <a:gd name="T82" fmla="*/ 116 w 565"/>
                <a:gd name="T83" fmla="*/ 129 h 638"/>
                <a:gd name="T84" fmla="*/ 113 w 565"/>
                <a:gd name="T85" fmla="*/ 136 h 638"/>
                <a:gd name="T86" fmla="*/ 112 w 565"/>
                <a:gd name="T87" fmla="*/ 146 h 638"/>
                <a:gd name="T88" fmla="*/ 112 w 565"/>
                <a:gd name="T89" fmla="*/ 150 h 638"/>
                <a:gd name="T90" fmla="*/ 102 w 565"/>
                <a:gd name="T91" fmla="*/ 158 h 638"/>
                <a:gd name="T92" fmla="*/ 88 w 565"/>
                <a:gd name="T93" fmla="*/ 158 h 638"/>
                <a:gd name="T94" fmla="*/ 69 w 565"/>
                <a:gd name="T95" fmla="*/ 148 h 638"/>
                <a:gd name="T96" fmla="*/ 47 w 565"/>
                <a:gd name="T97" fmla="*/ 155 h 638"/>
                <a:gd name="T98" fmla="*/ 35 w 565"/>
                <a:gd name="T99" fmla="*/ 128 h 638"/>
                <a:gd name="T100" fmla="*/ 20 w 565"/>
                <a:gd name="T101" fmla="*/ 113 h 638"/>
                <a:gd name="T102" fmla="*/ 5 w 565"/>
                <a:gd name="T103" fmla="*/ 83 h 638"/>
                <a:gd name="T104" fmla="*/ 27 w 565"/>
                <a:gd name="T105" fmla="*/ 49 h 638"/>
                <a:gd name="T106" fmla="*/ 42 w 565"/>
                <a:gd name="T107" fmla="*/ 36 h 638"/>
                <a:gd name="T108" fmla="*/ 46 w 565"/>
                <a:gd name="T109" fmla="*/ 12 h 638"/>
                <a:gd name="T110" fmla="*/ 56 w 565"/>
                <a:gd name="T111" fmla="*/ 0 h 638"/>
                <a:gd name="T112" fmla="*/ 76 w 565"/>
                <a:gd name="T113" fmla="*/ 7 h 638"/>
                <a:gd name="T114" fmla="*/ 96 w 565"/>
                <a:gd name="T115" fmla="*/ 1 h 638"/>
                <a:gd name="T116" fmla="*/ 109 w 565"/>
                <a:gd name="T117" fmla="*/ 11 h 6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5"/>
                <a:gd name="T178" fmla="*/ 0 h 638"/>
                <a:gd name="T179" fmla="*/ 565 w 565"/>
                <a:gd name="T180" fmla="*/ 638 h 6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5" h="638">
                  <a:moveTo>
                    <a:pt x="433" y="44"/>
                  </a:moveTo>
                  <a:lnTo>
                    <a:pt x="433" y="44"/>
                  </a:lnTo>
                  <a:lnTo>
                    <a:pt x="429" y="46"/>
                  </a:lnTo>
                  <a:lnTo>
                    <a:pt x="423" y="47"/>
                  </a:lnTo>
                  <a:lnTo>
                    <a:pt x="417" y="53"/>
                  </a:lnTo>
                  <a:lnTo>
                    <a:pt x="411" y="59"/>
                  </a:lnTo>
                  <a:lnTo>
                    <a:pt x="403" y="69"/>
                  </a:lnTo>
                  <a:lnTo>
                    <a:pt x="398" y="85"/>
                  </a:lnTo>
                  <a:lnTo>
                    <a:pt x="396" y="99"/>
                  </a:lnTo>
                  <a:lnTo>
                    <a:pt x="394" y="112"/>
                  </a:lnTo>
                  <a:lnTo>
                    <a:pt x="392" y="122"/>
                  </a:lnTo>
                  <a:lnTo>
                    <a:pt x="384" y="126"/>
                  </a:lnTo>
                  <a:lnTo>
                    <a:pt x="372" y="122"/>
                  </a:lnTo>
                  <a:lnTo>
                    <a:pt x="360" y="118"/>
                  </a:lnTo>
                  <a:lnTo>
                    <a:pt x="346" y="110"/>
                  </a:lnTo>
                  <a:lnTo>
                    <a:pt x="335" y="107"/>
                  </a:lnTo>
                  <a:lnTo>
                    <a:pt x="325" y="105"/>
                  </a:lnTo>
                  <a:lnTo>
                    <a:pt x="319" y="107"/>
                  </a:lnTo>
                  <a:lnTo>
                    <a:pt x="317" y="118"/>
                  </a:lnTo>
                  <a:lnTo>
                    <a:pt x="325" y="128"/>
                  </a:lnTo>
                  <a:lnTo>
                    <a:pt x="337" y="138"/>
                  </a:lnTo>
                  <a:lnTo>
                    <a:pt x="346" y="146"/>
                  </a:lnTo>
                  <a:lnTo>
                    <a:pt x="358" y="152"/>
                  </a:lnTo>
                  <a:lnTo>
                    <a:pt x="372" y="154"/>
                  </a:lnTo>
                  <a:lnTo>
                    <a:pt x="388" y="150"/>
                  </a:lnTo>
                  <a:lnTo>
                    <a:pt x="402" y="142"/>
                  </a:lnTo>
                  <a:lnTo>
                    <a:pt x="407" y="134"/>
                  </a:lnTo>
                  <a:lnTo>
                    <a:pt x="413" y="124"/>
                  </a:lnTo>
                  <a:lnTo>
                    <a:pt x="417" y="112"/>
                  </a:lnTo>
                  <a:lnTo>
                    <a:pt x="423" y="103"/>
                  </a:lnTo>
                  <a:lnTo>
                    <a:pt x="429" y="97"/>
                  </a:lnTo>
                  <a:lnTo>
                    <a:pt x="437" y="97"/>
                  </a:lnTo>
                  <a:lnTo>
                    <a:pt x="447" y="105"/>
                  </a:lnTo>
                  <a:lnTo>
                    <a:pt x="468" y="122"/>
                  </a:lnTo>
                  <a:lnTo>
                    <a:pt x="486" y="132"/>
                  </a:lnTo>
                  <a:lnTo>
                    <a:pt x="502" y="138"/>
                  </a:lnTo>
                  <a:lnTo>
                    <a:pt x="514" y="142"/>
                  </a:lnTo>
                  <a:lnTo>
                    <a:pt x="524" y="144"/>
                  </a:lnTo>
                  <a:lnTo>
                    <a:pt x="537" y="148"/>
                  </a:lnTo>
                  <a:lnTo>
                    <a:pt x="549" y="154"/>
                  </a:lnTo>
                  <a:lnTo>
                    <a:pt x="559" y="164"/>
                  </a:lnTo>
                  <a:lnTo>
                    <a:pt x="565" y="177"/>
                  </a:lnTo>
                  <a:lnTo>
                    <a:pt x="561" y="191"/>
                  </a:lnTo>
                  <a:lnTo>
                    <a:pt x="553" y="207"/>
                  </a:lnTo>
                  <a:lnTo>
                    <a:pt x="543" y="221"/>
                  </a:lnTo>
                  <a:lnTo>
                    <a:pt x="531" y="232"/>
                  </a:lnTo>
                  <a:lnTo>
                    <a:pt x="524" y="240"/>
                  </a:lnTo>
                  <a:lnTo>
                    <a:pt x="520" y="242"/>
                  </a:lnTo>
                  <a:lnTo>
                    <a:pt x="524" y="242"/>
                  </a:lnTo>
                  <a:lnTo>
                    <a:pt x="533" y="242"/>
                  </a:lnTo>
                  <a:lnTo>
                    <a:pt x="543" y="240"/>
                  </a:lnTo>
                  <a:lnTo>
                    <a:pt x="555" y="242"/>
                  </a:lnTo>
                  <a:lnTo>
                    <a:pt x="561" y="246"/>
                  </a:lnTo>
                  <a:lnTo>
                    <a:pt x="561" y="252"/>
                  </a:lnTo>
                  <a:lnTo>
                    <a:pt x="555" y="262"/>
                  </a:lnTo>
                  <a:lnTo>
                    <a:pt x="543" y="270"/>
                  </a:lnTo>
                  <a:lnTo>
                    <a:pt x="529" y="278"/>
                  </a:lnTo>
                  <a:lnTo>
                    <a:pt x="516" y="286"/>
                  </a:lnTo>
                  <a:lnTo>
                    <a:pt x="506" y="290"/>
                  </a:lnTo>
                  <a:lnTo>
                    <a:pt x="502" y="292"/>
                  </a:lnTo>
                  <a:lnTo>
                    <a:pt x="506" y="292"/>
                  </a:lnTo>
                  <a:lnTo>
                    <a:pt x="516" y="295"/>
                  </a:lnTo>
                  <a:lnTo>
                    <a:pt x="528" y="303"/>
                  </a:lnTo>
                  <a:lnTo>
                    <a:pt x="537" y="315"/>
                  </a:lnTo>
                  <a:lnTo>
                    <a:pt x="541" y="329"/>
                  </a:lnTo>
                  <a:lnTo>
                    <a:pt x="543" y="353"/>
                  </a:lnTo>
                  <a:lnTo>
                    <a:pt x="543" y="374"/>
                  </a:lnTo>
                  <a:lnTo>
                    <a:pt x="549" y="396"/>
                  </a:lnTo>
                  <a:lnTo>
                    <a:pt x="555" y="408"/>
                  </a:lnTo>
                  <a:lnTo>
                    <a:pt x="561" y="418"/>
                  </a:lnTo>
                  <a:lnTo>
                    <a:pt x="565" y="425"/>
                  </a:lnTo>
                  <a:lnTo>
                    <a:pt x="563" y="435"/>
                  </a:lnTo>
                  <a:lnTo>
                    <a:pt x="553" y="445"/>
                  </a:lnTo>
                  <a:lnTo>
                    <a:pt x="541" y="451"/>
                  </a:lnTo>
                  <a:lnTo>
                    <a:pt x="528" y="449"/>
                  </a:lnTo>
                  <a:lnTo>
                    <a:pt x="514" y="445"/>
                  </a:lnTo>
                  <a:lnTo>
                    <a:pt x="502" y="441"/>
                  </a:lnTo>
                  <a:lnTo>
                    <a:pt x="490" y="443"/>
                  </a:lnTo>
                  <a:lnTo>
                    <a:pt x="482" y="453"/>
                  </a:lnTo>
                  <a:lnTo>
                    <a:pt x="476" y="465"/>
                  </a:lnTo>
                  <a:lnTo>
                    <a:pt x="474" y="479"/>
                  </a:lnTo>
                  <a:lnTo>
                    <a:pt x="472" y="492"/>
                  </a:lnTo>
                  <a:lnTo>
                    <a:pt x="470" y="506"/>
                  </a:lnTo>
                  <a:lnTo>
                    <a:pt x="463" y="518"/>
                  </a:lnTo>
                  <a:lnTo>
                    <a:pt x="457" y="532"/>
                  </a:lnTo>
                  <a:lnTo>
                    <a:pt x="449" y="545"/>
                  </a:lnTo>
                  <a:lnTo>
                    <a:pt x="447" y="567"/>
                  </a:lnTo>
                  <a:lnTo>
                    <a:pt x="445" y="587"/>
                  </a:lnTo>
                  <a:lnTo>
                    <a:pt x="445" y="599"/>
                  </a:lnTo>
                  <a:lnTo>
                    <a:pt x="445" y="604"/>
                  </a:lnTo>
                  <a:lnTo>
                    <a:pt x="445" y="606"/>
                  </a:lnTo>
                  <a:lnTo>
                    <a:pt x="405" y="634"/>
                  </a:lnTo>
                  <a:lnTo>
                    <a:pt x="382" y="610"/>
                  </a:lnTo>
                  <a:lnTo>
                    <a:pt x="350" y="634"/>
                  </a:lnTo>
                  <a:lnTo>
                    <a:pt x="317" y="638"/>
                  </a:lnTo>
                  <a:lnTo>
                    <a:pt x="274" y="595"/>
                  </a:lnTo>
                  <a:lnTo>
                    <a:pt x="234" y="638"/>
                  </a:lnTo>
                  <a:lnTo>
                    <a:pt x="185" y="622"/>
                  </a:lnTo>
                  <a:lnTo>
                    <a:pt x="146" y="565"/>
                  </a:lnTo>
                  <a:lnTo>
                    <a:pt x="140" y="514"/>
                  </a:lnTo>
                  <a:lnTo>
                    <a:pt x="91" y="514"/>
                  </a:lnTo>
                  <a:lnTo>
                    <a:pt x="77" y="453"/>
                  </a:lnTo>
                  <a:lnTo>
                    <a:pt x="0" y="394"/>
                  </a:lnTo>
                  <a:lnTo>
                    <a:pt x="18" y="333"/>
                  </a:lnTo>
                  <a:lnTo>
                    <a:pt x="77" y="272"/>
                  </a:lnTo>
                  <a:lnTo>
                    <a:pt x="106" y="199"/>
                  </a:lnTo>
                  <a:lnTo>
                    <a:pt x="134" y="156"/>
                  </a:lnTo>
                  <a:lnTo>
                    <a:pt x="165" y="144"/>
                  </a:lnTo>
                  <a:lnTo>
                    <a:pt x="144" y="101"/>
                  </a:lnTo>
                  <a:lnTo>
                    <a:pt x="183" y="51"/>
                  </a:lnTo>
                  <a:lnTo>
                    <a:pt x="179" y="8"/>
                  </a:lnTo>
                  <a:lnTo>
                    <a:pt x="224" y="0"/>
                  </a:lnTo>
                  <a:lnTo>
                    <a:pt x="252" y="34"/>
                  </a:lnTo>
                  <a:lnTo>
                    <a:pt x="301" y="30"/>
                  </a:lnTo>
                  <a:lnTo>
                    <a:pt x="344" y="20"/>
                  </a:lnTo>
                  <a:lnTo>
                    <a:pt x="384" y="4"/>
                  </a:lnTo>
                  <a:lnTo>
                    <a:pt x="415" y="22"/>
                  </a:lnTo>
                  <a:lnTo>
                    <a:pt x="433" y="44"/>
                  </a:lnTo>
                </a:path>
              </a:pathLst>
            </a:custGeom>
            <a:solidFill>
              <a:srgbClr val="FF0000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34" name="Freeform 83"/>
            <p:cNvSpPr>
              <a:spLocks/>
            </p:cNvSpPr>
            <p:nvPr/>
          </p:nvSpPr>
          <p:spPr bwMode="gray">
            <a:xfrm>
              <a:off x="3622" y="2455"/>
              <a:ext cx="383" cy="340"/>
            </a:xfrm>
            <a:custGeom>
              <a:avLst/>
              <a:gdLst>
                <a:gd name="T0" fmla="*/ 67 w 766"/>
                <a:gd name="T1" fmla="*/ 11 h 681"/>
                <a:gd name="T2" fmla="*/ 71 w 766"/>
                <a:gd name="T3" fmla="*/ 13 h 681"/>
                <a:gd name="T4" fmla="*/ 79 w 766"/>
                <a:gd name="T5" fmla="*/ 17 h 681"/>
                <a:gd name="T6" fmla="*/ 85 w 766"/>
                <a:gd name="T7" fmla="*/ 22 h 681"/>
                <a:gd name="T8" fmla="*/ 96 w 766"/>
                <a:gd name="T9" fmla="*/ 25 h 681"/>
                <a:gd name="T10" fmla="*/ 105 w 766"/>
                <a:gd name="T11" fmla="*/ 28 h 681"/>
                <a:gd name="T12" fmla="*/ 110 w 766"/>
                <a:gd name="T13" fmla="*/ 34 h 681"/>
                <a:gd name="T14" fmla="*/ 114 w 766"/>
                <a:gd name="T15" fmla="*/ 41 h 681"/>
                <a:gd name="T16" fmla="*/ 120 w 766"/>
                <a:gd name="T17" fmla="*/ 51 h 681"/>
                <a:gd name="T18" fmla="*/ 126 w 766"/>
                <a:gd name="T19" fmla="*/ 59 h 681"/>
                <a:gd name="T20" fmla="*/ 133 w 766"/>
                <a:gd name="T21" fmla="*/ 69 h 681"/>
                <a:gd name="T22" fmla="*/ 138 w 766"/>
                <a:gd name="T23" fmla="*/ 79 h 681"/>
                <a:gd name="T24" fmla="*/ 138 w 766"/>
                <a:gd name="T25" fmla="*/ 85 h 681"/>
                <a:gd name="T26" fmla="*/ 141 w 766"/>
                <a:gd name="T27" fmla="*/ 92 h 681"/>
                <a:gd name="T28" fmla="*/ 152 w 766"/>
                <a:gd name="T29" fmla="*/ 96 h 681"/>
                <a:gd name="T30" fmla="*/ 162 w 766"/>
                <a:gd name="T31" fmla="*/ 99 h 681"/>
                <a:gd name="T32" fmla="*/ 168 w 766"/>
                <a:gd name="T33" fmla="*/ 106 h 681"/>
                <a:gd name="T34" fmla="*/ 174 w 766"/>
                <a:gd name="T35" fmla="*/ 112 h 681"/>
                <a:gd name="T36" fmla="*/ 179 w 766"/>
                <a:gd name="T37" fmla="*/ 116 h 681"/>
                <a:gd name="T38" fmla="*/ 183 w 766"/>
                <a:gd name="T39" fmla="*/ 121 h 681"/>
                <a:gd name="T40" fmla="*/ 181 w 766"/>
                <a:gd name="T41" fmla="*/ 124 h 681"/>
                <a:gd name="T42" fmla="*/ 173 w 766"/>
                <a:gd name="T43" fmla="*/ 125 h 681"/>
                <a:gd name="T44" fmla="*/ 161 w 766"/>
                <a:gd name="T45" fmla="*/ 124 h 681"/>
                <a:gd name="T46" fmla="*/ 153 w 766"/>
                <a:gd name="T47" fmla="*/ 124 h 681"/>
                <a:gd name="T48" fmla="*/ 153 w 766"/>
                <a:gd name="T49" fmla="*/ 124 h 681"/>
                <a:gd name="T50" fmla="*/ 158 w 766"/>
                <a:gd name="T51" fmla="*/ 126 h 681"/>
                <a:gd name="T52" fmla="*/ 165 w 766"/>
                <a:gd name="T53" fmla="*/ 130 h 681"/>
                <a:gd name="T54" fmla="*/ 168 w 766"/>
                <a:gd name="T55" fmla="*/ 134 h 681"/>
                <a:gd name="T56" fmla="*/ 177 w 766"/>
                <a:gd name="T57" fmla="*/ 139 h 681"/>
                <a:gd name="T58" fmla="*/ 184 w 766"/>
                <a:gd name="T59" fmla="*/ 144 h 681"/>
                <a:gd name="T60" fmla="*/ 189 w 766"/>
                <a:gd name="T61" fmla="*/ 150 h 681"/>
                <a:gd name="T62" fmla="*/ 192 w 766"/>
                <a:gd name="T63" fmla="*/ 155 h 681"/>
                <a:gd name="T64" fmla="*/ 190 w 766"/>
                <a:gd name="T65" fmla="*/ 157 h 681"/>
                <a:gd name="T66" fmla="*/ 183 w 766"/>
                <a:gd name="T67" fmla="*/ 161 h 681"/>
                <a:gd name="T68" fmla="*/ 177 w 766"/>
                <a:gd name="T69" fmla="*/ 164 h 681"/>
                <a:gd name="T70" fmla="*/ 175 w 766"/>
                <a:gd name="T71" fmla="*/ 166 h 681"/>
                <a:gd name="T72" fmla="*/ 173 w 766"/>
                <a:gd name="T73" fmla="*/ 168 h 681"/>
                <a:gd name="T74" fmla="*/ 171 w 766"/>
                <a:gd name="T75" fmla="*/ 169 h 681"/>
                <a:gd name="T76" fmla="*/ 170 w 766"/>
                <a:gd name="T77" fmla="*/ 170 h 681"/>
                <a:gd name="T78" fmla="*/ 158 w 766"/>
                <a:gd name="T79" fmla="*/ 160 h 681"/>
                <a:gd name="T80" fmla="*/ 125 w 766"/>
                <a:gd name="T81" fmla="*/ 167 h 681"/>
                <a:gd name="T82" fmla="*/ 108 w 766"/>
                <a:gd name="T83" fmla="*/ 161 h 681"/>
                <a:gd name="T84" fmla="*/ 89 w 766"/>
                <a:gd name="T85" fmla="*/ 158 h 681"/>
                <a:gd name="T86" fmla="*/ 75 w 766"/>
                <a:gd name="T87" fmla="*/ 148 h 681"/>
                <a:gd name="T88" fmla="*/ 57 w 766"/>
                <a:gd name="T89" fmla="*/ 128 h 681"/>
                <a:gd name="T90" fmla="*/ 49 w 766"/>
                <a:gd name="T91" fmla="*/ 101 h 681"/>
                <a:gd name="T92" fmla="*/ 36 w 766"/>
                <a:gd name="T93" fmla="*/ 67 h 681"/>
                <a:gd name="T94" fmla="*/ 21 w 766"/>
                <a:gd name="T95" fmla="*/ 64 h 681"/>
                <a:gd name="T96" fmla="*/ 0 w 766"/>
                <a:gd name="T97" fmla="*/ 55 h 681"/>
                <a:gd name="T98" fmla="*/ 18 w 766"/>
                <a:gd name="T99" fmla="*/ 31 h 681"/>
                <a:gd name="T100" fmla="*/ 30 w 766"/>
                <a:gd name="T101" fmla="*/ 25 h 681"/>
                <a:gd name="T102" fmla="*/ 51 w 766"/>
                <a:gd name="T103" fmla="*/ 19 h 681"/>
                <a:gd name="T104" fmla="*/ 66 w 766"/>
                <a:gd name="T105" fmla="*/ 0 h 6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6"/>
                <a:gd name="T160" fmla="*/ 0 h 681"/>
                <a:gd name="T161" fmla="*/ 766 w 766"/>
                <a:gd name="T162" fmla="*/ 681 h 6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6" h="681">
                  <a:moveTo>
                    <a:pt x="262" y="0"/>
                  </a:moveTo>
                  <a:lnTo>
                    <a:pt x="266" y="45"/>
                  </a:lnTo>
                  <a:lnTo>
                    <a:pt x="270" y="49"/>
                  </a:lnTo>
                  <a:lnTo>
                    <a:pt x="281" y="55"/>
                  </a:lnTo>
                  <a:lnTo>
                    <a:pt x="297" y="63"/>
                  </a:lnTo>
                  <a:lnTo>
                    <a:pt x="313" y="70"/>
                  </a:lnTo>
                  <a:lnTo>
                    <a:pt x="325" y="78"/>
                  </a:lnTo>
                  <a:lnTo>
                    <a:pt x="340" y="88"/>
                  </a:lnTo>
                  <a:lnTo>
                    <a:pt x="362" y="94"/>
                  </a:lnTo>
                  <a:lnTo>
                    <a:pt x="384" y="100"/>
                  </a:lnTo>
                  <a:lnTo>
                    <a:pt x="402" y="104"/>
                  </a:lnTo>
                  <a:lnTo>
                    <a:pt x="419" y="114"/>
                  </a:lnTo>
                  <a:lnTo>
                    <a:pt x="433" y="124"/>
                  </a:lnTo>
                  <a:lnTo>
                    <a:pt x="441" y="137"/>
                  </a:lnTo>
                  <a:lnTo>
                    <a:pt x="447" y="149"/>
                  </a:lnTo>
                  <a:lnTo>
                    <a:pt x="457" y="165"/>
                  </a:lnTo>
                  <a:lnTo>
                    <a:pt x="470" y="185"/>
                  </a:lnTo>
                  <a:lnTo>
                    <a:pt x="482" y="204"/>
                  </a:lnTo>
                  <a:lnTo>
                    <a:pt x="496" y="222"/>
                  </a:lnTo>
                  <a:lnTo>
                    <a:pt x="506" y="236"/>
                  </a:lnTo>
                  <a:lnTo>
                    <a:pt x="518" y="253"/>
                  </a:lnTo>
                  <a:lnTo>
                    <a:pt x="531" y="277"/>
                  </a:lnTo>
                  <a:lnTo>
                    <a:pt x="543" y="299"/>
                  </a:lnTo>
                  <a:lnTo>
                    <a:pt x="549" y="316"/>
                  </a:lnTo>
                  <a:lnTo>
                    <a:pt x="551" y="330"/>
                  </a:lnTo>
                  <a:lnTo>
                    <a:pt x="551" y="342"/>
                  </a:lnTo>
                  <a:lnTo>
                    <a:pt x="553" y="354"/>
                  </a:lnTo>
                  <a:lnTo>
                    <a:pt x="563" y="368"/>
                  </a:lnTo>
                  <a:lnTo>
                    <a:pt x="583" y="379"/>
                  </a:lnTo>
                  <a:lnTo>
                    <a:pt x="606" y="385"/>
                  </a:lnTo>
                  <a:lnTo>
                    <a:pt x="628" y="391"/>
                  </a:lnTo>
                  <a:lnTo>
                    <a:pt x="646" y="399"/>
                  </a:lnTo>
                  <a:lnTo>
                    <a:pt x="659" y="411"/>
                  </a:lnTo>
                  <a:lnTo>
                    <a:pt x="671" y="427"/>
                  </a:lnTo>
                  <a:lnTo>
                    <a:pt x="681" y="440"/>
                  </a:lnTo>
                  <a:lnTo>
                    <a:pt x="693" y="448"/>
                  </a:lnTo>
                  <a:lnTo>
                    <a:pt x="705" y="454"/>
                  </a:lnTo>
                  <a:lnTo>
                    <a:pt x="716" y="464"/>
                  </a:lnTo>
                  <a:lnTo>
                    <a:pt x="726" y="474"/>
                  </a:lnTo>
                  <a:lnTo>
                    <a:pt x="732" y="486"/>
                  </a:lnTo>
                  <a:lnTo>
                    <a:pt x="732" y="496"/>
                  </a:lnTo>
                  <a:lnTo>
                    <a:pt x="724" y="499"/>
                  </a:lnTo>
                  <a:lnTo>
                    <a:pt x="711" y="501"/>
                  </a:lnTo>
                  <a:lnTo>
                    <a:pt x="689" y="503"/>
                  </a:lnTo>
                  <a:lnTo>
                    <a:pt x="667" y="501"/>
                  </a:lnTo>
                  <a:lnTo>
                    <a:pt x="644" y="499"/>
                  </a:lnTo>
                  <a:lnTo>
                    <a:pt x="624" y="498"/>
                  </a:lnTo>
                  <a:lnTo>
                    <a:pt x="610" y="496"/>
                  </a:lnTo>
                  <a:lnTo>
                    <a:pt x="606" y="496"/>
                  </a:lnTo>
                  <a:lnTo>
                    <a:pt x="610" y="498"/>
                  </a:lnTo>
                  <a:lnTo>
                    <a:pt x="620" y="501"/>
                  </a:lnTo>
                  <a:lnTo>
                    <a:pt x="632" y="507"/>
                  </a:lnTo>
                  <a:lnTo>
                    <a:pt x="646" y="515"/>
                  </a:lnTo>
                  <a:lnTo>
                    <a:pt x="657" y="523"/>
                  </a:lnTo>
                  <a:lnTo>
                    <a:pt x="663" y="531"/>
                  </a:lnTo>
                  <a:lnTo>
                    <a:pt x="671" y="539"/>
                  </a:lnTo>
                  <a:lnTo>
                    <a:pt x="687" y="549"/>
                  </a:lnTo>
                  <a:lnTo>
                    <a:pt x="707" y="559"/>
                  </a:lnTo>
                  <a:lnTo>
                    <a:pt x="724" y="568"/>
                  </a:lnTo>
                  <a:lnTo>
                    <a:pt x="736" y="578"/>
                  </a:lnTo>
                  <a:lnTo>
                    <a:pt x="746" y="590"/>
                  </a:lnTo>
                  <a:lnTo>
                    <a:pt x="754" y="602"/>
                  </a:lnTo>
                  <a:lnTo>
                    <a:pt x="762" y="612"/>
                  </a:lnTo>
                  <a:lnTo>
                    <a:pt x="766" y="622"/>
                  </a:lnTo>
                  <a:lnTo>
                    <a:pt x="766" y="627"/>
                  </a:lnTo>
                  <a:lnTo>
                    <a:pt x="758" y="631"/>
                  </a:lnTo>
                  <a:lnTo>
                    <a:pt x="746" y="639"/>
                  </a:lnTo>
                  <a:lnTo>
                    <a:pt x="730" y="647"/>
                  </a:lnTo>
                  <a:lnTo>
                    <a:pt x="716" y="653"/>
                  </a:lnTo>
                  <a:lnTo>
                    <a:pt x="705" y="659"/>
                  </a:lnTo>
                  <a:lnTo>
                    <a:pt x="699" y="663"/>
                  </a:lnTo>
                  <a:lnTo>
                    <a:pt x="697" y="665"/>
                  </a:lnTo>
                  <a:lnTo>
                    <a:pt x="693" y="669"/>
                  </a:lnTo>
                  <a:lnTo>
                    <a:pt x="689" y="673"/>
                  </a:lnTo>
                  <a:lnTo>
                    <a:pt x="685" y="675"/>
                  </a:lnTo>
                  <a:lnTo>
                    <a:pt x="681" y="677"/>
                  </a:lnTo>
                  <a:lnTo>
                    <a:pt x="679" y="679"/>
                  </a:lnTo>
                  <a:lnTo>
                    <a:pt x="679" y="681"/>
                  </a:lnTo>
                  <a:lnTo>
                    <a:pt x="665" y="663"/>
                  </a:lnTo>
                  <a:lnTo>
                    <a:pt x="632" y="641"/>
                  </a:lnTo>
                  <a:lnTo>
                    <a:pt x="592" y="657"/>
                  </a:lnTo>
                  <a:lnTo>
                    <a:pt x="500" y="671"/>
                  </a:lnTo>
                  <a:lnTo>
                    <a:pt x="472" y="637"/>
                  </a:lnTo>
                  <a:lnTo>
                    <a:pt x="431" y="645"/>
                  </a:lnTo>
                  <a:lnTo>
                    <a:pt x="398" y="651"/>
                  </a:lnTo>
                  <a:lnTo>
                    <a:pt x="356" y="633"/>
                  </a:lnTo>
                  <a:lnTo>
                    <a:pt x="303" y="651"/>
                  </a:lnTo>
                  <a:lnTo>
                    <a:pt x="297" y="592"/>
                  </a:lnTo>
                  <a:lnTo>
                    <a:pt x="242" y="566"/>
                  </a:lnTo>
                  <a:lnTo>
                    <a:pt x="230" y="513"/>
                  </a:lnTo>
                  <a:lnTo>
                    <a:pt x="258" y="470"/>
                  </a:lnTo>
                  <a:lnTo>
                    <a:pt x="197" y="407"/>
                  </a:lnTo>
                  <a:lnTo>
                    <a:pt x="140" y="336"/>
                  </a:lnTo>
                  <a:lnTo>
                    <a:pt x="144" y="269"/>
                  </a:lnTo>
                  <a:lnTo>
                    <a:pt x="112" y="250"/>
                  </a:lnTo>
                  <a:lnTo>
                    <a:pt x="83" y="257"/>
                  </a:lnTo>
                  <a:lnTo>
                    <a:pt x="69" y="222"/>
                  </a:lnTo>
                  <a:lnTo>
                    <a:pt x="0" y="220"/>
                  </a:lnTo>
                  <a:lnTo>
                    <a:pt x="14" y="131"/>
                  </a:lnTo>
                  <a:lnTo>
                    <a:pt x="69" y="124"/>
                  </a:lnTo>
                  <a:lnTo>
                    <a:pt x="81" y="98"/>
                  </a:lnTo>
                  <a:lnTo>
                    <a:pt x="122" y="100"/>
                  </a:lnTo>
                  <a:lnTo>
                    <a:pt x="175" y="76"/>
                  </a:lnTo>
                  <a:lnTo>
                    <a:pt x="203" y="76"/>
                  </a:lnTo>
                  <a:lnTo>
                    <a:pt x="215" y="15"/>
                  </a:lnTo>
                  <a:lnTo>
                    <a:pt x="26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35" name="Freeform 84"/>
            <p:cNvSpPr>
              <a:spLocks/>
            </p:cNvSpPr>
            <p:nvPr/>
          </p:nvSpPr>
          <p:spPr bwMode="gray">
            <a:xfrm>
              <a:off x="3622" y="2455"/>
              <a:ext cx="383" cy="340"/>
            </a:xfrm>
            <a:custGeom>
              <a:avLst/>
              <a:gdLst>
                <a:gd name="T0" fmla="*/ 67 w 766"/>
                <a:gd name="T1" fmla="*/ 11 h 681"/>
                <a:gd name="T2" fmla="*/ 71 w 766"/>
                <a:gd name="T3" fmla="*/ 13 h 681"/>
                <a:gd name="T4" fmla="*/ 79 w 766"/>
                <a:gd name="T5" fmla="*/ 17 h 681"/>
                <a:gd name="T6" fmla="*/ 85 w 766"/>
                <a:gd name="T7" fmla="*/ 22 h 681"/>
                <a:gd name="T8" fmla="*/ 96 w 766"/>
                <a:gd name="T9" fmla="*/ 25 h 681"/>
                <a:gd name="T10" fmla="*/ 105 w 766"/>
                <a:gd name="T11" fmla="*/ 28 h 681"/>
                <a:gd name="T12" fmla="*/ 110 w 766"/>
                <a:gd name="T13" fmla="*/ 34 h 681"/>
                <a:gd name="T14" fmla="*/ 114 w 766"/>
                <a:gd name="T15" fmla="*/ 41 h 681"/>
                <a:gd name="T16" fmla="*/ 120 w 766"/>
                <a:gd name="T17" fmla="*/ 51 h 681"/>
                <a:gd name="T18" fmla="*/ 126 w 766"/>
                <a:gd name="T19" fmla="*/ 59 h 681"/>
                <a:gd name="T20" fmla="*/ 133 w 766"/>
                <a:gd name="T21" fmla="*/ 69 h 681"/>
                <a:gd name="T22" fmla="*/ 138 w 766"/>
                <a:gd name="T23" fmla="*/ 79 h 681"/>
                <a:gd name="T24" fmla="*/ 138 w 766"/>
                <a:gd name="T25" fmla="*/ 85 h 681"/>
                <a:gd name="T26" fmla="*/ 141 w 766"/>
                <a:gd name="T27" fmla="*/ 92 h 681"/>
                <a:gd name="T28" fmla="*/ 152 w 766"/>
                <a:gd name="T29" fmla="*/ 96 h 681"/>
                <a:gd name="T30" fmla="*/ 162 w 766"/>
                <a:gd name="T31" fmla="*/ 99 h 681"/>
                <a:gd name="T32" fmla="*/ 168 w 766"/>
                <a:gd name="T33" fmla="*/ 106 h 681"/>
                <a:gd name="T34" fmla="*/ 174 w 766"/>
                <a:gd name="T35" fmla="*/ 112 h 681"/>
                <a:gd name="T36" fmla="*/ 179 w 766"/>
                <a:gd name="T37" fmla="*/ 116 h 681"/>
                <a:gd name="T38" fmla="*/ 183 w 766"/>
                <a:gd name="T39" fmla="*/ 121 h 681"/>
                <a:gd name="T40" fmla="*/ 181 w 766"/>
                <a:gd name="T41" fmla="*/ 124 h 681"/>
                <a:gd name="T42" fmla="*/ 173 w 766"/>
                <a:gd name="T43" fmla="*/ 125 h 681"/>
                <a:gd name="T44" fmla="*/ 161 w 766"/>
                <a:gd name="T45" fmla="*/ 124 h 681"/>
                <a:gd name="T46" fmla="*/ 153 w 766"/>
                <a:gd name="T47" fmla="*/ 124 h 681"/>
                <a:gd name="T48" fmla="*/ 153 w 766"/>
                <a:gd name="T49" fmla="*/ 124 h 681"/>
                <a:gd name="T50" fmla="*/ 158 w 766"/>
                <a:gd name="T51" fmla="*/ 126 h 681"/>
                <a:gd name="T52" fmla="*/ 165 w 766"/>
                <a:gd name="T53" fmla="*/ 130 h 681"/>
                <a:gd name="T54" fmla="*/ 168 w 766"/>
                <a:gd name="T55" fmla="*/ 134 h 681"/>
                <a:gd name="T56" fmla="*/ 177 w 766"/>
                <a:gd name="T57" fmla="*/ 139 h 681"/>
                <a:gd name="T58" fmla="*/ 184 w 766"/>
                <a:gd name="T59" fmla="*/ 144 h 681"/>
                <a:gd name="T60" fmla="*/ 189 w 766"/>
                <a:gd name="T61" fmla="*/ 150 h 681"/>
                <a:gd name="T62" fmla="*/ 192 w 766"/>
                <a:gd name="T63" fmla="*/ 155 h 681"/>
                <a:gd name="T64" fmla="*/ 190 w 766"/>
                <a:gd name="T65" fmla="*/ 157 h 681"/>
                <a:gd name="T66" fmla="*/ 183 w 766"/>
                <a:gd name="T67" fmla="*/ 161 h 681"/>
                <a:gd name="T68" fmla="*/ 177 w 766"/>
                <a:gd name="T69" fmla="*/ 164 h 681"/>
                <a:gd name="T70" fmla="*/ 175 w 766"/>
                <a:gd name="T71" fmla="*/ 166 h 681"/>
                <a:gd name="T72" fmla="*/ 173 w 766"/>
                <a:gd name="T73" fmla="*/ 168 h 681"/>
                <a:gd name="T74" fmla="*/ 171 w 766"/>
                <a:gd name="T75" fmla="*/ 169 h 681"/>
                <a:gd name="T76" fmla="*/ 170 w 766"/>
                <a:gd name="T77" fmla="*/ 170 h 681"/>
                <a:gd name="T78" fmla="*/ 158 w 766"/>
                <a:gd name="T79" fmla="*/ 160 h 681"/>
                <a:gd name="T80" fmla="*/ 125 w 766"/>
                <a:gd name="T81" fmla="*/ 167 h 681"/>
                <a:gd name="T82" fmla="*/ 108 w 766"/>
                <a:gd name="T83" fmla="*/ 161 h 681"/>
                <a:gd name="T84" fmla="*/ 89 w 766"/>
                <a:gd name="T85" fmla="*/ 158 h 681"/>
                <a:gd name="T86" fmla="*/ 75 w 766"/>
                <a:gd name="T87" fmla="*/ 148 h 681"/>
                <a:gd name="T88" fmla="*/ 57 w 766"/>
                <a:gd name="T89" fmla="*/ 128 h 681"/>
                <a:gd name="T90" fmla="*/ 49 w 766"/>
                <a:gd name="T91" fmla="*/ 101 h 681"/>
                <a:gd name="T92" fmla="*/ 36 w 766"/>
                <a:gd name="T93" fmla="*/ 67 h 681"/>
                <a:gd name="T94" fmla="*/ 21 w 766"/>
                <a:gd name="T95" fmla="*/ 64 h 681"/>
                <a:gd name="T96" fmla="*/ 0 w 766"/>
                <a:gd name="T97" fmla="*/ 55 h 681"/>
                <a:gd name="T98" fmla="*/ 18 w 766"/>
                <a:gd name="T99" fmla="*/ 31 h 681"/>
                <a:gd name="T100" fmla="*/ 30 w 766"/>
                <a:gd name="T101" fmla="*/ 25 h 681"/>
                <a:gd name="T102" fmla="*/ 51 w 766"/>
                <a:gd name="T103" fmla="*/ 19 h 681"/>
                <a:gd name="T104" fmla="*/ 66 w 766"/>
                <a:gd name="T105" fmla="*/ 0 h 6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6"/>
                <a:gd name="T160" fmla="*/ 0 h 681"/>
                <a:gd name="T161" fmla="*/ 766 w 766"/>
                <a:gd name="T162" fmla="*/ 681 h 6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6" h="681">
                  <a:moveTo>
                    <a:pt x="262" y="0"/>
                  </a:moveTo>
                  <a:lnTo>
                    <a:pt x="266" y="45"/>
                  </a:lnTo>
                  <a:lnTo>
                    <a:pt x="270" y="49"/>
                  </a:lnTo>
                  <a:lnTo>
                    <a:pt x="281" y="55"/>
                  </a:lnTo>
                  <a:lnTo>
                    <a:pt x="297" y="63"/>
                  </a:lnTo>
                  <a:lnTo>
                    <a:pt x="313" y="70"/>
                  </a:lnTo>
                  <a:lnTo>
                    <a:pt x="325" y="78"/>
                  </a:lnTo>
                  <a:lnTo>
                    <a:pt x="340" y="88"/>
                  </a:lnTo>
                  <a:lnTo>
                    <a:pt x="362" y="94"/>
                  </a:lnTo>
                  <a:lnTo>
                    <a:pt x="384" y="100"/>
                  </a:lnTo>
                  <a:lnTo>
                    <a:pt x="402" y="104"/>
                  </a:lnTo>
                  <a:lnTo>
                    <a:pt x="419" y="114"/>
                  </a:lnTo>
                  <a:lnTo>
                    <a:pt x="433" y="124"/>
                  </a:lnTo>
                  <a:lnTo>
                    <a:pt x="441" y="137"/>
                  </a:lnTo>
                  <a:lnTo>
                    <a:pt x="447" y="149"/>
                  </a:lnTo>
                  <a:lnTo>
                    <a:pt x="457" y="165"/>
                  </a:lnTo>
                  <a:lnTo>
                    <a:pt x="470" y="185"/>
                  </a:lnTo>
                  <a:lnTo>
                    <a:pt x="482" y="204"/>
                  </a:lnTo>
                  <a:lnTo>
                    <a:pt x="496" y="222"/>
                  </a:lnTo>
                  <a:lnTo>
                    <a:pt x="506" y="236"/>
                  </a:lnTo>
                  <a:lnTo>
                    <a:pt x="518" y="253"/>
                  </a:lnTo>
                  <a:lnTo>
                    <a:pt x="531" y="277"/>
                  </a:lnTo>
                  <a:lnTo>
                    <a:pt x="543" y="299"/>
                  </a:lnTo>
                  <a:lnTo>
                    <a:pt x="549" y="316"/>
                  </a:lnTo>
                  <a:lnTo>
                    <a:pt x="551" y="330"/>
                  </a:lnTo>
                  <a:lnTo>
                    <a:pt x="551" y="342"/>
                  </a:lnTo>
                  <a:lnTo>
                    <a:pt x="553" y="354"/>
                  </a:lnTo>
                  <a:lnTo>
                    <a:pt x="563" y="368"/>
                  </a:lnTo>
                  <a:lnTo>
                    <a:pt x="583" y="379"/>
                  </a:lnTo>
                  <a:lnTo>
                    <a:pt x="606" y="385"/>
                  </a:lnTo>
                  <a:lnTo>
                    <a:pt x="628" y="391"/>
                  </a:lnTo>
                  <a:lnTo>
                    <a:pt x="646" y="399"/>
                  </a:lnTo>
                  <a:lnTo>
                    <a:pt x="659" y="411"/>
                  </a:lnTo>
                  <a:lnTo>
                    <a:pt x="671" y="427"/>
                  </a:lnTo>
                  <a:lnTo>
                    <a:pt x="681" y="440"/>
                  </a:lnTo>
                  <a:lnTo>
                    <a:pt x="693" y="448"/>
                  </a:lnTo>
                  <a:lnTo>
                    <a:pt x="705" y="454"/>
                  </a:lnTo>
                  <a:lnTo>
                    <a:pt x="716" y="464"/>
                  </a:lnTo>
                  <a:lnTo>
                    <a:pt x="726" y="474"/>
                  </a:lnTo>
                  <a:lnTo>
                    <a:pt x="732" y="486"/>
                  </a:lnTo>
                  <a:lnTo>
                    <a:pt x="732" y="496"/>
                  </a:lnTo>
                  <a:lnTo>
                    <a:pt x="724" y="499"/>
                  </a:lnTo>
                  <a:lnTo>
                    <a:pt x="711" y="501"/>
                  </a:lnTo>
                  <a:lnTo>
                    <a:pt x="689" y="503"/>
                  </a:lnTo>
                  <a:lnTo>
                    <a:pt x="667" y="501"/>
                  </a:lnTo>
                  <a:lnTo>
                    <a:pt x="644" y="499"/>
                  </a:lnTo>
                  <a:lnTo>
                    <a:pt x="624" y="498"/>
                  </a:lnTo>
                  <a:lnTo>
                    <a:pt x="610" y="496"/>
                  </a:lnTo>
                  <a:lnTo>
                    <a:pt x="606" y="496"/>
                  </a:lnTo>
                  <a:lnTo>
                    <a:pt x="610" y="498"/>
                  </a:lnTo>
                  <a:lnTo>
                    <a:pt x="620" y="501"/>
                  </a:lnTo>
                  <a:lnTo>
                    <a:pt x="632" y="507"/>
                  </a:lnTo>
                  <a:lnTo>
                    <a:pt x="646" y="515"/>
                  </a:lnTo>
                  <a:lnTo>
                    <a:pt x="657" y="523"/>
                  </a:lnTo>
                  <a:lnTo>
                    <a:pt x="663" y="531"/>
                  </a:lnTo>
                  <a:lnTo>
                    <a:pt x="671" y="539"/>
                  </a:lnTo>
                  <a:lnTo>
                    <a:pt x="687" y="549"/>
                  </a:lnTo>
                  <a:lnTo>
                    <a:pt x="707" y="559"/>
                  </a:lnTo>
                  <a:lnTo>
                    <a:pt x="724" y="568"/>
                  </a:lnTo>
                  <a:lnTo>
                    <a:pt x="736" y="578"/>
                  </a:lnTo>
                  <a:lnTo>
                    <a:pt x="746" y="590"/>
                  </a:lnTo>
                  <a:lnTo>
                    <a:pt x="754" y="602"/>
                  </a:lnTo>
                  <a:lnTo>
                    <a:pt x="762" y="612"/>
                  </a:lnTo>
                  <a:lnTo>
                    <a:pt x="766" y="622"/>
                  </a:lnTo>
                  <a:lnTo>
                    <a:pt x="766" y="627"/>
                  </a:lnTo>
                  <a:lnTo>
                    <a:pt x="758" y="631"/>
                  </a:lnTo>
                  <a:lnTo>
                    <a:pt x="746" y="639"/>
                  </a:lnTo>
                  <a:lnTo>
                    <a:pt x="730" y="647"/>
                  </a:lnTo>
                  <a:lnTo>
                    <a:pt x="716" y="653"/>
                  </a:lnTo>
                  <a:lnTo>
                    <a:pt x="705" y="659"/>
                  </a:lnTo>
                  <a:lnTo>
                    <a:pt x="699" y="663"/>
                  </a:lnTo>
                  <a:lnTo>
                    <a:pt x="697" y="665"/>
                  </a:lnTo>
                  <a:lnTo>
                    <a:pt x="693" y="669"/>
                  </a:lnTo>
                  <a:lnTo>
                    <a:pt x="689" y="673"/>
                  </a:lnTo>
                  <a:lnTo>
                    <a:pt x="685" y="675"/>
                  </a:lnTo>
                  <a:lnTo>
                    <a:pt x="681" y="677"/>
                  </a:lnTo>
                  <a:lnTo>
                    <a:pt x="679" y="679"/>
                  </a:lnTo>
                  <a:lnTo>
                    <a:pt x="679" y="681"/>
                  </a:lnTo>
                  <a:lnTo>
                    <a:pt x="665" y="663"/>
                  </a:lnTo>
                  <a:lnTo>
                    <a:pt x="632" y="641"/>
                  </a:lnTo>
                  <a:lnTo>
                    <a:pt x="592" y="657"/>
                  </a:lnTo>
                  <a:lnTo>
                    <a:pt x="500" y="671"/>
                  </a:lnTo>
                  <a:lnTo>
                    <a:pt x="472" y="637"/>
                  </a:lnTo>
                  <a:lnTo>
                    <a:pt x="431" y="645"/>
                  </a:lnTo>
                  <a:lnTo>
                    <a:pt x="398" y="651"/>
                  </a:lnTo>
                  <a:lnTo>
                    <a:pt x="356" y="633"/>
                  </a:lnTo>
                  <a:lnTo>
                    <a:pt x="303" y="651"/>
                  </a:lnTo>
                  <a:lnTo>
                    <a:pt x="297" y="592"/>
                  </a:lnTo>
                  <a:lnTo>
                    <a:pt x="242" y="566"/>
                  </a:lnTo>
                  <a:lnTo>
                    <a:pt x="230" y="513"/>
                  </a:lnTo>
                  <a:lnTo>
                    <a:pt x="258" y="470"/>
                  </a:lnTo>
                  <a:lnTo>
                    <a:pt x="197" y="407"/>
                  </a:lnTo>
                  <a:lnTo>
                    <a:pt x="140" y="336"/>
                  </a:lnTo>
                  <a:lnTo>
                    <a:pt x="144" y="269"/>
                  </a:lnTo>
                  <a:lnTo>
                    <a:pt x="112" y="250"/>
                  </a:lnTo>
                  <a:lnTo>
                    <a:pt x="83" y="257"/>
                  </a:lnTo>
                  <a:lnTo>
                    <a:pt x="69" y="222"/>
                  </a:lnTo>
                  <a:lnTo>
                    <a:pt x="0" y="220"/>
                  </a:lnTo>
                  <a:lnTo>
                    <a:pt x="14" y="131"/>
                  </a:lnTo>
                  <a:lnTo>
                    <a:pt x="69" y="124"/>
                  </a:lnTo>
                  <a:lnTo>
                    <a:pt x="81" y="98"/>
                  </a:lnTo>
                  <a:lnTo>
                    <a:pt x="122" y="100"/>
                  </a:lnTo>
                  <a:lnTo>
                    <a:pt x="175" y="76"/>
                  </a:lnTo>
                  <a:lnTo>
                    <a:pt x="203" y="76"/>
                  </a:lnTo>
                  <a:lnTo>
                    <a:pt x="215" y="15"/>
                  </a:lnTo>
                  <a:lnTo>
                    <a:pt x="262" y="0"/>
                  </a:lnTo>
                </a:path>
              </a:pathLst>
            </a:custGeom>
            <a:solidFill>
              <a:srgbClr val="FF0000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36" name="Freeform 85"/>
            <p:cNvSpPr>
              <a:spLocks/>
            </p:cNvSpPr>
            <p:nvPr/>
          </p:nvSpPr>
          <p:spPr bwMode="gray">
            <a:xfrm>
              <a:off x="3848" y="2705"/>
              <a:ext cx="58" cy="77"/>
            </a:xfrm>
            <a:custGeom>
              <a:avLst/>
              <a:gdLst>
                <a:gd name="T0" fmla="*/ 0 w 116"/>
                <a:gd name="T1" fmla="*/ 0 h 156"/>
                <a:gd name="T2" fmla="*/ 1 w 116"/>
                <a:gd name="T3" fmla="*/ 1 h 156"/>
                <a:gd name="T4" fmla="*/ 2 w 116"/>
                <a:gd name="T5" fmla="*/ 4 h 156"/>
                <a:gd name="T6" fmla="*/ 4 w 116"/>
                <a:gd name="T7" fmla="*/ 8 h 156"/>
                <a:gd name="T8" fmla="*/ 5 w 116"/>
                <a:gd name="T9" fmla="*/ 13 h 156"/>
                <a:gd name="T10" fmla="*/ 6 w 116"/>
                <a:gd name="T11" fmla="*/ 16 h 156"/>
                <a:gd name="T12" fmla="*/ 6 w 116"/>
                <a:gd name="T13" fmla="*/ 20 h 156"/>
                <a:gd name="T14" fmla="*/ 8 w 116"/>
                <a:gd name="T15" fmla="*/ 25 h 156"/>
                <a:gd name="T16" fmla="*/ 11 w 116"/>
                <a:gd name="T17" fmla="*/ 30 h 156"/>
                <a:gd name="T18" fmla="*/ 12 w 116"/>
                <a:gd name="T19" fmla="*/ 33 h 156"/>
                <a:gd name="T20" fmla="*/ 13 w 116"/>
                <a:gd name="T21" fmla="*/ 35 h 156"/>
                <a:gd name="T22" fmla="*/ 15 w 116"/>
                <a:gd name="T23" fmla="*/ 36 h 156"/>
                <a:gd name="T24" fmla="*/ 18 w 116"/>
                <a:gd name="T25" fmla="*/ 38 h 156"/>
                <a:gd name="T26" fmla="*/ 21 w 116"/>
                <a:gd name="T27" fmla="*/ 38 h 156"/>
                <a:gd name="T28" fmla="*/ 24 w 116"/>
                <a:gd name="T29" fmla="*/ 38 h 156"/>
                <a:gd name="T30" fmla="*/ 27 w 116"/>
                <a:gd name="T31" fmla="*/ 37 h 156"/>
                <a:gd name="T32" fmla="*/ 29 w 116"/>
                <a:gd name="T33" fmla="*/ 34 h 156"/>
                <a:gd name="T34" fmla="*/ 29 w 116"/>
                <a:gd name="T35" fmla="*/ 30 h 156"/>
                <a:gd name="T36" fmla="*/ 27 w 116"/>
                <a:gd name="T37" fmla="*/ 26 h 156"/>
                <a:gd name="T38" fmla="*/ 24 w 116"/>
                <a:gd name="T39" fmla="*/ 22 h 156"/>
                <a:gd name="T40" fmla="*/ 19 w 116"/>
                <a:gd name="T41" fmla="*/ 19 h 156"/>
                <a:gd name="T42" fmla="*/ 15 w 116"/>
                <a:gd name="T43" fmla="*/ 16 h 156"/>
                <a:gd name="T44" fmla="*/ 11 w 116"/>
                <a:gd name="T45" fmla="*/ 13 h 156"/>
                <a:gd name="T46" fmla="*/ 10 w 116"/>
                <a:gd name="T47" fmla="*/ 11 h 156"/>
                <a:gd name="T48" fmla="*/ 8 w 116"/>
                <a:gd name="T49" fmla="*/ 8 h 156"/>
                <a:gd name="T50" fmla="*/ 6 w 116"/>
                <a:gd name="T51" fmla="*/ 5 h 156"/>
                <a:gd name="T52" fmla="*/ 3 w 116"/>
                <a:gd name="T53" fmla="*/ 3 h 156"/>
                <a:gd name="T54" fmla="*/ 1 w 116"/>
                <a:gd name="T55" fmla="*/ 1 h 156"/>
                <a:gd name="T56" fmla="*/ 0 w 116"/>
                <a:gd name="T57" fmla="*/ 0 h 1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6"/>
                <a:gd name="T88" fmla="*/ 0 h 156"/>
                <a:gd name="T89" fmla="*/ 116 w 116"/>
                <a:gd name="T90" fmla="*/ 156 h 1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6" h="156">
                  <a:moveTo>
                    <a:pt x="0" y="0"/>
                  </a:moveTo>
                  <a:lnTo>
                    <a:pt x="2" y="6"/>
                  </a:lnTo>
                  <a:lnTo>
                    <a:pt x="8" y="18"/>
                  </a:lnTo>
                  <a:lnTo>
                    <a:pt x="13" y="34"/>
                  </a:lnTo>
                  <a:lnTo>
                    <a:pt x="19" y="52"/>
                  </a:lnTo>
                  <a:lnTo>
                    <a:pt x="21" y="65"/>
                  </a:lnTo>
                  <a:lnTo>
                    <a:pt x="23" y="83"/>
                  </a:lnTo>
                  <a:lnTo>
                    <a:pt x="31" y="103"/>
                  </a:lnTo>
                  <a:lnTo>
                    <a:pt x="41" y="121"/>
                  </a:lnTo>
                  <a:lnTo>
                    <a:pt x="47" y="136"/>
                  </a:lnTo>
                  <a:lnTo>
                    <a:pt x="49" y="142"/>
                  </a:lnTo>
                  <a:lnTo>
                    <a:pt x="59" y="148"/>
                  </a:lnTo>
                  <a:lnTo>
                    <a:pt x="69" y="154"/>
                  </a:lnTo>
                  <a:lnTo>
                    <a:pt x="82" y="156"/>
                  </a:lnTo>
                  <a:lnTo>
                    <a:pt x="94" y="156"/>
                  </a:lnTo>
                  <a:lnTo>
                    <a:pt x="106" y="150"/>
                  </a:lnTo>
                  <a:lnTo>
                    <a:pt x="114" y="138"/>
                  </a:lnTo>
                  <a:lnTo>
                    <a:pt x="116" y="123"/>
                  </a:lnTo>
                  <a:lnTo>
                    <a:pt x="108" y="107"/>
                  </a:lnTo>
                  <a:lnTo>
                    <a:pt x="94" y="91"/>
                  </a:lnTo>
                  <a:lnTo>
                    <a:pt x="76" y="77"/>
                  </a:lnTo>
                  <a:lnTo>
                    <a:pt x="59" y="65"/>
                  </a:lnTo>
                  <a:lnTo>
                    <a:pt x="43" y="54"/>
                  </a:lnTo>
                  <a:lnTo>
                    <a:pt x="37" y="46"/>
                  </a:lnTo>
                  <a:lnTo>
                    <a:pt x="31" y="34"/>
                  </a:lnTo>
                  <a:lnTo>
                    <a:pt x="21" y="22"/>
                  </a:lnTo>
                  <a:lnTo>
                    <a:pt x="12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37" name="Freeform 86"/>
            <p:cNvSpPr>
              <a:spLocks/>
            </p:cNvSpPr>
            <p:nvPr/>
          </p:nvSpPr>
          <p:spPr bwMode="gray">
            <a:xfrm>
              <a:off x="3848" y="2705"/>
              <a:ext cx="58" cy="77"/>
            </a:xfrm>
            <a:custGeom>
              <a:avLst/>
              <a:gdLst>
                <a:gd name="T0" fmla="*/ 0 w 116"/>
                <a:gd name="T1" fmla="*/ 0 h 156"/>
                <a:gd name="T2" fmla="*/ 1 w 116"/>
                <a:gd name="T3" fmla="*/ 1 h 156"/>
                <a:gd name="T4" fmla="*/ 2 w 116"/>
                <a:gd name="T5" fmla="*/ 4 h 156"/>
                <a:gd name="T6" fmla="*/ 4 w 116"/>
                <a:gd name="T7" fmla="*/ 8 h 156"/>
                <a:gd name="T8" fmla="*/ 5 w 116"/>
                <a:gd name="T9" fmla="*/ 13 h 156"/>
                <a:gd name="T10" fmla="*/ 6 w 116"/>
                <a:gd name="T11" fmla="*/ 16 h 156"/>
                <a:gd name="T12" fmla="*/ 6 w 116"/>
                <a:gd name="T13" fmla="*/ 20 h 156"/>
                <a:gd name="T14" fmla="*/ 8 w 116"/>
                <a:gd name="T15" fmla="*/ 25 h 156"/>
                <a:gd name="T16" fmla="*/ 11 w 116"/>
                <a:gd name="T17" fmla="*/ 30 h 156"/>
                <a:gd name="T18" fmla="*/ 12 w 116"/>
                <a:gd name="T19" fmla="*/ 33 h 156"/>
                <a:gd name="T20" fmla="*/ 13 w 116"/>
                <a:gd name="T21" fmla="*/ 35 h 156"/>
                <a:gd name="T22" fmla="*/ 15 w 116"/>
                <a:gd name="T23" fmla="*/ 36 h 156"/>
                <a:gd name="T24" fmla="*/ 18 w 116"/>
                <a:gd name="T25" fmla="*/ 38 h 156"/>
                <a:gd name="T26" fmla="*/ 21 w 116"/>
                <a:gd name="T27" fmla="*/ 38 h 156"/>
                <a:gd name="T28" fmla="*/ 24 w 116"/>
                <a:gd name="T29" fmla="*/ 38 h 156"/>
                <a:gd name="T30" fmla="*/ 27 w 116"/>
                <a:gd name="T31" fmla="*/ 37 h 156"/>
                <a:gd name="T32" fmla="*/ 29 w 116"/>
                <a:gd name="T33" fmla="*/ 34 h 156"/>
                <a:gd name="T34" fmla="*/ 29 w 116"/>
                <a:gd name="T35" fmla="*/ 30 h 156"/>
                <a:gd name="T36" fmla="*/ 27 w 116"/>
                <a:gd name="T37" fmla="*/ 26 h 156"/>
                <a:gd name="T38" fmla="*/ 24 w 116"/>
                <a:gd name="T39" fmla="*/ 22 h 156"/>
                <a:gd name="T40" fmla="*/ 19 w 116"/>
                <a:gd name="T41" fmla="*/ 19 h 156"/>
                <a:gd name="T42" fmla="*/ 15 w 116"/>
                <a:gd name="T43" fmla="*/ 16 h 156"/>
                <a:gd name="T44" fmla="*/ 11 w 116"/>
                <a:gd name="T45" fmla="*/ 13 h 156"/>
                <a:gd name="T46" fmla="*/ 10 w 116"/>
                <a:gd name="T47" fmla="*/ 11 h 156"/>
                <a:gd name="T48" fmla="*/ 8 w 116"/>
                <a:gd name="T49" fmla="*/ 8 h 156"/>
                <a:gd name="T50" fmla="*/ 6 w 116"/>
                <a:gd name="T51" fmla="*/ 5 h 156"/>
                <a:gd name="T52" fmla="*/ 3 w 116"/>
                <a:gd name="T53" fmla="*/ 3 h 156"/>
                <a:gd name="T54" fmla="*/ 1 w 116"/>
                <a:gd name="T55" fmla="*/ 1 h 156"/>
                <a:gd name="T56" fmla="*/ 0 w 116"/>
                <a:gd name="T57" fmla="*/ 0 h 1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6"/>
                <a:gd name="T88" fmla="*/ 0 h 156"/>
                <a:gd name="T89" fmla="*/ 116 w 116"/>
                <a:gd name="T90" fmla="*/ 156 h 1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6" h="156">
                  <a:moveTo>
                    <a:pt x="0" y="0"/>
                  </a:moveTo>
                  <a:lnTo>
                    <a:pt x="2" y="6"/>
                  </a:lnTo>
                  <a:lnTo>
                    <a:pt x="8" y="18"/>
                  </a:lnTo>
                  <a:lnTo>
                    <a:pt x="13" y="34"/>
                  </a:lnTo>
                  <a:lnTo>
                    <a:pt x="19" y="52"/>
                  </a:lnTo>
                  <a:lnTo>
                    <a:pt x="21" y="65"/>
                  </a:lnTo>
                  <a:lnTo>
                    <a:pt x="23" y="83"/>
                  </a:lnTo>
                  <a:lnTo>
                    <a:pt x="31" y="103"/>
                  </a:lnTo>
                  <a:lnTo>
                    <a:pt x="41" y="121"/>
                  </a:lnTo>
                  <a:lnTo>
                    <a:pt x="47" y="136"/>
                  </a:lnTo>
                  <a:lnTo>
                    <a:pt x="49" y="142"/>
                  </a:lnTo>
                  <a:lnTo>
                    <a:pt x="59" y="148"/>
                  </a:lnTo>
                  <a:lnTo>
                    <a:pt x="69" y="154"/>
                  </a:lnTo>
                  <a:lnTo>
                    <a:pt x="82" y="156"/>
                  </a:lnTo>
                  <a:lnTo>
                    <a:pt x="94" y="156"/>
                  </a:lnTo>
                  <a:lnTo>
                    <a:pt x="106" y="150"/>
                  </a:lnTo>
                  <a:lnTo>
                    <a:pt x="114" y="138"/>
                  </a:lnTo>
                  <a:lnTo>
                    <a:pt x="116" y="123"/>
                  </a:lnTo>
                  <a:lnTo>
                    <a:pt x="108" y="107"/>
                  </a:lnTo>
                  <a:lnTo>
                    <a:pt x="94" y="91"/>
                  </a:lnTo>
                  <a:lnTo>
                    <a:pt x="76" y="77"/>
                  </a:lnTo>
                  <a:lnTo>
                    <a:pt x="59" y="65"/>
                  </a:lnTo>
                  <a:lnTo>
                    <a:pt x="43" y="54"/>
                  </a:lnTo>
                  <a:lnTo>
                    <a:pt x="37" y="46"/>
                  </a:lnTo>
                  <a:lnTo>
                    <a:pt x="31" y="34"/>
                  </a:lnTo>
                  <a:lnTo>
                    <a:pt x="21" y="22"/>
                  </a:lnTo>
                  <a:lnTo>
                    <a:pt x="12" y="12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grpFill/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38" name="Freeform 87"/>
            <p:cNvSpPr>
              <a:spLocks/>
            </p:cNvSpPr>
            <p:nvPr/>
          </p:nvSpPr>
          <p:spPr bwMode="gray">
            <a:xfrm>
              <a:off x="3714" y="2597"/>
              <a:ext cx="37" cy="32"/>
            </a:xfrm>
            <a:custGeom>
              <a:avLst/>
              <a:gdLst>
                <a:gd name="T0" fmla="*/ 0 w 75"/>
                <a:gd name="T1" fmla="*/ 12 h 63"/>
                <a:gd name="T2" fmla="*/ 8 w 75"/>
                <a:gd name="T3" fmla="*/ 0 h 63"/>
                <a:gd name="T4" fmla="*/ 18 w 75"/>
                <a:gd name="T5" fmla="*/ 4 h 63"/>
                <a:gd name="T6" fmla="*/ 18 w 75"/>
                <a:gd name="T7" fmla="*/ 13 h 63"/>
                <a:gd name="T8" fmla="*/ 8 w 75"/>
                <a:gd name="T9" fmla="*/ 16 h 63"/>
                <a:gd name="T10" fmla="*/ 0 w 75"/>
                <a:gd name="T11" fmla="*/ 1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63"/>
                <a:gd name="T20" fmla="*/ 75 w 75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63">
                  <a:moveTo>
                    <a:pt x="0" y="45"/>
                  </a:moveTo>
                  <a:lnTo>
                    <a:pt x="33" y="0"/>
                  </a:lnTo>
                  <a:lnTo>
                    <a:pt x="73" y="14"/>
                  </a:lnTo>
                  <a:lnTo>
                    <a:pt x="75" y="49"/>
                  </a:lnTo>
                  <a:lnTo>
                    <a:pt x="32" y="63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39" name="Freeform 88"/>
            <p:cNvSpPr>
              <a:spLocks/>
            </p:cNvSpPr>
            <p:nvPr/>
          </p:nvSpPr>
          <p:spPr bwMode="gray">
            <a:xfrm>
              <a:off x="3714" y="2597"/>
              <a:ext cx="37" cy="32"/>
            </a:xfrm>
            <a:custGeom>
              <a:avLst/>
              <a:gdLst>
                <a:gd name="T0" fmla="*/ 0 w 75"/>
                <a:gd name="T1" fmla="*/ 12 h 63"/>
                <a:gd name="T2" fmla="*/ 8 w 75"/>
                <a:gd name="T3" fmla="*/ 0 h 63"/>
                <a:gd name="T4" fmla="*/ 18 w 75"/>
                <a:gd name="T5" fmla="*/ 4 h 63"/>
                <a:gd name="T6" fmla="*/ 18 w 75"/>
                <a:gd name="T7" fmla="*/ 13 h 63"/>
                <a:gd name="T8" fmla="*/ 8 w 75"/>
                <a:gd name="T9" fmla="*/ 16 h 63"/>
                <a:gd name="T10" fmla="*/ 0 w 75"/>
                <a:gd name="T11" fmla="*/ 1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63"/>
                <a:gd name="T20" fmla="*/ 75 w 75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63">
                  <a:moveTo>
                    <a:pt x="0" y="45"/>
                  </a:moveTo>
                  <a:lnTo>
                    <a:pt x="33" y="0"/>
                  </a:lnTo>
                  <a:lnTo>
                    <a:pt x="73" y="14"/>
                  </a:lnTo>
                  <a:lnTo>
                    <a:pt x="75" y="49"/>
                  </a:lnTo>
                  <a:lnTo>
                    <a:pt x="32" y="63"/>
                  </a:lnTo>
                  <a:lnTo>
                    <a:pt x="0" y="45"/>
                  </a:lnTo>
                </a:path>
              </a:pathLst>
            </a:custGeom>
            <a:grpFill/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40" name="Freeform 89"/>
            <p:cNvSpPr>
              <a:spLocks/>
            </p:cNvSpPr>
            <p:nvPr/>
          </p:nvSpPr>
          <p:spPr bwMode="gray">
            <a:xfrm>
              <a:off x="3768" y="2614"/>
              <a:ext cx="37" cy="52"/>
            </a:xfrm>
            <a:custGeom>
              <a:avLst/>
              <a:gdLst>
                <a:gd name="T0" fmla="*/ 0 w 73"/>
                <a:gd name="T1" fmla="*/ 10 h 105"/>
                <a:gd name="T2" fmla="*/ 9 w 73"/>
                <a:gd name="T3" fmla="*/ 0 h 105"/>
                <a:gd name="T4" fmla="*/ 16 w 73"/>
                <a:gd name="T5" fmla="*/ 12 h 105"/>
                <a:gd name="T6" fmla="*/ 19 w 73"/>
                <a:gd name="T7" fmla="*/ 26 h 105"/>
                <a:gd name="T8" fmla="*/ 9 w 73"/>
                <a:gd name="T9" fmla="*/ 19 h 105"/>
                <a:gd name="T10" fmla="*/ 0 w 73"/>
                <a:gd name="T11" fmla="*/ 1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105"/>
                <a:gd name="T20" fmla="*/ 73 w 73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105">
                  <a:moveTo>
                    <a:pt x="0" y="40"/>
                  </a:moveTo>
                  <a:lnTo>
                    <a:pt x="34" y="0"/>
                  </a:lnTo>
                  <a:lnTo>
                    <a:pt x="63" y="48"/>
                  </a:lnTo>
                  <a:lnTo>
                    <a:pt x="73" y="105"/>
                  </a:lnTo>
                  <a:lnTo>
                    <a:pt x="34" y="77"/>
                  </a:lnTo>
                  <a:lnTo>
                    <a:pt x="0" y="4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41" name="Freeform 90"/>
            <p:cNvSpPr>
              <a:spLocks/>
            </p:cNvSpPr>
            <p:nvPr/>
          </p:nvSpPr>
          <p:spPr bwMode="gray">
            <a:xfrm>
              <a:off x="3768" y="2614"/>
              <a:ext cx="37" cy="52"/>
            </a:xfrm>
            <a:custGeom>
              <a:avLst/>
              <a:gdLst>
                <a:gd name="T0" fmla="*/ 0 w 73"/>
                <a:gd name="T1" fmla="*/ 10 h 105"/>
                <a:gd name="T2" fmla="*/ 9 w 73"/>
                <a:gd name="T3" fmla="*/ 0 h 105"/>
                <a:gd name="T4" fmla="*/ 16 w 73"/>
                <a:gd name="T5" fmla="*/ 12 h 105"/>
                <a:gd name="T6" fmla="*/ 19 w 73"/>
                <a:gd name="T7" fmla="*/ 26 h 105"/>
                <a:gd name="T8" fmla="*/ 9 w 73"/>
                <a:gd name="T9" fmla="*/ 19 h 105"/>
                <a:gd name="T10" fmla="*/ 0 w 73"/>
                <a:gd name="T11" fmla="*/ 1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105"/>
                <a:gd name="T20" fmla="*/ 73 w 73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105">
                  <a:moveTo>
                    <a:pt x="0" y="40"/>
                  </a:moveTo>
                  <a:lnTo>
                    <a:pt x="34" y="0"/>
                  </a:lnTo>
                  <a:lnTo>
                    <a:pt x="63" y="48"/>
                  </a:lnTo>
                  <a:lnTo>
                    <a:pt x="73" y="105"/>
                  </a:lnTo>
                  <a:lnTo>
                    <a:pt x="34" y="77"/>
                  </a:lnTo>
                  <a:lnTo>
                    <a:pt x="0" y="40"/>
                  </a:lnTo>
                </a:path>
              </a:pathLst>
            </a:custGeom>
            <a:solidFill>
              <a:srgbClr val="FF0000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42" name="Freeform 91"/>
            <p:cNvSpPr>
              <a:spLocks/>
            </p:cNvSpPr>
            <p:nvPr/>
          </p:nvSpPr>
          <p:spPr bwMode="gray">
            <a:xfrm>
              <a:off x="3451" y="2207"/>
              <a:ext cx="493" cy="331"/>
            </a:xfrm>
            <a:custGeom>
              <a:avLst/>
              <a:gdLst>
                <a:gd name="T0" fmla="*/ 81 w 987"/>
                <a:gd name="T1" fmla="*/ 0 h 663"/>
                <a:gd name="T2" fmla="*/ 88 w 987"/>
                <a:gd name="T3" fmla="*/ 3 h 663"/>
                <a:gd name="T4" fmla="*/ 96 w 987"/>
                <a:gd name="T5" fmla="*/ 5 h 663"/>
                <a:gd name="T6" fmla="*/ 103 w 987"/>
                <a:gd name="T7" fmla="*/ 2 h 663"/>
                <a:gd name="T8" fmla="*/ 111 w 987"/>
                <a:gd name="T9" fmla="*/ 0 h 663"/>
                <a:gd name="T10" fmla="*/ 119 w 987"/>
                <a:gd name="T11" fmla="*/ 5 h 663"/>
                <a:gd name="T12" fmla="*/ 125 w 987"/>
                <a:gd name="T13" fmla="*/ 15 h 663"/>
                <a:gd name="T14" fmla="*/ 126 w 987"/>
                <a:gd name="T15" fmla="*/ 24 h 663"/>
                <a:gd name="T16" fmla="*/ 128 w 987"/>
                <a:gd name="T17" fmla="*/ 32 h 663"/>
                <a:gd name="T18" fmla="*/ 133 w 987"/>
                <a:gd name="T19" fmla="*/ 37 h 663"/>
                <a:gd name="T20" fmla="*/ 141 w 987"/>
                <a:gd name="T21" fmla="*/ 39 h 663"/>
                <a:gd name="T22" fmla="*/ 149 w 987"/>
                <a:gd name="T23" fmla="*/ 38 h 663"/>
                <a:gd name="T24" fmla="*/ 154 w 987"/>
                <a:gd name="T25" fmla="*/ 33 h 663"/>
                <a:gd name="T26" fmla="*/ 160 w 987"/>
                <a:gd name="T27" fmla="*/ 24 h 663"/>
                <a:gd name="T28" fmla="*/ 167 w 987"/>
                <a:gd name="T29" fmla="*/ 15 h 663"/>
                <a:gd name="T30" fmla="*/ 175 w 987"/>
                <a:gd name="T31" fmla="*/ 6 h 663"/>
                <a:gd name="T32" fmla="*/ 184 w 987"/>
                <a:gd name="T33" fmla="*/ 2 h 663"/>
                <a:gd name="T34" fmla="*/ 191 w 987"/>
                <a:gd name="T35" fmla="*/ 4 h 663"/>
                <a:gd name="T36" fmla="*/ 200 w 987"/>
                <a:gd name="T37" fmla="*/ 9 h 663"/>
                <a:gd name="T38" fmla="*/ 212 w 987"/>
                <a:gd name="T39" fmla="*/ 11 h 663"/>
                <a:gd name="T40" fmla="*/ 224 w 987"/>
                <a:gd name="T41" fmla="*/ 9 h 663"/>
                <a:gd name="T42" fmla="*/ 234 w 987"/>
                <a:gd name="T43" fmla="*/ 7 h 663"/>
                <a:gd name="T44" fmla="*/ 241 w 987"/>
                <a:gd name="T45" fmla="*/ 5 h 663"/>
                <a:gd name="T46" fmla="*/ 246 w 987"/>
                <a:gd name="T47" fmla="*/ 5 h 663"/>
                <a:gd name="T48" fmla="*/ 246 w 987"/>
                <a:gd name="T49" fmla="*/ 12 h 663"/>
                <a:gd name="T50" fmla="*/ 245 w 987"/>
                <a:gd name="T51" fmla="*/ 23 h 663"/>
                <a:gd name="T52" fmla="*/ 243 w 987"/>
                <a:gd name="T53" fmla="*/ 31 h 663"/>
                <a:gd name="T54" fmla="*/ 237 w 987"/>
                <a:gd name="T55" fmla="*/ 32 h 663"/>
                <a:gd name="T56" fmla="*/ 231 w 987"/>
                <a:gd name="T57" fmla="*/ 31 h 663"/>
                <a:gd name="T58" fmla="*/ 225 w 987"/>
                <a:gd name="T59" fmla="*/ 32 h 663"/>
                <a:gd name="T60" fmla="*/ 216 w 987"/>
                <a:gd name="T61" fmla="*/ 41 h 663"/>
                <a:gd name="T62" fmla="*/ 205 w 987"/>
                <a:gd name="T63" fmla="*/ 49 h 663"/>
                <a:gd name="T64" fmla="*/ 198 w 987"/>
                <a:gd name="T65" fmla="*/ 51 h 663"/>
                <a:gd name="T66" fmla="*/ 191 w 987"/>
                <a:gd name="T67" fmla="*/ 52 h 663"/>
                <a:gd name="T68" fmla="*/ 189 w 987"/>
                <a:gd name="T69" fmla="*/ 55 h 663"/>
                <a:gd name="T70" fmla="*/ 191 w 987"/>
                <a:gd name="T71" fmla="*/ 63 h 663"/>
                <a:gd name="T72" fmla="*/ 190 w 987"/>
                <a:gd name="T73" fmla="*/ 72 h 663"/>
                <a:gd name="T74" fmla="*/ 185 w 987"/>
                <a:gd name="T75" fmla="*/ 77 h 663"/>
                <a:gd name="T76" fmla="*/ 177 w 987"/>
                <a:gd name="T77" fmla="*/ 79 h 663"/>
                <a:gd name="T78" fmla="*/ 171 w 987"/>
                <a:gd name="T79" fmla="*/ 79 h 663"/>
                <a:gd name="T80" fmla="*/ 170 w 987"/>
                <a:gd name="T81" fmla="*/ 84 h 663"/>
                <a:gd name="T82" fmla="*/ 170 w 987"/>
                <a:gd name="T83" fmla="*/ 93 h 663"/>
                <a:gd name="T84" fmla="*/ 168 w 987"/>
                <a:gd name="T85" fmla="*/ 101 h 663"/>
                <a:gd name="T86" fmla="*/ 163 w 987"/>
                <a:gd name="T87" fmla="*/ 106 h 663"/>
                <a:gd name="T88" fmla="*/ 157 w 987"/>
                <a:gd name="T89" fmla="*/ 111 h 663"/>
                <a:gd name="T90" fmla="*/ 155 w 987"/>
                <a:gd name="T91" fmla="*/ 118 h 663"/>
                <a:gd name="T92" fmla="*/ 152 w 987"/>
                <a:gd name="T93" fmla="*/ 123 h 663"/>
                <a:gd name="T94" fmla="*/ 139 w 987"/>
                <a:gd name="T95" fmla="*/ 127 h 663"/>
                <a:gd name="T96" fmla="*/ 129 w 987"/>
                <a:gd name="T97" fmla="*/ 143 h 663"/>
                <a:gd name="T98" fmla="*/ 106 w 987"/>
                <a:gd name="T99" fmla="*/ 148 h 663"/>
                <a:gd name="T100" fmla="*/ 89 w 987"/>
                <a:gd name="T101" fmla="*/ 156 h 663"/>
                <a:gd name="T102" fmla="*/ 66 w 987"/>
                <a:gd name="T103" fmla="*/ 144 h 663"/>
                <a:gd name="T104" fmla="*/ 52 w 987"/>
                <a:gd name="T105" fmla="*/ 160 h 663"/>
                <a:gd name="T106" fmla="*/ 13 w 987"/>
                <a:gd name="T107" fmla="*/ 152 h 663"/>
                <a:gd name="T108" fmla="*/ 0 w 987"/>
                <a:gd name="T109" fmla="*/ 140 h 663"/>
                <a:gd name="T110" fmla="*/ 14 w 987"/>
                <a:gd name="T111" fmla="*/ 98 h 663"/>
                <a:gd name="T112" fmla="*/ 8 w 987"/>
                <a:gd name="T113" fmla="*/ 78 h 663"/>
                <a:gd name="T114" fmla="*/ 26 w 987"/>
                <a:gd name="T115" fmla="*/ 45 h 663"/>
                <a:gd name="T116" fmla="*/ 50 w 987"/>
                <a:gd name="T117" fmla="*/ 22 h 663"/>
                <a:gd name="T118" fmla="*/ 80 w 987"/>
                <a:gd name="T119" fmla="*/ 0 h 6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87"/>
                <a:gd name="T181" fmla="*/ 0 h 663"/>
                <a:gd name="T182" fmla="*/ 987 w 987"/>
                <a:gd name="T183" fmla="*/ 663 h 6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87" h="663">
                  <a:moveTo>
                    <a:pt x="323" y="0"/>
                  </a:moveTo>
                  <a:lnTo>
                    <a:pt x="327" y="2"/>
                  </a:lnTo>
                  <a:lnTo>
                    <a:pt x="339" y="7"/>
                  </a:lnTo>
                  <a:lnTo>
                    <a:pt x="353" y="13"/>
                  </a:lnTo>
                  <a:lnTo>
                    <a:pt x="369" y="19"/>
                  </a:lnTo>
                  <a:lnTo>
                    <a:pt x="384" y="21"/>
                  </a:lnTo>
                  <a:lnTo>
                    <a:pt x="398" y="19"/>
                  </a:lnTo>
                  <a:lnTo>
                    <a:pt x="414" y="9"/>
                  </a:lnTo>
                  <a:lnTo>
                    <a:pt x="432" y="2"/>
                  </a:lnTo>
                  <a:lnTo>
                    <a:pt x="447" y="2"/>
                  </a:lnTo>
                  <a:lnTo>
                    <a:pt x="463" y="7"/>
                  </a:lnTo>
                  <a:lnTo>
                    <a:pt x="479" y="23"/>
                  </a:lnTo>
                  <a:lnTo>
                    <a:pt x="493" y="43"/>
                  </a:lnTo>
                  <a:lnTo>
                    <a:pt x="500" y="63"/>
                  </a:lnTo>
                  <a:lnTo>
                    <a:pt x="504" y="82"/>
                  </a:lnTo>
                  <a:lnTo>
                    <a:pt x="504" y="98"/>
                  </a:lnTo>
                  <a:lnTo>
                    <a:pt x="508" y="114"/>
                  </a:lnTo>
                  <a:lnTo>
                    <a:pt x="512" y="129"/>
                  </a:lnTo>
                  <a:lnTo>
                    <a:pt x="522" y="143"/>
                  </a:lnTo>
                  <a:lnTo>
                    <a:pt x="534" y="151"/>
                  </a:lnTo>
                  <a:lnTo>
                    <a:pt x="550" y="155"/>
                  </a:lnTo>
                  <a:lnTo>
                    <a:pt x="567" y="157"/>
                  </a:lnTo>
                  <a:lnTo>
                    <a:pt x="585" y="157"/>
                  </a:lnTo>
                  <a:lnTo>
                    <a:pt x="599" y="153"/>
                  </a:lnTo>
                  <a:lnTo>
                    <a:pt x="609" y="147"/>
                  </a:lnTo>
                  <a:lnTo>
                    <a:pt x="617" y="133"/>
                  </a:lnTo>
                  <a:lnTo>
                    <a:pt x="628" y="116"/>
                  </a:lnTo>
                  <a:lnTo>
                    <a:pt x="642" y="96"/>
                  </a:lnTo>
                  <a:lnTo>
                    <a:pt x="656" y="76"/>
                  </a:lnTo>
                  <a:lnTo>
                    <a:pt x="668" y="61"/>
                  </a:lnTo>
                  <a:lnTo>
                    <a:pt x="683" y="43"/>
                  </a:lnTo>
                  <a:lnTo>
                    <a:pt x="703" y="27"/>
                  </a:lnTo>
                  <a:lnTo>
                    <a:pt x="723" y="15"/>
                  </a:lnTo>
                  <a:lnTo>
                    <a:pt x="737" y="9"/>
                  </a:lnTo>
                  <a:lnTo>
                    <a:pt x="748" y="11"/>
                  </a:lnTo>
                  <a:lnTo>
                    <a:pt x="764" y="19"/>
                  </a:lnTo>
                  <a:lnTo>
                    <a:pt x="782" y="27"/>
                  </a:lnTo>
                  <a:lnTo>
                    <a:pt x="802" y="37"/>
                  </a:lnTo>
                  <a:lnTo>
                    <a:pt x="823" y="45"/>
                  </a:lnTo>
                  <a:lnTo>
                    <a:pt x="851" y="47"/>
                  </a:lnTo>
                  <a:lnTo>
                    <a:pt x="874" y="43"/>
                  </a:lnTo>
                  <a:lnTo>
                    <a:pt x="896" y="37"/>
                  </a:lnTo>
                  <a:lnTo>
                    <a:pt x="920" y="33"/>
                  </a:lnTo>
                  <a:lnTo>
                    <a:pt x="937" y="29"/>
                  </a:lnTo>
                  <a:lnTo>
                    <a:pt x="953" y="25"/>
                  </a:lnTo>
                  <a:lnTo>
                    <a:pt x="967" y="21"/>
                  </a:lnTo>
                  <a:lnTo>
                    <a:pt x="979" y="19"/>
                  </a:lnTo>
                  <a:lnTo>
                    <a:pt x="985" y="21"/>
                  </a:lnTo>
                  <a:lnTo>
                    <a:pt x="987" y="31"/>
                  </a:lnTo>
                  <a:lnTo>
                    <a:pt x="987" y="51"/>
                  </a:lnTo>
                  <a:lnTo>
                    <a:pt x="985" y="70"/>
                  </a:lnTo>
                  <a:lnTo>
                    <a:pt x="983" y="92"/>
                  </a:lnTo>
                  <a:lnTo>
                    <a:pt x="979" y="112"/>
                  </a:lnTo>
                  <a:lnTo>
                    <a:pt x="973" y="124"/>
                  </a:lnTo>
                  <a:lnTo>
                    <a:pt x="963" y="128"/>
                  </a:lnTo>
                  <a:lnTo>
                    <a:pt x="951" y="128"/>
                  </a:lnTo>
                  <a:lnTo>
                    <a:pt x="937" y="126"/>
                  </a:lnTo>
                  <a:lnTo>
                    <a:pt x="926" y="124"/>
                  </a:lnTo>
                  <a:lnTo>
                    <a:pt x="912" y="126"/>
                  </a:lnTo>
                  <a:lnTo>
                    <a:pt x="902" y="131"/>
                  </a:lnTo>
                  <a:lnTo>
                    <a:pt x="886" y="147"/>
                  </a:lnTo>
                  <a:lnTo>
                    <a:pt x="865" y="167"/>
                  </a:lnTo>
                  <a:lnTo>
                    <a:pt x="843" y="185"/>
                  </a:lnTo>
                  <a:lnTo>
                    <a:pt x="821" y="198"/>
                  </a:lnTo>
                  <a:lnTo>
                    <a:pt x="807" y="204"/>
                  </a:lnTo>
                  <a:lnTo>
                    <a:pt x="792" y="206"/>
                  </a:lnTo>
                  <a:lnTo>
                    <a:pt x="778" y="206"/>
                  </a:lnTo>
                  <a:lnTo>
                    <a:pt x="766" y="208"/>
                  </a:lnTo>
                  <a:lnTo>
                    <a:pt x="760" y="212"/>
                  </a:lnTo>
                  <a:lnTo>
                    <a:pt x="758" y="222"/>
                  </a:lnTo>
                  <a:lnTo>
                    <a:pt x="762" y="236"/>
                  </a:lnTo>
                  <a:lnTo>
                    <a:pt x="764" y="253"/>
                  </a:lnTo>
                  <a:lnTo>
                    <a:pt x="764" y="271"/>
                  </a:lnTo>
                  <a:lnTo>
                    <a:pt x="760" y="289"/>
                  </a:lnTo>
                  <a:lnTo>
                    <a:pt x="754" y="303"/>
                  </a:lnTo>
                  <a:lnTo>
                    <a:pt x="743" y="311"/>
                  </a:lnTo>
                  <a:lnTo>
                    <a:pt x="725" y="316"/>
                  </a:lnTo>
                  <a:lnTo>
                    <a:pt x="709" y="316"/>
                  </a:lnTo>
                  <a:lnTo>
                    <a:pt x="695" y="316"/>
                  </a:lnTo>
                  <a:lnTo>
                    <a:pt x="685" y="318"/>
                  </a:lnTo>
                  <a:lnTo>
                    <a:pt x="682" y="326"/>
                  </a:lnTo>
                  <a:lnTo>
                    <a:pt x="682" y="338"/>
                  </a:lnTo>
                  <a:lnTo>
                    <a:pt x="682" y="356"/>
                  </a:lnTo>
                  <a:lnTo>
                    <a:pt x="682" y="374"/>
                  </a:lnTo>
                  <a:lnTo>
                    <a:pt x="680" y="391"/>
                  </a:lnTo>
                  <a:lnTo>
                    <a:pt x="674" y="405"/>
                  </a:lnTo>
                  <a:lnTo>
                    <a:pt x="668" y="415"/>
                  </a:lnTo>
                  <a:lnTo>
                    <a:pt x="654" y="425"/>
                  </a:lnTo>
                  <a:lnTo>
                    <a:pt x="640" y="433"/>
                  </a:lnTo>
                  <a:lnTo>
                    <a:pt x="630" y="444"/>
                  </a:lnTo>
                  <a:lnTo>
                    <a:pt x="626" y="458"/>
                  </a:lnTo>
                  <a:lnTo>
                    <a:pt x="622" y="474"/>
                  </a:lnTo>
                  <a:lnTo>
                    <a:pt x="617" y="486"/>
                  </a:lnTo>
                  <a:lnTo>
                    <a:pt x="609" y="494"/>
                  </a:lnTo>
                  <a:lnTo>
                    <a:pt x="605" y="496"/>
                  </a:lnTo>
                  <a:lnTo>
                    <a:pt x="558" y="511"/>
                  </a:lnTo>
                  <a:lnTo>
                    <a:pt x="546" y="572"/>
                  </a:lnTo>
                  <a:lnTo>
                    <a:pt x="518" y="572"/>
                  </a:lnTo>
                  <a:lnTo>
                    <a:pt x="461" y="598"/>
                  </a:lnTo>
                  <a:lnTo>
                    <a:pt x="424" y="594"/>
                  </a:lnTo>
                  <a:lnTo>
                    <a:pt x="412" y="620"/>
                  </a:lnTo>
                  <a:lnTo>
                    <a:pt x="357" y="627"/>
                  </a:lnTo>
                  <a:lnTo>
                    <a:pt x="327" y="643"/>
                  </a:lnTo>
                  <a:lnTo>
                    <a:pt x="266" y="578"/>
                  </a:lnTo>
                  <a:lnTo>
                    <a:pt x="229" y="596"/>
                  </a:lnTo>
                  <a:lnTo>
                    <a:pt x="209" y="643"/>
                  </a:lnTo>
                  <a:lnTo>
                    <a:pt x="105" y="663"/>
                  </a:lnTo>
                  <a:lnTo>
                    <a:pt x="54" y="610"/>
                  </a:lnTo>
                  <a:lnTo>
                    <a:pt x="4" y="612"/>
                  </a:lnTo>
                  <a:lnTo>
                    <a:pt x="0" y="562"/>
                  </a:lnTo>
                  <a:lnTo>
                    <a:pt x="69" y="482"/>
                  </a:lnTo>
                  <a:lnTo>
                    <a:pt x="59" y="395"/>
                  </a:lnTo>
                  <a:lnTo>
                    <a:pt x="28" y="350"/>
                  </a:lnTo>
                  <a:lnTo>
                    <a:pt x="32" y="313"/>
                  </a:lnTo>
                  <a:lnTo>
                    <a:pt x="87" y="265"/>
                  </a:lnTo>
                  <a:lnTo>
                    <a:pt x="107" y="181"/>
                  </a:lnTo>
                  <a:lnTo>
                    <a:pt x="168" y="143"/>
                  </a:lnTo>
                  <a:lnTo>
                    <a:pt x="201" y="88"/>
                  </a:lnTo>
                  <a:lnTo>
                    <a:pt x="266" y="84"/>
                  </a:lnTo>
                  <a:lnTo>
                    <a:pt x="32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43" name="Freeform 92"/>
            <p:cNvSpPr>
              <a:spLocks/>
            </p:cNvSpPr>
            <p:nvPr/>
          </p:nvSpPr>
          <p:spPr bwMode="gray">
            <a:xfrm>
              <a:off x="3451" y="2207"/>
              <a:ext cx="493" cy="331"/>
            </a:xfrm>
            <a:custGeom>
              <a:avLst/>
              <a:gdLst>
                <a:gd name="T0" fmla="*/ 81 w 987"/>
                <a:gd name="T1" fmla="*/ 0 h 663"/>
                <a:gd name="T2" fmla="*/ 88 w 987"/>
                <a:gd name="T3" fmla="*/ 3 h 663"/>
                <a:gd name="T4" fmla="*/ 96 w 987"/>
                <a:gd name="T5" fmla="*/ 5 h 663"/>
                <a:gd name="T6" fmla="*/ 103 w 987"/>
                <a:gd name="T7" fmla="*/ 2 h 663"/>
                <a:gd name="T8" fmla="*/ 111 w 987"/>
                <a:gd name="T9" fmla="*/ 0 h 663"/>
                <a:gd name="T10" fmla="*/ 119 w 987"/>
                <a:gd name="T11" fmla="*/ 5 h 663"/>
                <a:gd name="T12" fmla="*/ 125 w 987"/>
                <a:gd name="T13" fmla="*/ 15 h 663"/>
                <a:gd name="T14" fmla="*/ 126 w 987"/>
                <a:gd name="T15" fmla="*/ 24 h 663"/>
                <a:gd name="T16" fmla="*/ 128 w 987"/>
                <a:gd name="T17" fmla="*/ 32 h 663"/>
                <a:gd name="T18" fmla="*/ 133 w 987"/>
                <a:gd name="T19" fmla="*/ 37 h 663"/>
                <a:gd name="T20" fmla="*/ 141 w 987"/>
                <a:gd name="T21" fmla="*/ 39 h 663"/>
                <a:gd name="T22" fmla="*/ 149 w 987"/>
                <a:gd name="T23" fmla="*/ 38 h 663"/>
                <a:gd name="T24" fmla="*/ 154 w 987"/>
                <a:gd name="T25" fmla="*/ 33 h 663"/>
                <a:gd name="T26" fmla="*/ 160 w 987"/>
                <a:gd name="T27" fmla="*/ 24 h 663"/>
                <a:gd name="T28" fmla="*/ 167 w 987"/>
                <a:gd name="T29" fmla="*/ 15 h 663"/>
                <a:gd name="T30" fmla="*/ 175 w 987"/>
                <a:gd name="T31" fmla="*/ 6 h 663"/>
                <a:gd name="T32" fmla="*/ 184 w 987"/>
                <a:gd name="T33" fmla="*/ 2 h 663"/>
                <a:gd name="T34" fmla="*/ 191 w 987"/>
                <a:gd name="T35" fmla="*/ 4 h 663"/>
                <a:gd name="T36" fmla="*/ 200 w 987"/>
                <a:gd name="T37" fmla="*/ 9 h 663"/>
                <a:gd name="T38" fmla="*/ 212 w 987"/>
                <a:gd name="T39" fmla="*/ 11 h 663"/>
                <a:gd name="T40" fmla="*/ 224 w 987"/>
                <a:gd name="T41" fmla="*/ 9 h 663"/>
                <a:gd name="T42" fmla="*/ 234 w 987"/>
                <a:gd name="T43" fmla="*/ 7 h 663"/>
                <a:gd name="T44" fmla="*/ 241 w 987"/>
                <a:gd name="T45" fmla="*/ 5 h 663"/>
                <a:gd name="T46" fmla="*/ 246 w 987"/>
                <a:gd name="T47" fmla="*/ 5 h 663"/>
                <a:gd name="T48" fmla="*/ 246 w 987"/>
                <a:gd name="T49" fmla="*/ 12 h 663"/>
                <a:gd name="T50" fmla="*/ 245 w 987"/>
                <a:gd name="T51" fmla="*/ 23 h 663"/>
                <a:gd name="T52" fmla="*/ 243 w 987"/>
                <a:gd name="T53" fmla="*/ 31 h 663"/>
                <a:gd name="T54" fmla="*/ 237 w 987"/>
                <a:gd name="T55" fmla="*/ 32 h 663"/>
                <a:gd name="T56" fmla="*/ 231 w 987"/>
                <a:gd name="T57" fmla="*/ 31 h 663"/>
                <a:gd name="T58" fmla="*/ 225 w 987"/>
                <a:gd name="T59" fmla="*/ 32 h 663"/>
                <a:gd name="T60" fmla="*/ 216 w 987"/>
                <a:gd name="T61" fmla="*/ 41 h 663"/>
                <a:gd name="T62" fmla="*/ 205 w 987"/>
                <a:gd name="T63" fmla="*/ 49 h 663"/>
                <a:gd name="T64" fmla="*/ 198 w 987"/>
                <a:gd name="T65" fmla="*/ 51 h 663"/>
                <a:gd name="T66" fmla="*/ 191 w 987"/>
                <a:gd name="T67" fmla="*/ 52 h 663"/>
                <a:gd name="T68" fmla="*/ 189 w 987"/>
                <a:gd name="T69" fmla="*/ 55 h 663"/>
                <a:gd name="T70" fmla="*/ 191 w 987"/>
                <a:gd name="T71" fmla="*/ 63 h 663"/>
                <a:gd name="T72" fmla="*/ 190 w 987"/>
                <a:gd name="T73" fmla="*/ 72 h 663"/>
                <a:gd name="T74" fmla="*/ 185 w 987"/>
                <a:gd name="T75" fmla="*/ 77 h 663"/>
                <a:gd name="T76" fmla="*/ 177 w 987"/>
                <a:gd name="T77" fmla="*/ 79 h 663"/>
                <a:gd name="T78" fmla="*/ 171 w 987"/>
                <a:gd name="T79" fmla="*/ 79 h 663"/>
                <a:gd name="T80" fmla="*/ 170 w 987"/>
                <a:gd name="T81" fmla="*/ 84 h 663"/>
                <a:gd name="T82" fmla="*/ 170 w 987"/>
                <a:gd name="T83" fmla="*/ 93 h 663"/>
                <a:gd name="T84" fmla="*/ 168 w 987"/>
                <a:gd name="T85" fmla="*/ 101 h 663"/>
                <a:gd name="T86" fmla="*/ 163 w 987"/>
                <a:gd name="T87" fmla="*/ 106 h 663"/>
                <a:gd name="T88" fmla="*/ 157 w 987"/>
                <a:gd name="T89" fmla="*/ 111 h 663"/>
                <a:gd name="T90" fmla="*/ 155 w 987"/>
                <a:gd name="T91" fmla="*/ 118 h 663"/>
                <a:gd name="T92" fmla="*/ 152 w 987"/>
                <a:gd name="T93" fmla="*/ 123 h 663"/>
                <a:gd name="T94" fmla="*/ 139 w 987"/>
                <a:gd name="T95" fmla="*/ 127 h 663"/>
                <a:gd name="T96" fmla="*/ 129 w 987"/>
                <a:gd name="T97" fmla="*/ 143 h 663"/>
                <a:gd name="T98" fmla="*/ 106 w 987"/>
                <a:gd name="T99" fmla="*/ 148 h 663"/>
                <a:gd name="T100" fmla="*/ 89 w 987"/>
                <a:gd name="T101" fmla="*/ 156 h 663"/>
                <a:gd name="T102" fmla="*/ 66 w 987"/>
                <a:gd name="T103" fmla="*/ 144 h 663"/>
                <a:gd name="T104" fmla="*/ 52 w 987"/>
                <a:gd name="T105" fmla="*/ 160 h 663"/>
                <a:gd name="T106" fmla="*/ 13 w 987"/>
                <a:gd name="T107" fmla="*/ 152 h 663"/>
                <a:gd name="T108" fmla="*/ 0 w 987"/>
                <a:gd name="T109" fmla="*/ 140 h 663"/>
                <a:gd name="T110" fmla="*/ 14 w 987"/>
                <a:gd name="T111" fmla="*/ 98 h 663"/>
                <a:gd name="T112" fmla="*/ 8 w 987"/>
                <a:gd name="T113" fmla="*/ 78 h 663"/>
                <a:gd name="T114" fmla="*/ 26 w 987"/>
                <a:gd name="T115" fmla="*/ 45 h 663"/>
                <a:gd name="T116" fmla="*/ 50 w 987"/>
                <a:gd name="T117" fmla="*/ 22 h 663"/>
                <a:gd name="T118" fmla="*/ 80 w 987"/>
                <a:gd name="T119" fmla="*/ 0 h 6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87"/>
                <a:gd name="T181" fmla="*/ 0 h 663"/>
                <a:gd name="T182" fmla="*/ 987 w 987"/>
                <a:gd name="T183" fmla="*/ 663 h 6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87" h="663">
                  <a:moveTo>
                    <a:pt x="323" y="0"/>
                  </a:moveTo>
                  <a:lnTo>
                    <a:pt x="327" y="2"/>
                  </a:lnTo>
                  <a:lnTo>
                    <a:pt x="339" y="7"/>
                  </a:lnTo>
                  <a:lnTo>
                    <a:pt x="353" y="13"/>
                  </a:lnTo>
                  <a:lnTo>
                    <a:pt x="369" y="19"/>
                  </a:lnTo>
                  <a:lnTo>
                    <a:pt x="384" y="21"/>
                  </a:lnTo>
                  <a:lnTo>
                    <a:pt x="398" y="19"/>
                  </a:lnTo>
                  <a:lnTo>
                    <a:pt x="414" y="9"/>
                  </a:lnTo>
                  <a:lnTo>
                    <a:pt x="432" y="2"/>
                  </a:lnTo>
                  <a:lnTo>
                    <a:pt x="447" y="2"/>
                  </a:lnTo>
                  <a:lnTo>
                    <a:pt x="463" y="7"/>
                  </a:lnTo>
                  <a:lnTo>
                    <a:pt x="479" y="23"/>
                  </a:lnTo>
                  <a:lnTo>
                    <a:pt x="493" y="43"/>
                  </a:lnTo>
                  <a:lnTo>
                    <a:pt x="500" y="63"/>
                  </a:lnTo>
                  <a:lnTo>
                    <a:pt x="504" y="82"/>
                  </a:lnTo>
                  <a:lnTo>
                    <a:pt x="504" y="98"/>
                  </a:lnTo>
                  <a:lnTo>
                    <a:pt x="508" y="114"/>
                  </a:lnTo>
                  <a:lnTo>
                    <a:pt x="512" y="129"/>
                  </a:lnTo>
                  <a:lnTo>
                    <a:pt x="522" y="143"/>
                  </a:lnTo>
                  <a:lnTo>
                    <a:pt x="534" y="151"/>
                  </a:lnTo>
                  <a:lnTo>
                    <a:pt x="550" y="155"/>
                  </a:lnTo>
                  <a:lnTo>
                    <a:pt x="567" y="157"/>
                  </a:lnTo>
                  <a:lnTo>
                    <a:pt x="585" y="157"/>
                  </a:lnTo>
                  <a:lnTo>
                    <a:pt x="599" y="153"/>
                  </a:lnTo>
                  <a:lnTo>
                    <a:pt x="609" y="147"/>
                  </a:lnTo>
                  <a:lnTo>
                    <a:pt x="617" y="133"/>
                  </a:lnTo>
                  <a:lnTo>
                    <a:pt x="628" y="116"/>
                  </a:lnTo>
                  <a:lnTo>
                    <a:pt x="642" y="96"/>
                  </a:lnTo>
                  <a:lnTo>
                    <a:pt x="656" y="76"/>
                  </a:lnTo>
                  <a:lnTo>
                    <a:pt x="668" y="61"/>
                  </a:lnTo>
                  <a:lnTo>
                    <a:pt x="683" y="43"/>
                  </a:lnTo>
                  <a:lnTo>
                    <a:pt x="703" y="27"/>
                  </a:lnTo>
                  <a:lnTo>
                    <a:pt x="723" y="15"/>
                  </a:lnTo>
                  <a:lnTo>
                    <a:pt x="737" y="9"/>
                  </a:lnTo>
                  <a:lnTo>
                    <a:pt x="748" y="11"/>
                  </a:lnTo>
                  <a:lnTo>
                    <a:pt x="764" y="19"/>
                  </a:lnTo>
                  <a:lnTo>
                    <a:pt x="782" y="27"/>
                  </a:lnTo>
                  <a:lnTo>
                    <a:pt x="802" y="37"/>
                  </a:lnTo>
                  <a:lnTo>
                    <a:pt x="823" y="45"/>
                  </a:lnTo>
                  <a:lnTo>
                    <a:pt x="851" y="47"/>
                  </a:lnTo>
                  <a:lnTo>
                    <a:pt x="874" y="43"/>
                  </a:lnTo>
                  <a:lnTo>
                    <a:pt x="896" y="37"/>
                  </a:lnTo>
                  <a:lnTo>
                    <a:pt x="920" y="33"/>
                  </a:lnTo>
                  <a:lnTo>
                    <a:pt x="937" y="29"/>
                  </a:lnTo>
                  <a:lnTo>
                    <a:pt x="953" y="25"/>
                  </a:lnTo>
                  <a:lnTo>
                    <a:pt x="967" y="21"/>
                  </a:lnTo>
                  <a:lnTo>
                    <a:pt x="979" y="19"/>
                  </a:lnTo>
                  <a:lnTo>
                    <a:pt x="985" y="21"/>
                  </a:lnTo>
                  <a:lnTo>
                    <a:pt x="987" y="31"/>
                  </a:lnTo>
                  <a:lnTo>
                    <a:pt x="987" y="51"/>
                  </a:lnTo>
                  <a:lnTo>
                    <a:pt x="985" y="70"/>
                  </a:lnTo>
                  <a:lnTo>
                    <a:pt x="983" y="92"/>
                  </a:lnTo>
                  <a:lnTo>
                    <a:pt x="979" y="112"/>
                  </a:lnTo>
                  <a:lnTo>
                    <a:pt x="973" y="124"/>
                  </a:lnTo>
                  <a:lnTo>
                    <a:pt x="963" y="128"/>
                  </a:lnTo>
                  <a:lnTo>
                    <a:pt x="951" y="128"/>
                  </a:lnTo>
                  <a:lnTo>
                    <a:pt x="937" y="126"/>
                  </a:lnTo>
                  <a:lnTo>
                    <a:pt x="926" y="124"/>
                  </a:lnTo>
                  <a:lnTo>
                    <a:pt x="912" y="126"/>
                  </a:lnTo>
                  <a:lnTo>
                    <a:pt x="902" y="131"/>
                  </a:lnTo>
                  <a:lnTo>
                    <a:pt x="886" y="147"/>
                  </a:lnTo>
                  <a:lnTo>
                    <a:pt x="865" y="167"/>
                  </a:lnTo>
                  <a:lnTo>
                    <a:pt x="843" y="185"/>
                  </a:lnTo>
                  <a:lnTo>
                    <a:pt x="821" y="198"/>
                  </a:lnTo>
                  <a:lnTo>
                    <a:pt x="807" y="204"/>
                  </a:lnTo>
                  <a:lnTo>
                    <a:pt x="792" y="206"/>
                  </a:lnTo>
                  <a:lnTo>
                    <a:pt x="778" y="206"/>
                  </a:lnTo>
                  <a:lnTo>
                    <a:pt x="766" y="208"/>
                  </a:lnTo>
                  <a:lnTo>
                    <a:pt x="760" y="212"/>
                  </a:lnTo>
                  <a:lnTo>
                    <a:pt x="758" y="222"/>
                  </a:lnTo>
                  <a:lnTo>
                    <a:pt x="762" y="236"/>
                  </a:lnTo>
                  <a:lnTo>
                    <a:pt x="764" y="253"/>
                  </a:lnTo>
                  <a:lnTo>
                    <a:pt x="764" y="271"/>
                  </a:lnTo>
                  <a:lnTo>
                    <a:pt x="760" y="289"/>
                  </a:lnTo>
                  <a:lnTo>
                    <a:pt x="754" y="303"/>
                  </a:lnTo>
                  <a:lnTo>
                    <a:pt x="743" y="311"/>
                  </a:lnTo>
                  <a:lnTo>
                    <a:pt x="725" y="316"/>
                  </a:lnTo>
                  <a:lnTo>
                    <a:pt x="709" y="316"/>
                  </a:lnTo>
                  <a:lnTo>
                    <a:pt x="695" y="316"/>
                  </a:lnTo>
                  <a:lnTo>
                    <a:pt x="685" y="318"/>
                  </a:lnTo>
                  <a:lnTo>
                    <a:pt x="682" y="326"/>
                  </a:lnTo>
                  <a:lnTo>
                    <a:pt x="682" y="338"/>
                  </a:lnTo>
                  <a:lnTo>
                    <a:pt x="682" y="356"/>
                  </a:lnTo>
                  <a:lnTo>
                    <a:pt x="682" y="374"/>
                  </a:lnTo>
                  <a:lnTo>
                    <a:pt x="680" y="391"/>
                  </a:lnTo>
                  <a:lnTo>
                    <a:pt x="674" y="405"/>
                  </a:lnTo>
                  <a:lnTo>
                    <a:pt x="668" y="415"/>
                  </a:lnTo>
                  <a:lnTo>
                    <a:pt x="654" y="425"/>
                  </a:lnTo>
                  <a:lnTo>
                    <a:pt x="640" y="433"/>
                  </a:lnTo>
                  <a:lnTo>
                    <a:pt x="630" y="444"/>
                  </a:lnTo>
                  <a:lnTo>
                    <a:pt x="626" y="458"/>
                  </a:lnTo>
                  <a:lnTo>
                    <a:pt x="622" y="474"/>
                  </a:lnTo>
                  <a:lnTo>
                    <a:pt x="617" y="486"/>
                  </a:lnTo>
                  <a:lnTo>
                    <a:pt x="609" y="494"/>
                  </a:lnTo>
                  <a:lnTo>
                    <a:pt x="605" y="496"/>
                  </a:lnTo>
                  <a:lnTo>
                    <a:pt x="558" y="511"/>
                  </a:lnTo>
                  <a:lnTo>
                    <a:pt x="546" y="572"/>
                  </a:lnTo>
                  <a:lnTo>
                    <a:pt x="518" y="572"/>
                  </a:lnTo>
                  <a:lnTo>
                    <a:pt x="461" y="598"/>
                  </a:lnTo>
                  <a:lnTo>
                    <a:pt x="424" y="594"/>
                  </a:lnTo>
                  <a:lnTo>
                    <a:pt x="412" y="620"/>
                  </a:lnTo>
                  <a:lnTo>
                    <a:pt x="357" y="627"/>
                  </a:lnTo>
                  <a:lnTo>
                    <a:pt x="327" y="643"/>
                  </a:lnTo>
                  <a:lnTo>
                    <a:pt x="266" y="578"/>
                  </a:lnTo>
                  <a:lnTo>
                    <a:pt x="229" y="596"/>
                  </a:lnTo>
                  <a:lnTo>
                    <a:pt x="209" y="643"/>
                  </a:lnTo>
                  <a:lnTo>
                    <a:pt x="105" y="663"/>
                  </a:lnTo>
                  <a:lnTo>
                    <a:pt x="54" y="610"/>
                  </a:lnTo>
                  <a:lnTo>
                    <a:pt x="4" y="612"/>
                  </a:lnTo>
                  <a:lnTo>
                    <a:pt x="0" y="562"/>
                  </a:lnTo>
                  <a:lnTo>
                    <a:pt x="69" y="482"/>
                  </a:lnTo>
                  <a:lnTo>
                    <a:pt x="59" y="395"/>
                  </a:lnTo>
                  <a:lnTo>
                    <a:pt x="28" y="350"/>
                  </a:lnTo>
                  <a:lnTo>
                    <a:pt x="32" y="313"/>
                  </a:lnTo>
                  <a:lnTo>
                    <a:pt x="87" y="265"/>
                  </a:lnTo>
                  <a:lnTo>
                    <a:pt x="107" y="181"/>
                  </a:lnTo>
                  <a:lnTo>
                    <a:pt x="168" y="143"/>
                  </a:lnTo>
                  <a:lnTo>
                    <a:pt x="201" y="88"/>
                  </a:lnTo>
                  <a:lnTo>
                    <a:pt x="266" y="84"/>
                  </a:lnTo>
                  <a:lnTo>
                    <a:pt x="323" y="0"/>
                  </a:lnTo>
                </a:path>
              </a:pathLst>
            </a:custGeom>
            <a:solidFill>
              <a:srgbClr val="C00000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44" name="Freeform 93"/>
            <p:cNvSpPr>
              <a:spLocks/>
            </p:cNvSpPr>
            <p:nvPr/>
          </p:nvSpPr>
          <p:spPr bwMode="gray">
            <a:xfrm>
              <a:off x="3322" y="1838"/>
              <a:ext cx="400" cy="580"/>
            </a:xfrm>
            <a:custGeom>
              <a:avLst/>
              <a:gdLst>
                <a:gd name="T0" fmla="*/ 199 w 799"/>
                <a:gd name="T1" fmla="*/ 103 h 1161"/>
                <a:gd name="T2" fmla="*/ 194 w 799"/>
                <a:gd name="T3" fmla="*/ 108 h 1161"/>
                <a:gd name="T4" fmla="*/ 187 w 799"/>
                <a:gd name="T5" fmla="*/ 114 h 1161"/>
                <a:gd name="T6" fmla="*/ 185 w 799"/>
                <a:gd name="T7" fmla="*/ 121 h 1161"/>
                <a:gd name="T8" fmla="*/ 185 w 799"/>
                <a:gd name="T9" fmla="*/ 129 h 1161"/>
                <a:gd name="T10" fmla="*/ 182 w 799"/>
                <a:gd name="T11" fmla="*/ 137 h 1161"/>
                <a:gd name="T12" fmla="*/ 171 w 799"/>
                <a:gd name="T13" fmla="*/ 142 h 1161"/>
                <a:gd name="T14" fmla="*/ 162 w 799"/>
                <a:gd name="T15" fmla="*/ 146 h 1161"/>
                <a:gd name="T16" fmla="*/ 156 w 799"/>
                <a:gd name="T17" fmla="*/ 146 h 1161"/>
                <a:gd name="T18" fmla="*/ 149 w 799"/>
                <a:gd name="T19" fmla="*/ 145 h 1161"/>
                <a:gd name="T20" fmla="*/ 145 w 799"/>
                <a:gd name="T21" fmla="*/ 144 h 1161"/>
                <a:gd name="T22" fmla="*/ 140 w 799"/>
                <a:gd name="T23" fmla="*/ 169 h 1161"/>
                <a:gd name="T24" fmla="*/ 145 w 799"/>
                <a:gd name="T25" fmla="*/ 184 h 1161"/>
                <a:gd name="T26" fmla="*/ 115 w 799"/>
                <a:gd name="T27" fmla="*/ 206 h 1161"/>
                <a:gd name="T28" fmla="*/ 92 w 799"/>
                <a:gd name="T29" fmla="*/ 229 h 1161"/>
                <a:gd name="T30" fmla="*/ 73 w 799"/>
                <a:gd name="T31" fmla="*/ 262 h 1161"/>
                <a:gd name="T32" fmla="*/ 79 w 799"/>
                <a:gd name="T33" fmla="*/ 283 h 1161"/>
                <a:gd name="T34" fmla="*/ 61 w 799"/>
                <a:gd name="T35" fmla="*/ 290 h 1161"/>
                <a:gd name="T36" fmla="*/ 20 w 799"/>
                <a:gd name="T37" fmla="*/ 284 h 1161"/>
                <a:gd name="T38" fmla="*/ 12 w 799"/>
                <a:gd name="T39" fmla="*/ 265 h 1161"/>
                <a:gd name="T40" fmla="*/ 17 w 799"/>
                <a:gd name="T41" fmla="*/ 247 h 1161"/>
                <a:gd name="T42" fmla="*/ 21 w 799"/>
                <a:gd name="T43" fmla="*/ 214 h 1161"/>
                <a:gd name="T44" fmla="*/ 3 w 799"/>
                <a:gd name="T45" fmla="*/ 187 h 1161"/>
                <a:gd name="T46" fmla="*/ 12 w 799"/>
                <a:gd name="T47" fmla="*/ 169 h 1161"/>
                <a:gd name="T48" fmla="*/ 29 w 799"/>
                <a:gd name="T49" fmla="*/ 148 h 1161"/>
                <a:gd name="T50" fmla="*/ 13 w 799"/>
                <a:gd name="T51" fmla="*/ 132 h 1161"/>
                <a:gd name="T52" fmla="*/ 24 w 799"/>
                <a:gd name="T53" fmla="*/ 116 h 1161"/>
                <a:gd name="T54" fmla="*/ 0 w 799"/>
                <a:gd name="T55" fmla="*/ 84 h 1161"/>
                <a:gd name="T56" fmla="*/ 1 w 799"/>
                <a:gd name="T57" fmla="*/ 68 h 1161"/>
                <a:gd name="T58" fmla="*/ 11 w 799"/>
                <a:gd name="T59" fmla="*/ 45 h 1161"/>
                <a:gd name="T60" fmla="*/ 29 w 799"/>
                <a:gd name="T61" fmla="*/ 36 h 1161"/>
                <a:gd name="T62" fmla="*/ 45 w 799"/>
                <a:gd name="T63" fmla="*/ 55 h 1161"/>
                <a:gd name="T64" fmla="*/ 68 w 799"/>
                <a:gd name="T65" fmla="*/ 41 h 1161"/>
                <a:gd name="T66" fmla="*/ 81 w 799"/>
                <a:gd name="T67" fmla="*/ 35 h 1161"/>
                <a:gd name="T68" fmla="*/ 88 w 799"/>
                <a:gd name="T69" fmla="*/ 14 h 1161"/>
                <a:gd name="T70" fmla="*/ 105 w 799"/>
                <a:gd name="T71" fmla="*/ 8 h 1161"/>
                <a:gd name="T72" fmla="*/ 116 w 799"/>
                <a:gd name="T73" fmla="*/ 4 h 1161"/>
                <a:gd name="T74" fmla="*/ 124 w 799"/>
                <a:gd name="T75" fmla="*/ 16 h 1161"/>
                <a:gd name="T76" fmla="*/ 128 w 799"/>
                <a:gd name="T77" fmla="*/ 21 h 1161"/>
                <a:gd name="T78" fmla="*/ 131 w 799"/>
                <a:gd name="T79" fmla="*/ 26 h 1161"/>
                <a:gd name="T80" fmla="*/ 132 w 799"/>
                <a:gd name="T81" fmla="*/ 28 h 1161"/>
                <a:gd name="T82" fmla="*/ 133 w 799"/>
                <a:gd name="T83" fmla="*/ 34 h 1161"/>
                <a:gd name="T84" fmla="*/ 135 w 799"/>
                <a:gd name="T85" fmla="*/ 40 h 1161"/>
                <a:gd name="T86" fmla="*/ 147 w 799"/>
                <a:gd name="T87" fmla="*/ 52 h 1161"/>
                <a:gd name="T88" fmla="*/ 166 w 799"/>
                <a:gd name="T89" fmla="*/ 58 h 1161"/>
                <a:gd name="T90" fmla="*/ 174 w 799"/>
                <a:gd name="T91" fmla="*/ 77 h 1161"/>
                <a:gd name="T92" fmla="*/ 194 w 799"/>
                <a:gd name="T93" fmla="*/ 97 h 11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9"/>
                <a:gd name="T142" fmla="*/ 0 h 1161"/>
                <a:gd name="T143" fmla="*/ 799 w 799"/>
                <a:gd name="T144" fmla="*/ 1161 h 116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9" h="1161">
                  <a:moveTo>
                    <a:pt x="799" y="413"/>
                  </a:moveTo>
                  <a:lnTo>
                    <a:pt x="795" y="415"/>
                  </a:lnTo>
                  <a:lnTo>
                    <a:pt x="785" y="423"/>
                  </a:lnTo>
                  <a:lnTo>
                    <a:pt x="773" y="433"/>
                  </a:lnTo>
                  <a:lnTo>
                    <a:pt x="759" y="444"/>
                  </a:lnTo>
                  <a:lnTo>
                    <a:pt x="748" y="458"/>
                  </a:lnTo>
                  <a:lnTo>
                    <a:pt x="740" y="468"/>
                  </a:lnTo>
                  <a:lnTo>
                    <a:pt x="738" y="484"/>
                  </a:lnTo>
                  <a:lnTo>
                    <a:pt x="738" y="499"/>
                  </a:lnTo>
                  <a:lnTo>
                    <a:pt x="738" y="517"/>
                  </a:lnTo>
                  <a:lnTo>
                    <a:pt x="734" y="535"/>
                  </a:lnTo>
                  <a:lnTo>
                    <a:pt x="726" y="549"/>
                  </a:lnTo>
                  <a:lnTo>
                    <a:pt x="706" y="560"/>
                  </a:lnTo>
                  <a:lnTo>
                    <a:pt x="683" y="570"/>
                  </a:lnTo>
                  <a:lnTo>
                    <a:pt x="661" y="578"/>
                  </a:lnTo>
                  <a:lnTo>
                    <a:pt x="645" y="584"/>
                  </a:lnTo>
                  <a:lnTo>
                    <a:pt x="635" y="588"/>
                  </a:lnTo>
                  <a:lnTo>
                    <a:pt x="622" y="586"/>
                  </a:lnTo>
                  <a:lnTo>
                    <a:pt x="608" y="584"/>
                  </a:lnTo>
                  <a:lnTo>
                    <a:pt x="594" y="580"/>
                  </a:lnTo>
                  <a:lnTo>
                    <a:pt x="584" y="576"/>
                  </a:lnTo>
                  <a:lnTo>
                    <a:pt x="580" y="576"/>
                  </a:lnTo>
                  <a:lnTo>
                    <a:pt x="561" y="618"/>
                  </a:lnTo>
                  <a:lnTo>
                    <a:pt x="557" y="679"/>
                  </a:lnTo>
                  <a:lnTo>
                    <a:pt x="568" y="718"/>
                  </a:lnTo>
                  <a:lnTo>
                    <a:pt x="580" y="738"/>
                  </a:lnTo>
                  <a:lnTo>
                    <a:pt x="523" y="822"/>
                  </a:lnTo>
                  <a:lnTo>
                    <a:pt x="458" y="826"/>
                  </a:lnTo>
                  <a:lnTo>
                    <a:pt x="425" y="881"/>
                  </a:lnTo>
                  <a:lnTo>
                    <a:pt x="368" y="919"/>
                  </a:lnTo>
                  <a:lnTo>
                    <a:pt x="344" y="1003"/>
                  </a:lnTo>
                  <a:lnTo>
                    <a:pt x="289" y="1051"/>
                  </a:lnTo>
                  <a:lnTo>
                    <a:pt x="285" y="1088"/>
                  </a:lnTo>
                  <a:lnTo>
                    <a:pt x="316" y="1133"/>
                  </a:lnTo>
                  <a:lnTo>
                    <a:pt x="318" y="1147"/>
                  </a:lnTo>
                  <a:lnTo>
                    <a:pt x="244" y="1161"/>
                  </a:lnTo>
                  <a:lnTo>
                    <a:pt x="139" y="1145"/>
                  </a:lnTo>
                  <a:lnTo>
                    <a:pt x="80" y="1137"/>
                  </a:lnTo>
                  <a:lnTo>
                    <a:pt x="41" y="1100"/>
                  </a:lnTo>
                  <a:lnTo>
                    <a:pt x="45" y="1060"/>
                  </a:lnTo>
                  <a:lnTo>
                    <a:pt x="72" y="1025"/>
                  </a:lnTo>
                  <a:lnTo>
                    <a:pt x="66" y="990"/>
                  </a:lnTo>
                  <a:lnTo>
                    <a:pt x="96" y="929"/>
                  </a:lnTo>
                  <a:lnTo>
                    <a:pt x="82" y="858"/>
                  </a:lnTo>
                  <a:lnTo>
                    <a:pt x="7" y="820"/>
                  </a:lnTo>
                  <a:lnTo>
                    <a:pt x="9" y="749"/>
                  </a:lnTo>
                  <a:lnTo>
                    <a:pt x="41" y="718"/>
                  </a:lnTo>
                  <a:lnTo>
                    <a:pt x="47" y="677"/>
                  </a:lnTo>
                  <a:lnTo>
                    <a:pt x="88" y="665"/>
                  </a:lnTo>
                  <a:lnTo>
                    <a:pt x="114" y="594"/>
                  </a:lnTo>
                  <a:lnTo>
                    <a:pt x="88" y="547"/>
                  </a:lnTo>
                  <a:lnTo>
                    <a:pt x="49" y="529"/>
                  </a:lnTo>
                  <a:lnTo>
                    <a:pt x="53" y="486"/>
                  </a:lnTo>
                  <a:lnTo>
                    <a:pt x="96" y="466"/>
                  </a:lnTo>
                  <a:lnTo>
                    <a:pt x="63" y="419"/>
                  </a:lnTo>
                  <a:lnTo>
                    <a:pt x="0" y="338"/>
                  </a:lnTo>
                  <a:lnTo>
                    <a:pt x="15" y="314"/>
                  </a:lnTo>
                  <a:lnTo>
                    <a:pt x="3" y="273"/>
                  </a:lnTo>
                  <a:lnTo>
                    <a:pt x="35" y="234"/>
                  </a:lnTo>
                  <a:lnTo>
                    <a:pt x="41" y="181"/>
                  </a:lnTo>
                  <a:lnTo>
                    <a:pt x="66" y="143"/>
                  </a:lnTo>
                  <a:lnTo>
                    <a:pt x="114" y="147"/>
                  </a:lnTo>
                  <a:lnTo>
                    <a:pt x="131" y="224"/>
                  </a:lnTo>
                  <a:lnTo>
                    <a:pt x="179" y="220"/>
                  </a:lnTo>
                  <a:lnTo>
                    <a:pt x="230" y="165"/>
                  </a:lnTo>
                  <a:lnTo>
                    <a:pt x="269" y="167"/>
                  </a:lnTo>
                  <a:lnTo>
                    <a:pt x="297" y="131"/>
                  </a:lnTo>
                  <a:lnTo>
                    <a:pt x="324" y="141"/>
                  </a:lnTo>
                  <a:lnTo>
                    <a:pt x="362" y="127"/>
                  </a:lnTo>
                  <a:lnTo>
                    <a:pt x="352" y="59"/>
                  </a:lnTo>
                  <a:lnTo>
                    <a:pt x="387" y="33"/>
                  </a:lnTo>
                  <a:lnTo>
                    <a:pt x="419" y="33"/>
                  </a:lnTo>
                  <a:lnTo>
                    <a:pt x="439" y="0"/>
                  </a:lnTo>
                  <a:lnTo>
                    <a:pt x="464" y="17"/>
                  </a:lnTo>
                  <a:lnTo>
                    <a:pt x="492" y="64"/>
                  </a:lnTo>
                  <a:lnTo>
                    <a:pt x="496" y="66"/>
                  </a:lnTo>
                  <a:lnTo>
                    <a:pt x="502" y="74"/>
                  </a:lnTo>
                  <a:lnTo>
                    <a:pt x="509" y="84"/>
                  </a:lnTo>
                  <a:lnTo>
                    <a:pt x="517" y="94"/>
                  </a:lnTo>
                  <a:lnTo>
                    <a:pt x="523" y="104"/>
                  </a:lnTo>
                  <a:lnTo>
                    <a:pt x="525" y="108"/>
                  </a:lnTo>
                  <a:lnTo>
                    <a:pt x="525" y="114"/>
                  </a:lnTo>
                  <a:lnTo>
                    <a:pt x="527" y="124"/>
                  </a:lnTo>
                  <a:lnTo>
                    <a:pt x="531" y="137"/>
                  </a:lnTo>
                  <a:lnTo>
                    <a:pt x="535" y="151"/>
                  </a:lnTo>
                  <a:lnTo>
                    <a:pt x="539" y="161"/>
                  </a:lnTo>
                  <a:lnTo>
                    <a:pt x="539" y="165"/>
                  </a:lnTo>
                  <a:lnTo>
                    <a:pt x="586" y="208"/>
                  </a:lnTo>
                  <a:lnTo>
                    <a:pt x="653" y="206"/>
                  </a:lnTo>
                  <a:lnTo>
                    <a:pt x="661" y="232"/>
                  </a:lnTo>
                  <a:lnTo>
                    <a:pt x="641" y="291"/>
                  </a:lnTo>
                  <a:lnTo>
                    <a:pt x="696" y="309"/>
                  </a:lnTo>
                  <a:lnTo>
                    <a:pt x="744" y="342"/>
                  </a:lnTo>
                  <a:lnTo>
                    <a:pt x="775" y="389"/>
                  </a:lnTo>
                  <a:lnTo>
                    <a:pt x="799" y="413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45" name="Freeform 94"/>
            <p:cNvSpPr>
              <a:spLocks/>
            </p:cNvSpPr>
            <p:nvPr/>
          </p:nvSpPr>
          <p:spPr bwMode="gray">
            <a:xfrm>
              <a:off x="3322" y="1838"/>
              <a:ext cx="400" cy="580"/>
            </a:xfrm>
            <a:custGeom>
              <a:avLst/>
              <a:gdLst>
                <a:gd name="T0" fmla="*/ 199 w 799"/>
                <a:gd name="T1" fmla="*/ 103 h 1161"/>
                <a:gd name="T2" fmla="*/ 194 w 799"/>
                <a:gd name="T3" fmla="*/ 108 h 1161"/>
                <a:gd name="T4" fmla="*/ 187 w 799"/>
                <a:gd name="T5" fmla="*/ 114 h 1161"/>
                <a:gd name="T6" fmla="*/ 185 w 799"/>
                <a:gd name="T7" fmla="*/ 121 h 1161"/>
                <a:gd name="T8" fmla="*/ 185 w 799"/>
                <a:gd name="T9" fmla="*/ 129 h 1161"/>
                <a:gd name="T10" fmla="*/ 182 w 799"/>
                <a:gd name="T11" fmla="*/ 137 h 1161"/>
                <a:gd name="T12" fmla="*/ 171 w 799"/>
                <a:gd name="T13" fmla="*/ 142 h 1161"/>
                <a:gd name="T14" fmla="*/ 162 w 799"/>
                <a:gd name="T15" fmla="*/ 146 h 1161"/>
                <a:gd name="T16" fmla="*/ 156 w 799"/>
                <a:gd name="T17" fmla="*/ 146 h 1161"/>
                <a:gd name="T18" fmla="*/ 149 w 799"/>
                <a:gd name="T19" fmla="*/ 145 h 1161"/>
                <a:gd name="T20" fmla="*/ 145 w 799"/>
                <a:gd name="T21" fmla="*/ 144 h 1161"/>
                <a:gd name="T22" fmla="*/ 140 w 799"/>
                <a:gd name="T23" fmla="*/ 169 h 1161"/>
                <a:gd name="T24" fmla="*/ 145 w 799"/>
                <a:gd name="T25" fmla="*/ 184 h 1161"/>
                <a:gd name="T26" fmla="*/ 115 w 799"/>
                <a:gd name="T27" fmla="*/ 206 h 1161"/>
                <a:gd name="T28" fmla="*/ 92 w 799"/>
                <a:gd name="T29" fmla="*/ 229 h 1161"/>
                <a:gd name="T30" fmla="*/ 73 w 799"/>
                <a:gd name="T31" fmla="*/ 262 h 1161"/>
                <a:gd name="T32" fmla="*/ 79 w 799"/>
                <a:gd name="T33" fmla="*/ 283 h 1161"/>
                <a:gd name="T34" fmla="*/ 61 w 799"/>
                <a:gd name="T35" fmla="*/ 290 h 1161"/>
                <a:gd name="T36" fmla="*/ 20 w 799"/>
                <a:gd name="T37" fmla="*/ 284 h 1161"/>
                <a:gd name="T38" fmla="*/ 12 w 799"/>
                <a:gd name="T39" fmla="*/ 265 h 1161"/>
                <a:gd name="T40" fmla="*/ 17 w 799"/>
                <a:gd name="T41" fmla="*/ 247 h 1161"/>
                <a:gd name="T42" fmla="*/ 21 w 799"/>
                <a:gd name="T43" fmla="*/ 214 h 1161"/>
                <a:gd name="T44" fmla="*/ 3 w 799"/>
                <a:gd name="T45" fmla="*/ 187 h 1161"/>
                <a:gd name="T46" fmla="*/ 12 w 799"/>
                <a:gd name="T47" fmla="*/ 169 h 1161"/>
                <a:gd name="T48" fmla="*/ 29 w 799"/>
                <a:gd name="T49" fmla="*/ 148 h 1161"/>
                <a:gd name="T50" fmla="*/ 13 w 799"/>
                <a:gd name="T51" fmla="*/ 132 h 1161"/>
                <a:gd name="T52" fmla="*/ 24 w 799"/>
                <a:gd name="T53" fmla="*/ 116 h 1161"/>
                <a:gd name="T54" fmla="*/ 0 w 799"/>
                <a:gd name="T55" fmla="*/ 84 h 1161"/>
                <a:gd name="T56" fmla="*/ 1 w 799"/>
                <a:gd name="T57" fmla="*/ 68 h 1161"/>
                <a:gd name="T58" fmla="*/ 11 w 799"/>
                <a:gd name="T59" fmla="*/ 45 h 1161"/>
                <a:gd name="T60" fmla="*/ 29 w 799"/>
                <a:gd name="T61" fmla="*/ 36 h 1161"/>
                <a:gd name="T62" fmla="*/ 45 w 799"/>
                <a:gd name="T63" fmla="*/ 55 h 1161"/>
                <a:gd name="T64" fmla="*/ 68 w 799"/>
                <a:gd name="T65" fmla="*/ 41 h 1161"/>
                <a:gd name="T66" fmla="*/ 81 w 799"/>
                <a:gd name="T67" fmla="*/ 35 h 1161"/>
                <a:gd name="T68" fmla="*/ 88 w 799"/>
                <a:gd name="T69" fmla="*/ 14 h 1161"/>
                <a:gd name="T70" fmla="*/ 105 w 799"/>
                <a:gd name="T71" fmla="*/ 8 h 1161"/>
                <a:gd name="T72" fmla="*/ 116 w 799"/>
                <a:gd name="T73" fmla="*/ 4 h 1161"/>
                <a:gd name="T74" fmla="*/ 124 w 799"/>
                <a:gd name="T75" fmla="*/ 16 h 1161"/>
                <a:gd name="T76" fmla="*/ 128 w 799"/>
                <a:gd name="T77" fmla="*/ 21 h 1161"/>
                <a:gd name="T78" fmla="*/ 131 w 799"/>
                <a:gd name="T79" fmla="*/ 26 h 1161"/>
                <a:gd name="T80" fmla="*/ 132 w 799"/>
                <a:gd name="T81" fmla="*/ 28 h 1161"/>
                <a:gd name="T82" fmla="*/ 133 w 799"/>
                <a:gd name="T83" fmla="*/ 34 h 1161"/>
                <a:gd name="T84" fmla="*/ 135 w 799"/>
                <a:gd name="T85" fmla="*/ 40 h 1161"/>
                <a:gd name="T86" fmla="*/ 147 w 799"/>
                <a:gd name="T87" fmla="*/ 52 h 1161"/>
                <a:gd name="T88" fmla="*/ 166 w 799"/>
                <a:gd name="T89" fmla="*/ 58 h 1161"/>
                <a:gd name="T90" fmla="*/ 174 w 799"/>
                <a:gd name="T91" fmla="*/ 77 h 1161"/>
                <a:gd name="T92" fmla="*/ 194 w 799"/>
                <a:gd name="T93" fmla="*/ 97 h 11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9"/>
                <a:gd name="T142" fmla="*/ 0 h 1161"/>
                <a:gd name="T143" fmla="*/ 799 w 799"/>
                <a:gd name="T144" fmla="*/ 1161 h 116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9" h="1161">
                  <a:moveTo>
                    <a:pt x="799" y="413"/>
                  </a:moveTo>
                  <a:lnTo>
                    <a:pt x="795" y="415"/>
                  </a:lnTo>
                  <a:lnTo>
                    <a:pt x="785" y="423"/>
                  </a:lnTo>
                  <a:lnTo>
                    <a:pt x="773" y="433"/>
                  </a:lnTo>
                  <a:lnTo>
                    <a:pt x="759" y="444"/>
                  </a:lnTo>
                  <a:lnTo>
                    <a:pt x="748" y="458"/>
                  </a:lnTo>
                  <a:lnTo>
                    <a:pt x="740" y="468"/>
                  </a:lnTo>
                  <a:lnTo>
                    <a:pt x="738" y="484"/>
                  </a:lnTo>
                  <a:lnTo>
                    <a:pt x="738" y="499"/>
                  </a:lnTo>
                  <a:lnTo>
                    <a:pt x="738" y="517"/>
                  </a:lnTo>
                  <a:lnTo>
                    <a:pt x="734" y="535"/>
                  </a:lnTo>
                  <a:lnTo>
                    <a:pt x="726" y="549"/>
                  </a:lnTo>
                  <a:lnTo>
                    <a:pt x="706" y="560"/>
                  </a:lnTo>
                  <a:lnTo>
                    <a:pt x="683" y="570"/>
                  </a:lnTo>
                  <a:lnTo>
                    <a:pt x="661" y="578"/>
                  </a:lnTo>
                  <a:lnTo>
                    <a:pt x="645" y="584"/>
                  </a:lnTo>
                  <a:lnTo>
                    <a:pt x="635" y="588"/>
                  </a:lnTo>
                  <a:lnTo>
                    <a:pt x="622" y="586"/>
                  </a:lnTo>
                  <a:lnTo>
                    <a:pt x="608" y="584"/>
                  </a:lnTo>
                  <a:lnTo>
                    <a:pt x="594" y="580"/>
                  </a:lnTo>
                  <a:lnTo>
                    <a:pt x="584" y="576"/>
                  </a:lnTo>
                  <a:lnTo>
                    <a:pt x="580" y="576"/>
                  </a:lnTo>
                  <a:lnTo>
                    <a:pt x="561" y="618"/>
                  </a:lnTo>
                  <a:lnTo>
                    <a:pt x="557" y="679"/>
                  </a:lnTo>
                  <a:lnTo>
                    <a:pt x="568" y="718"/>
                  </a:lnTo>
                  <a:lnTo>
                    <a:pt x="580" y="738"/>
                  </a:lnTo>
                  <a:lnTo>
                    <a:pt x="523" y="822"/>
                  </a:lnTo>
                  <a:lnTo>
                    <a:pt x="458" y="826"/>
                  </a:lnTo>
                  <a:lnTo>
                    <a:pt x="425" y="881"/>
                  </a:lnTo>
                  <a:lnTo>
                    <a:pt x="368" y="919"/>
                  </a:lnTo>
                  <a:lnTo>
                    <a:pt x="344" y="1003"/>
                  </a:lnTo>
                  <a:lnTo>
                    <a:pt x="289" y="1051"/>
                  </a:lnTo>
                  <a:lnTo>
                    <a:pt x="285" y="1088"/>
                  </a:lnTo>
                  <a:lnTo>
                    <a:pt x="316" y="1133"/>
                  </a:lnTo>
                  <a:lnTo>
                    <a:pt x="318" y="1147"/>
                  </a:lnTo>
                  <a:lnTo>
                    <a:pt x="244" y="1161"/>
                  </a:lnTo>
                  <a:lnTo>
                    <a:pt x="139" y="1145"/>
                  </a:lnTo>
                  <a:lnTo>
                    <a:pt x="80" y="1137"/>
                  </a:lnTo>
                  <a:lnTo>
                    <a:pt x="41" y="1100"/>
                  </a:lnTo>
                  <a:lnTo>
                    <a:pt x="45" y="1060"/>
                  </a:lnTo>
                  <a:lnTo>
                    <a:pt x="72" y="1025"/>
                  </a:lnTo>
                  <a:lnTo>
                    <a:pt x="66" y="990"/>
                  </a:lnTo>
                  <a:lnTo>
                    <a:pt x="96" y="929"/>
                  </a:lnTo>
                  <a:lnTo>
                    <a:pt x="82" y="858"/>
                  </a:lnTo>
                  <a:lnTo>
                    <a:pt x="7" y="820"/>
                  </a:lnTo>
                  <a:lnTo>
                    <a:pt x="9" y="749"/>
                  </a:lnTo>
                  <a:lnTo>
                    <a:pt x="41" y="718"/>
                  </a:lnTo>
                  <a:lnTo>
                    <a:pt x="47" y="677"/>
                  </a:lnTo>
                  <a:lnTo>
                    <a:pt x="88" y="665"/>
                  </a:lnTo>
                  <a:lnTo>
                    <a:pt x="114" y="594"/>
                  </a:lnTo>
                  <a:lnTo>
                    <a:pt x="88" y="547"/>
                  </a:lnTo>
                  <a:lnTo>
                    <a:pt x="49" y="529"/>
                  </a:lnTo>
                  <a:lnTo>
                    <a:pt x="53" y="486"/>
                  </a:lnTo>
                  <a:lnTo>
                    <a:pt x="96" y="466"/>
                  </a:lnTo>
                  <a:lnTo>
                    <a:pt x="63" y="419"/>
                  </a:lnTo>
                  <a:lnTo>
                    <a:pt x="0" y="338"/>
                  </a:lnTo>
                  <a:lnTo>
                    <a:pt x="15" y="314"/>
                  </a:lnTo>
                  <a:lnTo>
                    <a:pt x="3" y="273"/>
                  </a:lnTo>
                  <a:lnTo>
                    <a:pt x="35" y="234"/>
                  </a:lnTo>
                  <a:lnTo>
                    <a:pt x="41" y="181"/>
                  </a:lnTo>
                  <a:lnTo>
                    <a:pt x="66" y="143"/>
                  </a:lnTo>
                  <a:lnTo>
                    <a:pt x="114" y="147"/>
                  </a:lnTo>
                  <a:lnTo>
                    <a:pt x="131" y="224"/>
                  </a:lnTo>
                  <a:lnTo>
                    <a:pt x="179" y="220"/>
                  </a:lnTo>
                  <a:lnTo>
                    <a:pt x="230" y="165"/>
                  </a:lnTo>
                  <a:lnTo>
                    <a:pt x="269" y="167"/>
                  </a:lnTo>
                  <a:lnTo>
                    <a:pt x="297" y="131"/>
                  </a:lnTo>
                  <a:lnTo>
                    <a:pt x="324" y="141"/>
                  </a:lnTo>
                  <a:lnTo>
                    <a:pt x="362" y="127"/>
                  </a:lnTo>
                  <a:lnTo>
                    <a:pt x="352" y="59"/>
                  </a:lnTo>
                  <a:lnTo>
                    <a:pt x="387" y="33"/>
                  </a:lnTo>
                  <a:lnTo>
                    <a:pt x="419" y="33"/>
                  </a:lnTo>
                  <a:lnTo>
                    <a:pt x="439" y="0"/>
                  </a:lnTo>
                  <a:lnTo>
                    <a:pt x="464" y="17"/>
                  </a:lnTo>
                  <a:lnTo>
                    <a:pt x="492" y="64"/>
                  </a:lnTo>
                  <a:lnTo>
                    <a:pt x="496" y="66"/>
                  </a:lnTo>
                  <a:lnTo>
                    <a:pt x="502" y="74"/>
                  </a:lnTo>
                  <a:lnTo>
                    <a:pt x="509" y="84"/>
                  </a:lnTo>
                  <a:lnTo>
                    <a:pt x="517" y="94"/>
                  </a:lnTo>
                  <a:lnTo>
                    <a:pt x="523" y="104"/>
                  </a:lnTo>
                  <a:lnTo>
                    <a:pt x="525" y="108"/>
                  </a:lnTo>
                  <a:lnTo>
                    <a:pt x="525" y="114"/>
                  </a:lnTo>
                  <a:lnTo>
                    <a:pt x="527" y="124"/>
                  </a:lnTo>
                  <a:lnTo>
                    <a:pt x="531" y="137"/>
                  </a:lnTo>
                  <a:lnTo>
                    <a:pt x="535" y="151"/>
                  </a:lnTo>
                  <a:lnTo>
                    <a:pt x="539" y="161"/>
                  </a:lnTo>
                  <a:lnTo>
                    <a:pt x="539" y="165"/>
                  </a:lnTo>
                  <a:lnTo>
                    <a:pt x="586" y="208"/>
                  </a:lnTo>
                  <a:lnTo>
                    <a:pt x="653" y="206"/>
                  </a:lnTo>
                  <a:lnTo>
                    <a:pt x="661" y="232"/>
                  </a:lnTo>
                  <a:lnTo>
                    <a:pt x="641" y="291"/>
                  </a:lnTo>
                  <a:lnTo>
                    <a:pt x="696" y="309"/>
                  </a:lnTo>
                  <a:lnTo>
                    <a:pt x="744" y="342"/>
                  </a:lnTo>
                  <a:lnTo>
                    <a:pt x="775" y="389"/>
                  </a:lnTo>
                  <a:lnTo>
                    <a:pt x="799" y="413"/>
                  </a:lnTo>
                </a:path>
              </a:pathLst>
            </a:custGeom>
            <a:solidFill>
              <a:srgbClr val="FF0000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46" name="Freeform 95"/>
            <p:cNvSpPr>
              <a:spLocks/>
            </p:cNvSpPr>
            <p:nvPr/>
          </p:nvSpPr>
          <p:spPr bwMode="gray">
            <a:xfrm>
              <a:off x="3440" y="1985"/>
              <a:ext cx="121" cy="140"/>
            </a:xfrm>
            <a:custGeom>
              <a:avLst/>
              <a:gdLst>
                <a:gd name="T0" fmla="*/ 44 w 242"/>
                <a:gd name="T1" fmla="*/ 62 h 279"/>
                <a:gd name="T2" fmla="*/ 35 w 242"/>
                <a:gd name="T3" fmla="*/ 63 h 279"/>
                <a:gd name="T4" fmla="*/ 29 w 242"/>
                <a:gd name="T5" fmla="*/ 70 h 279"/>
                <a:gd name="T6" fmla="*/ 11 w 242"/>
                <a:gd name="T7" fmla="*/ 69 h 279"/>
                <a:gd name="T8" fmla="*/ 1 w 242"/>
                <a:gd name="T9" fmla="*/ 63 h 279"/>
                <a:gd name="T10" fmla="*/ 0 w 242"/>
                <a:gd name="T11" fmla="*/ 45 h 279"/>
                <a:gd name="T12" fmla="*/ 6 w 242"/>
                <a:gd name="T13" fmla="*/ 40 h 279"/>
                <a:gd name="T14" fmla="*/ 11 w 242"/>
                <a:gd name="T15" fmla="*/ 30 h 279"/>
                <a:gd name="T16" fmla="*/ 5 w 242"/>
                <a:gd name="T17" fmla="*/ 27 h 279"/>
                <a:gd name="T18" fmla="*/ 7 w 242"/>
                <a:gd name="T19" fmla="*/ 22 h 279"/>
                <a:gd name="T20" fmla="*/ 14 w 242"/>
                <a:gd name="T21" fmla="*/ 20 h 279"/>
                <a:gd name="T22" fmla="*/ 21 w 242"/>
                <a:gd name="T23" fmla="*/ 10 h 279"/>
                <a:gd name="T24" fmla="*/ 27 w 242"/>
                <a:gd name="T25" fmla="*/ 3 h 279"/>
                <a:gd name="T26" fmla="*/ 33 w 242"/>
                <a:gd name="T27" fmla="*/ 0 h 279"/>
                <a:gd name="T28" fmla="*/ 44 w 242"/>
                <a:gd name="T29" fmla="*/ 13 h 279"/>
                <a:gd name="T30" fmla="*/ 54 w 242"/>
                <a:gd name="T31" fmla="*/ 13 h 279"/>
                <a:gd name="T32" fmla="*/ 58 w 242"/>
                <a:gd name="T33" fmla="*/ 25 h 279"/>
                <a:gd name="T34" fmla="*/ 61 w 242"/>
                <a:gd name="T35" fmla="*/ 35 h 279"/>
                <a:gd name="T36" fmla="*/ 54 w 242"/>
                <a:gd name="T37" fmla="*/ 41 h 279"/>
                <a:gd name="T38" fmla="*/ 54 w 242"/>
                <a:gd name="T39" fmla="*/ 54 h 279"/>
                <a:gd name="T40" fmla="*/ 44 w 242"/>
                <a:gd name="T41" fmla="*/ 62 h 2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2"/>
                <a:gd name="T64" fmla="*/ 0 h 279"/>
                <a:gd name="T65" fmla="*/ 242 w 242"/>
                <a:gd name="T66" fmla="*/ 279 h 2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2" h="279">
                  <a:moveTo>
                    <a:pt x="173" y="248"/>
                  </a:moveTo>
                  <a:lnTo>
                    <a:pt x="140" y="250"/>
                  </a:lnTo>
                  <a:lnTo>
                    <a:pt x="116" y="279"/>
                  </a:lnTo>
                  <a:lnTo>
                    <a:pt x="41" y="273"/>
                  </a:lnTo>
                  <a:lnTo>
                    <a:pt x="2" y="250"/>
                  </a:lnTo>
                  <a:lnTo>
                    <a:pt x="0" y="179"/>
                  </a:lnTo>
                  <a:lnTo>
                    <a:pt x="21" y="159"/>
                  </a:lnTo>
                  <a:lnTo>
                    <a:pt x="41" y="118"/>
                  </a:lnTo>
                  <a:lnTo>
                    <a:pt x="17" y="106"/>
                  </a:lnTo>
                  <a:lnTo>
                    <a:pt x="25" y="86"/>
                  </a:lnTo>
                  <a:lnTo>
                    <a:pt x="53" y="80"/>
                  </a:lnTo>
                  <a:lnTo>
                    <a:pt x="82" y="39"/>
                  </a:lnTo>
                  <a:lnTo>
                    <a:pt x="106" y="12"/>
                  </a:lnTo>
                  <a:lnTo>
                    <a:pt x="132" y="0"/>
                  </a:lnTo>
                  <a:lnTo>
                    <a:pt x="175" y="49"/>
                  </a:lnTo>
                  <a:lnTo>
                    <a:pt x="216" y="49"/>
                  </a:lnTo>
                  <a:lnTo>
                    <a:pt x="230" y="100"/>
                  </a:lnTo>
                  <a:lnTo>
                    <a:pt x="242" y="139"/>
                  </a:lnTo>
                  <a:lnTo>
                    <a:pt x="216" y="163"/>
                  </a:lnTo>
                  <a:lnTo>
                    <a:pt x="214" y="214"/>
                  </a:lnTo>
                  <a:lnTo>
                    <a:pt x="173" y="248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gray">
            <a:xfrm>
              <a:off x="3440" y="1985"/>
              <a:ext cx="121" cy="140"/>
            </a:xfrm>
            <a:custGeom>
              <a:avLst/>
              <a:gdLst>
                <a:gd name="T0" fmla="*/ 44 w 242"/>
                <a:gd name="T1" fmla="*/ 62 h 279"/>
                <a:gd name="T2" fmla="*/ 35 w 242"/>
                <a:gd name="T3" fmla="*/ 63 h 279"/>
                <a:gd name="T4" fmla="*/ 29 w 242"/>
                <a:gd name="T5" fmla="*/ 70 h 279"/>
                <a:gd name="T6" fmla="*/ 11 w 242"/>
                <a:gd name="T7" fmla="*/ 69 h 279"/>
                <a:gd name="T8" fmla="*/ 1 w 242"/>
                <a:gd name="T9" fmla="*/ 63 h 279"/>
                <a:gd name="T10" fmla="*/ 0 w 242"/>
                <a:gd name="T11" fmla="*/ 45 h 279"/>
                <a:gd name="T12" fmla="*/ 6 w 242"/>
                <a:gd name="T13" fmla="*/ 40 h 279"/>
                <a:gd name="T14" fmla="*/ 11 w 242"/>
                <a:gd name="T15" fmla="*/ 30 h 279"/>
                <a:gd name="T16" fmla="*/ 5 w 242"/>
                <a:gd name="T17" fmla="*/ 27 h 279"/>
                <a:gd name="T18" fmla="*/ 7 w 242"/>
                <a:gd name="T19" fmla="*/ 22 h 279"/>
                <a:gd name="T20" fmla="*/ 14 w 242"/>
                <a:gd name="T21" fmla="*/ 20 h 279"/>
                <a:gd name="T22" fmla="*/ 21 w 242"/>
                <a:gd name="T23" fmla="*/ 10 h 279"/>
                <a:gd name="T24" fmla="*/ 27 w 242"/>
                <a:gd name="T25" fmla="*/ 3 h 279"/>
                <a:gd name="T26" fmla="*/ 33 w 242"/>
                <a:gd name="T27" fmla="*/ 0 h 279"/>
                <a:gd name="T28" fmla="*/ 44 w 242"/>
                <a:gd name="T29" fmla="*/ 13 h 279"/>
                <a:gd name="T30" fmla="*/ 54 w 242"/>
                <a:gd name="T31" fmla="*/ 13 h 279"/>
                <a:gd name="T32" fmla="*/ 58 w 242"/>
                <a:gd name="T33" fmla="*/ 25 h 279"/>
                <a:gd name="T34" fmla="*/ 61 w 242"/>
                <a:gd name="T35" fmla="*/ 35 h 279"/>
                <a:gd name="T36" fmla="*/ 54 w 242"/>
                <a:gd name="T37" fmla="*/ 41 h 279"/>
                <a:gd name="T38" fmla="*/ 54 w 242"/>
                <a:gd name="T39" fmla="*/ 54 h 279"/>
                <a:gd name="T40" fmla="*/ 44 w 242"/>
                <a:gd name="T41" fmla="*/ 62 h 2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2"/>
                <a:gd name="T64" fmla="*/ 0 h 279"/>
                <a:gd name="T65" fmla="*/ 242 w 242"/>
                <a:gd name="T66" fmla="*/ 279 h 2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2" h="279">
                  <a:moveTo>
                    <a:pt x="173" y="248"/>
                  </a:moveTo>
                  <a:lnTo>
                    <a:pt x="140" y="250"/>
                  </a:lnTo>
                  <a:lnTo>
                    <a:pt x="116" y="279"/>
                  </a:lnTo>
                  <a:lnTo>
                    <a:pt x="41" y="273"/>
                  </a:lnTo>
                  <a:lnTo>
                    <a:pt x="2" y="250"/>
                  </a:lnTo>
                  <a:lnTo>
                    <a:pt x="0" y="179"/>
                  </a:lnTo>
                  <a:lnTo>
                    <a:pt x="21" y="159"/>
                  </a:lnTo>
                  <a:lnTo>
                    <a:pt x="41" y="118"/>
                  </a:lnTo>
                  <a:lnTo>
                    <a:pt x="17" y="106"/>
                  </a:lnTo>
                  <a:lnTo>
                    <a:pt x="25" y="86"/>
                  </a:lnTo>
                  <a:lnTo>
                    <a:pt x="53" y="80"/>
                  </a:lnTo>
                  <a:lnTo>
                    <a:pt x="82" y="39"/>
                  </a:lnTo>
                  <a:lnTo>
                    <a:pt x="106" y="12"/>
                  </a:lnTo>
                  <a:lnTo>
                    <a:pt x="132" y="0"/>
                  </a:lnTo>
                  <a:lnTo>
                    <a:pt x="175" y="49"/>
                  </a:lnTo>
                  <a:lnTo>
                    <a:pt x="216" y="49"/>
                  </a:lnTo>
                  <a:lnTo>
                    <a:pt x="230" y="100"/>
                  </a:lnTo>
                  <a:lnTo>
                    <a:pt x="242" y="139"/>
                  </a:lnTo>
                  <a:lnTo>
                    <a:pt x="216" y="163"/>
                  </a:lnTo>
                  <a:lnTo>
                    <a:pt x="214" y="214"/>
                  </a:lnTo>
                  <a:lnTo>
                    <a:pt x="173" y="248"/>
                  </a:lnTo>
                </a:path>
              </a:pathLst>
            </a:custGeom>
            <a:grpFill/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gray">
            <a:xfrm>
              <a:off x="3527" y="2070"/>
              <a:ext cx="86" cy="115"/>
            </a:xfrm>
            <a:custGeom>
              <a:avLst/>
              <a:gdLst>
                <a:gd name="T0" fmla="*/ 2 w 171"/>
                <a:gd name="T1" fmla="*/ 36 h 230"/>
                <a:gd name="T2" fmla="*/ 1 w 171"/>
                <a:gd name="T3" fmla="*/ 47 h 230"/>
                <a:gd name="T4" fmla="*/ 8 w 171"/>
                <a:gd name="T5" fmla="*/ 56 h 230"/>
                <a:gd name="T6" fmla="*/ 24 w 171"/>
                <a:gd name="T7" fmla="*/ 58 h 230"/>
                <a:gd name="T8" fmla="*/ 37 w 171"/>
                <a:gd name="T9" fmla="*/ 54 h 230"/>
                <a:gd name="T10" fmla="*/ 38 w 171"/>
                <a:gd name="T11" fmla="*/ 39 h 230"/>
                <a:gd name="T12" fmla="*/ 43 w 171"/>
                <a:gd name="T13" fmla="*/ 27 h 230"/>
                <a:gd name="T14" fmla="*/ 41 w 171"/>
                <a:gd name="T15" fmla="*/ 20 h 230"/>
                <a:gd name="T16" fmla="*/ 35 w 171"/>
                <a:gd name="T17" fmla="*/ 15 h 230"/>
                <a:gd name="T18" fmla="*/ 25 w 171"/>
                <a:gd name="T19" fmla="*/ 9 h 230"/>
                <a:gd name="T20" fmla="*/ 25 w 171"/>
                <a:gd name="T21" fmla="*/ 1 h 230"/>
                <a:gd name="T22" fmla="*/ 12 w 171"/>
                <a:gd name="T23" fmla="*/ 0 h 230"/>
                <a:gd name="T24" fmla="*/ 11 w 171"/>
                <a:gd name="T25" fmla="*/ 12 h 230"/>
                <a:gd name="T26" fmla="*/ 0 w 171"/>
                <a:gd name="T27" fmla="*/ 20 h 230"/>
                <a:gd name="T28" fmla="*/ 2 w 171"/>
                <a:gd name="T29" fmla="*/ 36 h 2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1"/>
                <a:gd name="T46" fmla="*/ 0 h 230"/>
                <a:gd name="T47" fmla="*/ 171 w 171"/>
                <a:gd name="T48" fmla="*/ 230 h 2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1" h="230">
                  <a:moveTo>
                    <a:pt x="8" y="144"/>
                  </a:moveTo>
                  <a:lnTo>
                    <a:pt x="4" y="185"/>
                  </a:lnTo>
                  <a:lnTo>
                    <a:pt x="31" y="224"/>
                  </a:lnTo>
                  <a:lnTo>
                    <a:pt x="96" y="230"/>
                  </a:lnTo>
                  <a:lnTo>
                    <a:pt x="148" y="215"/>
                  </a:lnTo>
                  <a:lnTo>
                    <a:pt x="152" y="154"/>
                  </a:lnTo>
                  <a:lnTo>
                    <a:pt x="171" y="108"/>
                  </a:lnTo>
                  <a:lnTo>
                    <a:pt x="163" y="79"/>
                  </a:lnTo>
                  <a:lnTo>
                    <a:pt x="138" y="59"/>
                  </a:lnTo>
                  <a:lnTo>
                    <a:pt x="98" y="35"/>
                  </a:lnTo>
                  <a:lnTo>
                    <a:pt x="98" y="4"/>
                  </a:lnTo>
                  <a:lnTo>
                    <a:pt x="45" y="0"/>
                  </a:lnTo>
                  <a:lnTo>
                    <a:pt x="41" y="45"/>
                  </a:lnTo>
                  <a:lnTo>
                    <a:pt x="0" y="79"/>
                  </a:lnTo>
                  <a:lnTo>
                    <a:pt x="8" y="144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gray">
            <a:xfrm>
              <a:off x="3527" y="2070"/>
              <a:ext cx="86" cy="115"/>
            </a:xfrm>
            <a:custGeom>
              <a:avLst/>
              <a:gdLst>
                <a:gd name="T0" fmla="*/ 2 w 171"/>
                <a:gd name="T1" fmla="*/ 36 h 230"/>
                <a:gd name="T2" fmla="*/ 1 w 171"/>
                <a:gd name="T3" fmla="*/ 47 h 230"/>
                <a:gd name="T4" fmla="*/ 8 w 171"/>
                <a:gd name="T5" fmla="*/ 56 h 230"/>
                <a:gd name="T6" fmla="*/ 24 w 171"/>
                <a:gd name="T7" fmla="*/ 58 h 230"/>
                <a:gd name="T8" fmla="*/ 37 w 171"/>
                <a:gd name="T9" fmla="*/ 54 h 230"/>
                <a:gd name="T10" fmla="*/ 38 w 171"/>
                <a:gd name="T11" fmla="*/ 39 h 230"/>
                <a:gd name="T12" fmla="*/ 43 w 171"/>
                <a:gd name="T13" fmla="*/ 27 h 230"/>
                <a:gd name="T14" fmla="*/ 41 w 171"/>
                <a:gd name="T15" fmla="*/ 20 h 230"/>
                <a:gd name="T16" fmla="*/ 35 w 171"/>
                <a:gd name="T17" fmla="*/ 15 h 230"/>
                <a:gd name="T18" fmla="*/ 25 w 171"/>
                <a:gd name="T19" fmla="*/ 9 h 230"/>
                <a:gd name="T20" fmla="*/ 25 w 171"/>
                <a:gd name="T21" fmla="*/ 1 h 230"/>
                <a:gd name="T22" fmla="*/ 12 w 171"/>
                <a:gd name="T23" fmla="*/ 0 h 230"/>
                <a:gd name="T24" fmla="*/ 11 w 171"/>
                <a:gd name="T25" fmla="*/ 12 h 230"/>
                <a:gd name="T26" fmla="*/ 0 w 171"/>
                <a:gd name="T27" fmla="*/ 20 h 230"/>
                <a:gd name="T28" fmla="*/ 2 w 171"/>
                <a:gd name="T29" fmla="*/ 36 h 2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1"/>
                <a:gd name="T46" fmla="*/ 0 h 230"/>
                <a:gd name="T47" fmla="*/ 171 w 171"/>
                <a:gd name="T48" fmla="*/ 230 h 2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1" h="230">
                  <a:moveTo>
                    <a:pt x="8" y="144"/>
                  </a:moveTo>
                  <a:lnTo>
                    <a:pt x="4" y="185"/>
                  </a:lnTo>
                  <a:lnTo>
                    <a:pt x="31" y="224"/>
                  </a:lnTo>
                  <a:lnTo>
                    <a:pt x="96" y="230"/>
                  </a:lnTo>
                  <a:lnTo>
                    <a:pt x="148" y="215"/>
                  </a:lnTo>
                  <a:lnTo>
                    <a:pt x="152" y="154"/>
                  </a:lnTo>
                  <a:lnTo>
                    <a:pt x="171" y="108"/>
                  </a:lnTo>
                  <a:lnTo>
                    <a:pt x="163" y="79"/>
                  </a:lnTo>
                  <a:lnTo>
                    <a:pt x="138" y="59"/>
                  </a:lnTo>
                  <a:lnTo>
                    <a:pt x="98" y="35"/>
                  </a:lnTo>
                  <a:lnTo>
                    <a:pt x="98" y="4"/>
                  </a:lnTo>
                  <a:lnTo>
                    <a:pt x="45" y="0"/>
                  </a:lnTo>
                  <a:lnTo>
                    <a:pt x="41" y="45"/>
                  </a:lnTo>
                  <a:lnTo>
                    <a:pt x="0" y="79"/>
                  </a:lnTo>
                  <a:lnTo>
                    <a:pt x="8" y="144"/>
                  </a:lnTo>
                </a:path>
              </a:pathLst>
            </a:custGeom>
            <a:grpFill/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50" name="Freeform 99"/>
            <p:cNvSpPr>
              <a:spLocks/>
            </p:cNvSpPr>
            <p:nvPr/>
          </p:nvSpPr>
          <p:spPr bwMode="gray">
            <a:xfrm>
              <a:off x="3643" y="1699"/>
              <a:ext cx="430" cy="429"/>
            </a:xfrm>
            <a:custGeom>
              <a:avLst/>
              <a:gdLst>
                <a:gd name="T0" fmla="*/ 182 w 860"/>
                <a:gd name="T1" fmla="*/ 145 h 858"/>
                <a:gd name="T2" fmla="*/ 179 w 860"/>
                <a:gd name="T3" fmla="*/ 149 h 858"/>
                <a:gd name="T4" fmla="*/ 174 w 860"/>
                <a:gd name="T5" fmla="*/ 152 h 858"/>
                <a:gd name="T6" fmla="*/ 166 w 860"/>
                <a:gd name="T7" fmla="*/ 154 h 858"/>
                <a:gd name="T8" fmla="*/ 156 w 860"/>
                <a:gd name="T9" fmla="*/ 157 h 858"/>
                <a:gd name="T10" fmla="*/ 149 w 860"/>
                <a:gd name="T11" fmla="*/ 163 h 858"/>
                <a:gd name="T12" fmla="*/ 140 w 860"/>
                <a:gd name="T13" fmla="*/ 170 h 858"/>
                <a:gd name="T14" fmla="*/ 133 w 860"/>
                <a:gd name="T15" fmla="*/ 176 h 858"/>
                <a:gd name="T16" fmla="*/ 129 w 860"/>
                <a:gd name="T17" fmla="*/ 180 h 858"/>
                <a:gd name="T18" fmla="*/ 123 w 860"/>
                <a:gd name="T19" fmla="*/ 186 h 858"/>
                <a:gd name="T20" fmla="*/ 119 w 860"/>
                <a:gd name="T21" fmla="*/ 194 h 858"/>
                <a:gd name="T22" fmla="*/ 113 w 860"/>
                <a:gd name="T23" fmla="*/ 201 h 858"/>
                <a:gd name="T24" fmla="*/ 107 w 860"/>
                <a:gd name="T25" fmla="*/ 204 h 858"/>
                <a:gd name="T26" fmla="*/ 103 w 860"/>
                <a:gd name="T27" fmla="*/ 208 h 858"/>
                <a:gd name="T28" fmla="*/ 95 w 860"/>
                <a:gd name="T29" fmla="*/ 213 h 858"/>
                <a:gd name="T30" fmla="*/ 89 w 860"/>
                <a:gd name="T31" fmla="*/ 215 h 858"/>
                <a:gd name="T32" fmla="*/ 88 w 860"/>
                <a:gd name="T33" fmla="*/ 210 h 858"/>
                <a:gd name="T34" fmla="*/ 92 w 860"/>
                <a:gd name="T35" fmla="*/ 204 h 858"/>
                <a:gd name="T36" fmla="*/ 98 w 860"/>
                <a:gd name="T37" fmla="*/ 198 h 858"/>
                <a:gd name="T38" fmla="*/ 103 w 860"/>
                <a:gd name="T39" fmla="*/ 191 h 858"/>
                <a:gd name="T40" fmla="*/ 101 w 860"/>
                <a:gd name="T41" fmla="*/ 187 h 858"/>
                <a:gd name="T42" fmla="*/ 95 w 860"/>
                <a:gd name="T43" fmla="*/ 184 h 858"/>
                <a:gd name="T44" fmla="*/ 91 w 860"/>
                <a:gd name="T45" fmla="*/ 179 h 858"/>
                <a:gd name="T46" fmla="*/ 93 w 860"/>
                <a:gd name="T47" fmla="*/ 170 h 858"/>
                <a:gd name="T48" fmla="*/ 100 w 860"/>
                <a:gd name="T49" fmla="*/ 159 h 858"/>
                <a:gd name="T50" fmla="*/ 107 w 860"/>
                <a:gd name="T51" fmla="*/ 148 h 858"/>
                <a:gd name="T52" fmla="*/ 110 w 860"/>
                <a:gd name="T53" fmla="*/ 140 h 858"/>
                <a:gd name="T54" fmla="*/ 110 w 860"/>
                <a:gd name="T55" fmla="*/ 135 h 858"/>
                <a:gd name="T56" fmla="*/ 105 w 860"/>
                <a:gd name="T57" fmla="*/ 129 h 858"/>
                <a:gd name="T58" fmla="*/ 99 w 860"/>
                <a:gd name="T59" fmla="*/ 123 h 858"/>
                <a:gd name="T60" fmla="*/ 94 w 860"/>
                <a:gd name="T61" fmla="*/ 122 h 858"/>
                <a:gd name="T62" fmla="*/ 87 w 860"/>
                <a:gd name="T63" fmla="*/ 123 h 858"/>
                <a:gd name="T64" fmla="*/ 78 w 860"/>
                <a:gd name="T65" fmla="*/ 123 h 858"/>
                <a:gd name="T66" fmla="*/ 74 w 860"/>
                <a:gd name="T67" fmla="*/ 124 h 858"/>
                <a:gd name="T68" fmla="*/ 70 w 860"/>
                <a:gd name="T69" fmla="*/ 134 h 858"/>
                <a:gd name="T70" fmla="*/ 66 w 860"/>
                <a:gd name="T71" fmla="*/ 145 h 858"/>
                <a:gd name="T72" fmla="*/ 60 w 860"/>
                <a:gd name="T73" fmla="*/ 152 h 858"/>
                <a:gd name="T74" fmla="*/ 53 w 860"/>
                <a:gd name="T75" fmla="*/ 163 h 858"/>
                <a:gd name="T76" fmla="*/ 46 w 860"/>
                <a:gd name="T77" fmla="*/ 169 h 858"/>
                <a:gd name="T78" fmla="*/ 41 w 860"/>
                <a:gd name="T79" fmla="*/ 172 h 858"/>
                <a:gd name="T80" fmla="*/ 34 w 860"/>
                <a:gd name="T81" fmla="*/ 167 h 858"/>
                <a:gd name="T82" fmla="*/ 14 w 860"/>
                <a:gd name="T83" fmla="*/ 147 h 858"/>
                <a:gd name="T84" fmla="*/ 5 w 860"/>
                <a:gd name="T85" fmla="*/ 127 h 858"/>
                <a:gd name="T86" fmla="*/ 7 w 860"/>
                <a:gd name="T87" fmla="*/ 101 h 858"/>
                <a:gd name="T88" fmla="*/ 3 w 860"/>
                <a:gd name="T89" fmla="*/ 79 h 858"/>
                <a:gd name="T90" fmla="*/ 21 w 860"/>
                <a:gd name="T91" fmla="*/ 80 h 858"/>
                <a:gd name="T92" fmla="*/ 43 w 860"/>
                <a:gd name="T93" fmla="*/ 78 h 858"/>
                <a:gd name="T94" fmla="*/ 69 w 860"/>
                <a:gd name="T95" fmla="*/ 53 h 858"/>
                <a:gd name="T96" fmla="*/ 94 w 860"/>
                <a:gd name="T97" fmla="*/ 44 h 858"/>
                <a:gd name="T98" fmla="*/ 108 w 860"/>
                <a:gd name="T99" fmla="*/ 37 h 858"/>
                <a:gd name="T100" fmla="*/ 131 w 860"/>
                <a:gd name="T101" fmla="*/ 12 h 858"/>
                <a:gd name="T102" fmla="*/ 149 w 860"/>
                <a:gd name="T103" fmla="*/ 6 h 858"/>
                <a:gd name="T104" fmla="*/ 182 w 860"/>
                <a:gd name="T105" fmla="*/ 30 h 858"/>
                <a:gd name="T106" fmla="*/ 194 w 860"/>
                <a:gd name="T107" fmla="*/ 60 h 858"/>
                <a:gd name="T108" fmla="*/ 215 w 860"/>
                <a:gd name="T109" fmla="*/ 101 h 858"/>
                <a:gd name="T110" fmla="*/ 183 w 860"/>
                <a:gd name="T111" fmla="*/ 134 h 8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60"/>
                <a:gd name="T169" fmla="*/ 0 h 858"/>
                <a:gd name="T170" fmla="*/ 860 w 860"/>
                <a:gd name="T171" fmla="*/ 858 h 8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60" h="858">
                  <a:moveTo>
                    <a:pt x="725" y="575"/>
                  </a:moveTo>
                  <a:lnTo>
                    <a:pt x="725" y="579"/>
                  </a:lnTo>
                  <a:lnTo>
                    <a:pt x="719" y="585"/>
                  </a:lnTo>
                  <a:lnTo>
                    <a:pt x="713" y="594"/>
                  </a:lnTo>
                  <a:lnTo>
                    <a:pt x="705" y="604"/>
                  </a:lnTo>
                  <a:lnTo>
                    <a:pt x="695" y="608"/>
                  </a:lnTo>
                  <a:lnTo>
                    <a:pt x="681" y="610"/>
                  </a:lnTo>
                  <a:lnTo>
                    <a:pt x="664" y="614"/>
                  </a:lnTo>
                  <a:lnTo>
                    <a:pt x="642" y="618"/>
                  </a:lnTo>
                  <a:lnTo>
                    <a:pt x="622" y="626"/>
                  </a:lnTo>
                  <a:lnTo>
                    <a:pt x="607" y="638"/>
                  </a:lnTo>
                  <a:lnTo>
                    <a:pt x="593" y="651"/>
                  </a:lnTo>
                  <a:lnTo>
                    <a:pt x="577" y="665"/>
                  </a:lnTo>
                  <a:lnTo>
                    <a:pt x="559" y="679"/>
                  </a:lnTo>
                  <a:lnTo>
                    <a:pt x="544" y="693"/>
                  </a:lnTo>
                  <a:lnTo>
                    <a:pt x="530" y="703"/>
                  </a:lnTo>
                  <a:lnTo>
                    <a:pt x="522" y="711"/>
                  </a:lnTo>
                  <a:lnTo>
                    <a:pt x="514" y="718"/>
                  </a:lnTo>
                  <a:lnTo>
                    <a:pt x="502" y="730"/>
                  </a:lnTo>
                  <a:lnTo>
                    <a:pt x="492" y="744"/>
                  </a:lnTo>
                  <a:lnTo>
                    <a:pt x="481" y="760"/>
                  </a:lnTo>
                  <a:lnTo>
                    <a:pt x="475" y="774"/>
                  </a:lnTo>
                  <a:lnTo>
                    <a:pt x="465" y="789"/>
                  </a:lnTo>
                  <a:lnTo>
                    <a:pt x="451" y="801"/>
                  </a:lnTo>
                  <a:lnTo>
                    <a:pt x="437" y="809"/>
                  </a:lnTo>
                  <a:lnTo>
                    <a:pt x="427" y="815"/>
                  </a:lnTo>
                  <a:lnTo>
                    <a:pt x="422" y="823"/>
                  </a:lnTo>
                  <a:lnTo>
                    <a:pt x="410" y="831"/>
                  </a:lnTo>
                  <a:lnTo>
                    <a:pt x="394" y="840"/>
                  </a:lnTo>
                  <a:lnTo>
                    <a:pt x="380" y="850"/>
                  </a:lnTo>
                  <a:lnTo>
                    <a:pt x="364" y="856"/>
                  </a:lnTo>
                  <a:lnTo>
                    <a:pt x="355" y="858"/>
                  </a:lnTo>
                  <a:lnTo>
                    <a:pt x="349" y="854"/>
                  </a:lnTo>
                  <a:lnTo>
                    <a:pt x="349" y="838"/>
                  </a:lnTo>
                  <a:lnTo>
                    <a:pt x="355" y="827"/>
                  </a:lnTo>
                  <a:lnTo>
                    <a:pt x="366" y="815"/>
                  </a:lnTo>
                  <a:lnTo>
                    <a:pt x="380" y="801"/>
                  </a:lnTo>
                  <a:lnTo>
                    <a:pt x="392" y="789"/>
                  </a:lnTo>
                  <a:lnTo>
                    <a:pt x="404" y="775"/>
                  </a:lnTo>
                  <a:lnTo>
                    <a:pt x="410" y="764"/>
                  </a:lnTo>
                  <a:lnTo>
                    <a:pt x="410" y="754"/>
                  </a:lnTo>
                  <a:lnTo>
                    <a:pt x="404" y="748"/>
                  </a:lnTo>
                  <a:lnTo>
                    <a:pt x="392" y="742"/>
                  </a:lnTo>
                  <a:lnTo>
                    <a:pt x="380" y="734"/>
                  </a:lnTo>
                  <a:lnTo>
                    <a:pt x="370" y="726"/>
                  </a:lnTo>
                  <a:lnTo>
                    <a:pt x="364" y="716"/>
                  </a:lnTo>
                  <a:lnTo>
                    <a:pt x="364" y="699"/>
                  </a:lnTo>
                  <a:lnTo>
                    <a:pt x="372" y="679"/>
                  </a:lnTo>
                  <a:lnTo>
                    <a:pt x="382" y="661"/>
                  </a:lnTo>
                  <a:lnTo>
                    <a:pt x="400" y="636"/>
                  </a:lnTo>
                  <a:lnTo>
                    <a:pt x="418" y="608"/>
                  </a:lnTo>
                  <a:lnTo>
                    <a:pt x="425" y="592"/>
                  </a:lnTo>
                  <a:lnTo>
                    <a:pt x="433" y="575"/>
                  </a:lnTo>
                  <a:lnTo>
                    <a:pt x="441" y="559"/>
                  </a:lnTo>
                  <a:lnTo>
                    <a:pt x="443" y="547"/>
                  </a:lnTo>
                  <a:lnTo>
                    <a:pt x="439" y="537"/>
                  </a:lnTo>
                  <a:lnTo>
                    <a:pt x="429" y="526"/>
                  </a:lnTo>
                  <a:lnTo>
                    <a:pt x="418" y="514"/>
                  </a:lnTo>
                  <a:lnTo>
                    <a:pt x="404" y="502"/>
                  </a:lnTo>
                  <a:lnTo>
                    <a:pt x="394" y="494"/>
                  </a:lnTo>
                  <a:lnTo>
                    <a:pt x="384" y="490"/>
                  </a:lnTo>
                  <a:lnTo>
                    <a:pt x="374" y="490"/>
                  </a:lnTo>
                  <a:lnTo>
                    <a:pt x="362" y="492"/>
                  </a:lnTo>
                  <a:lnTo>
                    <a:pt x="345" y="494"/>
                  </a:lnTo>
                  <a:lnTo>
                    <a:pt x="325" y="494"/>
                  </a:lnTo>
                  <a:lnTo>
                    <a:pt x="311" y="492"/>
                  </a:lnTo>
                  <a:lnTo>
                    <a:pt x="301" y="492"/>
                  </a:lnTo>
                  <a:lnTo>
                    <a:pt x="294" y="498"/>
                  </a:lnTo>
                  <a:lnTo>
                    <a:pt x="286" y="512"/>
                  </a:lnTo>
                  <a:lnTo>
                    <a:pt x="280" y="533"/>
                  </a:lnTo>
                  <a:lnTo>
                    <a:pt x="272" y="557"/>
                  </a:lnTo>
                  <a:lnTo>
                    <a:pt x="264" y="577"/>
                  </a:lnTo>
                  <a:lnTo>
                    <a:pt x="254" y="592"/>
                  </a:lnTo>
                  <a:lnTo>
                    <a:pt x="242" y="608"/>
                  </a:lnTo>
                  <a:lnTo>
                    <a:pt x="227" y="630"/>
                  </a:lnTo>
                  <a:lnTo>
                    <a:pt x="211" y="650"/>
                  </a:lnTo>
                  <a:lnTo>
                    <a:pt x="197" y="663"/>
                  </a:lnTo>
                  <a:lnTo>
                    <a:pt x="183" y="673"/>
                  </a:lnTo>
                  <a:lnTo>
                    <a:pt x="172" y="681"/>
                  </a:lnTo>
                  <a:lnTo>
                    <a:pt x="162" y="687"/>
                  </a:lnTo>
                  <a:lnTo>
                    <a:pt x="158" y="691"/>
                  </a:lnTo>
                  <a:lnTo>
                    <a:pt x="134" y="667"/>
                  </a:lnTo>
                  <a:lnTo>
                    <a:pt x="103" y="620"/>
                  </a:lnTo>
                  <a:lnTo>
                    <a:pt x="55" y="587"/>
                  </a:lnTo>
                  <a:lnTo>
                    <a:pt x="0" y="569"/>
                  </a:lnTo>
                  <a:lnTo>
                    <a:pt x="20" y="510"/>
                  </a:lnTo>
                  <a:lnTo>
                    <a:pt x="53" y="457"/>
                  </a:lnTo>
                  <a:lnTo>
                    <a:pt x="30" y="402"/>
                  </a:lnTo>
                  <a:lnTo>
                    <a:pt x="30" y="337"/>
                  </a:lnTo>
                  <a:lnTo>
                    <a:pt x="10" y="315"/>
                  </a:lnTo>
                  <a:lnTo>
                    <a:pt x="40" y="285"/>
                  </a:lnTo>
                  <a:lnTo>
                    <a:pt x="81" y="317"/>
                  </a:lnTo>
                  <a:lnTo>
                    <a:pt x="126" y="382"/>
                  </a:lnTo>
                  <a:lnTo>
                    <a:pt x="170" y="311"/>
                  </a:lnTo>
                  <a:lnTo>
                    <a:pt x="215" y="274"/>
                  </a:lnTo>
                  <a:lnTo>
                    <a:pt x="274" y="209"/>
                  </a:lnTo>
                  <a:lnTo>
                    <a:pt x="349" y="189"/>
                  </a:lnTo>
                  <a:lnTo>
                    <a:pt x="376" y="173"/>
                  </a:lnTo>
                  <a:lnTo>
                    <a:pt x="380" y="134"/>
                  </a:lnTo>
                  <a:lnTo>
                    <a:pt x="431" y="146"/>
                  </a:lnTo>
                  <a:lnTo>
                    <a:pt x="475" y="108"/>
                  </a:lnTo>
                  <a:lnTo>
                    <a:pt x="524" y="47"/>
                  </a:lnTo>
                  <a:lnTo>
                    <a:pt x="524" y="0"/>
                  </a:lnTo>
                  <a:lnTo>
                    <a:pt x="595" y="22"/>
                  </a:lnTo>
                  <a:lnTo>
                    <a:pt x="679" y="45"/>
                  </a:lnTo>
                  <a:lnTo>
                    <a:pt x="725" y="120"/>
                  </a:lnTo>
                  <a:lnTo>
                    <a:pt x="784" y="187"/>
                  </a:lnTo>
                  <a:lnTo>
                    <a:pt x="774" y="240"/>
                  </a:lnTo>
                  <a:lnTo>
                    <a:pt x="860" y="317"/>
                  </a:lnTo>
                  <a:lnTo>
                    <a:pt x="860" y="402"/>
                  </a:lnTo>
                  <a:lnTo>
                    <a:pt x="815" y="425"/>
                  </a:lnTo>
                  <a:lnTo>
                    <a:pt x="731" y="533"/>
                  </a:lnTo>
                  <a:lnTo>
                    <a:pt x="725" y="575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51" name="Freeform 100"/>
            <p:cNvSpPr>
              <a:spLocks/>
            </p:cNvSpPr>
            <p:nvPr/>
          </p:nvSpPr>
          <p:spPr bwMode="gray">
            <a:xfrm>
              <a:off x="3643" y="1699"/>
              <a:ext cx="430" cy="429"/>
            </a:xfrm>
            <a:custGeom>
              <a:avLst/>
              <a:gdLst>
                <a:gd name="T0" fmla="*/ 182 w 860"/>
                <a:gd name="T1" fmla="*/ 145 h 858"/>
                <a:gd name="T2" fmla="*/ 179 w 860"/>
                <a:gd name="T3" fmla="*/ 149 h 858"/>
                <a:gd name="T4" fmla="*/ 174 w 860"/>
                <a:gd name="T5" fmla="*/ 152 h 858"/>
                <a:gd name="T6" fmla="*/ 166 w 860"/>
                <a:gd name="T7" fmla="*/ 154 h 858"/>
                <a:gd name="T8" fmla="*/ 156 w 860"/>
                <a:gd name="T9" fmla="*/ 157 h 858"/>
                <a:gd name="T10" fmla="*/ 149 w 860"/>
                <a:gd name="T11" fmla="*/ 163 h 858"/>
                <a:gd name="T12" fmla="*/ 140 w 860"/>
                <a:gd name="T13" fmla="*/ 170 h 858"/>
                <a:gd name="T14" fmla="*/ 133 w 860"/>
                <a:gd name="T15" fmla="*/ 176 h 858"/>
                <a:gd name="T16" fmla="*/ 129 w 860"/>
                <a:gd name="T17" fmla="*/ 180 h 858"/>
                <a:gd name="T18" fmla="*/ 123 w 860"/>
                <a:gd name="T19" fmla="*/ 186 h 858"/>
                <a:gd name="T20" fmla="*/ 119 w 860"/>
                <a:gd name="T21" fmla="*/ 194 h 858"/>
                <a:gd name="T22" fmla="*/ 113 w 860"/>
                <a:gd name="T23" fmla="*/ 201 h 858"/>
                <a:gd name="T24" fmla="*/ 107 w 860"/>
                <a:gd name="T25" fmla="*/ 204 h 858"/>
                <a:gd name="T26" fmla="*/ 103 w 860"/>
                <a:gd name="T27" fmla="*/ 208 h 858"/>
                <a:gd name="T28" fmla="*/ 95 w 860"/>
                <a:gd name="T29" fmla="*/ 213 h 858"/>
                <a:gd name="T30" fmla="*/ 89 w 860"/>
                <a:gd name="T31" fmla="*/ 215 h 858"/>
                <a:gd name="T32" fmla="*/ 88 w 860"/>
                <a:gd name="T33" fmla="*/ 210 h 858"/>
                <a:gd name="T34" fmla="*/ 92 w 860"/>
                <a:gd name="T35" fmla="*/ 204 h 858"/>
                <a:gd name="T36" fmla="*/ 98 w 860"/>
                <a:gd name="T37" fmla="*/ 198 h 858"/>
                <a:gd name="T38" fmla="*/ 103 w 860"/>
                <a:gd name="T39" fmla="*/ 191 h 858"/>
                <a:gd name="T40" fmla="*/ 101 w 860"/>
                <a:gd name="T41" fmla="*/ 187 h 858"/>
                <a:gd name="T42" fmla="*/ 95 w 860"/>
                <a:gd name="T43" fmla="*/ 184 h 858"/>
                <a:gd name="T44" fmla="*/ 91 w 860"/>
                <a:gd name="T45" fmla="*/ 179 h 858"/>
                <a:gd name="T46" fmla="*/ 93 w 860"/>
                <a:gd name="T47" fmla="*/ 170 h 858"/>
                <a:gd name="T48" fmla="*/ 100 w 860"/>
                <a:gd name="T49" fmla="*/ 159 h 858"/>
                <a:gd name="T50" fmla="*/ 107 w 860"/>
                <a:gd name="T51" fmla="*/ 148 h 858"/>
                <a:gd name="T52" fmla="*/ 110 w 860"/>
                <a:gd name="T53" fmla="*/ 140 h 858"/>
                <a:gd name="T54" fmla="*/ 110 w 860"/>
                <a:gd name="T55" fmla="*/ 135 h 858"/>
                <a:gd name="T56" fmla="*/ 105 w 860"/>
                <a:gd name="T57" fmla="*/ 129 h 858"/>
                <a:gd name="T58" fmla="*/ 99 w 860"/>
                <a:gd name="T59" fmla="*/ 123 h 858"/>
                <a:gd name="T60" fmla="*/ 94 w 860"/>
                <a:gd name="T61" fmla="*/ 122 h 858"/>
                <a:gd name="T62" fmla="*/ 87 w 860"/>
                <a:gd name="T63" fmla="*/ 123 h 858"/>
                <a:gd name="T64" fmla="*/ 78 w 860"/>
                <a:gd name="T65" fmla="*/ 123 h 858"/>
                <a:gd name="T66" fmla="*/ 74 w 860"/>
                <a:gd name="T67" fmla="*/ 124 h 858"/>
                <a:gd name="T68" fmla="*/ 70 w 860"/>
                <a:gd name="T69" fmla="*/ 134 h 858"/>
                <a:gd name="T70" fmla="*/ 66 w 860"/>
                <a:gd name="T71" fmla="*/ 145 h 858"/>
                <a:gd name="T72" fmla="*/ 60 w 860"/>
                <a:gd name="T73" fmla="*/ 152 h 858"/>
                <a:gd name="T74" fmla="*/ 53 w 860"/>
                <a:gd name="T75" fmla="*/ 163 h 858"/>
                <a:gd name="T76" fmla="*/ 46 w 860"/>
                <a:gd name="T77" fmla="*/ 169 h 858"/>
                <a:gd name="T78" fmla="*/ 41 w 860"/>
                <a:gd name="T79" fmla="*/ 172 h 858"/>
                <a:gd name="T80" fmla="*/ 34 w 860"/>
                <a:gd name="T81" fmla="*/ 167 h 858"/>
                <a:gd name="T82" fmla="*/ 14 w 860"/>
                <a:gd name="T83" fmla="*/ 147 h 858"/>
                <a:gd name="T84" fmla="*/ 5 w 860"/>
                <a:gd name="T85" fmla="*/ 127 h 858"/>
                <a:gd name="T86" fmla="*/ 7 w 860"/>
                <a:gd name="T87" fmla="*/ 101 h 858"/>
                <a:gd name="T88" fmla="*/ 3 w 860"/>
                <a:gd name="T89" fmla="*/ 79 h 858"/>
                <a:gd name="T90" fmla="*/ 21 w 860"/>
                <a:gd name="T91" fmla="*/ 80 h 858"/>
                <a:gd name="T92" fmla="*/ 43 w 860"/>
                <a:gd name="T93" fmla="*/ 78 h 858"/>
                <a:gd name="T94" fmla="*/ 69 w 860"/>
                <a:gd name="T95" fmla="*/ 53 h 858"/>
                <a:gd name="T96" fmla="*/ 94 w 860"/>
                <a:gd name="T97" fmla="*/ 44 h 858"/>
                <a:gd name="T98" fmla="*/ 108 w 860"/>
                <a:gd name="T99" fmla="*/ 37 h 858"/>
                <a:gd name="T100" fmla="*/ 131 w 860"/>
                <a:gd name="T101" fmla="*/ 12 h 858"/>
                <a:gd name="T102" fmla="*/ 149 w 860"/>
                <a:gd name="T103" fmla="*/ 6 h 858"/>
                <a:gd name="T104" fmla="*/ 182 w 860"/>
                <a:gd name="T105" fmla="*/ 30 h 858"/>
                <a:gd name="T106" fmla="*/ 194 w 860"/>
                <a:gd name="T107" fmla="*/ 60 h 858"/>
                <a:gd name="T108" fmla="*/ 215 w 860"/>
                <a:gd name="T109" fmla="*/ 101 h 858"/>
                <a:gd name="T110" fmla="*/ 183 w 860"/>
                <a:gd name="T111" fmla="*/ 134 h 8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60"/>
                <a:gd name="T169" fmla="*/ 0 h 858"/>
                <a:gd name="T170" fmla="*/ 860 w 860"/>
                <a:gd name="T171" fmla="*/ 858 h 8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60" h="858">
                  <a:moveTo>
                    <a:pt x="725" y="575"/>
                  </a:moveTo>
                  <a:lnTo>
                    <a:pt x="725" y="579"/>
                  </a:lnTo>
                  <a:lnTo>
                    <a:pt x="719" y="585"/>
                  </a:lnTo>
                  <a:lnTo>
                    <a:pt x="713" y="594"/>
                  </a:lnTo>
                  <a:lnTo>
                    <a:pt x="705" y="604"/>
                  </a:lnTo>
                  <a:lnTo>
                    <a:pt x="695" y="608"/>
                  </a:lnTo>
                  <a:lnTo>
                    <a:pt x="681" y="610"/>
                  </a:lnTo>
                  <a:lnTo>
                    <a:pt x="664" y="614"/>
                  </a:lnTo>
                  <a:lnTo>
                    <a:pt x="642" y="618"/>
                  </a:lnTo>
                  <a:lnTo>
                    <a:pt x="622" y="626"/>
                  </a:lnTo>
                  <a:lnTo>
                    <a:pt x="607" y="638"/>
                  </a:lnTo>
                  <a:lnTo>
                    <a:pt x="593" y="651"/>
                  </a:lnTo>
                  <a:lnTo>
                    <a:pt x="577" y="665"/>
                  </a:lnTo>
                  <a:lnTo>
                    <a:pt x="559" y="679"/>
                  </a:lnTo>
                  <a:lnTo>
                    <a:pt x="544" y="693"/>
                  </a:lnTo>
                  <a:lnTo>
                    <a:pt x="530" y="703"/>
                  </a:lnTo>
                  <a:lnTo>
                    <a:pt x="522" y="711"/>
                  </a:lnTo>
                  <a:lnTo>
                    <a:pt x="514" y="718"/>
                  </a:lnTo>
                  <a:lnTo>
                    <a:pt x="502" y="730"/>
                  </a:lnTo>
                  <a:lnTo>
                    <a:pt x="492" y="744"/>
                  </a:lnTo>
                  <a:lnTo>
                    <a:pt x="481" y="760"/>
                  </a:lnTo>
                  <a:lnTo>
                    <a:pt x="475" y="774"/>
                  </a:lnTo>
                  <a:lnTo>
                    <a:pt x="465" y="789"/>
                  </a:lnTo>
                  <a:lnTo>
                    <a:pt x="451" y="801"/>
                  </a:lnTo>
                  <a:lnTo>
                    <a:pt x="437" y="809"/>
                  </a:lnTo>
                  <a:lnTo>
                    <a:pt x="427" y="815"/>
                  </a:lnTo>
                  <a:lnTo>
                    <a:pt x="422" y="823"/>
                  </a:lnTo>
                  <a:lnTo>
                    <a:pt x="410" y="831"/>
                  </a:lnTo>
                  <a:lnTo>
                    <a:pt x="394" y="840"/>
                  </a:lnTo>
                  <a:lnTo>
                    <a:pt x="380" y="850"/>
                  </a:lnTo>
                  <a:lnTo>
                    <a:pt x="364" y="856"/>
                  </a:lnTo>
                  <a:lnTo>
                    <a:pt x="355" y="858"/>
                  </a:lnTo>
                  <a:lnTo>
                    <a:pt x="349" y="854"/>
                  </a:lnTo>
                  <a:lnTo>
                    <a:pt x="349" y="838"/>
                  </a:lnTo>
                  <a:lnTo>
                    <a:pt x="355" y="827"/>
                  </a:lnTo>
                  <a:lnTo>
                    <a:pt x="366" y="815"/>
                  </a:lnTo>
                  <a:lnTo>
                    <a:pt x="380" y="801"/>
                  </a:lnTo>
                  <a:lnTo>
                    <a:pt x="392" y="789"/>
                  </a:lnTo>
                  <a:lnTo>
                    <a:pt x="404" y="775"/>
                  </a:lnTo>
                  <a:lnTo>
                    <a:pt x="410" y="764"/>
                  </a:lnTo>
                  <a:lnTo>
                    <a:pt x="410" y="754"/>
                  </a:lnTo>
                  <a:lnTo>
                    <a:pt x="404" y="748"/>
                  </a:lnTo>
                  <a:lnTo>
                    <a:pt x="392" y="742"/>
                  </a:lnTo>
                  <a:lnTo>
                    <a:pt x="380" y="734"/>
                  </a:lnTo>
                  <a:lnTo>
                    <a:pt x="370" y="726"/>
                  </a:lnTo>
                  <a:lnTo>
                    <a:pt x="364" y="716"/>
                  </a:lnTo>
                  <a:lnTo>
                    <a:pt x="364" y="699"/>
                  </a:lnTo>
                  <a:lnTo>
                    <a:pt x="372" y="679"/>
                  </a:lnTo>
                  <a:lnTo>
                    <a:pt x="382" y="661"/>
                  </a:lnTo>
                  <a:lnTo>
                    <a:pt x="400" y="636"/>
                  </a:lnTo>
                  <a:lnTo>
                    <a:pt x="418" y="608"/>
                  </a:lnTo>
                  <a:lnTo>
                    <a:pt x="425" y="592"/>
                  </a:lnTo>
                  <a:lnTo>
                    <a:pt x="433" y="575"/>
                  </a:lnTo>
                  <a:lnTo>
                    <a:pt x="441" y="559"/>
                  </a:lnTo>
                  <a:lnTo>
                    <a:pt x="443" y="547"/>
                  </a:lnTo>
                  <a:lnTo>
                    <a:pt x="439" y="537"/>
                  </a:lnTo>
                  <a:lnTo>
                    <a:pt x="429" y="526"/>
                  </a:lnTo>
                  <a:lnTo>
                    <a:pt x="418" y="514"/>
                  </a:lnTo>
                  <a:lnTo>
                    <a:pt x="404" y="502"/>
                  </a:lnTo>
                  <a:lnTo>
                    <a:pt x="394" y="494"/>
                  </a:lnTo>
                  <a:lnTo>
                    <a:pt x="384" y="490"/>
                  </a:lnTo>
                  <a:lnTo>
                    <a:pt x="374" y="490"/>
                  </a:lnTo>
                  <a:lnTo>
                    <a:pt x="362" y="492"/>
                  </a:lnTo>
                  <a:lnTo>
                    <a:pt x="345" y="494"/>
                  </a:lnTo>
                  <a:lnTo>
                    <a:pt x="325" y="494"/>
                  </a:lnTo>
                  <a:lnTo>
                    <a:pt x="311" y="492"/>
                  </a:lnTo>
                  <a:lnTo>
                    <a:pt x="301" y="492"/>
                  </a:lnTo>
                  <a:lnTo>
                    <a:pt x="294" y="498"/>
                  </a:lnTo>
                  <a:lnTo>
                    <a:pt x="286" y="512"/>
                  </a:lnTo>
                  <a:lnTo>
                    <a:pt x="280" y="533"/>
                  </a:lnTo>
                  <a:lnTo>
                    <a:pt x="272" y="557"/>
                  </a:lnTo>
                  <a:lnTo>
                    <a:pt x="264" y="577"/>
                  </a:lnTo>
                  <a:lnTo>
                    <a:pt x="254" y="592"/>
                  </a:lnTo>
                  <a:lnTo>
                    <a:pt x="242" y="608"/>
                  </a:lnTo>
                  <a:lnTo>
                    <a:pt x="227" y="630"/>
                  </a:lnTo>
                  <a:lnTo>
                    <a:pt x="211" y="650"/>
                  </a:lnTo>
                  <a:lnTo>
                    <a:pt x="197" y="663"/>
                  </a:lnTo>
                  <a:lnTo>
                    <a:pt x="183" y="673"/>
                  </a:lnTo>
                  <a:lnTo>
                    <a:pt x="172" y="681"/>
                  </a:lnTo>
                  <a:lnTo>
                    <a:pt x="162" y="687"/>
                  </a:lnTo>
                  <a:lnTo>
                    <a:pt x="158" y="691"/>
                  </a:lnTo>
                  <a:lnTo>
                    <a:pt x="134" y="667"/>
                  </a:lnTo>
                  <a:lnTo>
                    <a:pt x="103" y="620"/>
                  </a:lnTo>
                  <a:lnTo>
                    <a:pt x="55" y="587"/>
                  </a:lnTo>
                  <a:lnTo>
                    <a:pt x="0" y="569"/>
                  </a:lnTo>
                  <a:lnTo>
                    <a:pt x="20" y="510"/>
                  </a:lnTo>
                  <a:lnTo>
                    <a:pt x="53" y="457"/>
                  </a:lnTo>
                  <a:lnTo>
                    <a:pt x="30" y="402"/>
                  </a:lnTo>
                  <a:lnTo>
                    <a:pt x="30" y="337"/>
                  </a:lnTo>
                  <a:lnTo>
                    <a:pt x="10" y="315"/>
                  </a:lnTo>
                  <a:lnTo>
                    <a:pt x="40" y="285"/>
                  </a:lnTo>
                  <a:lnTo>
                    <a:pt x="81" y="317"/>
                  </a:lnTo>
                  <a:lnTo>
                    <a:pt x="126" y="382"/>
                  </a:lnTo>
                  <a:lnTo>
                    <a:pt x="170" y="311"/>
                  </a:lnTo>
                  <a:lnTo>
                    <a:pt x="215" y="274"/>
                  </a:lnTo>
                  <a:lnTo>
                    <a:pt x="274" y="209"/>
                  </a:lnTo>
                  <a:lnTo>
                    <a:pt x="349" y="189"/>
                  </a:lnTo>
                  <a:lnTo>
                    <a:pt x="376" y="173"/>
                  </a:lnTo>
                  <a:lnTo>
                    <a:pt x="380" y="134"/>
                  </a:lnTo>
                  <a:lnTo>
                    <a:pt x="431" y="146"/>
                  </a:lnTo>
                  <a:lnTo>
                    <a:pt x="475" y="108"/>
                  </a:lnTo>
                  <a:lnTo>
                    <a:pt x="524" y="47"/>
                  </a:lnTo>
                  <a:lnTo>
                    <a:pt x="524" y="0"/>
                  </a:lnTo>
                  <a:lnTo>
                    <a:pt x="595" y="22"/>
                  </a:lnTo>
                  <a:lnTo>
                    <a:pt x="679" y="45"/>
                  </a:lnTo>
                  <a:lnTo>
                    <a:pt x="725" y="120"/>
                  </a:lnTo>
                  <a:lnTo>
                    <a:pt x="784" y="187"/>
                  </a:lnTo>
                  <a:lnTo>
                    <a:pt x="774" y="240"/>
                  </a:lnTo>
                  <a:lnTo>
                    <a:pt x="860" y="317"/>
                  </a:lnTo>
                  <a:lnTo>
                    <a:pt x="860" y="402"/>
                  </a:lnTo>
                  <a:lnTo>
                    <a:pt x="815" y="425"/>
                  </a:lnTo>
                  <a:lnTo>
                    <a:pt x="731" y="533"/>
                  </a:lnTo>
                  <a:lnTo>
                    <a:pt x="725" y="575"/>
                  </a:lnTo>
                </a:path>
              </a:pathLst>
            </a:custGeom>
            <a:solidFill>
              <a:schemeClr val="accent6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52" name="Freeform 101"/>
            <p:cNvSpPr>
              <a:spLocks/>
            </p:cNvSpPr>
            <p:nvPr/>
          </p:nvSpPr>
          <p:spPr bwMode="gray">
            <a:xfrm>
              <a:off x="3738" y="1458"/>
              <a:ext cx="630" cy="431"/>
            </a:xfrm>
            <a:custGeom>
              <a:avLst/>
              <a:gdLst>
                <a:gd name="T0" fmla="*/ 315 w 1260"/>
                <a:gd name="T1" fmla="*/ 87 h 862"/>
                <a:gd name="T2" fmla="*/ 309 w 1260"/>
                <a:gd name="T3" fmla="*/ 91 h 862"/>
                <a:gd name="T4" fmla="*/ 299 w 1260"/>
                <a:gd name="T5" fmla="*/ 98 h 862"/>
                <a:gd name="T6" fmla="*/ 293 w 1260"/>
                <a:gd name="T7" fmla="*/ 101 h 862"/>
                <a:gd name="T8" fmla="*/ 287 w 1260"/>
                <a:gd name="T9" fmla="*/ 98 h 862"/>
                <a:gd name="T10" fmla="*/ 279 w 1260"/>
                <a:gd name="T11" fmla="*/ 94 h 862"/>
                <a:gd name="T12" fmla="*/ 277 w 1260"/>
                <a:gd name="T13" fmla="*/ 106 h 862"/>
                <a:gd name="T14" fmla="*/ 274 w 1260"/>
                <a:gd name="T15" fmla="*/ 119 h 862"/>
                <a:gd name="T16" fmla="*/ 265 w 1260"/>
                <a:gd name="T17" fmla="*/ 127 h 862"/>
                <a:gd name="T18" fmla="*/ 263 w 1260"/>
                <a:gd name="T19" fmla="*/ 136 h 862"/>
                <a:gd name="T20" fmla="*/ 254 w 1260"/>
                <a:gd name="T21" fmla="*/ 143 h 862"/>
                <a:gd name="T22" fmla="*/ 241 w 1260"/>
                <a:gd name="T23" fmla="*/ 147 h 862"/>
                <a:gd name="T24" fmla="*/ 233 w 1260"/>
                <a:gd name="T25" fmla="*/ 149 h 862"/>
                <a:gd name="T26" fmla="*/ 236 w 1260"/>
                <a:gd name="T27" fmla="*/ 157 h 862"/>
                <a:gd name="T28" fmla="*/ 244 w 1260"/>
                <a:gd name="T29" fmla="*/ 167 h 862"/>
                <a:gd name="T30" fmla="*/ 241 w 1260"/>
                <a:gd name="T31" fmla="*/ 175 h 862"/>
                <a:gd name="T32" fmla="*/ 226 w 1260"/>
                <a:gd name="T33" fmla="*/ 177 h 862"/>
                <a:gd name="T34" fmla="*/ 216 w 1260"/>
                <a:gd name="T35" fmla="*/ 177 h 862"/>
                <a:gd name="T36" fmla="*/ 207 w 1260"/>
                <a:gd name="T37" fmla="*/ 177 h 862"/>
                <a:gd name="T38" fmla="*/ 202 w 1260"/>
                <a:gd name="T39" fmla="*/ 172 h 862"/>
                <a:gd name="T40" fmla="*/ 196 w 1260"/>
                <a:gd name="T41" fmla="*/ 170 h 862"/>
                <a:gd name="T42" fmla="*/ 191 w 1260"/>
                <a:gd name="T43" fmla="*/ 183 h 862"/>
                <a:gd name="T44" fmla="*/ 185 w 1260"/>
                <a:gd name="T45" fmla="*/ 199 h 862"/>
                <a:gd name="T46" fmla="*/ 178 w 1260"/>
                <a:gd name="T47" fmla="*/ 213 h 862"/>
                <a:gd name="T48" fmla="*/ 169 w 1260"/>
                <a:gd name="T49" fmla="*/ 216 h 862"/>
                <a:gd name="T50" fmla="*/ 147 w 1260"/>
                <a:gd name="T51" fmla="*/ 181 h 862"/>
                <a:gd name="T52" fmla="*/ 122 w 1260"/>
                <a:gd name="T53" fmla="*/ 132 h 862"/>
                <a:gd name="T54" fmla="*/ 66 w 1260"/>
                <a:gd name="T55" fmla="*/ 99 h 862"/>
                <a:gd name="T56" fmla="*/ 28 w 1260"/>
                <a:gd name="T57" fmla="*/ 96 h 862"/>
                <a:gd name="T58" fmla="*/ 21 w 1260"/>
                <a:gd name="T59" fmla="*/ 55 h 862"/>
                <a:gd name="T60" fmla="*/ 6 w 1260"/>
                <a:gd name="T61" fmla="*/ 26 h 862"/>
                <a:gd name="T62" fmla="*/ 33 w 1260"/>
                <a:gd name="T63" fmla="*/ 29 h 862"/>
                <a:gd name="T64" fmla="*/ 64 w 1260"/>
                <a:gd name="T65" fmla="*/ 0 h 862"/>
                <a:gd name="T66" fmla="*/ 101 w 1260"/>
                <a:gd name="T67" fmla="*/ 27 h 862"/>
                <a:gd name="T68" fmla="*/ 133 w 1260"/>
                <a:gd name="T69" fmla="*/ 34 h 862"/>
                <a:gd name="T70" fmla="*/ 172 w 1260"/>
                <a:gd name="T71" fmla="*/ 48 h 862"/>
                <a:gd name="T72" fmla="*/ 206 w 1260"/>
                <a:gd name="T73" fmla="*/ 62 h 862"/>
                <a:gd name="T74" fmla="*/ 214 w 1260"/>
                <a:gd name="T75" fmla="*/ 42 h 862"/>
                <a:gd name="T76" fmla="*/ 217 w 1260"/>
                <a:gd name="T77" fmla="*/ 53 h 862"/>
                <a:gd name="T78" fmla="*/ 219 w 1260"/>
                <a:gd name="T79" fmla="*/ 58 h 862"/>
                <a:gd name="T80" fmla="*/ 227 w 1260"/>
                <a:gd name="T81" fmla="*/ 65 h 862"/>
                <a:gd name="T82" fmla="*/ 243 w 1260"/>
                <a:gd name="T83" fmla="*/ 80 h 862"/>
                <a:gd name="T84" fmla="*/ 265 w 1260"/>
                <a:gd name="T85" fmla="*/ 51 h 862"/>
                <a:gd name="T86" fmla="*/ 312 w 1260"/>
                <a:gd name="T87" fmla="*/ 62 h 8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60"/>
                <a:gd name="T133" fmla="*/ 0 h 862"/>
                <a:gd name="T134" fmla="*/ 1260 w 1260"/>
                <a:gd name="T135" fmla="*/ 862 h 8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60" h="862">
                  <a:moveTo>
                    <a:pt x="1246" y="248"/>
                  </a:moveTo>
                  <a:lnTo>
                    <a:pt x="1260" y="267"/>
                  </a:lnTo>
                  <a:lnTo>
                    <a:pt x="1258" y="348"/>
                  </a:lnTo>
                  <a:lnTo>
                    <a:pt x="1254" y="350"/>
                  </a:lnTo>
                  <a:lnTo>
                    <a:pt x="1246" y="356"/>
                  </a:lnTo>
                  <a:lnTo>
                    <a:pt x="1233" y="364"/>
                  </a:lnTo>
                  <a:lnTo>
                    <a:pt x="1219" y="374"/>
                  </a:lnTo>
                  <a:lnTo>
                    <a:pt x="1205" y="382"/>
                  </a:lnTo>
                  <a:lnTo>
                    <a:pt x="1195" y="390"/>
                  </a:lnTo>
                  <a:lnTo>
                    <a:pt x="1187" y="395"/>
                  </a:lnTo>
                  <a:lnTo>
                    <a:pt x="1179" y="399"/>
                  </a:lnTo>
                  <a:lnTo>
                    <a:pt x="1170" y="401"/>
                  </a:lnTo>
                  <a:lnTo>
                    <a:pt x="1160" y="401"/>
                  </a:lnTo>
                  <a:lnTo>
                    <a:pt x="1154" y="395"/>
                  </a:lnTo>
                  <a:lnTo>
                    <a:pt x="1146" y="390"/>
                  </a:lnTo>
                  <a:lnTo>
                    <a:pt x="1136" y="380"/>
                  </a:lnTo>
                  <a:lnTo>
                    <a:pt x="1124" y="376"/>
                  </a:lnTo>
                  <a:lnTo>
                    <a:pt x="1114" y="376"/>
                  </a:lnTo>
                  <a:lnTo>
                    <a:pt x="1110" y="384"/>
                  </a:lnTo>
                  <a:lnTo>
                    <a:pt x="1107" y="401"/>
                  </a:lnTo>
                  <a:lnTo>
                    <a:pt x="1105" y="423"/>
                  </a:lnTo>
                  <a:lnTo>
                    <a:pt x="1103" y="443"/>
                  </a:lnTo>
                  <a:lnTo>
                    <a:pt x="1101" y="460"/>
                  </a:lnTo>
                  <a:lnTo>
                    <a:pt x="1095" y="476"/>
                  </a:lnTo>
                  <a:lnTo>
                    <a:pt x="1085" y="490"/>
                  </a:lnTo>
                  <a:lnTo>
                    <a:pt x="1069" y="500"/>
                  </a:lnTo>
                  <a:lnTo>
                    <a:pt x="1059" y="508"/>
                  </a:lnTo>
                  <a:lnTo>
                    <a:pt x="1055" y="519"/>
                  </a:lnTo>
                  <a:lnTo>
                    <a:pt x="1053" y="531"/>
                  </a:lnTo>
                  <a:lnTo>
                    <a:pt x="1051" y="541"/>
                  </a:lnTo>
                  <a:lnTo>
                    <a:pt x="1045" y="551"/>
                  </a:lnTo>
                  <a:lnTo>
                    <a:pt x="1032" y="559"/>
                  </a:lnTo>
                  <a:lnTo>
                    <a:pt x="1016" y="569"/>
                  </a:lnTo>
                  <a:lnTo>
                    <a:pt x="996" y="576"/>
                  </a:lnTo>
                  <a:lnTo>
                    <a:pt x="979" y="584"/>
                  </a:lnTo>
                  <a:lnTo>
                    <a:pt x="965" y="588"/>
                  </a:lnTo>
                  <a:lnTo>
                    <a:pt x="951" y="590"/>
                  </a:lnTo>
                  <a:lnTo>
                    <a:pt x="941" y="592"/>
                  </a:lnTo>
                  <a:lnTo>
                    <a:pt x="933" y="596"/>
                  </a:lnTo>
                  <a:lnTo>
                    <a:pt x="929" y="604"/>
                  </a:lnTo>
                  <a:lnTo>
                    <a:pt x="933" y="614"/>
                  </a:lnTo>
                  <a:lnTo>
                    <a:pt x="943" y="628"/>
                  </a:lnTo>
                  <a:lnTo>
                    <a:pt x="955" y="641"/>
                  </a:lnTo>
                  <a:lnTo>
                    <a:pt x="967" y="651"/>
                  </a:lnTo>
                  <a:lnTo>
                    <a:pt x="977" y="665"/>
                  </a:lnTo>
                  <a:lnTo>
                    <a:pt x="981" y="677"/>
                  </a:lnTo>
                  <a:lnTo>
                    <a:pt x="975" y="691"/>
                  </a:lnTo>
                  <a:lnTo>
                    <a:pt x="963" y="699"/>
                  </a:lnTo>
                  <a:lnTo>
                    <a:pt x="943" y="702"/>
                  </a:lnTo>
                  <a:lnTo>
                    <a:pt x="923" y="704"/>
                  </a:lnTo>
                  <a:lnTo>
                    <a:pt x="906" y="706"/>
                  </a:lnTo>
                  <a:lnTo>
                    <a:pt x="892" y="708"/>
                  </a:lnTo>
                  <a:lnTo>
                    <a:pt x="880" y="708"/>
                  </a:lnTo>
                  <a:lnTo>
                    <a:pt x="864" y="708"/>
                  </a:lnTo>
                  <a:lnTo>
                    <a:pt x="847" y="706"/>
                  </a:lnTo>
                  <a:lnTo>
                    <a:pt x="833" y="706"/>
                  </a:lnTo>
                  <a:lnTo>
                    <a:pt x="827" y="706"/>
                  </a:lnTo>
                  <a:lnTo>
                    <a:pt x="825" y="702"/>
                  </a:lnTo>
                  <a:lnTo>
                    <a:pt x="819" y="697"/>
                  </a:lnTo>
                  <a:lnTo>
                    <a:pt x="809" y="687"/>
                  </a:lnTo>
                  <a:lnTo>
                    <a:pt x="799" y="679"/>
                  </a:lnTo>
                  <a:lnTo>
                    <a:pt x="792" y="675"/>
                  </a:lnTo>
                  <a:lnTo>
                    <a:pt x="786" y="679"/>
                  </a:lnTo>
                  <a:lnTo>
                    <a:pt x="780" y="691"/>
                  </a:lnTo>
                  <a:lnTo>
                    <a:pt x="774" y="708"/>
                  </a:lnTo>
                  <a:lnTo>
                    <a:pt x="766" y="732"/>
                  </a:lnTo>
                  <a:lnTo>
                    <a:pt x="756" y="756"/>
                  </a:lnTo>
                  <a:lnTo>
                    <a:pt x="748" y="777"/>
                  </a:lnTo>
                  <a:lnTo>
                    <a:pt x="742" y="795"/>
                  </a:lnTo>
                  <a:lnTo>
                    <a:pt x="733" y="821"/>
                  </a:lnTo>
                  <a:lnTo>
                    <a:pt x="723" y="838"/>
                  </a:lnTo>
                  <a:lnTo>
                    <a:pt x="711" y="850"/>
                  </a:lnTo>
                  <a:lnTo>
                    <a:pt x="699" y="854"/>
                  </a:lnTo>
                  <a:lnTo>
                    <a:pt x="687" y="858"/>
                  </a:lnTo>
                  <a:lnTo>
                    <a:pt x="677" y="862"/>
                  </a:lnTo>
                  <a:lnTo>
                    <a:pt x="671" y="862"/>
                  </a:lnTo>
                  <a:lnTo>
                    <a:pt x="671" y="799"/>
                  </a:lnTo>
                  <a:lnTo>
                    <a:pt x="585" y="722"/>
                  </a:lnTo>
                  <a:lnTo>
                    <a:pt x="595" y="669"/>
                  </a:lnTo>
                  <a:lnTo>
                    <a:pt x="536" y="602"/>
                  </a:lnTo>
                  <a:lnTo>
                    <a:pt x="490" y="527"/>
                  </a:lnTo>
                  <a:lnTo>
                    <a:pt x="335" y="482"/>
                  </a:lnTo>
                  <a:lnTo>
                    <a:pt x="297" y="460"/>
                  </a:lnTo>
                  <a:lnTo>
                    <a:pt x="262" y="393"/>
                  </a:lnTo>
                  <a:lnTo>
                    <a:pt x="223" y="327"/>
                  </a:lnTo>
                  <a:lnTo>
                    <a:pt x="144" y="388"/>
                  </a:lnTo>
                  <a:lnTo>
                    <a:pt x="114" y="382"/>
                  </a:lnTo>
                  <a:lnTo>
                    <a:pt x="112" y="352"/>
                  </a:lnTo>
                  <a:lnTo>
                    <a:pt x="77" y="303"/>
                  </a:lnTo>
                  <a:lnTo>
                    <a:pt x="83" y="220"/>
                  </a:lnTo>
                  <a:lnTo>
                    <a:pt x="42" y="165"/>
                  </a:lnTo>
                  <a:lnTo>
                    <a:pt x="0" y="157"/>
                  </a:lnTo>
                  <a:lnTo>
                    <a:pt x="24" y="102"/>
                  </a:lnTo>
                  <a:lnTo>
                    <a:pt x="67" y="116"/>
                  </a:lnTo>
                  <a:lnTo>
                    <a:pt x="83" y="96"/>
                  </a:lnTo>
                  <a:lnTo>
                    <a:pt x="132" y="118"/>
                  </a:lnTo>
                  <a:lnTo>
                    <a:pt x="124" y="53"/>
                  </a:lnTo>
                  <a:lnTo>
                    <a:pt x="160" y="23"/>
                  </a:lnTo>
                  <a:lnTo>
                    <a:pt x="256" y="0"/>
                  </a:lnTo>
                  <a:lnTo>
                    <a:pt x="280" y="63"/>
                  </a:lnTo>
                  <a:lnTo>
                    <a:pt x="343" y="132"/>
                  </a:lnTo>
                  <a:lnTo>
                    <a:pt x="406" y="110"/>
                  </a:lnTo>
                  <a:lnTo>
                    <a:pt x="453" y="114"/>
                  </a:lnTo>
                  <a:lnTo>
                    <a:pt x="488" y="81"/>
                  </a:lnTo>
                  <a:lnTo>
                    <a:pt x="530" y="134"/>
                  </a:lnTo>
                  <a:lnTo>
                    <a:pt x="650" y="110"/>
                  </a:lnTo>
                  <a:lnTo>
                    <a:pt x="673" y="142"/>
                  </a:lnTo>
                  <a:lnTo>
                    <a:pt x="689" y="191"/>
                  </a:lnTo>
                  <a:lnTo>
                    <a:pt x="742" y="177"/>
                  </a:lnTo>
                  <a:lnTo>
                    <a:pt x="790" y="250"/>
                  </a:lnTo>
                  <a:lnTo>
                    <a:pt x="823" y="248"/>
                  </a:lnTo>
                  <a:lnTo>
                    <a:pt x="813" y="167"/>
                  </a:lnTo>
                  <a:lnTo>
                    <a:pt x="853" y="161"/>
                  </a:lnTo>
                  <a:lnTo>
                    <a:pt x="855" y="167"/>
                  </a:lnTo>
                  <a:lnTo>
                    <a:pt x="858" y="179"/>
                  </a:lnTo>
                  <a:lnTo>
                    <a:pt x="864" y="195"/>
                  </a:lnTo>
                  <a:lnTo>
                    <a:pt x="868" y="212"/>
                  </a:lnTo>
                  <a:lnTo>
                    <a:pt x="872" y="224"/>
                  </a:lnTo>
                  <a:lnTo>
                    <a:pt x="874" y="232"/>
                  </a:lnTo>
                  <a:lnTo>
                    <a:pt x="878" y="234"/>
                  </a:lnTo>
                  <a:lnTo>
                    <a:pt x="886" y="242"/>
                  </a:lnTo>
                  <a:lnTo>
                    <a:pt x="896" y="250"/>
                  </a:lnTo>
                  <a:lnTo>
                    <a:pt x="908" y="258"/>
                  </a:lnTo>
                  <a:lnTo>
                    <a:pt x="916" y="262"/>
                  </a:lnTo>
                  <a:lnTo>
                    <a:pt x="920" y="266"/>
                  </a:lnTo>
                  <a:lnTo>
                    <a:pt x="971" y="319"/>
                  </a:lnTo>
                  <a:lnTo>
                    <a:pt x="994" y="293"/>
                  </a:lnTo>
                  <a:lnTo>
                    <a:pt x="1010" y="238"/>
                  </a:lnTo>
                  <a:lnTo>
                    <a:pt x="1059" y="201"/>
                  </a:lnTo>
                  <a:lnTo>
                    <a:pt x="1126" y="226"/>
                  </a:lnTo>
                  <a:lnTo>
                    <a:pt x="1203" y="252"/>
                  </a:lnTo>
                  <a:lnTo>
                    <a:pt x="1246" y="248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53" name="Freeform 102"/>
            <p:cNvSpPr>
              <a:spLocks/>
            </p:cNvSpPr>
            <p:nvPr/>
          </p:nvSpPr>
          <p:spPr bwMode="gray">
            <a:xfrm>
              <a:off x="3738" y="1458"/>
              <a:ext cx="630" cy="431"/>
            </a:xfrm>
            <a:custGeom>
              <a:avLst/>
              <a:gdLst>
                <a:gd name="T0" fmla="*/ 315 w 1260"/>
                <a:gd name="T1" fmla="*/ 87 h 862"/>
                <a:gd name="T2" fmla="*/ 309 w 1260"/>
                <a:gd name="T3" fmla="*/ 91 h 862"/>
                <a:gd name="T4" fmla="*/ 299 w 1260"/>
                <a:gd name="T5" fmla="*/ 98 h 862"/>
                <a:gd name="T6" fmla="*/ 293 w 1260"/>
                <a:gd name="T7" fmla="*/ 101 h 862"/>
                <a:gd name="T8" fmla="*/ 287 w 1260"/>
                <a:gd name="T9" fmla="*/ 98 h 862"/>
                <a:gd name="T10" fmla="*/ 279 w 1260"/>
                <a:gd name="T11" fmla="*/ 94 h 862"/>
                <a:gd name="T12" fmla="*/ 277 w 1260"/>
                <a:gd name="T13" fmla="*/ 106 h 862"/>
                <a:gd name="T14" fmla="*/ 274 w 1260"/>
                <a:gd name="T15" fmla="*/ 119 h 862"/>
                <a:gd name="T16" fmla="*/ 265 w 1260"/>
                <a:gd name="T17" fmla="*/ 127 h 862"/>
                <a:gd name="T18" fmla="*/ 263 w 1260"/>
                <a:gd name="T19" fmla="*/ 136 h 862"/>
                <a:gd name="T20" fmla="*/ 254 w 1260"/>
                <a:gd name="T21" fmla="*/ 143 h 862"/>
                <a:gd name="T22" fmla="*/ 241 w 1260"/>
                <a:gd name="T23" fmla="*/ 147 h 862"/>
                <a:gd name="T24" fmla="*/ 233 w 1260"/>
                <a:gd name="T25" fmla="*/ 149 h 862"/>
                <a:gd name="T26" fmla="*/ 236 w 1260"/>
                <a:gd name="T27" fmla="*/ 157 h 862"/>
                <a:gd name="T28" fmla="*/ 244 w 1260"/>
                <a:gd name="T29" fmla="*/ 167 h 862"/>
                <a:gd name="T30" fmla="*/ 241 w 1260"/>
                <a:gd name="T31" fmla="*/ 175 h 862"/>
                <a:gd name="T32" fmla="*/ 226 w 1260"/>
                <a:gd name="T33" fmla="*/ 177 h 862"/>
                <a:gd name="T34" fmla="*/ 216 w 1260"/>
                <a:gd name="T35" fmla="*/ 177 h 862"/>
                <a:gd name="T36" fmla="*/ 207 w 1260"/>
                <a:gd name="T37" fmla="*/ 177 h 862"/>
                <a:gd name="T38" fmla="*/ 202 w 1260"/>
                <a:gd name="T39" fmla="*/ 172 h 862"/>
                <a:gd name="T40" fmla="*/ 196 w 1260"/>
                <a:gd name="T41" fmla="*/ 170 h 862"/>
                <a:gd name="T42" fmla="*/ 191 w 1260"/>
                <a:gd name="T43" fmla="*/ 183 h 862"/>
                <a:gd name="T44" fmla="*/ 185 w 1260"/>
                <a:gd name="T45" fmla="*/ 199 h 862"/>
                <a:gd name="T46" fmla="*/ 178 w 1260"/>
                <a:gd name="T47" fmla="*/ 213 h 862"/>
                <a:gd name="T48" fmla="*/ 169 w 1260"/>
                <a:gd name="T49" fmla="*/ 216 h 862"/>
                <a:gd name="T50" fmla="*/ 147 w 1260"/>
                <a:gd name="T51" fmla="*/ 181 h 862"/>
                <a:gd name="T52" fmla="*/ 122 w 1260"/>
                <a:gd name="T53" fmla="*/ 132 h 862"/>
                <a:gd name="T54" fmla="*/ 66 w 1260"/>
                <a:gd name="T55" fmla="*/ 99 h 862"/>
                <a:gd name="T56" fmla="*/ 28 w 1260"/>
                <a:gd name="T57" fmla="*/ 96 h 862"/>
                <a:gd name="T58" fmla="*/ 21 w 1260"/>
                <a:gd name="T59" fmla="*/ 55 h 862"/>
                <a:gd name="T60" fmla="*/ 6 w 1260"/>
                <a:gd name="T61" fmla="*/ 26 h 862"/>
                <a:gd name="T62" fmla="*/ 33 w 1260"/>
                <a:gd name="T63" fmla="*/ 29 h 862"/>
                <a:gd name="T64" fmla="*/ 64 w 1260"/>
                <a:gd name="T65" fmla="*/ 0 h 862"/>
                <a:gd name="T66" fmla="*/ 101 w 1260"/>
                <a:gd name="T67" fmla="*/ 27 h 862"/>
                <a:gd name="T68" fmla="*/ 133 w 1260"/>
                <a:gd name="T69" fmla="*/ 34 h 862"/>
                <a:gd name="T70" fmla="*/ 172 w 1260"/>
                <a:gd name="T71" fmla="*/ 48 h 862"/>
                <a:gd name="T72" fmla="*/ 206 w 1260"/>
                <a:gd name="T73" fmla="*/ 62 h 862"/>
                <a:gd name="T74" fmla="*/ 214 w 1260"/>
                <a:gd name="T75" fmla="*/ 42 h 862"/>
                <a:gd name="T76" fmla="*/ 217 w 1260"/>
                <a:gd name="T77" fmla="*/ 53 h 862"/>
                <a:gd name="T78" fmla="*/ 219 w 1260"/>
                <a:gd name="T79" fmla="*/ 58 h 862"/>
                <a:gd name="T80" fmla="*/ 227 w 1260"/>
                <a:gd name="T81" fmla="*/ 65 h 862"/>
                <a:gd name="T82" fmla="*/ 243 w 1260"/>
                <a:gd name="T83" fmla="*/ 80 h 862"/>
                <a:gd name="T84" fmla="*/ 265 w 1260"/>
                <a:gd name="T85" fmla="*/ 51 h 862"/>
                <a:gd name="T86" fmla="*/ 312 w 1260"/>
                <a:gd name="T87" fmla="*/ 62 h 8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60"/>
                <a:gd name="T133" fmla="*/ 0 h 862"/>
                <a:gd name="T134" fmla="*/ 1260 w 1260"/>
                <a:gd name="T135" fmla="*/ 862 h 8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60" h="862">
                  <a:moveTo>
                    <a:pt x="1246" y="248"/>
                  </a:moveTo>
                  <a:lnTo>
                    <a:pt x="1260" y="267"/>
                  </a:lnTo>
                  <a:lnTo>
                    <a:pt x="1258" y="348"/>
                  </a:lnTo>
                  <a:lnTo>
                    <a:pt x="1254" y="350"/>
                  </a:lnTo>
                  <a:lnTo>
                    <a:pt x="1246" y="356"/>
                  </a:lnTo>
                  <a:lnTo>
                    <a:pt x="1233" y="364"/>
                  </a:lnTo>
                  <a:lnTo>
                    <a:pt x="1219" y="374"/>
                  </a:lnTo>
                  <a:lnTo>
                    <a:pt x="1205" y="382"/>
                  </a:lnTo>
                  <a:lnTo>
                    <a:pt x="1195" y="390"/>
                  </a:lnTo>
                  <a:lnTo>
                    <a:pt x="1187" y="395"/>
                  </a:lnTo>
                  <a:lnTo>
                    <a:pt x="1179" y="399"/>
                  </a:lnTo>
                  <a:lnTo>
                    <a:pt x="1170" y="401"/>
                  </a:lnTo>
                  <a:lnTo>
                    <a:pt x="1160" y="401"/>
                  </a:lnTo>
                  <a:lnTo>
                    <a:pt x="1154" y="395"/>
                  </a:lnTo>
                  <a:lnTo>
                    <a:pt x="1146" y="390"/>
                  </a:lnTo>
                  <a:lnTo>
                    <a:pt x="1136" y="380"/>
                  </a:lnTo>
                  <a:lnTo>
                    <a:pt x="1124" y="376"/>
                  </a:lnTo>
                  <a:lnTo>
                    <a:pt x="1114" y="376"/>
                  </a:lnTo>
                  <a:lnTo>
                    <a:pt x="1110" y="384"/>
                  </a:lnTo>
                  <a:lnTo>
                    <a:pt x="1107" y="401"/>
                  </a:lnTo>
                  <a:lnTo>
                    <a:pt x="1105" y="423"/>
                  </a:lnTo>
                  <a:lnTo>
                    <a:pt x="1103" y="443"/>
                  </a:lnTo>
                  <a:lnTo>
                    <a:pt x="1101" y="460"/>
                  </a:lnTo>
                  <a:lnTo>
                    <a:pt x="1095" y="476"/>
                  </a:lnTo>
                  <a:lnTo>
                    <a:pt x="1085" y="490"/>
                  </a:lnTo>
                  <a:lnTo>
                    <a:pt x="1069" y="500"/>
                  </a:lnTo>
                  <a:lnTo>
                    <a:pt x="1059" y="508"/>
                  </a:lnTo>
                  <a:lnTo>
                    <a:pt x="1055" y="519"/>
                  </a:lnTo>
                  <a:lnTo>
                    <a:pt x="1053" y="531"/>
                  </a:lnTo>
                  <a:lnTo>
                    <a:pt x="1051" y="541"/>
                  </a:lnTo>
                  <a:lnTo>
                    <a:pt x="1045" y="551"/>
                  </a:lnTo>
                  <a:lnTo>
                    <a:pt x="1032" y="559"/>
                  </a:lnTo>
                  <a:lnTo>
                    <a:pt x="1016" y="569"/>
                  </a:lnTo>
                  <a:lnTo>
                    <a:pt x="996" y="576"/>
                  </a:lnTo>
                  <a:lnTo>
                    <a:pt x="979" y="584"/>
                  </a:lnTo>
                  <a:lnTo>
                    <a:pt x="965" y="588"/>
                  </a:lnTo>
                  <a:lnTo>
                    <a:pt x="951" y="590"/>
                  </a:lnTo>
                  <a:lnTo>
                    <a:pt x="941" y="592"/>
                  </a:lnTo>
                  <a:lnTo>
                    <a:pt x="933" y="596"/>
                  </a:lnTo>
                  <a:lnTo>
                    <a:pt x="929" y="604"/>
                  </a:lnTo>
                  <a:lnTo>
                    <a:pt x="933" y="614"/>
                  </a:lnTo>
                  <a:lnTo>
                    <a:pt x="943" y="628"/>
                  </a:lnTo>
                  <a:lnTo>
                    <a:pt x="955" y="641"/>
                  </a:lnTo>
                  <a:lnTo>
                    <a:pt x="967" y="651"/>
                  </a:lnTo>
                  <a:lnTo>
                    <a:pt x="977" y="665"/>
                  </a:lnTo>
                  <a:lnTo>
                    <a:pt x="981" y="677"/>
                  </a:lnTo>
                  <a:lnTo>
                    <a:pt x="975" y="691"/>
                  </a:lnTo>
                  <a:lnTo>
                    <a:pt x="963" y="699"/>
                  </a:lnTo>
                  <a:lnTo>
                    <a:pt x="943" y="702"/>
                  </a:lnTo>
                  <a:lnTo>
                    <a:pt x="923" y="704"/>
                  </a:lnTo>
                  <a:lnTo>
                    <a:pt x="906" y="706"/>
                  </a:lnTo>
                  <a:lnTo>
                    <a:pt x="892" y="708"/>
                  </a:lnTo>
                  <a:lnTo>
                    <a:pt x="880" y="708"/>
                  </a:lnTo>
                  <a:lnTo>
                    <a:pt x="864" y="708"/>
                  </a:lnTo>
                  <a:lnTo>
                    <a:pt x="847" y="706"/>
                  </a:lnTo>
                  <a:lnTo>
                    <a:pt x="833" y="706"/>
                  </a:lnTo>
                  <a:lnTo>
                    <a:pt x="827" y="706"/>
                  </a:lnTo>
                  <a:lnTo>
                    <a:pt x="825" y="702"/>
                  </a:lnTo>
                  <a:lnTo>
                    <a:pt x="819" y="697"/>
                  </a:lnTo>
                  <a:lnTo>
                    <a:pt x="809" y="687"/>
                  </a:lnTo>
                  <a:lnTo>
                    <a:pt x="799" y="679"/>
                  </a:lnTo>
                  <a:lnTo>
                    <a:pt x="792" y="675"/>
                  </a:lnTo>
                  <a:lnTo>
                    <a:pt x="786" y="679"/>
                  </a:lnTo>
                  <a:lnTo>
                    <a:pt x="780" y="691"/>
                  </a:lnTo>
                  <a:lnTo>
                    <a:pt x="774" y="708"/>
                  </a:lnTo>
                  <a:lnTo>
                    <a:pt x="766" y="732"/>
                  </a:lnTo>
                  <a:lnTo>
                    <a:pt x="756" y="756"/>
                  </a:lnTo>
                  <a:lnTo>
                    <a:pt x="748" y="777"/>
                  </a:lnTo>
                  <a:lnTo>
                    <a:pt x="742" y="795"/>
                  </a:lnTo>
                  <a:lnTo>
                    <a:pt x="733" y="821"/>
                  </a:lnTo>
                  <a:lnTo>
                    <a:pt x="723" y="838"/>
                  </a:lnTo>
                  <a:lnTo>
                    <a:pt x="711" y="850"/>
                  </a:lnTo>
                  <a:lnTo>
                    <a:pt x="699" y="854"/>
                  </a:lnTo>
                  <a:lnTo>
                    <a:pt x="687" y="858"/>
                  </a:lnTo>
                  <a:lnTo>
                    <a:pt x="677" y="862"/>
                  </a:lnTo>
                  <a:lnTo>
                    <a:pt x="671" y="862"/>
                  </a:lnTo>
                  <a:lnTo>
                    <a:pt x="671" y="799"/>
                  </a:lnTo>
                  <a:lnTo>
                    <a:pt x="585" y="722"/>
                  </a:lnTo>
                  <a:lnTo>
                    <a:pt x="595" y="669"/>
                  </a:lnTo>
                  <a:lnTo>
                    <a:pt x="536" y="602"/>
                  </a:lnTo>
                  <a:lnTo>
                    <a:pt x="490" y="527"/>
                  </a:lnTo>
                  <a:lnTo>
                    <a:pt x="335" y="482"/>
                  </a:lnTo>
                  <a:lnTo>
                    <a:pt x="297" y="460"/>
                  </a:lnTo>
                  <a:lnTo>
                    <a:pt x="262" y="393"/>
                  </a:lnTo>
                  <a:lnTo>
                    <a:pt x="223" y="327"/>
                  </a:lnTo>
                  <a:lnTo>
                    <a:pt x="144" y="388"/>
                  </a:lnTo>
                  <a:lnTo>
                    <a:pt x="114" y="382"/>
                  </a:lnTo>
                  <a:lnTo>
                    <a:pt x="112" y="352"/>
                  </a:lnTo>
                  <a:lnTo>
                    <a:pt x="77" y="303"/>
                  </a:lnTo>
                  <a:lnTo>
                    <a:pt x="83" y="220"/>
                  </a:lnTo>
                  <a:lnTo>
                    <a:pt x="42" y="165"/>
                  </a:lnTo>
                  <a:lnTo>
                    <a:pt x="0" y="157"/>
                  </a:lnTo>
                  <a:lnTo>
                    <a:pt x="24" y="102"/>
                  </a:lnTo>
                  <a:lnTo>
                    <a:pt x="67" y="116"/>
                  </a:lnTo>
                  <a:lnTo>
                    <a:pt x="83" y="96"/>
                  </a:lnTo>
                  <a:lnTo>
                    <a:pt x="132" y="118"/>
                  </a:lnTo>
                  <a:lnTo>
                    <a:pt x="124" y="53"/>
                  </a:lnTo>
                  <a:lnTo>
                    <a:pt x="160" y="23"/>
                  </a:lnTo>
                  <a:lnTo>
                    <a:pt x="256" y="0"/>
                  </a:lnTo>
                  <a:lnTo>
                    <a:pt x="280" y="63"/>
                  </a:lnTo>
                  <a:lnTo>
                    <a:pt x="343" y="132"/>
                  </a:lnTo>
                  <a:lnTo>
                    <a:pt x="406" y="110"/>
                  </a:lnTo>
                  <a:lnTo>
                    <a:pt x="453" y="114"/>
                  </a:lnTo>
                  <a:lnTo>
                    <a:pt x="488" y="81"/>
                  </a:lnTo>
                  <a:lnTo>
                    <a:pt x="530" y="134"/>
                  </a:lnTo>
                  <a:lnTo>
                    <a:pt x="650" y="110"/>
                  </a:lnTo>
                  <a:lnTo>
                    <a:pt x="673" y="142"/>
                  </a:lnTo>
                  <a:lnTo>
                    <a:pt x="689" y="191"/>
                  </a:lnTo>
                  <a:lnTo>
                    <a:pt x="742" y="177"/>
                  </a:lnTo>
                  <a:lnTo>
                    <a:pt x="790" y="250"/>
                  </a:lnTo>
                  <a:lnTo>
                    <a:pt x="823" y="248"/>
                  </a:lnTo>
                  <a:lnTo>
                    <a:pt x="813" y="167"/>
                  </a:lnTo>
                  <a:lnTo>
                    <a:pt x="853" y="161"/>
                  </a:lnTo>
                  <a:lnTo>
                    <a:pt x="855" y="167"/>
                  </a:lnTo>
                  <a:lnTo>
                    <a:pt x="858" y="179"/>
                  </a:lnTo>
                  <a:lnTo>
                    <a:pt x="864" y="195"/>
                  </a:lnTo>
                  <a:lnTo>
                    <a:pt x="868" y="212"/>
                  </a:lnTo>
                  <a:lnTo>
                    <a:pt x="872" y="224"/>
                  </a:lnTo>
                  <a:lnTo>
                    <a:pt x="874" y="232"/>
                  </a:lnTo>
                  <a:lnTo>
                    <a:pt x="878" y="234"/>
                  </a:lnTo>
                  <a:lnTo>
                    <a:pt x="886" y="242"/>
                  </a:lnTo>
                  <a:lnTo>
                    <a:pt x="896" y="250"/>
                  </a:lnTo>
                  <a:lnTo>
                    <a:pt x="908" y="258"/>
                  </a:lnTo>
                  <a:lnTo>
                    <a:pt x="916" y="262"/>
                  </a:lnTo>
                  <a:lnTo>
                    <a:pt x="920" y="266"/>
                  </a:lnTo>
                  <a:lnTo>
                    <a:pt x="971" y="319"/>
                  </a:lnTo>
                  <a:lnTo>
                    <a:pt x="994" y="293"/>
                  </a:lnTo>
                  <a:lnTo>
                    <a:pt x="1010" y="238"/>
                  </a:lnTo>
                  <a:lnTo>
                    <a:pt x="1059" y="201"/>
                  </a:lnTo>
                  <a:lnTo>
                    <a:pt x="1126" y="226"/>
                  </a:lnTo>
                  <a:lnTo>
                    <a:pt x="1203" y="252"/>
                  </a:lnTo>
                  <a:lnTo>
                    <a:pt x="1246" y="248"/>
                  </a:lnTo>
                </a:path>
              </a:pathLst>
            </a:custGeom>
            <a:solidFill>
              <a:schemeClr val="accent6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54" name="Freeform 103"/>
            <p:cNvSpPr>
              <a:spLocks/>
            </p:cNvSpPr>
            <p:nvPr/>
          </p:nvSpPr>
          <p:spPr bwMode="gray">
            <a:xfrm>
              <a:off x="3599" y="839"/>
              <a:ext cx="861" cy="778"/>
            </a:xfrm>
            <a:custGeom>
              <a:avLst/>
              <a:gdLst>
                <a:gd name="T0" fmla="*/ 419 w 1722"/>
                <a:gd name="T1" fmla="*/ 147 h 1557"/>
                <a:gd name="T2" fmla="*/ 423 w 1722"/>
                <a:gd name="T3" fmla="*/ 159 h 1557"/>
                <a:gd name="T4" fmla="*/ 428 w 1722"/>
                <a:gd name="T5" fmla="*/ 173 h 1557"/>
                <a:gd name="T6" fmla="*/ 419 w 1722"/>
                <a:gd name="T7" fmla="*/ 185 h 1557"/>
                <a:gd name="T8" fmla="*/ 421 w 1722"/>
                <a:gd name="T9" fmla="*/ 196 h 1557"/>
                <a:gd name="T10" fmla="*/ 431 w 1722"/>
                <a:gd name="T11" fmla="*/ 209 h 1557"/>
                <a:gd name="T12" fmla="*/ 429 w 1722"/>
                <a:gd name="T13" fmla="*/ 233 h 1557"/>
                <a:gd name="T14" fmla="*/ 425 w 1722"/>
                <a:gd name="T15" fmla="*/ 256 h 1557"/>
                <a:gd name="T16" fmla="*/ 417 w 1722"/>
                <a:gd name="T17" fmla="*/ 278 h 1557"/>
                <a:gd name="T18" fmla="*/ 418 w 1722"/>
                <a:gd name="T19" fmla="*/ 290 h 1557"/>
                <a:gd name="T20" fmla="*/ 404 w 1722"/>
                <a:gd name="T21" fmla="*/ 293 h 1557"/>
                <a:gd name="T22" fmla="*/ 383 w 1722"/>
                <a:gd name="T23" fmla="*/ 292 h 1557"/>
                <a:gd name="T24" fmla="*/ 374 w 1722"/>
                <a:gd name="T25" fmla="*/ 295 h 1557"/>
                <a:gd name="T26" fmla="*/ 367 w 1722"/>
                <a:gd name="T27" fmla="*/ 309 h 1557"/>
                <a:gd name="T28" fmla="*/ 358 w 1722"/>
                <a:gd name="T29" fmla="*/ 318 h 1557"/>
                <a:gd name="T30" fmla="*/ 368 w 1722"/>
                <a:gd name="T31" fmla="*/ 333 h 1557"/>
                <a:gd name="T32" fmla="*/ 375 w 1722"/>
                <a:gd name="T33" fmla="*/ 350 h 1557"/>
                <a:gd name="T34" fmla="*/ 380 w 1722"/>
                <a:gd name="T35" fmla="*/ 367 h 1557"/>
                <a:gd name="T36" fmla="*/ 334 w 1722"/>
                <a:gd name="T37" fmla="*/ 359 h 1557"/>
                <a:gd name="T38" fmla="*/ 299 w 1722"/>
                <a:gd name="T39" fmla="*/ 376 h 1557"/>
                <a:gd name="T40" fmla="*/ 275 w 1722"/>
                <a:gd name="T41" fmla="*/ 371 h 1557"/>
                <a:gd name="T42" fmla="*/ 237 w 1722"/>
                <a:gd name="T43" fmla="*/ 345 h 1557"/>
                <a:gd name="T44" fmla="*/ 183 w 1722"/>
                <a:gd name="T45" fmla="*/ 338 h 1557"/>
                <a:gd name="T46" fmla="*/ 134 w 1722"/>
                <a:gd name="T47" fmla="*/ 309 h 1557"/>
                <a:gd name="T48" fmla="*/ 93 w 1722"/>
                <a:gd name="T49" fmla="*/ 288 h 1557"/>
                <a:gd name="T50" fmla="*/ 118 w 1722"/>
                <a:gd name="T51" fmla="*/ 211 h 1557"/>
                <a:gd name="T52" fmla="*/ 133 w 1722"/>
                <a:gd name="T53" fmla="*/ 147 h 1557"/>
                <a:gd name="T54" fmla="*/ 106 w 1722"/>
                <a:gd name="T55" fmla="*/ 89 h 1557"/>
                <a:gd name="T56" fmla="*/ 45 w 1722"/>
                <a:gd name="T57" fmla="*/ 63 h 1557"/>
                <a:gd name="T58" fmla="*/ 12 w 1722"/>
                <a:gd name="T59" fmla="*/ 35 h 1557"/>
                <a:gd name="T60" fmla="*/ 9 w 1722"/>
                <a:gd name="T61" fmla="*/ 18 h 1557"/>
                <a:gd name="T62" fmla="*/ 25 w 1722"/>
                <a:gd name="T63" fmla="*/ 11 h 1557"/>
                <a:gd name="T64" fmla="*/ 45 w 1722"/>
                <a:gd name="T65" fmla="*/ 4 h 1557"/>
                <a:gd name="T66" fmla="*/ 61 w 1722"/>
                <a:gd name="T67" fmla="*/ 1 h 1557"/>
                <a:gd name="T68" fmla="*/ 82 w 1722"/>
                <a:gd name="T69" fmla="*/ 11 h 1557"/>
                <a:gd name="T70" fmla="*/ 94 w 1722"/>
                <a:gd name="T71" fmla="*/ 8 h 1557"/>
                <a:gd name="T72" fmla="*/ 104 w 1722"/>
                <a:gd name="T73" fmla="*/ 6 h 1557"/>
                <a:gd name="T74" fmla="*/ 127 w 1722"/>
                <a:gd name="T75" fmla="*/ 24 h 1557"/>
                <a:gd name="T76" fmla="*/ 146 w 1722"/>
                <a:gd name="T77" fmla="*/ 46 h 1557"/>
                <a:gd name="T78" fmla="*/ 160 w 1722"/>
                <a:gd name="T79" fmla="*/ 69 h 1557"/>
                <a:gd name="T80" fmla="*/ 175 w 1722"/>
                <a:gd name="T81" fmla="*/ 92 h 1557"/>
                <a:gd name="T82" fmla="*/ 184 w 1722"/>
                <a:gd name="T83" fmla="*/ 101 h 1557"/>
                <a:gd name="T84" fmla="*/ 194 w 1722"/>
                <a:gd name="T85" fmla="*/ 123 h 1557"/>
                <a:gd name="T86" fmla="*/ 206 w 1722"/>
                <a:gd name="T87" fmla="*/ 138 h 1557"/>
                <a:gd name="T88" fmla="*/ 225 w 1722"/>
                <a:gd name="T89" fmla="*/ 141 h 1557"/>
                <a:gd name="T90" fmla="*/ 245 w 1722"/>
                <a:gd name="T91" fmla="*/ 137 h 1557"/>
                <a:gd name="T92" fmla="*/ 267 w 1722"/>
                <a:gd name="T93" fmla="*/ 143 h 1557"/>
                <a:gd name="T94" fmla="*/ 281 w 1722"/>
                <a:gd name="T95" fmla="*/ 152 h 1557"/>
                <a:gd name="T96" fmla="*/ 293 w 1722"/>
                <a:gd name="T97" fmla="*/ 154 h 1557"/>
                <a:gd name="T98" fmla="*/ 298 w 1722"/>
                <a:gd name="T99" fmla="*/ 154 h 1557"/>
                <a:gd name="T100" fmla="*/ 300 w 1722"/>
                <a:gd name="T101" fmla="*/ 160 h 1557"/>
                <a:gd name="T102" fmla="*/ 308 w 1722"/>
                <a:gd name="T103" fmla="*/ 175 h 1557"/>
                <a:gd name="T104" fmla="*/ 317 w 1722"/>
                <a:gd name="T105" fmla="*/ 191 h 1557"/>
                <a:gd name="T106" fmla="*/ 329 w 1722"/>
                <a:gd name="T107" fmla="*/ 197 h 1557"/>
                <a:gd name="T108" fmla="*/ 350 w 1722"/>
                <a:gd name="T109" fmla="*/ 191 h 1557"/>
                <a:gd name="T110" fmla="*/ 368 w 1722"/>
                <a:gd name="T111" fmla="*/ 175 h 1557"/>
                <a:gd name="T112" fmla="*/ 382 w 1722"/>
                <a:gd name="T113" fmla="*/ 160 h 1557"/>
                <a:gd name="T114" fmla="*/ 396 w 1722"/>
                <a:gd name="T115" fmla="*/ 148 h 1557"/>
                <a:gd name="T116" fmla="*/ 414 w 1722"/>
                <a:gd name="T117" fmla="*/ 140 h 15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22"/>
                <a:gd name="T178" fmla="*/ 0 h 1557"/>
                <a:gd name="T179" fmla="*/ 1722 w 1722"/>
                <a:gd name="T180" fmla="*/ 1557 h 15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22" h="1557">
                  <a:moveTo>
                    <a:pt x="1673" y="557"/>
                  </a:moveTo>
                  <a:lnTo>
                    <a:pt x="1673" y="561"/>
                  </a:lnTo>
                  <a:lnTo>
                    <a:pt x="1673" y="575"/>
                  </a:lnTo>
                  <a:lnTo>
                    <a:pt x="1675" y="590"/>
                  </a:lnTo>
                  <a:lnTo>
                    <a:pt x="1675" y="606"/>
                  </a:lnTo>
                  <a:lnTo>
                    <a:pt x="1675" y="618"/>
                  </a:lnTo>
                  <a:lnTo>
                    <a:pt x="1681" y="628"/>
                  </a:lnTo>
                  <a:lnTo>
                    <a:pt x="1691" y="639"/>
                  </a:lnTo>
                  <a:lnTo>
                    <a:pt x="1702" y="649"/>
                  </a:lnTo>
                  <a:lnTo>
                    <a:pt x="1712" y="661"/>
                  </a:lnTo>
                  <a:lnTo>
                    <a:pt x="1714" y="673"/>
                  </a:lnTo>
                  <a:lnTo>
                    <a:pt x="1710" y="693"/>
                  </a:lnTo>
                  <a:lnTo>
                    <a:pt x="1698" y="712"/>
                  </a:lnTo>
                  <a:lnTo>
                    <a:pt x="1687" y="728"/>
                  </a:lnTo>
                  <a:lnTo>
                    <a:pt x="1681" y="736"/>
                  </a:lnTo>
                  <a:lnTo>
                    <a:pt x="1673" y="742"/>
                  </a:lnTo>
                  <a:lnTo>
                    <a:pt x="1669" y="752"/>
                  </a:lnTo>
                  <a:lnTo>
                    <a:pt x="1667" y="762"/>
                  </a:lnTo>
                  <a:lnTo>
                    <a:pt x="1673" y="773"/>
                  </a:lnTo>
                  <a:lnTo>
                    <a:pt x="1683" y="787"/>
                  </a:lnTo>
                  <a:lnTo>
                    <a:pt x="1697" y="799"/>
                  </a:lnTo>
                  <a:lnTo>
                    <a:pt x="1708" y="811"/>
                  </a:lnTo>
                  <a:lnTo>
                    <a:pt x="1718" y="823"/>
                  </a:lnTo>
                  <a:lnTo>
                    <a:pt x="1722" y="836"/>
                  </a:lnTo>
                  <a:lnTo>
                    <a:pt x="1720" y="852"/>
                  </a:lnTo>
                  <a:lnTo>
                    <a:pt x="1720" y="876"/>
                  </a:lnTo>
                  <a:lnTo>
                    <a:pt x="1718" y="905"/>
                  </a:lnTo>
                  <a:lnTo>
                    <a:pt x="1716" y="935"/>
                  </a:lnTo>
                  <a:lnTo>
                    <a:pt x="1714" y="964"/>
                  </a:lnTo>
                  <a:lnTo>
                    <a:pt x="1712" y="988"/>
                  </a:lnTo>
                  <a:lnTo>
                    <a:pt x="1708" y="1002"/>
                  </a:lnTo>
                  <a:lnTo>
                    <a:pt x="1697" y="1025"/>
                  </a:lnTo>
                  <a:lnTo>
                    <a:pt x="1687" y="1051"/>
                  </a:lnTo>
                  <a:lnTo>
                    <a:pt x="1675" y="1074"/>
                  </a:lnTo>
                  <a:lnTo>
                    <a:pt x="1667" y="1096"/>
                  </a:lnTo>
                  <a:lnTo>
                    <a:pt x="1667" y="1114"/>
                  </a:lnTo>
                  <a:lnTo>
                    <a:pt x="1667" y="1130"/>
                  </a:lnTo>
                  <a:lnTo>
                    <a:pt x="1669" y="1139"/>
                  </a:lnTo>
                  <a:lnTo>
                    <a:pt x="1671" y="1151"/>
                  </a:lnTo>
                  <a:lnTo>
                    <a:pt x="1671" y="1163"/>
                  </a:lnTo>
                  <a:lnTo>
                    <a:pt x="1667" y="1171"/>
                  </a:lnTo>
                  <a:lnTo>
                    <a:pt x="1655" y="1175"/>
                  </a:lnTo>
                  <a:lnTo>
                    <a:pt x="1639" y="1175"/>
                  </a:lnTo>
                  <a:lnTo>
                    <a:pt x="1614" y="1175"/>
                  </a:lnTo>
                  <a:lnTo>
                    <a:pt x="1586" y="1175"/>
                  </a:lnTo>
                  <a:lnTo>
                    <a:pt x="1561" y="1173"/>
                  </a:lnTo>
                  <a:lnTo>
                    <a:pt x="1539" y="1171"/>
                  </a:lnTo>
                  <a:lnTo>
                    <a:pt x="1529" y="1169"/>
                  </a:lnTo>
                  <a:lnTo>
                    <a:pt x="1521" y="1169"/>
                  </a:lnTo>
                  <a:lnTo>
                    <a:pt x="1511" y="1171"/>
                  </a:lnTo>
                  <a:lnTo>
                    <a:pt x="1502" y="1177"/>
                  </a:lnTo>
                  <a:lnTo>
                    <a:pt x="1496" y="1183"/>
                  </a:lnTo>
                  <a:lnTo>
                    <a:pt x="1492" y="1193"/>
                  </a:lnTo>
                  <a:lnTo>
                    <a:pt x="1486" y="1206"/>
                  </a:lnTo>
                  <a:lnTo>
                    <a:pt x="1478" y="1222"/>
                  </a:lnTo>
                  <a:lnTo>
                    <a:pt x="1468" y="1238"/>
                  </a:lnTo>
                  <a:lnTo>
                    <a:pt x="1458" y="1246"/>
                  </a:lnTo>
                  <a:lnTo>
                    <a:pt x="1445" y="1254"/>
                  </a:lnTo>
                  <a:lnTo>
                    <a:pt x="1435" y="1261"/>
                  </a:lnTo>
                  <a:lnTo>
                    <a:pt x="1429" y="1273"/>
                  </a:lnTo>
                  <a:lnTo>
                    <a:pt x="1433" y="1285"/>
                  </a:lnTo>
                  <a:lnTo>
                    <a:pt x="1443" y="1297"/>
                  </a:lnTo>
                  <a:lnTo>
                    <a:pt x="1456" y="1313"/>
                  </a:lnTo>
                  <a:lnTo>
                    <a:pt x="1470" y="1332"/>
                  </a:lnTo>
                  <a:lnTo>
                    <a:pt x="1480" y="1350"/>
                  </a:lnTo>
                  <a:lnTo>
                    <a:pt x="1486" y="1364"/>
                  </a:lnTo>
                  <a:lnTo>
                    <a:pt x="1492" y="1381"/>
                  </a:lnTo>
                  <a:lnTo>
                    <a:pt x="1498" y="1401"/>
                  </a:lnTo>
                  <a:lnTo>
                    <a:pt x="1504" y="1423"/>
                  </a:lnTo>
                  <a:lnTo>
                    <a:pt x="1510" y="1441"/>
                  </a:lnTo>
                  <a:lnTo>
                    <a:pt x="1513" y="1454"/>
                  </a:lnTo>
                  <a:lnTo>
                    <a:pt x="1517" y="1470"/>
                  </a:lnTo>
                  <a:lnTo>
                    <a:pt x="1521" y="1482"/>
                  </a:lnTo>
                  <a:lnTo>
                    <a:pt x="1523" y="1486"/>
                  </a:lnTo>
                  <a:lnTo>
                    <a:pt x="1480" y="1490"/>
                  </a:lnTo>
                  <a:lnTo>
                    <a:pt x="1336" y="1439"/>
                  </a:lnTo>
                  <a:lnTo>
                    <a:pt x="1287" y="1476"/>
                  </a:lnTo>
                  <a:lnTo>
                    <a:pt x="1271" y="1531"/>
                  </a:lnTo>
                  <a:lnTo>
                    <a:pt x="1248" y="1557"/>
                  </a:lnTo>
                  <a:lnTo>
                    <a:pt x="1195" y="1504"/>
                  </a:lnTo>
                  <a:lnTo>
                    <a:pt x="1151" y="1472"/>
                  </a:lnTo>
                  <a:lnTo>
                    <a:pt x="1130" y="1399"/>
                  </a:lnTo>
                  <a:lnTo>
                    <a:pt x="1090" y="1405"/>
                  </a:lnTo>
                  <a:lnTo>
                    <a:pt x="1100" y="1486"/>
                  </a:lnTo>
                  <a:lnTo>
                    <a:pt x="1067" y="1488"/>
                  </a:lnTo>
                  <a:lnTo>
                    <a:pt x="1019" y="1415"/>
                  </a:lnTo>
                  <a:lnTo>
                    <a:pt x="966" y="1429"/>
                  </a:lnTo>
                  <a:lnTo>
                    <a:pt x="950" y="1380"/>
                  </a:lnTo>
                  <a:lnTo>
                    <a:pt x="927" y="1348"/>
                  </a:lnTo>
                  <a:lnTo>
                    <a:pt x="807" y="1372"/>
                  </a:lnTo>
                  <a:lnTo>
                    <a:pt x="765" y="1322"/>
                  </a:lnTo>
                  <a:lnTo>
                    <a:pt x="730" y="1352"/>
                  </a:lnTo>
                  <a:lnTo>
                    <a:pt x="683" y="1348"/>
                  </a:lnTo>
                  <a:lnTo>
                    <a:pt x="620" y="1370"/>
                  </a:lnTo>
                  <a:lnTo>
                    <a:pt x="557" y="1301"/>
                  </a:lnTo>
                  <a:lnTo>
                    <a:pt x="533" y="1238"/>
                  </a:lnTo>
                  <a:lnTo>
                    <a:pt x="437" y="1261"/>
                  </a:lnTo>
                  <a:lnTo>
                    <a:pt x="401" y="1291"/>
                  </a:lnTo>
                  <a:lnTo>
                    <a:pt x="413" y="1208"/>
                  </a:lnTo>
                  <a:lnTo>
                    <a:pt x="372" y="1153"/>
                  </a:lnTo>
                  <a:lnTo>
                    <a:pt x="317" y="1094"/>
                  </a:lnTo>
                  <a:lnTo>
                    <a:pt x="332" y="1047"/>
                  </a:lnTo>
                  <a:lnTo>
                    <a:pt x="415" y="956"/>
                  </a:lnTo>
                  <a:lnTo>
                    <a:pt x="472" y="844"/>
                  </a:lnTo>
                  <a:lnTo>
                    <a:pt x="521" y="791"/>
                  </a:lnTo>
                  <a:lnTo>
                    <a:pt x="529" y="722"/>
                  </a:lnTo>
                  <a:lnTo>
                    <a:pt x="563" y="708"/>
                  </a:lnTo>
                  <a:lnTo>
                    <a:pt x="531" y="590"/>
                  </a:lnTo>
                  <a:lnTo>
                    <a:pt x="561" y="480"/>
                  </a:lnTo>
                  <a:lnTo>
                    <a:pt x="580" y="376"/>
                  </a:lnTo>
                  <a:lnTo>
                    <a:pt x="468" y="297"/>
                  </a:lnTo>
                  <a:lnTo>
                    <a:pt x="421" y="358"/>
                  </a:lnTo>
                  <a:lnTo>
                    <a:pt x="313" y="393"/>
                  </a:lnTo>
                  <a:lnTo>
                    <a:pt x="210" y="393"/>
                  </a:lnTo>
                  <a:lnTo>
                    <a:pt x="183" y="321"/>
                  </a:lnTo>
                  <a:lnTo>
                    <a:pt x="179" y="254"/>
                  </a:lnTo>
                  <a:lnTo>
                    <a:pt x="112" y="226"/>
                  </a:lnTo>
                  <a:lnTo>
                    <a:pt x="88" y="273"/>
                  </a:lnTo>
                  <a:lnTo>
                    <a:pt x="0" y="222"/>
                  </a:lnTo>
                  <a:lnTo>
                    <a:pt x="45" y="140"/>
                  </a:lnTo>
                  <a:lnTo>
                    <a:pt x="6" y="90"/>
                  </a:lnTo>
                  <a:lnTo>
                    <a:pt x="10" y="88"/>
                  </a:lnTo>
                  <a:lnTo>
                    <a:pt x="19" y="83"/>
                  </a:lnTo>
                  <a:lnTo>
                    <a:pt x="33" y="75"/>
                  </a:lnTo>
                  <a:lnTo>
                    <a:pt x="51" y="65"/>
                  </a:lnTo>
                  <a:lnTo>
                    <a:pt x="69" y="57"/>
                  </a:lnTo>
                  <a:lnTo>
                    <a:pt x="84" y="49"/>
                  </a:lnTo>
                  <a:lnTo>
                    <a:pt x="98" y="45"/>
                  </a:lnTo>
                  <a:lnTo>
                    <a:pt x="112" y="41"/>
                  </a:lnTo>
                  <a:lnTo>
                    <a:pt x="134" y="35"/>
                  </a:lnTo>
                  <a:lnTo>
                    <a:pt x="155" y="25"/>
                  </a:lnTo>
                  <a:lnTo>
                    <a:pt x="179" y="18"/>
                  </a:lnTo>
                  <a:lnTo>
                    <a:pt x="197" y="8"/>
                  </a:lnTo>
                  <a:lnTo>
                    <a:pt x="208" y="4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7" y="14"/>
                  </a:lnTo>
                  <a:lnTo>
                    <a:pt x="293" y="25"/>
                  </a:lnTo>
                  <a:lnTo>
                    <a:pt x="313" y="39"/>
                  </a:lnTo>
                  <a:lnTo>
                    <a:pt x="328" y="47"/>
                  </a:lnTo>
                  <a:lnTo>
                    <a:pt x="344" y="51"/>
                  </a:lnTo>
                  <a:lnTo>
                    <a:pt x="358" y="49"/>
                  </a:lnTo>
                  <a:lnTo>
                    <a:pt x="366" y="43"/>
                  </a:lnTo>
                  <a:lnTo>
                    <a:pt x="374" y="35"/>
                  </a:lnTo>
                  <a:lnTo>
                    <a:pt x="380" y="27"/>
                  </a:lnTo>
                  <a:lnTo>
                    <a:pt x="387" y="21"/>
                  </a:lnTo>
                  <a:lnTo>
                    <a:pt x="397" y="21"/>
                  </a:lnTo>
                  <a:lnTo>
                    <a:pt x="413" y="25"/>
                  </a:lnTo>
                  <a:lnTo>
                    <a:pt x="447" y="39"/>
                  </a:lnTo>
                  <a:lnTo>
                    <a:pt x="472" y="53"/>
                  </a:lnTo>
                  <a:lnTo>
                    <a:pt x="492" y="73"/>
                  </a:lnTo>
                  <a:lnTo>
                    <a:pt x="510" y="96"/>
                  </a:lnTo>
                  <a:lnTo>
                    <a:pt x="531" y="118"/>
                  </a:lnTo>
                  <a:lnTo>
                    <a:pt x="551" y="142"/>
                  </a:lnTo>
                  <a:lnTo>
                    <a:pt x="567" y="163"/>
                  </a:lnTo>
                  <a:lnTo>
                    <a:pt x="582" y="187"/>
                  </a:lnTo>
                  <a:lnTo>
                    <a:pt x="598" y="212"/>
                  </a:lnTo>
                  <a:lnTo>
                    <a:pt x="610" y="232"/>
                  </a:lnTo>
                  <a:lnTo>
                    <a:pt x="622" y="256"/>
                  </a:lnTo>
                  <a:lnTo>
                    <a:pt x="637" y="279"/>
                  </a:lnTo>
                  <a:lnTo>
                    <a:pt x="655" y="303"/>
                  </a:lnTo>
                  <a:lnTo>
                    <a:pt x="673" y="325"/>
                  </a:lnTo>
                  <a:lnTo>
                    <a:pt x="689" y="348"/>
                  </a:lnTo>
                  <a:lnTo>
                    <a:pt x="698" y="368"/>
                  </a:lnTo>
                  <a:lnTo>
                    <a:pt x="704" y="378"/>
                  </a:lnTo>
                  <a:lnTo>
                    <a:pt x="714" y="386"/>
                  </a:lnTo>
                  <a:lnTo>
                    <a:pt x="726" y="393"/>
                  </a:lnTo>
                  <a:lnTo>
                    <a:pt x="736" y="405"/>
                  </a:lnTo>
                  <a:lnTo>
                    <a:pt x="742" y="417"/>
                  </a:lnTo>
                  <a:lnTo>
                    <a:pt x="750" y="445"/>
                  </a:lnTo>
                  <a:lnTo>
                    <a:pt x="761" y="470"/>
                  </a:lnTo>
                  <a:lnTo>
                    <a:pt x="773" y="492"/>
                  </a:lnTo>
                  <a:lnTo>
                    <a:pt x="783" y="508"/>
                  </a:lnTo>
                  <a:lnTo>
                    <a:pt x="795" y="527"/>
                  </a:lnTo>
                  <a:lnTo>
                    <a:pt x="809" y="543"/>
                  </a:lnTo>
                  <a:lnTo>
                    <a:pt x="824" y="555"/>
                  </a:lnTo>
                  <a:lnTo>
                    <a:pt x="840" y="561"/>
                  </a:lnTo>
                  <a:lnTo>
                    <a:pt x="862" y="567"/>
                  </a:lnTo>
                  <a:lnTo>
                    <a:pt x="882" y="569"/>
                  </a:lnTo>
                  <a:lnTo>
                    <a:pt x="901" y="565"/>
                  </a:lnTo>
                  <a:lnTo>
                    <a:pt x="919" y="559"/>
                  </a:lnTo>
                  <a:lnTo>
                    <a:pt x="941" y="553"/>
                  </a:lnTo>
                  <a:lnTo>
                    <a:pt x="960" y="549"/>
                  </a:lnTo>
                  <a:lnTo>
                    <a:pt x="982" y="551"/>
                  </a:lnTo>
                  <a:lnTo>
                    <a:pt x="1004" y="559"/>
                  </a:lnTo>
                  <a:lnTo>
                    <a:pt x="1029" y="563"/>
                  </a:lnTo>
                  <a:lnTo>
                    <a:pt x="1051" y="569"/>
                  </a:lnTo>
                  <a:lnTo>
                    <a:pt x="1065" y="575"/>
                  </a:lnTo>
                  <a:lnTo>
                    <a:pt x="1073" y="580"/>
                  </a:lnTo>
                  <a:lnTo>
                    <a:pt x="1086" y="588"/>
                  </a:lnTo>
                  <a:lnTo>
                    <a:pt x="1104" y="598"/>
                  </a:lnTo>
                  <a:lnTo>
                    <a:pt x="1122" y="608"/>
                  </a:lnTo>
                  <a:lnTo>
                    <a:pt x="1139" y="616"/>
                  </a:lnTo>
                  <a:lnTo>
                    <a:pt x="1155" y="620"/>
                  </a:lnTo>
                  <a:lnTo>
                    <a:pt x="1167" y="620"/>
                  </a:lnTo>
                  <a:lnTo>
                    <a:pt x="1171" y="618"/>
                  </a:lnTo>
                  <a:lnTo>
                    <a:pt x="1177" y="614"/>
                  </a:lnTo>
                  <a:lnTo>
                    <a:pt x="1181" y="614"/>
                  </a:lnTo>
                  <a:lnTo>
                    <a:pt x="1185" y="614"/>
                  </a:lnTo>
                  <a:lnTo>
                    <a:pt x="1189" y="616"/>
                  </a:lnTo>
                  <a:lnTo>
                    <a:pt x="1191" y="618"/>
                  </a:lnTo>
                  <a:lnTo>
                    <a:pt x="1193" y="624"/>
                  </a:lnTo>
                  <a:lnTo>
                    <a:pt x="1195" y="632"/>
                  </a:lnTo>
                  <a:lnTo>
                    <a:pt x="1197" y="641"/>
                  </a:lnTo>
                  <a:lnTo>
                    <a:pt x="1202" y="659"/>
                  </a:lnTo>
                  <a:lnTo>
                    <a:pt x="1212" y="675"/>
                  </a:lnTo>
                  <a:lnTo>
                    <a:pt x="1224" y="687"/>
                  </a:lnTo>
                  <a:lnTo>
                    <a:pt x="1232" y="701"/>
                  </a:lnTo>
                  <a:lnTo>
                    <a:pt x="1238" y="714"/>
                  </a:lnTo>
                  <a:lnTo>
                    <a:pt x="1244" y="734"/>
                  </a:lnTo>
                  <a:lnTo>
                    <a:pt x="1254" y="754"/>
                  </a:lnTo>
                  <a:lnTo>
                    <a:pt x="1265" y="767"/>
                  </a:lnTo>
                  <a:lnTo>
                    <a:pt x="1277" y="775"/>
                  </a:lnTo>
                  <a:lnTo>
                    <a:pt x="1289" y="779"/>
                  </a:lnTo>
                  <a:lnTo>
                    <a:pt x="1299" y="785"/>
                  </a:lnTo>
                  <a:lnTo>
                    <a:pt x="1313" y="789"/>
                  </a:lnTo>
                  <a:lnTo>
                    <a:pt x="1328" y="785"/>
                  </a:lnTo>
                  <a:lnTo>
                    <a:pt x="1348" y="777"/>
                  </a:lnTo>
                  <a:lnTo>
                    <a:pt x="1374" y="773"/>
                  </a:lnTo>
                  <a:lnTo>
                    <a:pt x="1399" y="767"/>
                  </a:lnTo>
                  <a:lnTo>
                    <a:pt x="1423" y="760"/>
                  </a:lnTo>
                  <a:lnTo>
                    <a:pt x="1447" y="742"/>
                  </a:lnTo>
                  <a:lnTo>
                    <a:pt x="1462" y="722"/>
                  </a:lnTo>
                  <a:lnTo>
                    <a:pt x="1472" y="701"/>
                  </a:lnTo>
                  <a:lnTo>
                    <a:pt x="1480" y="689"/>
                  </a:lnTo>
                  <a:lnTo>
                    <a:pt x="1494" y="675"/>
                  </a:lnTo>
                  <a:lnTo>
                    <a:pt x="1510" y="659"/>
                  </a:lnTo>
                  <a:lnTo>
                    <a:pt x="1527" y="643"/>
                  </a:lnTo>
                  <a:lnTo>
                    <a:pt x="1543" y="628"/>
                  </a:lnTo>
                  <a:lnTo>
                    <a:pt x="1557" y="616"/>
                  </a:lnTo>
                  <a:lnTo>
                    <a:pt x="1572" y="604"/>
                  </a:lnTo>
                  <a:lnTo>
                    <a:pt x="1584" y="594"/>
                  </a:lnTo>
                  <a:lnTo>
                    <a:pt x="1598" y="586"/>
                  </a:lnTo>
                  <a:lnTo>
                    <a:pt x="1614" y="577"/>
                  </a:lnTo>
                  <a:lnTo>
                    <a:pt x="1634" y="567"/>
                  </a:lnTo>
                  <a:lnTo>
                    <a:pt x="1653" y="561"/>
                  </a:lnTo>
                  <a:lnTo>
                    <a:pt x="1667" y="557"/>
                  </a:lnTo>
                  <a:lnTo>
                    <a:pt x="1673" y="557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55" name="Freeform 104"/>
            <p:cNvSpPr>
              <a:spLocks/>
            </p:cNvSpPr>
            <p:nvPr/>
          </p:nvSpPr>
          <p:spPr bwMode="gray">
            <a:xfrm>
              <a:off x="3599" y="839"/>
              <a:ext cx="861" cy="778"/>
            </a:xfrm>
            <a:custGeom>
              <a:avLst/>
              <a:gdLst>
                <a:gd name="T0" fmla="*/ 419 w 1722"/>
                <a:gd name="T1" fmla="*/ 147 h 1557"/>
                <a:gd name="T2" fmla="*/ 423 w 1722"/>
                <a:gd name="T3" fmla="*/ 159 h 1557"/>
                <a:gd name="T4" fmla="*/ 428 w 1722"/>
                <a:gd name="T5" fmla="*/ 173 h 1557"/>
                <a:gd name="T6" fmla="*/ 419 w 1722"/>
                <a:gd name="T7" fmla="*/ 185 h 1557"/>
                <a:gd name="T8" fmla="*/ 421 w 1722"/>
                <a:gd name="T9" fmla="*/ 196 h 1557"/>
                <a:gd name="T10" fmla="*/ 431 w 1722"/>
                <a:gd name="T11" fmla="*/ 209 h 1557"/>
                <a:gd name="T12" fmla="*/ 429 w 1722"/>
                <a:gd name="T13" fmla="*/ 233 h 1557"/>
                <a:gd name="T14" fmla="*/ 425 w 1722"/>
                <a:gd name="T15" fmla="*/ 256 h 1557"/>
                <a:gd name="T16" fmla="*/ 417 w 1722"/>
                <a:gd name="T17" fmla="*/ 278 h 1557"/>
                <a:gd name="T18" fmla="*/ 418 w 1722"/>
                <a:gd name="T19" fmla="*/ 290 h 1557"/>
                <a:gd name="T20" fmla="*/ 404 w 1722"/>
                <a:gd name="T21" fmla="*/ 293 h 1557"/>
                <a:gd name="T22" fmla="*/ 383 w 1722"/>
                <a:gd name="T23" fmla="*/ 292 h 1557"/>
                <a:gd name="T24" fmla="*/ 374 w 1722"/>
                <a:gd name="T25" fmla="*/ 295 h 1557"/>
                <a:gd name="T26" fmla="*/ 367 w 1722"/>
                <a:gd name="T27" fmla="*/ 309 h 1557"/>
                <a:gd name="T28" fmla="*/ 358 w 1722"/>
                <a:gd name="T29" fmla="*/ 318 h 1557"/>
                <a:gd name="T30" fmla="*/ 368 w 1722"/>
                <a:gd name="T31" fmla="*/ 333 h 1557"/>
                <a:gd name="T32" fmla="*/ 375 w 1722"/>
                <a:gd name="T33" fmla="*/ 350 h 1557"/>
                <a:gd name="T34" fmla="*/ 380 w 1722"/>
                <a:gd name="T35" fmla="*/ 367 h 1557"/>
                <a:gd name="T36" fmla="*/ 334 w 1722"/>
                <a:gd name="T37" fmla="*/ 359 h 1557"/>
                <a:gd name="T38" fmla="*/ 299 w 1722"/>
                <a:gd name="T39" fmla="*/ 376 h 1557"/>
                <a:gd name="T40" fmla="*/ 275 w 1722"/>
                <a:gd name="T41" fmla="*/ 371 h 1557"/>
                <a:gd name="T42" fmla="*/ 237 w 1722"/>
                <a:gd name="T43" fmla="*/ 345 h 1557"/>
                <a:gd name="T44" fmla="*/ 183 w 1722"/>
                <a:gd name="T45" fmla="*/ 338 h 1557"/>
                <a:gd name="T46" fmla="*/ 134 w 1722"/>
                <a:gd name="T47" fmla="*/ 309 h 1557"/>
                <a:gd name="T48" fmla="*/ 93 w 1722"/>
                <a:gd name="T49" fmla="*/ 288 h 1557"/>
                <a:gd name="T50" fmla="*/ 118 w 1722"/>
                <a:gd name="T51" fmla="*/ 211 h 1557"/>
                <a:gd name="T52" fmla="*/ 133 w 1722"/>
                <a:gd name="T53" fmla="*/ 147 h 1557"/>
                <a:gd name="T54" fmla="*/ 106 w 1722"/>
                <a:gd name="T55" fmla="*/ 89 h 1557"/>
                <a:gd name="T56" fmla="*/ 45 w 1722"/>
                <a:gd name="T57" fmla="*/ 63 h 1557"/>
                <a:gd name="T58" fmla="*/ 12 w 1722"/>
                <a:gd name="T59" fmla="*/ 35 h 1557"/>
                <a:gd name="T60" fmla="*/ 9 w 1722"/>
                <a:gd name="T61" fmla="*/ 18 h 1557"/>
                <a:gd name="T62" fmla="*/ 25 w 1722"/>
                <a:gd name="T63" fmla="*/ 11 h 1557"/>
                <a:gd name="T64" fmla="*/ 45 w 1722"/>
                <a:gd name="T65" fmla="*/ 4 h 1557"/>
                <a:gd name="T66" fmla="*/ 61 w 1722"/>
                <a:gd name="T67" fmla="*/ 1 h 1557"/>
                <a:gd name="T68" fmla="*/ 82 w 1722"/>
                <a:gd name="T69" fmla="*/ 11 h 1557"/>
                <a:gd name="T70" fmla="*/ 94 w 1722"/>
                <a:gd name="T71" fmla="*/ 8 h 1557"/>
                <a:gd name="T72" fmla="*/ 104 w 1722"/>
                <a:gd name="T73" fmla="*/ 6 h 1557"/>
                <a:gd name="T74" fmla="*/ 127 w 1722"/>
                <a:gd name="T75" fmla="*/ 24 h 1557"/>
                <a:gd name="T76" fmla="*/ 146 w 1722"/>
                <a:gd name="T77" fmla="*/ 46 h 1557"/>
                <a:gd name="T78" fmla="*/ 160 w 1722"/>
                <a:gd name="T79" fmla="*/ 69 h 1557"/>
                <a:gd name="T80" fmla="*/ 175 w 1722"/>
                <a:gd name="T81" fmla="*/ 92 h 1557"/>
                <a:gd name="T82" fmla="*/ 184 w 1722"/>
                <a:gd name="T83" fmla="*/ 101 h 1557"/>
                <a:gd name="T84" fmla="*/ 194 w 1722"/>
                <a:gd name="T85" fmla="*/ 123 h 1557"/>
                <a:gd name="T86" fmla="*/ 206 w 1722"/>
                <a:gd name="T87" fmla="*/ 138 h 1557"/>
                <a:gd name="T88" fmla="*/ 225 w 1722"/>
                <a:gd name="T89" fmla="*/ 141 h 1557"/>
                <a:gd name="T90" fmla="*/ 245 w 1722"/>
                <a:gd name="T91" fmla="*/ 137 h 1557"/>
                <a:gd name="T92" fmla="*/ 267 w 1722"/>
                <a:gd name="T93" fmla="*/ 143 h 1557"/>
                <a:gd name="T94" fmla="*/ 281 w 1722"/>
                <a:gd name="T95" fmla="*/ 152 h 1557"/>
                <a:gd name="T96" fmla="*/ 293 w 1722"/>
                <a:gd name="T97" fmla="*/ 154 h 1557"/>
                <a:gd name="T98" fmla="*/ 298 w 1722"/>
                <a:gd name="T99" fmla="*/ 154 h 1557"/>
                <a:gd name="T100" fmla="*/ 300 w 1722"/>
                <a:gd name="T101" fmla="*/ 160 h 1557"/>
                <a:gd name="T102" fmla="*/ 308 w 1722"/>
                <a:gd name="T103" fmla="*/ 175 h 1557"/>
                <a:gd name="T104" fmla="*/ 317 w 1722"/>
                <a:gd name="T105" fmla="*/ 191 h 1557"/>
                <a:gd name="T106" fmla="*/ 329 w 1722"/>
                <a:gd name="T107" fmla="*/ 197 h 1557"/>
                <a:gd name="T108" fmla="*/ 350 w 1722"/>
                <a:gd name="T109" fmla="*/ 191 h 1557"/>
                <a:gd name="T110" fmla="*/ 368 w 1722"/>
                <a:gd name="T111" fmla="*/ 175 h 1557"/>
                <a:gd name="T112" fmla="*/ 382 w 1722"/>
                <a:gd name="T113" fmla="*/ 160 h 1557"/>
                <a:gd name="T114" fmla="*/ 396 w 1722"/>
                <a:gd name="T115" fmla="*/ 148 h 1557"/>
                <a:gd name="T116" fmla="*/ 414 w 1722"/>
                <a:gd name="T117" fmla="*/ 140 h 15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22"/>
                <a:gd name="T178" fmla="*/ 0 h 1557"/>
                <a:gd name="T179" fmla="*/ 1722 w 1722"/>
                <a:gd name="T180" fmla="*/ 1557 h 15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22" h="1557">
                  <a:moveTo>
                    <a:pt x="1673" y="557"/>
                  </a:moveTo>
                  <a:lnTo>
                    <a:pt x="1673" y="561"/>
                  </a:lnTo>
                  <a:lnTo>
                    <a:pt x="1673" y="575"/>
                  </a:lnTo>
                  <a:lnTo>
                    <a:pt x="1675" y="590"/>
                  </a:lnTo>
                  <a:lnTo>
                    <a:pt x="1675" y="606"/>
                  </a:lnTo>
                  <a:lnTo>
                    <a:pt x="1675" y="618"/>
                  </a:lnTo>
                  <a:lnTo>
                    <a:pt x="1681" y="628"/>
                  </a:lnTo>
                  <a:lnTo>
                    <a:pt x="1691" y="639"/>
                  </a:lnTo>
                  <a:lnTo>
                    <a:pt x="1702" y="649"/>
                  </a:lnTo>
                  <a:lnTo>
                    <a:pt x="1712" y="661"/>
                  </a:lnTo>
                  <a:lnTo>
                    <a:pt x="1714" y="673"/>
                  </a:lnTo>
                  <a:lnTo>
                    <a:pt x="1710" y="693"/>
                  </a:lnTo>
                  <a:lnTo>
                    <a:pt x="1698" y="712"/>
                  </a:lnTo>
                  <a:lnTo>
                    <a:pt x="1687" y="728"/>
                  </a:lnTo>
                  <a:lnTo>
                    <a:pt x="1681" y="736"/>
                  </a:lnTo>
                  <a:lnTo>
                    <a:pt x="1673" y="742"/>
                  </a:lnTo>
                  <a:lnTo>
                    <a:pt x="1669" y="752"/>
                  </a:lnTo>
                  <a:lnTo>
                    <a:pt x="1667" y="762"/>
                  </a:lnTo>
                  <a:lnTo>
                    <a:pt x="1673" y="773"/>
                  </a:lnTo>
                  <a:lnTo>
                    <a:pt x="1683" y="787"/>
                  </a:lnTo>
                  <a:lnTo>
                    <a:pt x="1697" y="799"/>
                  </a:lnTo>
                  <a:lnTo>
                    <a:pt x="1708" y="811"/>
                  </a:lnTo>
                  <a:lnTo>
                    <a:pt x="1718" y="823"/>
                  </a:lnTo>
                  <a:lnTo>
                    <a:pt x="1722" y="836"/>
                  </a:lnTo>
                  <a:lnTo>
                    <a:pt x="1720" y="852"/>
                  </a:lnTo>
                  <a:lnTo>
                    <a:pt x="1720" y="876"/>
                  </a:lnTo>
                  <a:lnTo>
                    <a:pt x="1718" y="905"/>
                  </a:lnTo>
                  <a:lnTo>
                    <a:pt x="1716" y="935"/>
                  </a:lnTo>
                  <a:lnTo>
                    <a:pt x="1714" y="964"/>
                  </a:lnTo>
                  <a:lnTo>
                    <a:pt x="1712" y="988"/>
                  </a:lnTo>
                  <a:lnTo>
                    <a:pt x="1708" y="1002"/>
                  </a:lnTo>
                  <a:lnTo>
                    <a:pt x="1697" y="1025"/>
                  </a:lnTo>
                  <a:lnTo>
                    <a:pt x="1687" y="1051"/>
                  </a:lnTo>
                  <a:lnTo>
                    <a:pt x="1675" y="1074"/>
                  </a:lnTo>
                  <a:lnTo>
                    <a:pt x="1667" y="1096"/>
                  </a:lnTo>
                  <a:lnTo>
                    <a:pt x="1667" y="1114"/>
                  </a:lnTo>
                  <a:lnTo>
                    <a:pt x="1667" y="1130"/>
                  </a:lnTo>
                  <a:lnTo>
                    <a:pt x="1669" y="1139"/>
                  </a:lnTo>
                  <a:lnTo>
                    <a:pt x="1671" y="1151"/>
                  </a:lnTo>
                  <a:lnTo>
                    <a:pt x="1671" y="1163"/>
                  </a:lnTo>
                  <a:lnTo>
                    <a:pt x="1667" y="1171"/>
                  </a:lnTo>
                  <a:lnTo>
                    <a:pt x="1655" y="1175"/>
                  </a:lnTo>
                  <a:lnTo>
                    <a:pt x="1639" y="1175"/>
                  </a:lnTo>
                  <a:lnTo>
                    <a:pt x="1614" y="1175"/>
                  </a:lnTo>
                  <a:lnTo>
                    <a:pt x="1586" y="1175"/>
                  </a:lnTo>
                  <a:lnTo>
                    <a:pt x="1561" y="1173"/>
                  </a:lnTo>
                  <a:lnTo>
                    <a:pt x="1539" y="1171"/>
                  </a:lnTo>
                  <a:lnTo>
                    <a:pt x="1529" y="1169"/>
                  </a:lnTo>
                  <a:lnTo>
                    <a:pt x="1521" y="1169"/>
                  </a:lnTo>
                  <a:lnTo>
                    <a:pt x="1511" y="1171"/>
                  </a:lnTo>
                  <a:lnTo>
                    <a:pt x="1502" y="1177"/>
                  </a:lnTo>
                  <a:lnTo>
                    <a:pt x="1496" y="1183"/>
                  </a:lnTo>
                  <a:lnTo>
                    <a:pt x="1492" y="1193"/>
                  </a:lnTo>
                  <a:lnTo>
                    <a:pt x="1486" y="1206"/>
                  </a:lnTo>
                  <a:lnTo>
                    <a:pt x="1478" y="1222"/>
                  </a:lnTo>
                  <a:lnTo>
                    <a:pt x="1468" y="1238"/>
                  </a:lnTo>
                  <a:lnTo>
                    <a:pt x="1458" y="1246"/>
                  </a:lnTo>
                  <a:lnTo>
                    <a:pt x="1445" y="1254"/>
                  </a:lnTo>
                  <a:lnTo>
                    <a:pt x="1435" y="1261"/>
                  </a:lnTo>
                  <a:lnTo>
                    <a:pt x="1429" y="1273"/>
                  </a:lnTo>
                  <a:lnTo>
                    <a:pt x="1433" y="1285"/>
                  </a:lnTo>
                  <a:lnTo>
                    <a:pt x="1443" y="1297"/>
                  </a:lnTo>
                  <a:lnTo>
                    <a:pt x="1456" y="1313"/>
                  </a:lnTo>
                  <a:lnTo>
                    <a:pt x="1470" y="1332"/>
                  </a:lnTo>
                  <a:lnTo>
                    <a:pt x="1480" y="1350"/>
                  </a:lnTo>
                  <a:lnTo>
                    <a:pt x="1486" y="1364"/>
                  </a:lnTo>
                  <a:lnTo>
                    <a:pt x="1492" y="1381"/>
                  </a:lnTo>
                  <a:lnTo>
                    <a:pt x="1498" y="1401"/>
                  </a:lnTo>
                  <a:lnTo>
                    <a:pt x="1504" y="1423"/>
                  </a:lnTo>
                  <a:lnTo>
                    <a:pt x="1510" y="1441"/>
                  </a:lnTo>
                  <a:lnTo>
                    <a:pt x="1513" y="1454"/>
                  </a:lnTo>
                  <a:lnTo>
                    <a:pt x="1517" y="1470"/>
                  </a:lnTo>
                  <a:lnTo>
                    <a:pt x="1521" y="1482"/>
                  </a:lnTo>
                  <a:lnTo>
                    <a:pt x="1523" y="1486"/>
                  </a:lnTo>
                  <a:lnTo>
                    <a:pt x="1480" y="1490"/>
                  </a:lnTo>
                  <a:lnTo>
                    <a:pt x="1336" y="1439"/>
                  </a:lnTo>
                  <a:lnTo>
                    <a:pt x="1287" y="1476"/>
                  </a:lnTo>
                  <a:lnTo>
                    <a:pt x="1271" y="1531"/>
                  </a:lnTo>
                  <a:lnTo>
                    <a:pt x="1248" y="1557"/>
                  </a:lnTo>
                  <a:lnTo>
                    <a:pt x="1195" y="1504"/>
                  </a:lnTo>
                  <a:lnTo>
                    <a:pt x="1151" y="1472"/>
                  </a:lnTo>
                  <a:lnTo>
                    <a:pt x="1130" y="1399"/>
                  </a:lnTo>
                  <a:lnTo>
                    <a:pt x="1090" y="1405"/>
                  </a:lnTo>
                  <a:lnTo>
                    <a:pt x="1100" y="1486"/>
                  </a:lnTo>
                  <a:lnTo>
                    <a:pt x="1067" y="1488"/>
                  </a:lnTo>
                  <a:lnTo>
                    <a:pt x="1019" y="1415"/>
                  </a:lnTo>
                  <a:lnTo>
                    <a:pt x="966" y="1429"/>
                  </a:lnTo>
                  <a:lnTo>
                    <a:pt x="950" y="1380"/>
                  </a:lnTo>
                  <a:lnTo>
                    <a:pt x="927" y="1348"/>
                  </a:lnTo>
                  <a:lnTo>
                    <a:pt x="807" y="1372"/>
                  </a:lnTo>
                  <a:lnTo>
                    <a:pt x="765" y="1322"/>
                  </a:lnTo>
                  <a:lnTo>
                    <a:pt x="730" y="1352"/>
                  </a:lnTo>
                  <a:lnTo>
                    <a:pt x="683" y="1348"/>
                  </a:lnTo>
                  <a:lnTo>
                    <a:pt x="620" y="1370"/>
                  </a:lnTo>
                  <a:lnTo>
                    <a:pt x="557" y="1301"/>
                  </a:lnTo>
                  <a:lnTo>
                    <a:pt x="533" y="1238"/>
                  </a:lnTo>
                  <a:lnTo>
                    <a:pt x="437" y="1261"/>
                  </a:lnTo>
                  <a:lnTo>
                    <a:pt x="401" y="1291"/>
                  </a:lnTo>
                  <a:lnTo>
                    <a:pt x="413" y="1208"/>
                  </a:lnTo>
                  <a:lnTo>
                    <a:pt x="372" y="1153"/>
                  </a:lnTo>
                  <a:lnTo>
                    <a:pt x="317" y="1094"/>
                  </a:lnTo>
                  <a:lnTo>
                    <a:pt x="332" y="1047"/>
                  </a:lnTo>
                  <a:lnTo>
                    <a:pt x="415" y="956"/>
                  </a:lnTo>
                  <a:lnTo>
                    <a:pt x="472" y="844"/>
                  </a:lnTo>
                  <a:lnTo>
                    <a:pt x="521" y="791"/>
                  </a:lnTo>
                  <a:lnTo>
                    <a:pt x="529" y="722"/>
                  </a:lnTo>
                  <a:lnTo>
                    <a:pt x="563" y="708"/>
                  </a:lnTo>
                  <a:lnTo>
                    <a:pt x="531" y="590"/>
                  </a:lnTo>
                  <a:lnTo>
                    <a:pt x="561" y="480"/>
                  </a:lnTo>
                  <a:lnTo>
                    <a:pt x="580" y="376"/>
                  </a:lnTo>
                  <a:lnTo>
                    <a:pt x="468" y="297"/>
                  </a:lnTo>
                  <a:lnTo>
                    <a:pt x="421" y="358"/>
                  </a:lnTo>
                  <a:lnTo>
                    <a:pt x="313" y="393"/>
                  </a:lnTo>
                  <a:lnTo>
                    <a:pt x="210" y="393"/>
                  </a:lnTo>
                  <a:lnTo>
                    <a:pt x="183" y="321"/>
                  </a:lnTo>
                  <a:lnTo>
                    <a:pt x="179" y="254"/>
                  </a:lnTo>
                  <a:lnTo>
                    <a:pt x="112" y="226"/>
                  </a:lnTo>
                  <a:lnTo>
                    <a:pt x="88" y="273"/>
                  </a:lnTo>
                  <a:lnTo>
                    <a:pt x="0" y="222"/>
                  </a:lnTo>
                  <a:lnTo>
                    <a:pt x="45" y="140"/>
                  </a:lnTo>
                  <a:lnTo>
                    <a:pt x="6" y="90"/>
                  </a:lnTo>
                  <a:lnTo>
                    <a:pt x="10" y="88"/>
                  </a:lnTo>
                  <a:lnTo>
                    <a:pt x="19" y="83"/>
                  </a:lnTo>
                  <a:lnTo>
                    <a:pt x="33" y="75"/>
                  </a:lnTo>
                  <a:lnTo>
                    <a:pt x="51" y="65"/>
                  </a:lnTo>
                  <a:lnTo>
                    <a:pt x="69" y="57"/>
                  </a:lnTo>
                  <a:lnTo>
                    <a:pt x="84" y="49"/>
                  </a:lnTo>
                  <a:lnTo>
                    <a:pt x="98" y="45"/>
                  </a:lnTo>
                  <a:lnTo>
                    <a:pt x="112" y="41"/>
                  </a:lnTo>
                  <a:lnTo>
                    <a:pt x="134" y="35"/>
                  </a:lnTo>
                  <a:lnTo>
                    <a:pt x="155" y="25"/>
                  </a:lnTo>
                  <a:lnTo>
                    <a:pt x="179" y="18"/>
                  </a:lnTo>
                  <a:lnTo>
                    <a:pt x="197" y="8"/>
                  </a:lnTo>
                  <a:lnTo>
                    <a:pt x="208" y="4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7" y="14"/>
                  </a:lnTo>
                  <a:lnTo>
                    <a:pt x="293" y="25"/>
                  </a:lnTo>
                  <a:lnTo>
                    <a:pt x="313" y="39"/>
                  </a:lnTo>
                  <a:lnTo>
                    <a:pt x="328" y="47"/>
                  </a:lnTo>
                  <a:lnTo>
                    <a:pt x="344" y="51"/>
                  </a:lnTo>
                  <a:lnTo>
                    <a:pt x="358" y="49"/>
                  </a:lnTo>
                  <a:lnTo>
                    <a:pt x="366" y="43"/>
                  </a:lnTo>
                  <a:lnTo>
                    <a:pt x="374" y="35"/>
                  </a:lnTo>
                  <a:lnTo>
                    <a:pt x="380" y="27"/>
                  </a:lnTo>
                  <a:lnTo>
                    <a:pt x="387" y="21"/>
                  </a:lnTo>
                  <a:lnTo>
                    <a:pt x="397" y="21"/>
                  </a:lnTo>
                  <a:lnTo>
                    <a:pt x="413" y="25"/>
                  </a:lnTo>
                  <a:lnTo>
                    <a:pt x="447" y="39"/>
                  </a:lnTo>
                  <a:lnTo>
                    <a:pt x="472" y="53"/>
                  </a:lnTo>
                  <a:lnTo>
                    <a:pt x="492" y="73"/>
                  </a:lnTo>
                  <a:lnTo>
                    <a:pt x="510" y="96"/>
                  </a:lnTo>
                  <a:lnTo>
                    <a:pt x="531" y="118"/>
                  </a:lnTo>
                  <a:lnTo>
                    <a:pt x="551" y="142"/>
                  </a:lnTo>
                  <a:lnTo>
                    <a:pt x="567" y="163"/>
                  </a:lnTo>
                  <a:lnTo>
                    <a:pt x="582" y="187"/>
                  </a:lnTo>
                  <a:lnTo>
                    <a:pt x="598" y="212"/>
                  </a:lnTo>
                  <a:lnTo>
                    <a:pt x="610" y="232"/>
                  </a:lnTo>
                  <a:lnTo>
                    <a:pt x="622" y="256"/>
                  </a:lnTo>
                  <a:lnTo>
                    <a:pt x="637" y="279"/>
                  </a:lnTo>
                  <a:lnTo>
                    <a:pt x="655" y="303"/>
                  </a:lnTo>
                  <a:lnTo>
                    <a:pt x="673" y="325"/>
                  </a:lnTo>
                  <a:lnTo>
                    <a:pt x="689" y="348"/>
                  </a:lnTo>
                  <a:lnTo>
                    <a:pt x="698" y="368"/>
                  </a:lnTo>
                  <a:lnTo>
                    <a:pt x="704" y="378"/>
                  </a:lnTo>
                  <a:lnTo>
                    <a:pt x="714" y="386"/>
                  </a:lnTo>
                  <a:lnTo>
                    <a:pt x="726" y="393"/>
                  </a:lnTo>
                  <a:lnTo>
                    <a:pt x="736" y="405"/>
                  </a:lnTo>
                  <a:lnTo>
                    <a:pt x="742" y="417"/>
                  </a:lnTo>
                  <a:lnTo>
                    <a:pt x="750" y="445"/>
                  </a:lnTo>
                  <a:lnTo>
                    <a:pt x="761" y="470"/>
                  </a:lnTo>
                  <a:lnTo>
                    <a:pt x="773" y="492"/>
                  </a:lnTo>
                  <a:lnTo>
                    <a:pt x="783" y="508"/>
                  </a:lnTo>
                  <a:lnTo>
                    <a:pt x="795" y="527"/>
                  </a:lnTo>
                  <a:lnTo>
                    <a:pt x="809" y="543"/>
                  </a:lnTo>
                  <a:lnTo>
                    <a:pt x="824" y="555"/>
                  </a:lnTo>
                  <a:lnTo>
                    <a:pt x="840" y="561"/>
                  </a:lnTo>
                  <a:lnTo>
                    <a:pt x="862" y="567"/>
                  </a:lnTo>
                  <a:lnTo>
                    <a:pt x="882" y="569"/>
                  </a:lnTo>
                  <a:lnTo>
                    <a:pt x="901" y="565"/>
                  </a:lnTo>
                  <a:lnTo>
                    <a:pt x="919" y="559"/>
                  </a:lnTo>
                  <a:lnTo>
                    <a:pt x="941" y="553"/>
                  </a:lnTo>
                  <a:lnTo>
                    <a:pt x="960" y="549"/>
                  </a:lnTo>
                  <a:lnTo>
                    <a:pt x="982" y="551"/>
                  </a:lnTo>
                  <a:lnTo>
                    <a:pt x="1004" y="559"/>
                  </a:lnTo>
                  <a:lnTo>
                    <a:pt x="1029" y="563"/>
                  </a:lnTo>
                  <a:lnTo>
                    <a:pt x="1051" y="569"/>
                  </a:lnTo>
                  <a:lnTo>
                    <a:pt x="1065" y="575"/>
                  </a:lnTo>
                  <a:lnTo>
                    <a:pt x="1073" y="580"/>
                  </a:lnTo>
                  <a:lnTo>
                    <a:pt x="1086" y="588"/>
                  </a:lnTo>
                  <a:lnTo>
                    <a:pt x="1104" y="598"/>
                  </a:lnTo>
                  <a:lnTo>
                    <a:pt x="1122" y="608"/>
                  </a:lnTo>
                  <a:lnTo>
                    <a:pt x="1139" y="616"/>
                  </a:lnTo>
                  <a:lnTo>
                    <a:pt x="1155" y="620"/>
                  </a:lnTo>
                  <a:lnTo>
                    <a:pt x="1167" y="620"/>
                  </a:lnTo>
                  <a:lnTo>
                    <a:pt x="1171" y="618"/>
                  </a:lnTo>
                  <a:lnTo>
                    <a:pt x="1177" y="614"/>
                  </a:lnTo>
                  <a:lnTo>
                    <a:pt x="1181" y="614"/>
                  </a:lnTo>
                  <a:lnTo>
                    <a:pt x="1185" y="614"/>
                  </a:lnTo>
                  <a:lnTo>
                    <a:pt x="1189" y="616"/>
                  </a:lnTo>
                  <a:lnTo>
                    <a:pt x="1191" y="618"/>
                  </a:lnTo>
                  <a:lnTo>
                    <a:pt x="1193" y="624"/>
                  </a:lnTo>
                  <a:lnTo>
                    <a:pt x="1195" y="632"/>
                  </a:lnTo>
                  <a:lnTo>
                    <a:pt x="1197" y="641"/>
                  </a:lnTo>
                  <a:lnTo>
                    <a:pt x="1202" y="659"/>
                  </a:lnTo>
                  <a:lnTo>
                    <a:pt x="1212" y="675"/>
                  </a:lnTo>
                  <a:lnTo>
                    <a:pt x="1224" y="687"/>
                  </a:lnTo>
                  <a:lnTo>
                    <a:pt x="1232" y="701"/>
                  </a:lnTo>
                  <a:lnTo>
                    <a:pt x="1238" y="714"/>
                  </a:lnTo>
                  <a:lnTo>
                    <a:pt x="1244" y="734"/>
                  </a:lnTo>
                  <a:lnTo>
                    <a:pt x="1254" y="754"/>
                  </a:lnTo>
                  <a:lnTo>
                    <a:pt x="1265" y="767"/>
                  </a:lnTo>
                  <a:lnTo>
                    <a:pt x="1277" y="775"/>
                  </a:lnTo>
                  <a:lnTo>
                    <a:pt x="1289" y="779"/>
                  </a:lnTo>
                  <a:lnTo>
                    <a:pt x="1299" y="785"/>
                  </a:lnTo>
                  <a:lnTo>
                    <a:pt x="1313" y="789"/>
                  </a:lnTo>
                  <a:lnTo>
                    <a:pt x="1328" y="785"/>
                  </a:lnTo>
                  <a:lnTo>
                    <a:pt x="1348" y="777"/>
                  </a:lnTo>
                  <a:lnTo>
                    <a:pt x="1374" y="773"/>
                  </a:lnTo>
                  <a:lnTo>
                    <a:pt x="1399" y="767"/>
                  </a:lnTo>
                  <a:lnTo>
                    <a:pt x="1423" y="760"/>
                  </a:lnTo>
                  <a:lnTo>
                    <a:pt x="1447" y="742"/>
                  </a:lnTo>
                  <a:lnTo>
                    <a:pt x="1462" y="722"/>
                  </a:lnTo>
                  <a:lnTo>
                    <a:pt x="1472" y="701"/>
                  </a:lnTo>
                  <a:lnTo>
                    <a:pt x="1480" y="689"/>
                  </a:lnTo>
                  <a:lnTo>
                    <a:pt x="1494" y="675"/>
                  </a:lnTo>
                  <a:lnTo>
                    <a:pt x="1510" y="659"/>
                  </a:lnTo>
                  <a:lnTo>
                    <a:pt x="1527" y="643"/>
                  </a:lnTo>
                  <a:lnTo>
                    <a:pt x="1543" y="628"/>
                  </a:lnTo>
                  <a:lnTo>
                    <a:pt x="1557" y="616"/>
                  </a:lnTo>
                  <a:lnTo>
                    <a:pt x="1572" y="604"/>
                  </a:lnTo>
                  <a:lnTo>
                    <a:pt x="1584" y="594"/>
                  </a:lnTo>
                  <a:lnTo>
                    <a:pt x="1598" y="586"/>
                  </a:lnTo>
                  <a:lnTo>
                    <a:pt x="1614" y="577"/>
                  </a:lnTo>
                  <a:lnTo>
                    <a:pt x="1634" y="567"/>
                  </a:lnTo>
                  <a:lnTo>
                    <a:pt x="1653" y="561"/>
                  </a:lnTo>
                  <a:lnTo>
                    <a:pt x="1667" y="557"/>
                  </a:lnTo>
                  <a:lnTo>
                    <a:pt x="1673" y="557"/>
                  </a:ln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56" name="Freeform 105"/>
            <p:cNvSpPr>
              <a:spLocks/>
            </p:cNvSpPr>
            <p:nvPr/>
          </p:nvSpPr>
          <p:spPr bwMode="gray">
            <a:xfrm>
              <a:off x="2264" y="884"/>
              <a:ext cx="1641" cy="1473"/>
            </a:xfrm>
            <a:custGeom>
              <a:avLst/>
              <a:gdLst>
                <a:gd name="T0" fmla="*/ 651 w 3282"/>
                <a:gd name="T1" fmla="*/ 10 h 2947"/>
                <a:gd name="T2" fmla="*/ 669 w 3282"/>
                <a:gd name="T3" fmla="*/ 0 h 2947"/>
                <a:gd name="T4" fmla="*/ 720 w 3282"/>
                <a:gd name="T5" fmla="*/ 75 h 2947"/>
                <a:gd name="T6" fmla="*/ 808 w 3282"/>
                <a:gd name="T7" fmla="*/ 154 h 2947"/>
                <a:gd name="T8" fmla="*/ 761 w 3282"/>
                <a:gd name="T9" fmla="*/ 265 h 2947"/>
                <a:gd name="T10" fmla="*/ 737 w 3282"/>
                <a:gd name="T11" fmla="*/ 326 h 2947"/>
                <a:gd name="T12" fmla="*/ 793 w 3282"/>
                <a:gd name="T13" fmla="*/ 368 h 2947"/>
                <a:gd name="T14" fmla="*/ 785 w 3282"/>
                <a:gd name="T15" fmla="*/ 441 h 2947"/>
                <a:gd name="T16" fmla="*/ 710 w 3282"/>
                <a:gd name="T17" fmla="*/ 486 h 2947"/>
                <a:gd name="T18" fmla="*/ 693 w 3282"/>
                <a:gd name="T19" fmla="*/ 529 h 2947"/>
                <a:gd name="T20" fmla="*/ 634 w 3282"/>
                <a:gd name="T21" fmla="*/ 485 h 2947"/>
                <a:gd name="T22" fmla="*/ 587 w 3282"/>
                <a:gd name="T23" fmla="*/ 518 h 2947"/>
                <a:gd name="T24" fmla="*/ 530 w 3282"/>
                <a:gd name="T25" fmla="*/ 545 h 2947"/>
                <a:gd name="T26" fmla="*/ 470 w 3282"/>
                <a:gd name="T27" fmla="*/ 631 h 2947"/>
                <a:gd name="T28" fmla="*/ 376 w 3282"/>
                <a:gd name="T29" fmla="*/ 713 h 2947"/>
                <a:gd name="T30" fmla="*/ 309 w 3282"/>
                <a:gd name="T31" fmla="*/ 676 h 2947"/>
                <a:gd name="T32" fmla="*/ 235 w 3282"/>
                <a:gd name="T33" fmla="*/ 736 h 2947"/>
                <a:gd name="T34" fmla="*/ 189 w 3282"/>
                <a:gd name="T35" fmla="*/ 655 h 2947"/>
                <a:gd name="T36" fmla="*/ 88 w 3282"/>
                <a:gd name="T37" fmla="*/ 617 h 2947"/>
                <a:gd name="T38" fmla="*/ 9 w 3282"/>
                <a:gd name="T39" fmla="*/ 583 h 2947"/>
                <a:gd name="T40" fmla="*/ 20 w 3282"/>
                <a:gd name="T41" fmla="*/ 515 h 2947"/>
                <a:gd name="T42" fmla="*/ 70 w 3282"/>
                <a:gd name="T43" fmla="*/ 522 h 2947"/>
                <a:gd name="T44" fmla="*/ 103 w 3282"/>
                <a:gd name="T45" fmla="*/ 518 h 2947"/>
                <a:gd name="T46" fmla="*/ 144 w 3282"/>
                <a:gd name="T47" fmla="*/ 526 h 2947"/>
                <a:gd name="T48" fmla="*/ 178 w 3282"/>
                <a:gd name="T49" fmla="*/ 545 h 2947"/>
                <a:gd name="T50" fmla="*/ 223 w 3282"/>
                <a:gd name="T51" fmla="*/ 550 h 2947"/>
                <a:gd name="T52" fmla="*/ 246 w 3282"/>
                <a:gd name="T53" fmla="*/ 558 h 2947"/>
                <a:gd name="T54" fmla="*/ 291 w 3282"/>
                <a:gd name="T55" fmla="*/ 532 h 2947"/>
                <a:gd name="T56" fmla="*/ 341 w 3282"/>
                <a:gd name="T57" fmla="*/ 519 h 2947"/>
                <a:gd name="T58" fmla="*/ 375 w 3282"/>
                <a:gd name="T59" fmla="*/ 517 h 2947"/>
                <a:gd name="T60" fmla="*/ 398 w 3282"/>
                <a:gd name="T61" fmla="*/ 506 h 2947"/>
                <a:gd name="T62" fmla="*/ 420 w 3282"/>
                <a:gd name="T63" fmla="*/ 485 h 2947"/>
                <a:gd name="T64" fmla="*/ 443 w 3282"/>
                <a:gd name="T65" fmla="*/ 466 h 2947"/>
                <a:gd name="T66" fmla="*/ 459 w 3282"/>
                <a:gd name="T67" fmla="*/ 452 h 2947"/>
                <a:gd name="T68" fmla="*/ 443 w 3282"/>
                <a:gd name="T69" fmla="*/ 419 h 2947"/>
                <a:gd name="T70" fmla="*/ 466 w 3282"/>
                <a:gd name="T71" fmla="*/ 396 h 2947"/>
                <a:gd name="T72" fmla="*/ 505 w 3282"/>
                <a:gd name="T73" fmla="*/ 403 h 2947"/>
                <a:gd name="T74" fmla="*/ 530 w 3282"/>
                <a:gd name="T75" fmla="*/ 375 h 2947"/>
                <a:gd name="T76" fmla="*/ 561 w 3282"/>
                <a:gd name="T77" fmla="*/ 369 h 2947"/>
                <a:gd name="T78" fmla="*/ 579 w 3282"/>
                <a:gd name="T79" fmla="*/ 341 h 2947"/>
                <a:gd name="T80" fmla="*/ 607 w 3282"/>
                <a:gd name="T81" fmla="*/ 315 h 2947"/>
                <a:gd name="T82" fmla="*/ 634 w 3282"/>
                <a:gd name="T83" fmla="*/ 298 h 2947"/>
                <a:gd name="T84" fmla="*/ 672 w 3282"/>
                <a:gd name="T85" fmla="*/ 300 h 2947"/>
                <a:gd name="T86" fmla="*/ 671 w 3282"/>
                <a:gd name="T87" fmla="*/ 277 h 2947"/>
                <a:gd name="T88" fmla="*/ 631 w 3282"/>
                <a:gd name="T89" fmla="*/ 249 h 2947"/>
                <a:gd name="T90" fmla="*/ 607 w 3282"/>
                <a:gd name="T91" fmla="*/ 260 h 2947"/>
                <a:gd name="T92" fmla="*/ 576 w 3282"/>
                <a:gd name="T93" fmla="*/ 258 h 2947"/>
                <a:gd name="T94" fmla="*/ 553 w 3282"/>
                <a:gd name="T95" fmla="*/ 268 h 2947"/>
                <a:gd name="T96" fmla="*/ 549 w 3282"/>
                <a:gd name="T97" fmla="*/ 245 h 2947"/>
                <a:gd name="T98" fmla="*/ 560 w 3282"/>
                <a:gd name="T99" fmla="*/ 195 h 2947"/>
                <a:gd name="T100" fmla="*/ 583 w 3282"/>
                <a:gd name="T101" fmla="*/ 179 h 2947"/>
                <a:gd name="T102" fmla="*/ 611 w 3282"/>
                <a:gd name="T103" fmla="*/ 168 h 2947"/>
                <a:gd name="T104" fmla="*/ 635 w 3282"/>
                <a:gd name="T105" fmla="*/ 152 h 2947"/>
                <a:gd name="T106" fmla="*/ 636 w 3282"/>
                <a:gd name="T107" fmla="*/ 124 h 2947"/>
                <a:gd name="T108" fmla="*/ 647 w 3282"/>
                <a:gd name="T109" fmla="*/ 84 h 2947"/>
                <a:gd name="T110" fmla="*/ 659 w 3282"/>
                <a:gd name="T111" fmla="*/ 61 h 2947"/>
                <a:gd name="T112" fmla="*/ 652 w 3282"/>
                <a:gd name="T113" fmla="*/ 37 h 2947"/>
                <a:gd name="T114" fmla="*/ 637 w 3282"/>
                <a:gd name="T115" fmla="*/ 31 h 29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82"/>
                <a:gd name="T175" fmla="*/ 0 h 2947"/>
                <a:gd name="T176" fmla="*/ 3282 w 3282"/>
                <a:gd name="T177" fmla="*/ 2947 h 29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82" h="2947">
                  <a:moveTo>
                    <a:pt x="2552" y="115"/>
                  </a:moveTo>
                  <a:lnTo>
                    <a:pt x="2554" y="111"/>
                  </a:lnTo>
                  <a:lnTo>
                    <a:pt x="2559" y="101"/>
                  </a:lnTo>
                  <a:lnTo>
                    <a:pt x="2569" y="87"/>
                  </a:lnTo>
                  <a:lnTo>
                    <a:pt x="2579" y="73"/>
                  </a:lnTo>
                  <a:lnTo>
                    <a:pt x="2589" y="55"/>
                  </a:lnTo>
                  <a:lnTo>
                    <a:pt x="2601" y="42"/>
                  </a:lnTo>
                  <a:lnTo>
                    <a:pt x="2609" y="28"/>
                  </a:lnTo>
                  <a:lnTo>
                    <a:pt x="2617" y="20"/>
                  </a:lnTo>
                  <a:lnTo>
                    <a:pt x="2628" y="12"/>
                  </a:lnTo>
                  <a:lnTo>
                    <a:pt x="2642" y="6"/>
                  </a:lnTo>
                  <a:lnTo>
                    <a:pt x="2658" y="2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715" y="50"/>
                  </a:lnTo>
                  <a:lnTo>
                    <a:pt x="2670" y="132"/>
                  </a:lnTo>
                  <a:lnTo>
                    <a:pt x="2758" y="183"/>
                  </a:lnTo>
                  <a:lnTo>
                    <a:pt x="2782" y="142"/>
                  </a:lnTo>
                  <a:lnTo>
                    <a:pt x="2849" y="164"/>
                  </a:lnTo>
                  <a:lnTo>
                    <a:pt x="2853" y="231"/>
                  </a:lnTo>
                  <a:lnTo>
                    <a:pt x="2880" y="303"/>
                  </a:lnTo>
                  <a:lnTo>
                    <a:pt x="2983" y="303"/>
                  </a:lnTo>
                  <a:lnTo>
                    <a:pt x="3091" y="268"/>
                  </a:lnTo>
                  <a:lnTo>
                    <a:pt x="3138" y="207"/>
                  </a:lnTo>
                  <a:lnTo>
                    <a:pt x="3250" y="286"/>
                  </a:lnTo>
                  <a:lnTo>
                    <a:pt x="3231" y="386"/>
                  </a:lnTo>
                  <a:lnTo>
                    <a:pt x="3201" y="500"/>
                  </a:lnTo>
                  <a:lnTo>
                    <a:pt x="3231" y="616"/>
                  </a:lnTo>
                  <a:lnTo>
                    <a:pt x="3199" y="632"/>
                  </a:lnTo>
                  <a:lnTo>
                    <a:pt x="3191" y="701"/>
                  </a:lnTo>
                  <a:lnTo>
                    <a:pt x="3140" y="756"/>
                  </a:lnTo>
                  <a:lnTo>
                    <a:pt x="3085" y="866"/>
                  </a:lnTo>
                  <a:lnTo>
                    <a:pt x="3002" y="957"/>
                  </a:lnTo>
                  <a:lnTo>
                    <a:pt x="2987" y="1004"/>
                  </a:lnTo>
                  <a:lnTo>
                    <a:pt x="3042" y="1063"/>
                  </a:lnTo>
                  <a:lnTo>
                    <a:pt x="3083" y="1120"/>
                  </a:lnTo>
                  <a:lnTo>
                    <a:pt x="3071" y="1201"/>
                  </a:lnTo>
                  <a:lnTo>
                    <a:pt x="3079" y="1266"/>
                  </a:lnTo>
                  <a:lnTo>
                    <a:pt x="3030" y="1244"/>
                  </a:lnTo>
                  <a:lnTo>
                    <a:pt x="3014" y="1264"/>
                  </a:lnTo>
                  <a:lnTo>
                    <a:pt x="2971" y="1250"/>
                  </a:lnTo>
                  <a:lnTo>
                    <a:pt x="2947" y="1305"/>
                  </a:lnTo>
                  <a:lnTo>
                    <a:pt x="2989" y="1313"/>
                  </a:lnTo>
                  <a:lnTo>
                    <a:pt x="3030" y="1368"/>
                  </a:lnTo>
                  <a:lnTo>
                    <a:pt x="3024" y="1451"/>
                  </a:lnTo>
                  <a:lnTo>
                    <a:pt x="3059" y="1500"/>
                  </a:lnTo>
                  <a:lnTo>
                    <a:pt x="3061" y="1530"/>
                  </a:lnTo>
                  <a:lnTo>
                    <a:pt x="3091" y="1536"/>
                  </a:lnTo>
                  <a:lnTo>
                    <a:pt x="3170" y="1475"/>
                  </a:lnTo>
                  <a:lnTo>
                    <a:pt x="3209" y="1541"/>
                  </a:lnTo>
                  <a:lnTo>
                    <a:pt x="3244" y="1608"/>
                  </a:lnTo>
                  <a:lnTo>
                    <a:pt x="3282" y="1630"/>
                  </a:lnTo>
                  <a:lnTo>
                    <a:pt x="3282" y="1677"/>
                  </a:lnTo>
                  <a:lnTo>
                    <a:pt x="3239" y="1728"/>
                  </a:lnTo>
                  <a:lnTo>
                    <a:pt x="3189" y="1776"/>
                  </a:lnTo>
                  <a:lnTo>
                    <a:pt x="3138" y="1766"/>
                  </a:lnTo>
                  <a:lnTo>
                    <a:pt x="3134" y="1803"/>
                  </a:lnTo>
                  <a:lnTo>
                    <a:pt x="3101" y="1819"/>
                  </a:lnTo>
                  <a:lnTo>
                    <a:pt x="3032" y="1839"/>
                  </a:lnTo>
                  <a:lnTo>
                    <a:pt x="2981" y="1898"/>
                  </a:lnTo>
                  <a:lnTo>
                    <a:pt x="2928" y="1941"/>
                  </a:lnTo>
                  <a:lnTo>
                    <a:pt x="2884" y="2012"/>
                  </a:lnTo>
                  <a:lnTo>
                    <a:pt x="2839" y="1947"/>
                  </a:lnTo>
                  <a:lnTo>
                    <a:pt x="2798" y="1917"/>
                  </a:lnTo>
                  <a:lnTo>
                    <a:pt x="2768" y="1945"/>
                  </a:lnTo>
                  <a:lnTo>
                    <a:pt x="2788" y="1967"/>
                  </a:lnTo>
                  <a:lnTo>
                    <a:pt x="2788" y="2032"/>
                  </a:lnTo>
                  <a:lnTo>
                    <a:pt x="2811" y="2087"/>
                  </a:lnTo>
                  <a:lnTo>
                    <a:pt x="2778" y="2140"/>
                  </a:lnTo>
                  <a:lnTo>
                    <a:pt x="2770" y="2118"/>
                  </a:lnTo>
                  <a:lnTo>
                    <a:pt x="2703" y="2116"/>
                  </a:lnTo>
                  <a:lnTo>
                    <a:pt x="2656" y="2073"/>
                  </a:lnTo>
                  <a:lnTo>
                    <a:pt x="2640" y="2012"/>
                  </a:lnTo>
                  <a:lnTo>
                    <a:pt x="2607" y="1971"/>
                  </a:lnTo>
                  <a:lnTo>
                    <a:pt x="2581" y="1925"/>
                  </a:lnTo>
                  <a:lnTo>
                    <a:pt x="2556" y="1911"/>
                  </a:lnTo>
                  <a:lnTo>
                    <a:pt x="2536" y="1941"/>
                  </a:lnTo>
                  <a:lnTo>
                    <a:pt x="2506" y="1943"/>
                  </a:lnTo>
                  <a:lnTo>
                    <a:pt x="2469" y="1967"/>
                  </a:lnTo>
                  <a:lnTo>
                    <a:pt x="2479" y="2035"/>
                  </a:lnTo>
                  <a:lnTo>
                    <a:pt x="2441" y="2049"/>
                  </a:lnTo>
                  <a:lnTo>
                    <a:pt x="2414" y="2039"/>
                  </a:lnTo>
                  <a:lnTo>
                    <a:pt x="2386" y="2075"/>
                  </a:lnTo>
                  <a:lnTo>
                    <a:pt x="2347" y="2073"/>
                  </a:lnTo>
                  <a:lnTo>
                    <a:pt x="2296" y="2128"/>
                  </a:lnTo>
                  <a:lnTo>
                    <a:pt x="2248" y="2132"/>
                  </a:lnTo>
                  <a:lnTo>
                    <a:pt x="2231" y="2055"/>
                  </a:lnTo>
                  <a:lnTo>
                    <a:pt x="2183" y="2051"/>
                  </a:lnTo>
                  <a:lnTo>
                    <a:pt x="2158" y="2093"/>
                  </a:lnTo>
                  <a:lnTo>
                    <a:pt x="2152" y="2142"/>
                  </a:lnTo>
                  <a:lnTo>
                    <a:pt x="2120" y="2181"/>
                  </a:lnTo>
                  <a:lnTo>
                    <a:pt x="2132" y="2222"/>
                  </a:lnTo>
                  <a:lnTo>
                    <a:pt x="2117" y="2246"/>
                  </a:lnTo>
                  <a:lnTo>
                    <a:pt x="2185" y="2333"/>
                  </a:lnTo>
                  <a:lnTo>
                    <a:pt x="2075" y="2376"/>
                  </a:lnTo>
                  <a:lnTo>
                    <a:pt x="2014" y="2376"/>
                  </a:lnTo>
                  <a:lnTo>
                    <a:pt x="1928" y="2407"/>
                  </a:lnTo>
                  <a:lnTo>
                    <a:pt x="1880" y="2526"/>
                  </a:lnTo>
                  <a:lnTo>
                    <a:pt x="1802" y="2555"/>
                  </a:lnTo>
                  <a:lnTo>
                    <a:pt x="1766" y="2539"/>
                  </a:lnTo>
                  <a:lnTo>
                    <a:pt x="1731" y="2598"/>
                  </a:lnTo>
                  <a:lnTo>
                    <a:pt x="1674" y="2579"/>
                  </a:lnTo>
                  <a:lnTo>
                    <a:pt x="1621" y="2638"/>
                  </a:lnTo>
                  <a:lnTo>
                    <a:pt x="1601" y="2718"/>
                  </a:lnTo>
                  <a:lnTo>
                    <a:pt x="1502" y="2852"/>
                  </a:lnTo>
                  <a:lnTo>
                    <a:pt x="1459" y="2888"/>
                  </a:lnTo>
                  <a:lnTo>
                    <a:pt x="1430" y="2860"/>
                  </a:lnTo>
                  <a:lnTo>
                    <a:pt x="1339" y="2876"/>
                  </a:lnTo>
                  <a:lnTo>
                    <a:pt x="1298" y="2823"/>
                  </a:lnTo>
                  <a:lnTo>
                    <a:pt x="1239" y="2821"/>
                  </a:lnTo>
                  <a:lnTo>
                    <a:pt x="1195" y="2781"/>
                  </a:lnTo>
                  <a:lnTo>
                    <a:pt x="1233" y="2707"/>
                  </a:lnTo>
                  <a:lnTo>
                    <a:pt x="1248" y="2659"/>
                  </a:lnTo>
                  <a:lnTo>
                    <a:pt x="1215" y="2612"/>
                  </a:lnTo>
                  <a:lnTo>
                    <a:pt x="1150" y="2630"/>
                  </a:lnTo>
                  <a:lnTo>
                    <a:pt x="1115" y="2709"/>
                  </a:lnTo>
                  <a:lnTo>
                    <a:pt x="1101" y="2846"/>
                  </a:lnTo>
                  <a:lnTo>
                    <a:pt x="1052" y="2901"/>
                  </a:lnTo>
                  <a:lnTo>
                    <a:pt x="939" y="2947"/>
                  </a:lnTo>
                  <a:lnTo>
                    <a:pt x="869" y="2941"/>
                  </a:lnTo>
                  <a:lnTo>
                    <a:pt x="810" y="2886"/>
                  </a:lnTo>
                  <a:lnTo>
                    <a:pt x="817" y="2795"/>
                  </a:lnTo>
                  <a:lnTo>
                    <a:pt x="874" y="2764"/>
                  </a:lnTo>
                  <a:lnTo>
                    <a:pt x="874" y="2657"/>
                  </a:lnTo>
                  <a:lnTo>
                    <a:pt x="829" y="2618"/>
                  </a:lnTo>
                  <a:lnTo>
                    <a:pt x="754" y="2620"/>
                  </a:lnTo>
                  <a:lnTo>
                    <a:pt x="658" y="2714"/>
                  </a:lnTo>
                  <a:lnTo>
                    <a:pt x="524" y="2714"/>
                  </a:lnTo>
                  <a:lnTo>
                    <a:pt x="441" y="2671"/>
                  </a:lnTo>
                  <a:lnTo>
                    <a:pt x="445" y="2610"/>
                  </a:lnTo>
                  <a:lnTo>
                    <a:pt x="378" y="2606"/>
                  </a:lnTo>
                  <a:lnTo>
                    <a:pt x="302" y="2539"/>
                  </a:lnTo>
                  <a:lnTo>
                    <a:pt x="351" y="2470"/>
                  </a:lnTo>
                  <a:lnTo>
                    <a:pt x="396" y="2457"/>
                  </a:lnTo>
                  <a:lnTo>
                    <a:pt x="376" y="2390"/>
                  </a:lnTo>
                  <a:lnTo>
                    <a:pt x="296" y="2362"/>
                  </a:lnTo>
                  <a:lnTo>
                    <a:pt x="203" y="2374"/>
                  </a:lnTo>
                  <a:lnTo>
                    <a:pt x="156" y="2429"/>
                  </a:lnTo>
                  <a:lnTo>
                    <a:pt x="111" y="2423"/>
                  </a:lnTo>
                  <a:lnTo>
                    <a:pt x="34" y="2333"/>
                  </a:lnTo>
                  <a:lnTo>
                    <a:pt x="0" y="2236"/>
                  </a:lnTo>
                  <a:lnTo>
                    <a:pt x="18" y="2179"/>
                  </a:lnTo>
                  <a:lnTo>
                    <a:pt x="10" y="2055"/>
                  </a:lnTo>
                  <a:lnTo>
                    <a:pt x="14" y="2057"/>
                  </a:lnTo>
                  <a:lnTo>
                    <a:pt x="30" y="2057"/>
                  </a:lnTo>
                  <a:lnTo>
                    <a:pt x="52" y="2059"/>
                  </a:lnTo>
                  <a:lnTo>
                    <a:pt x="79" y="2063"/>
                  </a:lnTo>
                  <a:lnTo>
                    <a:pt x="109" y="2065"/>
                  </a:lnTo>
                  <a:lnTo>
                    <a:pt x="138" y="2069"/>
                  </a:lnTo>
                  <a:lnTo>
                    <a:pt x="166" y="2073"/>
                  </a:lnTo>
                  <a:lnTo>
                    <a:pt x="189" y="2077"/>
                  </a:lnTo>
                  <a:lnTo>
                    <a:pt x="207" y="2081"/>
                  </a:lnTo>
                  <a:lnTo>
                    <a:pt x="243" y="2089"/>
                  </a:lnTo>
                  <a:lnTo>
                    <a:pt x="278" y="2089"/>
                  </a:lnTo>
                  <a:lnTo>
                    <a:pt x="308" y="2081"/>
                  </a:lnTo>
                  <a:lnTo>
                    <a:pt x="323" y="2075"/>
                  </a:lnTo>
                  <a:lnTo>
                    <a:pt x="337" y="2069"/>
                  </a:lnTo>
                  <a:lnTo>
                    <a:pt x="351" y="2067"/>
                  </a:lnTo>
                  <a:lnTo>
                    <a:pt x="367" y="2065"/>
                  </a:lnTo>
                  <a:lnTo>
                    <a:pt x="386" y="2069"/>
                  </a:lnTo>
                  <a:lnTo>
                    <a:pt x="412" y="2075"/>
                  </a:lnTo>
                  <a:lnTo>
                    <a:pt x="441" y="2079"/>
                  </a:lnTo>
                  <a:lnTo>
                    <a:pt x="473" y="2083"/>
                  </a:lnTo>
                  <a:lnTo>
                    <a:pt x="498" y="2087"/>
                  </a:lnTo>
                  <a:lnTo>
                    <a:pt x="518" y="2087"/>
                  </a:lnTo>
                  <a:lnTo>
                    <a:pt x="542" y="2089"/>
                  </a:lnTo>
                  <a:lnTo>
                    <a:pt x="560" y="2095"/>
                  </a:lnTo>
                  <a:lnTo>
                    <a:pt x="575" y="2104"/>
                  </a:lnTo>
                  <a:lnTo>
                    <a:pt x="589" y="2118"/>
                  </a:lnTo>
                  <a:lnTo>
                    <a:pt x="607" y="2134"/>
                  </a:lnTo>
                  <a:lnTo>
                    <a:pt x="626" y="2148"/>
                  </a:lnTo>
                  <a:lnTo>
                    <a:pt x="646" y="2156"/>
                  </a:lnTo>
                  <a:lnTo>
                    <a:pt x="666" y="2163"/>
                  </a:lnTo>
                  <a:lnTo>
                    <a:pt x="685" y="2173"/>
                  </a:lnTo>
                  <a:lnTo>
                    <a:pt x="709" y="2183"/>
                  </a:lnTo>
                  <a:lnTo>
                    <a:pt x="739" y="2193"/>
                  </a:lnTo>
                  <a:lnTo>
                    <a:pt x="762" y="2197"/>
                  </a:lnTo>
                  <a:lnTo>
                    <a:pt x="792" y="2199"/>
                  </a:lnTo>
                  <a:lnTo>
                    <a:pt x="821" y="2201"/>
                  </a:lnTo>
                  <a:lnTo>
                    <a:pt x="851" y="2201"/>
                  </a:lnTo>
                  <a:lnTo>
                    <a:pt x="874" y="2201"/>
                  </a:lnTo>
                  <a:lnTo>
                    <a:pt x="892" y="2203"/>
                  </a:lnTo>
                  <a:lnTo>
                    <a:pt x="904" y="2207"/>
                  </a:lnTo>
                  <a:lnTo>
                    <a:pt x="914" y="2215"/>
                  </a:lnTo>
                  <a:lnTo>
                    <a:pt x="924" y="2224"/>
                  </a:lnTo>
                  <a:lnTo>
                    <a:pt x="935" y="2232"/>
                  </a:lnTo>
                  <a:lnTo>
                    <a:pt x="947" y="2236"/>
                  </a:lnTo>
                  <a:lnTo>
                    <a:pt x="965" y="2238"/>
                  </a:lnTo>
                  <a:lnTo>
                    <a:pt x="985" y="2234"/>
                  </a:lnTo>
                  <a:lnTo>
                    <a:pt x="1002" y="2224"/>
                  </a:lnTo>
                  <a:lnTo>
                    <a:pt x="1024" y="2207"/>
                  </a:lnTo>
                  <a:lnTo>
                    <a:pt x="1048" y="2187"/>
                  </a:lnTo>
                  <a:lnTo>
                    <a:pt x="1073" y="2171"/>
                  </a:lnTo>
                  <a:lnTo>
                    <a:pt x="1103" y="2157"/>
                  </a:lnTo>
                  <a:lnTo>
                    <a:pt x="1134" y="2144"/>
                  </a:lnTo>
                  <a:lnTo>
                    <a:pt x="1164" y="2130"/>
                  </a:lnTo>
                  <a:lnTo>
                    <a:pt x="1199" y="2114"/>
                  </a:lnTo>
                  <a:lnTo>
                    <a:pt x="1241" y="2098"/>
                  </a:lnTo>
                  <a:lnTo>
                    <a:pt x="1282" y="2087"/>
                  </a:lnTo>
                  <a:lnTo>
                    <a:pt x="1325" y="2079"/>
                  </a:lnTo>
                  <a:lnTo>
                    <a:pt x="1345" y="2077"/>
                  </a:lnTo>
                  <a:lnTo>
                    <a:pt x="1357" y="2077"/>
                  </a:lnTo>
                  <a:lnTo>
                    <a:pt x="1363" y="2079"/>
                  </a:lnTo>
                  <a:lnTo>
                    <a:pt x="1367" y="2079"/>
                  </a:lnTo>
                  <a:lnTo>
                    <a:pt x="1371" y="2081"/>
                  </a:lnTo>
                  <a:lnTo>
                    <a:pt x="1378" y="2081"/>
                  </a:lnTo>
                  <a:lnTo>
                    <a:pt x="1392" y="2081"/>
                  </a:lnTo>
                  <a:lnTo>
                    <a:pt x="1418" y="2079"/>
                  </a:lnTo>
                  <a:lnTo>
                    <a:pt x="1463" y="2075"/>
                  </a:lnTo>
                  <a:lnTo>
                    <a:pt x="1498" y="2071"/>
                  </a:lnTo>
                  <a:lnTo>
                    <a:pt x="1526" y="2065"/>
                  </a:lnTo>
                  <a:lnTo>
                    <a:pt x="1548" y="2059"/>
                  </a:lnTo>
                  <a:lnTo>
                    <a:pt x="1561" y="2053"/>
                  </a:lnTo>
                  <a:lnTo>
                    <a:pt x="1571" y="2045"/>
                  </a:lnTo>
                  <a:lnTo>
                    <a:pt x="1577" y="2035"/>
                  </a:lnTo>
                  <a:lnTo>
                    <a:pt x="1581" y="2030"/>
                  </a:lnTo>
                  <a:lnTo>
                    <a:pt x="1589" y="2024"/>
                  </a:lnTo>
                  <a:lnTo>
                    <a:pt x="1603" y="2018"/>
                  </a:lnTo>
                  <a:lnTo>
                    <a:pt x="1622" y="2014"/>
                  </a:lnTo>
                  <a:lnTo>
                    <a:pt x="1640" y="2006"/>
                  </a:lnTo>
                  <a:lnTo>
                    <a:pt x="1656" y="1994"/>
                  </a:lnTo>
                  <a:lnTo>
                    <a:pt x="1668" y="1974"/>
                  </a:lnTo>
                  <a:lnTo>
                    <a:pt x="1674" y="1957"/>
                  </a:lnTo>
                  <a:lnTo>
                    <a:pt x="1680" y="1941"/>
                  </a:lnTo>
                  <a:lnTo>
                    <a:pt x="1685" y="1927"/>
                  </a:lnTo>
                  <a:lnTo>
                    <a:pt x="1697" y="1913"/>
                  </a:lnTo>
                  <a:lnTo>
                    <a:pt x="1715" y="1900"/>
                  </a:lnTo>
                  <a:lnTo>
                    <a:pt x="1737" y="1888"/>
                  </a:lnTo>
                  <a:lnTo>
                    <a:pt x="1752" y="1878"/>
                  </a:lnTo>
                  <a:lnTo>
                    <a:pt x="1764" y="1872"/>
                  </a:lnTo>
                  <a:lnTo>
                    <a:pt x="1772" y="1866"/>
                  </a:lnTo>
                  <a:lnTo>
                    <a:pt x="1780" y="1860"/>
                  </a:lnTo>
                  <a:lnTo>
                    <a:pt x="1790" y="1854"/>
                  </a:lnTo>
                  <a:lnTo>
                    <a:pt x="1804" y="1848"/>
                  </a:lnTo>
                  <a:lnTo>
                    <a:pt x="1817" y="1841"/>
                  </a:lnTo>
                  <a:lnTo>
                    <a:pt x="1831" y="1831"/>
                  </a:lnTo>
                  <a:lnTo>
                    <a:pt x="1837" y="1821"/>
                  </a:lnTo>
                  <a:lnTo>
                    <a:pt x="1837" y="1811"/>
                  </a:lnTo>
                  <a:lnTo>
                    <a:pt x="1825" y="1795"/>
                  </a:lnTo>
                  <a:lnTo>
                    <a:pt x="1809" y="1780"/>
                  </a:lnTo>
                  <a:lnTo>
                    <a:pt x="1794" y="1762"/>
                  </a:lnTo>
                  <a:lnTo>
                    <a:pt x="1780" y="1744"/>
                  </a:lnTo>
                  <a:lnTo>
                    <a:pt x="1772" y="1726"/>
                  </a:lnTo>
                  <a:lnTo>
                    <a:pt x="1772" y="1707"/>
                  </a:lnTo>
                  <a:lnTo>
                    <a:pt x="1772" y="1679"/>
                  </a:lnTo>
                  <a:lnTo>
                    <a:pt x="1776" y="1652"/>
                  </a:lnTo>
                  <a:lnTo>
                    <a:pt x="1782" y="1628"/>
                  </a:lnTo>
                  <a:lnTo>
                    <a:pt x="1790" y="1608"/>
                  </a:lnTo>
                  <a:lnTo>
                    <a:pt x="1806" y="1593"/>
                  </a:lnTo>
                  <a:lnTo>
                    <a:pt x="1823" y="1585"/>
                  </a:lnTo>
                  <a:lnTo>
                    <a:pt x="1843" y="1581"/>
                  </a:lnTo>
                  <a:lnTo>
                    <a:pt x="1863" y="1585"/>
                  </a:lnTo>
                  <a:lnTo>
                    <a:pt x="1884" y="1597"/>
                  </a:lnTo>
                  <a:lnTo>
                    <a:pt x="1910" y="1606"/>
                  </a:lnTo>
                  <a:lnTo>
                    <a:pt x="1937" y="1614"/>
                  </a:lnTo>
                  <a:lnTo>
                    <a:pt x="1963" y="1616"/>
                  </a:lnTo>
                  <a:lnTo>
                    <a:pt x="1985" y="1614"/>
                  </a:lnTo>
                  <a:lnTo>
                    <a:pt x="2002" y="1614"/>
                  </a:lnTo>
                  <a:lnTo>
                    <a:pt x="2020" y="1612"/>
                  </a:lnTo>
                  <a:lnTo>
                    <a:pt x="2034" y="1608"/>
                  </a:lnTo>
                  <a:lnTo>
                    <a:pt x="2046" y="1597"/>
                  </a:lnTo>
                  <a:lnTo>
                    <a:pt x="2058" y="1581"/>
                  </a:lnTo>
                  <a:lnTo>
                    <a:pt x="2071" y="1561"/>
                  </a:lnTo>
                  <a:lnTo>
                    <a:pt x="2085" y="1538"/>
                  </a:lnTo>
                  <a:lnTo>
                    <a:pt x="2101" y="1518"/>
                  </a:lnTo>
                  <a:lnTo>
                    <a:pt x="2117" y="1502"/>
                  </a:lnTo>
                  <a:lnTo>
                    <a:pt x="2130" y="1494"/>
                  </a:lnTo>
                  <a:lnTo>
                    <a:pt x="2146" y="1490"/>
                  </a:lnTo>
                  <a:lnTo>
                    <a:pt x="2166" y="1488"/>
                  </a:lnTo>
                  <a:lnTo>
                    <a:pt x="2189" y="1486"/>
                  </a:lnTo>
                  <a:lnTo>
                    <a:pt x="2213" y="1484"/>
                  </a:lnTo>
                  <a:lnTo>
                    <a:pt x="2231" y="1482"/>
                  </a:lnTo>
                  <a:lnTo>
                    <a:pt x="2243" y="1477"/>
                  </a:lnTo>
                  <a:lnTo>
                    <a:pt x="2254" y="1469"/>
                  </a:lnTo>
                  <a:lnTo>
                    <a:pt x="2268" y="1455"/>
                  </a:lnTo>
                  <a:lnTo>
                    <a:pt x="2284" y="1437"/>
                  </a:lnTo>
                  <a:lnTo>
                    <a:pt x="2298" y="1421"/>
                  </a:lnTo>
                  <a:lnTo>
                    <a:pt x="2308" y="1408"/>
                  </a:lnTo>
                  <a:lnTo>
                    <a:pt x="2311" y="1388"/>
                  </a:lnTo>
                  <a:lnTo>
                    <a:pt x="2315" y="1364"/>
                  </a:lnTo>
                  <a:lnTo>
                    <a:pt x="2321" y="1343"/>
                  </a:lnTo>
                  <a:lnTo>
                    <a:pt x="2331" y="1323"/>
                  </a:lnTo>
                  <a:lnTo>
                    <a:pt x="2351" y="1303"/>
                  </a:lnTo>
                  <a:lnTo>
                    <a:pt x="2374" y="1286"/>
                  </a:lnTo>
                  <a:lnTo>
                    <a:pt x="2402" y="1276"/>
                  </a:lnTo>
                  <a:lnTo>
                    <a:pt x="2416" y="1270"/>
                  </a:lnTo>
                  <a:lnTo>
                    <a:pt x="2426" y="1262"/>
                  </a:lnTo>
                  <a:lnTo>
                    <a:pt x="2433" y="1250"/>
                  </a:lnTo>
                  <a:lnTo>
                    <a:pt x="2443" y="1240"/>
                  </a:lnTo>
                  <a:lnTo>
                    <a:pt x="2455" y="1232"/>
                  </a:lnTo>
                  <a:lnTo>
                    <a:pt x="2469" y="1227"/>
                  </a:lnTo>
                  <a:lnTo>
                    <a:pt x="2487" y="1217"/>
                  </a:lnTo>
                  <a:lnTo>
                    <a:pt x="2510" y="1205"/>
                  </a:lnTo>
                  <a:lnTo>
                    <a:pt x="2534" y="1195"/>
                  </a:lnTo>
                  <a:lnTo>
                    <a:pt x="2559" y="1189"/>
                  </a:lnTo>
                  <a:lnTo>
                    <a:pt x="2583" y="1187"/>
                  </a:lnTo>
                  <a:lnTo>
                    <a:pt x="2607" y="1189"/>
                  </a:lnTo>
                  <a:lnTo>
                    <a:pt x="2628" y="1195"/>
                  </a:lnTo>
                  <a:lnTo>
                    <a:pt x="2652" y="1199"/>
                  </a:lnTo>
                  <a:lnTo>
                    <a:pt x="2670" y="1203"/>
                  </a:lnTo>
                  <a:lnTo>
                    <a:pt x="2685" y="1203"/>
                  </a:lnTo>
                  <a:lnTo>
                    <a:pt x="2697" y="1197"/>
                  </a:lnTo>
                  <a:lnTo>
                    <a:pt x="2707" y="1183"/>
                  </a:lnTo>
                  <a:lnTo>
                    <a:pt x="2713" y="1171"/>
                  </a:lnTo>
                  <a:lnTo>
                    <a:pt x="2713" y="1158"/>
                  </a:lnTo>
                  <a:lnTo>
                    <a:pt x="2707" y="1140"/>
                  </a:lnTo>
                  <a:lnTo>
                    <a:pt x="2695" y="1126"/>
                  </a:lnTo>
                  <a:lnTo>
                    <a:pt x="2682" y="1108"/>
                  </a:lnTo>
                  <a:lnTo>
                    <a:pt x="2662" y="1089"/>
                  </a:lnTo>
                  <a:lnTo>
                    <a:pt x="2644" y="1071"/>
                  </a:lnTo>
                  <a:lnTo>
                    <a:pt x="2626" y="1055"/>
                  </a:lnTo>
                  <a:lnTo>
                    <a:pt x="2611" y="1042"/>
                  </a:lnTo>
                  <a:lnTo>
                    <a:pt x="2575" y="1016"/>
                  </a:lnTo>
                  <a:lnTo>
                    <a:pt x="2538" y="1004"/>
                  </a:lnTo>
                  <a:lnTo>
                    <a:pt x="2524" y="998"/>
                  </a:lnTo>
                  <a:lnTo>
                    <a:pt x="2510" y="990"/>
                  </a:lnTo>
                  <a:lnTo>
                    <a:pt x="2498" y="986"/>
                  </a:lnTo>
                  <a:lnTo>
                    <a:pt x="2485" y="984"/>
                  </a:lnTo>
                  <a:lnTo>
                    <a:pt x="2469" y="990"/>
                  </a:lnTo>
                  <a:lnTo>
                    <a:pt x="2453" y="1006"/>
                  </a:lnTo>
                  <a:lnTo>
                    <a:pt x="2439" y="1024"/>
                  </a:lnTo>
                  <a:lnTo>
                    <a:pt x="2426" y="1040"/>
                  </a:lnTo>
                  <a:lnTo>
                    <a:pt x="2408" y="1051"/>
                  </a:lnTo>
                  <a:lnTo>
                    <a:pt x="2394" y="1053"/>
                  </a:lnTo>
                  <a:lnTo>
                    <a:pt x="2376" y="1049"/>
                  </a:lnTo>
                  <a:lnTo>
                    <a:pt x="2357" y="1044"/>
                  </a:lnTo>
                  <a:lnTo>
                    <a:pt x="2337" y="1036"/>
                  </a:lnTo>
                  <a:lnTo>
                    <a:pt x="2317" y="1032"/>
                  </a:lnTo>
                  <a:lnTo>
                    <a:pt x="2304" y="1034"/>
                  </a:lnTo>
                  <a:lnTo>
                    <a:pt x="2292" y="1042"/>
                  </a:lnTo>
                  <a:lnTo>
                    <a:pt x="2282" y="1053"/>
                  </a:lnTo>
                  <a:lnTo>
                    <a:pt x="2272" y="1067"/>
                  </a:lnTo>
                  <a:lnTo>
                    <a:pt x="2260" y="1079"/>
                  </a:lnTo>
                  <a:lnTo>
                    <a:pt x="2248" y="1087"/>
                  </a:lnTo>
                  <a:lnTo>
                    <a:pt x="2235" y="1087"/>
                  </a:lnTo>
                  <a:lnTo>
                    <a:pt x="2211" y="1075"/>
                  </a:lnTo>
                  <a:lnTo>
                    <a:pt x="2189" y="1061"/>
                  </a:lnTo>
                  <a:lnTo>
                    <a:pt x="2174" y="1044"/>
                  </a:lnTo>
                  <a:lnTo>
                    <a:pt x="2168" y="1024"/>
                  </a:lnTo>
                  <a:lnTo>
                    <a:pt x="2170" y="1010"/>
                  </a:lnTo>
                  <a:lnTo>
                    <a:pt x="2178" y="1002"/>
                  </a:lnTo>
                  <a:lnTo>
                    <a:pt x="2185" y="992"/>
                  </a:lnTo>
                  <a:lnTo>
                    <a:pt x="2193" y="982"/>
                  </a:lnTo>
                  <a:lnTo>
                    <a:pt x="2197" y="965"/>
                  </a:lnTo>
                  <a:lnTo>
                    <a:pt x="2199" y="935"/>
                  </a:lnTo>
                  <a:lnTo>
                    <a:pt x="2201" y="902"/>
                  </a:lnTo>
                  <a:lnTo>
                    <a:pt x="2207" y="868"/>
                  </a:lnTo>
                  <a:lnTo>
                    <a:pt x="2217" y="839"/>
                  </a:lnTo>
                  <a:lnTo>
                    <a:pt x="2229" y="811"/>
                  </a:lnTo>
                  <a:lnTo>
                    <a:pt x="2239" y="782"/>
                  </a:lnTo>
                  <a:lnTo>
                    <a:pt x="2248" y="754"/>
                  </a:lnTo>
                  <a:lnTo>
                    <a:pt x="2254" y="735"/>
                  </a:lnTo>
                  <a:lnTo>
                    <a:pt x="2262" y="721"/>
                  </a:lnTo>
                  <a:lnTo>
                    <a:pt x="2276" y="713"/>
                  </a:lnTo>
                  <a:lnTo>
                    <a:pt x="2296" y="711"/>
                  </a:lnTo>
                  <a:lnTo>
                    <a:pt x="2317" y="713"/>
                  </a:lnTo>
                  <a:lnTo>
                    <a:pt x="2331" y="719"/>
                  </a:lnTo>
                  <a:lnTo>
                    <a:pt x="2349" y="725"/>
                  </a:lnTo>
                  <a:lnTo>
                    <a:pt x="2365" y="733"/>
                  </a:lnTo>
                  <a:lnTo>
                    <a:pt x="2380" y="736"/>
                  </a:lnTo>
                  <a:lnTo>
                    <a:pt x="2394" y="736"/>
                  </a:lnTo>
                  <a:lnTo>
                    <a:pt x="2406" y="729"/>
                  </a:lnTo>
                  <a:lnTo>
                    <a:pt x="2424" y="703"/>
                  </a:lnTo>
                  <a:lnTo>
                    <a:pt x="2443" y="675"/>
                  </a:lnTo>
                  <a:lnTo>
                    <a:pt x="2463" y="650"/>
                  </a:lnTo>
                  <a:lnTo>
                    <a:pt x="2477" y="640"/>
                  </a:lnTo>
                  <a:lnTo>
                    <a:pt x="2493" y="636"/>
                  </a:lnTo>
                  <a:lnTo>
                    <a:pt x="2506" y="634"/>
                  </a:lnTo>
                  <a:lnTo>
                    <a:pt x="2522" y="630"/>
                  </a:lnTo>
                  <a:lnTo>
                    <a:pt x="2534" y="622"/>
                  </a:lnTo>
                  <a:lnTo>
                    <a:pt x="2540" y="611"/>
                  </a:lnTo>
                  <a:lnTo>
                    <a:pt x="2542" y="595"/>
                  </a:lnTo>
                  <a:lnTo>
                    <a:pt x="2538" y="577"/>
                  </a:lnTo>
                  <a:lnTo>
                    <a:pt x="2534" y="561"/>
                  </a:lnTo>
                  <a:lnTo>
                    <a:pt x="2530" y="548"/>
                  </a:lnTo>
                  <a:lnTo>
                    <a:pt x="2532" y="534"/>
                  </a:lnTo>
                  <a:lnTo>
                    <a:pt x="2536" y="518"/>
                  </a:lnTo>
                  <a:lnTo>
                    <a:pt x="2542" y="498"/>
                  </a:lnTo>
                  <a:lnTo>
                    <a:pt x="2550" y="477"/>
                  </a:lnTo>
                  <a:lnTo>
                    <a:pt x="2556" y="459"/>
                  </a:lnTo>
                  <a:lnTo>
                    <a:pt x="2561" y="443"/>
                  </a:lnTo>
                  <a:lnTo>
                    <a:pt x="2567" y="416"/>
                  </a:lnTo>
                  <a:lnTo>
                    <a:pt x="2571" y="386"/>
                  </a:lnTo>
                  <a:lnTo>
                    <a:pt x="2579" y="355"/>
                  </a:lnTo>
                  <a:lnTo>
                    <a:pt x="2585" y="337"/>
                  </a:lnTo>
                  <a:lnTo>
                    <a:pt x="2589" y="327"/>
                  </a:lnTo>
                  <a:lnTo>
                    <a:pt x="2595" y="317"/>
                  </a:lnTo>
                  <a:lnTo>
                    <a:pt x="2603" y="305"/>
                  </a:lnTo>
                  <a:lnTo>
                    <a:pt x="2615" y="294"/>
                  </a:lnTo>
                  <a:lnTo>
                    <a:pt x="2626" y="276"/>
                  </a:lnTo>
                  <a:lnTo>
                    <a:pt x="2632" y="260"/>
                  </a:lnTo>
                  <a:lnTo>
                    <a:pt x="2634" y="246"/>
                  </a:lnTo>
                  <a:lnTo>
                    <a:pt x="2634" y="231"/>
                  </a:lnTo>
                  <a:lnTo>
                    <a:pt x="2632" y="209"/>
                  </a:lnTo>
                  <a:lnTo>
                    <a:pt x="2632" y="185"/>
                  </a:lnTo>
                  <a:lnTo>
                    <a:pt x="2628" y="164"/>
                  </a:lnTo>
                  <a:lnTo>
                    <a:pt x="2622" y="150"/>
                  </a:lnTo>
                  <a:lnTo>
                    <a:pt x="2615" y="146"/>
                  </a:lnTo>
                  <a:lnTo>
                    <a:pt x="2605" y="148"/>
                  </a:lnTo>
                  <a:lnTo>
                    <a:pt x="2593" y="152"/>
                  </a:lnTo>
                  <a:lnTo>
                    <a:pt x="2581" y="156"/>
                  </a:lnTo>
                  <a:lnTo>
                    <a:pt x="2567" y="158"/>
                  </a:lnTo>
                  <a:lnTo>
                    <a:pt x="2556" y="156"/>
                  </a:lnTo>
                  <a:lnTo>
                    <a:pt x="2548" y="148"/>
                  </a:lnTo>
                  <a:lnTo>
                    <a:pt x="2546" y="136"/>
                  </a:lnTo>
                  <a:lnTo>
                    <a:pt x="2548" y="124"/>
                  </a:lnTo>
                  <a:lnTo>
                    <a:pt x="2550" y="116"/>
                  </a:lnTo>
                  <a:lnTo>
                    <a:pt x="2552" y="115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57" name="Freeform 106"/>
            <p:cNvSpPr>
              <a:spLocks/>
            </p:cNvSpPr>
            <p:nvPr/>
          </p:nvSpPr>
          <p:spPr bwMode="gray">
            <a:xfrm>
              <a:off x="2264" y="884"/>
              <a:ext cx="1641" cy="1473"/>
            </a:xfrm>
            <a:custGeom>
              <a:avLst/>
              <a:gdLst>
                <a:gd name="T0" fmla="*/ 651 w 3282"/>
                <a:gd name="T1" fmla="*/ 10 h 2947"/>
                <a:gd name="T2" fmla="*/ 669 w 3282"/>
                <a:gd name="T3" fmla="*/ 0 h 2947"/>
                <a:gd name="T4" fmla="*/ 720 w 3282"/>
                <a:gd name="T5" fmla="*/ 75 h 2947"/>
                <a:gd name="T6" fmla="*/ 808 w 3282"/>
                <a:gd name="T7" fmla="*/ 154 h 2947"/>
                <a:gd name="T8" fmla="*/ 761 w 3282"/>
                <a:gd name="T9" fmla="*/ 265 h 2947"/>
                <a:gd name="T10" fmla="*/ 737 w 3282"/>
                <a:gd name="T11" fmla="*/ 326 h 2947"/>
                <a:gd name="T12" fmla="*/ 793 w 3282"/>
                <a:gd name="T13" fmla="*/ 368 h 2947"/>
                <a:gd name="T14" fmla="*/ 785 w 3282"/>
                <a:gd name="T15" fmla="*/ 441 h 2947"/>
                <a:gd name="T16" fmla="*/ 710 w 3282"/>
                <a:gd name="T17" fmla="*/ 486 h 2947"/>
                <a:gd name="T18" fmla="*/ 693 w 3282"/>
                <a:gd name="T19" fmla="*/ 529 h 2947"/>
                <a:gd name="T20" fmla="*/ 634 w 3282"/>
                <a:gd name="T21" fmla="*/ 485 h 2947"/>
                <a:gd name="T22" fmla="*/ 587 w 3282"/>
                <a:gd name="T23" fmla="*/ 518 h 2947"/>
                <a:gd name="T24" fmla="*/ 530 w 3282"/>
                <a:gd name="T25" fmla="*/ 545 h 2947"/>
                <a:gd name="T26" fmla="*/ 470 w 3282"/>
                <a:gd name="T27" fmla="*/ 631 h 2947"/>
                <a:gd name="T28" fmla="*/ 376 w 3282"/>
                <a:gd name="T29" fmla="*/ 713 h 2947"/>
                <a:gd name="T30" fmla="*/ 309 w 3282"/>
                <a:gd name="T31" fmla="*/ 676 h 2947"/>
                <a:gd name="T32" fmla="*/ 235 w 3282"/>
                <a:gd name="T33" fmla="*/ 736 h 2947"/>
                <a:gd name="T34" fmla="*/ 189 w 3282"/>
                <a:gd name="T35" fmla="*/ 655 h 2947"/>
                <a:gd name="T36" fmla="*/ 88 w 3282"/>
                <a:gd name="T37" fmla="*/ 617 h 2947"/>
                <a:gd name="T38" fmla="*/ 9 w 3282"/>
                <a:gd name="T39" fmla="*/ 583 h 2947"/>
                <a:gd name="T40" fmla="*/ 20 w 3282"/>
                <a:gd name="T41" fmla="*/ 515 h 2947"/>
                <a:gd name="T42" fmla="*/ 70 w 3282"/>
                <a:gd name="T43" fmla="*/ 522 h 2947"/>
                <a:gd name="T44" fmla="*/ 103 w 3282"/>
                <a:gd name="T45" fmla="*/ 518 h 2947"/>
                <a:gd name="T46" fmla="*/ 144 w 3282"/>
                <a:gd name="T47" fmla="*/ 526 h 2947"/>
                <a:gd name="T48" fmla="*/ 178 w 3282"/>
                <a:gd name="T49" fmla="*/ 545 h 2947"/>
                <a:gd name="T50" fmla="*/ 223 w 3282"/>
                <a:gd name="T51" fmla="*/ 550 h 2947"/>
                <a:gd name="T52" fmla="*/ 246 w 3282"/>
                <a:gd name="T53" fmla="*/ 558 h 2947"/>
                <a:gd name="T54" fmla="*/ 291 w 3282"/>
                <a:gd name="T55" fmla="*/ 532 h 2947"/>
                <a:gd name="T56" fmla="*/ 341 w 3282"/>
                <a:gd name="T57" fmla="*/ 519 h 2947"/>
                <a:gd name="T58" fmla="*/ 375 w 3282"/>
                <a:gd name="T59" fmla="*/ 517 h 2947"/>
                <a:gd name="T60" fmla="*/ 398 w 3282"/>
                <a:gd name="T61" fmla="*/ 506 h 2947"/>
                <a:gd name="T62" fmla="*/ 420 w 3282"/>
                <a:gd name="T63" fmla="*/ 485 h 2947"/>
                <a:gd name="T64" fmla="*/ 443 w 3282"/>
                <a:gd name="T65" fmla="*/ 466 h 2947"/>
                <a:gd name="T66" fmla="*/ 459 w 3282"/>
                <a:gd name="T67" fmla="*/ 452 h 2947"/>
                <a:gd name="T68" fmla="*/ 443 w 3282"/>
                <a:gd name="T69" fmla="*/ 419 h 2947"/>
                <a:gd name="T70" fmla="*/ 466 w 3282"/>
                <a:gd name="T71" fmla="*/ 396 h 2947"/>
                <a:gd name="T72" fmla="*/ 505 w 3282"/>
                <a:gd name="T73" fmla="*/ 403 h 2947"/>
                <a:gd name="T74" fmla="*/ 530 w 3282"/>
                <a:gd name="T75" fmla="*/ 375 h 2947"/>
                <a:gd name="T76" fmla="*/ 561 w 3282"/>
                <a:gd name="T77" fmla="*/ 369 h 2947"/>
                <a:gd name="T78" fmla="*/ 579 w 3282"/>
                <a:gd name="T79" fmla="*/ 341 h 2947"/>
                <a:gd name="T80" fmla="*/ 607 w 3282"/>
                <a:gd name="T81" fmla="*/ 315 h 2947"/>
                <a:gd name="T82" fmla="*/ 634 w 3282"/>
                <a:gd name="T83" fmla="*/ 298 h 2947"/>
                <a:gd name="T84" fmla="*/ 672 w 3282"/>
                <a:gd name="T85" fmla="*/ 300 h 2947"/>
                <a:gd name="T86" fmla="*/ 671 w 3282"/>
                <a:gd name="T87" fmla="*/ 277 h 2947"/>
                <a:gd name="T88" fmla="*/ 631 w 3282"/>
                <a:gd name="T89" fmla="*/ 249 h 2947"/>
                <a:gd name="T90" fmla="*/ 607 w 3282"/>
                <a:gd name="T91" fmla="*/ 260 h 2947"/>
                <a:gd name="T92" fmla="*/ 576 w 3282"/>
                <a:gd name="T93" fmla="*/ 258 h 2947"/>
                <a:gd name="T94" fmla="*/ 553 w 3282"/>
                <a:gd name="T95" fmla="*/ 268 h 2947"/>
                <a:gd name="T96" fmla="*/ 549 w 3282"/>
                <a:gd name="T97" fmla="*/ 245 h 2947"/>
                <a:gd name="T98" fmla="*/ 560 w 3282"/>
                <a:gd name="T99" fmla="*/ 195 h 2947"/>
                <a:gd name="T100" fmla="*/ 583 w 3282"/>
                <a:gd name="T101" fmla="*/ 179 h 2947"/>
                <a:gd name="T102" fmla="*/ 611 w 3282"/>
                <a:gd name="T103" fmla="*/ 168 h 2947"/>
                <a:gd name="T104" fmla="*/ 635 w 3282"/>
                <a:gd name="T105" fmla="*/ 152 h 2947"/>
                <a:gd name="T106" fmla="*/ 636 w 3282"/>
                <a:gd name="T107" fmla="*/ 124 h 2947"/>
                <a:gd name="T108" fmla="*/ 647 w 3282"/>
                <a:gd name="T109" fmla="*/ 84 h 2947"/>
                <a:gd name="T110" fmla="*/ 659 w 3282"/>
                <a:gd name="T111" fmla="*/ 61 h 2947"/>
                <a:gd name="T112" fmla="*/ 652 w 3282"/>
                <a:gd name="T113" fmla="*/ 37 h 2947"/>
                <a:gd name="T114" fmla="*/ 637 w 3282"/>
                <a:gd name="T115" fmla="*/ 31 h 29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82"/>
                <a:gd name="T175" fmla="*/ 0 h 2947"/>
                <a:gd name="T176" fmla="*/ 3282 w 3282"/>
                <a:gd name="T177" fmla="*/ 2947 h 29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82" h="2947">
                  <a:moveTo>
                    <a:pt x="2552" y="115"/>
                  </a:moveTo>
                  <a:lnTo>
                    <a:pt x="2554" y="111"/>
                  </a:lnTo>
                  <a:lnTo>
                    <a:pt x="2559" y="101"/>
                  </a:lnTo>
                  <a:lnTo>
                    <a:pt x="2569" y="87"/>
                  </a:lnTo>
                  <a:lnTo>
                    <a:pt x="2579" y="73"/>
                  </a:lnTo>
                  <a:lnTo>
                    <a:pt x="2589" y="55"/>
                  </a:lnTo>
                  <a:lnTo>
                    <a:pt x="2601" y="42"/>
                  </a:lnTo>
                  <a:lnTo>
                    <a:pt x="2609" y="28"/>
                  </a:lnTo>
                  <a:lnTo>
                    <a:pt x="2617" y="20"/>
                  </a:lnTo>
                  <a:lnTo>
                    <a:pt x="2628" y="12"/>
                  </a:lnTo>
                  <a:lnTo>
                    <a:pt x="2642" y="6"/>
                  </a:lnTo>
                  <a:lnTo>
                    <a:pt x="2658" y="2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715" y="50"/>
                  </a:lnTo>
                  <a:lnTo>
                    <a:pt x="2670" y="132"/>
                  </a:lnTo>
                  <a:lnTo>
                    <a:pt x="2758" y="183"/>
                  </a:lnTo>
                  <a:lnTo>
                    <a:pt x="2782" y="142"/>
                  </a:lnTo>
                  <a:lnTo>
                    <a:pt x="2849" y="164"/>
                  </a:lnTo>
                  <a:lnTo>
                    <a:pt x="2853" y="231"/>
                  </a:lnTo>
                  <a:lnTo>
                    <a:pt x="2880" y="303"/>
                  </a:lnTo>
                  <a:lnTo>
                    <a:pt x="2983" y="303"/>
                  </a:lnTo>
                  <a:lnTo>
                    <a:pt x="3091" y="268"/>
                  </a:lnTo>
                  <a:lnTo>
                    <a:pt x="3138" y="207"/>
                  </a:lnTo>
                  <a:lnTo>
                    <a:pt x="3250" y="286"/>
                  </a:lnTo>
                  <a:lnTo>
                    <a:pt x="3231" y="386"/>
                  </a:lnTo>
                  <a:lnTo>
                    <a:pt x="3201" y="500"/>
                  </a:lnTo>
                  <a:lnTo>
                    <a:pt x="3231" y="616"/>
                  </a:lnTo>
                  <a:lnTo>
                    <a:pt x="3199" y="632"/>
                  </a:lnTo>
                  <a:lnTo>
                    <a:pt x="3191" y="701"/>
                  </a:lnTo>
                  <a:lnTo>
                    <a:pt x="3140" y="756"/>
                  </a:lnTo>
                  <a:lnTo>
                    <a:pt x="3085" y="866"/>
                  </a:lnTo>
                  <a:lnTo>
                    <a:pt x="3002" y="957"/>
                  </a:lnTo>
                  <a:lnTo>
                    <a:pt x="2987" y="1004"/>
                  </a:lnTo>
                  <a:lnTo>
                    <a:pt x="3042" y="1063"/>
                  </a:lnTo>
                  <a:lnTo>
                    <a:pt x="3083" y="1120"/>
                  </a:lnTo>
                  <a:lnTo>
                    <a:pt x="3071" y="1201"/>
                  </a:lnTo>
                  <a:lnTo>
                    <a:pt x="3079" y="1266"/>
                  </a:lnTo>
                  <a:lnTo>
                    <a:pt x="3030" y="1244"/>
                  </a:lnTo>
                  <a:lnTo>
                    <a:pt x="3014" y="1264"/>
                  </a:lnTo>
                  <a:lnTo>
                    <a:pt x="2971" y="1250"/>
                  </a:lnTo>
                  <a:lnTo>
                    <a:pt x="2947" y="1305"/>
                  </a:lnTo>
                  <a:lnTo>
                    <a:pt x="2989" y="1313"/>
                  </a:lnTo>
                  <a:lnTo>
                    <a:pt x="3030" y="1368"/>
                  </a:lnTo>
                  <a:lnTo>
                    <a:pt x="3024" y="1451"/>
                  </a:lnTo>
                  <a:lnTo>
                    <a:pt x="3059" y="1500"/>
                  </a:lnTo>
                  <a:lnTo>
                    <a:pt x="3061" y="1530"/>
                  </a:lnTo>
                  <a:lnTo>
                    <a:pt x="3091" y="1536"/>
                  </a:lnTo>
                  <a:lnTo>
                    <a:pt x="3170" y="1475"/>
                  </a:lnTo>
                  <a:lnTo>
                    <a:pt x="3209" y="1541"/>
                  </a:lnTo>
                  <a:lnTo>
                    <a:pt x="3244" y="1608"/>
                  </a:lnTo>
                  <a:lnTo>
                    <a:pt x="3282" y="1630"/>
                  </a:lnTo>
                  <a:lnTo>
                    <a:pt x="3282" y="1677"/>
                  </a:lnTo>
                  <a:lnTo>
                    <a:pt x="3239" y="1728"/>
                  </a:lnTo>
                  <a:lnTo>
                    <a:pt x="3189" y="1776"/>
                  </a:lnTo>
                  <a:lnTo>
                    <a:pt x="3138" y="1766"/>
                  </a:lnTo>
                  <a:lnTo>
                    <a:pt x="3134" y="1803"/>
                  </a:lnTo>
                  <a:lnTo>
                    <a:pt x="3101" y="1819"/>
                  </a:lnTo>
                  <a:lnTo>
                    <a:pt x="3032" y="1839"/>
                  </a:lnTo>
                  <a:lnTo>
                    <a:pt x="2981" y="1898"/>
                  </a:lnTo>
                  <a:lnTo>
                    <a:pt x="2928" y="1941"/>
                  </a:lnTo>
                  <a:lnTo>
                    <a:pt x="2884" y="2012"/>
                  </a:lnTo>
                  <a:lnTo>
                    <a:pt x="2839" y="1947"/>
                  </a:lnTo>
                  <a:lnTo>
                    <a:pt x="2798" y="1917"/>
                  </a:lnTo>
                  <a:lnTo>
                    <a:pt x="2768" y="1945"/>
                  </a:lnTo>
                  <a:lnTo>
                    <a:pt x="2788" y="1967"/>
                  </a:lnTo>
                  <a:lnTo>
                    <a:pt x="2788" y="2032"/>
                  </a:lnTo>
                  <a:lnTo>
                    <a:pt x="2811" y="2087"/>
                  </a:lnTo>
                  <a:lnTo>
                    <a:pt x="2778" y="2140"/>
                  </a:lnTo>
                  <a:lnTo>
                    <a:pt x="2770" y="2118"/>
                  </a:lnTo>
                  <a:lnTo>
                    <a:pt x="2703" y="2116"/>
                  </a:lnTo>
                  <a:lnTo>
                    <a:pt x="2656" y="2073"/>
                  </a:lnTo>
                  <a:lnTo>
                    <a:pt x="2640" y="2012"/>
                  </a:lnTo>
                  <a:lnTo>
                    <a:pt x="2607" y="1971"/>
                  </a:lnTo>
                  <a:lnTo>
                    <a:pt x="2581" y="1925"/>
                  </a:lnTo>
                  <a:lnTo>
                    <a:pt x="2556" y="1911"/>
                  </a:lnTo>
                  <a:lnTo>
                    <a:pt x="2536" y="1941"/>
                  </a:lnTo>
                  <a:lnTo>
                    <a:pt x="2506" y="1943"/>
                  </a:lnTo>
                  <a:lnTo>
                    <a:pt x="2469" y="1967"/>
                  </a:lnTo>
                  <a:lnTo>
                    <a:pt x="2479" y="2035"/>
                  </a:lnTo>
                  <a:lnTo>
                    <a:pt x="2441" y="2049"/>
                  </a:lnTo>
                  <a:lnTo>
                    <a:pt x="2414" y="2039"/>
                  </a:lnTo>
                  <a:lnTo>
                    <a:pt x="2386" y="2075"/>
                  </a:lnTo>
                  <a:lnTo>
                    <a:pt x="2347" y="2073"/>
                  </a:lnTo>
                  <a:lnTo>
                    <a:pt x="2296" y="2128"/>
                  </a:lnTo>
                  <a:lnTo>
                    <a:pt x="2248" y="2132"/>
                  </a:lnTo>
                  <a:lnTo>
                    <a:pt x="2231" y="2055"/>
                  </a:lnTo>
                  <a:lnTo>
                    <a:pt x="2183" y="2051"/>
                  </a:lnTo>
                  <a:lnTo>
                    <a:pt x="2158" y="2093"/>
                  </a:lnTo>
                  <a:lnTo>
                    <a:pt x="2152" y="2142"/>
                  </a:lnTo>
                  <a:lnTo>
                    <a:pt x="2120" y="2181"/>
                  </a:lnTo>
                  <a:lnTo>
                    <a:pt x="2132" y="2222"/>
                  </a:lnTo>
                  <a:lnTo>
                    <a:pt x="2117" y="2246"/>
                  </a:lnTo>
                  <a:lnTo>
                    <a:pt x="2185" y="2333"/>
                  </a:lnTo>
                  <a:lnTo>
                    <a:pt x="2075" y="2376"/>
                  </a:lnTo>
                  <a:lnTo>
                    <a:pt x="2014" y="2376"/>
                  </a:lnTo>
                  <a:lnTo>
                    <a:pt x="1928" y="2407"/>
                  </a:lnTo>
                  <a:lnTo>
                    <a:pt x="1880" y="2526"/>
                  </a:lnTo>
                  <a:lnTo>
                    <a:pt x="1802" y="2555"/>
                  </a:lnTo>
                  <a:lnTo>
                    <a:pt x="1766" y="2539"/>
                  </a:lnTo>
                  <a:lnTo>
                    <a:pt x="1731" y="2598"/>
                  </a:lnTo>
                  <a:lnTo>
                    <a:pt x="1674" y="2579"/>
                  </a:lnTo>
                  <a:lnTo>
                    <a:pt x="1621" y="2638"/>
                  </a:lnTo>
                  <a:lnTo>
                    <a:pt x="1601" y="2718"/>
                  </a:lnTo>
                  <a:lnTo>
                    <a:pt x="1502" y="2852"/>
                  </a:lnTo>
                  <a:lnTo>
                    <a:pt x="1459" y="2888"/>
                  </a:lnTo>
                  <a:lnTo>
                    <a:pt x="1430" y="2860"/>
                  </a:lnTo>
                  <a:lnTo>
                    <a:pt x="1339" y="2876"/>
                  </a:lnTo>
                  <a:lnTo>
                    <a:pt x="1298" y="2823"/>
                  </a:lnTo>
                  <a:lnTo>
                    <a:pt x="1239" y="2821"/>
                  </a:lnTo>
                  <a:lnTo>
                    <a:pt x="1195" y="2781"/>
                  </a:lnTo>
                  <a:lnTo>
                    <a:pt x="1233" y="2707"/>
                  </a:lnTo>
                  <a:lnTo>
                    <a:pt x="1248" y="2659"/>
                  </a:lnTo>
                  <a:lnTo>
                    <a:pt x="1215" y="2612"/>
                  </a:lnTo>
                  <a:lnTo>
                    <a:pt x="1150" y="2630"/>
                  </a:lnTo>
                  <a:lnTo>
                    <a:pt x="1115" y="2709"/>
                  </a:lnTo>
                  <a:lnTo>
                    <a:pt x="1101" y="2846"/>
                  </a:lnTo>
                  <a:lnTo>
                    <a:pt x="1052" y="2901"/>
                  </a:lnTo>
                  <a:lnTo>
                    <a:pt x="939" y="2947"/>
                  </a:lnTo>
                  <a:lnTo>
                    <a:pt x="869" y="2941"/>
                  </a:lnTo>
                  <a:lnTo>
                    <a:pt x="810" y="2886"/>
                  </a:lnTo>
                  <a:lnTo>
                    <a:pt x="817" y="2795"/>
                  </a:lnTo>
                  <a:lnTo>
                    <a:pt x="874" y="2764"/>
                  </a:lnTo>
                  <a:lnTo>
                    <a:pt x="874" y="2657"/>
                  </a:lnTo>
                  <a:lnTo>
                    <a:pt x="829" y="2618"/>
                  </a:lnTo>
                  <a:lnTo>
                    <a:pt x="754" y="2620"/>
                  </a:lnTo>
                  <a:lnTo>
                    <a:pt x="658" y="2714"/>
                  </a:lnTo>
                  <a:lnTo>
                    <a:pt x="524" y="2714"/>
                  </a:lnTo>
                  <a:lnTo>
                    <a:pt x="441" y="2671"/>
                  </a:lnTo>
                  <a:lnTo>
                    <a:pt x="445" y="2610"/>
                  </a:lnTo>
                  <a:lnTo>
                    <a:pt x="378" y="2606"/>
                  </a:lnTo>
                  <a:lnTo>
                    <a:pt x="302" y="2539"/>
                  </a:lnTo>
                  <a:lnTo>
                    <a:pt x="351" y="2470"/>
                  </a:lnTo>
                  <a:lnTo>
                    <a:pt x="396" y="2457"/>
                  </a:lnTo>
                  <a:lnTo>
                    <a:pt x="376" y="2390"/>
                  </a:lnTo>
                  <a:lnTo>
                    <a:pt x="296" y="2362"/>
                  </a:lnTo>
                  <a:lnTo>
                    <a:pt x="203" y="2374"/>
                  </a:lnTo>
                  <a:lnTo>
                    <a:pt x="156" y="2429"/>
                  </a:lnTo>
                  <a:lnTo>
                    <a:pt x="111" y="2423"/>
                  </a:lnTo>
                  <a:lnTo>
                    <a:pt x="34" y="2333"/>
                  </a:lnTo>
                  <a:lnTo>
                    <a:pt x="0" y="2236"/>
                  </a:lnTo>
                  <a:lnTo>
                    <a:pt x="18" y="2179"/>
                  </a:lnTo>
                  <a:lnTo>
                    <a:pt x="10" y="2055"/>
                  </a:lnTo>
                  <a:lnTo>
                    <a:pt x="14" y="2057"/>
                  </a:lnTo>
                  <a:lnTo>
                    <a:pt x="30" y="2057"/>
                  </a:lnTo>
                  <a:lnTo>
                    <a:pt x="52" y="2059"/>
                  </a:lnTo>
                  <a:lnTo>
                    <a:pt x="79" y="2063"/>
                  </a:lnTo>
                  <a:lnTo>
                    <a:pt x="109" y="2065"/>
                  </a:lnTo>
                  <a:lnTo>
                    <a:pt x="138" y="2069"/>
                  </a:lnTo>
                  <a:lnTo>
                    <a:pt x="166" y="2073"/>
                  </a:lnTo>
                  <a:lnTo>
                    <a:pt x="189" y="2077"/>
                  </a:lnTo>
                  <a:lnTo>
                    <a:pt x="207" y="2081"/>
                  </a:lnTo>
                  <a:lnTo>
                    <a:pt x="243" y="2089"/>
                  </a:lnTo>
                  <a:lnTo>
                    <a:pt x="278" y="2089"/>
                  </a:lnTo>
                  <a:lnTo>
                    <a:pt x="308" y="2081"/>
                  </a:lnTo>
                  <a:lnTo>
                    <a:pt x="323" y="2075"/>
                  </a:lnTo>
                  <a:lnTo>
                    <a:pt x="337" y="2069"/>
                  </a:lnTo>
                  <a:lnTo>
                    <a:pt x="351" y="2067"/>
                  </a:lnTo>
                  <a:lnTo>
                    <a:pt x="367" y="2065"/>
                  </a:lnTo>
                  <a:lnTo>
                    <a:pt x="386" y="2069"/>
                  </a:lnTo>
                  <a:lnTo>
                    <a:pt x="412" y="2075"/>
                  </a:lnTo>
                  <a:lnTo>
                    <a:pt x="441" y="2079"/>
                  </a:lnTo>
                  <a:lnTo>
                    <a:pt x="473" y="2083"/>
                  </a:lnTo>
                  <a:lnTo>
                    <a:pt x="498" y="2087"/>
                  </a:lnTo>
                  <a:lnTo>
                    <a:pt x="518" y="2087"/>
                  </a:lnTo>
                  <a:lnTo>
                    <a:pt x="542" y="2089"/>
                  </a:lnTo>
                  <a:lnTo>
                    <a:pt x="560" y="2095"/>
                  </a:lnTo>
                  <a:lnTo>
                    <a:pt x="575" y="2104"/>
                  </a:lnTo>
                  <a:lnTo>
                    <a:pt x="589" y="2118"/>
                  </a:lnTo>
                  <a:lnTo>
                    <a:pt x="607" y="2134"/>
                  </a:lnTo>
                  <a:lnTo>
                    <a:pt x="626" y="2148"/>
                  </a:lnTo>
                  <a:lnTo>
                    <a:pt x="646" y="2156"/>
                  </a:lnTo>
                  <a:lnTo>
                    <a:pt x="666" y="2163"/>
                  </a:lnTo>
                  <a:lnTo>
                    <a:pt x="685" y="2173"/>
                  </a:lnTo>
                  <a:lnTo>
                    <a:pt x="709" y="2183"/>
                  </a:lnTo>
                  <a:lnTo>
                    <a:pt x="739" y="2193"/>
                  </a:lnTo>
                  <a:lnTo>
                    <a:pt x="762" y="2197"/>
                  </a:lnTo>
                  <a:lnTo>
                    <a:pt x="792" y="2199"/>
                  </a:lnTo>
                  <a:lnTo>
                    <a:pt x="821" y="2201"/>
                  </a:lnTo>
                  <a:lnTo>
                    <a:pt x="851" y="2201"/>
                  </a:lnTo>
                  <a:lnTo>
                    <a:pt x="874" y="2201"/>
                  </a:lnTo>
                  <a:lnTo>
                    <a:pt x="892" y="2203"/>
                  </a:lnTo>
                  <a:lnTo>
                    <a:pt x="904" y="2207"/>
                  </a:lnTo>
                  <a:lnTo>
                    <a:pt x="914" y="2215"/>
                  </a:lnTo>
                  <a:lnTo>
                    <a:pt x="924" y="2224"/>
                  </a:lnTo>
                  <a:lnTo>
                    <a:pt x="935" y="2232"/>
                  </a:lnTo>
                  <a:lnTo>
                    <a:pt x="947" y="2236"/>
                  </a:lnTo>
                  <a:lnTo>
                    <a:pt x="965" y="2238"/>
                  </a:lnTo>
                  <a:lnTo>
                    <a:pt x="985" y="2234"/>
                  </a:lnTo>
                  <a:lnTo>
                    <a:pt x="1002" y="2224"/>
                  </a:lnTo>
                  <a:lnTo>
                    <a:pt x="1024" y="2207"/>
                  </a:lnTo>
                  <a:lnTo>
                    <a:pt x="1048" y="2187"/>
                  </a:lnTo>
                  <a:lnTo>
                    <a:pt x="1073" y="2171"/>
                  </a:lnTo>
                  <a:lnTo>
                    <a:pt x="1103" y="2157"/>
                  </a:lnTo>
                  <a:lnTo>
                    <a:pt x="1134" y="2144"/>
                  </a:lnTo>
                  <a:lnTo>
                    <a:pt x="1164" y="2130"/>
                  </a:lnTo>
                  <a:lnTo>
                    <a:pt x="1199" y="2114"/>
                  </a:lnTo>
                  <a:lnTo>
                    <a:pt x="1241" y="2098"/>
                  </a:lnTo>
                  <a:lnTo>
                    <a:pt x="1282" y="2087"/>
                  </a:lnTo>
                  <a:lnTo>
                    <a:pt x="1325" y="2079"/>
                  </a:lnTo>
                  <a:lnTo>
                    <a:pt x="1345" y="2077"/>
                  </a:lnTo>
                  <a:lnTo>
                    <a:pt x="1357" y="2077"/>
                  </a:lnTo>
                  <a:lnTo>
                    <a:pt x="1363" y="2079"/>
                  </a:lnTo>
                  <a:lnTo>
                    <a:pt x="1367" y="2079"/>
                  </a:lnTo>
                  <a:lnTo>
                    <a:pt x="1371" y="2081"/>
                  </a:lnTo>
                  <a:lnTo>
                    <a:pt x="1378" y="2081"/>
                  </a:lnTo>
                  <a:lnTo>
                    <a:pt x="1392" y="2081"/>
                  </a:lnTo>
                  <a:lnTo>
                    <a:pt x="1418" y="2079"/>
                  </a:lnTo>
                  <a:lnTo>
                    <a:pt x="1463" y="2075"/>
                  </a:lnTo>
                  <a:lnTo>
                    <a:pt x="1498" y="2071"/>
                  </a:lnTo>
                  <a:lnTo>
                    <a:pt x="1526" y="2065"/>
                  </a:lnTo>
                  <a:lnTo>
                    <a:pt x="1548" y="2059"/>
                  </a:lnTo>
                  <a:lnTo>
                    <a:pt x="1561" y="2053"/>
                  </a:lnTo>
                  <a:lnTo>
                    <a:pt x="1571" y="2045"/>
                  </a:lnTo>
                  <a:lnTo>
                    <a:pt x="1577" y="2035"/>
                  </a:lnTo>
                  <a:lnTo>
                    <a:pt x="1581" y="2030"/>
                  </a:lnTo>
                  <a:lnTo>
                    <a:pt x="1589" y="2024"/>
                  </a:lnTo>
                  <a:lnTo>
                    <a:pt x="1603" y="2018"/>
                  </a:lnTo>
                  <a:lnTo>
                    <a:pt x="1622" y="2014"/>
                  </a:lnTo>
                  <a:lnTo>
                    <a:pt x="1640" y="2006"/>
                  </a:lnTo>
                  <a:lnTo>
                    <a:pt x="1656" y="1994"/>
                  </a:lnTo>
                  <a:lnTo>
                    <a:pt x="1668" y="1974"/>
                  </a:lnTo>
                  <a:lnTo>
                    <a:pt x="1674" y="1957"/>
                  </a:lnTo>
                  <a:lnTo>
                    <a:pt x="1680" y="1941"/>
                  </a:lnTo>
                  <a:lnTo>
                    <a:pt x="1685" y="1927"/>
                  </a:lnTo>
                  <a:lnTo>
                    <a:pt x="1697" y="1913"/>
                  </a:lnTo>
                  <a:lnTo>
                    <a:pt x="1715" y="1900"/>
                  </a:lnTo>
                  <a:lnTo>
                    <a:pt x="1737" y="1888"/>
                  </a:lnTo>
                  <a:lnTo>
                    <a:pt x="1752" y="1878"/>
                  </a:lnTo>
                  <a:lnTo>
                    <a:pt x="1764" y="1872"/>
                  </a:lnTo>
                  <a:lnTo>
                    <a:pt x="1772" y="1866"/>
                  </a:lnTo>
                  <a:lnTo>
                    <a:pt x="1780" y="1860"/>
                  </a:lnTo>
                  <a:lnTo>
                    <a:pt x="1790" y="1854"/>
                  </a:lnTo>
                  <a:lnTo>
                    <a:pt x="1804" y="1848"/>
                  </a:lnTo>
                  <a:lnTo>
                    <a:pt x="1817" y="1841"/>
                  </a:lnTo>
                  <a:lnTo>
                    <a:pt x="1831" y="1831"/>
                  </a:lnTo>
                  <a:lnTo>
                    <a:pt x="1837" y="1821"/>
                  </a:lnTo>
                  <a:lnTo>
                    <a:pt x="1837" y="1811"/>
                  </a:lnTo>
                  <a:lnTo>
                    <a:pt x="1825" y="1795"/>
                  </a:lnTo>
                  <a:lnTo>
                    <a:pt x="1809" y="1780"/>
                  </a:lnTo>
                  <a:lnTo>
                    <a:pt x="1794" y="1762"/>
                  </a:lnTo>
                  <a:lnTo>
                    <a:pt x="1780" y="1744"/>
                  </a:lnTo>
                  <a:lnTo>
                    <a:pt x="1772" y="1726"/>
                  </a:lnTo>
                  <a:lnTo>
                    <a:pt x="1772" y="1707"/>
                  </a:lnTo>
                  <a:lnTo>
                    <a:pt x="1772" y="1679"/>
                  </a:lnTo>
                  <a:lnTo>
                    <a:pt x="1776" y="1652"/>
                  </a:lnTo>
                  <a:lnTo>
                    <a:pt x="1782" y="1628"/>
                  </a:lnTo>
                  <a:lnTo>
                    <a:pt x="1790" y="1608"/>
                  </a:lnTo>
                  <a:lnTo>
                    <a:pt x="1806" y="1593"/>
                  </a:lnTo>
                  <a:lnTo>
                    <a:pt x="1823" y="1585"/>
                  </a:lnTo>
                  <a:lnTo>
                    <a:pt x="1843" y="1581"/>
                  </a:lnTo>
                  <a:lnTo>
                    <a:pt x="1863" y="1585"/>
                  </a:lnTo>
                  <a:lnTo>
                    <a:pt x="1884" y="1597"/>
                  </a:lnTo>
                  <a:lnTo>
                    <a:pt x="1910" y="1606"/>
                  </a:lnTo>
                  <a:lnTo>
                    <a:pt x="1937" y="1614"/>
                  </a:lnTo>
                  <a:lnTo>
                    <a:pt x="1963" y="1616"/>
                  </a:lnTo>
                  <a:lnTo>
                    <a:pt x="1985" y="1614"/>
                  </a:lnTo>
                  <a:lnTo>
                    <a:pt x="2002" y="1614"/>
                  </a:lnTo>
                  <a:lnTo>
                    <a:pt x="2020" y="1612"/>
                  </a:lnTo>
                  <a:lnTo>
                    <a:pt x="2034" y="1608"/>
                  </a:lnTo>
                  <a:lnTo>
                    <a:pt x="2046" y="1597"/>
                  </a:lnTo>
                  <a:lnTo>
                    <a:pt x="2058" y="1581"/>
                  </a:lnTo>
                  <a:lnTo>
                    <a:pt x="2071" y="1561"/>
                  </a:lnTo>
                  <a:lnTo>
                    <a:pt x="2085" y="1538"/>
                  </a:lnTo>
                  <a:lnTo>
                    <a:pt x="2101" y="1518"/>
                  </a:lnTo>
                  <a:lnTo>
                    <a:pt x="2117" y="1502"/>
                  </a:lnTo>
                  <a:lnTo>
                    <a:pt x="2130" y="1494"/>
                  </a:lnTo>
                  <a:lnTo>
                    <a:pt x="2146" y="1490"/>
                  </a:lnTo>
                  <a:lnTo>
                    <a:pt x="2166" y="1488"/>
                  </a:lnTo>
                  <a:lnTo>
                    <a:pt x="2189" y="1486"/>
                  </a:lnTo>
                  <a:lnTo>
                    <a:pt x="2213" y="1484"/>
                  </a:lnTo>
                  <a:lnTo>
                    <a:pt x="2231" y="1482"/>
                  </a:lnTo>
                  <a:lnTo>
                    <a:pt x="2243" y="1477"/>
                  </a:lnTo>
                  <a:lnTo>
                    <a:pt x="2254" y="1469"/>
                  </a:lnTo>
                  <a:lnTo>
                    <a:pt x="2268" y="1455"/>
                  </a:lnTo>
                  <a:lnTo>
                    <a:pt x="2284" y="1437"/>
                  </a:lnTo>
                  <a:lnTo>
                    <a:pt x="2298" y="1421"/>
                  </a:lnTo>
                  <a:lnTo>
                    <a:pt x="2308" y="1408"/>
                  </a:lnTo>
                  <a:lnTo>
                    <a:pt x="2311" y="1388"/>
                  </a:lnTo>
                  <a:lnTo>
                    <a:pt x="2315" y="1364"/>
                  </a:lnTo>
                  <a:lnTo>
                    <a:pt x="2321" y="1343"/>
                  </a:lnTo>
                  <a:lnTo>
                    <a:pt x="2331" y="1323"/>
                  </a:lnTo>
                  <a:lnTo>
                    <a:pt x="2351" y="1303"/>
                  </a:lnTo>
                  <a:lnTo>
                    <a:pt x="2374" y="1286"/>
                  </a:lnTo>
                  <a:lnTo>
                    <a:pt x="2402" y="1276"/>
                  </a:lnTo>
                  <a:lnTo>
                    <a:pt x="2416" y="1270"/>
                  </a:lnTo>
                  <a:lnTo>
                    <a:pt x="2426" y="1262"/>
                  </a:lnTo>
                  <a:lnTo>
                    <a:pt x="2433" y="1250"/>
                  </a:lnTo>
                  <a:lnTo>
                    <a:pt x="2443" y="1240"/>
                  </a:lnTo>
                  <a:lnTo>
                    <a:pt x="2455" y="1232"/>
                  </a:lnTo>
                  <a:lnTo>
                    <a:pt x="2469" y="1227"/>
                  </a:lnTo>
                  <a:lnTo>
                    <a:pt x="2487" y="1217"/>
                  </a:lnTo>
                  <a:lnTo>
                    <a:pt x="2510" y="1205"/>
                  </a:lnTo>
                  <a:lnTo>
                    <a:pt x="2534" y="1195"/>
                  </a:lnTo>
                  <a:lnTo>
                    <a:pt x="2559" y="1189"/>
                  </a:lnTo>
                  <a:lnTo>
                    <a:pt x="2583" y="1187"/>
                  </a:lnTo>
                  <a:lnTo>
                    <a:pt x="2607" y="1189"/>
                  </a:lnTo>
                  <a:lnTo>
                    <a:pt x="2628" y="1195"/>
                  </a:lnTo>
                  <a:lnTo>
                    <a:pt x="2652" y="1199"/>
                  </a:lnTo>
                  <a:lnTo>
                    <a:pt x="2670" y="1203"/>
                  </a:lnTo>
                  <a:lnTo>
                    <a:pt x="2685" y="1203"/>
                  </a:lnTo>
                  <a:lnTo>
                    <a:pt x="2697" y="1197"/>
                  </a:lnTo>
                  <a:lnTo>
                    <a:pt x="2707" y="1183"/>
                  </a:lnTo>
                  <a:lnTo>
                    <a:pt x="2713" y="1171"/>
                  </a:lnTo>
                  <a:lnTo>
                    <a:pt x="2713" y="1158"/>
                  </a:lnTo>
                  <a:lnTo>
                    <a:pt x="2707" y="1140"/>
                  </a:lnTo>
                  <a:lnTo>
                    <a:pt x="2695" y="1126"/>
                  </a:lnTo>
                  <a:lnTo>
                    <a:pt x="2682" y="1108"/>
                  </a:lnTo>
                  <a:lnTo>
                    <a:pt x="2662" y="1089"/>
                  </a:lnTo>
                  <a:lnTo>
                    <a:pt x="2644" y="1071"/>
                  </a:lnTo>
                  <a:lnTo>
                    <a:pt x="2626" y="1055"/>
                  </a:lnTo>
                  <a:lnTo>
                    <a:pt x="2611" y="1042"/>
                  </a:lnTo>
                  <a:lnTo>
                    <a:pt x="2575" y="1016"/>
                  </a:lnTo>
                  <a:lnTo>
                    <a:pt x="2538" y="1004"/>
                  </a:lnTo>
                  <a:lnTo>
                    <a:pt x="2524" y="998"/>
                  </a:lnTo>
                  <a:lnTo>
                    <a:pt x="2510" y="990"/>
                  </a:lnTo>
                  <a:lnTo>
                    <a:pt x="2498" y="986"/>
                  </a:lnTo>
                  <a:lnTo>
                    <a:pt x="2485" y="984"/>
                  </a:lnTo>
                  <a:lnTo>
                    <a:pt x="2469" y="990"/>
                  </a:lnTo>
                  <a:lnTo>
                    <a:pt x="2453" y="1006"/>
                  </a:lnTo>
                  <a:lnTo>
                    <a:pt x="2439" y="1024"/>
                  </a:lnTo>
                  <a:lnTo>
                    <a:pt x="2426" y="1040"/>
                  </a:lnTo>
                  <a:lnTo>
                    <a:pt x="2408" y="1051"/>
                  </a:lnTo>
                  <a:lnTo>
                    <a:pt x="2394" y="1053"/>
                  </a:lnTo>
                  <a:lnTo>
                    <a:pt x="2376" y="1049"/>
                  </a:lnTo>
                  <a:lnTo>
                    <a:pt x="2357" y="1044"/>
                  </a:lnTo>
                  <a:lnTo>
                    <a:pt x="2337" y="1036"/>
                  </a:lnTo>
                  <a:lnTo>
                    <a:pt x="2317" y="1032"/>
                  </a:lnTo>
                  <a:lnTo>
                    <a:pt x="2304" y="1034"/>
                  </a:lnTo>
                  <a:lnTo>
                    <a:pt x="2292" y="1042"/>
                  </a:lnTo>
                  <a:lnTo>
                    <a:pt x="2282" y="1053"/>
                  </a:lnTo>
                  <a:lnTo>
                    <a:pt x="2272" y="1067"/>
                  </a:lnTo>
                  <a:lnTo>
                    <a:pt x="2260" y="1079"/>
                  </a:lnTo>
                  <a:lnTo>
                    <a:pt x="2248" y="1087"/>
                  </a:lnTo>
                  <a:lnTo>
                    <a:pt x="2235" y="1087"/>
                  </a:lnTo>
                  <a:lnTo>
                    <a:pt x="2211" y="1075"/>
                  </a:lnTo>
                  <a:lnTo>
                    <a:pt x="2189" y="1061"/>
                  </a:lnTo>
                  <a:lnTo>
                    <a:pt x="2174" y="1044"/>
                  </a:lnTo>
                  <a:lnTo>
                    <a:pt x="2168" y="1024"/>
                  </a:lnTo>
                  <a:lnTo>
                    <a:pt x="2170" y="1010"/>
                  </a:lnTo>
                  <a:lnTo>
                    <a:pt x="2178" y="1002"/>
                  </a:lnTo>
                  <a:lnTo>
                    <a:pt x="2185" y="992"/>
                  </a:lnTo>
                  <a:lnTo>
                    <a:pt x="2193" y="982"/>
                  </a:lnTo>
                  <a:lnTo>
                    <a:pt x="2197" y="965"/>
                  </a:lnTo>
                  <a:lnTo>
                    <a:pt x="2199" y="935"/>
                  </a:lnTo>
                  <a:lnTo>
                    <a:pt x="2201" y="902"/>
                  </a:lnTo>
                  <a:lnTo>
                    <a:pt x="2207" y="868"/>
                  </a:lnTo>
                  <a:lnTo>
                    <a:pt x="2217" y="839"/>
                  </a:lnTo>
                  <a:lnTo>
                    <a:pt x="2229" y="811"/>
                  </a:lnTo>
                  <a:lnTo>
                    <a:pt x="2239" y="782"/>
                  </a:lnTo>
                  <a:lnTo>
                    <a:pt x="2248" y="754"/>
                  </a:lnTo>
                  <a:lnTo>
                    <a:pt x="2254" y="735"/>
                  </a:lnTo>
                  <a:lnTo>
                    <a:pt x="2262" y="721"/>
                  </a:lnTo>
                  <a:lnTo>
                    <a:pt x="2276" y="713"/>
                  </a:lnTo>
                  <a:lnTo>
                    <a:pt x="2296" y="711"/>
                  </a:lnTo>
                  <a:lnTo>
                    <a:pt x="2317" y="713"/>
                  </a:lnTo>
                  <a:lnTo>
                    <a:pt x="2331" y="719"/>
                  </a:lnTo>
                  <a:lnTo>
                    <a:pt x="2349" y="725"/>
                  </a:lnTo>
                  <a:lnTo>
                    <a:pt x="2365" y="733"/>
                  </a:lnTo>
                  <a:lnTo>
                    <a:pt x="2380" y="736"/>
                  </a:lnTo>
                  <a:lnTo>
                    <a:pt x="2394" y="736"/>
                  </a:lnTo>
                  <a:lnTo>
                    <a:pt x="2406" y="729"/>
                  </a:lnTo>
                  <a:lnTo>
                    <a:pt x="2424" y="703"/>
                  </a:lnTo>
                  <a:lnTo>
                    <a:pt x="2443" y="675"/>
                  </a:lnTo>
                  <a:lnTo>
                    <a:pt x="2463" y="650"/>
                  </a:lnTo>
                  <a:lnTo>
                    <a:pt x="2477" y="640"/>
                  </a:lnTo>
                  <a:lnTo>
                    <a:pt x="2493" y="636"/>
                  </a:lnTo>
                  <a:lnTo>
                    <a:pt x="2506" y="634"/>
                  </a:lnTo>
                  <a:lnTo>
                    <a:pt x="2522" y="630"/>
                  </a:lnTo>
                  <a:lnTo>
                    <a:pt x="2534" y="622"/>
                  </a:lnTo>
                  <a:lnTo>
                    <a:pt x="2540" y="611"/>
                  </a:lnTo>
                  <a:lnTo>
                    <a:pt x="2542" y="595"/>
                  </a:lnTo>
                  <a:lnTo>
                    <a:pt x="2538" y="577"/>
                  </a:lnTo>
                  <a:lnTo>
                    <a:pt x="2534" y="561"/>
                  </a:lnTo>
                  <a:lnTo>
                    <a:pt x="2530" y="548"/>
                  </a:lnTo>
                  <a:lnTo>
                    <a:pt x="2532" y="534"/>
                  </a:lnTo>
                  <a:lnTo>
                    <a:pt x="2536" y="518"/>
                  </a:lnTo>
                  <a:lnTo>
                    <a:pt x="2542" y="498"/>
                  </a:lnTo>
                  <a:lnTo>
                    <a:pt x="2550" y="477"/>
                  </a:lnTo>
                  <a:lnTo>
                    <a:pt x="2556" y="459"/>
                  </a:lnTo>
                  <a:lnTo>
                    <a:pt x="2561" y="443"/>
                  </a:lnTo>
                  <a:lnTo>
                    <a:pt x="2567" y="416"/>
                  </a:lnTo>
                  <a:lnTo>
                    <a:pt x="2571" y="386"/>
                  </a:lnTo>
                  <a:lnTo>
                    <a:pt x="2579" y="355"/>
                  </a:lnTo>
                  <a:lnTo>
                    <a:pt x="2585" y="337"/>
                  </a:lnTo>
                  <a:lnTo>
                    <a:pt x="2589" y="327"/>
                  </a:lnTo>
                  <a:lnTo>
                    <a:pt x="2595" y="317"/>
                  </a:lnTo>
                  <a:lnTo>
                    <a:pt x="2603" y="305"/>
                  </a:lnTo>
                  <a:lnTo>
                    <a:pt x="2615" y="294"/>
                  </a:lnTo>
                  <a:lnTo>
                    <a:pt x="2626" y="276"/>
                  </a:lnTo>
                  <a:lnTo>
                    <a:pt x="2632" y="260"/>
                  </a:lnTo>
                  <a:lnTo>
                    <a:pt x="2634" y="246"/>
                  </a:lnTo>
                  <a:lnTo>
                    <a:pt x="2634" y="231"/>
                  </a:lnTo>
                  <a:lnTo>
                    <a:pt x="2632" y="209"/>
                  </a:lnTo>
                  <a:lnTo>
                    <a:pt x="2632" y="185"/>
                  </a:lnTo>
                  <a:lnTo>
                    <a:pt x="2628" y="164"/>
                  </a:lnTo>
                  <a:lnTo>
                    <a:pt x="2622" y="150"/>
                  </a:lnTo>
                  <a:lnTo>
                    <a:pt x="2615" y="146"/>
                  </a:lnTo>
                  <a:lnTo>
                    <a:pt x="2605" y="148"/>
                  </a:lnTo>
                  <a:lnTo>
                    <a:pt x="2593" y="152"/>
                  </a:lnTo>
                  <a:lnTo>
                    <a:pt x="2581" y="156"/>
                  </a:lnTo>
                  <a:lnTo>
                    <a:pt x="2567" y="158"/>
                  </a:lnTo>
                  <a:lnTo>
                    <a:pt x="2556" y="156"/>
                  </a:lnTo>
                  <a:lnTo>
                    <a:pt x="2548" y="148"/>
                  </a:lnTo>
                  <a:lnTo>
                    <a:pt x="2546" y="136"/>
                  </a:lnTo>
                  <a:lnTo>
                    <a:pt x="2548" y="124"/>
                  </a:lnTo>
                  <a:lnTo>
                    <a:pt x="2550" y="116"/>
                  </a:lnTo>
                  <a:lnTo>
                    <a:pt x="2552" y="115"/>
                  </a:ln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58" name="Freeform 107"/>
            <p:cNvSpPr>
              <a:spLocks/>
            </p:cNvSpPr>
            <p:nvPr/>
          </p:nvSpPr>
          <p:spPr bwMode="gray">
            <a:xfrm>
              <a:off x="2016" y="1899"/>
              <a:ext cx="1007" cy="870"/>
            </a:xfrm>
            <a:custGeom>
              <a:avLst/>
              <a:gdLst>
                <a:gd name="T0" fmla="*/ 92 w 2014"/>
                <a:gd name="T1" fmla="*/ 13 h 1739"/>
                <a:gd name="T2" fmla="*/ 66 w 2014"/>
                <a:gd name="T3" fmla="*/ 38 h 1739"/>
                <a:gd name="T4" fmla="*/ 0 w 2014"/>
                <a:gd name="T5" fmla="*/ 77 h 1739"/>
                <a:gd name="T6" fmla="*/ 45 w 2014"/>
                <a:gd name="T7" fmla="*/ 154 h 1739"/>
                <a:gd name="T8" fmla="*/ 90 w 2014"/>
                <a:gd name="T9" fmla="*/ 171 h 1739"/>
                <a:gd name="T10" fmla="*/ 140 w 2014"/>
                <a:gd name="T11" fmla="*/ 160 h 1739"/>
                <a:gd name="T12" fmla="*/ 188 w 2014"/>
                <a:gd name="T13" fmla="*/ 177 h 1739"/>
                <a:gd name="T14" fmla="*/ 215 w 2014"/>
                <a:gd name="T15" fmla="*/ 193 h 1739"/>
                <a:gd name="T16" fmla="*/ 258 w 2014"/>
                <a:gd name="T17" fmla="*/ 220 h 1739"/>
                <a:gd name="T18" fmla="*/ 284 w 2014"/>
                <a:gd name="T19" fmla="*/ 237 h 1739"/>
                <a:gd name="T20" fmla="*/ 301 w 2014"/>
                <a:gd name="T21" fmla="*/ 275 h 1739"/>
                <a:gd name="T22" fmla="*/ 283 w 2014"/>
                <a:gd name="T23" fmla="*/ 318 h 1739"/>
                <a:gd name="T24" fmla="*/ 270 w 2014"/>
                <a:gd name="T25" fmla="*/ 341 h 1739"/>
                <a:gd name="T26" fmla="*/ 249 w 2014"/>
                <a:gd name="T27" fmla="*/ 367 h 1739"/>
                <a:gd name="T28" fmla="*/ 239 w 2014"/>
                <a:gd name="T29" fmla="*/ 374 h 1739"/>
                <a:gd name="T30" fmla="*/ 281 w 2014"/>
                <a:gd name="T31" fmla="*/ 390 h 1739"/>
                <a:gd name="T32" fmla="*/ 314 w 2014"/>
                <a:gd name="T33" fmla="*/ 373 h 1739"/>
                <a:gd name="T34" fmla="*/ 353 w 2014"/>
                <a:gd name="T35" fmla="*/ 403 h 1739"/>
                <a:gd name="T36" fmla="*/ 385 w 2014"/>
                <a:gd name="T37" fmla="*/ 435 h 1739"/>
                <a:gd name="T38" fmla="*/ 413 w 2014"/>
                <a:gd name="T39" fmla="*/ 401 h 1739"/>
                <a:gd name="T40" fmla="*/ 430 w 2014"/>
                <a:gd name="T41" fmla="*/ 377 h 1739"/>
                <a:gd name="T42" fmla="*/ 425 w 2014"/>
                <a:gd name="T43" fmla="*/ 349 h 1739"/>
                <a:gd name="T44" fmla="*/ 431 w 2014"/>
                <a:gd name="T45" fmla="*/ 341 h 1739"/>
                <a:gd name="T46" fmla="*/ 432 w 2014"/>
                <a:gd name="T47" fmla="*/ 335 h 1739"/>
                <a:gd name="T48" fmla="*/ 432 w 2014"/>
                <a:gd name="T49" fmla="*/ 327 h 1739"/>
                <a:gd name="T50" fmla="*/ 472 w 2014"/>
                <a:gd name="T51" fmla="*/ 329 h 1739"/>
                <a:gd name="T52" fmla="*/ 500 w 2014"/>
                <a:gd name="T53" fmla="*/ 302 h 1739"/>
                <a:gd name="T54" fmla="*/ 501 w 2014"/>
                <a:gd name="T55" fmla="*/ 267 h 1739"/>
                <a:gd name="T56" fmla="*/ 453 w 2014"/>
                <a:gd name="T57" fmla="*/ 241 h 1739"/>
                <a:gd name="T58" fmla="*/ 429 w 2014"/>
                <a:gd name="T59" fmla="*/ 256 h 1739"/>
                <a:gd name="T60" fmla="*/ 444 w 2014"/>
                <a:gd name="T61" fmla="*/ 290 h 1739"/>
                <a:gd name="T62" fmla="*/ 429 w 2014"/>
                <a:gd name="T63" fmla="*/ 315 h 1739"/>
                <a:gd name="T64" fmla="*/ 398 w 2014"/>
                <a:gd name="T65" fmla="*/ 302 h 1739"/>
                <a:gd name="T66" fmla="*/ 391 w 2014"/>
                <a:gd name="T67" fmla="*/ 276 h 1739"/>
                <a:gd name="T68" fmla="*/ 369 w 2014"/>
                <a:gd name="T69" fmla="*/ 243 h 1739"/>
                <a:gd name="T70" fmla="*/ 342 w 2014"/>
                <a:gd name="T71" fmla="*/ 228 h 1739"/>
                <a:gd name="T72" fmla="*/ 343 w 2014"/>
                <a:gd name="T73" fmla="*/ 183 h 1739"/>
                <a:gd name="T74" fmla="*/ 313 w 2014"/>
                <a:gd name="T75" fmla="*/ 148 h 1739"/>
                <a:gd name="T76" fmla="*/ 235 w 2014"/>
                <a:gd name="T77" fmla="*/ 161 h 1739"/>
                <a:gd name="T78" fmla="*/ 200 w 2014"/>
                <a:gd name="T79" fmla="*/ 128 h 1739"/>
                <a:gd name="T80" fmla="*/ 218 w 2014"/>
                <a:gd name="T81" fmla="*/ 91 h 1739"/>
                <a:gd name="T82" fmla="*/ 163 w 2014"/>
                <a:gd name="T83" fmla="*/ 100 h 1739"/>
                <a:gd name="T84" fmla="*/ 124 w 2014"/>
                <a:gd name="T85" fmla="*/ 52 h 1739"/>
                <a:gd name="T86" fmla="*/ 116 w 2014"/>
                <a:gd name="T87" fmla="*/ 3 h 17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4"/>
                <a:gd name="T133" fmla="*/ 0 h 1739"/>
                <a:gd name="T134" fmla="*/ 2014 w 2014"/>
                <a:gd name="T135" fmla="*/ 1739 h 17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4" h="1739">
                  <a:moveTo>
                    <a:pt x="463" y="9"/>
                  </a:moveTo>
                  <a:lnTo>
                    <a:pt x="398" y="0"/>
                  </a:lnTo>
                  <a:lnTo>
                    <a:pt x="365" y="51"/>
                  </a:lnTo>
                  <a:lnTo>
                    <a:pt x="374" y="92"/>
                  </a:lnTo>
                  <a:lnTo>
                    <a:pt x="347" y="122"/>
                  </a:lnTo>
                  <a:lnTo>
                    <a:pt x="264" y="149"/>
                  </a:lnTo>
                  <a:lnTo>
                    <a:pt x="160" y="181"/>
                  </a:lnTo>
                  <a:lnTo>
                    <a:pt x="81" y="259"/>
                  </a:lnTo>
                  <a:lnTo>
                    <a:pt x="0" y="307"/>
                  </a:lnTo>
                  <a:lnTo>
                    <a:pt x="32" y="570"/>
                  </a:lnTo>
                  <a:lnTo>
                    <a:pt x="115" y="578"/>
                  </a:lnTo>
                  <a:lnTo>
                    <a:pt x="180" y="614"/>
                  </a:lnTo>
                  <a:lnTo>
                    <a:pt x="237" y="625"/>
                  </a:lnTo>
                  <a:lnTo>
                    <a:pt x="298" y="684"/>
                  </a:lnTo>
                  <a:lnTo>
                    <a:pt x="357" y="681"/>
                  </a:lnTo>
                  <a:lnTo>
                    <a:pt x="432" y="637"/>
                  </a:lnTo>
                  <a:lnTo>
                    <a:pt x="504" y="641"/>
                  </a:lnTo>
                  <a:lnTo>
                    <a:pt x="559" y="637"/>
                  </a:lnTo>
                  <a:lnTo>
                    <a:pt x="601" y="612"/>
                  </a:lnTo>
                  <a:lnTo>
                    <a:pt x="674" y="651"/>
                  </a:lnTo>
                  <a:lnTo>
                    <a:pt x="752" y="708"/>
                  </a:lnTo>
                  <a:lnTo>
                    <a:pt x="813" y="669"/>
                  </a:lnTo>
                  <a:lnTo>
                    <a:pt x="829" y="708"/>
                  </a:lnTo>
                  <a:lnTo>
                    <a:pt x="859" y="771"/>
                  </a:lnTo>
                  <a:lnTo>
                    <a:pt x="945" y="807"/>
                  </a:lnTo>
                  <a:lnTo>
                    <a:pt x="998" y="877"/>
                  </a:lnTo>
                  <a:lnTo>
                    <a:pt x="1032" y="879"/>
                  </a:lnTo>
                  <a:lnTo>
                    <a:pt x="1059" y="854"/>
                  </a:lnTo>
                  <a:lnTo>
                    <a:pt x="1101" y="895"/>
                  </a:lnTo>
                  <a:lnTo>
                    <a:pt x="1136" y="946"/>
                  </a:lnTo>
                  <a:lnTo>
                    <a:pt x="1150" y="1015"/>
                  </a:lnTo>
                  <a:lnTo>
                    <a:pt x="1181" y="1051"/>
                  </a:lnTo>
                  <a:lnTo>
                    <a:pt x="1203" y="1100"/>
                  </a:lnTo>
                  <a:lnTo>
                    <a:pt x="1229" y="1129"/>
                  </a:lnTo>
                  <a:lnTo>
                    <a:pt x="1197" y="1234"/>
                  </a:lnTo>
                  <a:lnTo>
                    <a:pt x="1132" y="1271"/>
                  </a:lnTo>
                  <a:lnTo>
                    <a:pt x="1144" y="1326"/>
                  </a:lnTo>
                  <a:lnTo>
                    <a:pt x="1105" y="1358"/>
                  </a:lnTo>
                  <a:lnTo>
                    <a:pt x="1077" y="1362"/>
                  </a:lnTo>
                  <a:lnTo>
                    <a:pt x="1085" y="1448"/>
                  </a:lnTo>
                  <a:lnTo>
                    <a:pt x="1050" y="1478"/>
                  </a:lnTo>
                  <a:lnTo>
                    <a:pt x="996" y="1468"/>
                  </a:lnTo>
                  <a:lnTo>
                    <a:pt x="971" y="1425"/>
                  </a:lnTo>
                  <a:lnTo>
                    <a:pt x="943" y="1444"/>
                  </a:lnTo>
                  <a:lnTo>
                    <a:pt x="953" y="1495"/>
                  </a:lnTo>
                  <a:lnTo>
                    <a:pt x="1018" y="1503"/>
                  </a:lnTo>
                  <a:lnTo>
                    <a:pt x="1073" y="1547"/>
                  </a:lnTo>
                  <a:lnTo>
                    <a:pt x="1124" y="1558"/>
                  </a:lnTo>
                  <a:lnTo>
                    <a:pt x="1126" y="1507"/>
                  </a:lnTo>
                  <a:lnTo>
                    <a:pt x="1223" y="1472"/>
                  </a:lnTo>
                  <a:lnTo>
                    <a:pt x="1256" y="1489"/>
                  </a:lnTo>
                  <a:lnTo>
                    <a:pt x="1282" y="1560"/>
                  </a:lnTo>
                  <a:lnTo>
                    <a:pt x="1363" y="1633"/>
                  </a:lnTo>
                  <a:lnTo>
                    <a:pt x="1410" y="1610"/>
                  </a:lnTo>
                  <a:lnTo>
                    <a:pt x="1437" y="1688"/>
                  </a:lnTo>
                  <a:lnTo>
                    <a:pt x="1493" y="1732"/>
                  </a:lnTo>
                  <a:lnTo>
                    <a:pt x="1540" y="1739"/>
                  </a:lnTo>
                  <a:lnTo>
                    <a:pt x="1587" y="1688"/>
                  </a:lnTo>
                  <a:lnTo>
                    <a:pt x="1654" y="1651"/>
                  </a:lnTo>
                  <a:lnTo>
                    <a:pt x="1650" y="1602"/>
                  </a:lnTo>
                  <a:lnTo>
                    <a:pt x="1634" y="1580"/>
                  </a:lnTo>
                  <a:lnTo>
                    <a:pt x="1731" y="1566"/>
                  </a:lnTo>
                  <a:lnTo>
                    <a:pt x="1719" y="1507"/>
                  </a:lnTo>
                  <a:lnTo>
                    <a:pt x="1744" y="1430"/>
                  </a:lnTo>
                  <a:lnTo>
                    <a:pt x="1697" y="1399"/>
                  </a:lnTo>
                  <a:lnTo>
                    <a:pt x="1699" y="1395"/>
                  </a:lnTo>
                  <a:lnTo>
                    <a:pt x="1707" y="1385"/>
                  </a:lnTo>
                  <a:lnTo>
                    <a:pt x="1715" y="1373"/>
                  </a:lnTo>
                  <a:lnTo>
                    <a:pt x="1723" y="1363"/>
                  </a:lnTo>
                  <a:lnTo>
                    <a:pt x="1727" y="1360"/>
                  </a:lnTo>
                  <a:lnTo>
                    <a:pt x="1727" y="1354"/>
                  </a:lnTo>
                  <a:lnTo>
                    <a:pt x="1725" y="1340"/>
                  </a:lnTo>
                  <a:lnTo>
                    <a:pt x="1725" y="1324"/>
                  </a:lnTo>
                  <a:lnTo>
                    <a:pt x="1725" y="1312"/>
                  </a:lnTo>
                  <a:lnTo>
                    <a:pt x="1725" y="1306"/>
                  </a:lnTo>
                  <a:lnTo>
                    <a:pt x="1788" y="1302"/>
                  </a:lnTo>
                  <a:lnTo>
                    <a:pt x="1835" y="1328"/>
                  </a:lnTo>
                  <a:lnTo>
                    <a:pt x="1888" y="1316"/>
                  </a:lnTo>
                  <a:lnTo>
                    <a:pt x="1888" y="1267"/>
                  </a:lnTo>
                  <a:lnTo>
                    <a:pt x="1996" y="1259"/>
                  </a:lnTo>
                  <a:lnTo>
                    <a:pt x="2000" y="1206"/>
                  </a:lnTo>
                  <a:lnTo>
                    <a:pt x="1989" y="1155"/>
                  </a:lnTo>
                  <a:lnTo>
                    <a:pt x="2014" y="1112"/>
                  </a:lnTo>
                  <a:lnTo>
                    <a:pt x="2002" y="1068"/>
                  </a:lnTo>
                  <a:lnTo>
                    <a:pt x="1882" y="1015"/>
                  </a:lnTo>
                  <a:lnTo>
                    <a:pt x="1811" y="993"/>
                  </a:lnTo>
                  <a:lnTo>
                    <a:pt x="1809" y="962"/>
                  </a:lnTo>
                  <a:lnTo>
                    <a:pt x="1758" y="960"/>
                  </a:lnTo>
                  <a:lnTo>
                    <a:pt x="1727" y="944"/>
                  </a:lnTo>
                  <a:lnTo>
                    <a:pt x="1713" y="1023"/>
                  </a:lnTo>
                  <a:lnTo>
                    <a:pt x="1701" y="1102"/>
                  </a:lnTo>
                  <a:lnTo>
                    <a:pt x="1754" y="1121"/>
                  </a:lnTo>
                  <a:lnTo>
                    <a:pt x="1774" y="1157"/>
                  </a:lnTo>
                  <a:lnTo>
                    <a:pt x="1756" y="1198"/>
                  </a:lnTo>
                  <a:lnTo>
                    <a:pt x="1717" y="1214"/>
                  </a:lnTo>
                  <a:lnTo>
                    <a:pt x="1713" y="1259"/>
                  </a:lnTo>
                  <a:lnTo>
                    <a:pt x="1678" y="1271"/>
                  </a:lnTo>
                  <a:lnTo>
                    <a:pt x="1613" y="1241"/>
                  </a:lnTo>
                  <a:lnTo>
                    <a:pt x="1589" y="1206"/>
                  </a:lnTo>
                  <a:lnTo>
                    <a:pt x="1546" y="1190"/>
                  </a:lnTo>
                  <a:lnTo>
                    <a:pt x="1546" y="1145"/>
                  </a:lnTo>
                  <a:lnTo>
                    <a:pt x="1563" y="1104"/>
                  </a:lnTo>
                  <a:lnTo>
                    <a:pt x="1524" y="1047"/>
                  </a:lnTo>
                  <a:lnTo>
                    <a:pt x="1528" y="1011"/>
                  </a:lnTo>
                  <a:lnTo>
                    <a:pt x="1475" y="970"/>
                  </a:lnTo>
                  <a:lnTo>
                    <a:pt x="1447" y="932"/>
                  </a:lnTo>
                  <a:lnTo>
                    <a:pt x="1437" y="915"/>
                  </a:lnTo>
                  <a:lnTo>
                    <a:pt x="1365" y="911"/>
                  </a:lnTo>
                  <a:lnTo>
                    <a:pt x="1306" y="856"/>
                  </a:lnTo>
                  <a:lnTo>
                    <a:pt x="1313" y="767"/>
                  </a:lnTo>
                  <a:lnTo>
                    <a:pt x="1370" y="732"/>
                  </a:lnTo>
                  <a:lnTo>
                    <a:pt x="1370" y="627"/>
                  </a:lnTo>
                  <a:lnTo>
                    <a:pt x="1325" y="588"/>
                  </a:lnTo>
                  <a:lnTo>
                    <a:pt x="1250" y="592"/>
                  </a:lnTo>
                  <a:lnTo>
                    <a:pt x="1154" y="684"/>
                  </a:lnTo>
                  <a:lnTo>
                    <a:pt x="1020" y="684"/>
                  </a:lnTo>
                  <a:lnTo>
                    <a:pt x="937" y="641"/>
                  </a:lnTo>
                  <a:lnTo>
                    <a:pt x="941" y="580"/>
                  </a:lnTo>
                  <a:lnTo>
                    <a:pt x="874" y="576"/>
                  </a:lnTo>
                  <a:lnTo>
                    <a:pt x="798" y="509"/>
                  </a:lnTo>
                  <a:lnTo>
                    <a:pt x="847" y="440"/>
                  </a:lnTo>
                  <a:lnTo>
                    <a:pt x="892" y="425"/>
                  </a:lnTo>
                  <a:lnTo>
                    <a:pt x="872" y="362"/>
                  </a:lnTo>
                  <a:lnTo>
                    <a:pt x="792" y="334"/>
                  </a:lnTo>
                  <a:lnTo>
                    <a:pt x="699" y="344"/>
                  </a:lnTo>
                  <a:lnTo>
                    <a:pt x="652" y="399"/>
                  </a:lnTo>
                  <a:lnTo>
                    <a:pt x="607" y="393"/>
                  </a:lnTo>
                  <a:lnTo>
                    <a:pt x="530" y="303"/>
                  </a:lnTo>
                  <a:lnTo>
                    <a:pt x="496" y="208"/>
                  </a:lnTo>
                  <a:lnTo>
                    <a:pt x="514" y="149"/>
                  </a:lnTo>
                  <a:lnTo>
                    <a:pt x="506" y="25"/>
                  </a:lnTo>
                  <a:lnTo>
                    <a:pt x="463" y="9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59" name="Freeform 108"/>
            <p:cNvSpPr>
              <a:spLocks/>
            </p:cNvSpPr>
            <p:nvPr/>
          </p:nvSpPr>
          <p:spPr bwMode="gray">
            <a:xfrm>
              <a:off x="2016" y="1899"/>
              <a:ext cx="1007" cy="870"/>
            </a:xfrm>
            <a:custGeom>
              <a:avLst/>
              <a:gdLst>
                <a:gd name="T0" fmla="*/ 92 w 2014"/>
                <a:gd name="T1" fmla="*/ 13 h 1739"/>
                <a:gd name="T2" fmla="*/ 66 w 2014"/>
                <a:gd name="T3" fmla="*/ 38 h 1739"/>
                <a:gd name="T4" fmla="*/ 0 w 2014"/>
                <a:gd name="T5" fmla="*/ 77 h 1739"/>
                <a:gd name="T6" fmla="*/ 45 w 2014"/>
                <a:gd name="T7" fmla="*/ 154 h 1739"/>
                <a:gd name="T8" fmla="*/ 90 w 2014"/>
                <a:gd name="T9" fmla="*/ 171 h 1739"/>
                <a:gd name="T10" fmla="*/ 140 w 2014"/>
                <a:gd name="T11" fmla="*/ 160 h 1739"/>
                <a:gd name="T12" fmla="*/ 188 w 2014"/>
                <a:gd name="T13" fmla="*/ 177 h 1739"/>
                <a:gd name="T14" fmla="*/ 215 w 2014"/>
                <a:gd name="T15" fmla="*/ 193 h 1739"/>
                <a:gd name="T16" fmla="*/ 258 w 2014"/>
                <a:gd name="T17" fmla="*/ 220 h 1739"/>
                <a:gd name="T18" fmla="*/ 284 w 2014"/>
                <a:gd name="T19" fmla="*/ 237 h 1739"/>
                <a:gd name="T20" fmla="*/ 301 w 2014"/>
                <a:gd name="T21" fmla="*/ 275 h 1739"/>
                <a:gd name="T22" fmla="*/ 283 w 2014"/>
                <a:gd name="T23" fmla="*/ 318 h 1739"/>
                <a:gd name="T24" fmla="*/ 270 w 2014"/>
                <a:gd name="T25" fmla="*/ 341 h 1739"/>
                <a:gd name="T26" fmla="*/ 249 w 2014"/>
                <a:gd name="T27" fmla="*/ 367 h 1739"/>
                <a:gd name="T28" fmla="*/ 239 w 2014"/>
                <a:gd name="T29" fmla="*/ 374 h 1739"/>
                <a:gd name="T30" fmla="*/ 281 w 2014"/>
                <a:gd name="T31" fmla="*/ 390 h 1739"/>
                <a:gd name="T32" fmla="*/ 314 w 2014"/>
                <a:gd name="T33" fmla="*/ 373 h 1739"/>
                <a:gd name="T34" fmla="*/ 353 w 2014"/>
                <a:gd name="T35" fmla="*/ 403 h 1739"/>
                <a:gd name="T36" fmla="*/ 385 w 2014"/>
                <a:gd name="T37" fmla="*/ 435 h 1739"/>
                <a:gd name="T38" fmla="*/ 413 w 2014"/>
                <a:gd name="T39" fmla="*/ 401 h 1739"/>
                <a:gd name="T40" fmla="*/ 430 w 2014"/>
                <a:gd name="T41" fmla="*/ 377 h 1739"/>
                <a:gd name="T42" fmla="*/ 425 w 2014"/>
                <a:gd name="T43" fmla="*/ 349 h 1739"/>
                <a:gd name="T44" fmla="*/ 431 w 2014"/>
                <a:gd name="T45" fmla="*/ 341 h 1739"/>
                <a:gd name="T46" fmla="*/ 432 w 2014"/>
                <a:gd name="T47" fmla="*/ 335 h 1739"/>
                <a:gd name="T48" fmla="*/ 432 w 2014"/>
                <a:gd name="T49" fmla="*/ 327 h 1739"/>
                <a:gd name="T50" fmla="*/ 472 w 2014"/>
                <a:gd name="T51" fmla="*/ 329 h 1739"/>
                <a:gd name="T52" fmla="*/ 500 w 2014"/>
                <a:gd name="T53" fmla="*/ 302 h 1739"/>
                <a:gd name="T54" fmla="*/ 501 w 2014"/>
                <a:gd name="T55" fmla="*/ 267 h 1739"/>
                <a:gd name="T56" fmla="*/ 453 w 2014"/>
                <a:gd name="T57" fmla="*/ 241 h 1739"/>
                <a:gd name="T58" fmla="*/ 429 w 2014"/>
                <a:gd name="T59" fmla="*/ 256 h 1739"/>
                <a:gd name="T60" fmla="*/ 444 w 2014"/>
                <a:gd name="T61" fmla="*/ 290 h 1739"/>
                <a:gd name="T62" fmla="*/ 429 w 2014"/>
                <a:gd name="T63" fmla="*/ 315 h 1739"/>
                <a:gd name="T64" fmla="*/ 398 w 2014"/>
                <a:gd name="T65" fmla="*/ 302 h 1739"/>
                <a:gd name="T66" fmla="*/ 391 w 2014"/>
                <a:gd name="T67" fmla="*/ 276 h 1739"/>
                <a:gd name="T68" fmla="*/ 369 w 2014"/>
                <a:gd name="T69" fmla="*/ 243 h 1739"/>
                <a:gd name="T70" fmla="*/ 342 w 2014"/>
                <a:gd name="T71" fmla="*/ 228 h 1739"/>
                <a:gd name="T72" fmla="*/ 343 w 2014"/>
                <a:gd name="T73" fmla="*/ 183 h 1739"/>
                <a:gd name="T74" fmla="*/ 313 w 2014"/>
                <a:gd name="T75" fmla="*/ 148 h 1739"/>
                <a:gd name="T76" fmla="*/ 235 w 2014"/>
                <a:gd name="T77" fmla="*/ 161 h 1739"/>
                <a:gd name="T78" fmla="*/ 200 w 2014"/>
                <a:gd name="T79" fmla="*/ 128 h 1739"/>
                <a:gd name="T80" fmla="*/ 218 w 2014"/>
                <a:gd name="T81" fmla="*/ 91 h 1739"/>
                <a:gd name="T82" fmla="*/ 163 w 2014"/>
                <a:gd name="T83" fmla="*/ 100 h 1739"/>
                <a:gd name="T84" fmla="*/ 124 w 2014"/>
                <a:gd name="T85" fmla="*/ 52 h 1739"/>
                <a:gd name="T86" fmla="*/ 116 w 2014"/>
                <a:gd name="T87" fmla="*/ 3 h 17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4"/>
                <a:gd name="T133" fmla="*/ 0 h 1739"/>
                <a:gd name="T134" fmla="*/ 2014 w 2014"/>
                <a:gd name="T135" fmla="*/ 1739 h 17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4" h="1739">
                  <a:moveTo>
                    <a:pt x="463" y="9"/>
                  </a:moveTo>
                  <a:lnTo>
                    <a:pt x="398" y="0"/>
                  </a:lnTo>
                  <a:lnTo>
                    <a:pt x="365" y="51"/>
                  </a:lnTo>
                  <a:lnTo>
                    <a:pt x="374" y="92"/>
                  </a:lnTo>
                  <a:lnTo>
                    <a:pt x="347" y="122"/>
                  </a:lnTo>
                  <a:lnTo>
                    <a:pt x="264" y="149"/>
                  </a:lnTo>
                  <a:lnTo>
                    <a:pt x="160" y="181"/>
                  </a:lnTo>
                  <a:lnTo>
                    <a:pt x="81" y="259"/>
                  </a:lnTo>
                  <a:lnTo>
                    <a:pt x="0" y="307"/>
                  </a:lnTo>
                  <a:lnTo>
                    <a:pt x="32" y="570"/>
                  </a:lnTo>
                  <a:lnTo>
                    <a:pt x="115" y="578"/>
                  </a:lnTo>
                  <a:lnTo>
                    <a:pt x="180" y="614"/>
                  </a:lnTo>
                  <a:lnTo>
                    <a:pt x="237" y="625"/>
                  </a:lnTo>
                  <a:lnTo>
                    <a:pt x="298" y="684"/>
                  </a:lnTo>
                  <a:lnTo>
                    <a:pt x="357" y="681"/>
                  </a:lnTo>
                  <a:lnTo>
                    <a:pt x="432" y="637"/>
                  </a:lnTo>
                  <a:lnTo>
                    <a:pt x="504" y="641"/>
                  </a:lnTo>
                  <a:lnTo>
                    <a:pt x="559" y="637"/>
                  </a:lnTo>
                  <a:lnTo>
                    <a:pt x="601" y="612"/>
                  </a:lnTo>
                  <a:lnTo>
                    <a:pt x="674" y="651"/>
                  </a:lnTo>
                  <a:lnTo>
                    <a:pt x="752" y="708"/>
                  </a:lnTo>
                  <a:lnTo>
                    <a:pt x="813" y="669"/>
                  </a:lnTo>
                  <a:lnTo>
                    <a:pt x="829" y="708"/>
                  </a:lnTo>
                  <a:lnTo>
                    <a:pt x="859" y="771"/>
                  </a:lnTo>
                  <a:lnTo>
                    <a:pt x="945" y="807"/>
                  </a:lnTo>
                  <a:lnTo>
                    <a:pt x="998" y="877"/>
                  </a:lnTo>
                  <a:lnTo>
                    <a:pt x="1032" y="879"/>
                  </a:lnTo>
                  <a:lnTo>
                    <a:pt x="1059" y="854"/>
                  </a:lnTo>
                  <a:lnTo>
                    <a:pt x="1101" y="895"/>
                  </a:lnTo>
                  <a:lnTo>
                    <a:pt x="1136" y="946"/>
                  </a:lnTo>
                  <a:lnTo>
                    <a:pt x="1150" y="1015"/>
                  </a:lnTo>
                  <a:lnTo>
                    <a:pt x="1181" y="1051"/>
                  </a:lnTo>
                  <a:lnTo>
                    <a:pt x="1203" y="1100"/>
                  </a:lnTo>
                  <a:lnTo>
                    <a:pt x="1229" y="1129"/>
                  </a:lnTo>
                  <a:lnTo>
                    <a:pt x="1197" y="1234"/>
                  </a:lnTo>
                  <a:lnTo>
                    <a:pt x="1132" y="1271"/>
                  </a:lnTo>
                  <a:lnTo>
                    <a:pt x="1144" y="1326"/>
                  </a:lnTo>
                  <a:lnTo>
                    <a:pt x="1105" y="1358"/>
                  </a:lnTo>
                  <a:lnTo>
                    <a:pt x="1077" y="1362"/>
                  </a:lnTo>
                  <a:lnTo>
                    <a:pt x="1085" y="1448"/>
                  </a:lnTo>
                  <a:lnTo>
                    <a:pt x="1050" y="1478"/>
                  </a:lnTo>
                  <a:lnTo>
                    <a:pt x="996" y="1468"/>
                  </a:lnTo>
                  <a:lnTo>
                    <a:pt x="971" y="1425"/>
                  </a:lnTo>
                  <a:lnTo>
                    <a:pt x="943" y="1444"/>
                  </a:lnTo>
                  <a:lnTo>
                    <a:pt x="953" y="1495"/>
                  </a:lnTo>
                  <a:lnTo>
                    <a:pt x="1018" y="1503"/>
                  </a:lnTo>
                  <a:lnTo>
                    <a:pt x="1073" y="1547"/>
                  </a:lnTo>
                  <a:lnTo>
                    <a:pt x="1124" y="1558"/>
                  </a:lnTo>
                  <a:lnTo>
                    <a:pt x="1126" y="1507"/>
                  </a:lnTo>
                  <a:lnTo>
                    <a:pt x="1223" y="1472"/>
                  </a:lnTo>
                  <a:lnTo>
                    <a:pt x="1256" y="1489"/>
                  </a:lnTo>
                  <a:lnTo>
                    <a:pt x="1282" y="1560"/>
                  </a:lnTo>
                  <a:lnTo>
                    <a:pt x="1363" y="1633"/>
                  </a:lnTo>
                  <a:lnTo>
                    <a:pt x="1410" y="1610"/>
                  </a:lnTo>
                  <a:lnTo>
                    <a:pt x="1437" y="1688"/>
                  </a:lnTo>
                  <a:lnTo>
                    <a:pt x="1493" y="1732"/>
                  </a:lnTo>
                  <a:lnTo>
                    <a:pt x="1540" y="1739"/>
                  </a:lnTo>
                  <a:lnTo>
                    <a:pt x="1587" y="1688"/>
                  </a:lnTo>
                  <a:lnTo>
                    <a:pt x="1654" y="1651"/>
                  </a:lnTo>
                  <a:lnTo>
                    <a:pt x="1650" y="1602"/>
                  </a:lnTo>
                  <a:lnTo>
                    <a:pt x="1634" y="1580"/>
                  </a:lnTo>
                  <a:lnTo>
                    <a:pt x="1731" y="1566"/>
                  </a:lnTo>
                  <a:lnTo>
                    <a:pt x="1719" y="1507"/>
                  </a:lnTo>
                  <a:lnTo>
                    <a:pt x="1744" y="1430"/>
                  </a:lnTo>
                  <a:lnTo>
                    <a:pt x="1697" y="1399"/>
                  </a:lnTo>
                  <a:lnTo>
                    <a:pt x="1699" y="1395"/>
                  </a:lnTo>
                  <a:lnTo>
                    <a:pt x="1707" y="1385"/>
                  </a:lnTo>
                  <a:lnTo>
                    <a:pt x="1715" y="1373"/>
                  </a:lnTo>
                  <a:lnTo>
                    <a:pt x="1723" y="1363"/>
                  </a:lnTo>
                  <a:lnTo>
                    <a:pt x="1727" y="1360"/>
                  </a:lnTo>
                  <a:lnTo>
                    <a:pt x="1727" y="1354"/>
                  </a:lnTo>
                  <a:lnTo>
                    <a:pt x="1725" y="1340"/>
                  </a:lnTo>
                  <a:lnTo>
                    <a:pt x="1725" y="1324"/>
                  </a:lnTo>
                  <a:lnTo>
                    <a:pt x="1725" y="1312"/>
                  </a:lnTo>
                  <a:lnTo>
                    <a:pt x="1725" y="1306"/>
                  </a:lnTo>
                  <a:lnTo>
                    <a:pt x="1788" y="1302"/>
                  </a:lnTo>
                  <a:lnTo>
                    <a:pt x="1835" y="1328"/>
                  </a:lnTo>
                  <a:lnTo>
                    <a:pt x="1888" y="1316"/>
                  </a:lnTo>
                  <a:lnTo>
                    <a:pt x="1888" y="1267"/>
                  </a:lnTo>
                  <a:lnTo>
                    <a:pt x="1996" y="1259"/>
                  </a:lnTo>
                  <a:lnTo>
                    <a:pt x="2000" y="1206"/>
                  </a:lnTo>
                  <a:lnTo>
                    <a:pt x="1989" y="1155"/>
                  </a:lnTo>
                  <a:lnTo>
                    <a:pt x="2014" y="1112"/>
                  </a:lnTo>
                  <a:lnTo>
                    <a:pt x="2002" y="1068"/>
                  </a:lnTo>
                  <a:lnTo>
                    <a:pt x="1882" y="1015"/>
                  </a:lnTo>
                  <a:lnTo>
                    <a:pt x="1811" y="993"/>
                  </a:lnTo>
                  <a:lnTo>
                    <a:pt x="1809" y="962"/>
                  </a:lnTo>
                  <a:lnTo>
                    <a:pt x="1758" y="960"/>
                  </a:lnTo>
                  <a:lnTo>
                    <a:pt x="1727" y="944"/>
                  </a:lnTo>
                  <a:lnTo>
                    <a:pt x="1713" y="1023"/>
                  </a:lnTo>
                  <a:lnTo>
                    <a:pt x="1701" y="1102"/>
                  </a:lnTo>
                  <a:lnTo>
                    <a:pt x="1754" y="1121"/>
                  </a:lnTo>
                  <a:lnTo>
                    <a:pt x="1774" y="1157"/>
                  </a:lnTo>
                  <a:lnTo>
                    <a:pt x="1756" y="1198"/>
                  </a:lnTo>
                  <a:lnTo>
                    <a:pt x="1717" y="1214"/>
                  </a:lnTo>
                  <a:lnTo>
                    <a:pt x="1713" y="1259"/>
                  </a:lnTo>
                  <a:lnTo>
                    <a:pt x="1678" y="1271"/>
                  </a:lnTo>
                  <a:lnTo>
                    <a:pt x="1613" y="1241"/>
                  </a:lnTo>
                  <a:lnTo>
                    <a:pt x="1589" y="1206"/>
                  </a:lnTo>
                  <a:lnTo>
                    <a:pt x="1546" y="1190"/>
                  </a:lnTo>
                  <a:lnTo>
                    <a:pt x="1546" y="1145"/>
                  </a:lnTo>
                  <a:lnTo>
                    <a:pt x="1563" y="1104"/>
                  </a:lnTo>
                  <a:lnTo>
                    <a:pt x="1524" y="1047"/>
                  </a:lnTo>
                  <a:lnTo>
                    <a:pt x="1528" y="1011"/>
                  </a:lnTo>
                  <a:lnTo>
                    <a:pt x="1475" y="970"/>
                  </a:lnTo>
                  <a:lnTo>
                    <a:pt x="1447" y="932"/>
                  </a:lnTo>
                  <a:lnTo>
                    <a:pt x="1437" y="915"/>
                  </a:lnTo>
                  <a:lnTo>
                    <a:pt x="1365" y="911"/>
                  </a:lnTo>
                  <a:lnTo>
                    <a:pt x="1306" y="856"/>
                  </a:lnTo>
                  <a:lnTo>
                    <a:pt x="1313" y="767"/>
                  </a:lnTo>
                  <a:lnTo>
                    <a:pt x="1370" y="732"/>
                  </a:lnTo>
                  <a:lnTo>
                    <a:pt x="1370" y="627"/>
                  </a:lnTo>
                  <a:lnTo>
                    <a:pt x="1325" y="588"/>
                  </a:lnTo>
                  <a:lnTo>
                    <a:pt x="1250" y="592"/>
                  </a:lnTo>
                  <a:lnTo>
                    <a:pt x="1154" y="684"/>
                  </a:lnTo>
                  <a:lnTo>
                    <a:pt x="1020" y="684"/>
                  </a:lnTo>
                  <a:lnTo>
                    <a:pt x="937" y="641"/>
                  </a:lnTo>
                  <a:lnTo>
                    <a:pt x="941" y="580"/>
                  </a:lnTo>
                  <a:lnTo>
                    <a:pt x="874" y="576"/>
                  </a:lnTo>
                  <a:lnTo>
                    <a:pt x="798" y="509"/>
                  </a:lnTo>
                  <a:lnTo>
                    <a:pt x="847" y="440"/>
                  </a:lnTo>
                  <a:lnTo>
                    <a:pt x="892" y="425"/>
                  </a:lnTo>
                  <a:lnTo>
                    <a:pt x="872" y="362"/>
                  </a:lnTo>
                  <a:lnTo>
                    <a:pt x="792" y="334"/>
                  </a:lnTo>
                  <a:lnTo>
                    <a:pt x="699" y="344"/>
                  </a:lnTo>
                  <a:lnTo>
                    <a:pt x="652" y="399"/>
                  </a:lnTo>
                  <a:lnTo>
                    <a:pt x="607" y="393"/>
                  </a:lnTo>
                  <a:lnTo>
                    <a:pt x="530" y="303"/>
                  </a:lnTo>
                  <a:lnTo>
                    <a:pt x="496" y="208"/>
                  </a:lnTo>
                  <a:lnTo>
                    <a:pt x="514" y="149"/>
                  </a:lnTo>
                  <a:lnTo>
                    <a:pt x="506" y="25"/>
                  </a:lnTo>
                  <a:lnTo>
                    <a:pt x="463" y="9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60" name="Freeform 109"/>
            <p:cNvSpPr>
              <a:spLocks/>
            </p:cNvSpPr>
            <p:nvPr/>
          </p:nvSpPr>
          <p:spPr bwMode="gray">
            <a:xfrm>
              <a:off x="1694" y="2177"/>
              <a:ext cx="936" cy="666"/>
            </a:xfrm>
            <a:custGeom>
              <a:avLst/>
              <a:gdLst>
                <a:gd name="T0" fmla="*/ 445 w 1872"/>
                <a:gd name="T1" fmla="*/ 276 h 1330"/>
                <a:gd name="T2" fmla="*/ 426 w 1872"/>
                <a:gd name="T3" fmla="*/ 279 h 1330"/>
                <a:gd name="T4" fmla="*/ 397 w 1872"/>
                <a:gd name="T5" fmla="*/ 279 h 1330"/>
                <a:gd name="T6" fmla="*/ 381 w 1872"/>
                <a:gd name="T7" fmla="*/ 296 h 1330"/>
                <a:gd name="T8" fmla="*/ 343 w 1872"/>
                <a:gd name="T9" fmla="*/ 274 h 1330"/>
                <a:gd name="T10" fmla="*/ 308 w 1872"/>
                <a:gd name="T11" fmla="*/ 269 h 1330"/>
                <a:gd name="T12" fmla="*/ 275 w 1872"/>
                <a:gd name="T13" fmla="*/ 273 h 1330"/>
                <a:gd name="T14" fmla="*/ 262 w 1872"/>
                <a:gd name="T15" fmla="*/ 288 h 1330"/>
                <a:gd name="T16" fmla="*/ 260 w 1872"/>
                <a:gd name="T17" fmla="*/ 309 h 1330"/>
                <a:gd name="T18" fmla="*/ 225 w 1872"/>
                <a:gd name="T19" fmla="*/ 329 h 1330"/>
                <a:gd name="T20" fmla="*/ 204 w 1872"/>
                <a:gd name="T21" fmla="*/ 313 h 1330"/>
                <a:gd name="T22" fmla="*/ 155 w 1872"/>
                <a:gd name="T23" fmla="*/ 287 h 1330"/>
                <a:gd name="T24" fmla="*/ 113 w 1872"/>
                <a:gd name="T25" fmla="*/ 280 h 1330"/>
                <a:gd name="T26" fmla="*/ 85 w 1872"/>
                <a:gd name="T27" fmla="*/ 274 h 1330"/>
                <a:gd name="T28" fmla="*/ 64 w 1872"/>
                <a:gd name="T29" fmla="*/ 264 h 1330"/>
                <a:gd name="T30" fmla="*/ 28 w 1872"/>
                <a:gd name="T31" fmla="*/ 256 h 1330"/>
                <a:gd name="T32" fmla="*/ 2 w 1872"/>
                <a:gd name="T33" fmla="*/ 206 h 1330"/>
                <a:gd name="T34" fmla="*/ 12 w 1872"/>
                <a:gd name="T35" fmla="*/ 185 h 1330"/>
                <a:gd name="T36" fmla="*/ 20 w 1872"/>
                <a:gd name="T37" fmla="*/ 149 h 1330"/>
                <a:gd name="T38" fmla="*/ 11 w 1872"/>
                <a:gd name="T39" fmla="*/ 133 h 1330"/>
                <a:gd name="T40" fmla="*/ 20 w 1872"/>
                <a:gd name="T41" fmla="*/ 117 h 1330"/>
                <a:gd name="T42" fmla="*/ 61 w 1872"/>
                <a:gd name="T43" fmla="*/ 117 h 1330"/>
                <a:gd name="T44" fmla="*/ 53 w 1872"/>
                <a:gd name="T45" fmla="*/ 96 h 1330"/>
                <a:gd name="T46" fmla="*/ 74 w 1872"/>
                <a:gd name="T47" fmla="*/ 75 h 1330"/>
                <a:gd name="T48" fmla="*/ 45 w 1872"/>
                <a:gd name="T49" fmla="*/ 32 h 1330"/>
                <a:gd name="T50" fmla="*/ 99 w 1872"/>
                <a:gd name="T51" fmla="*/ 18 h 1330"/>
                <a:gd name="T52" fmla="*/ 134 w 1872"/>
                <a:gd name="T53" fmla="*/ 10 h 1330"/>
                <a:gd name="T54" fmla="*/ 169 w 1872"/>
                <a:gd name="T55" fmla="*/ 4 h 1330"/>
                <a:gd name="T56" fmla="*/ 206 w 1872"/>
                <a:gd name="T57" fmla="*/ 15 h 1330"/>
                <a:gd name="T58" fmla="*/ 235 w 1872"/>
                <a:gd name="T59" fmla="*/ 32 h 1330"/>
                <a:gd name="T60" fmla="*/ 269 w 1872"/>
                <a:gd name="T61" fmla="*/ 20 h 1330"/>
                <a:gd name="T62" fmla="*/ 301 w 1872"/>
                <a:gd name="T63" fmla="*/ 20 h 1330"/>
                <a:gd name="T64" fmla="*/ 330 w 1872"/>
                <a:gd name="T65" fmla="*/ 24 h 1330"/>
                <a:gd name="T66" fmla="*/ 364 w 1872"/>
                <a:gd name="T67" fmla="*/ 28 h 1330"/>
                <a:gd name="T68" fmla="*/ 376 w 1872"/>
                <a:gd name="T69" fmla="*/ 54 h 1330"/>
                <a:gd name="T70" fmla="*/ 411 w 1872"/>
                <a:gd name="T71" fmla="*/ 80 h 1330"/>
                <a:gd name="T72" fmla="*/ 426 w 1872"/>
                <a:gd name="T73" fmla="*/ 75 h 1330"/>
                <a:gd name="T74" fmla="*/ 445 w 1872"/>
                <a:gd name="T75" fmla="*/ 98 h 1330"/>
                <a:gd name="T76" fmla="*/ 456 w 1872"/>
                <a:gd name="T77" fmla="*/ 124 h 1330"/>
                <a:gd name="T78" fmla="*/ 468 w 1872"/>
                <a:gd name="T79" fmla="*/ 143 h 1330"/>
                <a:gd name="T80" fmla="*/ 444 w 1872"/>
                <a:gd name="T81" fmla="*/ 179 h 1330"/>
                <a:gd name="T82" fmla="*/ 437 w 1872"/>
                <a:gd name="T83" fmla="*/ 201 h 1330"/>
                <a:gd name="T84" fmla="*/ 432 w 1872"/>
                <a:gd name="T85" fmla="*/ 223 h 1330"/>
                <a:gd name="T86" fmla="*/ 410 w 1872"/>
                <a:gd name="T87" fmla="*/ 228 h 1330"/>
                <a:gd name="T88" fmla="*/ 397 w 1872"/>
                <a:gd name="T89" fmla="*/ 222 h 1330"/>
                <a:gd name="T90" fmla="*/ 416 w 1872"/>
                <a:gd name="T91" fmla="*/ 237 h 1330"/>
                <a:gd name="T92" fmla="*/ 442 w 1872"/>
                <a:gd name="T93" fmla="*/ 251 h 133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2"/>
                <a:gd name="T142" fmla="*/ 0 h 1330"/>
                <a:gd name="T143" fmla="*/ 1872 w 1872"/>
                <a:gd name="T144" fmla="*/ 1330 h 133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2" h="1330">
                  <a:moveTo>
                    <a:pt x="1801" y="1035"/>
                  </a:moveTo>
                  <a:lnTo>
                    <a:pt x="1779" y="1102"/>
                  </a:lnTo>
                  <a:lnTo>
                    <a:pt x="1736" y="1082"/>
                  </a:lnTo>
                  <a:lnTo>
                    <a:pt x="1702" y="1115"/>
                  </a:lnTo>
                  <a:lnTo>
                    <a:pt x="1655" y="1072"/>
                  </a:lnTo>
                  <a:lnTo>
                    <a:pt x="1586" y="1114"/>
                  </a:lnTo>
                  <a:lnTo>
                    <a:pt x="1588" y="1184"/>
                  </a:lnTo>
                  <a:lnTo>
                    <a:pt x="1521" y="1180"/>
                  </a:lnTo>
                  <a:lnTo>
                    <a:pt x="1421" y="1068"/>
                  </a:lnTo>
                  <a:lnTo>
                    <a:pt x="1372" y="1094"/>
                  </a:lnTo>
                  <a:lnTo>
                    <a:pt x="1279" y="1049"/>
                  </a:lnTo>
                  <a:lnTo>
                    <a:pt x="1232" y="1072"/>
                  </a:lnTo>
                  <a:lnTo>
                    <a:pt x="1138" y="1062"/>
                  </a:lnTo>
                  <a:lnTo>
                    <a:pt x="1100" y="1090"/>
                  </a:lnTo>
                  <a:lnTo>
                    <a:pt x="1092" y="1155"/>
                  </a:lnTo>
                  <a:lnTo>
                    <a:pt x="1045" y="1149"/>
                  </a:lnTo>
                  <a:lnTo>
                    <a:pt x="1055" y="1184"/>
                  </a:lnTo>
                  <a:lnTo>
                    <a:pt x="1039" y="1234"/>
                  </a:lnTo>
                  <a:lnTo>
                    <a:pt x="968" y="1330"/>
                  </a:lnTo>
                  <a:lnTo>
                    <a:pt x="897" y="1314"/>
                  </a:lnTo>
                  <a:lnTo>
                    <a:pt x="821" y="1304"/>
                  </a:lnTo>
                  <a:lnTo>
                    <a:pt x="813" y="1251"/>
                  </a:lnTo>
                  <a:lnTo>
                    <a:pt x="728" y="1190"/>
                  </a:lnTo>
                  <a:lnTo>
                    <a:pt x="618" y="1147"/>
                  </a:lnTo>
                  <a:lnTo>
                    <a:pt x="521" y="1149"/>
                  </a:lnTo>
                  <a:lnTo>
                    <a:pt x="452" y="1117"/>
                  </a:lnTo>
                  <a:lnTo>
                    <a:pt x="389" y="1121"/>
                  </a:lnTo>
                  <a:lnTo>
                    <a:pt x="338" y="1092"/>
                  </a:lnTo>
                  <a:lnTo>
                    <a:pt x="281" y="1056"/>
                  </a:lnTo>
                  <a:lnTo>
                    <a:pt x="256" y="1054"/>
                  </a:lnTo>
                  <a:lnTo>
                    <a:pt x="185" y="1021"/>
                  </a:lnTo>
                  <a:lnTo>
                    <a:pt x="112" y="1023"/>
                  </a:lnTo>
                  <a:lnTo>
                    <a:pt x="61" y="911"/>
                  </a:lnTo>
                  <a:lnTo>
                    <a:pt x="6" y="822"/>
                  </a:lnTo>
                  <a:lnTo>
                    <a:pt x="0" y="740"/>
                  </a:lnTo>
                  <a:lnTo>
                    <a:pt x="45" y="738"/>
                  </a:lnTo>
                  <a:lnTo>
                    <a:pt x="43" y="686"/>
                  </a:lnTo>
                  <a:lnTo>
                    <a:pt x="77" y="594"/>
                  </a:lnTo>
                  <a:lnTo>
                    <a:pt x="78" y="549"/>
                  </a:lnTo>
                  <a:lnTo>
                    <a:pt x="43" y="529"/>
                  </a:lnTo>
                  <a:lnTo>
                    <a:pt x="80" y="501"/>
                  </a:lnTo>
                  <a:lnTo>
                    <a:pt x="77" y="466"/>
                  </a:lnTo>
                  <a:lnTo>
                    <a:pt x="139" y="501"/>
                  </a:lnTo>
                  <a:lnTo>
                    <a:pt x="244" y="466"/>
                  </a:lnTo>
                  <a:lnTo>
                    <a:pt x="206" y="433"/>
                  </a:lnTo>
                  <a:lnTo>
                    <a:pt x="212" y="383"/>
                  </a:lnTo>
                  <a:lnTo>
                    <a:pt x="265" y="364"/>
                  </a:lnTo>
                  <a:lnTo>
                    <a:pt x="293" y="299"/>
                  </a:lnTo>
                  <a:lnTo>
                    <a:pt x="175" y="206"/>
                  </a:lnTo>
                  <a:lnTo>
                    <a:pt x="179" y="126"/>
                  </a:lnTo>
                  <a:lnTo>
                    <a:pt x="252" y="84"/>
                  </a:lnTo>
                  <a:lnTo>
                    <a:pt x="393" y="70"/>
                  </a:lnTo>
                  <a:lnTo>
                    <a:pt x="502" y="41"/>
                  </a:lnTo>
                  <a:lnTo>
                    <a:pt x="533" y="37"/>
                  </a:lnTo>
                  <a:lnTo>
                    <a:pt x="596" y="0"/>
                  </a:lnTo>
                  <a:lnTo>
                    <a:pt x="675" y="13"/>
                  </a:lnTo>
                  <a:lnTo>
                    <a:pt x="758" y="21"/>
                  </a:lnTo>
                  <a:lnTo>
                    <a:pt x="823" y="57"/>
                  </a:lnTo>
                  <a:lnTo>
                    <a:pt x="880" y="68"/>
                  </a:lnTo>
                  <a:lnTo>
                    <a:pt x="941" y="127"/>
                  </a:lnTo>
                  <a:lnTo>
                    <a:pt x="996" y="124"/>
                  </a:lnTo>
                  <a:lnTo>
                    <a:pt x="1075" y="80"/>
                  </a:lnTo>
                  <a:lnTo>
                    <a:pt x="1147" y="84"/>
                  </a:lnTo>
                  <a:lnTo>
                    <a:pt x="1202" y="80"/>
                  </a:lnTo>
                  <a:lnTo>
                    <a:pt x="1244" y="57"/>
                  </a:lnTo>
                  <a:lnTo>
                    <a:pt x="1319" y="96"/>
                  </a:lnTo>
                  <a:lnTo>
                    <a:pt x="1395" y="151"/>
                  </a:lnTo>
                  <a:lnTo>
                    <a:pt x="1456" y="112"/>
                  </a:lnTo>
                  <a:lnTo>
                    <a:pt x="1480" y="171"/>
                  </a:lnTo>
                  <a:lnTo>
                    <a:pt x="1502" y="214"/>
                  </a:lnTo>
                  <a:lnTo>
                    <a:pt x="1588" y="250"/>
                  </a:lnTo>
                  <a:lnTo>
                    <a:pt x="1641" y="320"/>
                  </a:lnTo>
                  <a:lnTo>
                    <a:pt x="1675" y="322"/>
                  </a:lnTo>
                  <a:lnTo>
                    <a:pt x="1702" y="299"/>
                  </a:lnTo>
                  <a:lnTo>
                    <a:pt x="1740" y="334"/>
                  </a:lnTo>
                  <a:lnTo>
                    <a:pt x="1779" y="389"/>
                  </a:lnTo>
                  <a:lnTo>
                    <a:pt x="1793" y="458"/>
                  </a:lnTo>
                  <a:lnTo>
                    <a:pt x="1824" y="494"/>
                  </a:lnTo>
                  <a:lnTo>
                    <a:pt x="1846" y="543"/>
                  </a:lnTo>
                  <a:lnTo>
                    <a:pt x="1872" y="572"/>
                  </a:lnTo>
                  <a:lnTo>
                    <a:pt x="1840" y="677"/>
                  </a:lnTo>
                  <a:lnTo>
                    <a:pt x="1775" y="714"/>
                  </a:lnTo>
                  <a:lnTo>
                    <a:pt x="1787" y="769"/>
                  </a:lnTo>
                  <a:lnTo>
                    <a:pt x="1748" y="801"/>
                  </a:lnTo>
                  <a:lnTo>
                    <a:pt x="1720" y="805"/>
                  </a:lnTo>
                  <a:lnTo>
                    <a:pt x="1726" y="889"/>
                  </a:lnTo>
                  <a:lnTo>
                    <a:pt x="1693" y="921"/>
                  </a:lnTo>
                  <a:lnTo>
                    <a:pt x="1639" y="911"/>
                  </a:lnTo>
                  <a:lnTo>
                    <a:pt x="1614" y="868"/>
                  </a:lnTo>
                  <a:lnTo>
                    <a:pt x="1586" y="887"/>
                  </a:lnTo>
                  <a:lnTo>
                    <a:pt x="1596" y="938"/>
                  </a:lnTo>
                  <a:lnTo>
                    <a:pt x="1661" y="946"/>
                  </a:lnTo>
                  <a:lnTo>
                    <a:pt x="1716" y="990"/>
                  </a:lnTo>
                  <a:lnTo>
                    <a:pt x="1767" y="1001"/>
                  </a:lnTo>
                  <a:lnTo>
                    <a:pt x="1801" y="1035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61" name="Freeform 110"/>
            <p:cNvSpPr>
              <a:spLocks/>
            </p:cNvSpPr>
            <p:nvPr/>
          </p:nvSpPr>
          <p:spPr bwMode="gray">
            <a:xfrm>
              <a:off x="1694" y="2177"/>
              <a:ext cx="936" cy="666"/>
            </a:xfrm>
            <a:custGeom>
              <a:avLst/>
              <a:gdLst>
                <a:gd name="T0" fmla="*/ 445 w 1872"/>
                <a:gd name="T1" fmla="*/ 276 h 1330"/>
                <a:gd name="T2" fmla="*/ 426 w 1872"/>
                <a:gd name="T3" fmla="*/ 279 h 1330"/>
                <a:gd name="T4" fmla="*/ 397 w 1872"/>
                <a:gd name="T5" fmla="*/ 279 h 1330"/>
                <a:gd name="T6" fmla="*/ 381 w 1872"/>
                <a:gd name="T7" fmla="*/ 296 h 1330"/>
                <a:gd name="T8" fmla="*/ 343 w 1872"/>
                <a:gd name="T9" fmla="*/ 274 h 1330"/>
                <a:gd name="T10" fmla="*/ 308 w 1872"/>
                <a:gd name="T11" fmla="*/ 269 h 1330"/>
                <a:gd name="T12" fmla="*/ 275 w 1872"/>
                <a:gd name="T13" fmla="*/ 273 h 1330"/>
                <a:gd name="T14" fmla="*/ 262 w 1872"/>
                <a:gd name="T15" fmla="*/ 288 h 1330"/>
                <a:gd name="T16" fmla="*/ 260 w 1872"/>
                <a:gd name="T17" fmla="*/ 309 h 1330"/>
                <a:gd name="T18" fmla="*/ 225 w 1872"/>
                <a:gd name="T19" fmla="*/ 329 h 1330"/>
                <a:gd name="T20" fmla="*/ 204 w 1872"/>
                <a:gd name="T21" fmla="*/ 313 h 1330"/>
                <a:gd name="T22" fmla="*/ 155 w 1872"/>
                <a:gd name="T23" fmla="*/ 287 h 1330"/>
                <a:gd name="T24" fmla="*/ 113 w 1872"/>
                <a:gd name="T25" fmla="*/ 280 h 1330"/>
                <a:gd name="T26" fmla="*/ 85 w 1872"/>
                <a:gd name="T27" fmla="*/ 274 h 1330"/>
                <a:gd name="T28" fmla="*/ 64 w 1872"/>
                <a:gd name="T29" fmla="*/ 264 h 1330"/>
                <a:gd name="T30" fmla="*/ 28 w 1872"/>
                <a:gd name="T31" fmla="*/ 256 h 1330"/>
                <a:gd name="T32" fmla="*/ 2 w 1872"/>
                <a:gd name="T33" fmla="*/ 206 h 1330"/>
                <a:gd name="T34" fmla="*/ 12 w 1872"/>
                <a:gd name="T35" fmla="*/ 185 h 1330"/>
                <a:gd name="T36" fmla="*/ 20 w 1872"/>
                <a:gd name="T37" fmla="*/ 149 h 1330"/>
                <a:gd name="T38" fmla="*/ 11 w 1872"/>
                <a:gd name="T39" fmla="*/ 133 h 1330"/>
                <a:gd name="T40" fmla="*/ 20 w 1872"/>
                <a:gd name="T41" fmla="*/ 117 h 1330"/>
                <a:gd name="T42" fmla="*/ 61 w 1872"/>
                <a:gd name="T43" fmla="*/ 117 h 1330"/>
                <a:gd name="T44" fmla="*/ 53 w 1872"/>
                <a:gd name="T45" fmla="*/ 96 h 1330"/>
                <a:gd name="T46" fmla="*/ 74 w 1872"/>
                <a:gd name="T47" fmla="*/ 75 h 1330"/>
                <a:gd name="T48" fmla="*/ 45 w 1872"/>
                <a:gd name="T49" fmla="*/ 32 h 1330"/>
                <a:gd name="T50" fmla="*/ 99 w 1872"/>
                <a:gd name="T51" fmla="*/ 18 h 1330"/>
                <a:gd name="T52" fmla="*/ 134 w 1872"/>
                <a:gd name="T53" fmla="*/ 10 h 1330"/>
                <a:gd name="T54" fmla="*/ 169 w 1872"/>
                <a:gd name="T55" fmla="*/ 4 h 1330"/>
                <a:gd name="T56" fmla="*/ 206 w 1872"/>
                <a:gd name="T57" fmla="*/ 15 h 1330"/>
                <a:gd name="T58" fmla="*/ 235 w 1872"/>
                <a:gd name="T59" fmla="*/ 32 h 1330"/>
                <a:gd name="T60" fmla="*/ 269 w 1872"/>
                <a:gd name="T61" fmla="*/ 20 h 1330"/>
                <a:gd name="T62" fmla="*/ 301 w 1872"/>
                <a:gd name="T63" fmla="*/ 20 h 1330"/>
                <a:gd name="T64" fmla="*/ 330 w 1872"/>
                <a:gd name="T65" fmla="*/ 24 h 1330"/>
                <a:gd name="T66" fmla="*/ 364 w 1872"/>
                <a:gd name="T67" fmla="*/ 28 h 1330"/>
                <a:gd name="T68" fmla="*/ 376 w 1872"/>
                <a:gd name="T69" fmla="*/ 54 h 1330"/>
                <a:gd name="T70" fmla="*/ 411 w 1872"/>
                <a:gd name="T71" fmla="*/ 80 h 1330"/>
                <a:gd name="T72" fmla="*/ 426 w 1872"/>
                <a:gd name="T73" fmla="*/ 75 h 1330"/>
                <a:gd name="T74" fmla="*/ 445 w 1872"/>
                <a:gd name="T75" fmla="*/ 98 h 1330"/>
                <a:gd name="T76" fmla="*/ 456 w 1872"/>
                <a:gd name="T77" fmla="*/ 124 h 1330"/>
                <a:gd name="T78" fmla="*/ 468 w 1872"/>
                <a:gd name="T79" fmla="*/ 143 h 1330"/>
                <a:gd name="T80" fmla="*/ 444 w 1872"/>
                <a:gd name="T81" fmla="*/ 179 h 1330"/>
                <a:gd name="T82" fmla="*/ 437 w 1872"/>
                <a:gd name="T83" fmla="*/ 201 h 1330"/>
                <a:gd name="T84" fmla="*/ 432 w 1872"/>
                <a:gd name="T85" fmla="*/ 223 h 1330"/>
                <a:gd name="T86" fmla="*/ 410 w 1872"/>
                <a:gd name="T87" fmla="*/ 228 h 1330"/>
                <a:gd name="T88" fmla="*/ 397 w 1872"/>
                <a:gd name="T89" fmla="*/ 222 h 1330"/>
                <a:gd name="T90" fmla="*/ 416 w 1872"/>
                <a:gd name="T91" fmla="*/ 237 h 1330"/>
                <a:gd name="T92" fmla="*/ 442 w 1872"/>
                <a:gd name="T93" fmla="*/ 251 h 133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2"/>
                <a:gd name="T142" fmla="*/ 0 h 1330"/>
                <a:gd name="T143" fmla="*/ 1872 w 1872"/>
                <a:gd name="T144" fmla="*/ 1330 h 133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2" h="1330">
                  <a:moveTo>
                    <a:pt x="1801" y="1035"/>
                  </a:moveTo>
                  <a:lnTo>
                    <a:pt x="1779" y="1102"/>
                  </a:lnTo>
                  <a:lnTo>
                    <a:pt x="1736" y="1082"/>
                  </a:lnTo>
                  <a:lnTo>
                    <a:pt x="1702" y="1115"/>
                  </a:lnTo>
                  <a:lnTo>
                    <a:pt x="1655" y="1072"/>
                  </a:lnTo>
                  <a:lnTo>
                    <a:pt x="1586" y="1114"/>
                  </a:lnTo>
                  <a:lnTo>
                    <a:pt x="1588" y="1184"/>
                  </a:lnTo>
                  <a:lnTo>
                    <a:pt x="1521" y="1180"/>
                  </a:lnTo>
                  <a:lnTo>
                    <a:pt x="1421" y="1068"/>
                  </a:lnTo>
                  <a:lnTo>
                    <a:pt x="1372" y="1094"/>
                  </a:lnTo>
                  <a:lnTo>
                    <a:pt x="1279" y="1049"/>
                  </a:lnTo>
                  <a:lnTo>
                    <a:pt x="1232" y="1072"/>
                  </a:lnTo>
                  <a:lnTo>
                    <a:pt x="1138" y="1062"/>
                  </a:lnTo>
                  <a:lnTo>
                    <a:pt x="1100" y="1090"/>
                  </a:lnTo>
                  <a:lnTo>
                    <a:pt x="1092" y="1155"/>
                  </a:lnTo>
                  <a:lnTo>
                    <a:pt x="1045" y="1149"/>
                  </a:lnTo>
                  <a:lnTo>
                    <a:pt x="1055" y="1184"/>
                  </a:lnTo>
                  <a:lnTo>
                    <a:pt x="1039" y="1234"/>
                  </a:lnTo>
                  <a:lnTo>
                    <a:pt x="968" y="1330"/>
                  </a:lnTo>
                  <a:lnTo>
                    <a:pt x="897" y="1314"/>
                  </a:lnTo>
                  <a:lnTo>
                    <a:pt x="821" y="1304"/>
                  </a:lnTo>
                  <a:lnTo>
                    <a:pt x="813" y="1251"/>
                  </a:lnTo>
                  <a:lnTo>
                    <a:pt x="728" y="1190"/>
                  </a:lnTo>
                  <a:lnTo>
                    <a:pt x="618" y="1147"/>
                  </a:lnTo>
                  <a:lnTo>
                    <a:pt x="521" y="1149"/>
                  </a:lnTo>
                  <a:lnTo>
                    <a:pt x="452" y="1117"/>
                  </a:lnTo>
                  <a:lnTo>
                    <a:pt x="389" y="1121"/>
                  </a:lnTo>
                  <a:lnTo>
                    <a:pt x="338" y="1092"/>
                  </a:lnTo>
                  <a:lnTo>
                    <a:pt x="281" y="1056"/>
                  </a:lnTo>
                  <a:lnTo>
                    <a:pt x="256" y="1054"/>
                  </a:lnTo>
                  <a:lnTo>
                    <a:pt x="185" y="1021"/>
                  </a:lnTo>
                  <a:lnTo>
                    <a:pt x="112" y="1023"/>
                  </a:lnTo>
                  <a:lnTo>
                    <a:pt x="61" y="911"/>
                  </a:lnTo>
                  <a:lnTo>
                    <a:pt x="6" y="822"/>
                  </a:lnTo>
                  <a:lnTo>
                    <a:pt x="0" y="740"/>
                  </a:lnTo>
                  <a:lnTo>
                    <a:pt x="45" y="738"/>
                  </a:lnTo>
                  <a:lnTo>
                    <a:pt x="43" y="686"/>
                  </a:lnTo>
                  <a:lnTo>
                    <a:pt x="77" y="594"/>
                  </a:lnTo>
                  <a:lnTo>
                    <a:pt x="78" y="549"/>
                  </a:lnTo>
                  <a:lnTo>
                    <a:pt x="43" y="529"/>
                  </a:lnTo>
                  <a:lnTo>
                    <a:pt x="80" y="501"/>
                  </a:lnTo>
                  <a:lnTo>
                    <a:pt x="77" y="466"/>
                  </a:lnTo>
                  <a:lnTo>
                    <a:pt x="139" y="501"/>
                  </a:lnTo>
                  <a:lnTo>
                    <a:pt x="244" y="466"/>
                  </a:lnTo>
                  <a:lnTo>
                    <a:pt x="206" y="433"/>
                  </a:lnTo>
                  <a:lnTo>
                    <a:pt x="212" y="383"/>
                  </a:lnTo>
                  <a:lnTo>
                    <a:pt x="265" y="364"/>
                  </a:lnTo>
                  <a:lnTo>
                    <a:pt x="293" y="299"/>
                  </a:lnTo>
                  <a:lnTo>
                    <a:pt x="175" y="206"/>
                  </a:lnTo>
                  <a:lnTo>
                    <a:pt x="179" y="126"/>
                  </a:lnTo>
                  <a:lnTo>
                    <a:pt x="252" y="84"/>
                  </a:lnTo>
                  <a:lnTo>
                    <a:pt x="393" y="70"/>
                  </a:lnTo>
                  <a:lnTo>
                    <a:pt x="502" y="41"/>
                  </a:lnTo>
                  <a:lnTo>
                    <a:pt x="533" y="37"/>
                  </a:lnTo>
                  <a:lnTo>
                    <a:pt x="596" y="0"/>
                  </a:lnTo>
                  <a:lnTo>
                    <a:pt x="675" y="13"/>
                  </a:lnTo>
                  <a:lnTo>
                    <a:pt x="758" y="21"/>
                  </a:lnTo>
                  <a:lnTo>
                    <a:pt x="823" y="57"/>
                  </a:lnTo>
                  <a:lnTo>
                    <a:pt x="880" y="68"/>
                  </a:lnTo>
                  <a:lnTo>
                    <a:pt x="941" y="127"/>
                  </a:lnTo>
                  <a:lnTo>
                    <a:pt x="996" y="124"/>
                  </a:lnTo>
                  <a:lnTo>
                    <a:pt x="1075" y="80"/>
                  </a:lnTo>
                  <a:lnTo>
                    <a:pt x="1147" y="84"/>
                  </a:lnTo>
                  <a:lnTo>
                    <a:pt x="1202" y="80"/>
                  </a:lnTo>
                  <a:lnTo>
                    <a:pt x="1244" y="57"/>
                  </a:lnTo>
                  <a:lnTo>
                    <a:pt x="1319" y="96"/>
                  </a:lnTo>
                  <a:lnTo>
                    <a:pt x="1395" y="151"/>
                  </a:lnTo>
                  <a:lnTo>
                    <a:pt x="1456" y="112"/>
                  </a:lnTo>
                  <a:lnTo>
                    <a:pt x="1480" y="171"/>
                  </a:lnTo>
                  <a:lnTo>
                    <a:pt x="1502" y="214"/>
                  </a:lnTo>
                  <a:lnTo>
                    <a:pt x="1588" y="250"/>
                  </a:lnTo>
                  <a:lnTo>
                    <a:pt x="1641" y="320"/>
                  </a:lnTo>
                  <a:lnTo>
                    <a:pt x="1675" y="322"/>
                  </a:lnTo>
                  <a:lnTo>
                    <a:pt x="1702" y="299"/>
                  </a:lnTo>
                  <a:lnTo>
                    <a:pt x="1740" y="334"/>
                  </a:lnTo>
                  <a:lnTo>
                    <a:pt x="1779" y="389"/>
                  </a:lnTo>
                  <a:lnTo>
                    <a:pt x="1793" y="458"/>
                  </a:lnTo>
                  <a:lnTo>
                    <a:pt x="1824" y="494"/>
                  </a:lnTo>
                  <a:lnTo>
                    <a:pt x="1846" y="543"/>
                  </a:lnTo>
                  <a:lnTo>
                    <a:pt x="1872" y="572"/>
                  </a:lnTo>
                  <a:lnTo>
                    <a:pt x="1840" y="677"/>
                  </a:lnTo>
                  <a:lnTo>
                    <a:pt x="1775" y="714"/>
                  </a:lnTo>
                  <a:lnTo>
                    <a:pt x="1787" y="769"/>
                  </a:lnTo>
                  <a:lnTo>
                    <a:pt x="1748" y="801"/>
                  </a:lnTo>
                  <a:lnTo>
                    <a:pt x="1720" y="805"/>
                  </a:lnTo>
                  <a:lnTo>
                    <a:pt x="1726" y="889"/>
                  </a:lnTo>
                  <a:lnTo>
                    <a:pt x="1693" y="921"/>
                  </a:lnTo>
                  <a:lnTo>
                    <a:pt x="1639" y="911"/>
                  </a:lnTo>
                  <a:lnTo>
                    <a:pt x="1614" y="868"/>
                  </a:lnTo>
                  <a:lnTo>
                    <a:pt x="1586" y="887"/>
                  </a:lnTo>
                  <a:lnTo>
                    <a:pt x="1596" y="938"/>
                  </a:lnTo>
                  <a:lnTo>
                    <a:pt x="1661" y="946"/>
                  </a:lnTo>
                  <a:lnTo>
                    <a:pt x="1716" y="990"/>
                  </a:lnTo>
                  <a:lnTo>
                    <a:pt x="1767" y="1001"/>
                  </a:lnTo>
                  <a:lnTo>
                    <a:pt x="1801" y="1035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62" name="Freeform 111"/>
            <p:cNvSpPr>
              <a:spLocks/>
            </p:cNvSpPr>
            <p:nvPr/>
          </p:nvSpPr>
          <p:spPr bwMode="gray">
            <a:xfrm>
              <a:off x="2241" y="2635"/>
              <a:ext cx="911" cy="693"/>
            </a:xfrm>
            <a:custGeom>
              <a:avLst/>
              <a:gdLst>
                <a:gd name="T0" fmla="*/ 300 w 1823"/>
                <a:gd name="T1" fmla="*/ 274 h 1385"/>
                <a:gd name="T2" fmla="*/ 284 w 1823"/>
                <a:gd name="T3" fmla="*/ 262 h 1385"/>
                <a:gd name="T4" fmla="*/ 269 w 1823"/>
                <a:gd name="T5" fmla="*/ 266 h 1385"/>
                <a:gd name="T6" fmla="*/ 248 w 1823"/>
                <a:gd name="T7" fmla="*/ 249 h 1385"/>
                <a:gd name="T8" fmla="*/ 236 w 1823"/>
                <a:gd name="T9" fmla="*/ 235 h 1385"/>
                <a:gd name="T10" fmla="*/ 232 w 1823"/>
                <a:gd name="T11" fmla="*/ 246 h 1385"/>
                <a:gd name="T12" fmla="*/ 222 w 1823"/>
                <a:gd name="T13" fmla="*/ 252 h 1385"/>
                <a:gd name="T14" fmla="*/ 218 w 1823"/>
                <a:gd name="T15" fmla="*/ 270 h 1385"/>
                <a:gd name="T16" fmla="*/ 195 w 1823"/>
                <a:gd name="T17" fmla="*/ 293 h 1385"/>
                <a:gd name="T18" fmla="*/ 201 w 1823"/>
                <a:gd name="T19" fmla="*/ 318 h 1385"/>
                <a:gd name="T20" fmla="*/ 188 w 1823"/>
                <a:gd name="T21" fmla="*/ 338 h 1385"/>
                <a:gd name="T22" fmla="*/ 167 w 1823"/>
                <a:gd name="T23" fmla="*/ 345 h 1385"/>
                <a:gd name="T24" fmla="*/ 148 w 1823"/>
                <a:gd name="T25" fmla="*/ 338 h 1385"/>
                <a:gd name="T26" fmla="*/ 132 w 1823"/>
                <a:gd name="T27" fmla="*/ 302 h 1385"/>
                <a:gd name="T28" fmla="*/ 111 w 1823"/>
                <a:gd name="T29" fmla="*/ 270 h 1385"/>
                <a:gd name="T30" fmla="*/ 90 w 1823"/>
                <a:gd name="T31" fmla="*/ 257 h 1385"/>
                <a:gd name="T32" fmla="*/ 87 w 1823"/>
                <a:gd name="T33" fmla="*/ 239 h 1385"/>
                <a:gd name="T34" fmla="*/ 65 w 1823"/>
                <a:gd name="T35" fmla="*/ 253 h 1385"/>
                <a:gd name="T36" fmla="*/ 53 w 1823"/>
                <a:gd name="T37" fmla="*/ 209 h 1385"/>
                <a:gd name="T38" fmla="*/ 51 w 1823"/>
                <a:gd name="T39" fmla="*/ 156 h 1385"/>
                <a:gd name="T40" fmla="*/ 40 w 1823"/>
                <a:gd name="T41" fmla="*/ 128 h 1385"/>
                <a:gd name="T42" fmla="*/ 49 w 1823"/>
                <a:gd name="T43" fmla="*/ 117 h 1385"/>
                <a:gd name="T44" fmla="*/ 26 w 1823"/>
                <a:gd name="T45" fmla="*/ 77 h 1385"/>
                <a:gd name="T46" fmla="*/ 2 w 1823"/>
                <a:gd name="T47" fmla="*/ 45 h 1385"/>
                <a:gd name="T48" fmla="*/ 35 w 1823"/>
                <a:gd name="T49" fmla="*/ 40 h 1385"/>
                <a:gd name="T50" fmla="*/ 70 w 1823"/>
                <a:gd name="T51" fmla="*/ 45 h 1385"/>
                <a:gd name="T52" fmla="*/ 107 w 1823"/>
                <a:gd name="T53" fmla="*/ 67 h 1385"/>
                <a:gd name="T54" fmla="*/ 124 w 1823"/>
                <a:gd name="T55" fmla="*/ 50 h 1385"/>
                <a:gd name="T56" fmla="*/ 152 w 1823"/>
                <a:gd name="T57" fmla="*/ 50 h 1385"/>
                <a:gd name="T58" fmla="*/ 171 w 1823"/>
                <a:gd name="T59" fmla="*/ 47 h 1385"/>
                <a:gd name="T60" fmla="*/ 168 w 1823"/>
                <a:gd name="T61" fmla="*/ 22 h 1385"/>
                <a:gd name="T62" fmla="*/ 193 w 1823"/>
                <a:gd name="T63" fmla="*/ 0 h 1385"/>
                <a:gd name="T64" fmla="*/ 208 w 1823"/>
                <a:gd name="T65" fmla="*/ 22 h 1385"/>
                <a:gd name="T66" fmla="*/ 240 w 1823"/>
                <a:gd name="T67" fmla="*/ 35 h 1385"/>
                <a:gd name="T68" fmla="*/ 261 w 1823"/>
                <a:gd name="T69" fmla="*/ 65 h 1385"/>
                <a:gd name="T70" fmla="*/ 284 w 1823"/>
                <a:gd name="T71" fmla="*/ 54 h 1385"/>
                <a:gd name="T72" fmla="*/ 310 w 1823"/>
                <a:gd name="T73" fmla="*/ 64 h 1385"/>
                <a:gd name="T74" fmla="*/ 358 w 1823"/>
                <a:gd name="T75" fmla="*/ 68 h 1385"/>
                <a:gd name="T76" fmla="*/ 390 w 1823"/>
                <a:gd name="T77" fmla="*/ 73 h 1385"/>
                <a:gd name="T78" fmla="*/ 419 w 1823"/>
                <a:gd name="T79" fmla="*/ 84 h 1385"/>
                <a:gd name="T80" fmla="*/ 448 w 1823"/>
                <a:gd name="T81" fmla="*/ 89 h 1385"/>
                <a:gd name="T82" fmla="*/ 455 w 1823"/>
                <a:gd name="T83" fmla="*/ 130 h 1385"/>
                <a:gd name="T84" fmla="*/ 431 w 1823"/>
                <a:gd name="T85" fmla="*/ 144 h 1385"/>
                <a:gd name="T86" fmla="*/ 396 w 1823"/>
                <a:gd name="T87" fmla="*/ 155 h 1385"/>
                <a:gd name="T88" fmla="*/ 417 w 1823"/>
                <a:gd name="T89" fmla="*/ 193 h 1385"/>
                <a:gd name="T90" fmla="*/ 433 w 1823"/>
                <a:gd name="T91" fmla="*/ 227 h 1385"/>
                <a:gd name="T92" fmla="*/ 417 w 1823"/>
                <a:gd name="T93" fmla="*/ 246 h 1385"/>
                <a:gd name="T94" fmla="*/ 397 w 1823"/>
                <a:gd name="T95" fmla="*/ 227 h 1385"/>
                <a:gd name="T96" fmla="*/ 379 w 1823"/>
                <a:gd name="T97" fmla="*/ 214 h 1385"/>
                <a:gd name="T98" fmla="*/ 361 w 1823"/>
                <a:gd name="T99" fmla="*/ 210 h 1385"/>
                <a:gd name="T100" fmla="*/ 355 w 1823"/>
                <a:gd name="T101" fmla="*/ 224 h 1385"/>
                <a:gd name="T102" fmla="*/ 344 w 1823"/>
                <a:gd name="T103" fmla="*/ 240 h 1385"/>
                <a:gd name="T104" fmla="*/ 312 w 1823"/>
                <a:gd name="T105" fmla="*/ 227 h 1385"/>
                <a:gd name="T106" fmla="*/ 300 w 1823"/>
                <a:gd name="T107" fmla="*/ 247 h 1385"/>
                <a:gd name="T108" fmla="*/ 320 w 1823"/>
                <a:gd name="T109" fmla="*/ 253 h 13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23"/>
                <a:gd name="T166" fmla="*/ 0 h 1385"/>
                <a:gd name="T167" fmla="*/ 1823 w 1823"/>
                <a:gd name="T168" fmla="*/ 1385 h 13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23" h="1385">
                  <a:moveTo>
                    <a:pt x="1301" y="1068"/>
                  </a:moveTo>
                  <a:lnTo>
                    <a:pt x="1203" y="1096"/>
                  </a:lnTo>
                  <a:lnTo>
                    <a:pt x="1142" y="1088"/>
                  </a:lnTo>
                  <a:lnTo>
                    <a:pt x="1138" y="1047"/>
                  </a:lnTo>
                  <a:lnTo>
                    <a:pt x="1105" y="1025"/>
                  </a:lnTo>
                  <a:lnTo>
                    <a:pt x="1077" y="1061"/>
                  </a:lnTo>
                  <a:lnTo>
                    <a:pt x="1014" y="1066"/>
                  </a:lnTo>
                  <a:lnTo>
                    <a:pt x="992" y="996"/>
                  </a:lnTo>
                  <a:lnTo>
                    <a:pt x="992" y="942"/>
                  </a:lnTo>
                  <a:lnTo>
                    <a:pt x="945" y="939"/>
                  </a:lnTo>
                  <a:lnTo>
                    <a:pt x="916" y="954"/>
                  </a:lnTo>
                  <a:lnTo>
                    <a:pt x="929" y="982"/>
                  </a:lnTo>
                  <a:lnTo>
                    <a:pt x="923" y="1005"/>
                  </a:lnTo>
                  <a:lnTo>
                    <a:pt x="890" y="1007"/>
                  </a:lnTo>
                  <a:lnTo>
                    <a:pt x="866" y="1033"/>
                  </a:lnTo>
                  <a:lnTo>
                    <a:pt x="874" y="1078"/>
                  </a:lnTo>
                  <a:lnTo>
                    <a:pt x="817" y="1149"/>
                  </a:lnTo>
                  <a:lnTo>
                    <a:pt x="780" y="1169"/>
                  </a:lnTo>
                  <a:lnTo>
                    <a:pt x="780" y="1234"/>
                  </a:lnTo>
                  <a:lnTo>
                    <a:pt x="805" y="1271"/>
                  </a:lnTo>
                  <a:lnTo>
                    <a:pt x="801" y="1326"/>
                  </a:lnTo>
                  <a:lnTo>
                    <a:pt x="752" y="1352"/>
                  </a:lnTo>
                  <a:lnTo>
                    <a:pt x="742" y="1330"/>
                  </a:lnTo>
                  <a:lnTo>
                    <a:pt x="670" y="1377"/>
                  </a:lnTo>
                  <a:lnTo>
                    <a:pt x="632" y="1385"/>
                  </a:lnTo>
                  <a:lnTo>
                    <a:pt x="595" y="1352"/>
                  </a:lnTo>
                  <a:lnTo>
                    <a:pt x="563" y="1273"/>
                  </a:lnTo>
                  <a:lnTo>
                    <a:pt x="528" y="1206"/>
                  </a:lnTo>
                  <a:lnTo>
                    <a:pt x="500" y="1163"/>
                  </a:lnTo>
                  <a:lnTo>
                    <a:pt x="445" y="1078"/>
                  </a:lnTo>
                  <a:lnTo>
                    <a:pt x="396" y="1076"/>
                  </a:lnTo>
                  <a:lnTo>
                    <a:pt x="362" y="1025"/>
                  </a:lnTo>
                  <a:lnTo>
                    <a:pt x="378" y="988"/>
                  </a:lnTo>
                  <a:lnTo>
                    <a:pt x="349" y="954"/>
                  </a:lnTo>
                  <a:lnTo>
                    <a:pt x="303" y="1004"/>
                  </a:lnTo>
                  <a:lnTo>
                    <a:pt x="260" y="1011"/>
                  </a:lnTo>
                  <a:lnTo>
                    <a:pt x="227" y="950"/>
                  </a:lnTo>
                  <a:lnTo>
                    <a:pt x="215" y="834"/>
                  </a:lnTo>
                  <a:lnTo>
                    <a:pt x="211" y="712"/>
                  </a:lnTo>
                  <a:lnTo>
                    <a:pt x="205" y="624"/>
                  </a:lnTo>
                  <a:lnTo>
                    <a:pt x="199" y="582"/>
                  </a:lnTo>
                  <a:lnTo>
                    <a:pt x="160" y="509"/>
                  </a:lnTo>
                  <a:lnTo>
                    <a:pt x="193" y="496"/>
                  </a:lnTo>
                  <a:lnTo>
                    <a:pt x="199" y="468"/>
                  </a:lnTo>
                  <a:lnTo>
                    <a:pt x="136" y="401"/>
                  </a:lnTo>
                  <a:lnTo>
                    <a:pt x="105" y="305"/>
                  </a:lnTo>
                  <a:lnTo>
                    <a:pt x="0" y="240"/>
                  </a:lnTo>
                  <a:lnTo>
                    <a:pt x="8" y="177"/>
                  </a:lnTo>
                  <a:lnTo>
                    <a:pt x="49" y="147"/>
                  </a:lnTo>
                  <a:lnTo>
                    <a:pt x="140" y="157"/>
                  </a:lnTo>
                  <a:lnTo>
                    <a:pt x="189" y="134"/>
                  </a:lnTo>
                  <a:lnTo>
                    <a:pt x="280" y="179"/>
                  </a:lnTo>
                  <a:lnTo>
                    <a:pt x="329" y="153"/>
                  </a:lnTo>
                  <a:lnTo>
                    <a:pt x="429" y="265"/>
                  </a:lnTo>
                  <a:lnTo>
                    <a:pt x="496" y="267"/>
                  </a:lnTo>
                  <a:lnTo>
                    <a:pt x="496" y="200"/>
                  </a:lnTo>
                  <a:lnTo>
                    <a:pt x="563" y="157"/>
                  </a:lnTo>
                  <a:lnTo>
                    <a:pt x="610" y="200"/>
                  </a:lnTo>
                  <a:lnTo>
                    <a:pt x="644" y="167"/>
                  </a:lnTo>
                  <a:lnTo>
                    <a:pt x="687" y="187"/>
                  </a:lnTo>
                  <a:lnTo>
                    <a:pt x="709" y="120"/>
                  </a:lnTo>
                  <a:lnTo>
                    <a:pt x="673" y="86"/>
                  </a:lnTo>
                  <a:lnTo>
                    <a:pt x="677" y="35"/>
                  </a:lnTo>
                  <a:lnTo>
                    <a:pt x="774" y="0"/>
                  </a:lnTo>
                  <a:lnTo>
                    <a:pt x="807" y="17"/>
                  </a:lnTo>
                  <a:lnTo>
                    <a:pt x="833" y="88"/>
                  </a:lnTo>
                  <a:lnTo>
                    <a:pt x="914" y="161"/>
                  </a:lnTo>
                  <a:lnTo>
                    <a:pt x="961" y="138"/>
                  </a:lnTo>
                  <a:lnTo>
                    <a:pt x="988" y="216"/>
                  </a:lnTo>
                  <a:lnTo>
                    <a:pt x="1044" y="260"/>
                  </a:lnTo>
                  <a:lnTo>
                    <a:pt x="1091" y="267"/>
                  </a:lnTo>
                  <a:lnTo>
                    <a:pt x="1138" y="216"/>
                  </a:lnTo>
                  <a:lnTo>
                    <a:pt x="1183" y="195"/>
                  </a:lnTo>
                  <a:lnTo>
                    <a:pt x="1242" y="254"/>
                  </a:lnTo>
                  <a:lnTo>
                    <a:pt x="1335" y="228"/>
                  </a:lnTo>
                  <a:lnTo>
                    <a:pt x="1433" y="269"/>
                  </a:lnTo>
                  <a:lnTo>
                    <a:pt x="1496" y="317"/>
                  </a:lnTo>
                  <a:lnTo>
                    <a:pt x="1561" y="291"/>
                  </a:lnTo>
                  <a:lnTo>
                    <a:pt x="1632" y="336"/>
                  </a:lnTo>
                  <a:lnTo>
                    <a:pt x="1679" y="336"/>
                  </a:lnTo>
                  <a:lnTo>
                    <a:pt x="1681" y="368"/>
                  </a:lnTo>
                  <a:lnTo>
                    <a:pt x="1795" y="356"/>
                  </a:lnTo>
                  <a:lnTo>
                    <a:pt x="1823" y="433"/>
                  </a:lnTo>
                  <a:lnTo>
                    <a:pt x="1821" y="519"/>
                  </a:lnTo>
                  <a:lnTo>
                    <a:pt x="1770" y="527"/>
                  </a:lnTo>
                  <a:lnTo>
                    <a:pt x="1727" y="576"/>
                  </a:lnTo>
                  <a:lnTo>
                    <a:pt x="1620" y="584"/>
                  </a:lnTo>
                  <a:lnTo>
                    <a:pt x="1587" y="618"/>
                  </a:lnTo>
                  <a:lnTo>
                    <a:pt x="1610" y="693"/>
                  </a:lnTo>
                  <a:lnTo>
                    <a:pt x="1669" y="771"/>
                  </a:lnTo>
                  <a:lnTo>
                    <a:pt x="1721" y="815"/>
                  </a:lnTo>
                  <a:lnTo>
                    <a:pt x="1732" y="905"/>
                  </a:lnTo>
                  <a:lnTo>
                    <a:pt x="1731" y="956"/>
                  </a:lnTo>
                  <a:lnTo>
                    <a:pt x="1669" y="984"/>
                  </a:lnTo>
                  <a:lnTo>
                    <a:pt x="1616" y="913"/>
                  </a:lnTo>
                  <a:lnTo>
                    <a:pt x="1591" y="905"/>
                  </a:lnTo>
                  <a:lnTo>
                    <a:pt x="1575" y="838"/>
                  </a:lnTo>
                  <a:lnTo>
                    <a:pt x="1516" y="856"/>
                  </a:lnTo>
                  <a:lnTo>
                    <a:pt x="1463" y="818"/>
                  </a:lnTo>
                  <a:lnTo>
                    <a:pt x="1445" y="838"/>
                  </a:lnTo>
                  <a:lnTo>
                    <a:pt x="1457" y="880"/>
                  </a:lnTo>
                  <a:lnTo>
                    <a:pt x="1421" y="895"/>
                  </a:lnTo>
                  <a:lnTo>
                    <a:pt x="1362" y="909"/>
                  </a:lnTo>
                  <a:lnTo>
                    <a:pt x="1378" y="958"/>
                  </a:lnTo>
                  <a:lnTo>
                    <a:pt x="1313" y="950"/>
                  </a:lnTo>
                  <a:lnTo>
                    <a:pt x="1248" y="907"/>
                  </a:lnTo>
                  <a:lnTo>
                    <a:pt x="1197" y="944"/>
                  </a:lnTo>
                  <a:lnTo>
                    <a:pt x="1201" y="986"/>
                  </a:lnTo>
                  <a:lnTo>
                    <a:pt x="1252" y="1009"/>
                  </a:lnTo>
                  <a:lnTo>
                    <a:pt x="1280" y="1009"/>
                  </a:lnTo>
                  <a:lnTo>
                    <a:pt x="1301" y="1068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63" name="Freeform 112"/>
            <p:cNvSpPr>
              <a:spLocks/>
            </p:cNvSpPr>
            <p:nvPr/>
          </p:nvSpPr>
          <p:spPr bwMode="gray">
            <a:xfrm>
              <a:off x="2241" y="2635"/>
              <a:ext cx="911" cy="693"/>
            </a:xfrm>
            <a:custGeom>
              <a:avLst/>
              <a:gdLst>
                <a:gd name="T0" fmla="*/ 300 w 1823"/>
                <a:gd name="T1" fmla="*/ 274 h 1385"/>
                <a:gd name="T2" fmla="*/ 284 w 1823"/>
                <a:gd name="T3" fmla="*/ 262 h 1385"/>
                <a:gd name="T4" fmla="*/ 269 w 1823"/>
                <a:gd name="T5" fmla="*/ 266 h 1385"/>
                <a:gd name="T6" fmla="*/ 248 w 1823"/>
                <a:gd name="T7" fmla="*/ 249 h 1385"/>
                <a:gd name="T8" fmla="*/ 236 w 1823"/>
                <a:gd name="T9" fmla="*/ 235 h 1385"/>
                <a:gd name="T10" fmla="*/ 232 w 1823"/>
                <a:gd name="T11" fmla="*/ 246 h 1385"/>
                <a:gd name="T12" fmla="*/ 222 w 1823"/>
                <a:gd name="T13" fmla="*/ 252 h 1385"/>
                <a:gd name="T14" fmla="*/ 218 w 1823"/>
                <a:gd name="T15" fmla="*/ 270 h 1385"/>
                <a:gd name="T16" fmla="*/ 195 w 1823"/>
                <a:gd name="T17" fmla="*/ 293 h 1385"/>
                <a:gd name="T18" fmla="*/ 201 w 1823"/>
                <a:gd name="T19" fmla="*/ 318 h 1385"/>
                <a:gd name="T20" fmla="*/ 188 w 1823"/>
                <a:gd name="T21" fmla="*/ 338 h 1385"/>
                <a:gd name="T22" fmla="*/ 167 w 1823"/>
                <a:gd name="T23" fmla="*/ 345 h 1385"/>
                <a:gd name="T24" fmla="*/ 148 w 1823"/>
                <a:gd name="T25" fmla="*/ 338 h 1385"/>
                <a:gd name="T26" fmla="*/ 132 w 1823"/>
                <a:gd name="T27" fmla="*/ 302 h 1385"/>
                <a:gd name="T28" fmla="*/ 111 w 1823"/>
                <a:gd name="T29" fmla="*/ 270 h 1385"/>
                <a:gd name="T30" fmla="*/ 90 w 1823"/>
                <a:gd name="T31" fmla="*/ 257 h 1385"/>
                <a:gd name="T32" fmla="*/ 87 w 1823"/>
                <a:gd name="T33" fmla="*/ 239 h 1385"/>
                <a:gd name="T34" fmla="*/ 65 w 1823"/>
                <a:gd name="T35" fmla="*/ 253 h 1385"/>
                <a:gd name="T36" fmla="*/ 53 w 1823"/>
                <a:gd name="T37" fmla="*/ 209 h 1385"/>
                <a:gd name="T38" fmla="*/ 51 w 1823"/>
                <a:gd name="T39" fmla="*/ 156 h 1385"/>
                <a:gd name="T40" fmla="*/ 40 w 1823"/>
                <a:gd name="T41" fmla="*/ 128 h 1385"/>
                <a:gd name="T42" fmla="*/ 49 w 1823"/>
                <a:gd name="T43" fmla="*/ 117 h 1385"/>
                <a:gd name="T44" fmla="*/ 26 w 1823"/>
                <a:gd name="T45" fmla="*/ 77 h 1385"/>
                <a:gd name="T46" fmla="*/ 2 w 1823"/>
                <a:gd name="T47" fmla="*/ 45 h 1385"/>
                <a:gd name="T48" fmla="*/ 35 w 1823"/>
                <a:gd name="T49" fmla="*/ 40 h 1385"/>
                <a:gd name="T50" fmla="*/ 70 w 1823"/>
                <a:gd name="T51" fmla="*/ 45 h 1385"/>
                <a:gd name="T52" fmla="*/ 107 w 1823"/>
                <a:gd name="T53" fmla="*/ 67 h 1385"/>
                <a:gd name="T54" fmla="*/ 124 w 1823"/>
                <a:gd name="T55" fmla="*/ 50 h 1385"/>
                <a:gd name="T56" fmla="*/ 152 w 1823"/>
                <a:gd name="T57" fmla="*/ 50 h 1385"/>
                <a:gd name="T58" fmla="*/ 171 w 1823"/>
                <a:gd name="T59" fmla="*/ 47 h 1385"/>
                <a:gd name="T60" fmla="*/ 168 w 1823"/>
                <a:gd name="T61" fmla="*/ 22 h 1385"/>
                <a:gd name="T62" fmla="*/ 193 w 1823"/>
                <a:gd name="T63" fmla="*/ 0 h 1385"/>
                <a:gd name="T64" fmla="*/ 208 w 1823"/>
                <a:gd name="T65" fmla="*/ 22 h 1385"/>
                <a:gd name="T66" fmla="*/ 240 w 1823"/>
                <a:gd name="T67" fmla="*/ 35 h 1385"/>
                <a:gd name="T68" fmla="*/ 261 w 1823"/>
                <a:gd name="T69" fmla="*/ 65 h 1385"/>
                <a:gd name="T70" fmla="*/ 284 w 1823"/>
                <a:gd name="T71" fmla="*/ 54 h 1385"/>
                <a:gd name="T72" fmla="*/ 310 w 1823"/>
                <a:gd name="T73" fmla="*/ 64 h 1385"/>
                <a:gd name="T74" fmla="*/ 358 w 1823"/>
                <a:gd name="T75" fmla="*/ 68 h 1385"/>
                <a:gd name="T76" fmla="*/ 390 w 1823"/>
                <a:gd name="T77" fmla="*/ 73 h 1385"/>
                <a:gd name="T78" fmla="*/ 419 w 1823"/>
                <a:gd name="T79" fmla="*/ 84 h 1385"/>
                <a:gd name="T80" fmla="*/ 448 w 1823"/>
                <a:gd name="T81" fmla="*/ 89 h 1385"/>
                <a:gd name="T82" fmla="*/ 455 w 1823"/>
                <a:gd name="T83" fmla="*/ 130 h 1385"/>
                <a:gd name="T84" fmla="*/ 431 w 1823"/>
                <a:gd name="T85" fmla="*/ 144 h 1385"/>
                <a:gd name="T86" fmla="*/ 396 w 1823"/>
                <a:gd name="T87" fmla="*/ 155 h 1385"/>
                <a:gd name="T88" fmla="*/ 417 w 1823"/>
                <a:gd name="T89" fmla="*/ 193 h 1385"/>
                <a:gd name="T90" fmla="*/ 433 w 1823"/>
                <a:gd name="T91" fmla="*/ 227 h 1385"/>
                <a:gd name="T92" fmla="*/ 417 w 1823"/>
                <a:gd name="T93" fmla="*/ 246 h 1385"/>
                <a:gd name="T94" fmla="*/ 397 w 1823"/>
                <a:gd name="T95" fmla="*/ 227 h 1385"/>
                <a:gd name="T96" fmla="*/ 379 w 1823"/>
                <a:gd name="T97" fmla="*/ 214 h 1385"/>
                <a:gd name="T98" fmla="*/ 361 w 1823"/>
                <a:gd name="T99" fmla="*/ 210 h 1385"/>
                <a:gd name="T100" fmla="*/ 355 w 1823"/>
                <a:gd name="T101" fmla="*/ 224 h 1385"/>
                <a:gd name="T102" fmla="*/ 344 w 1823"/>
                <a:gd name="T103" fmla="*/ 240 h 1385"/>
                <a:gd name="T104" fmla="*/ 312 w 1823"/>
                <a:gd name="T105" fmla="*/ 227 h 1385"/>
                <a:gd name="T106" fmla="*/ 300 w 1823"/>
                <a:gd name="T107" fmla="*/ 247 h 1385"/>
                <a:gd name="T108" fmla="*/ 320 w 1823"/>
                <a:gd name="T109" fmla="*/ 253 h 13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23"/>
                <a:gd name="T166" fmla="*/ 0 h 1385"/>
                <a:gd name="T167" fmla="*/ 1823 w 1823"/>
                <a:gd name="T168" fmla="*/ 1385 h 13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23" h="1385">
                  <a:moveTo>
                    <a:pt x="1301" y="1068"/>
                  </a:moveTo>
                  <a:lnTo>
                    <a:pt x="1203" y="1096"/>
                  </a:lnTo>
                  <a:lnTo>
                    <a:pt x="1142" y="1088"/>
                  </a:lnTo>
                  <a:lnTo>
                    <a:pt x="1138" y="1047"/>
                  </a:lnTo>
                  <a:lnTo>
                    <a:pt x="1105" y="1025"/>
                  </a:lnTo>
                  <a:lnTo>
                    <a:pt x="1077" y="1061"/>
                  </a:lnTo>
                  <a:lnTo>
                    <a:pt x="1014" y="1066"/>
                  </a:lnTo>
                  <a:lnTo>
                    <a:pt x="992" y="996"/>
                  </a:lnTo>
                  <a:lnTo>
                    <a:pt x="992" y="942"/>
                  </a:lnTo>
                  <a:lnTo>
                    <a:pt x="945" y="939"/>
                  </a:lnTo>
                  <a:lnTo>
                    <a:pt x="916" y="954"/>
                  </a:lnTo>
                  <a:lnTo>
                    <a:pt x="929" y="982"/>
                  </a:lnTo>
                  <a:lnTo>
                    <a:pt x="923" y="1005"/>
                  </a:lnTo>
                  <a:lnTo>
                    <a:pt x="890" y="1007"/>
                  </a:lnTo>
                  <a:lnTo>
                    <a:pt x="866" y="1033"/>
                  </a:lnTo>
                  <a:lnTo>
                    <a:pt x="874" y="1078"/>
                  </a:lnTo>
                  <a:lnTo>
                    <a:pt x="817" y="1149"/>
                  </a:lnTo>
                  <a:lnTo>
                    <a:pt x="780" y="1169"/>
                  </a:lnTo>
                  <a:lnTo>
                    <a:pt x="780" y="1234"/>
                  </a:lnTo>
                  <a:lnTo>
                    <a:pt x="805" y="1271"/>
                  </a:lnTo>
                  <a:lnTo>
                    <a:pt x="801" y="1326"/>
                  </a:lnTo>
                  <a:lnTo>
                    <a:pt x="752" y="1352"/>
                  </a:lnTo>
                  <a:lnTo>
                    <a:pt x="742" y="1330"/>
                  </a:lnTo>
                  <a:lnTo>
                    <a:pt x="670" y="1377"/>
                  </a:lnTo>
                  <a:lnTo>
                    <a:pt x="632" y="1385"/>
                  </a:lnTo>
                  <a:lnTo>
                    <a:pt x="595" y="1352"/>
                  </a:lnTo>
                  <a:lnTo>
                    <a:pt x="563" y="1273"/>
                  </a:lnTo>
                  <a:lnTo>
                    <a:pt x="528" y="1206"/>
                  </a:lnTo>
                  <a:lnTo>
                    <a:pt x="500" y="1163"/>
                  </a:lnTo>
                  <a:lnTo>
                    <a:pt x="445" y="1078"/>
                  </a:lnTo>
                  <a:lnTo>
                    <a:pt x="396" y="1076"/>
                  </a:lnTo>
                  <a:lnTo>
                    <a:pt x="362" y="1025"/>
                  </a:lnTo>
                  <a:lnTo>
                    <a:pt x="378" y="988"/>
                  </a:lnTo>
                  <a:lnTo>
                    <a:pt x="349" y="954"/>
                  </a:lnTo>
                  <a:lnTo>
                    <a:pt x="303" y="1004"/>
                  </a:lnTo>
                  <a:lnTo>
                    <a:pt x="260" y="1011"/>
                  </a:lnTo>
                  <a:lnTo>
                    <a:pt x="227" y="950"/>
                  </a:lnTo>
                  <a:lnTo>
                    <a:pt x="215" y="834"/>
                  </a:lnTo>
                  <a:lnTo>
                    <a:pt x="211" y="712"/>
                  </a:lnTo>
                  <a:lnTo>
                    <a:pt x="205" y="624"/>
                  </a:lnTo>
                  <a:lnTo>
                    <a:pt x="199" y="582"/>
                  </a:lnTo>
                  <a:lnTo>
                    <a:pt x="160" y="509"/>
                  </a:lnTo>
                  <a:lnTo>
                    <a:pt x="193" y="496"/>
                  </a:lnTo>
                  <a:lnTo>
                    <a:pt x="199" y="468"/>
                  </a:lnTo>
                  <a:lnTo>
                    <a:pt x="136" y="401"/>
                  </a:lnTo>
                  <a:lnTo>
                    <a:pt x="105" y="305"/>
                  </a:lnTo>
                  <a:lnTo>
                    <a:pt x="0" y="240"/>
                  </a:lnTo>
                  <a:lnTo>
                    <a:pt x="8" y="177"/>
                  </a:lnTo>
                  <a:lnTo>
                    <a:pt x="49" y="147"/>
                  </a:lnTo>
                  <a:lnTo>
                    <a:pt x="140" y="157"/>
                  </a:lnTo>
                  <a:lnTo>
                    <a:pt x="189" y="134"/>
                  </a:lnTo>
                  <a:lnTo>
                    <a:pt x="280" y="179"/>
                  </a:lnTo>
                  <a:lnTo>
                    <a:pt x="329" y="153"/>
                  </a:lnTo>
                  <a:lnTo>
                    <a:pt x="429" y="265"/>
                  </a:lnTo>
                  <a:lnTo>
                    <a:pt x="496" y="267"/>
                  </a:lnTo>
                  <a:lnTo>
                    <a:pt x="496" y="200"/>
                  </a:lnTo>
                  <a:lnTo>
                    <a:pt x="563" y="157"/>
                  </a:lnTo>
                  <a:lnTo>
                    <a:pt x="610" y="200"/>
                  </a:lnTo>
                  <a:lnTo>
                    <a:pt x="644" y="167"/>
                  </a:lnTo>
                  <a:lnTo>
                    <a:pt x="687" y="187"/>
                  </a:lnTo>
                  <a:lnTo>
                    <a:pt x="709" y="120"/>
                  </a:lnTo>
                  <a:lnTo>
                    <a:pt x="673" y="86"/>
                  </a:lnTo>
                  <a:lnTo>
                    <a:pt x="677" y="35"/>
                  </a:lnTo>
                  <a:lnTo>
                    <a:pt x="774" y="0"/>
                  </a:lnTo>
                  <a:lnTo>
                    <a:pt x="807" y="17"/>
                  </a:lnTo>
                  <a:lnTo>
                    <a:pt x="833" y="88"/>
                  </a:lnTo>
                  <a:lnTo>
                    <a:pt x="914" y="161"/>
                  </a:lnTo>
                  <a:lnTo>
                    <a:pt x="961" y="138"/>
                  </a:lnTo>
                  <a:lnTo>
                    <a:pt x="988" y="216"/>
                  </a:lnTo>
                  <a:lnTo>
                    <a:pt x="1044" y="260"/>
                  </a:lnTo>
                  <a:lnTo>
                    <a:pt x="1091" y="267"/>
                  </a:lnTo>
                  <a:lnTo>
                    <a:pt x="1138" y="216"/>
                  </a:lnTo>
                  <a:lnTo>
                    <a:pt x="1183" y="195"/>
                  </a:lnTo>
                  <a:lnTo>
                    <a:pt x="1242" y="254"/>
                  </a:lnTo>
                  <a:lnTo>
                    <a:pt x="1335" y="228"/>
                  </a:lnTo>
                  <a:lnTo>
                    <a:pt x="1433" y="269"/>
                  </a:lnTo>
                  <a:lnTo>
                    <a:pt x="1496" y="317"/>
                  </a:lnTo>
                  <a:lnTo>
                    <a:pt x="1561" y="291"/>
                  </a:lnTo>
                  <a:lnTo>
                    <a:pt x="1632" y="336"/>
                  </a:lnTo>
                  <a:lnTo>
                    <a:pt x="1679" y="336"/>
                  </a:lnTo>
                  <a:lnTo>
                    <a:pt x="1681" y="368"/>
                  </a:lnTo>
                  <a:lnTo>
                    <a:pt x="1795" y="356"/>
                  </a:lnTo>
                  <a:lnTo>
                    <a:pt x="1823" y="433"/>
                  </a:lnTo>
                  <a:lnTo>
                    <a:pt x="1821" y="519"/>
                  </a:lnTo>
                  <a:lnTo>
                    <a:pt x="1770" y="527"/>
                  </a:lnTo>
                  <a:lnTo>
                    <a:pt x="1727" y="576"/>
                  </a:lnTo>
                  <a:lnTo>
                    <a:pt x="1620" y="584"/>
                  </a:lnTo>
                  <a:lnTo>
                    <a:pt x="1587" y="618"/>
                  </a:lnTo>
                  <a:lnTo>
                    <a:pt x="1610" y="693"/>
                  </a:lnTo>
                  <a:lnTo>
                    <a:pt x="1669" y="771"/>
                  </a:lnTo>
                  <a:lnTo>
                    <a:pt x="1721" y="815"/>
                  </a:lnTo>
                  <a:lnTo>
                    <a:pt x="1732" y="905"/>
                  </a:lnTo>
                  <a:lnTo>
                    <a:pt x="1731" y="956"/>
                  </a:lnTo>
                  <a:lnTo>
                    <a:pt x="1669" y="984"/>
                  </a:lnTo>
                  <a:lnTo>
                    <a:pt x="1616" y="913"/>
                  </a:lnTo>
                  <a:lnTo>
                    <a:pt x="1591" y="905"/>
                  </a:lnTo>
                  <a:lnTo>
                    <a:pt x="1575" y="838"/>
                  </a:lnTo>
                  <a:lnTo>
                    <a:pt x="1516" y="856"/>
                  </a:lnTo>
                  <a:lnTo>
                    <a:pt x="1463" y="818"/>
                  </a:lnTo>
                  <a:lnTo>
                    <a:pt x="1445" y="838"/>
                  </a:lnTo>
                  <a:lnTo>
                    <a:pt x="1457" y="880"/>
                  </a:lnTo>
                  <a:lnTo>
                    <a:pt x="1421" y="895"/>
                  </a:lnTo>
                  <a:lnTo>
                    <a:pt x="1362" y="909"/>
                  </a:lnTo>
                  <a:lnTo>
                    <a:pt x="1378" y="958"/>
                  </a:lnTo>
                  <a:lnTo>
                    <a:pt x="1313" y="950"/>
                  </a:lnTo>
                  <a:lnTo>
                    <a:pt x="1248" y="907"/>
                  </a:lnTo>
                  <a:lnTo>
                    <a:pt x="1197" y="944"/>
                  </a:lnTo>
                  <a:lnTo>
                    <a:pt x="1201" y="986"/>
                  </a:lnTo>
                  <a:lnTo>
                    <a:pt x="1252" y="1009"/>
                  </a:lnTo>
                  <a:lnTo>
                    <a:pt x="1280" y="1009"/>
                  </a:lnTo>
                  <a:lnTo>
                    <a:pt x="1301" y="1068"/>
                  </a:lnTo>
                </a:path>
              </a:pathLst>
            </a:custGeom>
            <a:solidFill>
              <a:srgbClr val="FF0000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64" name="Freeform 113"/>
            <p:cNvSpPr>
              <a:spLocks/>
            </p:cNvSpPr>
            <p:nvPr/>
          </p:nvSpPr>
          <p:spPr bwMode="gray">
            <a:xfrm>
              <a:off x="2685" y="3045"/>
              <a:ext cx="453" cy="398"/>
            </a:xfrm>
            <a:custGeom>
              <a:avLst/>
              <a:gdLst>
                <a:gd name="T0" fmla="*/ 221 w 907"/>
                <a:gd name="T1" fmla="*/ 85 h 796"/>
                <a:gd name="T2" fmla="*/ 221 w 907"/>
                <a:gd name="T3" fmla="*/ 106 h 796"/>
                <a:gd name="T4" fmla="*/ 226 w 907"/>
                <a:gd name="T5" fmla="*/ 130 h 796"/>
                <a:gd name="T6" fmla="*/ 217 w 907"/>
                <a:gd name="T7" fmla="*/ 139 h 796"/>
                <a:gd name="T8" fmla="*/ 209 w 907"/>
                <a:gd name="T9" fmla="*/ 152 h 796"/>
                <a:gd name="T10" fmla="*/ 195 w 907"/>
                <a:gd name="T11" fmla="*/ 160 h 796"/>
                <a:gd name="T12" fmla="*/ 179 w 907"/>
                <a:gd name="T13" fmla="*/ 159 h 796"/>
                <a:gd name="T14" fmla="*/ 165 w 907"/>
                <a:gd name="T15" fmla="*/ 174 h 796"/>
                <a:gd name="T16" fmla="*/ 150 w 907"/>
                <a:gd name="T17" fmla="*/ 168 h 796"/>
                <a:gd name="T18" fmla="*/ 134 w 907"/>
                <a:gd name="T19" fmla="*/ 164 h 796"/>
                <a:gd name="T20" fmla="*/ 120 w 907"/>
                <a:gd name="T21" fmla="*/ 174 h 796"/>
                <a:gd name="T22" fmla="*/ 105 w 907"/>
                <a:gd name="T23" fmla="*/ 184 h 796"/>
                <a:gd name="T24" fmla="*/ 98 w 907"/>
                <a:gd name="T25" fmla="*/ 196 h 796"/>
                <a:gd name="T26" fmla="*/ 70 w 907"/>
                <a:gd name="T27" fmla="*/ 185 h 796"/>
                <a:gd name="T28" fmla="*/ 48 w 907"/>
                <a:gd name="T29" fmla="*/ 199 h 796"/>
                <a:gd name="T30" fmla="*/ 44 w 907"/>
                <a:gd name="T31" fmla="*/ 187 h 796"/>
                <a:gd name="T32" fmla="*/ 34 w 907"/>
                <a:gd name="T33" fmla="*/ 168 h 796"/>
                <a:gd name="T34" fmla="*/ 41 w 907"/>
                <a:gd name="T35" fmla="*/ 126 h 796"/>
                <a:gd name="T36" fmla="*/ 27 w 907"/>
                <a:gd name="T37" fmla="*/ 116 h 796"/>
                <a:gd name="T38" fmla="*/ 6 w 907"/>
                <a:gd name="T39" fmla="*/ 118 h 796"/>
                <a:gd name="T40" fmla="*/ 0 w 907"/>
                <a:gd name="T41" fmla="*/ 98 h 796"/>
                <a:gd name="T42" fmla="*/ 21 w 907"/>
                <a:gd name="T43" fmla="*/ 88 h 796"/>
                <a:gd name="T44" fmla="*/ 30 w 907"/>
                <a:gd name="T45" fmla="*/ 86 h 796"/>
                <a:gd name="T46" fmla="*/ 59 w 907"/>
                <a:gd name="T47" fmla="*/ 83 h 796"/>
                <a:gd name="T48" fmla="*/ 78 w 907"/>
                <a:gd name="T49" fmla="*/ 69 h 796"/>
                <a:gd name="T50" fmla="*/ 98 w 907"/>
                <a:gd name="T51" fmla="*/ 48 h 796"/>
                <a:gd name="T52" fmla="*/ 78 w 907"/>
                <a:gd name="T53" fmla="*/ 42 h 796"/>
                <a:gd name="T54" fmla="*/ 90 w 907"/>
                <a:gd name="T55" fmla="*/ 22 h 796"/>
                <a:gd name="T56" fmla="*/ 122 w 907"/>
                <a:gd name="T57" fmla="*/ 35 h 796"/>
                <a:gd name="T58" fmla="*/ 132 w 907"/>
                <a:gd name="T59" fmla="*/ 19 h 796"/>
                <a:gd name="T60" fmla="*/ 139 w 907"/>
                <a:gd name="T61" fmla="*/ 5 h 796"/>
                <a:gd name="T62" fmla="*/ 157 w 907"/>
                <a:gd name="T63" fmla="*/ 9 h 796"/>
                <a:gd name="T64" fmla="*/ 175 w 907"/>
                <a:gd name="T65" fmla="*/ 22 h 796"/>
                <a:gd name="T66" fmla="*/ 195 w 907"/>
                <a:gd name="T67" fmla="*/ 41 h 796"/>
                <a:gd name="T68" fmla="*/ 216 w 907"/>
                <a:gd name="T69" fmla="*/ 52 h 796"/>
                <a:gd name="T70" fmla="*/ 208 w 907"/>
                <a:gd name="T71" fmla="*/ 78 h 7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07"/>
                <a:gd name="T109" fmla="*/ 0 h 796"/>
                <a:gd name="T110" fmla="*/ 907 w 907"/>
                <a:gd name="T111" fmla="*/ 796 h 7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07" h="796">
                  <a:moveTo>
                    <a:pt x="817" y="333"/>
                  </a:moveTo>
                  <a:lnTo>
                    <a:pt x="884" y="339"/>
                  </a:lnTo>
                  <a:lnTo>
                    <a:pt x="905" y="372"/>
                  </a:lnTo>
                  <a:lnTo>
                    <a:pt x="884" y="424"/>
                  </a:lnTo>
                  <a:lnTo>
                    <a:pt x="880" y="475"/>
                  </a:lnTo>
                  <a:lnTo>
                    <a:pt x="907" y="520"/>
                  </a:lnTo>
                  <a:lnTo>
                    <a:pt x="882" y="569"/>
                  </a:lnTo>
                  <a:lnTo>
                    <a:pt x="870" y="555"/>
                  </a:lnTo>
                  <a:lnTo>
                    <a:pt x="837" y="567"/>
                  </a:lnTo>
                  <a:lnTo>
                    <a:pt x="837" y="607"/>
                  </a:lnTo>
                  <a:lnTo>
                    <a:pt x="801" y="607"/>
                  </a:lnTo>
                  <a:lnTo>
                    <a:pt x="783" y="640"/>
                  </a:lnTo>
                  <a:lnTo>
                    <a:pt x="746" y="620"/>
                  </a:lnTo>
                  <a:lnTo>
                    <a:pt x="717" y="636"/>
                  </a:lnTo>
                  <a:lnTo>
                    <a:pt x="709" y="670"/>
                  </a:lnTo>
                  <a:lnTo>
                    <a:pt x="663" y="695"/>
                  </a:lnTo>
                  <a:lnTo>
                    <a:pt x="640" y="674"/>
                  </a:lnTo>
                  <a:lnTo>
                    <a:pt x="600" y="670"/>
                  </a:lnTo>
                  <a:lnTo>
                    <a:pt x="579" y="630"/>
                  </a:lnTo>
                  <a:lnTo>
                    <a:pt x="539" y="654"/>
                  </a:lnTo>
                  <a:lnTo>
                    <a:pt x="530" y="683"/>
                  </a:lnTo>
                  <a:lnTo>
                    <a:pt x="480" y="695"/>
                  </a:lnTo>
                  <a:lnTo>
                    <a:pt x="449" y="725"/>
                  </a:lnTo>
                  <a:lnTo>
                    <a:pt x="421" y="735"/>
                  </a:lnTo>
                  <a:lnTo>
                    <a:pt x="417" y="756"/>
                  </a:lnTo>
                  <a:lnTo>
                    <a:pt x="392" y="782"/>
                  </a:lnTo>
                  <a:lnTo>
                    <a:pt x="337" y="774"/>
                  </a:lnTo>
                  <a:lnTo>
                    <a:pt x="283" y="740"/>
                  </a:lnTo>
                  <a:lnTo>
                    <a:pt x="246" y="742"/>
                  </a:lnTo>
                  <a:lnTo>
                    <a:pt x="193" y="794"/>
                  </a:lnTo>
                  <a:lnTo>
                    <a:pt x="142" y="796"/>
                  </a:lnTo>
                  <a:lnTo>
                    <a:pt x="179" y="746"/>
                  </a:lnTo>
                  <a:lnTo>
                    <a:pt x="177" y="691"/>
                  </a:lnTo>
                  <a:lnTo>
                    <a:pt x="136" y="672"/>
                  </a:lnTo>
                  <a:lnTo>
                    <a:pt x="114" y="628"/>
                  </a:lnTo>
                  <a:lnTo>
                    <a:pt x="165" y="504"/>
                  </a:lnTo>
                  <a:lnTo>
                    <a:pt x="130" y="459"/>
                  </a:lnTo>
                  <a:lnTo>
                    <a:pt x="108" y="465"/>
                  </a:lnTo>
                  <a:lnTo>
                    <a:pt x="67" y="485"/>
                  </a:lnTo>
                  <a:lnTo>
                    <a:pt x="26" y="473"/>
                  </a:lnTo>
                  <a:lnTo>
                    <a:pt x="22" y="418"/>
                  </a:lnTo>
                  <a:lnTo>
                    <a:pt x="0" y="390"/>
                  </a:lnTo>
                  <a:lnTo>
                    <a:pt x="55" y="329"/>
                  </a:lnTo>
                  <a:lnTo>
                    <a:pt x="85" y="351"/>
                  </a:lnTo>
                  <a:lnTo>
                    <a:pt x="108" y="325"/>
                  </a:lnTo>
                  <a:lnTo>
                    <a:pt x="122" y="341"/>
                  </a:lnTo>
                  <a:lnTo>
                    <a:pt x="191" y="341"/>
                  </a:lnTo>
                  <a:lnTo>
                    <a:pt x="238" y="331"/>
                  </a:lnTo>
                  <a:lnTo>
                    <a:pt x="254" y="266"/>
                  </a:lnTo>
                  <a:lnTo>
                    <a:pt x="315" y="276"/>
                  </a:lnTo>
                  <a:lnTo>
                    <a:pt x="413" y="248"/>
                  </a:lnTo>
                  <a:lnTo>
                    <a:pt x="392" y="189"/>
                  </a:lnTo>
                  <a:lnTo>
                    <a:pt x="364" y="189"/>
                  </a:lnTo>
                  <a:lnTo>
                    <a:pt x="313" y="166"/>
                  </a:lnTo>
                  <a:lnTo>
                    <a:pt x="309" y="124"/>
                  </a:lnTo>
                  <a:lnTo>
                    <a:pt x="360" y="87"/>
                  </a:lnTo>
                  <a:lnTo>
                    <a:pt x="421" y="128"/>
                  </a:lnTo>
                  <a:lnTo>
                    <a:pt x="490" y="138"/>
                  </a:lnTo>
                  <a:lnTo>
                    <a:pt x="476" y="89"/>
                  </a:lnTo>
                  <a:lnTo>
                    <a:pt x="531" y="75"/>
                  </a:lnTo>
                  <a:lnTo>
                    <a:pt x="569" y="60"/>
                  </a:lnTo>
                  <a:lnTo>
                    <a:pt x="557" y="18"/>
                  </a:lnTo>
                  <a:lnTo>
                    <a:pt x="577" y="0"/>
                  </a:lnTo>
                  <a:lnTo>
                    <a:pt x="628" y="36"/>
                  </a:lnTo>
                  <a:lnTo>
                    <a:pt x="687" y="18"/>
                  </a:lnTo>
                  <a:lnTo>
                    <a:pt x="703" y="85"/>
                  </a:lnTo>
                  <a:lnTo>
                    <a:pt x="728" y="93"/>
                  </a:lnTo>
                  <a:lnTo>
                    <a:pt x="781" y="164"/>
                  </a:lnTo>
                  <a:lnTo>
                    <a:pt x="843" y="136"/>
                  </a:lnTo>
                  <a:lnTo>
                    <a:pt x="864" y="209"/>
                  </a:lnTo>
                  <a:lnTo>
                    <a:pt x="884" y="280"/>
                  </a:lnTo>
                  <a:lnTo>
                    <a:pt x="833" y="309"/>
                  </a:lnTo>
                  <a:lnTo>
                    <a:pt x="817" y="333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65" name="Freeform 114"/>
            <p:cNvSpPr>
              <a:spLocks/>
            </p:cNvSpPr>
            <p:nvPr/>
          </p:nvSpPr>
          <p:spPr bwMode="gray">
            <a:xfrm>
              <a:off x="2685" y="3045"/>
              <a:ext cx="453" cy="398"/>
            </a:xfrm>
            <a:custGeom>
              <a:avLst/>
              <a:gdLst>
                <a:gd name="T0" fmla="*/ 221 w 907"/>
                <a:gd name="T1" fmla="*/ 85 h 796"/>
                <a:gd name="T2" fmla="*/ 221 w 907"/>
                <a:gd name="T3" fmla="*/ 106 h 796"/>
                <a:gd name="T4" fmla="*/ 226 w 907"/>
                <a:gd name="T5" fmla="*/ 130 h 796"/>
                <a:gd name="T6" fmla="*/ 217 w 907"/>
                <a:gd name="T7" fmla="*/ 139 h 796"/>
                <a:gd name="T8" fmla="*/ 209 w 907"/>
                <a:gd name="T9" fmla="*/ 152 h 796"/>
                <a:gd name="T10" fmla="*/ 195 w 907"/>
                <a:gd name="T11" fmla="*/ 160 h 796"/>
                <a:gd name="T12" fmla="*/ 179 w 907"/>
                <a:gd name="T13" fmla="*/ 159 h 796"/>
                <a:gd name="T14" fmla="*/ 165 w 907"/>
                <a:gd name="T15" fmla="*/ 174 h 796"/>
                <a:gd name="T16" fmla="*/ 150 w 907"/>
                <a:gd name="T17" fmla="*/ 168 h 796"/>
                <a:gd name="T18" fmla="*/ 134 w 907"/>
                <a:gd name="T19" fmla="*/ 164 h 796"/>
                <a:gd name="T20" fmla="*/ 120 w 907"/>
                <a:gd name="T21" fmla="*/ 174 h 796"/>
                <a:gd name="T22" fmla="*/ 105 w 907"/>
                <a:gd name="T23" fmla="*/ 184 h 796"/>
                <a:gd name="T24" fmla="*/ 98 w 907"/>
                <a:gd name="T25" fmla="*/ 196 h 796"/>
                <a:gd name="T26" fmla="*/ 70 w 907"/>
                <a:gd name="T27" fmla="*/ 185 h 796"/>
                <a:gd name="T28" fmla="*/ 48 w 907"/>
                <a:gd name="T29" fmla="*/ 199 h 796"/>
                <a:gd name="T30" fmla="*/ 44 w 907"/>
                <a:gd name="T31" fmla="*/ 187 h 796"/>
                <a:gd name="T32" fmla="*/ 34 w 907"/>
                <a:gd name="T33" fmla="*/ 168 h 796"/>
                <a:gd name="T34" fmla="*/ 41 w 907"/>
                <a:gd name="T35" fmla="*/ 126 h 796"/>
                <a:gd name="T36" fmla="*/ 27 w 907"/>
                <a:gd name="T37" fmla="*/ 116 h 796"/>
                <a:gd name="T38" fmla="*/ 6 w 907"/>
                <a:gd name="T39" fmla="*/ 118 h 796"/>
                <a:gd name="T40" fmla="*/ 0 w 907"/>
                <a:gd name="T41" fmla="*/ 98 h 796"/>
                <a:gd name="T42" fmla="*/ 21 w 907"/>
                <a:gd name="T43" fmla="*/ 88 h 796"/>
                <a:gd name="T44" fmla="*/ 30 w 907"/>
                <a:gd name="T45" fmla="*/ 86 h 796"/>
                <a:gd name="T46" fmla="*/ 59 w 907"/>
                <a:gd name="T47" fmla="*/ 83 h 796"/>
                <a:gd name="T48" fmla="*/ 78 w 907"/>
                <a:gd name="T49" fmla="*/ 69 h 796"/>
                <a:gd name="T50" fmla="*/ 98 w 907"/>
                <a:gd name="T51" fmla="*/ 48 h 796"/>
                <a:gd name="T52" fmla="*/ 78 w 907"/>
                <a:gd name="T53" fmla="*/ 42 h 796"/>
                <a:gd name="T54" fmla="*/ 90 w 907"/>
                <a:gd name="T55" fmla="*/ 22 h 796"/>
                <a:gd name="T56" fmla="*/ 122 w 907"/>
                <a:gd name="T57" fmla="*/ 35 h 796"/>
                <a:gd name="T58" fmla="*/ 132 w 907"/>
                <a:gd name="T59" fmla="*/ 19 h 796"/>
                <a:gd name="T60" fmla="*/ 139 w 907"/>
                <a:gd name="T61" fmla="*/ 5 h 796"/>
                <a:gd name="T62" fmla="*/ 157 w 907"/>
                <a:gd name="T63" fmla="*/ 9 h 796"/>
                <a:gd name="T64" fmla="*/ 175 w 907"/>
                <a:gd name="T65" fmla="*/ 22 h 796"/>
                <a:gd name="T66" fmla="*/ 195 w 907"/>
                <a:gd name="T67" fmla="*/ 41 h 796"/>
                <a:gd name="T68" fmla="*/ 216 w 907"/>
                <a:gd name="T69" fmla="*/ 52 h 796"/>
                <a:gd name="T70" fmla="*/ 208 w 907"/>
                <a:gd name="T71" fmla="*/ 78 h 7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07"/>
                <a:gd name="T109" fmla="*/ 0 h 796"/>
                <a:gd name="T110" fmla="*/ 907 w 907"/>
                <a:gd name="T111" fmla="*/ 796 h 7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07" h="796">
                  <a:moveTo>
                    <a:pt x="817" y="333"/>
                  </a:moveTo>
                  <a:lnTo>
                    <a:pt x="884" y="339"/>
                  </a:lnTo>
                  <a:lnTo>
                    <a:pt x="905" y="372"/>
                  </a:lnTo>
                  <a:lnTo>
                    <a:pt x="884" y="424"/>
                  </a:lnTo>
                  <a:lnTo>
                    <a:pt x="880" y="475"/>
                  </a:lnTo>
                  <a:lnTo>
                    <a:pt x="907" y="520"/>
                  </a:lnTo>
                  <a:lnTo>
                    <a:pt x="882" y="569"/>
                  </a:lnTo>
                  <a:lnTo>
                    <a:pt x="870" y="555"/>
                  </a:lnTo>
                  <a:lnTo>
                    <a:pt x="837" y="567"/>
                  </a:lnTo>
                  <a:lnTo>
                    <a:pt x="837" y="607"/>
                  </a:lnTo>
                  <a:lnTo>
                    <a:pt x="801" y="607"/>
                  </a:lnTo>
                  <a:lnTo>
                    <a:pt x="783" y="640"/>
                  </a:lnTo>
                  <a:lnTo>
                    <a:pt x="746" y="620"/>
                  </a:lnTo>
                  <a:lnTo>
                    <a:pt x="717" y="636"/>
                  </a:lnTo>
                  <a:lnTo>
                    <a:pt x="709" y="670"/>
                  </a:lnTo>
                  <a:lnTo>
                    <a:pt x="663" y="695"/>
                  </a:lnTo>
                  <a:lnTo>
                    <a:pt x="640" y="674"/>
                  </a:lnTo>
                  <a:lnTo>
                    <a:pt x="600" y="670"/>
                  </a:lnTo>
                  <a:lnTo>
                    <a:pt x="579" y="630"/>
                  </a:lnTo>
                  <a:lnTo>
                    <a:pt x="539" y="654"/>
                  </a:lnTo>
                  <a:lnTo>
                    <a:pt x="530" y="683"/>
                  </a:lnTo>
                  <a:lnTo>
                    <a:pt x="480" y="695"/>
                  </a:lnTo>
                  <a:lnTo>
                    <a:pt x="449" y="725"/>
                  </a:lnTo>
                  <a:lnTo>
                    <a:pt x="421" y="735"/>
                  </a:lnTo>
                  <a:lnTo>
                    <a:pt x="417" y="756"/>
                  </a:lnTo>
                  <a:lnTo>
                    <a:pt x="392" y="782"/>
                  </a:lnTo>
                  <a:lnTo>
                    <a:pt x="337" y="774"/>
                  </a:lnTo>
                  <a:lnTo>
                    <a:pt x="283" y="740"/>
                  </a:lnTo>
                  <a:lnTo>
                    <a:pt x="246" y="742"/>
                  </a:lnTo>
                  <a:lnTo>
                    <a:pt x="193" y="794"/>
                  </a:lnTo>
                  <a:lnTo>
                    <a:pt x="142" y="796"/>
                  </a:lnTo>
                  <a:lnTo>
                    <a:pt x="179" y="746"/>
                  </a:lnTo>
                  <a:lnTo>
                    <a:pt x="177" y="691"/>
                  </a:lnTo>
                  <a:lnTo>
                    <a:pt x="136" y="672"/>
                  </a:lnTo>
                  <a:lnTo>
                    <a:pt x="114" y="628"/>
                  </a:lnTo>
                  <a:lnTo>
                    <a:pt x="165" y="504"/>
                  </a:lnTo>
                  <a:lnTo>
                    <a:pt x="130" y="459"/>
                  </a:lnTo>
                  <a:lnTo>
                    <a:pt x="108" y="465"/>
                  </a:lnTo>
                  <a:lnTo>
                    <a:pt x="67" y="485"/>
                  </a:lnTo>
                  <a:lnTo>
                    <a:pt x="26" y="473"/>
                  </a:lnTo>
                  <a:lnTo>
                    <a:pt x="22" y="418"/>
                  </a:lnTo>
                  <a:lnTo>
                    <a:pt x="0" y="390"/>
                  </a:lnTo>
                  <a:lnTo>
                    <a:pt x="55" y="329"/>
                  </a:lnTo>
                  <a:lnTo>
                    <a:pt x="85" y="351"/>
                  </a:lnTo>
                  <a:lnTo>
                    <a:pt x="108" y="325"/>
                  </a:lnTo>
                  <a:lnTo>
                    <a:pt x="122" y="341"/>
                  </a:lnTo>
                  <a:lnTo>
                    <a:pt x="191" y="341"/>
                  </a:lnTo>
                  <a:lnTo>
                    <a:pt x="238" y="331"/>
                  </a:lnTo>
                  <a:lnTo>
                    <a:pt x="254" y="266"/>
                  </a:lnTo>
                  <a:lnTo>
                    <a:pt x="315" y="276"/>
                  </a:lnTo>
                  <a:lnTo>
                    <a:pt x="413" y="248"/>
                  </a:lnTo>
                  <a:lnTo>
                    <a:pt x="392" y="189"/>
                  </a:lnTo>
                  <a:lnTo>
                    <a:pt x="364" y="189"/>
                  </a:lnTo>
                  <a:lnTo>
                    <a:pt x="313" y="166"/>
                  </a:lnTo>
                  <a:lnTo>
                    <a:pt x="309" y="124"/>
                  </a:lnTo>
                  <a:lnTo>
                    <a:pt x="360" y="87"/>
                  </a:lnTo>
                  <a:lnTo>
                    <a:pt x="421" y="128"/>
                  </a:lnTo>
                  <a:lnTo>
                    <a:pt x="490" y="138"/>
                  </a:lnTo>
                  <a:lnTo>
                    <a:pt x="476" y="89"/>
                  </a:lnTo>
                  <a:lnTo>
                    <a:pt x="531" y="75"/>
                  </a:lnTo>
                  <a:lnTo>
                    <a:pt x="569" y="60"/>
                  </a:lnTo>
                  <a:lnTo>
                    <a:pt x="557" y="18"/>
                  </a:lnTo>
                  <a:lnTo>
                    <a:pt x="577" y="0"/>
                  </a:lnTo>
                  <a:lnTo>
                    <a:pt x="628" y="36"/>
                  </a:lnTo>
                  <a:lnTo>
                    <a:pt x="687" y="18"/>
                  </a:lnTo>
                  <a:lnTo>
                    <a:pt x="703" y="85"/>
                  </a:lnTo>
                  <a:lnTo>
                    <a:pt x="728" y="93"/>
                  </a:lnTo>
                  <a:lnTo>
                    <a:pt x="781" y="164"/>
                  </a:lnTo>
                  <a:lnTo>
                    <a:pt x="843" y="136"/>
                  </a:lnTo>
                  <a:lnTo>
                    <a:pt x="864" y="209"/>
                  </a:lnTo>
                  <a:lnTo>
                    <a:pt x="884" y="280"/>
                  </a:lnTo>
                  <a:lnTo>
                    <a:pt x="833" y="309"/>
                  </a:lnTo>
                  <a:lnTo>
                    <a:pt x="817" y="333"/>
                  </a:lnTo>
                </a:path>
              </a:pathLst>
            </a:custGeom>
            <a:solidFill>
              <a:srgbClr val="FF0000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66" name="Freeform 115"/>
            <p:cNvSpPr>
              <a:spLocks/>
            </p:cNvSpPr>
            <p:nvPr/>
          </p:nvSpPr>
          <p:spPr bwMode="gray">
            <a:xfrm>
              <a:off x="3094" y="2950"/>
              <a:ext cx="402" cy="458"/>
            </a:xfrm>
            <a:custGeom>
              <a:avLst/>
              <a:gdLst>
                <a:gd name="T0" fmla="*/ 186 w 805"/>
                <a:gd name="T1" fmla="*/ 44 h 917"/>
                <a:gd name="T2" fmla="*/ 191 w 805"/>
                <a:gd name="T3" fmla="*/ 62 h 917"/>
                <a:gd name="T4" fmla="*/ 185 w 805"/>
                <a:gd name="T5" fmla="*/ 74 h 917"/>
                <a:gd name="T6" fmla="*/ 176 w 805"/>
                <a:gd name="T7" fmla="*/ 80 h 917"/>
                <a:gd name="T8" fmla="*/ 171 w 805"/>
                <a:gd name="T9" fmla="*/ 98 h 917"/>
                <a:gd name="T10" fmla="*/ 184 w 805"/>
                <a:gd name="T11" fmla="*/ 111 h 917"/>
                <a:gd name="T12" fmla="*/ 186 w 805"/>
                <a:gd name="T13" fmla="*/ 132 h 917"/>
                <a:gd name="T14" fmla="*/ 196 w 805"/>
                <a:gd name="T15" fmla="*/ 139 h 917"/>
                <a:gd name="T16" fmla="*/ 201 w 805"/>
                <a:gd name="T17" fmla="*/ 156 h 917"/>
                <a:gd name="T18" fmla="*/ 194 w 805"/>
                <a:gd name="T19" fmla="*/ 172 h 917"/>
                <a:gd name="T20" fmla="*/ 195 w 805"/>
                <a:gd name="T21" fmla="*/ 186 h 917"/>
                <a:gd name="T22" fmla="*/ 181 w 805"/>
                <a:gd name="T23" fmla="*/ 194 h 917"/>
                <a:gd name="T24" fmla="*/ 168 w 805"/>
                <a:gd name="T25" fmla="*/ 186 h 917"/>
                <a:gd name="T26" fmla="*/ 143 w 805"/>
                <a:gd name="T27" fmla="*/ 204 h 917"/>
                <a:gd name="T28" fmla="*/ 129 w 805"/>
                <a:gd name="T29" fmla="*/ 206 h 917"/>
                <a:gd name="T30" fmla="*/ 129 w 805"/>
                <a:gd name="T31" fmla="*/ 220 h 917"/>
                <a:gd name="T32" fmla="*/ 123 w 805"/>
                <a:gd name="T33" fmla="*/ 223 h 917"/>
                <a:gd name="T34" fmla="*/ 114 w 805"/>
                <a:gd name="T35" fmla="*/ 223 h 917"/>
                <a:gd name="T36" fmla="*/ 104 w 805"/>
                <a:gd name="T37" fmla="*/ 229 h 917"/>
                <a:gd name="T38" fmla="*/ 104 w 805"/>
                <a:gd name="T39" fmla="*/ 218 h 917"/>
                <a:gd name="T40" fmla="*/ 100 w 805"/>
                <a:gd name="T41" fmla="*/ 212 h 917"/>
                <a:gd name="T42" fmla="*/ 83 w 805"/>
                <a:gd name="T43" fmla="*/ 212 h 917"/>
                <a:gd name="T44" fmla="*/ 96 w 805"/>
                <a:gd name="T45" fmla="*/ 196 h 917"/>
                <a:gd name="T46" fmla="*/ 97 w 805"/>
                <a:gd name="T47" fmla="*/ 181 h 917"/>
                <a:gd name="T48" fmla="*/ 90 w 805"/>
                <a:gd name="T49" fmla="*/ 176 h 917"/>
                <a:gd name="T50" fmla="*/ 90 w 805"/>
                <a:gd name="T51" fmla="*/ 161 h 917"/>
                <a:gd name="T52" fmla="*/ 82 w 805"/>
                <a:gd name="T53" fmla="*/ 159 h 917"/>
                <a:gd name="T54" fmla="*/ 74 w 805"/>
                <a:gd name="T55" fmla="*/ 163 h 917"/>
                <a:gd name="T56" fmla="*/ 64 w 805"/>
                <a:gd name="T57" fmla="*/ 160 h 917"/>
                <a:gd name="T58" fmla="*/ 53 w 805"/>
                <a:gd name="T59" fmla="*/ 175 h 917"/>
                <a:gd name="T60" fmla="*/ 47 w 805"/>
                <a:gd name="T61" fmla="*/ 168 h 917"/>
                <a:gd name="T62" fmla="*/ 40 w 805"/>
                <a:gd name="T63" fmla="*/ 166 h 917"/>
                <a:gd name="T64" fmla="*/ 37 w 805"/>
                <a:gd name="T65" fmla="*/ 178 h 917"/>
                <a:gd name="T66" fmla="*/ 22 w 805"/>
                <a:gd name="T67" fmla="*/ 177 h 917"/>
                <a:gd name="T68" fmla="*/ 15 w 805"/>
                <a:gd name="T69" fmla="*/ 166 h 917"/>
                <a:gd name="T70" fmla="*/ 16 w 805"/>
                <a:gd name="T71" fmla="*/ 153 h 917"/>
                <a:gd name="T72" fmla="*/ 21 w 805"/>
                <a:gd name="T73" fmla="*/ 140 h 917"/>
                <a:gd name="T74" fmla="*/ 16 w 805"/>
                <a:gd name="T75" fmla="*/ 132 h 917"/>
                <a:gd name="T76" fmla="*/ 0 w 805"/>
                <a:gd name="T77" fmla="*/ 130 h 917"/>
                <a:gd name="T78" fmla="*/ 3 w 805"/>
                <a:gd name="T79" fmla="*/ 124 h 917"/>
                <a:gd name="T80" fmla="*/ 15 w 805"/>
                <a:gd name="T81" fmla="*/ 117 h 917"/>
                <a:gd name="T82" fmla="*/ 6 w 805"/>
                <a:gd name="T83" fmla="*/ 81 h 917"/>
                <a:gd name="T84" fmla="*/ 6 w 805"/>
                <a:gd name="T85" fmla="*/ 68 h 917"/>
                <a:gd name="T86" fmla="*/ 3 w 805"/>
                <a:gd name="T87" fmla="*/ 46 h 917"/>
                <a:gd name="T88" fmla="*/ 10 w 805"/>
                <a:gd name="T89" fmla="*/ 30 h 917"/>
                <a:gd name="T90" fmla="*/ 25 w 805"/>
                <a:gd name="T91" fmla="*/ 17 h 917"/>
                <a:gd name="T92" fmla="*/ 49 w 805"/>
                <a:gd name="T93" fmla="*/ 21 h 917"/>
                <a:gd name="T94" fmla="*/ 53 w 805"/>
                <a:gd name="T95" fmla="*/ 14 h 917"/>
                <a:gd name="T96" fmla="*/ 45 w 805"/>
                <a:gd name="T97" fmla="*/ 4 h 917"/>
                <a:gd name="T98" fmla="*/ 63 w 805"/>
                <a:gd name="T99" fmla="*/ 0 h 917"/>
                <a:gd name="T100" fmla="*/ 85 w 805"/>
                <a:gd name="T101" fmla="*/ 6 h 917"/>
                <a:gd name="T102" fmla="*/ 102 w 805"/>
                <a:gd name="T103" fmla="*/ 7 h 917"/>
                <a:gd name="T104" fmla="*/ 117 w 805"/>
                <a:gd name="T105" fmla="*/ 17 h 917"/>
                <a:gd name="T106" fmla="*/ 132 w 805"/>
                <a:gd name="T107" fmla="*/ 8 h 917"/>
                <a:gd name="T108" fmla="*/ 140 w 805"/>
                <a:gd name="T109" fmla="*/ 10 h 917"/>
                <a:gd name="T110" fmla="*/ 141 w 805"/>
                <a:gd name="T111" fmla="*/ 18 h 917"/>
                <a:gd name="T112" fmla="*/ 159 w 805"/>
                <a:gd name="T113" fmla="*/ 6 h 917"/>
                <a:gd name="T114" fmla="*/ 167 w 805"/>
                <a:gd name="T115" fmla="*/ 14 h 917"/>
                <a:gd name="T116" fmla="*/ 166 w 805"/>
                <a:gd name="T117" fmla="*/ 28 h 917"/>
                <a:gd name="T118" fmla="*/ 178 w 805"/>
                <a:gd name="T119" fmla="*/ 31 h 917"/>
                <a:gd name="T120" fmla="*/ 186 w 805"/>
                <a:gd name="T121" fmla="*/ 44 h 9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5"/>
                <a:gd name="T184" fmla="*/ 0 h 917"/>
                <a:gd name="T185" fmla="*/ 805 w 805"/>
                <a:gd name="T186" fmla="*/ 917 h 9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5" h="917">
                  <a:moveTo>
                    <a:pt x="746" y="177"/>
                  </a:moveTo>
                  <a:lnTo>
                    <a:pt x="766" y="251"/>
                  </a:lnTo>
                  <a:lnTo>
                    <a:pt x="740" y="299"/>
                  </a:lnTo>
                  <a:lnTo>
                    <a:pt x="707" y="322"/>
                  </a:lnTo>
                  <a:lnTo>
                    <a:pt x="685" y="393"/>
                  </a:lnTo>
                  <a:lnTo>
                    <a:pt x="736" y="446"/>
                  </a:lnTo>
                  <a:lnTo>
                    <a:pt x="746" y="531"/>
                  </a:lnTo>
                  <a:lnTo>
                    <a:pt x="787" y="557"/>
                  </a:lnTo>
                  <a:lnTo>
                    <a:pt x="805" y="627"/>
                  </a:lnTo>
                  <a:lnTo>
                    <a:pt x="777" y="688"/>
                  </a:lnTo>
                  <a:lnTo>
                    <a:pt x="781" y="747"/>
                  </a:lnTo>
                  <a:lnTo>
                    <a:pt x="724" y="777"/>
                  </a:lnTo>
                  <a:lnTo>
                    <a:pt x="673" y="747"/>
                  </a:lnTo>
                  <a:lnTo>
                    <a:pt x="573" y="816"/>
                  </a:lnTo>
                  <a:lnTo>
                    <a:pt x="518" y="824"/>
                  </a:lnTo>
                  <a:lnTo>
                    <a:pt x="518" y="881"/>
                  </a:lnTo>
                  <a:lnTo>
                    <a:pt x="492" y="895"/>
                  </a:lnTo>
                  <a:lnTo>
                    <a:pt x="457" y="895"/>
                  </a:lnTo>
                  <a:lnTo>
                    <a:pt x="419" y="917"/>
                  </a:lnTo>
                  <a:lnTo>
                    <a:pt x="419" y="873"/>
                  </a:lnTo>
                  <a:lnTo>
                    <a:pt x="403" y="848"/>
                  </a:lnTo>
                  <a:lnTo>
                    <a:pt x="333" y="850"/>
                  </a:lnTo>
                  <a:lnTo>
                    <a:pt x="384" y="787"/>
                  </a:lnTo>
                  <a:lnTo>
                    <a:pt x="388" y="726"/>
                  </a:lnTo>
                  <a:lnTo>
                    <a:pt x="362" y="706"/>
                  </a:lnTo>
                  <a:lnTo>
                    <a:pt x="362" y="647"/>
                  </a:lnTo>
                  <a:lnTo>
                    <a:pt x="329" y="637"/>
                  </a:lnTo>
                  <a:lnTo>
                    <a:pt x="297" y="655"/>
                  </a:lnTo>
                  <a:lnTo>
                    <a:pt x="256" y="643"/>
                  </a:lnTo>
                  <a:lnTo>
                    <a:pt x="214" y="700"/>
                  </a:lnTo>
                  <a:lnTo>
                    <a:pt x="191" y="673"/>
                  </a:lnTo>
                  <a:lnTo>
                    <a:pt x="163" y="667"/>
                  </a:lnTo>
                  <a:lnTo>
                    <a:pt x="148" y="714"/>
                  </a:lnTo>
                  <a:lnTo>
                    <a:pt x="88" y="708"/>
                  </a:lnTo>
                  <a:lnTo>
                    <a:pt x="61" y="667"/>
                  </a:lnTo>
                  <a:lnTo>
                    <a:pt x="65" y="614"/>
                  </a:lnTo>
                  <a:lnTo>
                    <a:pt x="86" y="562"/>
                  </a:lnTo>
                  <a:lnTo>
                    <a:pt x="65" y="529"/>
                  </a:lnTo>
                  <a:lnTo>
                    <a:pt x="0" y="523"/>
                  </a:lnTo>
                  <a:lnTo>
                    <a:pt x="14" y="499"/>
                  </a:lnTo>
                  <a:lnTo>
                    <a:pt x="63" y="468"/>
                  </a:lnTo>
                  <a:lnTo>
                    <a:pt x="24" y="326"/>
                  </a:lnTo>
                  <a:lnTo>
                    <a:pt x="25" y="275"/>
                  </a:lnTo>
                  <a:lnTo>
                    <a:pt x="14" y="185"/>
                  </a:lnTo>
                  <a:lnTo>
                    <a:pt x="41" y="120"/>
                  </a:lnTo>
                  <a:lnTo>
                    <a:pt x="100" y="68"/>
                  </a:lnTo>
                  <a:lnTo>
                    <a:pt x="199" y="84"/>
                  </a:lnTo>
                  <a:lnTo>
                    <a:pt x="212" y="59"/>
                  </a:lnTo>
                  <a:lnTo>
                    <a:pt x="183" y="17"/>
                  </a:lnTo>
                  <a:lnTo>
                    <a:pt x="252" y="0"/>
                  </a:lnTo>
                  <a:lnTo>
                    <a:pt x="340" y="27"/>
                  </a:lnTo>
                  <a:lnTo>
                    <a:pt x="411" y="31"/>
                  </a:lnTo>
                  <a:lnTo>
                    <a:pt x="468" y="70"/>
                  </a:lnTo>
                  <a:lnTo>
                    <a:pt x="529" y="35"/>
                  </a:lnTo>
                  <a:lnTo>
                    <a:pt x="561" y="41"/>
                  </a:lnTo>
                  <a:lnTo>
                    <a:pt x="567" y="74"/>
                  </a:lnTo>
                  <a:lnTo>
                    <a:pt x="638" y="25"/>
                  </a:lnTo>
                  <a:lnTo>
                    <a:pt x="671" y="59"/>
                  </a:lnTo>
                  <a:lnTo>
                    <a:pt x="665" y="112"/>
                  </a:lnTo>
                  <a:lnTo>
                    <a:pt x="712" y="126"/>
                  </a:lnTo>
                  <a:lnTo>
                    <a:pt x="746" y="177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67" name="Freeform 116"/>
            <p:cNvSpPr>
              <a:spLocks/>
            </p:cNvSpPr>
            <p:nvPr/>
          </p:nvSpPr>
          <p:spPr bwMode="gray">
            <a:xfrm>
              <a:off x="3094" y="2950"/>
              <a:ext cx="402" cy="458"/>
            </a:xfrm>
            <a:custGeom>
              <a:avLst/>
              <a:gdLst>
                <a:gd name="T0" fmla="*/ 186 w 805"/>
                <a:gd name="T1" fmla="*/ 44 h 917"/>
                <a:gd name="T2" fmla="*/ 191 w 805"/>
                <a:gd name="T3" fmla="*/ 62 h 917"/>
                <a:gd name="T4" fmla="*/ 185 w 805"/>
                <a:gd name="T5" fmla="*/ 74 h 917"/>
                <a:gd name="T6" fmla="*/ 176 w 805"/>
                <a:gd name="T7" fmla="*/ 80 h 917"/>
                <a:gd name="T8" fmla="*/ 171 w 805"/>
                <a:gd name="T9" fmla="*/ 98 h 917"/>
                <a:gd name="T10" fmla="*/ 184 w 805"/>
                <a:gd name="T11" fmla="*/ 111 h 917"/>
                <a:gd name="T12" fmla="*/ 186 w 805"/>
                <a:gd name="T13" fmla="*/ 132 h 917"/>
                <a:gd name="T14" fmla="*/ 196 w 805"/>
                <a:gd name="T15" fmla="*/ 139 h 917"/>
                <a:gd name="T16" fmla="*/ 201 w 805"/>
                <a:gd name="T17" fmla="*/ 156 h 917"/>
                <a:gd name="T18" fmla="*/ 194 w 805"/>
                <a:gd name="T19" fmla="*/ 172 h 917"/>
                <a:gd name="T20" fmla="*/ 195 w 805"/>
                <a:gd name="T21" fmla="*/ 186 h 917"/>
                <a:gd name="T22" fmla="*/ 181 w 805"/>
                <a:gd name="T23" fmla="*/ 194 h 917"/>
                <a:gd name="T24" fmla="*/ 168 w 805"/>
                <a:gd name="T25" fmla="*/ 186 h 917"/>
                <a:gd name="T26" fmla="*/ 143 w 805"/>
                <a:gd name="T27" fmla="*/ 204 h 917"/>
                <a:gd name="T28" fmla="*/ 129 w 805"/>
                <a:gd name="T29" fmla="*/ 206 h 917"/>
                <a:gd name="T30" fmla="*/ 129 w 805"/>
                <a:gd name="T31" fmla="*/ 220 h 917"/>
                <a:gd name="T32" fmla="*/ 123 w 805"/>
                <a:gd name="T33" fmla="*/ 223 h 917"/>
                <a:gd name="T34" fmla="*/ 114 w 805"/>
                <a:gd name="T35" fmla="*/ 223 h 917"/>
                <a:gd name="T36" fmla="*/ 104 w 805"/>
                <a:gd name="T37" fmla="*/ 229 h 917"/>
                <a:gd name="T38" fmla="*/ 104 w 805"/>
                <a:gd name="T39" fmla="*/ 218 h 917"/>
                <a:gd name="T40" fmla="*/ 100 w 805"/>
                <a:gd name="T41" fmla="*/ 212 h 917"/>
                <a:gd name="T42" fmla="*/ 83 w 805"/>
                <a:gd name="T43" fmla="*/ 212 h 917"/>
                <a:gd name="T44" fmla="*/ 96 w 805"/>
                <a:gd name="T45" fmla="*/ 196 h 917"/>
                <a:gd name="T46" fmla="*/ 97 w 805"/>
                <a:gd name="T47" fmla="*/ 181 h 917"/>
                <a:gd name="T48" fmla="*/ 90 w 805"/>
                <a:gd name="T49" fmla="*/ 176 h 917"/>
                <a:gd name="T50" fmla="*/ 90 w 805"/>
                <a:gd name="T51" fmla="*/ 161 h 917"/>
                <a:gd name="T52" fmla="*/ 82 w 805"/>
                <a:gd name="T53" fmla="*/ 159 h 917"/>
                <a:gd name="T54" fmla="*/ 74 w 805"/>
                <a:gd name="T55" fmla="*/ 163 h 917"/>
                <a:gd name="T56" fmla="*/ 64 w 805"/>
                <a:gd name="T57" fmla="*/ 160 h 917"/>
                <a:gd name="T58" fmla="*/ 53 w 805"/>
                <a:gd name="T59" fmla="*/ 175 h 917"/>
                <a:gd name="T60" fmla="*/ 47 w 805"/>
                <a:gd name="T61" fmla="*/ 168 h 917"/>
                <a:gd name="T62" fmla="*/ 40 w 805"/>
                <a:gd name="T63" fmla="*/ 166 h 917"/>
                <a:gd name="T64" fmla="*/ 37 w 805"/>
                <a:gd name="T65" fmla="*/ 178 h 917"/>
                <a:gd name="T66" fmla="*/ 22 w 805"/>
                <a:gd name="T67" fmla="*/ 177 h 917"/>
                <a:gd name="T68" fmla="*/ 15 w 805"/>
                <a:gd name="T69" fmla="*/ 166 h 917"/>
                <a:gd name="T70" fmla="*/ 16 w 805"/>
                <a:gd name="T71" fmla="*/ 153 h 917"/>
                <a:gd name="T72" fmla="*/ 21 w 805"/>
                <a:gd name="T73" fmla="*/ 140 h 917"/>
                <a:gd name="T74" fmla="*/ 16 w 805"/>
                <a:gd name="T75" fmla="*/ 132 h 917"/>
                <a:gd name="T76" fmla="*/ 0 w 805"/>
                <a:gd name="T77" fmla="*/ 130 h 917"/>
                <a:gd name="T78" fmla="*/ 3 w 805"/>
                <a:gd name="T79" fmla="*/ 124 h 917"/>
                <a:gd name="T80" fmla="*/ 15 w 805"/>
                <a:gd name="T81" fmla="*/ 117 h 917"/>
                <a:gd name="T82" fmla="*/ 6 w 805"/>
                <a:gd name="T83" fmla="*/ 81 h 917"/>
                <a:gd name="T84" fmla="*/ 6 w 805"/>
                <a:gd name="T85" fmla="*/ 68 h 917"/>
                <a:gd name="T86" fmla="*/ 3 w 805"/>
                <a:gd name="T87" fmla="*/ 46 h 917"/>
                <a:gd name="T88" fmla="*/ 10 w 805"/>
                <a:gd name="T89" fmla="*/ 30 h 917"/>
                <a:gd name="T90" fmla="*/ 25 w 805"/>
                <a:gd name="T91" fmla="*/ 17 h 917"/>
                <a:gd name="T92" fmla="*/ 49 w 805"/>
                <a:gd name="T93" fmla="*/ 21 h 917"/>
                <a:gd name="T94" fmla="*/ 53 w 805"/>
                <a:gd name="T95" fmla="*/ 14 h 917"/>
                <a:gd name="T96" fmla="*/ 45 w 805"/>
                <a:gd name="T97" fmla="*/ 4 h 917"/>
                <a:gd name="T98" fmla="*/ 63 w 805"/>
                <a:gd name="T99" fmla="*/ 0 h 917"/>
                <a:gd name="T100" fmla="*/ 85 w 805"/>
                <a:gd name="T101" fmla="*/ 6 h 917"/>
                <a:gd name="T102" fmla="*/ 102 w 805"/>
                <a:gd name="T103" fmla="*/ 7 h 917"/>
                <a:gd name="T104" fmla="*/ 117 w 805"/>
                <a:gd name="T105" fmla="*/ 17 h 917"/>
                <a:gd name="T106" fmla="*/ 132 w 805"/>
                <a:gd name="T107" fmla="*/ 8 h 917"/>
                <a:gd name="T108" fmla="*/ 140 w 805"/>
                <a:gd name="T109" fmla="*/ 10 h 917"/>
                <a:gd name="T110" fmla="*/ 141 w 805"/>
                <a:gd name="T111" fmla="*/ 18 h 917"/>
                <a:gd name="T112" fmla="*/ 159 w 805"/>
                <a:gd name="T113" fmla="*/ 6 h 917"/>
                <a:gd name="T114" fmla="*/ 167 w 805"/>
                <a:gd name="T115" fmla="*/ 14 h 917"/>
                <a:gd name="T116" fmla="*/ 166 w 805"/>
                <a:gd name="T117" fmla="*/ 28 h 917"/>
                <a:gd name="T118" fmla="*/ 178 w 805"/>
                <a:gd name="T119" fmla="*/ 31 h 917"/>
                <a:gd name="T120" fmla="*/ 186 w 805"/>
                <a:gd name="T121" fmla="*/ 44 h 9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5"/>
                <a:gd name="T184" fmla="*/ 0 h 917"/>
                <a:gd name="T185" fmla="*/ 805 w 805"/>
                <a:gd name="T186" fmla="*/ 917 h 9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5" h="917">
                  <a:moveTo>
                    <a:pt x="746" y="177"/>
                  </a:moveTo>
                  <a:lnTo>
                    <a:pt x="766" y="251"/>
                  </a:lnTo>
                  <a:lnTo>
                    <a:pt x="740" y="299"/>
                  </a:lnTo>
                  <a:lnTo>
                    <a:pt x="707" y="322"/>
                  </a:lnTo>
                  <a:lnTo>
                    <a:pt x="685" y="393"/>
                  </a:lnTo>
                  <a:lnTo>
                    <a:pt x="736" y="446"/>
                  </a:lnTo>
                  <a:lnTo>
                    <a:pt x="746" y="531"/>
                  </a:lnTo>
                  <a:lnTo>
                    <a:pt x="787" y="557"/>
                  </a:lnTo>
                  <a:lnTo>
                    <a:pt x="805" y="627"/>
                  </a:lnTo>
                  <a:lnTo>
                    <a:pt x="777" y="688"/>
                  </a:lnTo>
                  <a:lnTo>
                    <a:pt x="781" y="747"/>
                  </a:lnTo>
                  <a:lnTo>
                    <a:pt x="724" y="777"/>
                  </a:lnTo>
                  <a:lnTo>
                    <a:pt x="673" y="747"/>
                  </a:lnTo>
                  <a:lnTo>
                    <a:pt x="573" y="816"/>
                  </a:lnTo>
                  <a:lnTo>
                    <a:pt x="518" y="824"/>
                  </a:lnTo>
                  <a:lnTo>
                    <a:pt x="518" y="881"/>
                  </a:lnTo>
                  <a:lnTo>
                    <a:pt x="492" y="895"/>
                  </a:lnTo>
                  <a:lnTo>
                    <a:pt x="457" y="895"/>
                  </a:lnTo>
                  <a:lnTo>
                    <a:pt x="419" y="917"/>
                  </a:lnTo>
                  <a:lnTo>
                    <a:pt x="419" y="873"/>
                  </a:lnTo>
                  <a:lnTo>
                    <a:pt x="403" y="848"/>
                  </a:lnTo>
                  <a:lnTo>
                    <a:pt x="333" y="850"/>
                  </a:lnTo>
                  <a:lnTo>
                    <a:pt x="384" y="787"/>
                  </a:lnTo>
                  <a:lnTo>
                    <a:pt x="388" y="726"/>
                  </a:lnTo>
                  <a:lnTo>
                    <a:pt x="362" y="706"/>
                  </a:lnTo>
                  <a:lnTo>
                    <a:pt x="362" y="647"/>
                  </a:lnTo>
                  <a:lnTo>
                    <a:pt x="329" y="637"/>
                  </a:lnTo>
                  <a:lnTo>
                    <a:pt x="297" y="655"/>
                  </a:lnTo>
                  <a:lnTo>
                    <a:pt x="256" y="643"/>
                  </a:lnTo>
                  <a:lnTo>
                    <a:pt x="214" y="700"/>
                  </a:lnTo>
                  <a:lnTo>
                    <a:pt x="191" y="673"/>
                  </a:lnTo>
                  <a:lnTo>
                    <a:pt x="163" y="667"/>
                  </a:lnTo>
                  <a:lnTo>
                    <a:pt x="148" y="714"/>
                  </a:lnTo>
                  <a:lnTo>
                    <a:pt x="88" y="708"/>
                  </a:lnTo>
                  <a:lnTo>
                    <a:pt x="61" y="667"/>
                  </a:lnTo>
                  <a:lnTo>
                    <a:pt x="65" y="614"/>
                  </a:lnTo>
                  <a:lnTo>
                    <a:pt x="86" y="562"/>
                  </a:lnTo>
                  <a:lnTo>
                    <a:pt x="65" y="529"/>
                  </a:lnTo>
                  <a:lnTo>
                    <a:pt x="0" y="523"/>
                  </a:lnTo>
                  <a:lnTo>
                    <a:pt x="14" y="499"/>
                  </a:lnTo>
                  <a:lnTo>
                    <a:pt x="63" y="468"/>
                  </a:lnTo>
                  <a:lnTo>
                    <a:pt x="24" y="326"/>
                  </a:lnTo>
                  <a:lnTo>
                    <a:pt x="25" y="275"/>
                  </a:lnTo>
                  <a:lnTo>
                    <a:pt x="14" y="185"/>
                  </a:lnTo>
                  <a:lnTo>
                    <a:pt x="41" y="120"/>
                  </a:lnTo>
                  <a:lnTo>
                    <a:pt x="100" y="68"/>
                  </a:lnTo>
                  <a:lnTo>
                    <a:pt x="199" y="84"/>
                  </a:lnTo>
                  <a:lnTo>
                    <a:pt x="212" y="59"/>
                  </a:lnTo>
                  <a:lnTo>
                    <a:pt x="183" y="17"/>
                  </a:lnTo>
                  <a:lnTo>
                    <a:pt x="252" y="0"/>
                  </a:lnTo>
                  <a:lnTo>
                    <a:pt x="340" y="27"/>
                  </a:lnTo>
                  <a:lnTo>
                    <a:pt x="411" y="31"/>
                  </a:lnTo>
                  <a:lnTo>
                    <a:pt x="468" y="70"/>
                  </a:lnTo>
                  <a:lnTo>
                    <a:pt x="529" y="35"/>
                  </a:lnTo>
                  <a:lnTo>
                    <a:pt x="561" y="41"/>
                  </a:lnTo>
                  <a:lnTo>
                    <a:pt x="567" y="74"/>
                  </a:lnTo>
                  <a:lnTo>
                    <a:pt x="638" y="25"/>
                  </a:lnTo>
                  <a:lnTo>
                    <a:pt x="671" y="59"/>
                  </a:lnTo>
                  <a:lnTo>
                    <a:pt x="665" y="112"/>
                  </a:lnTo>
                  <a:lnTo>
                    <a:pt x="712" y="126"/>
                  </a:lnTo>
                  <a:lnTo>
                    <a:pt x="746" y="177"/>
                  </a:lnTo>
                </a:path>
              </a:pathLst>
            </a:custGeom>
            <a:solidFill>
              <a:srgbClr val="FF0000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68" name="Freeform 117"/>
            <p:cNvSpPr>
              <a:spLocks/>
            </p:cNvSpPr>
            <p:nvPr/>
          </p:nvSpPr>
          <p:spPr bwMode="gray">
            <a:xfrm>
              <a:off x="3436" y="2904"/>
              <a:ext cx="356" cy="491"/>
            </a:xfrm>
            <a:custGeom>
              <a:avLst/>
              <a:gdLst>
                <a:gd name="T0" fmla="*/ 20 w 711"/>
                <a:gd name="T1" fmla="*/ 44 h 982"/>
                <a:gd name="T2" fmla="*/ 7 w 711"/>
                <a:gd name="T3" fmla="*/ 55 h 982"/>
                <a:gd name="T4" fmla="*/ 16 w 711"/>
                <a:gd name="T5" fmla="*/ 68 h 982"/>
                <a:gd name="T6" fmla="*/ 21 w 711"/>
                <a:gd name="T7" fmla="*/ 86 h 982"/>
                <a:gd name="T8" fmla="*/ 14 w 711"/>
                <a:gd name="T9" fmla="*/ 98 h 982"/>
                <a:gd name="T10" fmla="*/ 6 w 711"/>
                <a:gd name="T11" fmla="*/ 104 h 982"/>
                <a:gd name="T12" fmla="*/ 0 w 711"/>
                <a:gd name="T13" fmla="*/ 122 h 982"/>
                <a:gd name="T14" fmla="*/ 13 w 711"/>
                <a:gd name="T15" fmla="*/ 135 h 982"/>
                <a:gd name="T16" fmla="*/ 16 w 711"/>
                <a:gd name="T17" fmla="*/ 156 h 982"/>
                <a:gd name="T18" fmla="*/ 26 w 711"/>
                <a:gd name="T19" fmla="*/ 163 h 982"/>
                <a:gd name="T20" fmla="*/ 30 w 711"/>
                <a:gd name="T21" fmla="*/ 179 h 982"/>
                <a:gd name="T22" fmla="*/ 23 w 711"/>
                <a:gd name="T23" fmla="*/ 196 h 982"/>
                <a:gd name="T24" fmla="*/ 24 w 711"/>
                <a:gd name="T25" fmla="*/ 210 h 982"/>
                <a:gd name="T26" fmla="*/ 32 w 711"/>
                <a:gd name="T27" fmla="*/ 215 h 982"/>
                <a:gd name="T28" fmla="*/ 50 w 711"/>
                <a:gd name="T29" fmla="*/ 209 h 982"/>
                <a:gd name="T30" fmla="*/ 56 w 711"/>
                <a:gd name="T31" fmla="*/ 215 h 982"/>
                <a:gd name="T32" fmla="*/ 47 w 711"/>
                <a:gd name="T33" fmla="*/ 232 h 982"/>
                <a:gd name="T34" fmla="*/ 39 w 711"/>
                <a:gd name="T35" fmla="*/ 241 h 982"/>
                <a:gd name="T36" fmla="*/ 46 w 711"/>
                <a:gd name="T37" fmla="*/ 246 h 982"/>
                <a:gd name="T38" fmla="*/ 82 w 711"/>
                <a:gd name="T39" fmla="*/ 231 h 982"/>
                <a:gd name="T40" fmla="*/ 96 w 711"/>
                <a:gd name="T41" fmla="*/ 238 h 982"/>
                <a:gd name="T42" fmla="*/ 101 w 711"/>
                <a:gd name="T43" fmla="*/ 222 h 982"/>
                <a:gd name="T44" fmla="*/ 100 w 711"/>
                <a:gd name="T45" fmla="*/ 209 h 982"/>
                <a:gd name="T46" fmla="*/ 107 w 711"/>
                <a:gd name="T47" fmla="*/ 182 h 982"/>
                <a:gd name="T48" fmla="*/ 115 w 711"/>
                <a:gd name="T49" fmla="*/ 170 h 982"/>
                <a:gd name="T50" fmla="*/ 115 w 711"/>
                <a:gd name="T51" fmla="*/ 157 h 982"/>
                <a:gd name="T52" fmla="*/ 119 w 711"/>
                <a:gd name="T53" fmla="*/ 151 h 982"/>
                <a:gd name="T54" fmla="*/ 116 w 711"/>
                <a:gd name="T55" fmla="*/ 143 h 982"/>
                <a:gd name="T56" fmla="*/ 117 w 711"/>
                <a:gd name="T57" fmla="*/ 130 h 982"/>
                <a:gd name="T58" fmla="*/ 132 w 711"/>
                <a:gd name="T59" fmla="*/ 124 h 982"/>
                <a:gd name="T60" fmla="*/ 134 w 711"/>
                <a:gd name="T61" fmla="*/ 106 h 982"/>
                <a:gd name="T62" fmla="*/ 135 w 711"/>
                <a:gd name="T63" fmla="*/ 92 h 982"/>
                <a:gd name="T64" fmla="*/ 143 w 711"/>
                <a:gd name="T65" fmla="*/ 87 h 982"/>
                <a:gd name="T66" fmla="*/ 151 w 711"/>
                <a:gd name="T67" fmla="*/ 87 h 982"/>
                <a:gd name="T68" fmla="*/ 164 w 711"/>
                <a:gd name="T69" fmla="*/ 80 h 982"/>
                <a:gd name="T70" fmla="*/ 175 w 711"/>
                <a:gd name="T71" fmla="*/ 75 h 982"/>
                <a:gd name="T72" fmla="*/ 175 w 711"/>
                <a:gd name="T73" fmla="*/ 64 h 982"/>
                <a:gd name="T74" fmla="*/ 178 w 711"/>
                <a:gd name="T75" fmla="*/ 63 h 982"/>
                <a:gd name="T76" fmla="*/ 175 w 711"/>
                <a:gd name="T77" fmla="*/ 49 h 982"/>
                <a:gd name="T78" fmla="*/ 155 w 711"/>
                <a:gd name="T79" fmla="*/ 34 h 982"/>
                <a:gd name="T80" fmla="*/ 160 w 711"/>
                <a:gd name="T81" fmla="*/ 19 h 982"/>
                <a:gd name="T82" fmla="*/ 153 w 711"/>
                <a:gd name="T83" fmla="*/ 15 h 982"/>
                <a:gd name="T84" fmla="*/ 134 w 711"/>
                <a:gd name="T85" fmla="*/ 14 h 982"/>
                <a:gd name="T86" fmla="*/ 127 w 711"/>
                <a:gd name="T87" fmla="*/ 5 h 982"/>
                <a:gd name="T88" fmla="*/ 112 w 711"/>
                <a:gd name="T89" fmla="*/ 21 h 982"/>
                <a:gd name="T90" fmla="*/ 102 w 711"/>
                <a:gd name="T91" fmla="*/ 17 h 982"/>
                <a:gd name="T92" fmla="*/ 110 w 711"/>
                <a:gd name="T93" fmla="*/ 7 h 982"/>
                <a:gd name="T94" fmla="*/ 105 w 711"/>
                <a:gd name="T95" fmla="*/ 0 h 982"/>
                <a:gd name="T96" fmla="*/ 96 w 711"/>
                <a:gd name="T97" fmla="*/ 4 h 982"/>
                <a:gd name="T98" fmla="*/ 87 w 711"/>
                <a:gd name="T99" fmla="*/ 15 h 982"/>
                <a:gd name="T100" fmla="*/ 83 w 711"/>
                <a:gd name="T101" fmla="*/ 14 h 982"/>
                <a:gd name="T102" fmla="*/ 76 w 711"/>
                <a:gd name="T103" fmla="*/ 21 h 982"/>
                <a:gd name="T104" fmla="*/ 63 w 711"/>
                <a:gd name="T105" fmla="*/ 15 h 982"/>
                <a:gd name="T106" fmla="*/ 54 w 711"/>
                <a:gd name="T107" fmla="*/ 25 h 982"/>
                <a:gd name="T108" fmla="*/ 46 w 711"/>
                <a:gd name="T109" fmla="*/ 27 h 982"/>
                <a:gd name="T110" fmla="*/ 35 w 711"/>
                <a:gd name="T111" fmla="*/ 40 h 982"/>
                <a:gd name="T112" fmla="*/ 20 w 711"/>
                <a:gd name="T113" fmla="*/ 44 h 9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11"/>
                <a:gd name="T172" fmla="*/ 0 h 982"/>
                <a:gd name="T173" fmla="*/ 711 w 711"/>
                <a:gd name="T174" fmla="*/ 982 h 9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11" h="982">
                  <a:moveTo>
                    <a:pt x="77" y="173"/>
                  </a:moveTo>
                  <a:lnTo>
                    <a:pt x="27" y="219"/>
                  </a:lnTo>
                  <a:lnTo>
                    <a:pt x="61" y="270"/>
                  </a:lnTo>
                  <a:lnTo>
                    <a:pt x="81" y="344"/>
                  </a:lnTo>
                  <a:lnTo>
                    <a:pt x="55" y="392"/>
                  </a:lnTo>
                  <a:lnTo>
                    <a:pt x="22" y="415"/>
                  </a:lnTo>
                  <a:lnTo>
                    <a:pt x="0" y="486"/>
                  </a:lnTo>
                  <a:lnTo>
                    <a:pt x="51" y="539"/>
                  </a:lnTo>
                  <a:lnTo>
                    <a:pt x="61" y="624"/>
                  </a:lnTo>
                  <a:lnTo>
                    <a:pt x="102" y="650"/>
                  </a:lnTo>
                  <a:lnTo>
                    <a:pt x="120" y="716"/>
                  </a:lnTo>
                  <a:lnTo>
                    <a:pt x="92" y="783"/>
                  </a:lnTo>
                  <a:lnTo>
                    <a:pt x="96" y="840"/>
                  </a:lnTo>
                  <a:lnTo>
                    <a:pt x="128" y="860"/>
                  </a:lnTo>
                  <a:lnTo>
                    <a:pt x="197" y="833"/>
                  </a:lnTo>
                  <a:lnTo>
                    <a:pt x="224" y="858"/>
                  </a:lnTo>
                  <a:lnTo>
                    <a:pt x="185" y="927"/>
                  </a:lnTo>
                  <a:lnTo>
                    <a:pt x="155" y="961"/>
                  </a:lnTo>
                  <a:lnTo>
                    <a:pt x="183" y="982"/>
                  </a:lnTo>
                  <a:lnTo>
                    <a:pt x="327" y="923"/>
                  </a:lnTo>
                  <a:lnTo>
                    <a:pt x="382" y="949"/>
                  </a:lnTo>
                  <a:lnTo>
                    <a:pt x="403" y="888"/>
                  </a:lnTo>
                  <a:lnTo>
                    <a:pt x="398" y="833"/>
                  </a:lnTo>
                  <a:lnTo>
                    <a:pt x="425" y="726"/>
                  </a:lnTo>
                  <a:lnTo>
                    <a:pt x="459" y="677"/>
                  </a:lnTo>
                  <a:lnTo>
                    <a:pt x="457" y="628"/>
                  </a:lnTo>
                  <a:lnTo>
                    <a:pt x="476" y="604"/>
                  </a:lnTo>
                  <a:lnTo>
                    <a:pt x="462" y="569"/>
                  </a:lnTo>
                  <a:lnTo>
                    <a:pt x="468" y="518"/>
                  </a:lnTo>
                  <a:lnTo>
                    <a:pt x="525" y="496"/>
                  </a:lnTo>
                  <a:lnTo>
                    <a:pt x="535" y="423"/>
                  </a:lnTo>
                  <a:lnTo>
                    <a:pt x="539" y="368"/>
                  </a:lnTo>
                  <a:lnTo>
                    <a:pt x="569" y="346"/>
                  </a:lnTo>
                  <a:lnTo>
                    <a:pt x="602" y="346"/>
                  </a:lnTo>
                  <a:lnTo>
                    <a:pt x="653" y="317"/>
                  </a:lnTo>
                  <a:lnTo>
                    <a:pt x="697" y="297"/>
                  </a:lnTo>
                  <a:lnTo>
                    <a:pt x="697" y="256"/>
                  </a:lnTo>
                  <a:lnTo>
                    <a:pt x="711" y="254"/>
                  </a:lnTo>
                  <a:lnTo>
                    <a:pt x="697" y="193"/>
                  </a:lnTo>
                  <a:lnTo>
                    <a:pt x="620" y="134"/>
                  </a:lnTo>
                  <a:lnTo>
                    <a:pt x="638" y="73"/>
                  </a:lnTo>
                  <a:lnTo>
                    <a:pt x="612" y="57"/>
                  </a:lnTo>
                  <a:lnTo>
                    <a:pt x="535" y="55"/>
                  </a:lnTo>
                  <a:lnTo>
                    <a:pt x="506" y="20"/>
                  </a:lnTo>
                  <a:lnTo>
                    <a:pt x="447" y="81"/>
                  </a:lnTo>
                  <a:lnTo>
                    <a:pt x="407" y="67"/>
                  </a:lnTo>
                  <a:lnTo>
                    <a:pt x="439" y="28"/>
                  </a:lnTo>
                  <a:lnTo>
                    <a:pt x="417" y="0"/>
                  </a:lnTo>
                  <a:lnTo>
                    <a:pt x="384" y="14"/>
                  </a:lnTo>
                  <a:lnTo>
                    <a:pt x="348" y="59"/>
                  </a:lnTo>
                  <a:lnTo>
                    <a:pt x="331" y="55"/>
                  </a:lnTo>
                  <a:lnTo>
                    <a:pt x="301" y="81"/>
                  </a:lnTo>
                  <a:lnTo>
                    <a:pt x="250" y="61"/>
                  </a:lnTo>
                  <a:lnTo>
                    <a:pt x="214" y="98"/>
                  </a:lnTo>
                  <a:lnTo>
                    <a:pt x="183" y="108"/>
                  </a:lnTo>
                  <a:lnTo>
                    <a:pt x="140" y="159"/>
                  </a:lnTo>
                  <a:lnTo>
                    <a:pt x="77" y="173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69" name="Freeform 118"/>
            <p:cNvSpPr>
              <a:spLocks/>
            </p:cNvSpPr>
            <p:nvPr/>
          </p:nvSpPr>
          <p:spPr bwMode="gray">
            <a:xfrm>
              <a:off x="3436" y="2904"/>
              <a:ext cx="356" cy="491"/>
            </a:xfrm>
            <a:custGeom>
              <a:avLst/>
              <a:gdLst>
                <a:gd name="T0" fmla="*/ 20 w 711"/>
                <a:gd name="T1" fmla="*/ 44 h 982"/>
                <a:gd name="T2" fmla="*/ 7 w 711"/>
                <a:gd name="T3" fmla="*/ 55 h 982"/>
                <a:gd name="T4" fmla="*/ 16 w 711"/>
                <a:gd name="T5" fmla="*/ 68 h 982"/>
                <a:gd name="T6" fmla="*/ 21 w 711"/>
                <a:gd name="T7" fmla="*/ 86 h 982"/>
                <a:gd name="T8" fmla="*/ 14 w 711"/>
                <a:gd name="T9" fmla="*/ 98 h 982"/>
                <a:gd name="T10" fmla="*/ 6 w 711"/>
                <a:gd name="T11" fmla="*/ 104 h 982"/>
                <a:gd name="T12" fmla="*/ 0 w 711"/>
                <a:gd name="T13" fmla="*/ 122 h 982"/>
                <a:gd name="T14" fmla="*/ 13 w 711"/>
                <a:gd name="T15" fmla="*/ 135 h 982"/>
                <a:gd name="T16" fmla="*/ 16 w 711"/>
                <a:gd name="T17" fmla="*/ 156 h 982"/>
                <a:gd name="T18" fmla="*/ 26 w 711"/>
                <a:gd name="T19" fmla="*/ 163 h 982"/>
                <a:gd name="T20" fmla="*/ 30 w 711"/>
                <a:gd name="T21" fmla="*/ 179 h 982"/>
                <a:gd name="T22" fmla="*/ 23 w 711"/>
                <a:gd name="T23" fmla="*/ 196 h 982"/>
                <a:gd name="T24" fmla="*/ 24 w 711"/>
                <a:gd name="T25" fmla="*/ 210 h 982"/>
                <a:gd name="T26" fmla="*/ 32 w 711"/>
                <a:gd name="T27" fmla="*/ 215 h 982"/>
                <a:gd name="T28" fmla="*/ 50 w 711"/>
                <a:gd name="T29" fmla="*/ 209 h 982"/>
                <a:gd name="T30" fmla="*/ 56 w 711"/>
                <a:gd name="T31" fmla="*/ 215 h 982"/>
                <a:gd name="T32" fmla="*/ 47 w 711"/>
                <a:gd name="T33" fmla="*/ 232 h 982"/>
                <a:gd name="T34" fmla="*/ 39 w 711"/>
                <a:gd name="T35" fmla="*/ 241 h 982"/>
                <a:gd name="T36" fmla="*/ 46 w 711"/>
                <a:gd name="T37" fmla="*/ 246 h 982"/>
                <a:gd name="T38" fmla="*/ 82 w 711"/>
                <a:gd name="T39" fmla="*/ 231 h 982"/>
                <a:gd name="T40" fmla="*/ 96 w 711"/>
                <a:gd name="T41" fmla="*/ 238 h 982"/>
                <a:gd name="T42" fmla="*/ 101 w 711"/>
                <a:gd name="T43" fmla="*/ 222 h 982"/>
                <a:gd name="T44" fmla="*/ 100 w 711"/>
                <a:gd name="T45" fmla="*/ 209 h 982"/>
                <a:gd name="T46" fmla="*/ 107 w 711"/>
                <a:gd name="T47" fmla="*/ 182 h 982"/>
                <a:gd name="T48" fmla="*/ 115 w 711"/>
                <a:gd name="T49" fmla="*/ 170 h 982"/>
                <a:gd name="T50" fmla="*/ 115 w 711"/>
                <a:gd name="T51" fmla="*/ 157 h 982"/>
                <a:gd name="T52" fmla="*/ 119 w 711"/>
                <a:gd name="T53" fmla="*/ 151 h 982"/>
                <a:gd name="T54" fmla="*/ 116 w 711"/>
                <a:gd name="T55" fmla="*/ 143 h 982"/>
                <a:gd name="T56" fmla="*/ 117 w 711"/>
                <a:gd name="T57" fmla="*/ 130 h 982"/>
                <a:gd name="T58" fmla="*/ 132 w 711"/>
                <a:gd name="T59" fmla="*/ 124 h 982"/>
                <a:gd name="T60" fmla="*/ 134 w 711"/>
                <a:gd name="T61" fmla="*/ 106 h 982"/>
                <a:gd name="T62" fmla="*/ 135 w 711"/>
                <a:gd name="T63" fmla="*/ 92 h 982"/>
                <a:gd name="T64" fmla="*/ 143 w 711"/>
                <a:gd name="T65" fmla="*/ 87 h 982"/>
                <a:gd name="T66" fmla="*/ 151 w 711"/>
                <a:gd name="T67" fmla="*/ 87 h 982"/>
                <a:gd name="T68" fmla="*/ 164 w 711"/>
                <a:gd name="T69" fmla="*/ 80 h 982"/>
                <a:gd name="T70" fmla="*/ 175 w 711"/>
                <a:gd name="T71" fmla="*/ 75 h 982"/>
                <a:gd name="T72" fmla="*/ 175 w 711"/>
                <a:gd name="T73" fmla="*/ 64 h 982"/>
                <a:gd name="T74" fmla="*/ 178 w 711"/>
                <a:gd name="T75" fmla="*/ 63 h 982"/>
                <a:gd name="T76" fmla="*/ 175 w 711"/>
                <a:gd name="T77" fmla="*/ 49 h 982"/>
                <a:gd name="T78" fmla="*/ 155 w 711"/>
                <a:gd name="T79" fmla="*/ 34 h 982"/>
                <a:gd name="T80" fmla="*/ 160 w 711"/>
                <a:gd name="T81" fmla="*/ 19 h 982"/>
                <a:gd name="T82" fmla="*/ 153 w 711"/>
                <a:gd name="T83" fmla="*/ 15 h 982"/>
                <a:gd name="T84" fmla="*/ 134 w 711"/>
                <a:gd name="T85" fmla="*/ 14 h 982"/>
                <a:gd name="T86" fmla="*/ 127 w 711"/>
                <a:gd name="T87" fmla="*/ 5 h 982"/>
                <a:gd name="T88" fmla="*/ 112 w 711"/>
                <a:gd name="T89" fmla="*/ 21 h 982"/>
                <a:gd name="T90" fmla="*/ 102 w 711"/>
                <a:gd name="T91" fmla="*/ 17 h 982"/>
                <a:gd name="T92" fmla="*/ 110 w 711"/>
                <a:gd name="T93" fmla="*/ 7 h 982"/>
                <a:gd name="T94" fmla="*/ 105 w 711"/>
                <a:gd name="T95" fmla="*/ 0 h 982"/>
                <a:gd name="T96" fmla="*/ 96 w 711"/>
                <a:gd name="T97" fmla="*/ 4 h 982"/>
                <a:gd name="T98" fmla="*/ 87 w 711"/>
                <a:gd name="T99" fmla="*/ 15 h 982"/>
                <a:gd name="T100" fmla="*/ 83 w 711"/>
                <a:gd name="T101" fmla="*/ 14 h 982"/>
                <a:gd name="T102" fmla="*/ 76 w 711"/>
                <a:gd name="T103" fmla="*/ 21 h 982"/>
                <a:gd name="T104" fmla="*/ 63 w 711"/>
                <a:gd name="T105" fmla="*/ 15 h 982"/>
                <a:gd name="T106" fmla="*/ 54 w 711"/>
                <a:gd name="T107" fmla="*/ 25 h 982"/>
                <a:gd name="T108" fmla="*/ 46 w 711"/>
                <a:gd name="T109" fmla="*/ 27 h 982"/>
                <a:gd name="T110" fmla="*/ 35 w 711"/>
                <a:gd name="T111" fmla="*/ 40 h 982"/>
                <a:gd name="T112" fmla="*/ 20 w 711"/>
                <a:gd name="T113" fmla="*/ 44 h 9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11"/>
                <a:gd name="T172" fmla="*/ 0 h 982"/>
                <a:gd name="T173" fmla="*/ 711 w 711"/>
                <a:gd name="T174" fmla="*/ 982 h 9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11" h="982">
                  <a:moveTo>
                    <a:pt x="77" y="173"/>
                  </a:moveTo>
                  <a:lnTo>
                    <a:pt x="27" y="219"/>
                  </a:lnTo>
                  <a:lnTo>
                    <a:pt x="61" y="270"/>
                  </a:lnTo>
                  <a:lnTo>
                    <a:pt x="81" y="344"/>
                  </a:lnTo>
                  <a:lnTo>
                    <a:pt x="55" y="392"/>
                  </a:lnTo>
                  <a:lnTo>
                    <a:pt x="22" y="415"/>
                  </a:lnTo>
                  <a:lnTo>
                    <a:pt x="0" y="486"/>
                  </a:lnTo>
                  <a:lnTo>
                    <a:pt x="51" y="539"/>
                  </a:lnTo>
                  <a:lnTo>
                    <a:pt x="61" y="624"/>
                  </a:lnTo>
                  <a:lnTo>
                    <a:pt x="102" y="650"/>
                  </a:lnTo>
                  <a:lnTo>
                    <a:pt x="120" y="716"/>
                  </a:lnTo>
                  <a:lnTo>
                    <a:pt x="92" y="783"/>
                  </a:lnTo>
                  <a:lnTo>
                    <a:pt x="96" y="840"/>
                  </a:lnTo>
                  <a:lnTo>
                    <a:pt x="128" y="860"/>
                  </a:lnTo>
                  <a:lnTo>
                    <a:pt x="197" y="833"/>
                  </a:lnTo>
                  <a:lnTo>
                    <a:pt x="224" y="858"/>
                  </a:lnTo>
                  <a:lnTo>
                    <a:pt x="185" y="927"/>
                  </a:lnTo>
                  <a:lnTo>
                    <a:pt x="155" y="961"/>
                  </a:lnTo>
                  <a:lnTo>
                    <a:pt x="183" y="982"/>
                  </a:lnTo>
                  <a:lnTo>
                    <a:pt x="327" y="923"/>
                  </a:lnTo>
                  <a:lnTo>
                    <a:pt x="382" y="949"/>
                  </a:lnTo>
                  <a:lnTo>
                    <a:pt x="403" y="888"/>
                  </a:lnTo>
                  <a:lnTo>
                    <a:pt x="398" y="833"/>
                  </a:lnTo>
                  <a:lnTo>
                    <a:pt x="425" y="726"/>
                  </a:lnTo>
                  <a:lnTo>
                    <a:pt x="459" y="677"/>
                  </a:lnTo>
                  <a:lnTo>
                    <a:pt x="457" y="628"/>
                  </a:lnTo>
                  <a:lnTo>
                    <a:pt x="476" y="604"/>
                  </a:lnTo>
                  <a:lnTo>
                    <a:pt x="462" y="569"/>
                  </a:lnTo>
                  <a:lnTo>
                    <a:pt x="468" y="518"/>
                  </a:lnTo>
                  <a:lnTo>
                    <a:pt x="525" y="496"/>
                  </a:lnTo>
                  <a:lnTo>
                    <a:pt x="535" y="423"/>
                  </a:lnTo>
                  <a:lnTo>
                    <a:pt x="539" y="368"/>
                  </a:lnTo>
                  <a:lnTo>
                    <a:pt x="569" y="346"/>
                  </a:lnTo>
                  <a:lnTo>
                    <a:pt x="602" y="346"/>
                  </a:lnTo>
                  <a:lnTo>
                    <a:pt x="653" y="317"/>
                  </a:lnTo>
                  <a:lnTo>
                    <a:pt x="697" y="297"/>
                  </a:lnTo>
                  <a:lnTo>
                    <a:pt x="697" y="256"/>
                  </a:lnTo>
                  <a:lnTo>
                    <a:pt x="711" y="254"/>
                  </a:lnTo>
                  <a:lnTo>
                    <a:pt x="697" y="193"/>
                  </a:lnTo>
                  <a:lnTo>
                    <a:pt x="620" y="134"/>
                  </a:lnTo>
                  <a:lnTo>
                    <a:pt x="638" y="73"/>
                  </a:lnTo>
                  <a:lnTo>
                    <a:pt x="612" y="57"/>
                  </a:lnTo>
                  <a:lnTo>
                    <a:pt x="535" y="55"/>
                  </a:lnTo>
                  <a:lnTo>
                    <a:pt x="506" y="20"/>
                  </a:lnTo>
                  <a:lnTo>
                    <a:pt x="447" y="81"/>
                  </a:lnTo>
                  <a:lnTo>
                    <a:pt x="407" y="67"/>
                  </a:lnTo>
                  <a:lnTo>
                    <a:pt x="439" y="28"/>
                  </a:lnTo>
                  <a:lnTo>
                    <a:pt x="417" y="0"/>
                  </a:lnTo>
                  <a:lnTo>
                    <a:pt x="384" y="14"/>
                  </a:lnTo>
                  <a:lnTo>
                    <a:pt x="348" y="59"/>
                  </a:lnTo>
                  <a:lnTo>
                    <a:pt x="331" y="55"/>
                  </a:lnTo>
                  <a:lnTo>
                    <a:pt x="301" y="81"/>
                  </a:lnTo>
                  <a:lnTo>
                    <a:pt x="250" y="61"/>
                  </a:lnTo>
                  <a:lnTo>
                    <a:pt x="214" y="98"/>
                  </a:lnTo>
                  <a:lnTo>
                    <a:pt x="183" y="108"/>
                  </a:lnTo>
                  <a:lnTo>
                    <a:pt x="140" y="159"/>
                  </a:lnTo>
                  <a:lnTo>
                    <a:pt x="77" y="173"/>
                  </a:lnTo>
                </a:path>
              </a:pathLst>
            </a:custGeom>
            <a:solidFill>
              <a:srgbClr val="FF0000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70" name="Freeform 119"/>
            <p:cNvSpPr>
              <a:spLocks/>
            </p:cNvSpPr>
            <p:nvPr/>
          </p:nvSpPr>
          <p:spPr bwMode="gray">
            <a:xfrm>
              <a:off x="3477" y="2497"/>
              <a:ext cx="361" cy="447"/>
            </a:xfrm>
            <a:custGeom>
              <a:avLst/>
              <a:gdLst>
                <a:gd name="T0" fmla="*/ 19 w 722"/>
                <a:gd name="T1" fmla="*/ 148 h 894"/>
                <a:gd name="T2" fmla="*/ 23 w 722"/>
                <a:gd name="T3" fmla="*/ 155 h 894"/>
                <a:gd name="T4" fmla="*/ 34 w 722"/>
                <a:gd name="T5" fmla="*/ 163 h 894"/>
                <a:gd name="T6" fmla="*/ 42 w 722"/>
                <a:gd name="T7" fmla="*/ 163 h 894"/>
                <a:gd name="T8" fmla="*/ 50 w 722"/>
                <a:gd name="T9" fmla="*/ 168 h 894"/>
                <a:gd name="T10" fmla="*/ 50 w 722"/>
                <a:gd name="T11" fmla="*/ 192 h 894"/>
                <a:gd name="T12" fmla="*/ 58 w 722"/>
                <a:gd name="T13" fmla="*/ 202 h 894"/>
                <a:gd name="T14" fmla="*/ 62 w 722"/>
                <a:gd name="T15" fmla="*/ 217 h 894"/>
                <a:gd name="T16" fmla="*/ 67 w 722"/>
                <a:gd name="T17" fmla="*/ 218 h 894"/>
                <a:gd name="T18" fmla="*/ 76 w 722"/>
                <a:gd name="T19" fmla="*/ 207 h 894"/>
                <a:gd name="T20" fmla="*/ 85 w 722"/>
                <a:gd name="T21" fmla="*/ 204 h 894"/>
                <a:gd name="T22" fmla="*/ 90 w 722"/>
                <a:gd name="T23" fmla="*/ 211 h 894"/>
                <a:gd name="T24" fmla="*/ 82 w 722"/>
                <a:gd name="T25" fmla="*/ 220 h 894"/>
                <a:gd name="T26" fmla="*/ 91 w 722"/>
                <a:gd name="T27" fmla="*/ 224 h 894"/>
                <a:gd name="T28" fmla="*/ 106 w 722"/>
                <a:gd name="T29" fmla="*/ 209 h 894"/>
                <a:gd name="T30" fmla="*/ 113 w 722"/>
                <a:gd name="T31" fmla="*/ 217 h 894"/>
                <a:gd name="T32" fmla="*/ 133 w 722"/>
                <a:gd name="T33" fmla="*/ 218 h 894"/>
                <a:gd name="T34" fmla="*/ 140 w 722"/>
                <a:gd name="T35" fmla="*/ 222 h 894"/>
                <a:gd name="T36" fmla="*/ 154 w 722"/>
                <a:gd name="T37" fmla="*/ 207 h 894"/>
                <a:gd name="T38" fmla="*/ 162 w 722"/>
                <a:gd name="T39" fmla="*/ 188 h 894"/>
                <a:gd name="T40" fmla="*/ 169 w 722"/>
                <a:gd name="T41" fmla="*/ 178 h 894"/>
                <a:gd name="T42" fmla="*/ 176 w 722"/>
                <a:gd name="T43" fmla="*/ 175 h 894"/>
                <a:gd name="T44" fmla="*/ 171 w 722"/>
                <a:gd name="T45" fmla="*/ 164 h 894"/>
                <a:gd name="T46" fmla="*/ 181 w 722"/>
                <a:gd name="T47" fmla="*/ 151 h 894"/>
                <a:gd name="T48" fmla="*/ 180 w 722"/>
                <a:gd name="T49" fmla="*/ 141 h 894"/>
                <a:gd name="T50" fmla="*/ 173 w 722"/>
                <a:gd name="T51" fmla="*/ 142 h 894"/>
                <a:gd name="T52" fmla="*/ 162 w 722"/>
                <a:gd name="T53" fmla="*/ 138 h 894"/>
                <a:gd name="T54" fmla="*/ 150 w 722"/>
                <a:gd name="T55" fmla="*/ 142 h 894"/>
                <a:gd name="T56" fmla="*/ 147 w 722"/>
                <a:gd name="T57" fmla="*/ 127 h 894"/>
                <a:gd name="T58" fmla="*/ 134 w 722"/>
                <a:gd name="T59" fmla="*/ 120 h 894"/>
                <a:gd name="T60" fmla="*/ 131 w 722"/>
                <a:gd name="T61" fmla="*/ 108 h 894"/>
                <a:gd name="T62" fmla="*/ 138 w 722"/>
                <a:gd name="T63" fmla="*/ 97 h 894"/>
                <a:gd name="T64" fmla="*/ 124 w 722"/>
                <a:gd name="T65" fmla="*/ 83 h 894"/>
                <a:gd name="T66" fmla="*/ 108 w 722"/>
                <a:gd name="T67" fmla="*/ 63 h 894"/>
                <a:gd name="T68" fmla="*/ 109 w 722"/>
                <a:gd name="T69" fmla="*/ 47 h 894"/>
                <a:gd name="T70" fmla="*/ 101 w 722"/>
                <a:gd name="T71" fmla="*/ 42 h 894"/>
                <a:gd name="T72" fmla="*/ 93 w 722"/>
                <a:gd name="T73" fmla="*/ 44 h 894"/>
                <a:gd name="T74" fmla="*/ 90 w 722"/>
                <a:gd name="T75" fmla="*/ 35 h 894"/>
                <a:gd name="T76" fmla="*/ 73 w 722"/>
                <a:gd name="T77" fmla="*/ 34 h 894"/>
                <a:gd name="T78" fmla="*/ 77 w 722"/>
                <a:gd name="T79" fmla="*/ 12 h 894"/>
                <a:gd name="T80" fmla="*/ 69 w 722"/>
                <a:gd name="T81" fmla="*/ 15 h 894"/>
                <a:gd name="T82" fmla="*/ 53 w 722"/>
                <a:gd name="T83" fmla="*/ 0 h 894"/>
                <a:gd name="T84" fmla="*/ 45 w 722"/>
                <a:gd name="T85" fmla="*/ 4 h 894"/>
                <a:gd name="T86" fmla="*/ 40 w 722"/>
                <a:gd name="T87" fmla="*/ 16 h 894"/>
                <a:gd name="T88" fmla="*/ 35 w 722"/>
                <a:gd name="T89" fmla="*/ 17 h 894"/>
                <a:gd name="T90" fmla="*/ 38 w 722"/>
                <a:gd name="T91" fmla="*/ 26 h 894"/>
                <a:gd name="T92" fmla="*/ 51 w 722"/>
                <a:gd name="T93" fmla="*/ 30 h 894"/>
                <a:gd name="T94" fmla="*/ 55 w 722"/>
                <a:gd name="T95" fmla="*/ 46 h 894"/>
                <a:gd name="T96" fmla="*/ 42 w 722"/>
                <a:gd name="T97" fmla="*/ 54 h 894"/>
                <a:gd name="T98" fmla="*/ 28 w 722"/>
                <a:gd name="T99" fmla="*/ 42 h 894"/>
                <a:gd name="T100" fmla="*/ 17 w 722"/>
                <a:gd name="T101" fmla="*/ 49 h 894"/>
                <a:gd name="T102" fmla="*/ 22 w 722"/>
                <a:gd name="T103" fmla="*/ 62 h 894"/>
                <a:gd name="T104" fmla="*/ 12 w 722"/>
                <a:gd name="T105" fmla="*/ 71 h 894"/>
                <a:gd name="T106" fmla="*/ 13 w 722"/>
                <a:gd name="T107" fmla="*/ 84 h 894"/>
                <a:gd name="T108" fmla="*/ 0 w 722"/>
                <a:gd name="T109" fmla="*/ 88 h 894"/>
                <a:gd name="T110" fmla="*/ 11 w 722"/>
                <a:gd name="T111" fmla="*/ 96 h 894"/>
                <a:gd name="T112" fmla="*/ 24 w 722"/>
                <a:gd name="T113" fmla="*/ 112 h 894"/>
                <a:gd name="T114" fmla="*/ 40 w 722"/>
                <a:gd name="T115" fmla="*/ 103 h 894"/>
                <a:gd name="T116" fmla="*/ 44 w 722"/>
                <a:gd name="T117" fmla="*/ 118 h 894"/>
                <a:gd name="T118" fmla="*/ 43 w 722"/>
                <a:gd name="T119" fmla="*/ 134 h 894"/>
                <a:gd name="T120" fmla="*/ 24 w 722"/>
                <a:gd name="T121" fmla="*/ 144 h 894"/>
                <a:gd name="T122" fmla="*/ 19 w 722"/>
                <a:gd name="T123" fmla="*/ 148 h 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2"/>
                <a:gd name="T187" fmla="*/ 0 h 894"/>
                <a:gd name="T188" fmla="*/ 722 w 722"/>
                <a:gd name="T189" fmla="*/ 894 h 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2" h="894">
                  <a:moveTo>
                    <a:pt x="74" y="591"/>
                  </a:moveTo>
                  <a:lnTo>
                    <a:pt x="94" y="620"/>
                  </a:lnTo>
                  <a:lnTo>
                    <a:pt x="133" y="652"/>
                  </a:lnTo>
                  <a:lnTo>
                    <a:pt x="165" y="650"/>
                  </a:lnTo>
                  <a:lnTo>
                    <a:pt x="202" y="669"/>
                  </a:lnTo>
                  <a:lnTo>
                    <a:pt x="202" y="766"/>
                  </a:lnTo>
                  <a:lnTo>
                    <a:pt x="234" y="807"/>
                  </a:lnTo>
                  <a:lnTo>
                    <a:pt x="250" y="868"/>
                  </a:lnTo>
                  <a:lnTo>
                    <a:pt x="267" y="872"/>
                  </a:lnTo>
                  <a:lnTo>
                    <a:pt x="303" y="827"/>
                  </a:lnTo>
                  <a:lnTo>
                    <a:pt x="338" y="815"/>
                  </a:lnTo>
                  <a:lnTo>
                    <a:pt x="358" y="841"/>
                  </a:lnTo>
                  <a:lnTo>
                    <a:pt x="326" y="878"/>
                  </a:lnTo>
                  <a:lnTo>
                    <a:pt x="366" y="894"/>
                  </a:lnTo>
                  <a:lnTo>
                    <a:pt x="425" y="833"/>
                  </a:lnTo>
                  <a:lnTo>
                    <a:pt x="454" y="868"/>
                  </a:lnTo>
                  <a:lnTo>
                    <a:pt x="531" y="870"/>
                  </a:lnTo>
                  <a:lnTo>
                    <a:pt x="557" y="886"/>
                  </a:lnTo>
                  <a:lnTo>
                    <a:pt x="616" y="825"/>
                  </a:lnTo>
                  <a:lnTo>
                    <a:pt x="645" y="752"/>
                  </a:lnTo>
                  <a:lnTo>
                    <a:pt x="673" y="709"/>
                  </a:lnTo>
                  <a:lnTo>
                    <a:pt x="704" y="697"/>
                  </a:lnTo>
                  <a:lnTo>
                    <a:pt x="683" y="654"/>
                  </a:lnTo>
                  <a:lnTo>
                    <a:pt x="722" y="604"/>
                  </a:lnTo>
                  <a:lnTo>
                    <a:pt x="720" y="563"/>
                  </a:lnTo>
                  <a:lnTo>
                    <a:pt x="689" y="567"/>
                  </a:lnTo>
                  <a:lnTo>
                    <a:pt x="647" y="551"/>
                  </a:lnTo>
                  <a:lnTo>
                    <a:pt x="598" y="567"/>
                  </a:lnTo>
                  <a:lnTo>
                    <a:pt x="588" y="508"/>
                  </a:lnTo>
                  <a:lnTo>
                    <a:pt x="533" y="482"/>
                  </a:lnTo>
                  <a:lnTo>
                    <a:pt x="521" y="429"/>
                  </a:lnTo>
                  <a:lnTo>
                    <a:pt x="549" y="386"/>
                  </a:lnTo>
                  <a:lnTo>
                    <a:pt x="496" y="331"/>
                  </a:lnTo>
                  <a:lnTo>
                    <a:pt x="431" y="252"/>
                  </a:lnTo>
                  <a:lnTo>
                    <a:pt x="435" y="185"/>
                  </a:lnTo>
                  <a:lnTo>
                    <a:pt x="403" y="166"/>
                  </a:lnTo>
                  <a:lnTo>
                    <a:pt x="374" y="173"/>
                  </a:lnTo>
                  <a:lnTo>
                    <a:pt x="358" y="138"/>
                  </a:lnTo>
                  <a:lnTo>
                    <a:pt x="291" y="136"/>
                  </a:lnTo>
                  <a:lnTo>
                    <a:pt x="305" y="47"/>
                  </a:lnTo>
                  <a:lnTo>
                    <a:pt x="273" y="61"/>
                  </a:lnTo>
                  <a:lnTo>
                    <a:pt x="214" y="0"/>
                  </a:lnTo>
                  <a:lnTo>
                    <a:pt x="177" y="16"/>
                  </a:lnTo>
                  <a:lnTo>
                    <a:pt x="157" y="63"/>
                  </a:lnTo>
                  <a:lnTo>
                    <a:pt x="137" y="67"/>
                  </a:lnTo>
                  <a:lnTo>
                    <a:pt x="149" y="101"/>
                  </a:lnTo>
                  <a:lnTo>
                    <a:pt x="204" y="122"/>
                  </a:lnTo>
                  <a:lnTo>
                    <a:pt x="222" y="183"/>
                  </a:lnTo>
                  <a:lnTo>
                    <a:pt x="167" y="215"/>
                  </a:lnTo>
                  <a:lnTo>
                    <a:pt x="114" y="166"/>
                  </a:lnTo>
                  <a:lnTo>
                    <a:pt x="67" y="195"/>
                  </a:lnTo>
                  <a:lnTo>
                    <a:pt x="86" y="250"/>
                  </a:lnTo>
                  <a:lnTo>
                    <a:pt x="49" y="282"/>
                  </a:lnTo>
                  <a:lnTo>
                    <a:pt x="53" y="335"/>
                  </a:lnTo>
                  <a:lnTo>
                    <a:pt x="0" y="349"/>
                  </a:lnTo>
                  <a:lnTo>
                    <a:pt x="43" y="384"/>
                  </a:lnTo>
                  <a:lnTo>
                    <a:pt x="98" y="447"/>
                  </a:lnTo>
                  <a:lnTo>
                    <a:pt x="157" y="410"/>
                  </a:lnTo>
                  <a:lnTo>
                    <a:pt x="175" y="473"/>
                  </a:lnTo>
                  <a:lnTo>
                    <a:pt x="171" y="536"/>
                  </a:lnTo>
                  <a:lnTo>
                    <a:pt x="96" y="575"/>
                  </a:lnTo>
                  <a:lnTo>
                    <a:pt x="74" y="591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71" name="Freeform 120"/>
            <p:cNvSpPr>
              <a:spLocks/>
            </p:cNvSpPr>
            <p:nvPr/>
          </p:nvSpPr>
          <p:spPr bwMode="gray">
            <a:xfrm>
              <a:off x="3477" y="2497"/>
              <a:ext cx="361" cy="447"/>
            </a:xfrm>
            <a:custGeom>
              <a:avLst/>
              <a:gdLst>
                <a:gd name="T0" fmla="*/ 19 w 722"/>
                <a:gd name="T1" fmla="*/ 148 h 894"/>
                <a:gd name="T2" fmla="*/ 23 w 722"/>
                <a:gd name="T3" fmla="*/ 155 h 894"/>
                <a:gd name="T4" fmla="*/ 34 w 722"/>
                <a:gd name="T5" fmla="*/ 163 h 894"/>
                <a:gd name="T6" fmla="*/ 42 w 722"/>
                <a:gd name="T7" fmla="*/ 163 h 894"/>
                <a:gd name="T8" fmla="*/ 50 w 722"/>
                <a:gd name="T9" fmla="*/ 168 h 894"/>
                <a:gd name="T10" fmla="*/ 50 w 722"/>
                <a:gd name="T11" fmla="*/ 192 h 894"/>
                <a:gd name="T12" fmla="*/ 58 w 722"/>
                <a:gd name="T13" fmla="*/ 202 h 894"/>
                <a:gd name="T14" fmla="*/ 62 w 722"/>
                <a:gd name="T15" fmla="*/ 217 h 894"/>
                <a:gd name="T16" fmla="*/ 67 w 722"/>
                <a:gd name="T17" fmla="*/ 218 h 894"/>
                <a:gd name="T18" fmla="*/ 76 w 722"/>
                <a:gd name="T19" fmla="*/ 207 h 894"/>
                <a:gd name="T20" fmla="*/ 85 w 722"/>
                <a:gd name="T21" fmla="*/ 204 h 894"/>
                <a:gd name="T22" fmla="*/ 90 w 722"/>
                <a:gd name="T23" fmla="*/ 211 h 894"/>
                <a:gd name="T24" fmla="*/ 82 w 722"/>
                <a:gd name="T25" fmla="*/ 220 h 894"/>
                <a:gd name="T26" fmla="*/ 91 w 722"/>
                <a:gd name="T27" fmla="*/ 224 h 894"/>
                <a:gd name="T28" fmla="*/ 106 w 722"/>
                <a:gd name="T29" fmla="*/ 209 h 894"/>
                <a:gd name="T30" fmla="*/ 113 w 722"/>
                <a:gd name="T31" fmla="*/ 217 h 894"/>
                <a:gd name="T32" fmla="*/ 133 w 722"/>
                <a:gd name="T33" fmla="*/ 218 h 894"/>
                <a:gd name="T34" fmla="*/ 140 w 722"/>
                <a:gd name="T35" fmla="*/ 222 h 894"/>
                <a:gd name="T36" fmla="*/ 154 w 722"/>
                <a:gd name="T37" fmla="*/ 207 h 894"/>
                <a:gd name="T38" fmla="*/ 162 w 722"/>
                <a:gd name="T39" fmla="*/ 188 h 894"/>
                <a:gd name="T40" fmla="*/ 169 w 722"/>
                <a:gd name="T41" fmla="*/ 178 h 894"/>
                <a:gd name="T42" fmla="*/ 176 w 722"/>
                <a:gd name="T43" fmla="*/ 175 h 894"/>
                <a:gd name="T44" fmla="*/ 171 w 722"/>
                <a:gd name="T45" fmla="*/ 164 h 894"/>
                <a:gd name="T46" fmla="*/ 181 w 722"/>
                <a:gd name="T47" fmla="*/ 151 h 894"/>
                <a:gd name="T48" fmla="*/ 180 w 722"/>
                <a:gd name="T49" fmla="*/ 141 h 894"/>
                <a:gd name="T50" fmla="*/ 173 w 722"/>
                <a:gd name="T51" fmla="*/ 142 h 894"/>
                <a:gd name="T52" fmla="*/ 162 w 722"/>
                <a:gd name="T53" fmla="*/ 138 h 894"/>
                <a:gd name="T54" fmla="*/ 150 w 722"/>
                <a:gd name="T55" fmla="*/ 142 h 894"/>
                <a:gd name="T56" fmla="*/ 147 w 722"/>
                <a:gd name="T57" fmla="*/ 127 h 894"/>
                <a:gd name="T58" fmla="*/ 134 w 722"/>
                <a:gd name="T59" fmla="*/ 120 h 894"/>
                <a:gd name="T60" fmla="*/ 131 w 722"/>
                <a:gd name="T61" fmla="*/ 108 h 894"/>
                <a:gd name="T62" fmla="*/ 138 w 722"/>
                <a:gd name="T63" fmla="*/ 97 h 894"/>
                <a:gd name="T64" fmla="*/ 124 w 722"/>
                <a:gd name="T65" fmla="*/ 83 h 894"/>
                <a:gd name="T66" fmla="*/ 108 w 722"/>
                <a:gd name="T67" fmla="*/ 63 h 894"/>
                <a:gd name="T68" fmla="*/ 109 w 722"/>
                <a:gd name="T69" fmla="*/ 47 h 894"/>
                <a:gd name="T70" fmla="*/ 101 w 722"/>
                <a:gd name="T71" fmla="*/ 42 h 894"/>
                <a:gd name="T72" fmla="*/ 93 w 722"/>
                <a:gd name="T73" fmla="*/ 44 h 894"/>
                <a:gd name="T74" fmla="*/ 90 w 722"/>
                <a:gd name="T75" fmla="*/ 35 h 894"/>
                <a:gd name="T76" fmla="*/ 73 w 722"/>
                <a:gd name="T77" fmla="*/ 34 h 894"/>
                <a:gd name="T78" fmla="*/ 77 w 722"/>
                <a:gd name="T79" fmla="*/ 12 h 894"/>
                <a:gd name="T80" fmla="*/ 69 w 722"/>
                <a:gd name="T81" fmla="*/ 15 h 894"/>
                <a:gd name="T82" fmla="*/ 53 w 722"/>
                <a:gd name="T83" fmla="*/ 0 h 894"/>
                <a:gd name="T84" fmla="*/ 45 w 722"/>
                <a:gd name="T85" fmla="*/ 4 h 894"/>
                <a:gd name="T86" fmla="*/ 40 w 722"/>
                <a:gd name="T87" fmla="*/ 16 h 894"/>
                <a:gd name="T88" fmla="*/ 35 w 722"/>
                <a:gd name="T89" fmla="*/ 17 h 894"/>
                <a:gd name="T90" fmla="*/ 38 w 722"/>
                <a:gd name="T91" fmla="*/ 26 h 894"/>
                <a:gd name="T92" fmla="*/ 51 w 722"/>
                <a:gd name="T93" fmla="*/ 30 h 894"/>
                <a:gd name="T94" fmla="*/ 55 w 722"/>
                <a:gd name="T95" fmla="*/ 46 h 894"/>
                <a:gd name="T96" fmla="*/ 42 w 722"/>
                <a:gd name="T97" fmla="*/ 54 h 894"/>
                <a:gd name="T98" fmla="*/ 28 w 722"/>
                <a:gd name="T99" fmla="*/ 42 h 894"/>
                <a:gd name="T100" fmla="*/ 17 w 722"/>
                <a:gd name="T101" fmla="*/ 49 h 894"/>
                <a:gd name="T102" fmla="*/ 22 w 722"/>
                <a:gd name="T103" fmla="*/ 62 h 894"/>
                <a:gd name="T104" fmla="*/ 12 w 722"/>
                <a:gd name="T105" fmla="*/ 71 h 894"/>
                <a:gd name="T106" fmla="*/ 13 w 722"/>
                <a:gd name="T107" fmla="*/ 84 h 894"/>
                <a:gd name="T108" fmla="*/ 0 w 722"/>
                <a:gd name="T109" fmla="*/ 88 h 894"/>
                <a:gd name="T110" fmla="*/ 11 w 722"/>
                <a:gd name="T111" fmla="*/ 96 h 894"/>
                <a:gd name="T112" fmla="*/ 24 w 722"/>
                <a:gd name="T113" fmla="*/ 112 h 894"/>
                <a:gd name="T114" fmla="*/ 40 w 722"/>
                <a:gd name="T115" fmla="*/ 103 h 894"/>
                <a:gd name="T116" fmla="*/ 44 w 722"/>
                <a:gd name="T117" fmla="*/ 118 h 894"/>
                <a:gd name="T118" fmla="*/ 43 w 722"/>
                <a:gd name="T119" fmla="*/ 134 h 894"/>
                <a:gd name="T120" fmla="*/ 24 w 722"/>
                <a:gd name="T121" fmla="*/ 144 h 894"/>
                <a:gd name="T122" fmla="*/ 19 w 722"/>
                <a:gd name="T123" fmla="*/ 148 h 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2"/>
                <a:gd name="T187" fmla="*/ 0 h 894"/>
                <a:gd name="T188" fmla="*/ 722 w 722"/>
                <a:gd name="T189" fmla="*/ 894 h 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2" h="894">
                  <a:moveTo>
                    <a:pt x="74" y="591"/>
                  </a:moveTo>
                  <a:lnTo>
                    <a:pt x="94" y="620"/>
                  </a:lnTo>
                  <a:lnTo>
                    <a:pt x="133" y="652"/>
                  </a:lnTo>
                  <a:lnTo>
                    <a:pt x="165" y="650"/>
                  </a:lnTo>
                  <a:lnTo>
                    <a:pt x="202" y="669"/>
                  </a:lnTo>
                  <a:lnTo>
                    <a:pt x="202" y="766"/>
                  </a:lnTo>
                  <a:lnTo>
                    <a:pt x="234" y="807"/>
                  </a:lnTo>
                  <a:lnTo>
                    <a:pt x="250" y="868"/>
                  </a:lnTo>
                  <a:lnTo>
                    <a:pt x="267" y="872"/>
                  </a:lnTo>
                  <a:lnTo>
                    <a:pt x="303" y="827"/>
                  </a:lnTo>
                  <a:lnTo>
                    <a:pt x="338" y="815"/>
                  </a:lnTo>
                  <a:lnTo>
                    <a:pt x="358" y="841"/>
                  </a:lnTo>
                  <a:lnTo>
                    <a:pt x="326" y="878"/>
                  </a:lnTo>
                  <a:lnTo>
                    <a:pt x="366" y="894"/>
                  </a:lnTo>
                  <a:lnTo>
                    <a:pt x="425" y="833"/>
                  </a:lnTo>
                  <a:lnTo>
                    <a:pt x="454" y="868"/>
                  </a:lnTo>
                  <a:lnTo>
                    <a:pt x="531" y="870"/>
                  </a:lnTo>
                  <a:lnTo>
                    <a:pt x="557" y="886"/>
                  </a:lnTo>
                  <a:lnTo>
                    <a:pt x="616" y="825"/>
                  </a:lnTo>
                  <a:lnTo>
                    <a:pt x="645" y="752"/>
                  </a:lnTo>
                  <a:lnTo>
                    <a:pt x="673" y="709"/>
                  </a:lnTo>
                  <a:lnTo>
                    <a:pt x="704" y="697"/>
                  </a:lnTo>
                  <a:lnTo>
                    <a:pt x="683" y="654"/>
                  </a:lnTo>
                  <a:lnTo>
                    <a:pt x="722" y="604"/>
                  </a:lnTo>
                  <a:lnTo>
                    <a:pt x="720" y="563"/>
                  </a:lnTo>
                  <a:lnTo>
                    <a:pt x="689" y="567"/>
                  </a:lnTo>
                  <a:lnTo>
                    <a:pt x="647" y="551"/>
                  </a:lnTo>
                  <a:lnTo>
                    <a:pt x="598" y="567"/>
                  </a:lnTo>
                  <a:lnTo>
                    <a:pt x="588" y="508"/>
                  </a:lnTo>
                  <a:lnTo>
                    <a:pt x="533" y="482"/>
                  </a:lnTo>
                  <a:lnTo>
                    <a:pt x="521" y="429"/>
                  </a:lnTo>
                  <a:lnTo>
                    <a:pt x="549" y="386"/>
                  </a:lnTo>
                  <a:lnTo>
                    <a:pt x="496" y="331"/>
                  </a:lnTo>
                  <a:lnTo>
                    <a:pt x="431" y="252"/>
                  </a:lnTo>
                  <a:lnTo>
                    <a:pt x="435" y="185"/>
                  </a:lnTo>
                  <a:lnTo>
                    <a:pt x="403" y="166"/>
                  </a:lnTo>
                  <a:lnTo>
                    <a:pt x="374" y="173"/>
                  </a:lnTo>
                  <a:lnTo>
                    <a:pt x="358" y="138"/>
                  </a:lnTo>
                  <a:lnTo>
                    <a:pt x="291" y="136"/>
                  </a:lnTo>
                  <a:lnTo>
                    <a:pt x="305" y="47"/>
                  </a:lnTo>
                  <a:lnTo>
                    <a:pt x="273" y="61"/>
                  </a:lnTo>
                  <a:lnTo>
                    <a:pt x="214" y="0"/>
                  </a:lnTo>
                  <a:lnTo>
                    <a:pt x="177" y="16"/>
                  </a:lnTo>
                  <a:lnTo>
                    <a:pt x="157" y="63"/>
                  </a:lnTo>
                  <a:lnTo>
                    <a:pt x="137" y="67"/>
                  </a:lnTo>
                  <a:lnTo>
                    <a:pt x="149" y="101"/>
                  </a:lnTo>
                  <a:lnTo>
                    <a:pt x="204" y="122"/>
                  </a:lnTo>
                  <a:lnTo>
                    <a:pt x="222" y="183"/>
                  </a:lnTo>
                  <a:lnTo>
                    <a:pt x="167" y="215"/>
                  </a:lnTo>
                  <a:lnTo>
                    <a:pt x="114" y="166"/>
                  </a:lnTo>
                  <a:lnTo>
                    <a:pt x="67" y="195"/>
                  </a:lnTo>
                  <a:lnTo>
                    <a:pt x="86" y="250"/>
                  </a:lnTo>
                  <a:lnTo>
                    <a:pt x="49" y="282"/>
                  </a:lnTo>
                  <a:lnTo>
                    <a:pt x="53" y="335"/>
                  </a:lnTo>
                  <a:lnTo>
                    <a:pt x="0" y="349"/>
                  </a:lnTo>
                  <a:lnTo>
                    <a:pt x="43" y="384"/>
                  </a:lnTo>
                  <a:lnTo>
                    <a:pt x="98" y="447"/>
                  </a:lnTo>
                  <a:lnTo>
                    <a:pt x="157" y="410"/>
                  </a:lnTo>
                  <a:lnTo>
                    <a:pt x="175" y="473"/>
                  </a:lnTo>
                  <a:lnTo>
                    <a:pt x="171" y="536"/>
                  </a:lnTo>
                  <a:lnTo>
                    <a:pt x="96" y="575"/>
                  </a:lnTo>
                  <a:lnTo>
                    <a:pt x="74" y="591"/>
                  </a:lnTo>
                </a:path>
              </a:pathLst>
            </a:custGeom>
            <a:solidFill>
              <a:srgbClr val="FF0000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72" name="Freeform 121"/>
            <p:cNvSpPr>
              <a:spLocks/>
            </p:cNvSpPr>
            <p:nvPr/>
          </p:nvSpPr>
          <p:spPr bwMode="gray">
            <a:xfrm>
              <a:off x="3034" y="2686"/>
              <a:ext cx="568" cy="356"/>
            </a:xfrm>
            <a:custGeom>
              <a:avLst/>
              <a:gdLst>
                <a:gd name="T0" fmla="*/ 40 w 1136"/>
                <a:gd name="T1" fmla="*/ 51 h 713"/>
                <a:gd name="T2" fmla="*/ 52 w 1136"/>
                <a:gd name="T3" fmla="*/ 64 h 713"/>
                <a:gd name="T4" fmla="*/ 58 w 1136"/>
                <a:gd name="T5" fmla="*/ 104 h 713"/>
                <a:gd name="T6" fmla="*/ 35 w 1136"/>
                <a:gd name="T7" fmla="*/ 118 h 713"/>
                <a:gd name="T8" fmla="*/ 0 w 1136"/>
                <a:gd name="T9" fmla="*/ 129 h 713"/>
                <a:gd name="T10" fmla="*/ 20 w 1136"/>
                <a:gd name="T11" fmla="*/ 167 h 713"/>
                <a:gd name="T12" fmla="*/ 40 w 1136"/>
                <a:gd name="T13" fmla="*/ 162 h 713"/>
                <a:gd name="T14" fmla="*/ 80 w 1136"/>
                <a:gd name="T15" fmla="*/ 153 h 713"/>
                <a:gd name="T16" fmla="*/ 76 w 1136"/>
                <a:gd name="T17" fmla="*/ 136 h 713"/>
                <a:gd name="T18" fmla="*/ 115 w 1136"/>
                <a:gd name="T19" fmla="*/ 138 h 713"/>
                <a:gd name="T20" fmla="*/ 147 w 1136"/>
                <a:gd name="T21" fmla="*/ 149 h 713"/>
                <a:gd name="T22" fmla="*/ 170 w 1136"/>
                <a:gd name="T23" fmla="*/ 142 h 713"/>
                <a:gd name="T24" fmla="*/ 189 w 1136"/>
                <a:gd name="T25" fmla="*/ 138 h 713"/>
                <a:gd name="T26" fmla="*/ 196 w 1136"/>
                <a:gd name="T27" fmla="*/ 160 h 713"/>
                <a:gd name="T28" fmla="*/ 221 w 1136"/>
                <a:gd name="T29" fmla="*/ 152 h 713"/>
                <a:gd name="T30" fmla="*/ 247 w 1136"/>
                <a:gd name="T31" fmla="*/ 135 h 713"/>
                <a:gd name="T32" fmla="*/ 264 w 1136"/>
                <a:gd name="T33" fmla="*/ 124 h 713"/>
                <a:gd name="T34" fmla="*/ 284 w 1136"/>
                <a:gd name="T35" fmla="*/ 122 h 713"/>
                <a:gd name="T36" fmla="*/ 272 w 1136"/>
                <a:gd name="T37" fmla="*/ 97 h 713"/>
                <a:gd name="T38" fmla="*/ 263 w 1136"/>
                <a:gd name="T39" fmla="*/ 68 h 713"/>
                <a:gd name="T40" fmla="*/ 245 w 1136"/>
                <a:gd name="T41" fmla="*/ 60 h 713"/>
                <a:gd name="T42" fmla="*/ 225 w 1136"/>
                <a:gd name="T43" fmla="*/ 59 h 713"/>
                <a:gd name="T44" fmla="*/ 196 w 1136"/>
                <a:gd name="T45" fmla="*/ 50 h 713"/>
                <a:gd name="T46" fmla="*/ 186 w 1136"/>
                <a:gd name="T47" fmla="*/ 24 h 713"/>
                <a:gd name="T48" fmla="*/ 157 w 1136"/>
                <a:gd name="T49" fmla="*/ 26 h 713"/>
                <a:gd name="T50" fmla="*/ 107 w 1136"/>
                <a:gd name="T51" fmla="*/ 21 h 713"/>
                <a:gd name="T52" fmla="*/ 71 w 1136"/>
                <a:gd name="T53" fmla="*/ 6 h 713"/>
                <a:gd name="T54" fmla="*/ 50 w 1136"/>
                <a:gd name="T55" fmla="*/ 4 h 713"/>
                <a:gd name="T56" fmla="*/ 43 w 1136"/>
                <a:gd name="T57" fmla="*/ 2 h 713"/>
                <a:gd name="T58" fmla="*/ 35 w 1136"/>
                <a:gd name="T59" fmla="*/ 1 h 713"/>
                <a:gd name="T60" fmla="*/ 34 w 1136"/>
                <a:gd name="T61" fmla="*/ 2 h 713"/>
                <a:gd name="T62" fmla="*/ 31 w 1136"/>
                <a:gd name="T63" fmla="*/ 7 h 713"/>
                <a:gd name="T64" fmla="*/ 29 w 1136"/>
                <a:gd name="T65" fmla="*/ 9 h 713"/>
                <a:gd name="T66" fmla="*/ 54 w 1136"/>
                <a:gd name="T67" fmla="*/ 24 h 713"/>
                <a:gd name="T68" fmla="*/ 33 w 1136"/>
                <a:gd name="T69" fmla="*/ 42 h 7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6"/>
                <a:gd name="T106" fmla="*/ 0 h 713"/>
                <a:gd name="T107" fmla="*/ 1136 w 1136"/>
                <a:gd name="T108" fmla="*/ 713 h 7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6" h="713">
                  <a:moveTo>
                    <a:pt x="130" y="169"/>
                  </a:moveTo>
                  <a:lnTo>
                    <a:pt x="159" y="205"/>
                  </a:lnTo>
                  <a:lnTo>
                    <a:pt x="157" y="258"/>
                  </a:lnTo>
                  <a:lnTo>
                    <a:pt x="208" y="256"/>
                  </a:lnTo>
                  <a:lnTo>
                    <a:pt x="236" y="331"/>
                  </a:lnTo>
                  <a:lnTo>
                    <a:pt x="234" y="417"/>
                  </a:lnTo>
                  <a:lnTo>
                    <a:pt x="183" y="425"/>
                  </a:lnTo>
                  <a:lnTo>
                    <a:pt x="140" y="474"/>
                  </a:lnTo>
                  <a:lnTo>
                    <a:pt x="33" y="482"/>
                  </a:lnTo>
                  <a:lnTo>
                    <a:pt x="0" y="516"/>
                  </a:lnTo>
                  <a:lnTo>
                    <a:pt x="23" y="591"/>
                  </a:lnTo>
                  <a:lnTo>
                    <a:pt x="82" y="671"/>
                  </a:lnTo>
                  <a:lnTo>
                    <a:pt x="134" y="713"/>
                  </a:lnTo>
                  <a:lnTo>
                    <a:pt x="161" y="648"/>
                  </a:lnTo>
                  <a:lnTo>
                    <a:pt x="220" y="596"/>
                  </a:lnTo>
                  <a:lnTo>
                    <a:pt x="319" y="612"/>
                  </a:lnTo>
                  <a:lnTo>
                    <a:pt x="332" y="585"/>
                  </a:lnTo>
                  <a:lnTo>
                    <a:pt x="303" y="545"/>
                  </a:lnTo>
                  <a:lnTo>
                    <a:pt x="372" y="528"/>
                  </a:lnTo>
                  <a:lnTo>
                    <a:pt x="460" y="555"/>
                  </a:lnTo>
                  <a:lnTo>
                    <a:pt x="531" y="559"/>
                  </a:lnTo>
                  <a:lnTo>
                    <a:pt x="588" y="598"/>
                  </a:lnTo>
                  <a:lnTo>
                    <a:pt x="649" y="563"/>
                  </a:lnTo>
                  <a:lnTo>
                    <a:pt x="681" y="569"/>
                  </a:lnTo>
                  <a:lnTo>
                    <a:pt x="687" y="600"/>
                  </a:lnTo>
                  <a:lnTo>
                    <a:pt x="758" y="553"/>
                  </a:lnTo>
                  <a:lnTo>
                    <a:pt x="791" y="587"/>
                  </a:lnTo>
                  <a:lnTo>
                    <a:pt x="785" y="640"/>
                  </a:lnTo>
                  <a:lnTo>
                    <a:pt x="832" y="654"/>
                  </a:lnTo>
                  <a:lnTo>
                    <a:pt x="884" y="608"/>
                  </a:lnTo>
                  <a:lnTo>
                    <a:pt x="947" y="594"/>
                  </a:lnTo>
                  <a:lnTo>
                    <a:pt x="988" y="543"/>
                  </a:lnTo>
                  <a:lnTo>
                    <a:pt x="1019" y="533"/>
                  </a:lnTo>
                  <a:lnTo>
                    <a:pt x="1055" y="496"/>
                  </a:lnTo>
                  <a:lnTo>
                    <a:pt x="1108" y="516"/>
                  </a:lnTo>
                  <a:lnTo>
                    <a:pt x="1136" y="490"/>
                  </a:lnTo>
                  <a:lnTo>
                    <a:pt x="1122" y="431"/>
                  </a:lnTo>
                  <a:lnTo>
                    <a:pt x="1088" y="388"/>
                  </a:lnTo>
                  <a:lnTo>
                    <a:pt x="1088" y="291"/>
                  </a:lnTo>
                  <a:lnTo>
                    <a:pt x="1051" y="272"/>
                  </a:lnTo>
                  <a:lnTo>
                    <a:pt x="1019" y="274"/>
                  </a:lnTo>
                  <a:lnTo>
                    <a:pt x="980" y="242"/>
                  </a:lnTo>
                  <a:lnTo>
                    <a:pt x="960" y="213"/>
                  </a:lnTo>
                  <a:lnTo>
                    <a:pt x="901" y="236"/>
                  </a:lnTo>
                  <a:lnTo>
                    <a:pt x="836" y="187"/>
                  </a:lnTo>
                  <a:lnTo>
                    <a:pt x="783" y="203"/>
                  </a:lnTo>
                  <a:lnTo>
                    <a:pt x="748" y="160"/>
                  </a:lnTo>
                  <a:lnTo>
                    <a:pt x="744" y="98"/>
                  </a:lnTo>
                  <a:lnTo>
                    <a:pt x="677" y="126"/>
                  </a:lnTo>
                  <a:lnTo>
                    <a:pt x="628" y="106"/>
                  </a:lnTo>
                  <a:lnTo>
                    <a:pt x="514" y="124"/>
                  </a:lnTo>
                  <a:lnTo>
                    <a:pt x="427" y="87"/>
                  </a:lnTo>
                  <a:lnTo>
                    <a:pt x="329" y="0"/>
                  </a:lnTo>
                  <a:lnTo>
                    <a:pt x="283" y="24"/>
                  </a:lnTo>
                  <a:lnTo>
                    <a:pt x="205" y="18"/>
                  </a:lnTo>
                  <a:lnTo>
                    <a:pt x="201" y="16"/>
                  </a:lnTo>
                  <a:lnTo>
                    <a:pt x="187" y="14"/>
                  </a:lnTo>
                  <a:lnTo>
                    <a:pt x="171" y="10"/>
                  </a:lnTo>
                  <a:lnTo>
                    <a:pt x="153" y="6"/>
                  </a:lnTo>
                  <a:lnTo>
                    <a:pt x="140" y="4"/>
                  </a:lnTo>
                  <a:lnTo>
                    <a:pt x="136" y="4"/>
                  </a:lnTo>
                  <a:lnTo>
                    <a:pt x="134" y="8"/>
                  </a:lnTo>
                  <a:lnTo>
                    <a:pt x="130" y="18"/>
                  </a:lnTo>
                  <a:lnTo>
                    <a:pt x="124" y="28"/>
                  </a:lnTo>
                  <a:lnTo>
                    <a:pt x="120" y="36"/>
                  </a:lnTo>
                  <a:lnTo>
                    <a:pt x="118" y="39"/>
                  </a:lnTo>
                  <a:lnTo>
                    <a:pt x="181" y="79"/>
                  </a:lnTo>
                  <a:lnTo>
                    <a:pt x="216" y="98"/>
                  </a:lnTo>
                  <a:lnTo>
                    <a:pt x="151" y="140"/>
                  </a:lnTo>
                  <a:lnTo>
                    <a:pt x="130" y="169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73" name="Freeform 122"/>
            <p:cNvSpPr>
              <a:spLocks/>
            </p:cNvSpPr>
            <p:nvPr/>
          </p:nvSpPr>
          <p:spPr bwMode="gray">
            <a:xfrm>
              <a:off x="3034" y="2722"/>
              <a:ext cx="568" cy="356"/>
            </a:xfrm>
            <a:custGeom>
              <a:avLst/>
              <a:gdLst>
                <a:gd name="T0" fmla="*/ 40 w 1136"/>
                <a:gd name="T1" fmla="*/ 51 h 713"/>
                <a:gd name="T2" fmla="*/ 52 w 1136"/>
                <a:gd name="T3" fmla="*/ 64 h 713"/>
                <a:gd name="T4" fmla="*/ 58 w 1136"/>
                <a:gd name="T5" fmla="*/ 104 h 713"/>
                <a:gd name="T6" fmla="*/ 35 w 1136"/>
                <a:gd name="T7" fmla="*/ 118 h 713"/>
                <a:gd name="T8" fmla="*/ 0 w 1136"/>
                <a:gd name="T9" fmla="*/ 129 h 713"/>
                <a:gd name="T10" fmla="*/ 20 w 1136"/>
                <a:gd name="T11" fmla="*/ 167 h 713"/>
                <a:gd name="T12" fmla="*/ 40 w 1136"/>
                <a:gd name="T13" fmla="*/ 162 h 713"/>
                <a:gd name="T14" fmla="*/ 80 w 1136"/>
                <a:gd name="T15" fmla="*/ 153 h 713"/>
                <a:gd name="T16" fmla="*/ 76 w 1136"/>
                <a:gd name="T17" fmla="*/ 136 h 713"/>
                <a:gd name="T18" fmla="*/ 115 w 1136"/>
                <a:gd name="T19" fmla="*/ 138 h 713"/>
                <a:gd name="T20" fmla="*/ 147 w 1136"/>
                <a:gd name="T21" fmla="*/ 149 h 713"/>
                <a:gd name="T22" fmla="*/ 170 w 1136"/>
                <a:gd name="T23" fmla="*/ 142 h 713"/>
                <a:gd name="T24" fmla="*/ 189 w 1136"/>
                <a:gd name="T25" fmla="*/ 138 h 713"/>
                <a:gd name="T26" fmla="*/ 196 w 1136"/>
                <a:gd name="T27" fmla="*/ 160 h 713"/>
                <a:gd name="T28" fmla="*/ 221 w 1136"/>
                <a:gd name="T29" fmla="*/ 152 h 713"/>
                <a:gd name="T30" fmla="*/ 247 w 1136"/>
                <a:gd name="T31" fmla="*/ 135 h 713"/>
                <a:gd name="T32" fmla="*/ 264 w 1136"/>
                <a:gd name="T33" fmla="*/ 124 h 713"/>
                <a:gd name="T34" fmla="*/ 284 w 1136"/>
                <a:gd name="T35" fmla="*/ 122 h 713"/>
                <a:gd name="T36" fmla="*/ 272 w 1136"/>
                <a:gd name="T37" fmla="*/ 97 h 713"/>
                <a:gd name="T38" fmla="*/ 263 w 1136"/>
                <a:gd name="T39" fmla="*/ 68 h 713"/>
                <a:gd name="T40" fmla="*/ 245 w 1136"/>
                <a:gd name="T41" fmla="*/ 60 h 713"/>
                <a:gd name="T42" fmla="*/ 225 w 1136"/>
                <a:gd name="T43" fmla="*/ 59 h 713"/>
                <a:gd name="T44" fmla="*/ 196 w 1136"/>
                <a:gd name="T45" fmla="*/ 50 h 713"/>
                <a:gd name="T46" fmla="*/ 186 w 1136"/>
                <a:gd name="T47" fmla="*/ 24 h 713"/>
                <a:gd name="T48" fmla="*/ 157 w 1136"/>
                <a:gd name="T49" fmla="*/ 26 h 713"/>
                <a:gd name="T50" fmla="*/ 107 w 1136"/>
                <a:gd name="T51" fmla="*/ 21 h 713"/>
                <a:gd name="T52" fmla="*/ 71 w 1136"/>
                <a:gd name="T53" fmla="*/ 6 h 713"/>
                <a:gd name="T54" fmla="*/ 50 w 1136"/>
                <a:gd name="T55" fmla="*/ 4 h 713"/>
                <a:gd name="T56" fmla="*/ 43 w 1136"/>
                <a:gd name="T57" fmla="*/ 2 h 713"/>
                <a:gd name="T58" fmla="*/ 35 w 1136"/>
                <a:gd name="T59" fmla="*/ 1 h 713"/>
                <a:gd name="T60" fmla="*/ 34 w 1136"/>
                <a:gd name="T61" fmla="*/ 2 h 713"/>
                <a:gd name="T62" fmla="*/ 31 w 1136"/>
                <a:gd name="T63" fmla="*/ 7 h 713"/>
                <a:gd name="T64" fmla="*/ 29 w 1136"/>
                <a:gd name="T65" fmla="*/ 9 h 713"/>
                <a:gd name="T66" fmla="*/ 54 w 1136"/>
                <a:gd name="T67" fmla="*/ 24 h 713"/>
                <a:gd name="T68" fmla="*/ 33 w 1136"/>
                <a:gd name="T69" fmla="*/ 42 h 7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6"/>
                <a:gd name="T106" fmla="*/ 0 h 713"/>
                <a:gd name="T107" fmla="*/ 1136 w 1136"/>
                <a:gd name="T108" fmla="*/ 713 h 7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6" h="713">
                  <a:moveTo>
                    <a:pt x="130" y="169"/>
                  </a:moveTo>
                  <a:lnTo>
                    <a:pt x="159" y="205"/>
                  </a:lnTo>
                  <a:lnTo>
                    <a:pt x="157" y="258"/>
                  </a:lnTo>
                  <a:lnTo>
                    <a:pt x="208" y="256"/>
                  </a:lnTo>
                  <a:lnTo>
                    <a:pt x="236" y="331"/>
                  </a:lnTo>
                  <a:lnTo>
                    <a:pt x="234" y="417"/>
                  </a:lnTo>
                  <a:lnTo>
                    <a:pt x="183" y="425"/>
                  </a:lnTo>
                  <a:lnTo>
                    <a:pt x="140" y="474"/>
                  </a:lnTo>
                  <a:lnTo>
                    <a:pt x="33" y="482"/>
                  </a:lnTo>
                  <a:lnTo>
                    <a:pt x="0" y="516"/>
                  </a:lnTo>
                  <a:lnTo>
                    <a:pt x="23" y="591"/>
                  </a:lnTo>
                  <a:lnTo>
                    <a:pt x="82" y="671"/>
                  </a:lnTo>
                  <a:lnTo>
                    <a:pt x="134" y="713"/>
                  </a:lnTo>
                  <a:lnTo>
                    <a:pt x="161" y="648"/>
                  </a:lnTo>
                  <a:lnTo>
                    <a:pt x="220" y="596"/>
                  </a:lnTo>
                  <a:lnTo>
                    <a:pt x="319" y="612"/>
                  </a:lnTo>
                  <a:lnTo>
                    <a:pt x="332" y="585"/>
                  </a:lnTo>
                  <a:lnTo>
                    <a:pt x="303" y="545"/>
                  </a:lnTo>
                  <a:lnTo>
                    <a:pt x="372" y="528"/>
                  </a:lnTo>
                  <a:lnTo>
                    <a:pt x="460" y="555"/>
                  </a:lnTo>
                  <a:lnTo>
                    <a:pt x="531" y="559"/>
                  </a:lnTo>
                  <a:lnTo>
                    <a:pt x="588" y="598"/>
                  </a:lnTo>
                  <a:lnTo>
                    <a:pt x="649" y="563"/>
                  </a:lnTo>
                  <a:lnTo>
                    <a:pt x="681" y="569"/>
                  </a:lnTo>
                  <a:lnTo>
                    <a:pt x="687" y="600"/>
                  </a:lnTo>
                  <a:lnTo>
                    <a:pt x="758" y="553"/>
                  </a:lnTo>
                  <a:lnTo>
                    <a:pt x="791" y="587"/>
                  </a:lnTo>
                  <a:lnTo>
                    <a:pt x="785" y="640"/>
                  </a:lnTo>
                  <a:lnTo>
                    <a:pt x="832" y="654"/>
                  </a:lnTo>
                  <a:lnTo>
                    <a:pt x="884" y="608"/>
                  </a:lnTo>
                  <a:lnTo>
                    <a:pt x="947" y="594"/>
                  </a:lnTo>
                  <a:lnTo>
                    <a:pt x="988" y="543"/>
                  </a:lnTo>
                  <a:lnTo>
                    <a:pt x="1019" y="533"/>
                  </a:lnTo>
                  <a:lnTo>
                    <a:pt x="1055" y="496"/>
                  </a:lnTo>
                  <a:lnTo>
                    <a:pt x="1108" y="516"/>
                  </a:lnTo>
                  <a:lnTo>
                    <a:pt x="1136" y="490"/>
                  </a:lnTo>
                  <a:lnTo>
                    <a:pt x="1122" y="431"/>
                  </a:lnTo>
                  <a:lnTo>
                    <a:pt x="1088" y="388"/>
                  </a:lnTo>
                  <a:lnTo>
                    <a:pt x="1088" y="291"/>
                  </a:lnTo>
                  <a:lnTo>
                    <a:pt x="1051" y="272"/>
                  </a:lnTo>
                  <a:lnTo>
                    <a:pt x="1019" y="274"/>
                  </a:lnTo>
                  <a:lnTo>
                    <a:pt x="980" y="242"/>
                  </a:lnTo>
                  <a:lnTo>
                    <a:pt x="960" y="213"/>
                  </a:lnTo>
                  <a:lnTo>
                    <a:pt x="901" y="236"/>
                  </a:lnTo>
                  <a:lnTo>
                    <a:pt x="836" y="187"/>
                  </a:lnTo>
                  <a:lnTo>
                    <a:pt x="783" y="203"/>
                  </a:lnTo>
                  <a:lnTo>
                    <a:pt x="748" y="160"/>
                  </a:lnTo>
                  <a:lnTo>
                    <a:pt x="744" y="98"/>
                  </a:lnTo>
                  <a:lnTo>
                    <a:pt x="677" y="126"/>
                  </a:lnTo>
                  <a:lnTo>
                    <a:pt x="628" y="106"/>
                  </a:lnTo>
                  <a:lnTo>
                    <a:pt x="514" y="124"/>
                  </a:lnTo>
                  <a:lnTo>
                    <a:pt x="427" y="87"/>
                  </a:lnTo>
                  <a:lnTo>
                    <a:pt x="329" y="0"/>
                  </a:lnTo>
                  <a:lnTo>
                    <a:pt x="283" y="24"/>
                  </a:lnTo>
                  <a:lnTo>
                    <a:pt x="205" y="18"/>
                  </a:lnTo>
                  <a:lnTo>
                    <a:pt x="201" y="16"/>
                  </a:lnTo>
                  <a:lnTo>
                    <a:pt x="187" y="14"/>
                  </a:lnTo>
                  <a:lnTo>
                    <a:pt x="171" y="10"/>
                  </a:lnTo>
                  <a:lnTo>
                    <a:pt x="153" y="6"/>
                  </a:lnTo>
                  <a:lnTo>
                    <a:pt x="140" y="4"/>
                  </a:lnTo>
                  <a:lnTo>
                    <a:pt x="136" y="4"/>
                  </a:lnTo>
                  <a:lnTo>
                    <a:pt x="134" y="8"/>
                  </a:lnTo>
                  <a:lnTo>
                    <a:pt x="130" y="18"/>
                  </a:lnTo>
                  <a:lnTo>
                    <a:pt x="124" y="28"/>
                  </a:lnTo>
                  <a:lnTo>
                    <a:pt x="120" y="36"/>
                  </a:lnTo>
                  <a:lnTo>
                    <a:pt x="118" y="39"/>
                  </a:lnTo>
                  <a:lnTo>
                    <a:pt x="181" y="79"/>
                  </a:lnTo>
                  <a:lnTo>
                    <a:pt x="216" y="98"/>
                  </a:lnTo>
                  <a:lnTo>
                    <a:pt x="151" y="140"/>
                  </a:lnTo>
                  <a:lnTo>
                    <a:pt x="130" y="169"/>
                  </a:lnTo>
                </a:path>
              </a:pathLst>
            </a:custGeom>
            <a:solidFill>
              <a:srgbClr val="C00000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74" name="Freeform 123"/>
            <p:cNvSpPr>
              <a:spLocks/>
            </p:cNvSpPr>
            <p:nvPr/>
          </p:nvSpPr>
          <p:spPr bwMode="gray">
            <a:xfrm>
              <a:off x="3140" y="2406"/>
              <a:ext cx="448" cy="398"/>
            </a:xfrm>
            <a:custGeom>
              <a:avLst/>
              <a:gdLst>
                <a:gd name="T0" fmla="*/ 0 w 896"/>
                <a:gd name="T1" fmla="*/ 84 h 797"/>
                <a:gd name="T2" fmla="*/ 7 w 896"/>
                <a:gd name="T3" fmla="*/ 100 h 797"/>
                <a:gd name="T4" fmla="*/ 17 w 896"/>
                <a:gd name="T5" fmla="*/ 115 h 797"/>
                <a:gd name="T6" fmla="*/ 30 w 896"/>
                <a:gd name="T7" fmla="*/ 127 h 797"/>
                <a:gd name="T8" fmla="*/ 29 w 896"/>
                <a:gd name="T9" fmla="*/ 140 h 797"/>
                <a:gd name="T10" fmla="*/ 53 w 896"/>
                <a:gd name="T11" fmla="*/ 162 h 797"/>
                <a:gd name="T12" fmla="*/ 76 w 896"/>
                <a:gd name="T13" fmla="*/ 171 h 797"/>
                <a:gd name="T14" fmla="*/ 104 w 896"/>
                <a:gd name="T15" fmla="*/ 166 h 797"/>
                <a:gd name="T16" fmla="*/ 116 w 896"/>
                <a:gd name="T17" fmla="*/ 171 h 797"/>
                <a:gd name="T18" fmla="*/ 133 w 896"/>
                <a:gd name="T19" fmla="*/ 164 h 797"/>
                <a:gd name="T20" fmla="*/ 134 w 896"/>
                <a:gd name="T21" fmla="*/ 180 h 797"/>
                <a:gd name="T22" fmla="*/ 143 w 896"/>
                <a:gd name="T23" fmla="*/ 191 h 797"/>
                <a:gd name="T24" fmla="*/ 156 w 896"/>
                <a:gd name="T25" fmla="*/ 187 h 797"/>
                <a:gd name="T26" fmla="*/ 173 w 896"/>
                <a:gd name="T27" fmla="*/ 199 h 797"/>
                <a:gd name="T28" fmla="*/ 188 w 896"/>
                <a:gd name="T29" fmla="*/ 194 h 797"/>
                <a:gd name="T30" fmla="*/ 193 w 896"/>
                <a:gd name="T31" fmla="*/ 189 h 797"/>
                <a:gd name="T32" fmla="*/ 212 w 896"/>
                <a:gd name="T33" fmla="*/ 179 h 797"/>
                <a:gd name="T34" fmla="*/ 213 w 896"/>
                <a:gd name="T35" fmla="*/ 163 h 797"/>
                <a:gd name="T36" fmla="*/ 208 w 896"/>
                <a:gd name="T37" fmla="*/ 148 h 797"/>
                <a:gd name="T38" fmla="*/ 194 w 896"/>
                <a:gd name="T39" fmla="*/ 157 h 797"/>
                <a:gd name="T40" fmla="*/ 180 w 896"/>
                <a:gd name="T41" fmla="*/ 141 h 797"/>
                <a:gd name="T42" fmla="*/ 170 w 896"/>
                <a:gd name="T43" fmla="*/ 133 h 797"/>
                <a:gd name="T44" fmla="*/ 182 w 896"/>
                <a:gd name="T45" fmla="*/ 129 h 797"/>
                <a:gd name="T46" fmla="*/ 181 w 896"/>
                <a:gd name="T47" fmla="*/ 116 h 797"/>
                <a:gd name="T48" fmla="*/ 190 w 896"/>
                <a:gd name="T49" fmla="*/ 108 h 797"/>
                <a:gd name="T50" fmla="*/ 186 w 896"/>
                <a:gd name="T51" fmla="*/ 94 h 797"/>
                <a:gd name="T52" fmla="*/ 197 w 896"/>
                <a:gd name="T53" fmla="*/ 87 h 797"/>
                <a:gd name="T54" fmla="*/ 211 w 896"/>
                <a:gd name="T55" fmla="*/ 99 h 797"/>
                <a:gd name="T56" fmla="*/ 224 w 896"/>
                <a:gd name="T57" fmla="*/ 91 h 797"/>
                <a:gd name="T58" fmla="*/ 219 w 896"/>
                <a:gd name="T59" fmla="*/ 75 h 797"/>
                <a:gd name="T60" fmla="*/ 206 w 896"/>
                <a:gd name="T61" fmla="*/ 71 h 797"/>
                <a:gd name="T62" fmla="*/ 203 w 896"/>
                <a:gd name="T63" fmla="*/ 62 h 797"/>
                <a:gd name="T64" fmla="*/ 182 w 896"/>
                <a:gd name="T65" fmla="*/ 66 h 797"/>
                <a:gd name="T66" fmla="*/ 169 w 896"/>
                <a:gd name="T67" fmla="*/ 53 h 797"/>
                <a:gd name="T68" fmla="*/ 157 w 896"/>
                <a:gd name="T69" fmla="*/ 53 h 797"/>
                <a:gd name="T70" fmla="*/ 156 w 896"/>
                <a:gd name="T71" fmla="*/ 41 h 797"/>
                <a:gd name="T72" fmla="*/ 173 w 896"/>
                <a:gd name="T73" fmla="*/ 20 h 797"/>
                <a:gd name="T74" fmla="*/ 171 w 896"/>
                <a:gd name="T75" fmla="*/ 3 h 797"/>
                <a:gd name="T76" fmla="*/ 153 w 896"/>
                <a:gd name="T77" fmla="*/ 6 h 797"/>
                <a:gd name="T78" fmla="*/ 112 w 896"/>
                <a:gd name="T79" fmla="*/ 0 h 797"/>
                <a:gd name="T80" fmla="*/ 110 w 896"/>
                <a:gd name="T81" fmla="*/ 32 h 797"/>
                <a:gd name="T82" fmla="*/ 89 w 896"/>
                <a:gd name="T83" fmla="*/ 49 h 797"/>
                <a:gd name="T84" fmla="*/ 72 w 896"/>
                <a:gd name="T85" fmla="*/ 52 h 797"/>
                <a:gd name="T86" fmla="*/ 42 w 896"/>
                <a:gd name="T87" fmla="*/ 71 h 797"/>
                <a:gd name="T88" fmla="*/ 25 w 896"/>
                <a:gd name="T89" fmla="*/ 79 h 797"/>
                <a:gd name="T90" fmla="*/ 0 w 896"/>
                <a:gd name="T91" fmla="*/ 84 h 7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96"/>
                <a:gd name="T139" fmla="*/ 0 h 797"/>
                <a:gd name="T140" fmla="*/ 896 w 896"/>
                <a:gd name="T141" fmla="*/ 797 h 79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96" h="797">
                  <a:moveTo>
                    <a:pt x="0" y="339"/>
                  </a:moveTo>
                  <a:lnTo>
                    <a:pt x="28" y="402"/>
                  </a:lnTo>
                  <a:lnTo>
                    <a:pt x="65" y="463"/>
                  </a:lnTo>
                  <a:lnTo>
                    <a:pt x="120" y="510"/>
                  </a:lnTo>
                  <a:lnTo>
                    <a:pt x="117" y="561"/>
                  </a:lnTo>
                  <a:lnTo>
                    <a:pt x="211" y="648"/>
                  </a:lnTo>
                  <a:lnTo>
                    <a:pt x="302" y="685"/>
                  </a:lnTo>
                  <a:lnTo>
                    <a:pt x="416" y="667"/>
                  </a:lnTo>
                  <a:lnTo>
                    <a:pt x="465" y="687"/>
                  </a:lnTo>
                  <a:lnTo>
                    <a:pt x="532" y="659"/>
                  </a:lnTo>
                  <a:lnTo>
                    <a:pt x="536" y="721"/>
                  </a:lnTo>
                  <a:lnTo>
                    <a:pt x="571" y="764"/>
                  </a:lnTo>
                  <a:lnTo>
                    <a:pt x="624" y="748"/>
                  </a:lnTo>
                  <a:lnTo>
                    <a:pt x="689" y="797"/>
                  </a:lnTo>
                  <a:lnTo>
                    <a:pt x="750" y="776"/>
                  </a:lnTo>
                  <a:lnTo>
                    <a:pt x="772" y="756"/>
                  </a:lnTo>
                  <a:lnTo>
                    <a:pt x="845" y="719"/>
                  </a:lnTo>
                  <a:lnTo>
                    <a:pt x="851" y="654"/>
                  </a:lnTo>
                  <a:lnTo>
                    <a:pt x="831" y="595"/>
                  </a:lnTo>
                  <a:lnTo>
                    <a:pt x="774" y="630"/>
                  </a:lnTo>
                  <a:lnTo>
                    <a:pt x="717" y="567"/>
                  </a:lnTo>
                  <a:lnTo>
                    <a:pt x="678" y="534"/>
                  </a:lnTo>
                  <a:lnTo>
                    <a:pt x="727" y="518"/>
                  </a:lnTo>
                  <a:lnTo>
                    <a:pt x="723" y="465"/>
                  </a:lnTo>
                  <a:lnTo>
                    <a:pt x="760" y="433"/>
                  </a:lnTo>
                  <a:lnTo>
                    <a:pt x="743" y="378"/>
                  </a:lnTo>
                  <a:lnTo>
                    <a:pt x="788" y="349"/>
                  </a:lnTo>
                  <a:lnTo>
                    <a:pt x="841" y="398"/>
                  </a:lnTo>
                  <a:lnTo>
                    <a:pt x="896" y="366"/>
                  </a:lnTo>
                  <a:lnTo>
                    <a:pt x="876" y="303"/>
                  </a:lnTo>
                  <a:lnTo>
                    <a:pt x="823" y="284"/>
                  </a:lnTo>
                  <a:lnTo>
                    <a:pt x="811" y="250"/>
                  </a:lnTo>
                  <a:lnTo>
                    <a:pt x="727" y="266"/>
                  </a:lnTo>
                  <a:lnTo>
                    <a:pt x="676" y="213"/>
                  </a:lnTo>
                  <a:lnTo>
                    <a:pt x="626" y="215"/>
                  </a:lnTo>
                  <a:lnTo>
                    <a:pt x="622" y="165"/>
                  </a:lnTo>
                  <a:lnTo>
                    <a:pt x="691" y="83"/>
                  </a:lnTo>
                  <a:lnTo>
                    <a:pt x="683" y="12"/>
                  </a:lnTo>
                  <a:lnTo>
                    <a:pt x="609" y="26"/>
                  </a:lnTo>
                  <a:lnTo>
                    <a:pt x="445" y="0"/>
                  </a:lnTo>
                  <a:lnTo>
                    <a:pt x="437" y="130"/>
                  </a:lnTo>
                  <a:lnTo>
                    <a:pt x="353" y="197"/>
                  </a:lnTo>
                  <a:lnTo>
                    <a:pt x="288" y="209"/>
                  </a:lnTo>
                  <a:lnTo>
                    <a:pt x="168" y="286"/>
                  </a:lnTo>
                  <a:lnTo>
                    <a:pt x="97" y="317"/>
                  </a:lnTo>
                  <a:lnTo>
                    <a:pt x="0" y="339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75" name="Freeform 124"/>
            <p:cNvSpPr>
              <a:spLocks/>
            </p:cNvSpPr>
            <p:nvPr/>
          </p:nvSpPr>
          <p:spPr bwMode="gray">
            <a:xfrm>
              <a:off x="3140" y="2406"/>
              <a:ext cx="448" cy="398"/>
            </a:xfrm>
            <a:custGeom>
              <a:avLst/>
              <a:gdLst>
                <a:gd name="T0" fmla="*/ 0 w 896"/>
                <a:gd name="T1" fmla="*/ 84 h 797"/>
                <a:gd name="T2" fmla="*/ 7 w 896"/>
                <a:gd name="T3" fmla="*/ 100 h 797"/>
                <a:gd name="T4" fmla="*/ 17 w 896"/>
                <a:gd name="T5" fmla="*/ 115 h 797"/>
                <a:gd name="T6" fmla="*/ 30 w 896"/>
                <a:gd name="T7" fmla="*/ 127 h 797"/>
                <a:gd name="T8" fmla="*/ 29 w 896"/>
                <a:gd name="T9" fmla="*/ 140 h 797"/>
                <a:gd name="T10" fmla="*/ 53 w 896"/>
                <a:gd name="T11" fmla="*/ 162 h 797"/>
                <a:gd name="T12" fmla="*/ 76 w 896"/>
                <a:gd name="T13" fmla="*/ 171 h 797"/>
                <a:gd name="T14" fmla="*/ 104 w 896"/>
                <a:gd name="T15" fmla="*/ 166 h 797"/>
                <a:gd name="T16" fmla="*/ 116 w 896"/>
                <a:gd name="T17" fmla="*/ 171 h 797"/>
                <a:gd name="T18" fmla="*/ 133 w 896"/>
                <a:gd name="T19" fmla="*/ 164 h 797"/>
                <a:gd name="T20" fmla="*/ 134 w 896"/>
                <a:gd name="T21" fmla="*/ 180 h 797"/>
                <a:gd name="T22" fmla="*/ 143 w 896"/>
                <a:gd name="T23" fmla="*/ 191 h 797"/>
                <a:gd name="T24" fmla="*/ 156 w 896"/>
                <a:gd name="T25" fmla="*/ 187 h 797"/>
                <a:gd name="T26" fmla="*/ 173 w 896"/>
                <a:gd name="T27" fmla="*/ 199 h 797"/>
                <a:gd name="T28" fmla="*/ 188 w 896"/>
                <a:gd name="T29" fmla="*/ 194 h 797"/>
                <a:gd name="T30" fmla="*/ 193 w 896"/>
                <a:gd name="T31" fmla="*/ 189 h 797"/>
                <a:gd name="T32" fmla="*/ 212 w 896"/>
                <a:gd name="T33" fmla="*/ 179 h 797"/>
                <a:gd name="T34" fmla="*/ 213 w 896"/>
                <a:gd name="T35" fmla="*/ 163 h 797"/>
                <a:gd name="T36" fmla="*/ 208 w 896"/>
                <a:gd name="T37" fmla="*/ 148 h 797"/>
                <a:gd name="T38" fmla="*/ 194 w 896"/>
                <a:gd name="T39" fmla="*/ 157 h 797"/>
                <a:gd name="T40" fmla="*/ 180 w 896"/>
                <a:gd name="T41" fmla="*/ 141 h 797"/>
                <a:gd name="T42" fmla="*/ 170 w 896"/>
                <a:gd name="T43" fmla="*/ 133 h 797"/>
                <a:gd name="T44" fmla="*/ 182 w 896"/>
                <a:gd name="T45" fmla="*/ 129 h 797"/>
                <a:gd name="T46" fmla="*/ 181 w 896"/>
                <a:gd name="T47" fmla="*/ 116 h 797"/>
                <a:gd name="T48" fmla="*/ 190 w 896"/>
                <a:gd name="T49" fmla="*/ 108 h 797"/>
                <a:gd name="T50" fmla="*/ 186 w 896"/>
                <a:gd name="T51" fmla="*/ 94 h 797"/>
                <a:gd name="T52" fmla="*/ 197 w 896"/>
                <a:gd name="T53" fmla="*/ 87 h 797"/>
                <a:gd name="T54" fmla="*/ 211 w 896"/>
                <a:gd name="T55" fmla="*/ 99 h 797"/>
                <a:gd name="T56" fmla="*/ 224 w 896"/>
                <a:gd name="T57" fmla="*/ 91 h 797"/>
                <a:gd name="T58" fmla="*/ 219 w 896"/>
                <a:gd name="T59" fmla="*/ 75 h 797"/>
                <a:gd name="T60" fmla="*/ 206 w 896"/>
                <a:gd name="T61" fmla="*/ 71 h 797"/>
                <a:gd name="T62" fmla="*/ 203 w 896"/>
                <a:gd name="T63" fmla="*/ 62 h 797"/>
                <a:gd name="T64" fmla="*/ 182 w 896"/>
                <a:gd name="T65" fmla="*/ 66 h 797"/>
                <a:gd name="T66" fmla="*/ 169 w 896"/>
                <a:gd name="T67" fmla="*/ 53 h 797"/>
                <a:gd name="T68" fmla="*/ 157 w 896"/>
                <a:gd name="T69" fmla="*/ 53 h 797"/>
                <a:gd name="T70" fmla="*/ 156 w 896"/>
                <a:gd name="T71" fmla="*/ 41 h 797"/>
                <a:gd name="T72" fmla="*/ 173 w 896"/>
                <a:gd name="T73" fmla="*/ 20 h 797"/>
                <a:gd name="T74" fmla="*/ 171 w 896"/>
                <a:gd name="T75" fmla="*/ 3 h 797"/>
                <a:gd name="T76" fmla="*/ 153 w 896"/>
                <a:gd name="T77" fmla="*/ 6 h 797"/>
                <a:gd name="T78" fmla="*/ 112 w 896"/>
                <a:gd name="T79" fmla="*/ 0 h 797"/>
                <a:gd name="T80" fmla="*/ 110 w 896"/>
                <a:gd name="T81" fmla="*/ 32 h 797"/>
                <a:gd name="T82" fmla="*/ 89 w 896"/>
                <a:gd name="T83" fmla="*/ 49 h 797"/>
                <a:gd name="T84" fmla="*/ 72 w 896"/>
                <a:gd name="T85" fmla="*/ 52 h 797"/>
                <a:gd name="T86" fmla="*/ 42 w 896"/>
                <a:gd name="T87" fmla="*/ 71 h 797"/>
                <a:gd name="T88" fmla="*/ 25 w 896"/>
                <a:gd name="T89" fmla="*/ 79 h 797"/>
                <a:gd name="T90" fmla="*/ 0 w 896"/>
                <a:gd name="T91" fmla="*/ 84 h 7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96"/>
                <a:gd name="T139" fmla="*/ 0 h 797"/>
                <a:gd name="T140" fmla="*/ 896 w 896"/>
                <a:gd name="T141" fmla="*/ 797 h 79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96" h="797">
                  <a:moveTo>
                    <a:pt x="0" y="339"/>
                  </a:moveTo>
                  <a:lnTo>
                    <a:pt x="28" y="402"/>
                  </a:lnTo>
                  <a:lnTo>
                    <a:pt x="65" y="463"/>
                  </a:lnTo>
                  <a:lnTo>
                    <a:pt x="120" y="510"/>
                  </a:lnTo>
                  <a:lnTo>
                    <a:pt x="117" y="561"/>
                  </a:lnTo>
                  <a:lnTo>
                    <a:pt x="211" y="648"/>
                  </a:lnTo>
                  <a:lnTo>
                    <a:pt x="302" y="685"/>
                  </a:lnTo>
                  <a:lnTo>
                    <a:pt x="416" y="667"/>
                  </a:lnTo>
                  <a:lnTo>
                    <a:pt x="465" y="687"/>
                  </a:lnTo>
                  <a:lnTo>
                    <a:pt x="532" y="659"/>
                  </a:lnTo>
                  <a:lnTo>
                    <a:pt x="536" y="721"/>
                  </a:lnTo>
                  <a:lnTo>
                    <a:pt x="571" y="764"/>
                  </a:lnTo>
                  <a:lnTo>
                    <a:pt x="624" y="748"/>
                  </a:lnTo>
                  <a:lnTo>
                    <a:pt x="689" y="797"/>
                  </a:lnTo>
                  <a:lnTo>
                    <a:pt x="750" y="776"/>
                  </a:lnTo>
                  <a:lnTo>
                    <a:pt x="772" y="756"/>
                  </a:lnTo>
                  <a:lnTo>
                    <a:pt x="845" y="719"/>
                  </a:lnTo>
                  <a:lnTo>
                    <a:pt x="851" y="654"/>
                  </a:lnTo>
                  <a:lnTo>
                    <a:pt x="831" y="595"/>
                  </a:lnTo>
                  <a:lnTo>
                    <a:pt x="774" y="630"/>
                  </a:lnTo>
                  <a:lnTo>
                    <a:pt x="717" y="567"/>
                  </a:lnTo>
                  <a:lnTo>
                    <a:pt x="678" y="534"/>
                  </a:lnTo>
                  <a:lnTo>
                    <a:pt x="727" y="518"/>
                  </a:lnTo>
                  <a:lnTo>
                    <a:pt x="723" y="465"/>
                  </a:lnTo>
                  <a:lnTo>
                    <a:pt x="760" y="433"/>
                  </a:lnTo>
                  <a:lnTo>
                    <a:pt x="743" y="378"/>
                  </a:lnTo>
                  <a:lnTo>
                    <a:pt x="788" y="349"/>
                  </a:lnTo>
                  <a:lnTo>
                    <a:pt x="841" y="398"/>
                  </a:lnTo>
                  <a:lnTo>
                    <a:pt x="896" y="366"/>
                  </a:lnTo>
                  <a:lnTo>
                    <a:pt x="876" y="303"/>
                  </a:lnTo>
                  <a:lnTo>
                    <a:pt x="823" y="284"/>
                  </a:lnTo>
                  <a:lnTo>
                    <a:pt x="811" y="250"/>
                  </a:lnTo>
                  <a:lnTo>
                    <a:pt x="727" y="266"/>
                  </a:lnTo>
                  <a:lnTo>
                    <a:pt x="676" y="213"/>
                  </a:lnTo>
                  <a:lnTo>
                    <a:pt x="626" y="215"/>
                  </a:lnTo>
                  <a:lnTo>
                    <a:pt x="622" y="165"/>
                  </a:lnTo>
                  <a:lnTo>
                    <a:pt x="691" y="83"/>
                  </a:lnTo>
                  <a:lnTo>
                    <a:pt x="683" y="12"/>
                  </a:lnTo>
                  <a:lnTo>
                    <a:pt x="609" y="26"/>
                  </a:lnTo>
                  <a:lnTo>
                    <a:pt x="445" y="0"/>
                  </a:lnTo>
                  <a:lnTo>
                    <a:pt x="437" y="130"/>
                  </a:lnTo>
                  <a:lnTo>
                    <a:pt x="353" y="197"/>
                  </a:lnTo>
                  <a:lnTo>
                    <a:pt x="288" y="209"/>
                  </a:lnTo>
                  <a:lnTo>
                    <a:pt x="168" y="286"/>
                  </a:lnTo>
                  <a:lnTo>
                    <a:pt x="97" y="317"/>
                  </a:lnTo>
                  <a:lnTo>
                    <a:pt x="0" y="339"/>
                  </a:lnTo>
                </a:path>
              </a:pathLst>
            </a:custGeom>
            <a:solidFill>
              <a:srgbClr val="C00000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76" name="Freeform 125"/>
            <p:cNvSpPr>
              <a:spLocks/>
            </p:cNvSpPr>
            <p:nvPr/>
          </p:nvSpPr>
          <p:spPr bwMode="gray">
            <a:xfrm>
              <a:off x="3128" y="2050"/>
              <a:ext cx="251" cy="526"/>
            </a:xfrm>
            <a:custGeom>
              <a:avLst/>
              <a:gdLst>
                <a:gd name="T0" fmla="*/ 7 w 502"/>
                <a:gd name="T1" fmla="*/ 236 h 1051"/>
                <a:gd name="T2" fmla="*/ 6 w 502"/>
                <a:gd name="T3" fmla="*/ 263 h 1051"/>
                <a:gd name="T4" fmla="*/ 30 w 502"/>
                <a:gd name="T5" fmla="*/ 257 h 1051"/>
                <a:gd name="T6" fmla="*/ 48 w 502"/>
                <a:gd name="T7" fmla="*/ 250 h 1051"/>
                <a:gd name="T8" fmla="*/ 78 w 502"/>
                <a:gd name="T9" fmla="*/ 230 h 1051"/>
                <a:gd name="T10" fmla="*/ 94 w 502"/>
                <a:gd name="T11" fmla="*/ 228 h 1051"/>
                <a:gd name="T12" fmla="*/ 115 w 502"/>
                <a:gd name="T13" fmla="*/ 210 h 1051"/>
                <a:gd name="T14" fmla="*/ 117 w 502"/>
                <a:gd name="T15" fmla="*/ 178 h 1051"/>
                <a:gd name="T16" fmla="*/ 108 w 502"/>
                <a:gd name="T17" fmla="*/ 169 h 1051"/>
                <a:gd name="T18" fmla="*/ 109 w 502"/>
                <a:gd name="T19" fmla="*/ 159 h 1051"/>
                <a:gd name="T20" fmla="*/ 115 w 502"/>
                <a:gd name="T21" fmla="*/ 150 h 1051"/>
                <a:gd name="T22" fmla="*/ 114 w 502"/>
                <a:gd name="T23" fmla="*/ 142 h 1051"/>
                <a:gd name="T24" fmla="*/ 121 w 502"/>
                <a:gd name="T25" fmla="*/ 126 h 1051"/>
                <a:gd name="T26" fmla="*/ 118 w 502"/>
                <a:gd name="T27" fmla="*/ 109 h 1051"/>
                <a:gd name="T28" fmla="*/ 99 w 502"/>
                <a:gd name="T29" fmla="*/ 99 h 1051"/>
                <a:gd name="T30" fmla="*/ 100 w 502"/>
                <a:gd name="T31" fmla="*/ 81 h 1051"/>
                <a:gd name="T32" fmla="*/ 108 w 502"/>
                <a:gd name="T33" fmla="*/ 74 h 1051"/>
                <a:gd name="T34" fmla="*/ 109 w 502"/>
                <a:gd name="T35" fmla="*/ 64 h 1051"/>
                <a:gd name="T36" fmla="*/ 119 w 502"/>
                <a:gd name="T37" fmla="*/ 60 h 1051"/>
                <a:gd name="T38" fmla="*/ 126 w 502"/>
                <a:gd name="T39" fmla="*/ 43 h 1051"/>
                <a:gd name="T40" fmla="*/ 119 w 502"/>
                <a:gd name="T41" fmla="*/ 31 h 1051"/>
                <a:gd name="T42" fmla="*/ 110 w 502"/>
                <a:gd name="T43" fmla="*/ 26 h 1051"/>
                <a:gd name="T44" fmla="*/ 111 w 502"/>
                <a:gd name="T45" fmla="*/ 16 h 1051"/>
                <a:gd name="T46" fmla="*/ 121 w 502"/>
                <a:gd name="T47" fmla="*/ 11 h 1051"/>
                <a:gd name="T48" fmla="*/ 114 w 502"/>
                <a:gd name="T49" fmla="*/ 0 h 1051"/>
                <a:gd name="T50" fmla="*/ 87 w 502"/>
                <a:gd name="T51" fmla="*/ 11 h 1051"/>
                <a:gd name="T52" fmla="*/ 72 w 502"/>
                <a:gd name="T53" fmla="*/ 11 h 1051"/>
                <a:gd name="T54" fmla="*/ 50 w 502"/>
                <a:gd name="T55" fmla="*/ 19 h 1051"/>
                <a:gd name="T56" fmla="*/ 38 w 502"/>
                <a:gd name="T57" fmla="*/ 49 h 1051"/>
                <a:gd name="T58" fmla="*/ 19 w 502"/>
                <a:gd name="T59" fmla="*/ 56 h 1051"/>
                <a:gd name="T60" fmla="*/ 19 w 502"/>
                <a:gd name="T61" fmla="*/ 73 h 1051"/>
                <a:gd name="T62" fmla="*/ 12 w 502"/>
                <a:gd name="T63" fmla="*/ 104 h 1051"/>
                <a:gd name="T64" fmla="*/ 0 w 502"/>
                <a:gd name="T65" fmla="*/ 117 h 1051"/>
                <a:gd name="T66" fmla="*/ 13 w 502"/>
                <a:gd name="T67" fmla="*/ 139 h 1051"/>
                <a:gd name="T68" fmla="*/ 4 w 502"/>
                <a:gd name="T69" fmla="*/ 164 h 1051"/>
                <a:gd name="T70" fmla="*/ 9 w 502"/>
                <a:gd name="T71" fmla="*/ 198 h 1051"/>
                <a:gd name="T72" fmla="*/ 15 w 502"/>
                <a:gd name="T73" fmla="*/ 220 h 1051"/>
                <a:gd name="T74" fmla="*/ 7 w 502"/>
                <a:gd name="T75" fmla="*/ 236 h 105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02"/>
                <a:gd name="T115" fmla="*/ 0 h 1051"/>
                <a:gd name="T116" fmla="*/ 502 w 502"/>
                <a:gd name="T117" fmla="*/ 1051 h 105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02" h="1051">
                  <a:moveTo>
                    <a:pt x="25" y="942"/>
                  </a:moveTo>
                  <a:lnTo>
                    <a:pt x="23" y="1051"/>
                  </a:lnTo>
                  <a:lnTo>
                    <a:pt x="120" y="1027"/>
                  </a:lnTo>
                  <a:lnTo>
                    <a:pt x="191" y="998"/>
                  </a:lnTo>
                  <a:lnTo>
                    <a:pt x="311" y="919"/>
                  </a:lnTo>
                  <a:lnTo>
                    <a:pt x="376" y="909"/>
                  </a:lnTo>
                  <a:lnTo>
                    <a:pt x="460" y="840"/>
                  </a:lnTo>
                  <a:lnTo>
                    <a:pt x="468" y="712"/>
                  </a:lnTo>
                  <a:lnTo>
                    <a:pt x="429" y="675"/>
                  </a:lnTo>
                  <a:lnTo>
                    <a:pt x="433" y="635"/>
                  </a:lnTo>
                  <a:lnTo>
                    <a:pt x="460" y="600"/>
                  </a:lnTo>
                  <a:lnTo>
                    <a:pt x="454" y="565"/>
                  </a:lnTo>
                  <a:lnTo>
                    <a:pt x="484" y="504"/>
                  </a:lnTo>
                  <a:lnTo>
                    <a:pt x="470" y="433"/>
                  </a:lnTo>
                  <a:lnTo>
                    <a:pt x="395" y="395"/>
                  </a:lnTo>
                  <a:lnTo>
                    <a:pt x="397" y="324"/>
                  </a:lnTo>
                  <a:lnTo>
                    <a:pt x="429" y="293"/>
                  </a:lnTo>
                  <a:lnTo>
                    <a:pt x="435" y="254"/>
                  </a:lnTo>
                  <a:lnTo>
                    <a:pt x="476" y="240"/>
                  </a:lnTo>
                  <a:lnTo>
                    <a:pt x="502" y="169"/>
                  </a:lnTo>
                  <a:lnTo>
                    <a:pt x="476" y="122"/>
                  </a:lnTo>
                  <a:lnTo>
                    <a:pt x="437" y="104"/>
                  </a:lnTo>
                  <a:lnTo>
                    <a:pt x="441" y="61"/>
                  </a:lnTo>
                  <a:lnTo>
                    <a:pt x="484" y="41"/>
                  </a:lnTo>
                  <a:lnTo>
                    <a:pt x="454" y="0"/>
                  </a:lnTo>
                  <a:lnTo>
                    <a:pt x="348" y="43"/>
                  </a:lnTo>
                  <a:lnTo>
                    <a:pt x="285" y="43"/>
                  </a:lnTo>
                  <a:lnTo>
                    <a:pt x="199" y="74"/>
                  </a:lnTo>
                  <a:lnTo>
                    <a:pt x="151" y="193"/>
                  </a:lnTo>
                  <a:lnTo>
                    <a:pt x="73" y="222"/>
                  </a:lnTo>
                  <a:lnTo>
                    <a:pt x="73" y="291"/>
                  </a:lnTo>
                  <a:lnTo>
                    <a:pt x="45" y="415"/>
                  </a:lnTo>
                  <a:lnTo>
                    <a:pt x="0" y="468"/>
                  </a:lnTo>
                  <a:lnTo>
                    <a:pt x="51" y="555"/>
                  </a:lnTo>
                  <a:lnTo>
                    <a:pt x="14" y="655"/>
                  </a:lnTo>
                  <a:lnTo>
                    <a:pt x="33" y="789"/>
                  </a:lnTo>
                  <a:lnTo>
                    <a:pt x="57" y="877"/>
                  </a:lnTo>
                  <a:lnTo>
                    <a:pt x="25" y="942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77" name="Freeform 126"/>
            <p:cNvSpPr>
              <a:spLocks/>
            </p:cNvSpPr>
            <p:nvPr/>
          </p:nvSpPr>
          <p:spPr bwMode="gray">
            <a:xfrm>
              <a:off x="3128" y="2050"/>
              <a:ext cx="251" cy="526"/>
            </a:xfrm>
            <a:custGeom>
              <a:avLst/>
              <a:gdLst>
                <a:gd name="T0" fmla="*/ 7 w 502"/>
                <a:gd name="T1" fmla="*/ 236 h 1051"/>
                <a:gd name="T2" fmla="*/ 6 w 502"/>
                <a:gd name="T3" fmla="*/ 263 h 1051"/>
                <a:gd name="T4" fmla="*/ 30 w 502"/>
                <a:gd name="T5" fmla="*/ 257 h 1051"/>
                <a:gd name="T6" fmla="*/ 48 w 502"/>
                <a:gd name="T7" fmla="*/ 250 h 1051"/>
                <a:gd name="T8" fmla="*/ 78 w 502"/>
                <a:gd name="T9" fmla="*/ 230 h 1051"/>
                <a:gd name="T10" fmla="*/ 94 w 502"/>
                <a:gd name="T11" fmla="*/ 228 h 1051"/>
                <a:gd name="T12" fmla="*/ 115 w 502"/>
                <a:gd name="T13" fmla="*/ 210 h 1051"/>
                <a:gd name="T14" fmla="*/ 117 w 502"/>
                <a:gd name="T15" fmla="*/ 178 h 1051"/>
                <a:gd name="T16" fmla="*/ 108 w 502"/>
                <a:gd name="T17" fmla="*/ 169 h 1051"/>
                <a:gd name="T18" fmla="*/ 109 w 502"/>
                <a:gd name="T19" fmla="*/ 159 h 1051"/>
                <a:gd name="T20" fmla="*/ 115 w 502"/>
                <a:gd name="T21" fmla="*/ 150 h 1051"/>
                <a:gd name="T22" fmla="*/ 114 w 502"/>
                <a:gd name="T23" fmla="*/ 142 h 1051"/>
                <a:gd name="T24" fmla="*/ 121 w 502"/>
                <a:gd name="T25" fmla="*/ 126 h 1051"/>
                <a:gd name="T26" fmla="*/ 118 w 502"/>
                <a:gd name="T27" fmla="*/ 109 h 1051"/>
                <a:gd name="T28" fmla="*/ 99 w 502"/>
                <a:gd name="T29" fmla="*/ 99 h 1051"/>
                <a:gd name="T30" fmla="*/ 100 w 502"/>
                <a:gd name="T31" fmla="*/ 81 h 1051"/>
                <a:gd name="T32" fmla="*/ 108 w 502"/>
                <a:gd name="T33" fmla="*/ 74 h 1051"/>
                <a:gd name="T34" fmla="*/ 109 w 502"/>
                <a:gd name="T35" fmla="*/ 64 h 1051"/>
                <a:gd name="T36" fmla="*/ 119 w 502"/>
                <a:gd name="T37" fmla="*/ 60 h 1051"/>
                <a:gd name="T38" fmla="*/ 126 w 502"/>
                <a:gd name="T39" fmla="*/ 43 h 1051"/>
                <a:gd name="T40" fmla="*/ 119 w 502"/>
                <a:gd name="T41" fmla="*/ 31 h 1051"/>
                <a:gd name="T42" fmla="*/ 110 w 502"/>
                <a:gd name="T43" fmla="*/ 26 h 1051"/>
                <a:gd name="T44" fmla="*/ 111 w 502"/>
                <a:gd name="T45" fmla="*/ 16 h 1051"/>
                <a:gd name="T46" fmla="*/ 121 w 502"/>
                <a:gd name="T47" fmla="*/ 11 h 1051"/>
                <a:gd name="T48" fmla="*/ 114 w 502"/>
                <a:gd name="T49" fmla="*/ 0 h 1051"/>
                <a:gd name="T50" fmla="*/ 87 w 502"/>
                <a:gd name="T51" fmla="*/ 11 h 1051"/>
                <a:gd name="T52" fmla="*/ 72 w 502"/>
                <a:gd name="T53" fmla="*/ 11 h 1051"/>
                <a:gd name="T54" fmla="*/ 50 w 502"/>
                <a:gd name="T55" fmla="*/ 19 h 1051"/>
                <a:gd name="T56" fmla="*/ 38 w 502"/>
                <a:gd name="T57" fmla="*/ 49 h 1051"/>
                <a:gd name="T58" fmla="*/ 19 w 502"/>
                <a:gd name="T59" fmla="*/ 56 h 1051"/>
                <a:gd name="T60" fmla="*/ 19 w 502"/>
                <a:gd name="T61" fmla="*/ 73 h 1051"/>
                <a:gd name="T62" fmla="*/ 12 w 502"/>
                <a:gd name="T63" fmla="*/ 104 h 1051"/>
                <a:gd name="T64" fmla="*/ 0 w 502"/>
                <a:gd name="T65" fmla="*/ 117 h 1051"/>
                <a:gd name="T66" fmla="*/ 13 w 502"/>
                <a:gd name="T67" fmla="*/ 139 h 1051"/>
                <a:gd name="T68" fmla="*/ 4 w 502"/>
                <a:gd name="T69" fmla="*/ 164 h 1051"/>
                <a:gd name="T70" fmla="*/ 9 w 502"/>
                <a:gd name="T71" fmla="*/ 198 h 1051"/>
                <a:gd name="T72" fmla="*/ 15 w 502"/>
                <a:gd name="T73" fmla="*/ 220 h 1051"/>
                <a:gd name="T74" fmla="*/ 7 w 502"/>
                <a:gd name="T75" fmla="*/ 236 h 105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02"/>
                <a:gd name="T115" fmla="*/ 0 h 1051"/>
                <a:gd name="T116" fmla="*/ 502 w 502"/>
                <a:gd name="T117" fmla="*/ 1051 h 105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02" h="1051">
                  <a:moveTo>
                    <a:pt x="25" y="942"/>
                  </a:moveTo>
                  <a:lnTo>
                    <a:pt x="23" y="1051"/>
                  </a:lnTo>
                  <a:lnTo>
                    <a:pt x="120" y="1027"/>
                  </a:lnTo>
                  <a:lnTo>
                    <a:pt x="191" y="998"/>
                  </a:lnTo>
                  <a:lnTo>
                    <a:pt x="311" y="919"/>
                  </a:lnTo>
                  <a:lnTo>
                    <a:pt x="376" y="909"/>
                  </a:lnTo>
                  <a:lnTo>
                    <a:pt x="460" y="840"/>
                  </a:lnTo>
                  <a:lnTo>
                    <a:pt x="468" y="712"/>
                  </a:lnTo>
                  <a:lnTo>
                    <a:pt x="429" y="675"/>
                  </a:lnTo>
                  <a:lnTo>
                    <a:pt x="433" y="635"/>
                  </a:lnTo>
                  <a:lnTo>
                    <a:pt x="460" y="600"/>
                  </a:lnTo>
                  <a:lnTo>
                    <a:pt x="454" y="565"/>
                  </a:lnTo>
                  <a:lnTo>
                    <a:pt x="484" y="504"/>
                  </a:lnTo>
                  <a:lnTo>
                    <a:pt x="470" y="433"/>
                  </a:lnTo>
                  <a:lnTo>
                    <a:pt x="395" y="395"/>
                  </a:lnTo>
                  <a:lnTo>
                    <a:pt x="397" y="324"/>
                  </a:lnTo>
                  <a:lnTo>
                    <a:pt x="429" y="293"/>
                  </a:lnTo>
                  <a:lnTo>
                    <a:pt x="435" y="254"/>
                  </a:lnTo>
                  <a:lnTo>
                    <a:pt x="476" y="240"/>
                  </a:lnTo>
                  <a:lnTo>
                    <a:pt x="502" y="169"/>
                  </a:lnTo>
                  <a:lnTo>
                    <a:pt x="476" y="122"/>
                  </a:lnTo>
                  <a:lnTo>
                    <a:pt x="437" y="104"/>
                  </a:lnTo>
                  <a:lnTo>
                    <a:pt x="441" y="61"/>
                  </a:lnTo>
                  <a:lnTo>
                    <a:pt x="484" y="41"/>
                  </a:lnTo>
                  <a:lnTo>
                    <a:pt x="454" y="0"/>
                  </a:lnTo>
                  <a:lnTo>
                    <a:pt x="348" y="43"/>
                  </a:lnTo>
                  <a:lnTo>
                    <a:pt x="285" y="43"/>
                  </a:lnTo>
                  <a:lnTo>
                    <a:pt x="199" y="74"/>
                  </a:lnTo>
                  <a:lnTo>
                    <a:pt x="151" y="193"/>
                  </a:lnTo>
                  <a:lnTo>
                    <a:pt x="73" y="222"/>
                  </a:lnTo>
                  <a:lnTo>
                    <a:pt x="73" y="291"/>
                  </a:lnTo>
                  <a:lnTo>
                    <a:pt x="45" y="415"/>
                  </a:lnTo>
                  <a:lnTo>
                    <a:pt x="0" y="468"/>
                  </a:lnTo>
                  <a:lnTo>
                    <a:pt x="51" y="555"/>
                  </a:lnTo>
                  <a:lnTo>
                    <a:pt x="14" y="655"/>
                  </a:lnTo>
                  <a:lnTo>
                    <a:pt x="33" y="789"/>
                  </a:lnTo>
                  <a:lnTo>
                    <a:pt x="57" y="877"/>
                  </a:lnTo>
                  <a:lnTo>
                    <a:pt x="25" y="942"/>
                  </a:lnTo>
                </a:path>
              </a:pathLst>
            </a:custGeom>
            <a:solidFill>
              <a:srgbClr val="C00000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78" name="Freeform 127"/>
            <p:cNvSpPr>
              <a:spLocks/>
            </p:cNvSpPr>
            <p:nvPr/>
          </p:nvSpPr>
          <p:spPr bwMode="gray">
            <a:xfrm>
              <a:off x="2736" y="2154"/>
              <a:ext cx="464" cy="664"/>
            </a:xfrm>
            <a:custGeom>
              <a:avLst/>
              <a:gdLst>
                <a:gd name="T0" fmla="*/ 2 w 929"/>
                <a:gd name="T1" fmla="*/ 106 h 1329"/>
                <a:gd name="T2" fmla="*/ 21 w 929"/>
                <a:gd name="T3" fmla="*/ 126 h 1329"/>
                <a:gd name="T4" fmla="*/ 31 w 929"/>
                <a:gd name="T5" fmla="*/ 148 h 1329"/>
                <a:gd name="T6" fmla="*/ 26 w 929"/>
                <a:gd name="T7" fmla="*/ 170 h 1329"/>
                <a:gd name="T8" fmla="*/ 43 w 929"/>
                <a:gd name="T9" fmla="*/ 183 h 1329"/>
                <a:gd name="T10" fmla="*/ 68 w 929"/>
                <a:gd name="T11" fmla="*/ 187 h 1329"/>
                <a:gd name="T12" fmla="*/ 79 w 929"/>
                <a:gd name="T13" fmla="*/ 172 h 1329"/>
                <a:gd name="T14" fmla="*/ 78 w 929"/>
                <a:gd name="T15" fmla="*/ 153 h 1329"/>
                <a:gd name="T16" fmla="*/ 72 w 929"/>
                <a:gd name="T17" fmla="*/ 108 h 1329"/>
                <a:gd name="T18" fmla="*/ 92 w 929"/>
                <a:gd name="T19" fmla="*/ 113 h 1329"/>
                <a:gd name="T20" fmla="*/ 109 w 929"/>
                <a:gd name="T21" fmla="*/ 126 h 1329"/>
                <a:gd name="T22" fmla="*/ 143 w 929"/>
                <a:gd name="T23" fmla="*/ 150 h 1329"/>
                <a:gd name="T24" fmla="*/ 140 w 929"/>
                <a:gd name="T25" fmla="*/ 174 h 1329"/>
                <a:gd name="T26" fmla="*/ 112 w 929"/>
                <a:gd name="T27" fmla="*/ 189 h 1329"/>
                <a:gd name="T28" fmla="*/ 99 w 929"/>
                <a:gd name="T29" fmla="*/ 204 h 1329"/>
                <a:gd name="T30" fmla="*/ 71 w 929"/>
                <a:gd name="T31" fmla="*/ 199 h 1329"/>
                <a:gd name="T32" fmla="*/ 65 w 929"/>
                <a:gd name="T33" fmla="*/ 222 h 1329"/>
                <a:gd name="T34" fmla="*/ 70 w 929"/>
                <a:gd name="T35" fmla="*/ 249 h 1329"/>
                <a:gd name="T36" fmla="*/ 48 w 929"/>
                <a:gd name="T37" fmla="*/ 267 h 1329"/>
                <a:gd name="T38" fmla="*/ 53 w 929"/>
                <a:gd name="T39" fmla="*/ 285 h 1329"/>
                <a:gd name="T40" fmla="*/ 63 w 929"/>
                <a:gd name="T41" fmla="*/ 304 h 1329"/>
                <a:gd name="T42" fmla="*/ 110 w 929"/>
                <a:gd name="T43" fmla="*/ 308 h 1329"/>
                <a:gd name="T44" fmla="*/ 142 w 929"/>
                <a:gd name="T45" fmla="*/ 313 h 1329"/>
                <a:gd name="T46" fmla="*/ 172 w 929"/>
                <a:gd name="T47" fmla="*/ 324 h 1329"/>
                <a:gd name="T48" fmla="*/ 188 w 929"/>
                <a:gd name="T49" fmla="*/ 330 h 1329"/>
                <a:gd name="T50" fmla="*/ 181 w 929"/>
                <a:gd name="T51" fmla="*/ 308 h 1329"/>
                <a:gd name="T52" fmla="*/ 202 w 929"/>
                <a:gd name="T53" fmla="*/ 290 h 1329"/>
                <a:gd name="T54" fmla="*/ 178 w 929"/>
                <a:gd name="T55" fmla="*/ 276 h 1329"/>
                <a:gd name="T56" fmla="*/ 200 w 929"/>
                <a:gd name="T57" fmla="*/ 270 h 1329"/>
                <a:gd name="T58" fmla="*/ 231 w 929"/>
                <a:gd name="T59" fmla="*/ 266 h 1329"/>
                <a:gd name="T60" fmla="*/ 218 w 929"/>
                <a:gd name="T61" fmla="*/ 241 h 1329"/>
                <a:gd name="T62" fmla="*/ 202 w 929"/>
                <a:gd name="T63" fmla="*/ 211 h 1329"/>
                <a:gd name="T64" fmla="*/ 210 w 929"/>
                <a:gd name="T65" fmla="*/ 167 h 1329"/>
                <a:gd name="T66" fmla="*/ 200 w 929"/>
                <a:gd name="T67" fmla="*/ 112 h 1329"/>
                <a:gd name="T68" fmla="*/ 196 w 929"/>
                <a:gd name="T69" fmla="*/ 65 h 1329"/>
                <a:gd name="T70" fmla="*/ 214 w 929"/>
                <a:gd name="T71" fmla="*/ 21 h 1329"/>
                <a:gd name="T72" fmla="*/ 206 w 929"/>
                <a:gd name="T73" fmla="*/ 0 h 1329"/>
                <a:gd name="T74" fmla="*/ 182 w 929"/>
                <a:gd name="T75" fmla="*/ 10 h 1329"/>
                <a:gd name="T76" fmla="*/ 164 w 929"/>
                <a:gd name="T77" fmla="*/ 44 h 1329"/>
                <a:gd name="T78" fmla="*/ 129 w 929"/>
                <a:gd name="T79" fmla="*/ 87 h 1329"/>
                <a:gd name="T80" fmla="*/ 99 w 929"/>
                <a:gd name="T81" fmla="*/ 84 h 1329"/>
                <a:gd name="T82" fmla="*/ 74 w 929"/>
                <a:gd name="T83" fmla="*/ 70 h 1329"/>
                <a:gd name="T84" fmla="*/ 72 w 929"/>
                <a:gd name="T85" fmla="*/ 42 h 1329"/>
                <a:gd name="T86" fmla="*/ 68 w 929"/>
                <a:gd name="T87" fmla="*/ 18 h 1329"/>
                <a:gd name="T88" fmla="*/ 43 w 929"/>
                <a:gd name="T89" fmla="*/ 42 h 1329"/>
                <a:gd name="T90" fmla="*/ 26 w 929"/>
                <a:gd name="T91" fmla="*/ 90 h 13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29"/>
                <a:gd name="T139" fmla="*/ 0 h 1329"/>
                <a:gd name="T140" fmla="*/ 929 w 929"/>
                <a:gd name="T141" fmla="*/ 1329 h 132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29" h="1329">
                  <a:moveTo>
                    <a:pt x="0" y="406"/>
                  </a:moveTo>
                  <a:lnTo>
                    <a:pt x="8" y="425"/>
                  </a:lnTo>
                  <a:lnTo>
                    <a:pt x="36" y="461"/>
                  </a:lnTo>
                  <a:lnTo>
                    <a:pt x="87" y="504"/>
                  </a:lnTo>
                  <a:lnTo>
                    <a:pt x="85" y="538"/>
                  </a:lnTo>
                  <a:lnTo>
                    <a:pt x="124" y="595"/>
                  </a:lnTo>
                  <a:lnTo>
                    <a:pt x="107" y="636"/>
                  </a:lnTo>
                  <a:lnTo>
                    <a:pt x="107" y="681"/>
                  </a:lnTo>
                  <a:lnTo>
                    <a:pt x="150" y="697"/>
                  </a:lnTo>
                  <a:lnTo>
                    <a:pt x="174" y="732"/>
                  </a:lnTo>
                  <a:lnTo>
                    <a:pt x="239" y="762"/>
                  </a:lnTo>
                  <a:lnTo>
                    <a:pt x="272" y="748"/>
                  </a:lnTo>
                  <a:lnTo>
                    <a:pt x="278" y="705"/>
                  </a:lnTo>
                  <a:lnTo>
                    <a:pt x="317" y="689"/>
                  </a:lnTo>
                  <a:lnTo>
                    <a:pt x="335" y="648"/>
                  </a:lnTo>
                  <a:lnTo>
                    <a:pt x="315" y="612"/>
                  </a:lnTo>
                  <a:lnTo>
                    <a:pt x="264" y="593"/>
                  </a:lnTo>
                  <a:lnTo>
                    <a:pt x="288" y="435"/>
                  </a:lnTo>
                  <a:lnTo>
                    <a:pt x="319" y="451"/>
                  </a:lnTo>
                  <a:lnTo>
                    <a:pt x="370" y="453"/>
                  </a:lnTo>
                  <a:lnTo>
                    <a:pt x="372" y="484"/>
                  </a:lnTo>
                  <a:lnTo>
                    <a:pt x="439" y="504"/>
                  </a:lnTo>
                  <a:lnTo>
                    <a:pt x="563" y="559"/>
                  </a:lnTo>
                  <a:lnTo>
                    <a:pt x="575" y="603"/>
                  </a:lnTo>
                  <a:lnTo>
                    <a:pt x="550" y="646"/>
                  </a:lnTo>
                  <a:lnTo>
                    <a:pt x="561" y="697"/>
                  </a:lnTo>
                  <a:lnTo>
                    <a:pt x="557" y="750"/>
                  </a:lnTo>
                  <a:lnTo>
                    <a:pt x="449" y="758"/>
                  </a:lnTo>
                  <a:lnTo>
                    <a:pt x="449" y="807"/>
                  </a:lnTo>
                  <a:lnTo>
                    <a:pt x="396" y="819"/>
                  </a:lnTo>
                  <a:lnTo>
                    <a:pt x="349" y="793"/>
                  </a:lnTo>
                  <a:lnTo>
                    <a:pt x="286" y="797"/>
                  </a:lnTo>
                  <a:lnTo>
                    <a:pt x="288" y="851"/>
                  </a:lnTo>
                  <a:lnTo>
                    <a:pt x="260" y="890"/>
                  </a:lnTo>
                  <a:lnTo>
                    <a:pt x="305" y="921"/>
                  </a:lnTo>
                  <a:lnTo>
                    <a:pt x="282" y="998"/>
                  </a:lnTo>
                  <a:lnTo>
                    <a:pt x="292" y="1057"/>
                  </a:lnTo>
                  <a:lnTo>
                    <a:pt x="195" y="1071"/>
                  </a:lnTo>
                  <a:lnTo>
                    <a:pt x="211" y="1093"/>
                  </a:lnTo>
                  <a:lnTo>
                    <a:pt x="215" y="1142"/>
                  </a:lnTo>
                  <a:lnTo>
                    <a:pt x="191" y="1156"/>
                  </a:lnTo>
                  <a:lnTo>
                    <a:pt x="252" y="1217"/>
                  </a:lnTo>
                  <a:lnTo>
                    <a:pt x="345" y="1191"/>
                  </a:lnTo>
                  <a:lnTo>
                    <a:pt x="443" y="1232"/>
                  </a:lnTo>
                  <a:lnTo>
                    <a:pt x="506" y="1280"/>
                  </a:lnTo>
                  <a:lnTo>
                    <a:pt x="571" y="1254"/>
                  </a:lnTo>
                  <a:lnTo>
                    <a:pt x="642" y="1299"/>
                  </a:lnTo>
                  <a:lnTo>
                    <a:pt x="689" y="1299"/>
                  </a:lnTo>
                  <a:lnTo>
                    <a:pt x="691" y="1329"/>
                  </a:lnTo>
                  <a:lnTo>
                    <a:pt x="754" y="1323"/>
                  </a:lnTo>
                  <a:lnTo>
                    <a:pt x="756" y="1270"/>
                  </a:lnTo>
                  <a:lnTo>
                    <a:pt x="727" y="1234"/>
                  </a:lnTo>
                  <a:lnTo>
                    <a:pt x="748" y="1205"/>
                  </a:lnTo>
                  <a:lnTo>
                    <a:pt x="811" y="1163"/>
                  </a:lnTo>
                  <a:lnTo>
                    <a:pt x="776" y="1142"/>
                  </a:lnTo>
                  <a:lnTo>
                    <a:pt x="715" y="1104"/>
                  </a:lnTo>
                  <a:lnTo>
                    <a:pt x="733" y="1069"/>
                  </a:lnTo>
                  <a:lnTo>
                    <a:pt x="802" y="1083"/>
                  </a:lnTo>
                  <a:lnTo>
                    <a:pt x="880" y="1089"/>
                  </a:lnTo>
                  <a:lnTo>
                    <a:pt x="926" y="1065"/>
                  </a:lnTo>
                  <a:lnTo>
                    <a:pt x="929" y="1014"/>
                  </a:lnTo>
                  <a:lnTo>
                    <a:pt x="874" y="967"/>
                  </a:lnTo>
                  <a:lnTo>
                    <a:pt x="837" y="906"/>
                  </a:lnTo>
                  <a:lnTo>
                    <a:pt x="809" y="845"/>
                  </a:lnTo>
                  <a:lnTo>
                    <a:pt x="811" y="736"/>
                  </a:lnTo>
                  <a:lnTo>
                    <a:pt x="843" y="671"/>
                  </a:lnTo>
                  <a:lnTo>
                    <a:pt x="819" y="583"/>
                  </a:lnTo>
                  <a:lnTo>
                    <a:pt x="800" y="449"/>
                  </a:lnTo>
                  <a:lnTo>
                    <a:pt x="837" y="351"/>
                  </a:lnTo>
                  <a:lnTo>
                    <a:pt x="786" y="262"/>
                  </a:lnTo>
                  <a:lnTo>
                    <a:pt x="829" y="209"/>
                  </a:lnTo>
                  <a:lnTo>
                    <a:pt x="859" y="85"/>
                  </a:lnTo>
                  <a:lnTo>
                    <a:pt x="859" y="18"/>
                  </a:lnTo>
                  <a:lnTo>
                    <a:pt x="825" y="0"/>
                  </a:lnTo>
                  <a:lnTo>
                    <a:pt x="788" y="59"/>
                  </a:lnTo>
                  <a:lnTo>
                    <a:pt x="731" y="40"/>
                  </a:lnTo>
                  <a:lnTo>
                    <a:pt x="678" y="99"/>
                  </a:lnTo>
                  <a:lnTo>
                    <a:pt x="658" y="179"/>
                  </a:lnTo>
                  <a:lnTo>
                    <a:pt x="561" y="309"/>
                  </a:lnTo>
                  <a:lnTo>
                    <a:pt x="516" y="349"/>
                  </a:lnTo>
                  <a:lnTo>
                    <a:pt x="487" y="321"/>
                  </a:lnTo>
                  <a:lnTo>
                    <a:pt x="396" y="337"/>
                  </a:lnTo>
                  <a:lnTo>
                    <a:pt x="355" y="284"/>
                  </a:lnTo>
                  <a:lnTo>
                    <a:pt x="296" y="282"/>
                  </a:lnTo>
                  <a:lnTo>
                    <a:pt x="254" y="242"/>
                  </a:lnTo>
                  <a:lnTo>
                    <a:pt x="290" y="168"/>
                  </a:lnTo>
                  <a:lnTo>
                    <a:pt x="305" y="122"/>
                  </a:lnTo>
                  <a:lnTo>
                    <a:pt x="272" y="73"/>
                  </a:lnTo>
                  <a:lnTo>
                    <a:pt x="207" y="91"/>
                  </a:lnTo>
                  <a:lnTo>
                    <a:pt x="172" y="170"/>
                  </a:lnTo>
                  <a:lnTo>
                    <a:pt x="158" y="307"/>
                  </a:lnTo>
                  <a:lnTo>
                    <a:pt x="107" y="362"/>
                  </a:lnTo>
                  <a:lnTo>
                    <a:pt x="0" y="406"/>
                  </a:lnTo>
                </a:path>
              </a:pathLst>
            </a:custGeom>
            <a:solidFill>
              <a:srgbClr val="C00000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79" name="Freeform 128"/>
            <p:cNvSpPr>
              <a:spLocks/>
            </p:cNvSpPr>
            <p:nvPr/>
          </p:nvSpPr>
          <p:spPr bwMode="gray">
            <a:xfrm>
              <a:off x="3987" y="3238"/>
              <a:ext cx="121" cy="305"/>
            </a:xfrm>
            <a:custGeom>
              <a:avLst/>
              <a:gdLst>
                <a:gd name="T0" fmla="*/ 43 w 242"/>
                <a:gd name="T1" fmla="*/ 1 h 610"/>
                <a:gd name="T2" fmla="*/ 39 w 242"/>
                <a:gd name="T3" fmla="*/ 6 h 610"/>
                <a:gd name="T4" fmla="*/ 33 w 242"/>
                <a:gd name="T5" fmla="*/ 11 h 610"/>
                <a:gd name="T6" fmla="*/ 28 w 242"/>
                <a:gd name="T7" fmla="*/ 16 h 610"/>
                <a:gd name="T8" fmla="*/ 22 w 242"/>
                <a:gd name="T9" fmla="*/ 24 h 610"/>
                <a:gd name="T10" fmla="*/ 19 w 242"/>
                <a:gd name="T11" fmla="*/ 30 h 610"/>
                <a:gd name="T12" fmla="*/ 16 w 242"/>
                <a:gd name="T13" fmla="*/ 37 h 610"/>
                <a:gd name="T14" fmla="*/ 11 w 242"/>
                <a:gd name="T15" fmla="*/ 47 h 610"/>
                <a:gd name="T16" fmla="*/ 5 w 242"/>
                <a:gd name="T17" fmla="*/ 58 h 610"/>
                <a:gd name="T18" fmla="*/ 1 w 242"/>
                <a:gd name="T19" fmla="*/ 67 h 610"/>
                <a:gd name="T20" fmla="*/ 1 w 242"/>
                <a:gd name="T21" fmla="*/ 77 h 610"/>
                <a:gd name="T22" fmla="*/ 4 w 242"/>
                <a:gd name="T23" fmla="*/ 88 h 610"/>
                <a:gd name="T24" fmla="*/ 5 w 242"/>
                <a:gd name="T25" fmla="*/ 99 h 610"/>
                <a:gd name="T26" fmla="*/ 3 w 242"/>
                <a:gd name="T27" fmla="*/ 108 h 610"/>
                <a:gd name="T28" fmla="*/ 6 w 242"/>
                <a:gd name="T29" fmla="*/ 114 h 610"/>
                <a:gd name="T30" fmla="*/ 15 w 242"/>
                <a:gd name="T31" fmla="*/ 119 h 610"/>
                <a:gd name="T32" fmla="*/ 22 w 242"/>
                <a:gd name="T33" fmla="*/ 129 h 610"/>
                <a:gd name="T34" fmla="*/ 28 w 242"/>
                <a:gd name="T35" fmla="*/ 135 h 610"/>
                <a:gd name="T36" fmla="*/ 33 w 242"/>
                <a:gd name="T37" fmla="*/ 139 h 610"/>
                <a:gd name="T38" fmla="*/ 35 w 242"/>
                <a:gd name="T39" fmla="*/ 146 h 610"/>
                <a:gd name="T40" fmla="*/ 37 w 242"/>
                <a:gd name="T41" fmla="*/ 152 h 610"/>
                <a:gd name="T42" fmla="*/ 41 w 242"/>
                <a:gd name="T43" fmla="*/ 152 h 610"/>
                <a:gd name="T44" fmla="*/ 42 w 242"/>
                <a:gd name="T45" fmla="*/ 146 h 610"/>
                <a:gd name="T46" fmla="*/ 42 w 242"/>
                <a:gd name="T47" fmla="*/ 135 h 610"/>
                <a:gd name="T48" fmla="*/ 45 w 242"/>
                <a:gd name="T49" fmla="*/ 123 h 610"/>
                <a:gd name="T50" fmla="*/ 51 w 242"/>
                <a:gd name="T51" fmla="*/ 114 h 610"/>
                <a:gd name="T52" fmla="*/ 55 w 242"/>
                <a:gd name="T53" fmla="*/ 103 h 610"/>
                <a:gd name="T54" fmla="*/ 57 w 242"/>
                <a:gd name="T55" fmla="*/ 86 h 610"/>
                <a:gd name="T56" fmla="*/ 58 w 242"/>
                <a:gd name="T57" fmla="*/ 66 h 610"/>
                <a:gd name="T58" fmla="*/ 58 w 242"/>
                <a:gd name="T59" fmla="*/ 51 h 610"/>
                <a:gd name="T60" fmla="*/ 60 w 242"/>
                <a:gd name="T61" fmla="*/ 39 h 610"/>
                <a:gd name="T62" fmla="*/ 60 w 242"/>
                <a:gd name="T63" fmla="*/ 28 h 610"/>
                <a:gd name="T64" fmla="*/ 56 w 242"/>
                <a:gd name="T65" fmla="*/ 19 h 610"/>
                <a:gd name="T66" fmla="*/ 52 w 242"/>
                <a:gd name="T67" fmla="*/ 10 h 610"/>
                <a:gd name="T68" fmla="*/ 47 w 242"/>
                <a:gd name="T69" fmla="*/ 2 h 610"/>
                <a:gd name="T70" fmla="*/ 44 w 242"/>
                <a:gd name="T71" fmla="*/ 0 h 6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610"/>
                <a:gd name="T110" fmla="*/ 242 w 242"/>
                <a:gd name="T111" fmla="*/ 610 h 6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610">
                  <a:moveTo>
                    <a:pt x="173" y="0"/>
                  </a:moveTo>
                  <a:lnTo>
                    <a:pt x="172" y="4"/>
                  </a:lnTo>
                  <a:lnTo>
                    <a:pt x="164" y="12"/>
                  </a:lnTo>
                  <a:lnTo>
                    <a:pt x="154" y="24"/>
                  </a:lnTo>
                  <a:lnTo>
                    <a:pt x="144" y="36"/>
                  </a:lnTo>
                  <a:lnTo>
                    <a:pt x="132" y="44"/>
                  </a:lnTo>
                  <a:lnTo>
                    <a:pt x="122" y="49"/>
                  </a:lnTo>
                  <a:lnTo>
                    <a:pt x="111" y="63"/>
                  </a:lnTo>
                  <a:lnTo>
                    <a:pt x="97" y="79"/>
                  </a:lnTo>
                  <a:lnTo>
                    <a:pt x="87" y="97"/>
                  </a:lnTo>
                  <a:lnTo>
                    <a:pt x="77" y="112"/>
                  </a:lnTo>
                  <a:lnTo>
                    <a:pt x="73" y="122"/>
                  </a:lnTo>
                  <a:lnTo>
                    <a:pt x="71" y="132"/>
                  </a:lnTo>
                  <a:lnTo>
                    <a:pt x="63" y="148"/>
                  </a:lnTo>
                  <a:lnTo>
                    <a:pt x="53" y="168"/>
                  </a:lnTo>
                  <a:lnTo>
                    <a:pt x="44" y="189"/>
                  </a:lnTo>
                  <a:lnTo>
                    <a:pt x="32" y="213"/>
                  </a:lnTo>
                  <a:lnTo>
                    <a:pt x="20" y="234"/>
                  </a:lnTo>
                  <a:lnTo>
                    <a:pt x="10" y="254"/>
                  </a:lnTo>
                  <a:lnTo>
                    <a:pt x="4" y="268"/>
                  </a:lnTo>
                  <a:lnTo>
                    <a:pt x="0" y="288"/>
                  </a:lnTo>
                  <a:lnTo>
                    <a:pt x="2" y="309"/>
                  </a:lnTo>
                  <a:lnTo>
                    <a:pt x="8" y="331"/>
                  </a:lnTo>
                  <a:lnTo>
                    <a:pt x="14" y="354"/>
                  </a:lnTo>
                  <a:lnTo>
                    <a:pt x="18" y="376"/>
                  </a:lnTo>
                  <a:lnTo>
                    <a:pt x="18" y="396"/>
                  </a:lnTo>
                  <a:lnTo>
                    <a:pt x="14" y="414"/>
                  </a:lnTo>
                  <a:lnTo>
                    <a:pt x="12" y="431"/>
                  </a:lnTo>
                  <a:lnTo>
                    <a:pt x="14" y="445"/>
                  </a:lnTo>
                  <a:lnTo>
                    <a:pt x="24" y="455"/>
                  </a:lnTo>
                  <a:lnTo>
                    <a:pt x="42" y="467"/>
                  </a:lnTo>
                  <a:lnTo>
                    <a:pt x="57" y="477"/>
                  </a:lnTo>
                  <a:lnTo>
                    <a:pt x="71" y="492"/>
                  </a:lnTo>
                  <a:lnTo>
                    <a:pt x="85" y="514"/>
                  </a:lnTo>
                  <a:lnTo>
                    <a:pt x="99" y="530"/>
                  </a:lnTo>
                  <a:lnTo>
                    <a:pt x="111" y="540"/>
                  </a:lnTo>
                  <a:lnTo>
                    <a:pt x="122" y="547"/>
                  </a:lnTo>
                  <a:lnTo>
                    <a:pt x="130" y="555"/>
                  </a:lnTo>
                  <a:lnTo>
                    <a:pt x="136" y="569"/>
                  </a:lnTo>
                  <a:lnTo>
                    <a:pt x="140" y="583"/>
                  </a:lnTo>
                  <a:lnTo>
                    <a:pt x="144" y="597"/>
                  </a:lnTo>
                  <a:lnTo>
                    <a:pt x="148" y="606"/>
                  </a:lnTo>
                  <a:lnTo>
                    <a:pt x="154" y="610"/>
                  </a:lnTo>
                  <a:lnTo>
                    <a:pt x="162" y="606"/>
                  </a:lnTo>
                  <a:lnTo>
                    <a:pt x="168" y="597"/>
                  </a:lnTo>
                  <a:lnTo>
                    <a:pt x="168" y="581"/>
                  </a:lnTo>
                  <a:lnTo>
                    <a:pt x="168" y="559"/>
                  </a:lnTo>
                  <a:lnTo>
                    <a:pt x="168" y="538"/>
                  </a:lnTo>
                  <a:lnTo>
                    <a:pt x="172" y="516"/>
                  </a:lnTo>
                  <a:lnTo>
                    <a:pt x="179" y="494"/>
                  </a:lnTo>
                  <a:lnTo>
                    <a:pt x="189" y="475"/>
                  </a:lnTo>
                  <a:lnTo>
                    <a:pt x="201" y="457"/>
                  </a:lnTo>
                  <a:lnTo>
                    <a:pt x="211" y="435"/>
                  </a:lnTo>
                  <a:lnTo>
                    <a:pt x="217" y="412"/>
                  </a:lnTo>
                  <a:lnTo>
                    <a:pt x="221" y="380"/>
                  </a:lnTo>
                  <a:lnTo>
                    <a:pt x="225" y="343"/>
                  </a:lnTo>
                  <a:lnTo>
                    <a:pt x="227" y="303"/>
                  </a:lnTo>
                  <a:lnTo>
                    <a:pt x="229" y="264"/>
                  </a:lnTo>
                  <a:lnTo>
                    <a:pt x="227" y="231"/>
                  </a:lnTo>
                  <a:lnTo>
                    <a:pt x="229" y="203"/>
                  </a:lnTo>
                  <a:lnTo>
                    <a:pt x="233" y="179"/>
                  </a:lnTo>
                  <a:lnTo>
                    <a:pt x="240" y="156"/>
                  </a:lnTo>
                  <a:lnTo>
                    <a:pt x="242" y="134"/>
                  </a:lnTo>
                  <a:lnTo>
                    <a:pt x="238" y="112"/>
                  </a:lnTo>
                  <a:lnTo>
                    <a:pt x="229" y="89"/>
                  </a:lnTo>
                  <a:lnTo>
                    <a:pt x="223" y="73"/>
                  </a:lnTo>
                  <a:lnTo>
                    <a:pt x="215" y="59"/>
                  </a:lnTo>
                  <a:lnTo>
                    <a:pt x="207" y="42"/>
                  </a:lnTo>
                  <a:lnTo>
                    <a:pt x="195" y="22"/>
                  </a:lnTo>
                  <a:lnTo>
                    <a:pt x="185" y="10"/>
                  </a:lnTo>
                  <a:lnTo>
                    <a:pt x="177" y="2"/>
                  </a:lnTo>
                  <a:lnTo>
                    <a:pt x="173" y="0"/>
                  </a:lnTo>
                </a:path>
              </a:pathLst>
            </a:custGeom>
            <a:solidFill>
              <a:schemeClr val="accent5"/>
            </a:solidFill>
            <a:ln w="63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000"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484" y="3925937"/>
            <a:ext cx="815863" cy="815907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3581828" y="4165672"/>
            <a:ext cx="1677280" cy="518428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r>
              <a:rPr kumimoji="1" lang="en-US" altLang="zh-CN" sz="1400" b="1" dirty="0">
                <a:solidFill>
                  <a:schemeClr val="bg1">
                    <a:lumMod val="50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400</a:t>
            </a:r>
            <a:r>
              <a:rPr kumimoji="1" lang="zh-CN" altLang="en-US" sz="1400" b="1" dirty="0">
                <a:solidFill>
                  <a:schemeClr val="bg1">
                    <a:lumMod val="50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个维度的基于位置画像标签</a:t>
            </a:r>
          </a:p>
        </p:txBody>
      </p:sp>
    </p:spTree>
    <p:extLst>
      <p:ext uri="{BB962C8B-B14F-4D97-AF65-F5344CB8AC3E}">
        <p14:creationId xmlns:p14="http://schemas.microsoft.com/office/powerpoint/2010/main" val="12299363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奇瑞瑞虎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上市（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月）媒介资源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广播电台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079A2A1-7BC3-4D80-B722-981DD950EEB8}"/>
              </a:ext>
            </a:extLst>
          </p:cNvPr>
          <p:cNvSpPr/>
          <p:nvPr/>
        </p:nvSpPr>
        <p:spPr>
          <a:xfrm>
            <a:off x="296670" y="663539"/>
            <a:ext cx="8514959" cy="82809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增加广播电台投放，扩充不同投放渠道，力求广泛覆盖目标人群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引入乘车人群车载电台广播释放，对象广泛，传播迅速，功能多样，感染力强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6AF9C588-B0CC-4BD7-963E-C3F8B1FE570A}"/>
              </a:ext>
            </a:extLst>
          </p:cNvPr>
          <p:cNvSpPr/>
          <p:nvPr/>
        </p:nvSpPr>
        <p:spPr>
          <a:xfrm rot="13708969">
            <a:off x="-18633" y="813217"/>
            <a:ext cx="620782" cy="536436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782" y="2733769"/>
            <a:ext cx="6324847" cy="217096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79880" y="1635646"/>
            <a:ext cx="465215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kumimoji="1" lang="zh-CN" altLang="en-US" sz="14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宋体" charset="0"/>
              </a:rPr>
              <a:t>广播可释放眼球的特点尤为适合移动人群的收听。随着汽车的普及，城市的扩大，交通的堵塞，人们在交通工具上收听广播的机会越来越多。</a:t>
            </a:r>
            <a:r>
              <a:rPr kumimoji="1" lang="en-US" altLang="zh-CN" sz="14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宋体" charset="0"/>
              </a:rPr>
              <a:t>90</a:t>
            </a:r>
            <a:r>
              <a:rPr kumimoji="1" lang="zh-CN" altLang="en-US" sz="14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宋体" charset="0"/>
              </a:rPr>
              <a:t>％的开车族会在开车的时候收听广播。并且价格相对较低，覆盖面广，性价比高。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80" y="2991157"/>
            <a:ext cx="2165075" cy="16561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075" y="1635646"/>
            <a:ext cx="1367009" cy="5643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449" y="2145824"/>
            <a:ext cx="2381387" cy="5159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060" y="1544589"/>
            <a:ext cx="1074984" cy="6346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3671" y="1600280"/>
            <a:ext cx="602215" cy="5572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8459" y="2176321"/>
            <a:ext cx="840362" cy="4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0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67545" y="703051"/>
            <a:ext cx="850728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线索完成情况分析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808369"/>
              </p:ext>
            </p:extLst>
          </p:nvPr>
        </p:nvGraphicFramePr>
        <p:xfrm>
          <a:off x="539552" y="1203598"/>
          <a:ext cx="7920879" cy="864096"/>
        </p:xfrm>
        <a:graphic>
          <a:graphicData uri="http://schemas.openxmlformats.org/drawingml/2006/table">
            <a:tbl>
              <a:tblPr/>
              <a:tblGrid>
                <a:gridCol w="563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081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媒体</a:t>
                      </a:r>
                    </a:p>
                  </a:txBody>
                  <a:tcPr marL="6032" marR="6032" marT="60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搜狐</a:t>
                      </a:r>
                    </a:p>
                  </a:txBody>
                  <a:tcPr marL="6032" marR="6032" marT="60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新浪</a:t>
                      </a:r>
                    </a:p>
                  </a:txBody>
                  <a:tcPr marL="6032" marR="6032" marT="60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一点资讯</a:t>
                      </a:r>
                    </a:p>
                  </a:txBody>
                  <a:tcPr marL="6032" marR="6032" marT="60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网易</a:t>
                      </a:r>
                    </a:p>
                  </a:txBody>
                  <a:tcPr marL="6032" marR="6032" marT="60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今日头条</a:t>
                      </a:r>
                    </a:p>
                  </a:txBody>
                  <a:tcPr marL="6032" marR="6032" marT="60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汽车之家</a:t>
                      </a:r>
                    </a:p>
                  </a:txBody>
                  <a:tcPr marL="6032" marR="6032" marT="60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易车</a:t>
                      </a:r>
                    </a:p>
                  </a:txBody>
                  <a:tcPr marL="6032" marR="6032" marT="60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爱卡汽车</a:t>
                      </a:r>
                    </a:p>
                  </a:txBody>
                  <a:tcPr marL="6032" marR="6032" marT="60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网上车市</a:t>
                      </a:r>
                    </a:p>
                  </a:txBody>
                  <a:tcPr marL="6032" marR="6032" marT="60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线索量</a:t>
                      </a:r>
                    </a:p>
                  </a:txBody>
                  <a:tcPr marL="6032" marR="6032" marT="60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6,914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6,742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17,404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2,936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8,304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1,092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8,256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4,752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4,146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10840" y="444395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截止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6.20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日，收集上</a:t>
            </a:r>
            <a:r>
              <a:rPr lang="en-US" altLang="zh-CN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条销售线索</a:t>
            </a:r>
          </a:p>
        </p:txBody>
      </p:sp>
      <p:graphicFrame>
        <p:nvGraphicFramePr>
          <p:cNvPr id="12" name="图表 11"/>
          <p:cNvGraphicFramePr/>
          <p:nvPr>
            <p:extLst>
              <p:ext uri="{D42A27DB-BD31-4B8C-83A1-F6EECF244321}">
                <p14:modId xmlns:p14="http://schemas.microsoft.com/office/powerpoint/2010/main" val="1445386225"/>
              </p:ext>
            </p:extLst>
          </p:nvPr>
        </p:nvGraphicFramePr>
        <p:xfrm>
          <a:off x="1187624" y="2067694"/>
          <a:ext cx="6264696" cy="2304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4-6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月投放回顾</a:t>
            </a:r>
          </a:p>
        </p:txBody>
      </p:sp>
    </p:spTree>
    <p:extLst>
      <p:ext uri="{BB962C8B-B14F-4D97-AF65-F5344CB8AC3E}">
        <p14:creationId xmlns:p14="http://schemas.microsoft.com/office/powerpoint/2010/main" val="12483792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奇瑞瑞虎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上市（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月）媒介资源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生活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079A2A1-7BC3-4D80-B722-981DD950EEB8}"/>
              </a:ext>
            </a:extLst>
          </p:cNvPr>
          <p:cNvSpPr/>
          <p:nvPr/>
        </p:nvSpPr>
        <p:spPr>
          <a:xfrm>
            <a:off x="296670" y="663539"/>
            <a:ext cx="8514959" cy="82809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辐射用户生活场景各个角落，强化产品优势感知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消费者</a:t>
            </a:r>
            <a:r>
              <a:rPr lang="zh-CN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的认知圈，增强产品考虑度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，促进转化</a:t>
            </a:r>
            <a:endParaRPr lang="zh-CN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6AF9C588-B0CC-4BD7-963E-C3F8B1FE570A}"/>
              </a:ext>
            </a:extLst>
          </p:cNvPr>
          <p:cNvSpPr/>
          <p:nvPr/>
        </p:nvSpPr>
        <p:spPr>
          <a:xfrm rot="13708969">
            <a:off x="-18633" y="813217"/>
            <a:ext cx="620782" cy="536436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87" y="3651871"/>
            <a:ext cx="2224234" cy="104799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98177" y="1560250"/>
            <a:ext cx="4131313" cy="345977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522567" y="1560250"/>
            <a:ext cx="4289062" cy="345977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291" y="3147814"/>
            <a:ext cx="2063909" cy="173592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 bwMode="auto">
          <a:xfrm>
            <a:off x="374281" y="1849179"/>
            <a:ext cx="4008658" cy="35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 anchor="ctr"/>
          <a:lstStyle/>
          <a:p>
            <a:pPr eaLnBrk="1" hangingPunct="1"/>
            <a:r>
              <a:rPr kumimoji="1" lang="zh-CN" altLang="en-US" sz="1400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万达院线展车</a:t>
            </a:r>
            <a:r>
              <a:rPr kumimoji="1" lang="en-US" altLang="zh-CN" sz="1400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+</a:t>
            </a:r>
            <a:r>
              <a:rPr kumimoji="1" lang="zh-CN" altLang="en-US" sz="1400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自动售票机屏幕</a:t>
            </a:r>
            <a:r>
              <a:rPr kumimoji="1" lang="en-US" altLang="zh-CN" sz="1400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+</a:t>
            </a:r>
            <a:r>
              <a:rPr kumimoji="1" lang="zh-CN" altLang="en-US" sz="1400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电影贴片广告投放</a:t>
            </a:r>
            <a:endParaRPr kumimoji="1" lang="zh-CN" altLang="en-US" sz="1400" b="1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712" y="3651872"/>
            <a:ext cx="1112491" cy="10479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185" y="3651870"/>
            <a:ext cx="1310754" cy="1047999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 bwMode="auto">
          <a:xfrm>
            <a:off x="574235" y="2499742"/>
            <a:ext cx="981359" cy="8640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0" tIns="0" rIns="0" bIns="0" rtlCol="0" anchor="ctr"/>
          <a:lstStyle/>
          <a:p>
            <a:pPr algn="ctr" eaLnBrk="1" hangingPunct="1"/>
            <a:r>
              <a:rPr kumimoji="1" lang="zh-CN" altLang="en-US" sz="1400" dirty="0">
                <a:latin typeface="Arial" pitchFamily="34" charset="0"/>
                <a:ea typeface="微软雅黑" pitchFamily="34" charset="-122"/>
                <a:cs typeface="Arial" pitchFamily="34" charset="0"/>
              </a:rPr>
              <a:t>精准覆盖</a:t>
            </a:r>
            <a:endParaRPr kumimoji="1" lang="en-US" altLang="zh-CN" sz="1400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algn="ctr" eaLnBrk="1" hangingPunct="1"/>
            <a:r>
              <a:rPr kumimoji="1" lang="zh-CN" altLang="en-US" sz="1400" dirty="0">
                <a:latin typeface="Arial" pitchFamily="34" charset="0"/>
                <a:ea typeface="微软雅黑" pitchFamily="34" charset="-122"/>
                <a:cs typeface="Arial" pitchFamily="34" charset="0"/>
              </a:rPr>
              <a:t>观影人群</a:t>
            </a:r>
            <a:endParaRPr kumimoji="1" lang="zh-CN" altLang="en-US" sz="1400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6" name="圆角矩形 15"/>
          <p:cNvSpPr/>
          <p:nvPr/>
        </p:nvSpPr>
        <p:spPr bwMode="auto">
          <a:xfrm>
            <a:off x="1740584" y="2499742"/>
            <a:ext cx="981359" cy="8640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0" tIns="0" rIns="0" bIns="0" rtlCol="0" anchor="ctr"/>
          <a:lstStyle/>
          <a:p>
            <a:pPr algn="ctr" eaLnBrk="1" hangingPunct="1"/>
            <a:r>
              <a:rPr kumimoji="1" lang="zh-CN" altLang="en-US" sz="1400" dirty="0">
                <a:latin typeface="Arial" pitchFamily="34" charset="0"/>
                <a:ea typeface="微软雅黑" pitchFamily="34" charset="-122"/>
                <a:cs typeface="Arial" pitchFamily="34" charset="0"/>
              </a:rPr>
              <a:t>辐射大厅</a:t>
            </a:r>
            <a:endParaRPr kumimoji="1" lang="en-US" altLang="zh-CN" sz="1400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algn="ctr" eaLnBrk="1" hangingPunct="1"/>
            <a:r>
              <a:rPr kumimoji="1" lang="zh-CN" altLang="en-US" sz="1400" dirty="0">
                <a:latin typeface="Arial" pitchFamily="34" charset="0"/>
                <a:ea typeface="微软雅黑" pitchFamily="34" charset="-122"/>
                <a:cs typeface="Arial" pitchFamily="34" charset="0"/>
              </a:rPr>
              <a:t>流动人群</a:t>
            </a:r>
            <a:endParaRPr kumimoji="1" lang="zh-CN" altLang="en-US" sz="1400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7" name="圆角矩形 16"/>
          <p:cNvSpPr/>
          <p:nvPr/>
        </p:nvSpPr>
        <p:spPr bwMode="auto">
          <a:xfrm>
            <a:off x="2870561" y="2499742"/>
            <a:ext cx="981359" cy="8640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0" tIns="0" rIns="0" bIns="0" rtlCol="0" anchor="ctr"/>
          <a:lstStyle/>
          <a:p>
            <a:pPr algn="ctr" eaLnBrk="1" hangingPunct="1"/>
            <a:r>
              <a:rPr kumimoji="1" lang="zh-CN" altLang="en-US" sz="1400" dirty="0">
                <a:latin typeface="Arial" pitchFamily="34" charset="0"/>
                <a:ea typeface="微软雅黑" pitchFamily="34" charset="-122"/>
                <a:cs typeface="Arial" pitchFamily="34" charset="0"/>
              </a:rPr>
              <a:t>灵活选取</a:t>
            </a:r>
            <a:endParaRPr kumimoji="1" lang="en-US" altLang="zh-CN" sz="1400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algn="ctr" eaLnBrk="1" hangingPunct="1"/>
            <a:r>
              <a:rPr kumimoji="1" lang="zh-CN" altLang="en-US" sz="1400" dirty="0">
                <a:latin typeface="Arial" pitchFamily="34" charset="0"/>
                <a:ea typeface="微软雅黑" pitchFamily="34" charset="-122"/>
                <a:cs typeface="Arial" pitchFamily="34" charset="0"/>
              </a:rPr>
              <a:t>热门档期</a:t>
            </a:r>
            <a:endParaRPr kumimoji="1" lang="zh-CN" altLang="en-US" sz="1400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5924" y="3147814"/>
            <a:ext cx="1791664" cy="173592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 bwMode="auto">
          <a:xfrm>
            <a:off x="4655903" y="1670516"/>
            <a:ext cx="4008658" cy="35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 anchor="ctr"/>
          <a:lstStyle/>
          <a:p>
            <a:pPr algn="ctr" eaLnBrk="1" hangingPunct="1"/>
            <a:r>
              <a:rPr kumimoji="1" lang="zh-CN" altLang="en-US" sz="1400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小区</a:t>
            </a:r>
            <a:r>
              <a:rPr kumimoji="1" lang="en-US" altLang="zh-CN" sz="1400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+</a:t>
            </a:r>
            <a:r>
              <a:rPr kumimoji="1" lang="zh-CN" altLang="en-US" sz="1400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写字楼框架</a:t>
            </a:r>
            <a:r>
              <a:rPr kumimoji="1" lang="en-US" altLang="zh-CN" sz="1400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&amp;</a:t>
            </a:r>
            <a:r>
              <a:rPr kumimoji="1" lang="zh-CN" altLang="en-US" sz="1400" b="1" dirty="0">
                <a:latin typeface="Arial" pitchFamily="34" charset="0"/>
                <a:ea typeface="微软雅黑" pitchFamily="34" charset="-122"/>
                <a:cs typeface="Arial" pitchFamily="34" charset="0"/>
              </a:rPr>
              <a:t>电梯电视</a:t>
            </a:r>
            <a:endParaRPr kumimoji="1" lang="zh-CN" altLang="en-US" sz="1400" b="1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4098" y="2095579"/>
            <a:ext cx="1997463" cy="994570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 bwMode="auto">
          <a:xfrm>
            <a:off x="6820397" y="2070134"/>
            <a:ext cx="1844164" cy="10090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0" tIns="0" rIns="0" bIns="0" rtlCol="0" anchor="ctr"/>
          <a:lstStyle/>
          <a:p>
            <a:pPr algn="ctr" eaLnBrk="1" hangingPunct="1"/>
            <a:r>
              <a:rPr kumimoji="1" lang="zh-CN" altLang="en-US" sz="1400" dirty="0">
                <a:latin typeface="Arial" pitchFamily="34" charset="0"/>
                <a:ea typeface="微软雅黑" pitchFamily="34" charset="-122"/>
                <a:cs typeface="Arial" pitchFamily="34" charset="0"/>
              </a:rPr>
              <a:t>目标人群高度契合</a:t>
            </a:r>
            <a:endParaRPr kumimoji="1" lang="en-US" altLang="zh-CN" sz="1400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algn="ctr" eaLnBrk="1" hangingPunct="1"/>
            <a:r>
              <a:rPr kumimoji="1" lang="zh-CN" altLang="en-US" sz="1400" dirty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辐射用户生活办公场所</a:t>
            </a:r>
          </a:p>
        </p:txBody>
      </p:sp>
    </p:spTree>
    <p:extLst>
      <p:ext uri="{BB962C8B-B14F-4D97-AF65-F5344CB8AC3E}">
        <p14:creationId xmlns:p14="http://schemas.microsoft.com/office/powerpoint/2010/main" val="820399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6EE104E-5B53-4568-923B-CAFF23C9FA32}"/>
              </a:ext>
            </a:extLst>
          </p:cNvPr>
          <p:cNvSpPr/>
          <p:nvPr/>
        </p:nvSpPr>
        <p:spPr>
          <a:xfrm>
            <a:off x="123904" y="634023"/>
            <a:ext cx="8872538" cy="41399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F37BDEE-67AA-43AF-BB7C-9CDEB8440C07}"/>
              </a:ext>
            </a:extLst>
          </p:cNvPr>
          <p:cNvSpPr/>
          <p:nvPr/>
        </p:nvSpPr>
        <p:spPr>
          <a:xfrm>
            <a:off x="250032" y="3423219"/>
            <a:ext cx="5961963" cy="13084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6922"/>
            <a:endParaRPr lang="zh-CN" altLang="en-US" b="1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F742A44-46E5-4DC9-BC4D-3A42C5E653F3}"/>
              </a:ext>
            </a:extLst>
          </p:cNvPr>
          <p:cNvGrpSpPr/>
          <p:nvPr/>
        </p:nvGrpSpPr>
        <p:grpSpPr>
          <a:xfrm>
            <a:off x="5910294" y="3272469"/>
            <a:ext cx="2880587" cy="1544106"/>
            <a:chOff x="7927290" y="4128208"/>
            <a:chExt cx="3840782" cy="2343712"/>
          </a:xfrm>
          <a:noFill/>
        </p:grpSpPr>
        <p:sp>
          <p:nvSpPr>
            <p:cNvPr id="29" name="圆角矩形 56">
              <a:extLst>
                <a:ext uri="{FF2B5EF4-FFF2-40B4-BE49-F238E27FC236}">
                  <a16:creationId xmlns:a16="http://schemas.microsoft.com/office/drawing/2014/main" id="{3251AA24-ECD7-4532-8E34-1CA2CF77CBDF}"/>
                </a:ext>
              </a:extLst>
            </p:cNvPr>
            <p:cNvSpPr/>
            <p:nvPr/>
          </p:nvSpPr>
          <p:spPr>
            <a:xfrm>
              <a:off x="8050903" y="4128208"/>
              <a:ext cx="3717169" cy="555324"/>
            </a:xfrm>
            <a:prstGeom prst="roundRect">
              <a:avLst>
                <a:gd name="adj" fmla="val 3578"/>
              </a:avLst>
            </a:prstGeom>
            <a:grp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96366D25-485B-4EC1-8421-80447A47FA99}"/>
                </a:ext>
              </a:extLst>
            </p:cNvPr>
            <p:cNvGrpSpPr/>
            <p:nvPr/>
          </p:nvGrpSpPr>
          <p:grpSpPr>
            <a:xfrm>
              <a:off x="8572364" y="4259938"/>
              <a:ext cx="2787529" cy="572267"/>
              <a:chOff x="2645196" y="2100058"/>
              <a:chExt cx="2787529" cy="835465"/>
            </a:xfrm>
            <a:grpFill/>
          </p:grpSpPr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63D4A073-95E4-49B0-AE17-EE6944EC6C1F}"/>
                  </a:ext>
                </a:extLst>
              </p:cNvPr>
              <p:cNvSpPr/>
              <p:nvPr/>
            </p:nvSpPr>
            <p:spPr>
              <a:xfrm>
                <a:off x="4690215" y="2100058"/>
                <a:ext cx="742510" cy="835465"/>
              </a:xfrm>
              <a:prstGeom prst="rect">
                <a:avLst/>
              </a:prstGeom>
              <a:grpFill/>
            </p:spPr>
            <p:txBody>
              <a:bodyPr wrap="none" lIns="68580" tIns="34290" rIns="68580" bIns="3429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000" dirty="0">
                    <a:solidFill>
                      <a:srgbClr val="BE9565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79%</a:t>
                </a:r>
                <a:endParaRPr lang="zh-CN" altLang="en-US" sz="2000" cap="all" dirty="0">
                  <a:ln w="9000" cmpd="sng">
                    <a:noFill/>
                    <a:prstDash val="solid"/>
                  </a:ln>
                  <a:solidFill>
                    <a:srgbClr val="BE956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oolBoran" panose="020B0100010101010101" pitchFamily="34" charset="0"/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E58FC6AD-A4BA-4621-BAAC-5693EAE4D6DA}"/>
                  </a:ext>
                </a:extLst>
              </p:cNvPr>
              <p:cNvSpPr/>
              <p:nvPr/>
            </p:nvSpPr>
            <p:spPr>
              <a:xfrm>
                <a:off x="2645196" y="2350882"/>
                <a:ext cx="1578209" cy="511509"/>
              </a:xfrm>
              <a:prstGeom prst="rect">
                <a:avLst/>
              </a:prstGeom>
              <a:grpFill/>
            </p:spPr>
            <p:txBody>
              <a:bodyPr wrap="none" lIns="68580" tIns="34290" rIns="68580" bIns="3429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050" cap="all" dirty="0">
                    <a:ln w="9000" cmpd="sng">
                      <a:noFill/>
                      <a:prstDash val="solid"/>
                    </a:ln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20-35</a:t>
                </a:r>
                <a:r>
                  <a:rPr lang="zh-CN" altLang="en-US" sz="1050" cap="all" dirty="0">
                    <a:ln w="9000" cmpd="sng">
                      <a:noFill/>
                      <a:prstDash val="solid"/>
                    </a:ln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岁之间占比</a:t>
                </a: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3FBCA893-5369-4562-B1BF-65F14936FA52}"/>
                </a:ext>
              </a:extLst>
            </p:cNvPr>
            <p:cNvGrpSpPr/>
            <p:nvPr/>
          </p:nvGrpSpPr>
          <p:grpSpPr>
            <a:xfrm>
              <a:off x="8539389" y="4726603"/>
              <a:ext cx="2888218" cy="572267"/>
              <a:chOff x="2813846" y="3000885"/>
              <a:chExt cx="2719810" cy="835465"/>
            </a:xfrm>
            <a:grpFill/>
          </p:grpSpPr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D45E6245-DD6B-42BD-A090-DADB2D63880A}"/>
                  </a:ext>
                </a:extLst>
              </p:cNvPr>
              <p:cNvSpPr/>
              <p:nvPr/>
            </p:nvSpPr>
            <p:spPr>
              <a:xfrm>
                <a:off x="2813846" y="3201917"/>
                <a:ext cx="1695509" cy="511509"/>
              </a:xfrm>
              <a:prstGeom prst="rect">
                <a:avLst/>
              </a:prstGeom>
              <a:grpFill/>
            </p:spPr>
            <p:txBody>
              <a:bodyPr wrap="none" lIns="68580" tIns="34290" rIns="68580" bIns="34290">
                <a:spAutoFit/>
              </a:bodyPr>
              <a:lstStyle/>
              <a:p>
                <a:r>
                  <a:rPr lang="zh-CN" altLang="en-US" sz="1050" cap="all" dirty="0">
                    <a:ln w="9000" cmpd="sng">
                      <a:noFill/>
                      <a:prstDash val="solid"/>
                    </a:ln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大专及以上学历占比</a:t>
                </a: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A5CC6063-F758-4F09-9092-A9D5C1794A8D}"/>
                  </a:ext>
                </a:extLst>
              </p:cNvPr>
              <p:cNvSpPr/>
              <p:nvPr/>
            </p:nvSpPr>
            <p:spPr>
              <a:xfrm>
                <a:off x="4788148" y="3000885"/>
                <a:ext cx="745508" cy="835465"/>
              </a:xfrm>
              <a:prstGeom prst="rect">
                <a:avLst/>
              </a:prstGeom>
              <a:grpFill/>
            </p:spPr>
            <p:txBody>
              <a:bodyPr wrap="none" lIns="68580" tIns="34290" rIns="68580" bIns="3429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000" dirty="0">
                    <a:solidFill>
                      <a:srgbClr val="BE9565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89%</a:t>
                </a:r>
                <a:endParaRPr lang="zh-CN" altLang="en-US" sz="2000" dirty="0">
                  <a:solidFill>
                    <a:srgbClr val="BE9565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6" name="圆角矩形 60">
              <a:extLst>
                <a:ext uri="{FF2B5EF4-FFF2-40B4-BE49-F238E27FC236}">
                  <a16:creationId xmlns:a16="http://schemas.microsoft.com/office/drawing/2014/main" id="{3EB21BC6-F813-4380-97B8-0D6B7E911B4B}"/>
                </a:ext>
              </a:extLst>
            </p:cNvPr>
            <p:cNvSpPr/>
            <p:nvPr/>
          </p:nvSpPr>
          <p:spPr>
            <a:xfrm>
              <a:off x="8050903" y="4715062"/>
              <a:ext cx="3717169" cy="555324"/>
            </a:xfrm>
            <a:prstGeom prst="roundRect">
              <a:avLst>
                <a:gd name="adj" fmla="val 3578"/>
              </a:avLst>
            </a:prstGeom>
            <a:grp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ea typeface="微软雅黑" panose="020B0503020204020204" pitchFamily="34" charset="-122"/>
              </a:endParaRPr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4322D3B9-B249-47CF-A133-25A685DF90D4}"/>
                </a:ext>
              </a:extLst>
            </p:cNvPr>
            <p:cNvGrpSpPr/>
            <p:nvPr/>
          </p:nvGrpSpPr>
          <p:grpSpPr>
            <a:xfrm>
              <a:off x="8666559" y="5258842"/>
              <a:ext cx="2707012" cy="572267"/>
              <a:chOff x="2962829" y="2937992"/>
              <a:chExt cx="2638494" cy="835464"/>
            </a:xfrm>
            <a:grpFill/>
          </p:grpSpPr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819E9F33-C0D8-4486-9F91-D40ECB23C363}"/>
                  </a:ext>
                </a:extLst>
              </p:cNvPr>
              <p:cNvSpPr/>
              <p:nvPr/>
            </p:nvSpPr>
            <p:spPr>
              <a:xfrm>
                <a:off x="2962829" y="3041499"/>
                <a:ext cx="1507015" cy="511508"/>
              </a:xfrm>
              <a:prstGeom prst="rect">
                <a:avLst/>
              </a:prstGeom>
              <a:grpFill/>
            </p:spPr>
            <p:txBody>
              <a:bodyPr wrap="none" lIns="68580" tIns="34290" rIns="68580" bIns="34290">
                <a:spAutoFit/>
              </a:bodyPr>
              <a:lstStyle/>
              <a:p>
                <a:r>
                  <a:rPr lang="zh-CN" altLang="en-US" sz="1050" cap="all" dirty="0">
                    <a:ln w="9000" cmpd="sng">
                      <a:noFill/>
                      <a:prstDash val="solid"/>
                    </a:ln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月收</a:t>
                </a:r>
                <a:r>
                  <a:rPr lang="en-US" altLang="zh-CN" sz="1050" cap="all" dirty="0">
                    <a:ln w="9000" cmpd="sng">
                      <a:noFill/>
                      <a:prstDash val="solid"/>
                    </a:ln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</a:t>
                </a:r>
                <a:r>
                  <a:rPr lang="zh-CN" altLang="en-US" sz="1050" cap="all" dirty="0">
                    <a:ln w="9000" cmpd="sng">
                      <a:noFill/>
                      <a:prstDash val="solid"/>
                    </a:ln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千以上占比</a:t>
                </a: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A07638EC-F3E6-4031-AD18-7D2552FFC91B}"/>
                  </a:ext>
                </a:extLst>
              </p:cNvPr>
              <p:cNvSpPr/>
              <p:nvPr/>
            </p:nvSpPr>
            <p:spPr>
              <a:xfrm>
                <a:off x="4850941" y="2937992"/>
                <a:ext cx="750382" cy="835464"/>
              </a:xfrm>
              <a:prstGeom prst="rect">
                <a:avLst/>
              </a:prstGeom>
              <a:grpFill/>
            </p:spPr>
            <p:txBody>
              <a:bodyPr wrap="none" lIns="68580" tIns="34290" rIns="68580" bIns="3429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000" dirty="0">
                    <a:solidFill>
                      <a:srgbClr val="BE9565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52%</a:t>
                </a:r>
                <a:endParaRPr lang="zh-CN" altLang="en-US" sz="2000" dirty="0">
                  <a:solidFill>
                    <a:srgbClr val="BE9565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9" name="圆角矩形 68">
              <a:extLst>
                <a:ext uri="{FF2B5EF4-FFF2-40B4-BE49-F238E27FC236}">
                  <a16:creationId xmlns:a16="http://schemas.microsoft.com/office/drawing/2014/main" id="{9B69394B-618D-4DCE-B5C1-E6C19608E7B7}"/>
                </a:ext>
              </a:extLst>
            </p:cNvPr>
            <p:cNvSpPr/>
            <p:nvPr/>
          </p:nvSpPr>
          <p:spPr>
            <a:xfrm>
              <a:off x="8041759" y="5301917"/>
              <a:ext cx="3726313" cy="555324"/>
            </a:xfrm>
            <a:prstGeom prst="roundRect">
              <a:avLst>
                <a:gd name="adj" fmla="val 3578"/>
              </a:avLst>
            </a:prstGeom>
            <a:grp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ea typeface="微软雅黑" panose="020B0503020204020204" pitchFamily="34" charset="-122"/>
              </a:endParaRPr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E8146363-41BA-418B-9007-34F24CC232E8}"/>
                </a:ext>
              </a:extLst>
            </p:cNvPr>
            <p:cNvGrpSpPr/>
            <p:nvPr/>
          </p:nvGrpSpPr>
          <p:grpSpPr>
            <a:xfrm>
              <a:off x="8434657" y="5812533"/>
              <a:ext cx="2977989" cy="572267"/>
              <a:chOff x="2822279" y="4013341"/>
              <a:chExt cx="2999603" cy="835464"/>
            </a:xfrm>
            <a:grpFill/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FD3F5272-810B-457F-A091-08BAF6A4411B}"/>
                  </a:ext>
                </a:extLst>
              </p:cNvPr>
              <p:cNvSpPr/>
              <p:nvPr/>
            </p:nvSpPr>
            <p:spPr>
              <a:xfrm>
                <a:off x="2822279" y="4078611"/>
                <a:ext cx="2024539" cy="511508"/>
              </a:xfrm>
              <a:prstGeom prst="rect">
                <a:avLst/>
              </a:prstGeom>
              <a:grpFill/>
            </p:spPr>
            <p:txBody>
              <a:bodyPr wrap="none" lIns="68580" tIns="34290" rIns="68580" bIns="34290">
                <a:spAutoFit/>
              </a:bodyPr>
              <a:lstStyle/>
              <a:p>
                <a:r>
                  <a:rPr lang="zh-CN" altLang="en-US" sz="1050" cap="all" dirty="0">
                    <a:ln w="9000" cmpd="sng">
                      <a:noFill/>
                      <a:prstDash val="solid"/>
                    </a:ln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每年观影</a:t>
                </a:r>
                <a:r>
                  <a:rPr lang="en-US" altLang="zh-CN" sz="1050" cap="all" dirty="0">
                    <a:ln w="9000" cmpd="sng">
                      <a:noFill/>
                      <a:prstDash val="solid"/>
                    </a:ln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</a:t>
                </a:r>
                <a:r>
                  <a:rPr lang="zh-CN" altLang="en-US" sz="1050" cap="all" dirty="0">
                    <a:ln w="9000" cmpd="sng">
                      <a:noFill/>
                      <a:prstDash val="solid"/>
                    </a:ln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部以上占比</a:t>
                </a:r>
                <a:endParaRPr lang="en-US" altLang="zh-CN" sz="1050" cap="all" dirty="0">
                  <a:ln w="9000" cmpd="sng">
                    <a:noFill/>
                    <a:prstDash val="solid"/>
                  </a:ln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C7C6BA1D-7190-4819-A330-0F868BD6BE9C}"/>
                  </a:ext>
                </a:extLst>
              </p:cNvPr>
              <p:cNvSpPr/>
              <p:nvPr/>
            </p:nvSpPr>
            <p:spPr>
              <a:xfrm>
                <a:off x="5039537" y="4013341"/>
                <a:ext cx="782345" cy="835464"/>
              </a:xfrm>
              <a:prstGeom prst="rect">
                <a:avLst/>
              </a:prstGeom>
              <a:grpFill/>
            </p:spPr>
            <p:txBody>
              <a:bodyPr wrap="none" lIns="68580" tIns="34290" rIns="68580" bIns="3429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000" dirty="0">
                    <a:solidFill>
                      <a:srgbClr val="BE9565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45%</a:t>
                </a:r>
                <a:endParaRPr lang="zh-CN" altLang="en-US" sz="2000" dirty="0">
                  <a:solidFill>
                    <a:srgbClr val="BE9565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4" name="圆角矩形 63">
              <a:extLst>
                <a:ext uri="{FF2B5EF4-FFF2-40B4-BE49-F238E27FC236}">
                  <a16:creationId xmlns:a16="http://schemas.microsoft.com/office/drawing/2014/main" id="{D4D26C9A-9890-42E8-926A-4680AED295FB}"/>
                </a:ext>
              </a:extLst>
            </p:cNvPr>
            <p:cNvSpPr/>
            <p:nvPr/>
          </p:nvSpPr>
          <p:spPr>
            <a:xfrm>
              <a:off x="7927290" y="5916596"/>
              <a:ext cx="3840782" cy="555324"/>
            </a:xfrm>
            <a:prstGeom prst="roundRect">
              <a:avLst>
                <a:gd name="adj" fmla="val 3578"/>
              </a:avLst>
            </a:prstGeom>
            <a:grp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ea typeface="微软雅黑" panose="020B0503020204020204" pitchFamily="34" charset="-122"/>
              </a:endParaRP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AA3E5C30-C553-483E-AC63-541BA84E4906}"/>
              </a:ext>
            </a:extLst>
          </p:cNvPr>
          <p:cNvSpPr txBox="1"/>
          <p:nvPr/>
        </p:nvSpPr>
        <p:spPr>
          <a:xfrm>
            <a:off x="6445178" y="3054225"/>
            <a:ext cx="2464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i="1" dirty="0">
                <a:solidFill>
                  <a:schemeClr val="accent1"/>
                </a:solidFill>
              </a:rPr>
              <a:t>电影人群高收入高学历</a:t>
            </a:r>
          </a:p>
        </p:txBody>
      </p:sp>
      <p:sp>
        <p:nvSpPr>
          <p:cNvPr id="48" name="直角三角形 47">
            <a:extLst>
              <a:ext uri="{FF2B5EF4-FFF2-40B4-BE49-F238E27FC236}">
                <a16:creationId xmlns:a16="http://schemas.microsoft.com/office/drawing/2014/main" id="{BB689389-F55E-48B3-B7F4-14D710F3E393}"/>
              </a:ext>
            </a:extLst>
          </p:cNvPr>
          <p:cNvSpPr/>
          <p:nvPr/>
        </p:nvSpPr>
        <p:spPr>
          <a:xfrm rot="5400000">
            <a:off x="6295055" y="3062066"/>
            <a:ext cx="269157" cy="26915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直角三角形 48">
            <a:extLst>
              <a:ext uri="{FF2B5EF4-FFF2-40B4-BE49-F238E27FC236}">
                <a16:creationId xmlns:a16="http://schemas.microsoft.com/office/drawing/2014/main" id="{D394FAAB-CD42-4014-8152-C2714693B06E}"/>
              </a:ext>
            </a:extLst>
          </p:cNvPr>
          <p:cNvSpPr/>
          <p:nvPr/>
        </p:nvSpPr>
        <p:spPr>
          <a:xfrm rot="16200000">
            <a:off x="8499329" y="4600642"/>
            <a:ext cx="269157" cy="26915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25E2CA4-3B52-44BD-9882-7F0C426502B9}"/>
              </a:ext>
            </a:extLst>
          </p:cNvPr>
          <p:cNvSpPr txBox="1"/>
          <p:nvPr/>
        </p:nvSpPr>
        <p:spPr>
          <a:xfrm>
            <a:off x="5829301" y="1477726"/>
            <a:ext cx="293918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倒三以内  映前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30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秒贴片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流量集中时段投放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E1569387-B313-4424-B020-0CDEA8A7F01C}"/>
              </a:ext>
            </a:extLst>
          </p:cNvPr>
          <p:cNvSpPr txBox="1"/>
          <p:nvPr/>
        </p:nvSpPr>
        <p:spPr>
          <a:xfrm>
            <a:off x="5814490" y="2266243"/>
            <a:ext cx="273991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定向爆款进口大片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锁定全国观影流量</a:t>
            </a: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CB146632-8F72-4313-9D2A-77FD97CCE550}"/>
              </a:ext>
            </a:extLst>
          </p:cNvPr>
          <p:cNvSpPr/>
          <p:nvPr/>
        </p:nvSpPr>
        <p:spPr>
          <a:xfrm>
            <a:off x="5061548" y="1373806"/>
            <a:ext cx="883920" cy="883920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形式选择</a:t>
            </a:r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F5BD7548-FF0F-4495-9699-DD60BC8F8A21}"/>
              </a:ext>
            </a:extLst>
          </p:cNvPr>
          <p:cNvSpPr/>
          <p:nvPr/>
        </p:nvSpPr>
        <p:spPr>
          <a:xfrm>
            <a:off x="5073260" y="2138375"/>
            <a:ext cx="883920" cy="883920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投放形式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518433D-1A63-403C-BE3F-B2A8B43BE95E}"/>
              </a:ext>
            </a:extLst>
          </p:cNvPr>
          <p:cNvSpPr txBox="1"/>
          <p:nvPr/>
        </p:nvSpPr>
        <p:spPr>
          <a:xfrm>
            <a:off x="1861261" y="3563961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</a:rPr>
              <a:t>7</a:t>
            </a:r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</a:rPr>
              <a:t>月热映大片推荐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27736E9-D4E9-42C5-8EBD-31D946097E59}"/>
              </a:ext>
            </a:extLst>
          </p:cNvPr>
          <p:cNvSpPr txBox="1"/>
          <p:nvPr/>
        </p:nvSpPr>
        <p:spPr>
          <a:xfrm>
            <a:off x="1845916" y="3820990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gradFill>
                  <a:gsLst>
                    <a:gs pos="24000">
                      <a:schemeClr val="tx1">
                        <a:lumMod val="65000"/>
                        <a:lumOff val="35000"/>
                      </a:schemeClr>
                    </a:gs>
                    <a:gs pos="57000">
                      <a:schemeClr val="bg1">
                        <a:lumMod val="65000"/>
                      </a:schemeClr>
                    </a:gs>
                    <a:gs pos="88000">
                      <a:schemeClr val="bg2">
                        <a:lumMod val="25000"/>
                      </a:schemeClr>
                    </a:gs>
                  </a:gsLst>
                  <a:lin ang="10800000" scaled="1"/>
                </a:gradFill>
              </a:rPr>
              <a:t>邪不压正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87" y="815928"/>
            <a:ext cx="4246690" cy="255606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6DEC6C8-B735-4F17-B931-6ED51FCB3907}"/>
              </a:ext>
            </a:extLst>
          </p:cNvPr>
          <p:cNvSpPr/>
          <p:nvPr/>
        </p:nvSpPr>
        <p:spPr>
          <a:xfrm>
            <a:off x="4708181" y="3565029"/>
            <a:ext cx="1463877" cy="1382430"/>
          </a:xfrm>
          <a:prstGeom prst="rect">
            <a:avLst/>
          </a:prstGeom>
          <a:solidFill>
            <a:schemeClr val="tx1">
              <a:lumMod val="65000"/>
              <a:lumOff val="35000"/>
              <a:alpha val="84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zh-CN" altLang="en-US" sz="1050" dirty="0">
                <a:solidFill>
                  <a:schemeClr val="bg1"/>
                </a:solidFill>
                <a:latin typeface="+mn-ea"/>
              </a:rPr>
              <a:t>上映时间：</a:t>
            </a:r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7</a:t>
            </a:r>
            <a:r>
              <a:rPr lang="zh-CN" altLang="en-US" sz="1050" dirty="0">
                <a:solidFill>
                  <a:schemeClr val="bg1"/>
                </a:solidFill>
                <a:latin typeface="+mn-ea"/>
              </a:rPr>
              <a:t>月1</a:t>
            </a:r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3</a:t>
            </a:r>
            <a:r>
              <a:rPr lang="zh-CN" altLang="en-US" sz="1050" dirty="0">
                <a:solidFill>
                  <a:schemeClr val="bg1"/>
                </a:solidFill>
                <a:latin typeface="+mn-ea"/>
              </a:rPr>
              <a:t>日</a:t>
            </a:r>
            <a:endParaRPr lang="en-US" altLang="zh-CN" sz="1050" dirty="0">
              <a:solidFill>
                <a:schemeClr val="bg1"/>
              </a:solidFill>
              <a:latin typeface="+mn-ea"/>
            </a:endParaRPr>
          </a:p>
          <a:p>
            <a:pPr>
              <a:spcBef>
                <a:spcPts val="450"/>
              </a:spcBef>
            </a:pPr>
            <a:r>
              <a:rPr lang="zh-CN" altLang="en-US" sz="1050" dirty="0">
                <a:solidFill>
                  <a:schemeClr val="bg1"/>
                </a:solidFill>
                <a:latin typeface="+mn-ea"/>
              </a:rPr>
              <a:t>预计国内票房：</a:t>
            </a:r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10</a:t>
            </a:r>
            <a:r>
              <a:rPr lang="zh-CN" altLang="en-US" sz="1050" dirty="0">
                <a:solidFill>
                  <a:schemeClr val="bg1"/>
                </a:solidFill>
                <a:latin typeface="+mn-ea"/>
              </a:rPr>
              <a:t>亿</a:t>
            </a:r>
          </a:p>
          <a:p>
            <a:pPr>
              <a:spcBef>
                <a:spcPts val="450"/>
              </a:spcBef>
            </a:pPr>
            <a:r>
              <a:rPr lang="zh-CN" altLang="en-US" sz="1050" dirty="0">
                <a:solidFill>
                  <a:schemeClr val="bg1"/>
                </a:solidFill>
                <a:latin typeface="+mn-ea"/>
              </a:rPr>
              <a:t>广告投放场次：6万场</a:t>
            </a:r>
            <a:endParaRPr lang="en-US" altLang="zh-CN" sz="1050" dirty="0">
              <a:solidFill>
                <a:schemeClr val="bg1"/>
              </a:solidFill>
              <a:latin typeface="+mn-ea"/>
            </a:endParaRPr>
          </a:p>
          <a:p>
            <a:pPr>
              <a:spcBef>
                <a:spcPts val="450"/>
              </a:spcBef>
            </a:pPr>
            <a:r>
              <a:rPr lang="zh-CN" altLang="en-US" sz="1050" dirty="0">
                <a:solidFill>
                  <a:schemeClr val="bg1"/>
                </a:solidFill>
                <a:latin typeface="+mn-ea"/>
              </a:rPr>
              <a:t>发布影城：716家</a:t>
            </a:r>
          </a:p>
          <a:p>
            <a:pPr>
              <a:spcBef>
                <a:spcPts val="450"/>
              </a:spcBef>
            </a:pPr>
            <a:r>
              <a:rPr lang="zh-CN" altLang="en-US" sz="1050" dirty="0">
                <a:solidFill>
                  <a:schemeClr val="bg1"/>
                </a:solidFill>
                <a:latin typeface="+mn-ea"/>
              </a:rPr>
              <a:t>发布影厅：4694个</a:t>
            </a:r>
          </a:p>
          <a:p>
            <a:pPr>
              <a:spcBef>
                <a:spcPts val="450"/>
              </a:spcBef>
            </a:pPr>
            <a:r>
              <a:rPr lang="zh-CN" altLang="en-US" sz="1050" dirty="0">
                <a:solidFill>
                  <a:schemeClr val="bg1"/>
                </a:solidFill>
                <a:latin typeface="+mn-ea"/>
              </a:rPr>
              <a:t>覆盖人次：</a:t>
            </a:r>
            <a:r>
              <a:rPr lang="en-US" altLang="zh-CN" sz="1050" dirty="0">
                <a:solidFill>
                  <a:schemeClr val="bg1"/>
                </a:solidFill>
                <a:latin typeface="+mn-ea"/>
              </a:rPr>
              <a:t>360</a:t>
            </a:r>
            <a:r>
              <a:rPr lang="zh-CN" altLang="en-US" sz="1050" dirty="0">
                <a:solidFill>
                  <a:schemeClr val="bg1"/>
                </a:solidFill>
                <a:latin typeface="+mn-ea"/>
              </a:rPr>
              <a:t>万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8BFE9B55-A99B-41E4-A625-3D1BCA0EA34E}"/>
              </a:ext>
            </a:extLst>
          </p:cNvPr>
          <p:cNvSpPr txBox="1"/>
          <p:nvPr/>
        </p:nvSpPr>
        <p:spPr>
          <a:xfrm>
            <a:off x="1879114" y="4773933"/>
            <a:ext cx="233910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" dirty="0"/>
              <a:t>数据来源：电影人群属性、电影预估票房及覆盖人次由媒体提供</a:t>
            </a: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2E9E4D3B-BEA5-4AEF-BC97-B216CA529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87" y="2721179"/>
            <a:ext cx="1368151" cy="194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AADCBEFA-BF51-4C6A-BF53-9438C71604A9}"/>
              </a:ext>
            </a:extLst>
          </p:cNvPr>
          <p:cNvSpPr/>
          <p:nvPr/>
        </p:nvSpPr>
        <p:spPr>
          <a:xfrm>
            <a:off x="3110272" y="1000265"/>
            <a:ext cx="6016752" cy="276999"/>
          </a:xfrm>
          <a:prstGeom prst="rect">
            <a:avLst/>
          </a:prstGeom>
          <a:gradFill flip="none" rotWithShape="1">
            <a:gsLst>
              <a:gs pos="24000">
                <a:schemeClr val="accent1">
                  <a:lumMod val="75000"/>
                  <a:alpha val="75000"/>
                </a:schemeClr>
              </a:gs>
              <a:gs pos="66000">
                <a:schemeClr val="accent1">
                  <a:alpha val="82000"/>
                </a:schemeClr>
              </a:gs>
              <a:gs pos="89000">
                <a:schemeClr val="accent1">
                  <a:lumMod val="50000"/>
                </a:scheme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针对重点投放期进行线下曝光强化   利用院线映前视频广告侵入式内容传播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7932669-534A-493B-9836-D4A4DF2E7271}"/>
              </a:ext>
            </a:extLst>
          </p:cNvPr>
          <p:cNvSpPr/>
          <p:nvPr/>
        </p:nvSpPr>
        <p:spPr>
          <a:xfrm>
            <a:off x="4320218" y="539921"/>
            <a:ext cx="4800599" cy="4564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9BFA568-2DAF-4113-A945-5A725AEB7316}"/>
              </a:ext>
            </a:extLst>
          </p:cNvPr>
          <p:cNvSpPr txBox="1"/>
          <p:nvPr/>
        </p:nvSpPr>
        <p:spPr>
          <a:xfrm>
            <a:off x="5195455" y="509140"/>
            <a:ext cx="3829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225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电影院线广告</a:t>
            </a:r>
          </a:p>
        </p:txBody>
      </p:sp>
      <p:sp>
        <p:nvSpPr>
          <p:cNvPr id="42" name="标题 1">
            <a:extLst>
              <a:ext uri="{FF2B5EF4-FFF2-40B4-BE49-F238E27FC236}">
                <a16:creationId xmlns:a16="http://schemas.microsoft.com/office/drawing/2014/main" id="{03500965-3783-40E3-9758-EB7B45015E68}"/>
              </a:ext>
            </a:extLst>
          </p:cNvPr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奇瑞瑞虎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上市（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月）媒介资源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生活</a:t>
            </a:r>
          </a:p>
        </p:txBody>
      </p:sp>
    </p:spTree>
    <p:extLst>
      <p:ext uri="{BB962C8B-B14F-4D97-AF65-F5344CB8AC3E}">
        <p14:creationId xmlns:p14="http://schemas.microsoft.com/office/powerpoint/2010/main" val="9596374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5FA7A0-D943-4A35-A355-11D7A59DD12E}"/>
              </a:ext>
            </a:extLst>
          </p:cNvPr>
          <p:cNvSpPr txBox="1">
            <a:spLocks/>
          </p:cNvSpPr>
          <p:nvPr/>
        </p:nvSpPr>
        <p:spPr bwMode="auto">
          <a:xfrm>
            <a:off x="35496" y="111401"/>
            <a:ext cx="8435280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000" kern="0" dirty="0">
                <a:solidFill>
                  <a:sysClr val="windowText" lastClr="000000"/>
                </a:solidFill>
              </a:rPr>
              <a:t>影院媒体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-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暑期（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7-9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月）影院排片</a:t>
            </a:r>
          </a:p>
        </p:txBody>
      </p:sp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8683EDD9-EBD4-41C8-93E6-0F396A511D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42238" y="4147382"/>
          <a:ext cx="863299" cy="728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Worksheet" showAsIcon="1" r:id="rId3" imgW="914400" imgH="771480" progId="Excel.Sheet.12">
                  <p:embed/>
                </p:oleObj>
              </mc:Choice>
              <mc:Fallback>
                <p:oleObj name="Worksheet" showAsIcon="1" r:id="rId3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42238" y="4147382"/>
                        <a:ext cx="863299" cy="728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2E9E4D3B-BEA5-4AEF-BC97-B216CA529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76" y="791354"/>
            <a:ext cx="1368151" cy="194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E419055-59A4-48D8-BB43-86491CB39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688" y="791354"/>
            <a:ext cx="1368151" cy="194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https://gss0.bdstatic.com/94o3dSag_xI4khGkpoWK1HF6hhy/baike/c0%3Dbaike272%2C5%2C5%2C272%2C90/sign=3df924989cef76c6c4dff379fc7f969f/9358d109b3de9c82097c0f366081800a19d8436a.jpg">
            <a:extLst>
              <a:ext uri="{FF2B5EF4-FFF2-40B4-BE49-F238E27FC236}">
                <a16:creationId xmlns:a16="http://schemas.microsoft.com/office/drawing/2014/main" id="{4624CC67-6A10-4BF3-8E35-893C106B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13" y="791354"/>
            <a:ext cx="1368151" cy="194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63AF825-8828-4389-96A0-E77148086B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376" y="2931790"/>
            <a:ext cx="1368151" cy="194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82FA890-397B-4A98-B16E-EAED83AF7C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2931790"/>
            <a:ext cx="1368151" cy="194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DD60DC3-554A-4850-8E2E-5081D50219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791354"/>
            <a:ext cx="1368151" cy="194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2EB4E4A-B998-4E4C-B644-1F02482375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8313" y="2931790"/>
            <a:ext cx="1368151" cy="194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CFE041-FFF4-48D2-A252-60C9BC58C2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5688" y="2931790"/>
            <a:ext cx="1368151" cy="194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74961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 8"/>
          <p:cNvGrpSpPr/>
          <p:nvPr/>
        </p:nvGrpSpPr>
        <p:grpSpPr>
          <a:xfrm>
            <a:off x="683568" y="1726726"/>
            <a:ext cx="4740009" cy="338554"/>
            <a:chOff x="692466" y="1441108"/>
            <a:chExt cx="4740009" cy="338554"/>
          </a:xfrm>
        </p:grpSpPr>
        <p:sp>
          <p:nvSpPr>
            <p:cNvPr id="20" name="文本框 78"/>
            <p:cNvSpPr>
              <a:spLocks noChangeArrowheads="1"/>
            </p:cNvSpPr>
            <p:nvPr/>
          </p:nvSpPr>
          <p:spPr bwMode="auto">
            <a:xfrm>
              <a:off x="971600" y="1441108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市场和品牌现状分析               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3" name="等腰三角形 12"/>
            <p:cNvSpPr/>
            <p:nvPr/>
          </p:nvSpPr>
          <p:spPr>
            <a:xfrm rot="5400000">
              <a:off x="656466" y="1498793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组 9"/>
          <p:cNvGrpSpPr/>
          <p:nvPr/>
        </p:nvGrpSpPr>
        <p:grpSpPr>
          <a:xfrm>
            <a:off x="683568" y="2808054"/>
            <a:ext cx="4740009" cy="338554"/>
            <a:chOff x="692466" y="2089180"/>
            <a:chExt cx="4740009" cy="338554"/>
          </a:xfrm>
        </p:grpSpPr>
        <p:sp>
          <p:nvSpPr>
            <p:cNvPr id="22" name="文本框 78"/>
            <p:cNvSpPr>
              <a:spLocks noChangeArrowheads="1"/>
            </p:cNvSpPr>
            <p:nvPr/>
          </p:nvSpPr>
          <p:spPr bwMode="auto">
            <a:xfrm>
              <a:off x="971600" y="2089180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全媒体投放策略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5" name="等腰三角形 14"/>
            <p:cNvSpPr/>
            <p:nvPr/>
          </p:nvSpPr>
          <p:spPr>
            <a:xfrm rot="5400000">
              <a:off x="656466" y="2151127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2" name="组 31"/>
          <p:cNvGrpSpPr/>
          <p:nvPr/>
        </p:nvGrpSpPr>
        <p:grpSpPr>
          <a:xfrm>
            <a:off x="683568" y="3348718"/>
            <a:ext cx="4740009" cy="338554"/>
            <a:chOff x="692466" y="2737252"/>
            <a:chExt cx="4740009" cy="338554"/>
          </a:xfrm>
        </p:grpSpPr>
        <p:sp>
          <p:nvSpPr>
            <p:cNvPr id="24" name="文本框 78"/>
            <p:cNvSpPr>
              <a:spLocks noChangeArrowheads="1"/>
            </p:cNvSpPr>
            <p:nvPr/>
          </p:nvSpPr>
          <p:spPr bwMode="auto">
            <a:xfrm>
              <a:off x="971600" y="2737252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广告项目投放建议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7" name="等腰三角形 16"/>
            <p:cNvSpPr/>
            <p:nvPr/>
          </p:nvSpPr>
          <p:spPr>
            <a:xfrm rot="5400000">
              <a:off x="656466" y="2803461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C00000"/>
                </a:solidFill>
              </a:endParaRPr>
            </a:p>
          </p:txBody>
        </p:sp>
      </p:grpSp>
      <p:grpSp>
        <p:nvGrpSpPr>
          <p:cNvPr id="8" name="组 7"/>
          <p:cNvGrpSpPr/>
          <p:nvPr/>
        </p:nvGrpSpPr>
        <p:grpSpPr>
          <a:xfrm>
            <a:off x="683568" y="3889380"/>
            <a:ext cx="4740009" cy="338554"/>
            <a:chOff x="692466" y="4033396"/>
            <a:chExt cx="4740009" cy="338554"/>
          </a:xfrm>
        </p:grpSpPr>
        <p:sp>
          <p:nvSpPr>
            <p:cNvPr id="30" name="文本框 78">
              <a:extLst>
                <a:ext uri="{FF2B5EF4-FFF2-40B4-BE49-F238E27FC236}">
                  <a16:creationId xmlns:a16="http://schemas.microsoft.com/office/drawing/2014/main" id="{89D684D2-99AE-4AD0-9A75-89AC32812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600" y="4033396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预算分配</a:t>
              </a:r>
              <a:endPara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1" name="等腰三角形 20">
              <a:extLst>
                <a:ext uri="{FF2B5EF4-FFF2-40B4-BE49-F238E27FC236}">
                  <a16:creationId xmlns:a16="http://schemas.microsoft.com/office/drawing/2014/main" id="{FC78A2C6-6FA2-4CA1-8D3A-BD200760118D}"/>
                </a:ext>
              </a:extLst>
            </p:cNvPr>
            <p:cNvSpPr/>
            <p:nvPr/>
          </p:nvSpPr>
          <p:spPr>
            <a:xfrm rot="5400000">
              <a:off x="656466" y="4108129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3" name="组 32"/>
          <p:cNvGrpSpPr/>
          <p:nvPr/>
        </p:nvGrpSpPr>
        <p:grpSpPr>
          <a:xfrm>
            <a:off x="683568" y="1186062"/>
            <a:ext cx="4740009" cy="338554"/>
            <a:chOff x="692466" y="4033396"/>
            <a:chExt cx="4740009" cy="338554"/>
          </a:xfrm>
        </p:grpSpPr>
        <p:sp>
          <p:nvSpPr>
            <p:cNvPr id="34" name="文本框 78">
              <a:extLst>
                <a:ext uri="{FF2B5EF4-FFF2-40B4-BE49-F238E27FC236}">
                  <a16:creationId xmlns:a16="http://schemas.microsoft.com/office/drawing/2014/main" id="{89D684D2-99AE-4AD0-9A75-89AC32812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600" y="4033396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前期投放效果回顾</a:t>
              </a:r>
              <a:endPara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" name="等腰三角形 20">
              <a:extLst>
                <a:ext uri="{FF2B5EF4-FFF2-40B4-BE49-F238E27FC236}">
                  <a16:creationId xmlns:a16="http://schemas.microsoft.com/office/drawing/2014/main" id="{FC78A2C6-6FA2-4CA1-8D3A-BD200760118D}"/>
                </a:ext>
              </a:extLst>
            </p:cNvPr>
            <p:cNvSpPr/>
            <p:nvPr/>
          </p:nvSpPr>
          <p:spPr>
            <a:xfrm rot="5400000">
              <a:off x="656466" y="4108129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组 16"/>
          <p:cNvGrpSpPr/>
          <p:nvPr/>
        </p:nvGrpSpPr>
        <p:grpSpPr>
          <a:xfrm>
            <a:off x="683568" y="2267390"/>
            <a:ext cx="4740009" cy="338554"/>
            <a:chOff x="692466" y="2089180"/>
            <a:chExt cx="4740009" cy="338554"/>
          </a:xfrm>
        </p:grpSpPr>
        <p:sp>
          <p:nvSpPr>
            <p:cNvPr id="18" name="文本框 78"/>
            <p:cNvSpPr>
              <a:spLocks noChangeArrowheads="1"/>
            </p:cNvSpPr>
            <p:nvPr/>
          </p:nvSpPr>
          <p:spPr bwMode="auto">
            <a:xfrm>
              <a:off x="971600" y="2089180"/>
              <a:ext cx="446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全媒体执行战略思考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9" name="等腰三角形 14"/>
            <p:cNvSpPr/>
            <p:nvPr/>
          </p:nvSpPr>
          <p:spPr>
            <a:xfrm rot="5400000">
              <a:off x="656466" y="2151127"/>
              <a:ext cx="288000" cy="2160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2074607"/>
            <a:ext cx="5544616" cy="2827453"/>
          </a:xfrm>
          <a:prstGeom prst="rect">
            <a:avLst/>
          </a:prstGeom>
        </p:spPr>
      </p:pic>
      <p:pic>
        <p:nvPicPr>
          <p:cNvPr id="2" name="内容占位符 21">
            <a:extLst>
              <a:ext uri="{FF2B5EF4-FFF2-40B4-BE49-F238E27FC236}">
                <a16:creationId xmlns:a16="http://schemas.microsoft.com/office/drawing/2014/main" id="{9C414850-7860-4A18-BEA9-084CBD4297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/>
          <a:stretch/>
        </p:blipFill>
        <p:spPr>
          <a:xfrm>
            <a:off x="5220072" y="956106"/>
            <a:ext cx="1476733" cy="6275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76558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131981"/>
              </p:ext>
            </p:extLst>
          </p:nvPr>
        </p:nvGraphicFramePr>
        <p:xfrm>
          <a:off x="395536" y="627534"/>
          <a:ext cx="8352929" cy="4435415"/>
        </p:xfrm>
        <a:graphic>
          <a:graphicData uri="http://schemas.openxmlformats.org/drawingml/2006/table">
            <a:tbl>
              <a:tblPr/>
              <a:tblGrid>
                <a:gridCol w="887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7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5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26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847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26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52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类别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媒体类别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媒体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预算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占比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目的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备注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525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网络媒介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新闻资源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腾讯新闻客户端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28%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持续保持声量，增加内容合作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3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今日头条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持续保持声量，增加内容合作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52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凤凰新闻客户端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持续保持声量，增加内容合作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3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一点资讯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保持“跨界”活动声量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3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垂直媒体</a:t>
                      </a:r>
                      <a:b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</a:br>
                      <a:r>
                        <a:rPr lang="en-US" altLang="zh-C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+</a:t>
                      </a:r>
                      <a:br>
                        <a:rPr lang="en-US" altLang="zh-C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</a:br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专项媒体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汽车之家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51%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增强线索收集，锁定用户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3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太平洋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增强线索收集，锁定用户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52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网上车市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“最强中国车”活动曝光，提升品牌及产品认知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易车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与用户生活及触媒习惯无缝衔接，深入沟通产生互动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新增媒体，扩充垂直增加线索收集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52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驾考宝典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大量的潜客聚集地，准确释放信息，提升转化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52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社交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朋友圈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以大数据精准用户，利用庞大的用户群广泛传递产品信息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43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视频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爱奇艺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保持声量，增加费用锁定热剧提升知名度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预算追加</a:t>
                      </a:r>
                      <a:r>
                        <a:rPr lang="en-US" altLang="zh-C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150</a:t>
                      </a:r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万包剧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329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1640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9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2679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新增媒介渠道及预算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79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类别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媒介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费用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目的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费用出处建议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4371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户外</a:t>
                      </a:r>
                      <a:r>
                        <a:rPr lang="en-US" altLang="zh-C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其他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出行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高铁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35%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7-9</a:t>
                      </a:r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月出行高峰期，结合场景传播信息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43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机场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7-9</a:t>
                      </a:r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月出行高峰期，结合场景传播信息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552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高德地图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与用户生活及触媒习惯无缝衔接，深入沟通产生互动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552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生活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广播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65%</a:t>
                      </a:r>
                    </a:p>
                  </a:txBody>
                  <a:tcPr marL="2897" marR="2897" marT="2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低成本，受众广，大范围告知瑞虎</a:t>
                      </a:r>
                      <a:r>
                        <a:rPr lang="en-US" altLang="zh-C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8</a:t>
                      </a:r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上市信息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575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万达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暑期档，热剧集中上映，借势剧目热度带动品牌及产品认知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575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框架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占据生活碎片化时间，传递信息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大区</a:t>
                      </a:r>
                      <a:endParaRPr lang="en-US" altLang="zh-CN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charset="-122"/>
                        <a:ea typeface="+mn-ea"/>
                        <a:cs typeface="+mn-cs"/>
                      </a:endParaRPr>
                    </a:p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销售公司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464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公交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利用生活工具，无局限性传播产品信息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大区</a:t>
                      </a:r>
                      <a:endParaRPr lang="en-US" altLang="zh-CN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charset="-122"/>
                        <a:ea typeface="+mn-ea"/>
                        <a:cs typeface="+mn-cs"/>
                      </a:endParaRPr>
                    </a:p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销售公司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437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9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charset="-122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2897" marR="2897" marT="28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标题 1">
            <a:extLst>
              <a:ext uri="{FF2B5EF4-FFF2-40B4-BE49-F238E27FC236}">
                <a16:creationId xmlns:a16="http://schemas.microsoft.com/office/drawing/2014/main" id="{165FA7A0-D943-4A35-A355-11D7A59DD12E}"/>
              </a:ext>
            </a:extLst>
          </p:cNvPr>
          <p:cNvSpPr txBox="1">
            <a:spLocks/>
          </p:cNvSpPr>
          <p:nvPr/>
        </p:nvSpPr>
        <p:spPr bwMode="auto">
          <a:xfrm>
            <a:off x="354360" y="144016"/>
            <a:ext cx="8435280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000" kern="0">
                <a:solidFill>
                  <a:sysClr val="windowText" lastClr="000000"/>
                </a:solidFill>
              </a:rPr>
              <a:t>预算分配</a:t>
            </a:r>
            <a:endParaRPr lang="zh-CN" altLang="en-US" sz="2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内容占位符 21">
            <a:extLst>
              <a:ext uri="{FF2B5EF4-FFF2-40B4-BE49-F238E27FC236}">
                <a16:creationId xmlns:a16="http://schemas.microsoft.com/office/drawing/2014/main" id="{8931EB09-ACC8-46BC-A5B9-28B2123FAA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/>
          <a:stretch/>
        </p:blipFill>
        <p:spPr>
          <a:xfrm>
            <a:off x="5743444" y="144017"/>
            <a:ext cx="1476733" cy="6275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1766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0700" y="4197677"/>
            <a:ext cx="64087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从展现成本综合来看，车垂媒体曝光贡献较高且展现成本较低。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graphicFrame>
        <p:nvGraphicFramePr>
          <p:cNvPr id="7" name="图表 6"/>
          <p:cNvGraphicFramePr/>
          <p:nvPr>
            <p:extLst>
              <p:ext uri="{D42A27DB-BD31-4B8C-83A1-F6EECF244321}">
                <p14:modId xmlns:p14="http://schemas.microsoft.com/office/powerpoint/2010/main" val="271268711"/>
              </p:ext>
            </p:extLst>
          </p:nvPr>
        </p:nvGraphicFramePr>
        <p:xfrm>
          <a:off x="467544" y="1131590"/>
          <a:ext cx="792088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文本框 4"/>
          <p:cNvSpPr txBox="1"/>
          <p:nvPr/>
        </p:nvSpPr>
        <p:spPr>
          <a:xfrm>
            <a:off x="636712" y="697424"/>
            <a:ext cx="850728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曝光数据完成情况分析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4-6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月投放回顾</a:t>
            </a:r>
          </a:p>
        </p:txBody>
      </p:sp>
    </p:spTree>
    <p:extLst>
      <p:ext uri="{BB962C8B-B14F-4D97-AF65-F5344CB8AC3E}">
        <p14:creationId xmlns:p14="http://schemas.microsoft.com/office/powerpoint/2010/main" val="595176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54656" y="4349107"/>
            <a:ext cx="7200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从点击成本综合来看，新闻资讯媒体点击成本最低且点击率效果最高获得更好的点击转化。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graphicFrame>
        <p:nvGraphicFramePr>
          <p:cNvPr id="9" name="图表 8"/>
          <p:cNvGraphicFramePr/>
          <p:nvPr>
            <p:extLst>
              <p:ext uri="{D42A27DB-BD31-4B8C-83A1-F6EECF244321}">
                <p14:modId xmlns:p14="http://schemas.microsoft.com/office/powerpoint/2010/main" val="1623132823"/>
              </p:ext>
            </p:extLst>
          </p:nvPr>
        </p:nvGraphicFramePr>
        <p:xfrm>
          <a:off x="323528" y="1059582"/>
          <a:ext cx="7992888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文本框 4"/>
          <p:cNvSpPr txBox="1"/>
          <p:nvPr/>
        </p:nvSpPr>
        <p:spPr>
          <a:xfrm>
            <a:off x="612357" y="667167"/>
            <a:ext cx="850728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点击数据完成情况分析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 bwMode="auto">
          <a:xfrm>
            <a:off x="467545" y="111401"/>
            <a:ext cx="7975022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4-6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月投放回顾</a:t>
            </a:r>
          </a:p>
        </p:txBody>
      </p:sp>
    </p:spTree>
    <p:extLst>
      <p:ext uri="{BB962C8B-B14F-4D97-AF65-F5344CB8AC3E}">
        <p14:creationId xmlns:p14="http://schemas.microsoft.com/office/powerpoint/2010/main" val="152725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200122" y="111401"/>
            <a:ext cx="8242445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7" tIns="45697" rIns="91397" bIns="4569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charset="-122"/>
                <a:cs typeface="宋体" charset="0"/>
              </a:defRPr>
            </a:lvl5pPr>
            <a:lvl6pPr marL="456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3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0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796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000" kern="0" dirty="0">
                <a:solidFill>
                  <a:sysClr val="windowText" lastClr="000000"/>
                </a:solidFill>
              </a:rPr>
              <a:t> 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瑞虎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8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上市</a:t>
            </a:r>
            <a:r>
              <a:rPr lang="en-US" altLang="zh-CN" sz="2000" kern="0" dirty="0">
                <a:solidFill>
                  <a:sysClr val="windowText" lastClr="000000"/>
                </a:solidFill>
              </a:rPr>
              <a:t>4-6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月投放回顾</a:t>
            </a:r>
          </a:p>
        </p:txBody>
      </p:sp>
      <p:pic>
        <p:nvPicPr>
          <p:cNvPr id="5" name="图片 4" descr="65105480956218990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122" y="1021897"/>
            <a:ext cx="1154806" cy="2053910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>
            <a:off x="971600" y="640881"/>
            <a:ext cx="864096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投放素材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6541080" y="640881"/>
            <a:ext cx="864096" cy="35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落地页面</a:t>
            </a:r>
            <a:endParaRPr lang="en-US" altLang="zh-CN" sz="13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pic>
        <p:nvPicPr>
          <p:cNvPr id="8" name="图片 7" descr="79358427292025848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019892"/>
            <a:ext cx="1155934" cy="205591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75" y="1019892"/>
            <a:ext cx="1175504" cy="2055915"/>
          </a:xfrm>
          <a:prstGeom prst="rect">
            <a:avLst/>
          </a:prstGeom>
        </p:spPr>
      </p:pic>
      <p:pic>
        <p:nvPicPr>
          <p:cNvPr id="10" name="图片 9" descr="870495140411524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6934" y="1019892"/>
            <a:ext cx="1155933" cy="20559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24" y="3003798"/>
            <a:ext cx="1155933" cy="20560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0122" y="3014593"/>
            <a:ext cx="2704406" cy="16903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69" y="3395968"/>
            <a:ext cx="2945765" cy="165618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334" y="1019891"/>
            <a:ext cx="1138873" cy="40335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80" y="1019891"/>
            <a:ext cx="777485" cy="13358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43" y="1019891"/>
            <a:ext cx="777484" cy="13358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05" y="1029821"/>
            <a:ext cx="772349" cy="13259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12" y="2401001"/>
            <a:ext cx="783953" cy="132287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44" y="2401001"/>
            <a:ext cx="777484" cy="13228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05" y="2401001"/>
            <a:ext cx="795983" cy="132287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128" y="3769153"/>
            <a:ext cx="777485" cy="1282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12" y="3769153"/>
            <a:ext cx="726835" cy="128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922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16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</a:spPr>
      <a:bodyPr wrap="square">
        <a:spAutoFit/>
      </a:bodyPr>
      <a:lstStyle>
        <a:defPPr>
          <a:defRPr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  <a:sym typeface="Verdana" panose="020B0604030504040204"/>
          </a:defRPr>
        </a:defPPr>
      </a:lstStyle>
    </a:sp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60118</TotalTime>
  <Pages>0</Pages>
  <Words>5644</Words>
  <Characters>0</Characters>
  <Application>Microsoft Office PowerPoint</Application>
  <DocSecurity>0</DocSecurity>
  <PresentationFormat>全屏显示(16:9)</PresentationFormat>
  <Lines>0</Lines>
  <Paragraphs>886</Paragraphs>
  <Slides>64</Slides>
  <Notes>9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76" baseType="lpstr">
      <vt:lpstr>Audi Type</vt:lpstr>
      <vt:lpstr>宋体</vt:lpstr>
      <vt:lpstr>微软雅黑</vt:lpstr>
      <vt:lpstr>微软雅黑</vt:lpstr>
      <vt:lpstr>Arial</vt:lpstr>
      <vt:lpstr>Calibri</vt:lpstr>
      <vt:lpstr>Impact</vt:lpstr>
      <vt:lpstr>Verdana</vt:lpstr>
      <vt:lpstr>Wingdings</vt:lpstr>
      <vt:lpstr>自定义设计方案</vt:lpstr>
      <vt:lpstr>Office 主题</vt:lpstr>
      <vt:lpstr>Worksheet</vt:lpstr>
      <vt:lpstr>PowerPoint 演示文稿</vt:lpstr>
      <vt:lpstr>PowerPoint 演示文稿</vt:lpstr>
      <vt:lpstr>瑞虎8上市4-6月阶段投放任务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瑞虎8上市4-6月投放回顾</vt:lpstr>
      <vt:lpstr>瑞虎8上市4-6月投放总结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瑞虎8上市7-9月深化期任务梳理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头部媒体和兴趣类媒体占领碎片化场景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Lenovo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Ping Chen 陈平(营销公司 Marketing)</dc:creator>
  <cp:lastModifiedBy>康 邓</cp:lastModifiedBy>
  <cp:revision>4437</cp:revision>
  <cp:lastPrinted>2018-06-25T16:41:03Z</cp:lastPrinted>
  <dcterms:created xsi:type="dcterms:W3CDTF">2012-07-10T02:18:15Z</dcterms:created>
  <dcterms:modified xsi:type="dcterms:W3CDTF">2020-11-02T06:50:51Z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2052-8.1.0.3363</vt:lpwstr>
  </property>
</Properties>
</file>