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43" r:id="rId2"/>
    <p:sldId id="289" r:id="rId3"/>
    <p:sldId id="322" r:id="rId4"/>
    <p:sldId id="308" r:id="rId5"/>
    <p:sldId id="366" r:id="rId6"/>
    <p:sldId id="367" r:id="rId7"/>
    <p:sldId id="368" r:id="rId8"/>
    <p:sldId id="333" r:id="rId9"/>
    <p:sldId id="369" r:id="rId10"/>
    <p:sldId id="371" r:id="rId11"/>
    <p:sldId id="370" r:id="rId12"/>
    <p:sldId id="372" r:id="rId13"/>
    <p:sldId id="334" r:id="rId14"/>
    <p:sldId id="373" r:id="rId15"/>
    <p:sldId id="374" r:id="rId16"/>
    <p:sldId id="375" r:id="rId17"/>
    <p:sldId id="376" r:id="rId18"/>
    <p:sldId id="390" r:id="rId19"/>
    <p:sldId id="338" r:id="rId20"/>
    <p:sldId id="339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42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198"/>
    <a:srgbClr val="EA4778"/>
    <a:srgbClr val="506544"/>
    <a:srgbClr val="DD5F9F"/>
    <a:srgbClr val="005D40"/>
    <a:srgbClr val="FCE9DC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1392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D857-FAA3-47CD-8109-10A22B324230}" type="datetimeFigureOut">
              <a:rPr lang="zh-CN" altLang="en-US" smtClean="0"/>
              <a:t>2021-04-22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CCFB-2624-404E-8FDB-75078C5ED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BBFC-AD9F-483A-8CEB-BF74F7C916D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0234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1B89-07F3-46F1-8F72-AC1976ACA1EA}" type="datetimeFigureOut">
              <a:rPr lang="zh-CN" altLang="en-US" smtClean="0"/>
              <a:t>2021-04-22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136A-E13F-4FDB-88AF-6D2AE50AAF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" y="2791827"/>
            <a:ext cx="2141659" cy="30287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7415" y="1285875"/>
            <a:ext cx="6676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当星巴克遇上哈根达斯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</a:p>
          <a:p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绿优城邀您清凉一夏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47349" y="2485050"/>
            <a:ext cx="417323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alpha val="3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成都艺贝文化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4716" y="3820665"/>
            <a:ext cx="1859284" cy="1322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元拍卖</a:t>
            </a:r>
            <a:r>
              <a:rPr lang="en-US" altLang="zh-CN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奖品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153920" y="3648075"/>
            <a:ext cx="48367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上午下午各两轮礼品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元起拍、神秘大奖吸引客户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2981" r="8944"/>
          <a:stretch>
            <a:fillRect/>
          </a:stretch>
        </p:blipFill>
        <p:spPr>
          <a:xfrm>
            <a:off x="1401445" y="873125"/>
            <a:ext cx="1688465" cy="2592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7128" t="4412" r="8224" b="5735"/>
          <a:stretch>
            <a:fillRect/>
          </a:stretch>
        </p:blipFill>
        <p:spPr>
          <a:xfrm>
            <a:off x="6245860" y="1005205"/>
            <a:ext cx="1764665" cy="2327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r="1469"/>
          <a:stretch>
            <a:fillRect/>
          </a:stretch>
        </p:blipFill>
        <p:spPr>
          <a:xfrm>
            <a:off x="3896995" y="873125"/>
            <a:ext cx="1533525" cy="2592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FOUR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7518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氛围包装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01930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平面图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0550" y="918845"/>
            <a:ext cx="7816193" cy="3558779"/>
            <a:chOff x="827" y="1645"/>
            <a:chExt cx="12741" cy="5966"/>
          </a:xfrm>
        </p:grpSpPr>
        <p:grpSp>
          <p:nvGrpSpPr>
            <p:cNvPr id="18" name="组合 17"/>
            <p:cNvGrpSpPr/>
            <p:nvPr/>
          </p:nvGrpSpPr>
          <p:grpSpPr>
            <a:xfrm>
              <a:off x="827" y="1645"/>
              <a:ext cx="12741" cy="5966"/>
              <a:chOff x="1083" y="2175"/>
              <a:chExt cx="17795" cy="772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092" y="2231"/>
                <a:ext cx="17786" cy="6385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95" y="4403"/>
                <a:ext cx="3524" cy="192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3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沙盘</a:t>
                </a: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935" y="2847"/>
                <a:ext cx="3752" cy="684"/>
              </a:xfrm>
              <a:prstGeom prst="rect">
                <a:avLst/>
              </a:pr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前台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857" y="2680"/>
                <a:ext cx="497" cy="4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 199"/>
              <p:cNvSpPr/>
              <p:nvPr/>
            </p:nvSpPr>
            <p:spPr>
              <a:xfrm>
                <a:off x="6935" y="8415"/>
                <a:ext cx="2033" cy="1182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 199"/>
              <p:cNvSpPr/>
              <p:nvPr/>
            </p:nvSpPr>
            <p:spPr>
              <a:xfrm rot="10800000" flipV="1">
                <a:off x="8968" y="8415"/>
                <a:ext cx="2033" cy="1182"/>
              </a:xfrm>
              <a:custGeom>
                <a:avLst/>
                <a:gdLst>
                  <a:gd name="connsiteX0" fmla="*/ 0 w 1079818"/>
                  <a:gd name="connsiteY0" fmla="*/ 0 h 1080105"/>
                  <a:gd name="connsiteX1" fmla="*/ 1079818 w 1079818"/>
                  <a:gd name="connsiteY1" fmla="*/ 0 h 1080105"/>
                  <a:gd name="connsiteX2" fmla="*/ 110134 w 1079818"/>
                  <a:gd name="connsiteY2" fmla="*/ 1074544 h 1080105"/>
                  <a:gd name="connsiteX3" fmla="*/ 0 w 1079818"/>
                  <a:gd name="connsiteY3" fmla="*/ 1080105 h 108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818" h="1080105">
                    <a:moveTo>
                      <a:pt x="0" y="0"/>
                    </a:moveTo>
                    <a:lnTo>
                      <a:pt x="1079818" y="0"/>
                    </a:lnTo>
                    <a:cubicBezTo>
                      <a:pt x="1079818" y="559251"/>
                      <a:pt x="654791" y="1019231"/>
                      <a:pt x="110134" y="1074544"/>
                    </a:cubicBezTo>
                    <a:lnTo>
                      <a:pt x="0" y="1080105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1604" y="5174"/>
                <a:ext cx="3977" cy="2464"/>
              </a:xfrm>
              <a:prstGeom prst="roundRect">
                <a:avLst/>
              </a:prstGeom>
              <a:gradFill>
                <a:gsLst>
                  <a:gs pos="0">
                    <a:srgbClr val="FECF40"/>
                  </a:gs>
                  <a:gs pos="0">
                    <a:srgbClr val="846C21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3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冰淇淋</a:t>
                </a: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DIY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1489" y="2175"/>
                <a:ext cx="7388" cy="222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办公区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332" y="5269"/>
                <a:ext cx="486" cy="3146"/>
              </a:xfrm>
              <a:prstGeom prst="rect">
                <a:avLst/>
              </a:prstGeom>
              <a:gradFill>
                <a:gsLst>
                  <a:gs pos="100000">
                    <a:srgbClr val="FE4444"/>
                  </a:gs>
                  <a:gs pos="100000">
                    <a:srgbClr val="C13838">
                      <a:alpha val="100000"/>
                    </a:srgbClr>
                  </a:gs>
                  <a:gs pos="100000">
                    <a:srgbClr val="832B2B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吧台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7199" y="5269"/>
                <a:ext cx="1678" cy="329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4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办公区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539" y="4644"/>
                <a:ext cx="2976" cy="1944"/>
              </a:xfrm>
              <a:prstGeom prst="rect">
                <a:avLst/>
              </a:prstGeom>
              <a:gradFill>
                <a:gsLst>
                  <a:gs pos="98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舞台</a:t>
                </a: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1952" y="549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4576" y="693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3816" y="549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2928" y="549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3654" y="693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2774" y="693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1952" y="693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4576" y="549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1952" y="616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4576" y="6166"/>
                <a:ext cx="576" cy="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" name=" 2050"/>
              <p:cNvSpPr/>
              <p:nvPr/>
            </p:nvSpPr>
            <p:spPr bwMode="auto">
              <a:xfrm>
                <a:off x="11712" y="5269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" name=" 2050"/>
              <p:cNvSpPr/>
              <p:nvPr/>
            </p:nvSpPr>
            <p:spPr bwMode="auto">
              <a:xfrm>
                <a:off x="12528" y="5269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 2050"/>
              <p:cNvSpPr/>
              <p:nvPr/>
            </p:nvSpPr>
            <p:spPr bwMode="auto">
              <a:xfrm>
                <a:off x="11712" y="5688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" name=" 2050"/>
              <p:cNvSpPr/>
              <p:nvPr/>
            </p:nvSpPr>
            <p:spPr bwMode="auto">
              <a:xfrm>
                <a:off x="12534" y="5688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 2050"/>
              <p:cNvSpPr/>
              <p:nvPr/>
            </p:nvSpPr>
            <p:spPr bwMode="auto">
              <a:xfrm>
                <a:off x="11712" y="7032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 2050"/>
              <p:cNvSpPr/>
              <p:nvPr/>
            </p:nvSpPr>
            <p:spPr bwMode="auto">
              <a:xfrm>
                <a:off x="12528" y="7032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" name=" 2050"/>
              <p:cNvSpPr/>
              <p:nvPr/>
            </p:nvSpPr>
            <p:spPr bwMode="auto">
              <a:xfrm>
                <a:off x="15063" y="5269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 2050"/>
              <p:cNvSpPr/>
              <p:nvPr/>
            </p:nvSpPr>
            <p:spPr bwMode="auto">
              <a:xfrm>
                <a:off x="15152" y="5688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" name=" 2050"/>
              <p:cNvSpPr/>
              <p:nvPr/>
            </p:nvSpPr>
            <p:spPr bwMode="auto">
              <a:xfrm>
                <a:off x="15152" y="6300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" name=" 2050"/>
              <p:cNvSpPr/>
              <p:nvPr/>
            </p:nvSpPr>
            <p:spPr bwMode="auto">
              <a:xfrm>
                <a:off x="15152" y="7032"/>
                <a:ext cx="240" cy="288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360" y="6937"/>
                <a:ext cx="408" cy="1477"/>
              </a:xfrm>
              <a:prstGeom prst="rect">
                <a:avLst/>
              </a:prstGeom>
              <a:gradFill>
                <a:gsLst>
                  <a:gs pos="0">
                    <a:srgbClr val="FBFB11"/>
                  </a:gs>
                  <a:gs pos="2000">
                    <a:srgbClr val="838309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签到区</a:t>
                </a:r>
              </a:p>
            </p:txBody>
          </p:sp>
          <p:sp>
            <p:nvSpPr>
              <p:cNvPr id="97" name=" 49"/>
              <p:cNvSpPr/>
              <p:nvPr/>
            </p:nvSpPr>
            <p:spPr bwMode="auto">
              <a:xfrm rot="16200000">
                <a:off x="6012" y="6972"/>
                <a:ext cx="312" cy="38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100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" name=" 49"/>
              <p:cNvSpPr/>
              <p:nvPr/>
            </p:nvSpPr>
            <p:spPr bwMode="auto">
              <a:xfrm rot="16200000">
                <a:off x="6012" y="7693"/>
                <a:ext cx="312" cy="38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100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" name=" 49"/>
              <p:cNvSpPr/>
              <p:nvPr/>
            </p:nvSpPr>
            <p:spPr bwMode="auto">
              <a:xfrm>
                <a:off x="6623" y="9213"/>
                <a:ext cx="312" cy="38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100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" name=" 49"/>
              <p:cNvSpPr/>
              <p:nvPr/>
            </p:nvSpPr>
            <p:spPr bwMode="auto">
              <a:xfrm>
                <a:off x="11001" y="9213"/>
                <a:ext cx="312" cy="38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100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" name=" 49"/>
              <p:cNvSpPr/>
              <p:nvPr/>
            </p:nvSpPr>
            <p:spPr bwMode="auto">
              <a:xfrm>
                <a:off x="1083" y="8829"/>
                <a:ext cx="312" cy="384"/>
              </a:xfrm>
              <a:custGeom>
                <a:avLst/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gradFill>
                <a:gsLst>
                  <a:gs pos="10000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1603" y="8716"/>
                <a:ext cx="2303" cy="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latin typeface="微软雅黑" panose="020B0503020204020204" charset="-122"/>
                    <a:ea typeface="微软雅黑" panose="020B0503020204020204" charset="-122"/>
                  </a:rPr>
                  <a:t>礼仪（</a:t>
                </a:r>
                <a:r>
                  <a:rPr lang="en-US" altLang="zh-CN" sz="100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r>
                  <a:rPr lang="zh-CN" altLang="en-US" sz="1000">
                    <a:latin typeface="微软雅黑" panose="020B0503020204020204" charset="-122"/>
                    <a:ea typeface="微软雅黑" panose="020B0503020204020204" charset="-122"/>
                  </a:rPr>
                  <a:t>人）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603" y="9372"/>
                <a:ext cx="2303" cy="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latin typeface="微软雅黑" panose="020B0503020204020204" charset="-122"/>
                    <a:ea typeface="微软雅黑" panose="020B0503020204020204" charset="-122"/>
                  </a:rPr>
                  <a:t>小丑（</a:t>
                </a:r>
                <a:r>
                  <a:rPr lang="en-US" altLang="zh-CN" sz="100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r>
                  <a:rPr lang="zh-CN" altLang="en-US" sz="1000">
                    <a:latin typeface="微软雅黑" panose="020B0503020204020204" charset="-122"/>
                    <a:ea typeface="微软雅黑" panose="020B0503020204020204" charset="-122"/>
                  </a:rPr>
                  <a:t>人）</a:t>
                </a:r>
              </a:p>
            </p:txBody>
          </p:sp>
        </p:grpSp>
        <p:sp>
          <p:nvSpPr>
            <p:cNvPr id="110" name=" 49"/>
            <p:cNvSpPr/>
            <p:nvPr/>
          </p:nvSpPr>
          <p:spPr bwMode="auto">
            <a:xfrm>
              <a:off x="11207" y="4061"/>
              <a:ext cx="223" cy="296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 49"/>
            <p:cNvSpPr/>
            <p:nvPr/>
          </p:nvSpPr>
          <p:spPr bwMode="auto">
            <a:xfrm>
              <a:off x="827" y="7245"/>
              <a:ext cx="223" cy="296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134" y="2035"/>
              <a:ext cx="356" cy="3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2877" y="2035"/>
              <a:ext cx="356" cy="3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381" y="5796"/>
              <a:ext cx="356" cy="3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134" y="5796"/>
              <a:ext cx="356" cy="3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2877" y="5796"/>
              <a:ext cx="356" cy="3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437" y="6159"/>
              <a:ext cx="2844" cy="414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冰淇淋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703" y="5320"/>
              <a:ext cx="351" cy="10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礼品堆头</a:t>
              </a:r>
            </a:p>
          </p:txBody>
        </p:sp>
      </p:grpSp>
      <p:sp>
        <p:nvSpPr>
          <p:cNvPr id="5" name=" 49"/>
          <p:cNvSpPr/>
          <p:nvPr/>
        </p:nvSpPr>
        <p:spPr bwMode="auto">
          <a:xfrm>
            <a:off x="590594" y="456077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89300" y="2967355"/>
            <a:ext cx="548640" cy="176530"/>
            <a:chOff x="5180" y="4673"/>
            <a:chExt cx="864" cy="278"/>
          </a:xfrm>
          <a:solidFill>
            <a:schemeClr val="accent1"/>
          </a:solidFill>
        </p:grpSpPr>
        <p:sp>
          <p:nvSpPr>
            <p:cNvPr id="6" name=" 49"/>
            <p:cNvSpPr/>
            <p:nvPr/>
          </p:nvSpPr>
          <p:spPr bwMode="auto">
            <a:xfrm>
              <a:off x="5180" y="4673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 49"/>
            <p:cNvSpPr/>
            <p:nvPr/>
          </p:nvSpPr>
          <p:spPr bwMode="auto">
            <a:xfrm>
              <a:off x="5396" y="4673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 49"/>
            <p:cNvSpPr/>
            <p:nvPr/>
          </p:nvSpPr>
          <p:spPr bwMode="auto">
            <a:xfrm>
              <a:off x="5612" y="4673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 49"/>
            <p:cNvSpPr/>
            <p:nvPr/>
          </p:nvSpPr>
          <p:spPr bwMode="auto">
            <a:xfrm>
              <a:off x="5828" y="4673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9785" y="4560570"/>
            <a:ext cx="11220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000">
                <a:latin typeface="微软雅黑" panose="020B0503020204020204" charset="-122"/>
                <a:ea typeface="微软雅黑" panose="020B0503020204020204" charset="-122"/>
              </a:rPr>
              <a:t>舞队（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zh-CN" sz="1000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12" name=" 49"/>
          <p:cNvSpPr/>
          <p:nvPr/>
        </p:nvSpPr>
        <p:spPr bwMode="auto">
          <a:xfrm>
            <a:off x="3426504" y="1879172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 49"/>
          <p:cNvSpPr/>
          <p:nvPr/>
        </p:nvSpPr>
        <p:spPr bwMode="auto">
          <a:xfrm>
            <a:off x="590594" y="484017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785" y="4805680"/>
            <a:ext cx="11220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000">
                <a:latin typeface="微软雅黑" panose="020B0503020204020204" charset="-122"/>
                <a:ea typeface="微软雅黑" panose="020B0503020204020204" charset="-122"/>
              </a:rPr>
              <a:t>主持人（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zh-CN" sz="1000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15" name=" 49"/>
          <p:cNvSpPr/>
          <p:nvPr/>
        </p:nvSpPr>
        <p:spPr bwMode="auto">
          <a:xfrm>
            <a:off x="7004094" y="368193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 49"/>
          <p:cNvSpPr/>
          <p:nvPr/>
        </p:nvSpPr>
        <p:spPr bwMode="auto">
          <a:xfrm>
            <a:off x="7364774" y="399943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80960" y="3987165"/>
            <a:ext cx="10001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冰淇凌（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人）</a:t>
            </a:r>
          </a:p>
        </p:txBody>
      </p:sp>
      <p:sp>
        <p:nvSpPr>
          <p:cNvPr id="19" name=" 49"/>
          <p:cNvSpPr/>
          <p:nvPr/>
        </p:nvSpPr>
        <p:spPr bwMode="auto">
          <a:xfrm rot="5400000">
            <a:off x="7345089" y="218587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 49"/>
          <p:cNvSpPr/>
          <p:nvPr/>
        </p:nvSpPr>
        <p:spPr bwMode="auto">
          <a:xfrm>
            <a:off x="7364774" y="426740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0">
                <a:srgbClr val="846C2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80960" y="4224655"/>
            <a:ext cx="10337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咖啡（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人）</a:t>
            </a:r>
          </a:p>
        </p:txBody>
      </p:sp>
      <p:sp>
        <p:nvSpPr>
          <p:cNvPr id="23" name=" 49"/>
          <p:cNvSpPr/>
          <p:nvPr/>
        </p:nvSpPr>
        <p:spPr bwMode="auto">
          <a:xfrm>
            <a:off x="4596809" y="1879172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 49"/>
          <p:cNvSpPr/>
          <p:nvPr/>
        </p:nvSpPr>
        <p:spPr bwMode="auto">
          <a:xfrm>
            <a:off x="7364774" y="447822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80960" y="4478020"/>
            <a:ext cx="10337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现场统筹（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人）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628515" y="3159125"/>
            <a:ext cx="176530" cy="517525"/>
            <a:chOff x="7289" y="4975"/>
            <a:chExt cx="278" cy="815"/>
          </a:xfr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grpSpPr>
        <p:sp>
          <p:nvSpPr>
            <p:cNvPr id="27" name=" 49"/>
            <p:cNvSpPr/>
            <p:nvPr/>
          </p:nvSpPr>
          <p:spPr bwMode="auto">
            <a:xfrm rot="5580000">
              <a:off x="7320" y="4944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 49"/>
            <p:cNvSpPr/>
            <p:nvPr/>
          </p:nvSpPr>
          <p:spPr bwMode="auto">
            <a:xfrm rot="5580000">
              <a:off x="7320" y="5222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 49"/>
            <p:cNvSpPr/>
            <p:nvPr/>
          </p:nvSpPr>
          <p:spPr bwMode="auto">
            <a:xfrm rot="5580000">
              <a:off x="7320" y="5543"/>
              <a:ext cx="216" cy="278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 49"/>
          <p:cNvSpPr/>
          <p:nvPr/>
        </p:nvSpPr>
        <p:spPr bwMode="auto">
          <a:xfrm>
            <a:off x="7364966" y="4737307"/>
            <a:ext cx="137041" cy="176811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69530" y="4737100"/>
            <a:ext cx="11493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弦乐迎宾（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人）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153" y="0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入口迎宾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0730" y="4051300"/>
            <a:ext cx="3611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礼仪引导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4205" y="4051300"/>
            <a:ext cx="3611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弦乐暖场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451610"/>
            <a:ext cx="3040380" cy="2239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1462405"/>
            <a:ext cx="2675890" cy="2239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153" y="0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签到区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8345" y="3917315"/>
            <a:ext cx="728472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签到区放置活动主画面背景喷绘内容文字为活动主题</a:t>
            </a:r>
            <a:r>
              <a:rPr lang="en-US" altLang="zh-CN" sz="1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签到处</a:t>
            </a:r>
          </a:p>
        </p:txBody>
      </p:sp>
      <p:pic>
        <p:nvPicPr>
          <p:cNvPr id="4" name="图片 3" descr="u=2774967931,643583833&amp;fm=26&amp;gp=0_meitu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345" y="873125"/>
            <a:ext cx="5076190" cy="285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3657" y="-9525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小丑暖场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02585" y="3959860"/>
            <a:ext cx="3611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现场小丑与来宾进来互动活跃气氛（全天）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033145"/>
            <a:ext cx="3809365" cy="285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153" y="0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DIY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62250" y="3719830"/>
            <a:ext cx="3611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客户边制作边品尝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15" y="1672590"/>
            <a:ext cx="3201670" cy="179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15169"/>
          <a:stretch>
            <a:fillRect/>
          </a:stretch>
        </p:blipFill>
        <p:spPr>
          <a:xfrm>
            <a:off x="4617085" y="1672590"/>
            <a:ext cx="2877185" cy="179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153" y="-10795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舞台区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pic>
        <p:nvPicPr>
          <p:cNvPr id="3" name="图片 102" descr="3435481322289347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555" y="1580515"/>
            <a:ext cx="2642870" cy="1982470"/>
          </a:xfrm>
          <a:prstGeom prst="rect">
            <a:avLst/>
          </a:prstGeom>
        </p:spPr>
      </p:pic>
      <p:pic>
        <p:nvPicPr>
          <p:cNvPr id="103" name="图片 103" descr="7542693238640446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51425" y="1579880"/>
            <a:ext cx="1478280" cy="1983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1680" y="3723005"/>
            <a:ext cx="512000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搭建木质舞台（前台区域搭建）</a:t>
            </a:r>
          </a:p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2.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舞台铺设蓝色地毯与售楼部氛围相迎合</a:t>
            </a:r>
          </a:p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153" y="-10795"/>
            <a:ext cx="9137278" cy="5164126"/>
          </a:xfrm>
          <a:custGeom>
            <a:avLst/>
            <a:gdLst>
              <a:gd name="connsiteX0" fmla="*/ 0 w 7074568"/>
              <a:gd name="connsiteY0" fmla="*/ 5143500 h 5143500"/>
              <a:gd name="connsiteX1" fmla="*/ 3537284 w 7074568"/>
              <a:gd name="connsiteY1" fmla="*/ 0 h 5143500"/>
              <a:gd name="connsiteX2" fmla="*/ 7074568 w 7074568"/>
              <a:gd name="connsiteY2" fmla="*/ 5143500 h 5143500"/>
              <a:gd name="connsiteX3" fmla="*/ 0 w 7074568"/>
              <a:gd name="connsiteY3" fmla="*/ 5143500 h 5143500"/>
              <a:gd name="connsiteX0-1" fmla="*/ 3437 w 7078005"/>
              <a:gd name="connsiteY0-2" fmla="*/ 5143500 h 5143500"/>
              <a:gd name="connsiteX1-3" fmla="*/ 0 w 7078005"/>
              <a:gd name="connsiteY1-4" fmla="*/ 0 h 5143500"/>
              <a:gd name="connsiteX2-5" fmla="*/ 7078005 w 7078005"/>
              <a:gd name="connsiteY2-6" fmla="*/ 5143500 h 5143500"/>
              <a:gd name="connsiteX3-7" fmla="*/ 3437 w 7078005"/>
              <a:gd name="connsiteY3-8" fmla="*/ 5143500 h 5143500"/>
              <a:gd name="connsiteX0-9" fmla="*/ 3437 w 9154312"/>
              <a:gd name="connsiteY0-10" fmla="*/ 5143500 h 5143500"/>
              <a:gd name="connsiteX1-11" fmla="*/ 0 w 9154312"/>
              <a:gd name="connsiteY1-12" fmla="*/ 0 h 5143500"/>
              <a:gd name="connsiteX2-13" fmla="*/ 9154312 w 9154312"/>
              <a:gd name="connsiteY2-14" fmla="*/ 859 h 5143500"/>
              <a:gd name="connsiteX3-15" fmla="*/ 3437 w 9154312"/>
              <a:gd name="connsiteY3-16" fmla="*/ 5143500 h 5143500"/>
              <a:gd name="connsiteX0-17" fmla="*/ 3437 w 9140562"/>
              <a:gd name="connsiteY0-18" fmla="*/ 5143500 h 5143500"/>
              <a:gd name="connsiteX1-19" fmla="*/ 0 w 9140562"/>
              <a:gd name="connsiteY1-20" fmla="*/ 0 h 5143500"/>
              <a:gd name="connsiteX2-21" fmla="*/ 9140562 w 9140562"/>
              <a:gd name="connsiteY2-22" fmla="*/ 859 h 5143500"/>
              <a:gd name="connsiteX3-23" fmla="*/ 3437 w 9140562"/>
              <a:gd name="connsiteY3-24" fmla="*/ 5143500 h 5143500"/>
              <a:gd name="connsiteX0-25" fmla="*/ 3437 w 9140562"/>
              <a:gd name="connsiteY0-26" fmla="*/ 5143500 h 5143500"/>
              <a:gd name="connsiteX1-27" fmla="*/ 0 w 9140562"/>
              <a:gd name="connsiteY1-28" fmla="*/ 0 h 5143500"/>
              <a:gd name="connsiteX2-29" fmla="*/ 9140562 w 9140562"/>
              <a:gd name="connsiteY2-30" fmla="*/ 859 h 5143500"/>
              <a:gd name="connsiteX3-31" fmla="*/ 3437 w 9140562"/>
              <a:gd name="connsiteY3-32" fmla="*/ 5143500 h 5143500"/>
              <a:gd name="connsiteX0-33" fmla="*/ 10312 w 9140562"/>
              <a:gd name="connsiteY0-34" fmla="*/ 5143500 h 5143500"/>
              <a:gd name="connsiteX1-35" fmla="*/ 0 w 9140562"/>
              <a:gd name="connsiteY1-36" fmla="*/ 0 h 5143500"/>
              <a:gd name="connsiteX2-37" fmla="*/ 9140562 w 9140562"/>
              <a:gd name="connsiteY2-38" fmla="*/ 859 h 5143500"/>
              <a:gd name="connsiteX3-39" fmla="*/ 10312 w 9140562"/>
              <a:gd name="connsiteY3-40" fmla="*/ 5143500 h 5143500"/>
              <a:gd name="connsiteX0-41" fmla="*/ 3436 w 9140562"/>
              <a:gd name="connsiteY0-42" fmla="*/ 5164126 h 5164126"/>
              <a:gd name="connsiteX1-43" fmla="*/ 0 w 9140562"/>
              <a:gd name="connsiteY1-44" fmla="*/ 0 h 5164126"/>
              <a:gd name="connsiteX2-45" fmla="*/ 9140562 w 9140562"/>
              <a:gd name="connsiteY2-46" fmla="*/ 859 h 5164126"/>
              <a:gd name="connsiteX3-47" fmla="*/ 3436 w 9140562"/>
              <a:gd name="connsiteY3-48" fmla="*/ 5164126 h 5164126"/>
              <a:gd name="connsiteX0-49" fmla="*/ 12 w 9137138"/>
              <a:gd name="connsiteY0-50" fmla="*/ 5163267 h 5163267"/>
              <a:gd name="connsiteX1-51" fmla="*/ 79078 w 9137138"/>
              <a:gd name="connsiteY1-52" fmla="*/ 191646 h 5163267"/>
              <a:gd name="connsiteX2-53" fmla="*/ 9137138 w 9137138"/>
              <a:gd name="connsiteY2-54" fmla="*/ 0 h 5163267"/>
              <a:gd name="connsiteX3-55" fmla="*/ 12 w 9137138"/>
              <a:gd name="connsiteY3-56" fmla="*/ 5163267 h 5163267"/>
              <a:gd name="connsiteX0-57" fmla="*/ 152 w 9137278"/>
              <a:gd name="connsiteY0-58" fmla="*/ 5164126 h 5164126"/>
              <a:gd name="connsiteX1-59" fmla="*/ 3591 w 9137278"/>
              <a:gd name="connsiteY1-60" fmla="*/ 0 h 5164126"/>
              <a:gd name="connsiteX2-61" fmla="*/ 9137278 w 9137278"/>
              <a:gd name="connsiteY2-62" fmla="*/ 859 h 5164126"/>
              <a:gd name="connsiteX3-63" fmla="*/ 152 w 9137278"/>
              <a:gd name="connsiteY3-64" fmla="*/ 5164126 h 516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37278" h="5164126">
                <a:moveTo>
                  <a:pt x="152" y="5164126"/>
                </a:moveTo>
                <a:cubicBezTo>
                  <a:pt x="-994" y="3449626"/>
                  <a:pt x="4737" y="1714500"/>
                  <a:pt x="3591" y="0"/>
                </a:cubicBezTo>
                <a:lnTo>
                  <a:pt x="9137278" y="859"/>
                </a:lnTo>
                <a:lnTo>
                  <a:pt x="152" y="5164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594085" y="232181"/>
            <a:ext cx="3454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礼品区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08505" y="3814445"/>
            <a:ext cx="51200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采用堆头形式吸引客户</a:t>
            </a:r>
          </a:p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345565"/>
            <a:ext cx="3169920" cy="2377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1345565"/>
            <a:ext cx="3215005" cy="237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FIVE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7518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互动演绎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392016" y="266509"/>
            <a:ext cx="252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accent1"/>
                </a:solidFill>
                <a:latin typeface="+mn-ea"/>
              </a:rPr>
              <a:t>CONTENTS</a:t>
            </a:r>
            <a:endParaRPr lang="zh-CN" altLang="en-US" sz="28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42" y="595415"/>
            <a:ext cx="3403772" cy="478283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41293" y="1056410"/>
            <a:ext cx="2916277" cy="646331"/>
            <a:chOff x="6529" y="1962"/>
            <a:chExt cx="4593" cy="1018"/>
          </a:xfrm>
        </p:grpSpPr>
        <p:sp>
          <p:nvSpPr>
            <p:cNvPr id="20" name="文本框 19"/>
            <p:cNvSpPr txBox="1"/>
            <p:nvPr/>
          </p:nvSpPr>
          <p:spPr>
            <a:xfrm>
              <a:off x="7907" y="2205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活动目的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529" y="1962"/>
              <a:ext cx="133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801" y="2114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667015" y="1057060"/>
            <a:ext cx="2910565" cy="646331"/>
            <a:chOff x="8846" y="3402"/>
            <a:chExt cx="4584" cy="1018"/>
          </a:xfrm>
        </p:grpSpPr>
        <p:sp>
          <p:nvSpPr>
            <p:cNvPr id="22" name="文本框 21"/>
            <p:cNvSpPr txBox="1"/>
            <p:nvPr/>
          </p:nvSpPr>
          <p:spPr>
            <a:xfrm>
              <a:off x="10215" y="3644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活动概述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846" y="3402"/>
              <a:ext cx="133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0215" y="3554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980764" y="2050946"/>
            <a:ext cx="2910766" cy="646331"/>
            <a:chOff x="4462" y="4560"/>
            <a:chExt cx="4584" cy="1018"/>
          </a:xfrm>
        </p:grpSpPr>
        <p:sp>
          <p:nvSpPr>
            <p:cNvPr id="24" name="文本框 23"/>
            <p:cNvSpPr txBox="1"/>
            <p:nvPr/>
          </p:nvSpPr>
          <p:spPr>
            <a:xfrm>
              <a:off x="5831" y="4803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活动形式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62" y="4560"/>
              <a:ext cx="133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831" y="4712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666482" y="2051936"/>
            <a:ext cx="2911098" cy="646331"/>
            <a:chOff x="6780" y="6310"/>
            <a:chExt cx="4584" cy="1018"/>
          </a:xfrm>
        </p:grpSpPr>
        <p:sp>
          <p:nvSpPr>
            <p:cNvPr id="26" name="文本框 25"/>
            <p:cNvSpPr txBox="1"/>
            <p:nvPr/>
          </p:nvSpPr>
          <p:spPr>
            <a:xfrm>
              <a:off x="8149" y="6552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氛围包装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80" y="6310"/>
              <a:ext cx="133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8148" y="6463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8" y="3271114"/>
            <a:ext cx="1629417" cy="17970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987040" y="3206115"/>
            <a:ext cx="2943860" cy="645160"/>
            <a:chOff x="6780" y="6310"/>
            <a:chExt cx="4636" cy="1016"/>
          </a:xfrm>
        </p:grpSpPr>
        <p:sp>
          <p:nvSpPr>
            <p:cNvPr id="10" name="文本框 9"/>
            <p:cNvSpPr txBox="1"/>
            <p:nvPr/>
          </p:nvSpPr>
          <p:spPr>
            <a:xfrm>
              <a:off x="8201" y="6553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互动演绎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80" y="6310"/>
              <a:ext cx="13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148" y="6463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666740" y="3206115"/>
            <a:ext cx="2943860" cy="645160"/>
            <a:chOff x="6780" y="6310"/>
            <a:chExt cx="4636" cy="1016"/>
          </a:xfrm>
        </p:grpSpPr>
        <p:sp>
          <p:nvSpPr>
            <p:cNvPr id="14" name="文本框 13"/>
            <p:cNvSpPr txBox="1"/>
            <p:nvPr/>
          </p:nvSpPr>
          <p:spPr>
            <a:xfrm>
              <a:off x="8201" y="6553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活动流程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80" y="6310"/>
              <a:ext cx="13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8148" y="6463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980690" y="4058285"/>
            <a:ext cx="2943860" cy="645160"/>
            <a:chOff x="6780" y="6310"/>
            <a:chExt cx="4636" cy="1016"/>
          </a:xfrm>
        </p:grpSpPr>
        <p:sp>
          <p:nvSpPr>
            <p:cNvPr id="18" name="文本框 17"/>
            <p:cNvSpPr txBox="1"/>
            <p:nvPr/>
          </p:nvSpPr>
          <p:spPr>
            <a:xfrm>
              <a:off x="8201" y="6553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拍卖品推荐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80" y="6310"/>
              <a:ext cx="13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07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8148" y="6463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5687060" y="4014470"/>
            <a:ext cx="2923540" cy="645160"/>
            <a:chOff x="6864" y="6283"/>
            <a:chExt cx="4604" cy="1016"/>
          </a:xfrm>
        </p:grpSpPr>
        <p:sp>
          <p:nvSpPr>
            <p:cNvPr id="30" name="文本框 29"/>
            <p:cNvSpPr txBox="1"/>
            <p:nvPr/>
          </p:nvSpPr>
          <p:spPr>
            <a:xfrm>
              <a:off x="8253" y="6526"/>
              <a:ext cx="321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费用预估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64" y="6283"/>
              <a:ext cx="13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08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201" y="6463"/>
              <a:ext cx="0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内容占位符 21">
            <a:extLst>
              <a:ext uri="{FF2B5EF4-FFF2-40B4-BE49-F238E27FC236}">
                <a16:creationId xmlns:a16="http://schemas.microsoft.com/office/drawing/2014/main" id="{2F995A85-A41C-48B9-BC82-7617CED1A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>
          <a:xfrm>
            <a:off x="9654124" y="4547932"/>
            <a:ext cx="1566346" cy="665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01D2884-B7A7-4A94-93EA-EDB487232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1" y="1480439"/>
            <a:ext cx="2206752" cy="26883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主持人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571" r="27386"/>
          <a:stretch>
            <a:fillRect/>
          </a:stretch>
        </p:blipFill>
        <p:spPr>
          <a:xfrm>
            <a:off x="458470" y="1191260"/>
            <a:ext cx="2859405" cy="3103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265" y="1861820"/>
            <a:ext cx="512000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新锐主持人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陈亦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成都电视台主持人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四川电视台栏目嘉宾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主持经验丰富，善于调动现场气氛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舞蹈班底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17954" b="3798"/>
          <a:stretch>
            <a:fillRect/>
          </a:stretch>
        </p:blipFill>
        <p:spPr>
          <a:xfrm>
            <a:off x="1741805" y="1234440"/>
            <a:ext cx="5504815" cy="2422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1680" y="3737610"/>
            <a:ext cx="5120005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邀请成都知名舞团带来火辣热情的舞蹈表演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弦乐迎宾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145" y="1143000"/>
            <a:ext cx="4285615" cy="2856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85950" y="4091940"/>
            <a:ext cx="5120005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弦乐迎宾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SIX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8407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活动流程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" y="4106273"/>
            <a:ext cx="1118728" cy="1118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708" y="3471216"/>
            <a:ext cx="2350446" cy="167228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活动流程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96950" y="570865"/>
            <a:ext cx="7487285" cy="4911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活动前三天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 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星巴克咖啡奖劵全城派送（先到先得，礼品有限），活动推送同步进行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10:00-11:00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暖场互动时间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,</a:t>
            </a:r>
            <a:r>
              <a:rPr lang="zh-CN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来宾入场签到、领取礼品，小丑互动</a:t>
            </a:r>
          </a:p>
          <a:p>
            <a:pPr indent="0">
              <a:lnSpc>
                <a:spcPct val="160000"/>
              </a:lnSpc>
            </a:pPr>
            <a:r>
              <a:rPr lang="zh-CN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（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10:00-12:00 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哈根达斯冰淇淋品尝及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DIY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同步进行）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11:00-11:05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火辣热舞舞蹈秀</a:t>
            </a:r>
            <a:endParaRPr lang="zh-CN" altLang="en-US" sz="1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</a:endParaRP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11:05-11:10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主持人亮相，穿插介绍楼盘信息及活动内容</a:t>
            </a:r>
          </a:p>
          <a:p>
            <a:pPr indent="0">
              <a:lnSpc>
                <a:spcPct val="16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11:10-11:15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小丑魔术互动</a:t>
            </a:r>
            <a:endParaRPr lang="zh-CN" altLang="en-US" sz="1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  <a:sym typeface="+mn-ea"/>
            </a:endParaRP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11:15-11:25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主持人有关项目基本信息的互动问答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+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现场拍卖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11:25-11:30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舞蹈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11:35-11:45 </a:t>
            </a:r>
            <a:r>
              <a:rPr 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主持人有关项目基本信息的互动问答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+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现场拍卖</a:t>
            </a:r>
            <a:endParaRPr lang="zh-CN" altLang="en-US" sz="1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  <a:sym typeface="+mn-ea"/>
            </a:endParaRP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11:45-11:50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抽取活动大奖（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个大奖）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11:50—— </a:t>
            </a:r>
            <a:r>
              <a:rPr 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活动淡出，自由活动</a:t>
            </a:r>
          </a:p>
          <a:p>
            <a:pPr indent="0">
              <a:lnSpc>
                <a:spcPct val="160000"/>
              </a:lnSpc>
            </a:pP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13:00-16:30  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领取随手礼</a:t>
            </a:r>
            <a:r>
              <a:rPr 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、小丑暖场、哈根达斯冰淇淋</a:t>
            </a:r>
            <a:r>
              <a:rPr lang="en-US" altLang="zh-CN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DIY</a:t>
            </a:r>
            <a:r>
              <a:rPr lang="zh-CN" altLang="en-US" sz="1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</a:rPr>
              <a:t>、定时拍卖（根据到访量）</a:t>
            </a:r>
          </a:p>
          <a:p>
            <a:pPr indent="0">
              <a:lnSpc>
                <a:spcPct val="160000"/>
              </a:lnSpc>
            </a:pPr>
            <a:endParaRPr lang="en-US" altLang="zh-CN" sz="1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</a:endParaRPr>
          </a:p>
          <a:p>
            <a:pPr indent="0">
              <a:lnSpc>
                <a:spcPct val="160000"/>
              </a:lnSpc>
            </a:pPr>
            <a:endParaRPr lang="en-US" altLang="zh-CN" sz="1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SEVEN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8407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拍卖品推荐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" y="4106273"/>
            <a:ext cx="1118728" cy="1118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708" y="3471216"/>
            <a:ext cx="2350446" cy="167228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礼品推荐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" y="1149985"/>
            <a:ext cx="1561465" cy="2592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981" r="4770"/>
          <a:stretch>
            <a:fillRect/>
          </a:stretch>
        </p:blipFill>
        <p:spPr>
          <a:xfrm>
            <a:off x="1677035" y="1151255"/>
            <a:ext cx="1768475" cy="2592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985" y="1149985"/>
            <a:ext cx="1556385" cy="25920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005" y="1150620"/>
            <a:ext cx="2093595" cy="25927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41600" y="3925570"/>
            <a:ext cx="4128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鲜榨机、冷风机、加湿器、按摩仪、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ipad</a:t>
            </a:r>
            <a:endParaRPr lang="zh-CN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rcRect l="5483" r="8224"/>
          <a:stretch>
            <a:fillRect/>
          </a:stretch>
        </p:blipFill>
        <p:spPr>
          <a:xfrm>
            <a:off x="3445510" y="1151255"/>
            <a:ext cx="179895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EIGHT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8407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费用预估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" y="4106273"/>
            <a:ext cx="1118728" cy="1118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708" y="3471216"/>
            <a:ext cx="2350446" cy="167228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费用预估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51025" y="2092960"/>
            <a:ext cx="5623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费用预估：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61000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1" y="2781667"/>
            <a:ext cx="2141659" cy="30287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04490" y="1875155"/>
            <a:ext cx="6035040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4716" y="3820665"/>
            <a:ext cx="1859284" cy="1322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8734" y="1367209"/>
            <a:ext cx="348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ONE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7518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活动目的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94212" y="263217"/>
            <a:ext cx="23751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活动目的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070610"/>
            <a:ext cx="5622925" cy="35045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0" y="1070610"/>
            <a:ext cx="8308340" cy="350456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Content Placeholder 2"/>
          <p:cNvSpPr txBox="1"/>
          <p:nvPr/>
        </p:nvSpPr>
        <p:spPr>
          <a:xfrm>
            <a:off x="1455420" y="1229995"/>
            <a:ext cx="3994785" cy="1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、销售中心惊艳亮相，增强客户对项目的信心</a:t>
            </a: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18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、发声，扩大楼盘影响力、传递楼盘信息</a:t>
            </a:r>
          </a:p>
          <a:p>
            <a:pPr marL="0" indent="0" algn="l">
              <a:buNone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</a:p>
          <a:p>
            <a:pPr marL="0" indent="0" algn="l">
              <a:buNone/>
            </a:pP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dirty="0">
                <a:ln w="9525" cmpd="sng">
                  <a:noFill/>
                  <a:prstDash val="solid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n w="9525" cmpd="sng">
                  <a:noFill/>
                  <a:prstDash val="solid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、为项目增加客户资源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，为后期开盘销售做铺垫</a:t>
            </a:r>
            <a:endParaRPr lang="zh-CN" altLang="en-US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Lao UI" panose="020B0502040204020203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TWO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7518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活动概述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4212" y="263217"/>
            <a:ext cx="23751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活动概述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5305" y="1423035"/>
            <a:ext cx="7769225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1.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活动主题：当星巴克遇上哈根达斯</a:t>
            </a:r>
          </a:p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2.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活动时间：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7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8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日（暂定）</a:t>
            </a:r>
            <a:endParaRPr lang="zh-CN" altLang="en-US" sz="1600" b="0" i="1" u="sng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  <a:sym typeface="+mn-ea"/>
            </a:endParaRPr>
          </a:p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3.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活动对象：项目新客户</a:t>
            </a:r>
          </a:p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4.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活动色调：白、蓝、绿</a:t>
            </a:r>
            <a:endParaRPr lang="zh-CN" altLang="en-US" sz="1600" b="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  <a:sym typeface="+mn-ea"/>
            </a:endParaRPr>
          </a:p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5.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活动规模：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100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人以内</a:t>
            </a:r>
            <a:endParaRPr lang="zh-CN" altLang="en-US" sz="1600" b="0" i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华文仿宋" panose="02010600040101010101" charset="-122"/>
              <a:sym typeface="+mn-ea"/>
            </a:endParaRPr>
          </a:p>
          <a:p>
            <a:pPr marL="304800" indent="-304800">
              <a:lnSpc>
                <a:spcPct val="140000"/>
              </a:lnSpc>
            </a:pPr>
            <a:r>
              <a:rPr lang="en-US" altLang="zh-CN" sz="1400" i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6. 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活动概述：活动通过“当星巴克遇见哈根达斯“为噱头，通过在都江堰人气聚集地广发活动及项目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DM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单的方式，邀请意向客户到访销售中心参与。活动在免费品尝星巴克咖啡、免费品尝哈根达斯、制作哈根达斯冰淇淋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DIY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、观看热舞、小丑互动、互动拍卖等娱乐元素的基础上，穿插项目介绍，实现售楼部惊艳亮相，吸引客户的效果。下午小丑暖场、互动拍卖、哈根达斯冰淇淋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华文仿宋" panose="02010600040101010101" charset="-122"/>
                <a:sym typeface="+mn-ea"/>
              </a:rPr>
              <a:t>DIY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" y="4106273"/>
            <a:ext cx="1118728" cy="1118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708" y="3471216"/>
            <a:ext cx="2350446" cy="167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29369" y="1377369"/>
            <a:ext cx="348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n-ea"/>
              </a:rPr>
              <a:t>PART THREE</a:t>
            </a:r>
            <a:endParaRPr lang="zh-CN" altLang="en-US" sz="40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2" y="2920477"/>
            <a:ext cx="2015601" cy="22230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0920" y="2075180"/>
            <a:ext cx="2041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活动形式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全城热恋</a:t>
            </a:r>
            <a:r>
              <a:rPr lang="en-US" altLang="zh-CN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星巴克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2" y="1625541"/>
            <a:ext cx="3135379" cy="2959797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702685" y="3581400"/>
            <a:ext cx="48367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全城发放星巴克饮品代金劵，以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品夏饮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拿好礼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作为噱头，同时发放活动及项目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DM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单，吸引客户驻足、到访目免费领取咖啡，进一步参与活动（全天）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rcRect b="7721"/>
          <a:stretch>
            <a:fillRect/>
          </a:stretch>
        </p:blipFill>
        <p:spPr>
          <a:xfrm>
            <a:off x="3382645" y="1439545"/>
            <a:ext cx="2743835" cy="188976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0" y="1439545"/>
            <a:ext cx="2494915" cy="189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5"/>
            <a:ext cx="594517" cy="88296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94360" y="26352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冰凉一夏</a:t>
            </a:r>
            <a:r>
              <a:rPr lang="en-US" altLang="zh-CN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哈根达斯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74695" y="3556000"/>
            <a:ext cx="5613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客户到访项目并免费品尝哈根达斯的同时亲手制作冰淇淋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DIY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（全天）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" y="1302434"/>
            <a:ext cx="2966450" cy="33577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40" y="1439545"/>
            <a:ext cx="2668270" cy="1890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b="10358"/>
          <a:stretch>
            <a:fillRect/>
          </a:stretch>
        </p:blipFill>
        <p:spPr>
          <a:xfrm>
            <a:off x="6036310" y="1439545"/>
            <a:ext cx="2615565" cy="189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000"/>
  <p:tag name="MH_LIBRARY" val="GRAPHIC"/>
</p:tagLst>
</file>

<file path=ppt/theme/theme1.xml><?xml version="1.0" encoding="utf-8"?>
<a:theme xmlns:a="http://schemas.openxmlformats.org/drawingml/2006/main" name="Office 主题">
  <a:themeElements>
    <a:clrScheme name="自定义 13-纯色-蓝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724</Words>
  <Application>Microsoft Office PowerPoint</Application>
  <PresentationFormat>全屏显示(16:9)</PresentationFormat>
  <Paragraphs>131</Paragraphs>
  <Slides>29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华文细黑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康 邓</cp:lastModifiedBy>
  <cp:revision>57</cp:revision>
  <dcterms:created xsi:type="dcterms:W3CDTF">2015-10-07T02:36:00Z</dcterms:created>
  <dcterms:modified xsi:type="dcterms:W3CDTF">2021-04-22T00:20:49Z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13</vt:lpwstr>
  </property>
</Properties>
</file>