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307" r:id="rId2"/>
    <p:sldId id="258" r:id="rId3"/>
    <p:sldId id="257" r:id="rId4"/>
    <p:sldId id="259" r:id="rId5"/>
    <p:sldId id="260" r:id="rId6"/>
    <p:sldId id="262" r:id="rId7"/>
    <p:sldId id="283" r:id="rId8"/>
    <p:sldId id="261" r:id="rId9"/>
    <p:sldId id="297" r:id="rId10"/>
    <p:sldId id="267" r:id="rId11"/>
    <p:sldId id="298" r:id="rId12"/>
    <p:sldId id="264" r:id="rId13"/>
    <p:sldId id="266" r:id="rId14"/>
    <p:sldId id="286" r:id="rId15"/>
    <p:sldId id="273" r:id="rId16"/>
    <p:sldId id="272" r:id="rId17"/>
    <p:sldId id="275" r:id="rId18"/>
    <p:sldId id="277" r:id="rId19"/>
    <p:sldId id="276" r:id="rId20"/>
    <p:sldId id="289" r:id="rId21"/>
    <p:sldId id="288" r:id="rId22"/>
    <p:sldId id="287" r:id="rId23"/>
    <p:sldId id="271" r:id="rId24"/>
    <p:sldId id="301" r:id="rId25"/>
    <p:sldId id="292" r:id="rId26"/>
    <p:sldId id="305" r:id="rId27"/>
    <p:sldId id="302" r:id="rId28"/>
    <p:sldId id="303" r:id="rId29"/>
    <p:sldId id="304" r:id="rId30"/>
    <p:sldId id="278" r:id="rId31"/>
    <p:sldId id="274" r:id="rId32"/>
    <p:sldId id="299" r:id="rId33"/>
    <p:sldId id="295" r:id="rId34"/>
    <p:sldId id="296" r:id="rId35"/>
    <p:sldId id="300" r:id="rId36"/>
    <p:sldId id="293" r:id="rId37"/>
    <p:sldId id="306" r:id="rId38"/>
    <p:sldId id="294" r:id="rId39"/>
    <p:sldId id="281" r:id="rId40"/>
    <p:sldId id="290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525"/>
    <a:srgbClr val="FF7785"/>
    <a:srgbClr val="FFFFFF"/>
    <a:srgbClr val="0F4474"/>
    <a:srgbClr val="257556"/>
    <a:srgbClr val="60C88B"/>
    <a:srgbClr val="5CC487"/>
    <a:srgbClr val="64CA8C"/>
    <a:srgbClr val="6FD699"/>
    <a:srgbClr val="849A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5262" autoAdjust="0"/>
  </p:normalViewPr>
  <p:slideViewPr>
    <p:cSldViewPr snapToGrid="0">
      <p:cViewPr varScale="1">
        <p:scale>
          <a:sx n="114" d="100"/>
          <a:sy n="114" d="100"/>
        </p:scale>
        <p:origin x="45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r>
              <a:rPr lang="zh-CN" altLang="en-US" sz="1400" dirty="0"/>
              <a:t>你会如何形容你自己</a:t>
            </a:r>
          </a:p>
        </c:rich>
      </c:tx>
      <c:layout>
        <c:manualLayout>
          <c:xMode val="edge"/>
          <c:yMode val="edge"/>
          <c:x val="0.31514457203798701"/>
          <c:y val="6.365339909714670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0101443356679503"/>
          <c:y val="0.15991443344355899"/>
          <c:w val="0.66519443882732998"/>
          <c:h val="0.800152526354304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属性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DB2-4E07-ABC0-19BC704887A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DB2-4E07-ABC0-19BC704887A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3DB2-4E07-ABC0-19BC704887AC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3DB2-4E07-ABC0-19BC704887A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3DB2-4E07-ABC0-19BC704887A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81E1FA1-806C-40E4-ACEB-B57FCF4EB902}" type="VALUE">
                      <a:rPr lang="en-US" altLang="zh-CN"/>
                      <a:pPr/>
                      <a:t>[值]</a:t>
                    </a:fld>
                    <a:endParaRPr lang="zh-CN" alt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DB2-4E07-ABC0-19BC704887A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D6F7943-72D3-420A-921A-4CE9EBF8A1BD}" type="VALUE">
                      <a:rPr lang="en-US" altLang="zh-CN"/>
                      <a:pPr/>
                      <a:t>[值]</a:t>
                    </a:fld>
                    <a:endParaRPr lang="zh-CN" alt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DB2-4E07-ABC0-19BC704887A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5F1C1703-B711-494C-8654-5C56553FE238}" type="VALUE">
                      <a:rPr lang="en-US" altLang="zh-CN"/>
                      <a:pPr/>
                      <a:t>[值]</a:t>
                    </a:fld>
                    <a:endParaRPr lang="zh-CN" alt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DB2-4E07-ABC0-19BC704887A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享受生活的</c:v>
                </c:pt>
                <c:pt idx="1">
                  <c:v>感性的</c:v>
                </c:pt>
                <c:pt idx="2">
                  <c:v>理智的</c:v>
                </c:pt>
                <c:pt idx="3">
                  <c:v>乐观开朗的</c:v>
                </c:pt>
                <c:pt idx="4">
                  <c:v>好奇的</c:v>
                </c:pt>
                <c:pt idx="5">
                  <c:v>有责任感的</c:v>
                </c:pt>
                <c:pt idx="6">
                  <c:v>认真执着的</c:v>
                </c:pt>
                <c:pt idx="7">
                  <c:v>奋斗进取的</c:v>
                </c:pt>
                <c:pt idx="8">
                  <c:v>传统的</c:v>
                </c:pt>
                <c:pt idx="9">
                  <c:v>无忧无虑的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0.52590000000000003</c:v>
                </c:pt>
                <c:pt idx="1">
                  <c:v>0.4773</c:v>
                </c:pt>
                <c:pt idx="2">
                  <c:v>0.44190000000000002</c:v>
                </c:pt>
                <c:pt idx="3">
                  <c:v>0.40660000000000002</c:v>
                </c:pt>
                <c:pt idx="4">
                  <c:v>0.36899999999999999</c:v>
                </c:pt>
                <c:pt idx="5">
                  <c:v>0.30649999999999999</c:v>
                </c:pt>
                <c:pt idx="6">
                  <c:v>0.30449999999999999</c:v>
                </c:pt>
                <c:pt idx="7">
                  <c:v>0.22320000000000001</c:v>
                </c:pt>
                <c:pt idx="8">
                  <c:v>0.1903</c:v>
                </c:pt>
                <c:pt idx="9">
                  <c:v>0.16750000000000001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B2-4E07-ABC0-19BC704887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51399728"/>
        <c:axId val="51400288"/>
      </c:barChart>
      <c:catAx>
        <c:axId val="51399728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pPr>
            <a:endParaRPr lang="zh-CN"/>
          </a:p>
        </c:txPr>
        <c:crossAx val="51400288"/>
        <c:crosses val="autoZero"/>
        <c:auto val="1"/>
        <c:lblAlgn val="ctr"/>
        <c:lblOffset val="100"/>
        <c:noMultiLvlLbl val="0"/>
      </c:catAx>
      <c:valAx>
        <c:axId val="51400288"/>
        <c:scaling>
          <c:orientation val="minMax"/>
        </c:scaling>
        <c:delete val="1"/>
        <c:axPos val="t"/>
        <c:numFmt formatCode="0.0%" sourceLinked="1"/>
        <c:majorTickMark val="out"/>
        <c:minorTickMark val="none"/>
        <c:tickLblPos val="nextTo"/>
        <c:crossAx val="51399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zh-CN" sz="18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</a:defRPr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89895174932"/>
          <c:y val="0.12627692783946901"/>
          <c:w val="0.40927148091906901"/>
          <c:h val="0.542323647388650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比例</c:v>
                </c:pt>
              </c:strCache>
            </c:strRef>
          </c:tx>
          <c:dPt>
            <c:idx val="0"/>
            <c:bubble3D val="0"/>
            <c:spPr>
              <a:solidFill>
                <a:srgbClr val="E83C3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86E-42B0-BD1F-3109131B399D}"/>
              </c:ext>
            </c:extLst>
          </c:dPt>
          <c:dPt>
            <c:idx val="1"/>
            <c:bubble3D val="0"/>
            <c:spPr>
              <a:solidFill>
                <a:srgbClr val="FA767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86E-42B0-BD1F-3109131B399D}"/>
              </c:ext>
            </c:extLst>
          </c:dPt>
          <c:dPt>
            <c:idx val="2"/>
            <c:bubble3D val="0"/>
            <c:spPr>
              <a:solidFill>
                <a:srgbClr val="FBAC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86E-42B0-BD1F-3109131B399D}"/>
              </c:ext>
            </c:extLst>
          </c:dPt>
          <c:dPt>
            <c:idx val="3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86E-42B0-BD1F-3109131B399D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altLang="zh-CN"/>
                      <a:t>37.4%</a:t>
                    </a:r>
                    <a:endParaRPr lang="en-US" altLang="zh-CN" b="1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86E-42B0-BD1F-3109131B399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我尚未购车，并且近几年也不考虑购买，但我对车很感兴趣</c:v>
                </c:pt>
                <c:pt idx="1">
                  <c:v>我尚未购车，但近几年考虑购买新车</c:v>
                </c:pt>
                <c:pt idx="2">
                  <c:v>我已经购车，但近几年不考虑增购新车</c:v>
                </c:pt>
                <c:pt idx="3">
                  <c:v>我已经购车，并且近几年考虑增购新车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0.4365</c:v>
                </c:pt>
                <c:pt idx="1">
                  <c:v>0.37380000000000002</c:v>
                </c:pt>
                <c:pt idx="2">
                  <c:v>0.1041</c:v>
                </c:pt>
                <c:pt idx="3">
                  <c:v>8.5599999999999996E-2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86E-42B0-BD1F-3109131B399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EC72E-798B-4FD2-8ED7-50E1DF3A04DF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10BF5-B5F2-4495-9948-9D44C53195F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BF5-B5F2-4495-9948-9D44C53195F1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BF5-B5F2-4495-9948-9D44C53195F1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BF5-B5F2-4495-9948-9D44C53195F1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BF5-B5F2-4495-9948-9D44C53195F1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BF5-B5F2-4495-9948-9D44C53195F1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10BF5-B5F2-4495-9948-9D44C53195F1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90A6-DE8F-4BC2-9E54-5E6B7409491C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908D3-7FFD-4E3E-AB1D-7B59133F9E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90A6-DE8F-4BC2-9E54-5E6B7409491C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908D3-7FFD-4E3E-AB1D-7B59133F9E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90A6-DE8F-4BC2-9E54-5E6B7409491C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908D3-7FFD-4E3E-AB1D-7B59133F9E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90A6-DE8F-4BC2-9E54-5E6B7409491C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908D3-7FFD-4E3E-AB1D-7B59133F9E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90A6-DE8F-4BC2-9E54-5E6B7409491C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908D3-7FFD-4E3E-AB1D-7B59133F9E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90A6-DE8F-4BC2-9E54-5E6B7409491C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908D3-7FFD-4E3E-AB1D-7B59133F9E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90A6-DE8F-4BC2-9E54-5E6B7409491C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908D3-7FFD-4E3E-AB1D-7B59133F9E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90A6-DE8F-4BC2-9E54-5E6B7409491C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908D3-7FFD-4E3E-AB1D-7B59133F9E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90A6-DE8F-4BC2-9E54-5E6B7409491C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908D3-7FFD-4E3E-AB1D-7B59133F9E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90A6-DE8F-4BC2-9E54-5E6B7409491C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908D3-7FFD-4E3E-AB1D-7B59133F9E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90A6-DE8F-4BC2-9E54-5E6B7409491C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908D3-7FFD-4E3E-AB1D-7B59133F9E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B90A6-DE8F-4BC2-9E54-5E6B7409491C}" type="datetimeFigureOut">
              <a:rPr lang="zh-CN" altLang="en-US" smtClean="0"/>
              <a:t>2020-11-02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908D3-7FFD-4E3E-AB1D-7B59133F9E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3.jpeg"/><Relationship Id="rId7" Type="http://schemas.openxmlformats.org/officeDocument/2006/relationships/image" Target="../media/image16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1084">
            <a:off x="669373" y="1464965"/>
            <a:ext cx="726791" cy="726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本框 8"/>
          <p:cNvSpPr txBox="1"/>
          <p:nvPr/>
        </p:nvSpPr>
        <p:spPr>
          <a:xfrm>
            <a:off x="1646301" y="1331610"/>
            <a:ext cx="9601708" cy="461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）客户及传播需求</a:t>
            </a:r>
            <a:endParaRPr lang="en-US" altLang="zh-CN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威马汽车新车即将上市，客户希望推广他们新车的概念和优势，达到宣传和导流销售的目的。</a:t>
            </a:r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）方案策略简介</a:t>
            </a:r>
            <a:endParaRPr lang="en-US" altLang="zh-CN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始终扣住“新”的概念，把全新上市的新能源汽车和云音乐平台“新”的一面做多维度的连结，以此来推荐与云音乐平台的合作。随后抓住“尝鲜玩家”的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TA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基因，引出“音悦新世界”的主题，配合云音乐各个资源进行推广。</a:t>
            </a:r>
            <a:endParaRPr lang="en-US" alt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）方案亮点</a:t>
            </a:r>
            <a:br>
              <a:rPr lang="zh-CN" altLang="en-US">
                <a:solidFill>
                  <a:schemeClr val="bg1"/>
                </a:solidFill>
              </a:rPr>
            </a:br>
            <a:r>
              <a:rPr lang="zh-CN" altLang="en-US">
                <a:solidFill>
                  <a:schemeClr val="bg1"/>
                </a:solidFill>
              </a:rPr>
              <a:t>思索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音乐的新玩法和新表现形式，通过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H5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及新奇出格脑洞大开的音乐故事，把“新”包含在音乐的各个维度中全新展现。</a:t>
            </a:r>
            <a:endParaRPr kumimoji="1" lang="zh-CN" altLang="en-US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1084">
            <a:off x="669373" y="2680025"/>
            <a:ext cx="726791" cy="726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1084">
            <a:off x="669373" y="4666243"/>
            <a:ext cx="726791" cy="726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8690189" y="6603579"/>
            <a:ext cx="3537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</a:rPr>
              <a:t>*数据来源：艾瑞定量调研报告（调研基数用户</a:t>
            </a:r>
            <a:r>
              <a:rPr lang="en-US" altLang="zh-CN" sz="1000" dirty="0">
                <a:latin typeface="微软雅黑" panose="020B0503020204020204" charset="-122"/>
                <a:ea typeface="微软雅黑" panose="020B0503020204020204" charset="-122"/>
              </a:rPr>
              <a:t>N=8066</a:t>
            </a:r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</a:rPr>
              <a:t>）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86612" y="143352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rgbClr val="C00000"/>
                </a:solidFill>
              </a:rPr>
              <a:t>都市新人类</a:t>
            </a:r>
          </a:p>
        </p:txBody>
      </p:sp>
      <p:sp>
        <p:nvSpPr>
          <p:cNvPr id="22" name="矩形 21"/>
          <p:cNvSpPr/>
          <p:nvPr/>
        </p:nvSpPr>
        <p:spPr>
          <a:xfrm>
            <a:off x="10694" y="0"/>
            <a:ext cx="12170612" cy="6858000"/>
          </a:xfrm>
          <a:prstGeom prst="rect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186612" y="849654"/>
            <a:ext cx="3337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不拘一格的现代思维拥有者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5394911" y="1881090"/>
            <a:ext cx="6626367" cy="4310871"/>
            <a:chOff x="5607697" y="1830763"/>
            <a:chExt cx="6316997" cy="4109606"/>
          </a:xfrm>
        </p:grpSpPr>
        <p:graphicFrame>
          <p:nvGraphicFramePr>
            <p:cNvPr id="6" name="图表 5"/>
            <p:cNvGraphicFramePr/>
            <p:nvPr/>
          </p:nvGraphicFramePr>
          <p:xfrm>
            <a:off x="5607697" y="1830763"/>
            <a:ext cx="6316997" cy="41096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" name="文本框 1"/>
            <p:cNvSpPr txBox="1"/>
            <p:nvPr/>
          </p:nvSpPr>
          <p:spPr>
            <a:xfrm>
              <a:off x="6326033" y="2504586"/>
              <a:ext cx="108234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>
                  <a:solidFill>
                    <a:srgbClr val="C00000"/>
                  </a:solidFill>
                </a:rPr>
                <a:t>享受生活的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370433" y="3486186"/>
              <a:ext cx="108234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>
                  <a:solidFill>
                    <a:srgbClr val="C00000"/>
                  </a:solidFill>
                </a:rPr>
                <a:t>乐观开朗的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675776" y="3835317"/>
              <a:ext cx="72327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>
                  <a:solidFill>
                    <a:srgbClr val="C00000"/>
                  </a:solidFill>
                </a:rPr>
                <a:t>好奇的</a:t>
              </a:r>
            </a:p>
          </p:txBody>
        </p:sp>
      </p:grpSp>
      <p:sp>
        <p:nvSpPr>
          <p:cNvPr id="3" name="矩形 2"/>
          <p:cNvSpPr/>
          <p:nvPr/>
        </p:nvSpPr>
        <p:spPr>
          <a:xfrm>
            <a:off x="625518" y="2082355"/>
            <a:ext cx="1224948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享受生活</a:t>
            </a:r>
          </a:p>
        </p:txBody>
      </p:sp>
      <p:sp>
        <p:nvSpPr>
          <p:cNvPr id="11" name="矩形 10"/>
          <p:cNvSpPr/>
          <p:nvPr/>
        </p:nvSpPr>
        <p:spPr>
          <a:xfrm>
            <a:off x="2459591" y="2082355"/>
            <a:ext cx="1204585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乐观开朗</a:t>
            </a:r>
          </a:p>
        </p:txBody>
      </p:sp>
      <p:sp>
        <p:nvSpPr>
          <p:cNvPr id="12" name="矩形 11"/>
          <p:cNvSpPr/>
          <p:nvPr/>
        </p:nvSpPr>
        <p:spPr>
          <a:xfrm>
            <a:off x="4258247" y="2082355"/>
            <a:ext cx="1240003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好奇心强</a:t>
            </a:r>
          </a:p>
        </p:txBody>
      </p:sp>
      <p:sp>
        <p:nvSpPr>
          <p:cNvPr id="16" name="箭头: 下 15"/>
          <p:cNvSpPr/>
          <p:nvPr/>
        </p:nvSpPr>
        <p:spPr>
          <a:xfrm>
            <a:off x="1850466" y="3009383"/>
            <a:ext cx="565464" cy="497242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箭头: 下 16"/>
          <p:cNvSpPr/>
          <p:nvPr/>
        </p:nvSpPr>
        <p:spPr>
          <a:xfrm>
            <a:off x="3692783" y="3009383"/>
            <a:ext cx="565464" cy="497242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2086174" y="3698079"/>
            <a:ext cx="1951417" cy="1596796"/>
            <a:chOff x="1743779" y="3725634"/>
            <a:chExt cx="2482410" cy="2031294"/>
          </a:xfrm>
        </p:grpSpPr>
        <p:sp>
          <p:nvSpPr>
            <p:cNvPr id="19" name="teenager-listening-music-with-headphones_26997"/>
            <p:cNvSpPr>
              <a:spLocks noChangeAspect="1"/>
            </p:cNvSpPr>
            <p:nvPr/>
          </p:nvSpPr>
          <p:spPr bwMode="auto">
            <a:xfrm>
              <a:off x="1743779" y="3725634"/>
              <a:ext cx="2482410" cy="2031294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606589" h="496357">
                  <a:moveTo>
                    <a:pt x="184936" y="275535"/>
                  </a:moveTo>
                  <a:lnTo>
                    <a:pt x="93065" y="342044"/>
                  </a:lnTo>
                  <a:lnTo>
                    <a:pt x="190514" y="390096"/>
                  </a:lnTo>
                  <a:lnTo>
                    <a:pt x="187343" y="293337"/>
                  </a:lnTo>
                  <a:close/>
                  <a:moveTo>
                    <a:pt x="309466" y="29849"/>
                  </a:moveTo>
                  <a:cubicBezTo>
                    <a:pt x="364826" y="29849"/>
                    <a:pt x="409704" y="74664"/>
                    <a:pt x="409704" y="129946"/>
                  </a:cubicBezTo>
                  <a:cubicBezTo>
                    <a:pt x="409704" y="185228"/>
                    <a:pt x="364826" y="230043"/>
                    <a:pt x="309466" y="230043"/>
                  </a:cubicBezTo>
                  <a:cubicBezTo>
                    <a:pt x="254106" y="230043"/>
                    <a:pt x="209228" y="185228"/>
                    <a:pt x="209228" y="129946"/>
                  </a:cubicBezTo>
                  <a:cubicBezTo>
                    <a:pt x="209228" y="74664"/>
                    <a:pt x="254106" y="29849"/>
                    <a:pt x="309466" y="29849"/>
                  </a:cubicBezTo>
                  <a:close/>
                  <a:moveTo>
                    <a:pt x="306447" y="0"/>
                  </a:moveTo>
                  <a:cubicBezTo>
                    <a:pt x="360476" y="0"/>
                    <a:pt x="406959" y="33090"/>
                    <a:pt x="426646" y="79941"/>
                  </a:cubicBezTo>
                  <a:cubicBezTo>
                    <a:pt x="429708" y="78631"/>
                    <a:pt x="433099" y="77976"/>
                    <a:pt x="436489" y="77976"/>
                  </a:cubicBezTo>
                  <a:cubicBezTo>
                    <a:pt x="456285" y="77976"/>
                    <a:pt x="472253" y="100910"/>
                    <a:pt x="472253" y="129195"/>
                  </a:cubicBezTo>
                  <a:cubicBezTo>
                    <a:pt x="472253" y="141754"/>
                    <a:pt x="469191" y="153221"/>
                    <a:pt x="463941" y="162067"/>
                  </a:cubicBezTo>
                  <a:lnTo>
                    <a:pt x="477941" y="155405"/>
                  </a:lnTo>
                  <a:cubicBezTo>
                    <a:pt x="493799" y="147870"/>
                    <a:pt x="512720" y="154531"/>
                    <a:pt x="520267" y="170367"/>
                  </a:cubicBezTo>
                  <a:lnTo>
                    <a:pt x="603498" y="344665"/>
                  </a:lnTo>
                  <a:cubicBezTo>
                    <a:pt x="609404" y="357115"/>
                    <a:pt x="606670" y="371749"/>
                    <a:pt x="596826" y="381250"/>
                  </a:cubicBezTo>
                  <a:cubicBezTo>
                    <a:pt x="590811" y="387038"/>
                    <a:pt x="582827" y="390096"/>
                    <a:pt x="574843" y="390096"/>
                  </a:cubicBezTo>
                  <a:cubicBezTo>
                    <a:pt x="569812" y="390096"/>
                    <a:pt x="564671" y="388895"/>
                    <a:pt x="559969" y="386383"/>
                  </a:cubicBezTo>
                  <a:lnTo>
                    <a:pt x="421505" y="312994"/>
                  </a:lnTo>
                  <a:lnTo>
                    <a:pt x="409693" y="496357"/>
                  </a:lnTo>
                  <a:lnTo>
                    <a:pt x="193686" y="489695"/>
                  </a:lnTo>
                  <a:lnTo>
                    <a:pt x="192811" y="461956"/>
                  </a:lnTo>
                  <a:lnTo>
                    <a:pt x="17709" y="375571"/>
                  </a:lnTo>
                  <a:cubicBezTo>
                    <a:pt x="7756" y="370657"/>
                    <a:pt x="1084" y="360937"/>
                    <a:pt x="100" y="349798"/>
                  </a:cubicBezTo>
                  <a:cubicBezTo>
                    <a:pt x="-775" y="338768"/>
                    <a:pt x="4147" y="327956"/>
                    <a:pt x="13115" y="321513"/>
                  </a:cubicBezTo>
                  <a:lnTo>
                    <a:pt x="175093" y="204331"/>
                  </a:lnTo>
                  <a:lnTo>
                    <a:pt x="196967" y="200181"/>
                  </a:lnTo>
                  <a:cubicBezTo>
                    <a:pt x="203201" y="198980"/>
                    <a:pt x="210529" y="202584"/>
                    <a:pt x="214248" y="207716"/>
                  </a:cubicBezTo>
                  <a:cubicBezTo>
                    <a:pt x="234810" y="236766"/>
                    <a:pt x="269808" y="248670"/>
                    <a:pt x="309400" y="248670"/>
                  </a:cubicBezTo>
                  <a:cubicBezTo>
                    <a:pt x="346914" y="248670"/>
                    <a:pt x="380163" y="238841"/>
                    <a:pt x="401053" y="212740"/>
                  </a:cubicBezTo>
                  <a:cubicBezTo>
                    <a:pt x="404990" y="207826"/>
                    <a:pt x="412537" y="204768"/>
                    <a:pt x="418552" y="206624"/>
                  </a:cubicBezTo>
                  <a:lnTo>
                    <a:pt x="432114" y="210774"/>
                  </a:lnTo>
                  <a:cubicBezTo>
                    <a:pt x="438130" y="212522"/>
                    <a:pt x="441848" y="219074"/>
                    <a:pt x="440317" y="225190"/>
                  </a:cubicBezTo>
                  <a:lnTo>
                    <a:pt x="434848" y="248124"/>
                  </a:lnTo>
                  <a:lnTo>
                    <a:pt x="504736" y="285255"/>
                  </a:lnTo>
                  <a:lnTo>
                    <a:pt x="452238" y="175172"/>
                  </a:lnTo>
                  <a:cubicBezTo>
                    <a:pt x="447535" y="178557"/>
                    <a:pt x="442176" y="180523"/>
                    <a:pt x="436489" y="180523"/>
                  </a:cubicBezTo>
                  <a:cubicBezTo>
                    <a:pt x="433974" y="180523"/>
                    <a:pt x="428724" y="181179"/>
                    <a:pt x="426427" y="180523"/>
                  </a:cubicBezTo>
                  <a:lnTo>
                    <a:pt x="420521" y="178011"/>
                  </a:lnTo>
                  <a:cubicBezTo>
                    <a:pt x="426974" y="162831"/>
                    <a:pt x="430255" y="146668"/>
                    <a:pt x="430255" y="129959"/>
                  </a:cubicBezTo>
                  <a:cubicBezTo>
                    <a:pt x="430255" y="61813"/>
                    <a:pt x="374695" y="6334"/>
                    <a:pt x="306447" y="6334"/>
                  </a:cubicBezTo>
                  <a:cubicBezTo>
                    <a:pt x="238200" y="6334"/>
                    <a:pt x="182640" y="61813"/>
                    <a:pt x="182640" y="129959"/>
                  </a:cubicBezTo>
                  <a:cubicBezTo>
                    <a:pt x="182640" y="146559"/>
                    <a:pt x="185921" y="162722"/>
                    <a:pt x="192374" y="177902"/>
                  </a:cubicBezTo>
                  <a:cubicBezTo>
                    <a:pt x="193796" y="180305"/>
                    <a:pt x="194889" y="181397"/>
                    <a:pt x="194889" y="181397"/>
                  </a:cubicBezTo>
                  <a:cubicBezTo>
                    <a:pt x="190624" y="184127"/>
                    <a:pt x="186030" y="185656"/>
                    <a:pt x="181109" y="185765"/>
                  </a:cubicBezTo>
                  <a:cubicBezTo>
                    <a:pt x="161312" y="186202"/>
                    <a:pt x="144688" y="163705"/>
                    <a:pt x="144032" y="135420"/>
                  </a:cubicBezTo>
                  <a:cubicBezTo>
                    <a:pt x="143266" y="107135"/>
                    <a:pt x="158688" y="83764"/>
                    <a:pt x="178484" y="83218"/>
                  </a:cubicBezTo>
                  <a:cubicBezTo>
                    <a:pt x="180124" y="83218"/>
                    <a:pt x="182968" y="82890"/>
                    <a:pt x="185374" y="82781"/>
                  </a:cubicBezTo>
                  <a:cubicBezTo>
                    <a:pt x="204295" y="34401"/>
                    <a:pt x="251434" y="0"/>
                    <a:pt x="306447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/>
            <a:lstStyle/>
            <a:p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482283" y="5066003"/>
              <a:ext cx="1017964" cy="352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</a:rPr>
                <a:t>尝鲜基因</a:t>
              </a:r>
            </a:p>
          </p:txBody>
        </p:sp>
      </p:grpSp>
      <p:sp>
        <p:nvSpPr>
          <p:cNvPr id="20" name="矩形 19"/>
          <p:cNvSpPr/>
          <p:nvPr/>
        </p:nvSpPr>
        <p:spPr>
          <a:xfrm>
            <a:off x="625518" y="5660398"/>
            <a:ext cx="4872732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云音乐用户的尝鲜基因完美契合品牌</a:t>
            </a:r>
            <a:r>
              <a:rPr lang="en-US" altLang="zh-CN" sz="2000" b="1" dirty="0">
                <a:solidFill>
                  <a:schemeClr val="bg1"/>
                </a:solidFill>
              </a:rPr>
              <a:t>TA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705FB7C-7894-46BD-BE95-DC2BF8B190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-77" r="2340" b="7758"/>
          <a:stretch/>
        </p:blipFill>
        <p:spPr>
          <a:xfrm>
            <a:off x="8519238" y="202192"/>
            <a:ext cx="3486150" cy="14311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97452" y="2156045"/>
            <a:ext cx="3942758" cy="4144723"/>
            <a:chOff x="477838" y="1840909"/>
            <a:chExt cx="3942758" cy="4144723"/>
          </a:xfrm>
          <a:solidFill>
            <a:srgbClr val="C00000"/>
          </a:solidFill>
        </p:grpSpPr>
        <p:grpSp>
          <p:nvGrpSpPr>
            <p:cNvPr id="5" name="组合 4"/>
            <p:cNvGrpSpPr/>
            <p:nvPr/>
          </p:nvGrpSpPr>
          <p:grpSpPr>
            <a:xfrm>
              <a:off x="1208012" y="1840909"/>
              <a:ext cx="2482410" cy="2031294"/>
              <a:chOff x="136332" y="2652126"/>
              <a:chExt cx="1704659" cy="1394880"/>
            </a:xfrm>
            <a:grpFill/>
          </p:grpSpPr>
          <p:sp>
            <p:nvSpPr>
              <p:cNvPr id="11" name="teenager-listening-music-with-headphones_26997"/>
              <p:cNvSpPr>
                <a:spLocks noChangeAspect="1"/>
              </p:cNvSpPr>
              <p:nvPr/>
            </p:nvSpPr>
            <p:spPr bwMode="auto">
              <a:xfrm>
                <a:off x="136332" y="2652126"/>
                <a:ext cx="1704659" cy="1394880"/>
              </a:xfrm>
              <a:custGeom>
                <a:avLst/>
                <a:gdLst>
                  <a:gd name="connsiteX0" fmla="*/ 373273 h 605239"/>
                  <a:gd name="connsiteY0" fmla="*/ 373273 h 605239"/>
                  <a:gd name="connsiteX1" fmla="*/ 373273 h 605239"/>
                  <a:gd name="connsiteY1" fmla="*/ 373273 h 605239"/>
                  <a:gd name="connsiteX2" fmla="*/ 373273 h 605239"/>
                  <a:gd name="connsiteY2" fmla="*/ 373273 h 605239"/>
                  <a:gd name="connsiteX3" fmla="*/ 373273 h 605239"/>
                  <a:gd name="connsiteY3" fmla="*/ 373273 h 605239"/>
                  <a:gd name="connsiteX4" fmla="*/ 373273 h 605239"/>
                  <a:gd name="connsiteY4" fmla="*/ 373273 h 605239"/>
                  <a:gd name="connsiteX5" fmla="*/ 373273 h 605239"/>
                  <a:gd name="connsiteY5" fmla="*/ 373273 h 605239"/>
                  <a:gd name="connsiteX6" fmla="*/ 373273 h 605239"/>
                  <a:gd name="connsiteY6" fmla="*/ 373273 h 605239"/>
                  <a:gd name="connsiteX7" fmla="*/ 373273 h 605239"/>
                  <a:gd name="connsiteY7" fmla="*/ 373273 h 605239"/>
                  <a:gd name="connsiteX8" fmla="*/ 373273 h 605239"/>
                  <a:gd name="connsiteY8" fmla="*/ 373273 h 605239"/>
                  <a:gd name="connsiteX9" fmla="*/ 373273 h 605239"/>
                  <a:gd name="connsiteY9" fmla="*/ 373273 h 605239"/>
                  <a:gd name="connsiteX10" fmla="*/ 373273 h 605239"/>
                  <a:gd name="connsiteY10" fmla="*/ 373273 h 605239"/>
                  <a:gd name="connsiteX11" fmla="*/ 373273 h 605239"/>
                  <a:gd name="connsiteY11" fmla="*/ 373273 h 605239"/>
                  <a:gd name="connsiteX12" fmla="*/ 373273 h 605239"/>
                  <a:gd name="connsiteY12" fmla="*/ 373273 h 605239"/>
                  <a:gd name="connsiteX13" fmla="*/ 373273 h 605239"/>
                  <a:gd name="connsiteY13" fmla="*/ 373273 h 605239"/>
                  <a:gd name="connsiteX14" fmla="*/ 373273 h 605239"/>
                  <a:gd name="connsiteY14" fmla="*/ 373273 h 605239"/>
                  <a:gd name="connsiteX15" fmla="*/ 373273 h 605239"/>
                  <a:gd name="connsiteY15" fmla="*/ 373273 h 605239"/>
                  <a:gd name="connsiteX16" fmla="*/ 373273 h 605239"/>
                  <a:gd name="connsiteY16" fmla="*/ 373273 h 605239"/>
                  <a:gd name="connsiteX17" fmla="*/ 373273 h 605239"/>
                  <a:gd name="connsiteY17" fmla="*/ 373273 h 605239"/>
                  <a:gd name="connsiteX18" fmla="*/ 373273 h 605239"/>
                  <a:gd name="connsiteY18" fmla="*/ 373273 h 605239"/>
                  <a:gd name="connsiteX19" fmla="*/ 373273 h 605239"/>
                  <a:gd name="connsiteY19" fmla="*/ 373273 h 605239"/>
                  <a:gd name="connsiteX20" fmla="*/ 373273 h 605239"/>
                  <a:gd name="connsiteY20" fmla="*/ 373273 h 605239"/>
                  <a:gd name="connsiteX21" fmla="*/ 373273 h 605239"/>
                  <a:gd name="connsiteY21" fmla="*/ 373273 h 605239"/>
                  <a:gd name="connsiteX22" fmla="*/ 373273 h 605239"/>
                  <a:gd name="connsiteY22" fmla="*/ 373273 h 605239"/>
                  <a:gd name="connsiteX23" fmla="*/ 373273 h 605239"/>
                  <a:gd name="connsiteY23" fmla="*/ 373273 h 605239"/>
                  <a:gd name="connsiteX24" fmla="*/ 373273 h 605239"/>
                  <a:gd name="connsiteY24" fmla="*/ 373273 h 605239"/>
                  <a:gd name="connsiteX25" fmla="*/ 373273 h 605239"/>
                  <a:gd name="connsiteY25" fmla="*/ 373273 h 605239"/>
                  <a:gd name="connsiteX26" fmla="*/ 373273 h 605239"/>
                  <a:gd name="connsiteY26" fmla="*/ 373273 h 605239"/>
                  <a:gd name="connsiteX27" fmla="*/ 373273 h 605239"/>
                  <a:gd name="connsiteY27" fmla="*/ 373273 h 605239"/>
                  <a:gd name="connsiteX28" fmla="*/ 373273 h 605239"/>
                  <a:gd name="connsiteY28" fmla="*/ 373273 h 605239"/>
                  <a:gd name="connsiteX29" fmla="*/ 373273 h 605239"/>
                  <a:gd name="connsiteY29" fmla="*/ 373273 h 605239"/>
                  <a:gd name="connsiteX30" fmla="*/ 373273 h 605239"/>
                  <a:gd name="connsiteY30" fmla="*/ 373273 h 605239"/>
                  <a:gd name="connsiteX31" fmla="*/ 373273 h 605239"/>
                  <a:gd name="connsiteY31" fmla="*/ 373273 h 605239"/>
                  <a:gd name="connsiteX32" fmla="*/ 373273 h 605239"/>
                  <a:gd name="connsiteY32" fmla="*/ 373273 h 605239"/>
                  <a:gd name="connsiteX33" fmla="*/ 373273 h 605239"/>
                  <a:gd name="connsiteY33" fmla="*/ 373273 h 605239"/>
                  <a:gd name="connsiteX34" fmla="*/ 373273 h 605239"/>
                  <a:gd name="connsiteY34" fmla="*/ 373273 h 605239"/>
                  <a:gd name="connsiteX35" fmla="*/ 373273 h 605239"/>
                  <a:gd name="connsiteY35" fmla="*/ 373273 h 605239"/>
                  <a:gd name="connsiteX36" fmla="*/ 373273 h 605239"/>
                  <a:gd name="connsiteY36" fmla="*/ 373273 h 605239"/>
                  <a:gd name="connsiteX37" fmla="*/ 373273 h 605239"/>
                  <a:gd name="connsiteY37" fmla="*/ 373273 h 605239"/>
                  <a:gd name="connsiteX38" fmla="*/ 373273 h 605239"/>
                  <a:gd name="connsiteY38" fmla="*/ 373273 h 605239"/>
                  <a:gd name="connsiteX39" fmla="*/ 373273 h 605239"/>
                  <a:gd name="connsiteY39" fmla="*/ 373273 h 605239"/>
                  <a:gd name="connsiteX40" fmla="*/ 373273 h 605239"/>
                  <a:gd name="connsiteY40" fmla="*/ 373273 h 605239"/>
                  <a:gd name="connsiteX41" fmla="*/ 373273 h 605239"/>
                  <a:gd name="connsiteY41" fmla="*/ 373273 h 605239"/>
                  <a:gd name="connsiteX42" fmla="*/ 373273 h 605239"/>
                  <a:gd name="connsiteY42" fmla="*/ 373273 h 605239"/>
                  <a:gd name="connsiteX43" fmla="*/ 373273 h 605239"/>
                  <a:gd name="connsiteY43" fmla="*/ 373273 h 605239"/>
                  <a:gd name="connsiteX44" fmla="*/ 373273 h 605239"/>
                  <a:gd name="connsiteY44" fmla="*/ 373273 h 605239"/>
                  <a:gd name="connsiteX45" fmla="*/ 373273 h 605239"/>
                  <a:gd name="connsiteY45" fmla="*/ 373273 h 605239"/>
                  <a:gd name="connsiteX46" fmla="*/ 373273 h 605239"/>
                  <a:gd name="connsiteY46" fmla="*/ 373273 h 605239"/>
                  <a:gd name="connsiteX47" fmla="*/ 373273 h 605239"/>
                  <a:gd name="connsiteY47" fmla="*/ 373273 h 605239"/>
                  <a:gd name="connsiteX48" fmla="*/ 373273 h 605239"/>
                  <a:gd name="connsiteY48" fmla="*/ 373273 h 605239"/>
                  <a:gd name="connsiteX49" fmla="*/ 373273 h 605239"/>
                  <a:gd name="connsiteY49" fmla="*/ 373273 h 605239"/>
                  <a:gd name="connsiteX50" fmla="*/ 373273 h 605239"/>
                  <a:gd name="connsiteY50" fmla="*/ 373273 h 60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606589" h="496357">
                    <a:moveTo>
                      <a:pt x="184936" y="275535"/>
                    </a:moveTo>
                    <a:lnTo>
                      <a:pt x="93065" y="342044"/>
                    </a:lnTo>
                    <a:lnTo>
                      <a:pt x="190514" y="390096"/>
                    </a:lnTo>
                    <a:lnTo>
                      <a:pt x="187343" y="293337"/>
                    </a:lnTo>
                    <a:close/>
                    <a:moveTo>
                      <a:pt x="309466" y="29849"/>
                    </a:moveTo>
                    <a:cubicBezTo>
                      <a:pt x="364826" y="29849"/>
                      <a:pt x="409704" y="74664"/>
                      <a:pt x="409704" y="129946"/>
                    </a:cubicBezTo>
                    <a:cubicBezTo>
                      <a:pt x="409704" y="185228"/>
                      <a:pt x="364826" y="230043"/>
                      <a:pt x="309466" y="230043"/>
                    </a:cubicBezTo>
                    <a:cubicBezTo>
                      <a:pt x="254106" y="230043"/>
                      <a:pt x="209228" y="185228"/>
                      <a:pt x="209228" y="129946"/>
                    </a:cubicBezTo>
                    <a:cubicBezTo>
                      <a:pt x="209228" y="74664"/>
                      <a:pt x="254106" y="29849"/>
                      <a:pt x="309466" y="29849"/>
                    </a:cubicBezTo>
                    <a:close/>
                    <a:moveTo>
                      <a:pt x="306447" y="0"/>
                    </a:moveTo>
                    <a:cubicBezTo>
                      <a:pt x="360476" y="0"/>
                      <a:pt x="406959" y="33090"/>
                      <a:pt x="426646" y="79941"/>
                    </a:cubicBezTo>
                    <a:cubicBezTo>
                      <a:pt x="429708" y="78631"/>
                      <a:pt x="433099" y="77976"/>
                      <a:pt x="436489" y="77976"/>
                    </a:cubicBezTo>
                    <a:cubicBezTo>
                      <a:pt x="456285" y="77976"/>
                      <a:pt x="472253" y="100910"/>
                      <a:pt x="472253" y="129195"/>
                    </a:cubicBezTo>
                    <a:cubicBezTo>
                      <a:pt x="472253" y="141754"/>
                      <a:pt x="469191" y="153221"/>
                      <a:pt x="463941" y="162067"/>
                    </a:cubicBezTo>
                    <a:lnTo>
                      <a:pt x="477941" y="155405"/>
                    </a:lnTo>
                    <a:cubicBezTo>
                      <a:pt x="493799" y="147870"/>
                      <a:pt x="512720" y="154531"/>
                      <a:pt x="520267" y="170367"/>
                    </a:cubicBezTo>
                    <a:lnTo>
                      <a:pt x="603498" y="344665"/>
                    </a:lnTo>
                    <a:cubicBezTo>
                      <a:pt x="609404" y="357115"/>
                      <a:pt x="606670" y="371749"/>
                      <a:pt x="596826" y="381250"/>
                    </a:cubicBezTo>
                    <a:cubicBezTo>
                      <a:pt x="590811" y="387038"/>
                      <a:pt x="582827" y="390096"/>
                      <a:pt x="574843" y="390096"/>
                    </a:cubicBezTo>
                    <a:cubicBezTo>
                      <a:pt x="569812" y="390096"/>
                      <a:pt x="564671" y="388895"/>
                      <a:pt x="559969" y="386383"/>
                    </a:cubicBezTo>
                    <a:lnTo>
                      <a:pt x="421505" y="312994"/>
                    </a:lnTo>
                    <a:lnTo>
                      <a:pt x="409693" y="496357"/>
                    </a:lnTo>
                    <a:lnTo>
                      <a:pt x="193686" y="489695"/>
                    </a:lnTo>
                    <a:lnTo>
                      <a:pt x="192811" y="461956"/>
                    </a:lnTo>
                    <a:lnTo>
                      <a:pt x="17709" y="375571"/>
                    </a:lnTo>
                    <a:cubicBezTo>
                      <a:pt x="7756" y="370657"/>
                      <a:pt x="1084" y="360937"/>
                      <a:pt x="100" y="349798"/>
                    </a:cubicBezTo>
                    <a:cubicBezTo>
                      <a:pt x="-775" y="338768"/>
                      <a:pt x="4147" y="327956"/>
                      <a:pt x="13115" y="321513"/>
                    </a:cubicBezTo>
                    <a:lnTo>
                      <a:pt x="175093" y="204331"/>
                    </a:lnTo>
                    <a:lnTo>
                      <a:pt x="196967" y="200181"/>
                    </a:lnTo>
                    <a:cubicBezTo>
                      <a:pt x="203201" y="198980"/>
                      <a:pt x="210529" y="202584"/>
                      <a:pt x="214248" y="207716"/>
                    </a:cubicBezTo>
                    <a:cubicBezTo>
                      <a:pt x="234810" y="236766"/>
                      <a:pt x="269808" y="248670"/>
                      <a:pt x="309400" y="248670"/>
                    </a:cubicBezTo>
                    <a:cubicBezTo>
                      <a:pt x="346914" y="248670"/>
                      <a:pt x="380163" y="238841"/>
                      <a:pt x="401053" y="212740"/>
                    </a:cubicBezTo>
                    <a:cubicBezTo>
                      <a:pt x="404990" y="207826"/>
                      <a:pt x="412537" y="204768"/>
                      <a:pt x="418552" y="206624"/>
                    </a:cubicBezTo>
                    <a:lnTo>
                      <a:pt x="432114" y="210774"/>
                    </a:lnTo>
                    <a:cubicBezTo>
                      <a:pt x="438130" y="212522"/>
                      <a:pt x="441848" y="219074"/>
                      <a:pt x="440317" y="225190"/>
                    </a:cubicBezTo>
                    <a:lnTo>
                      <a:pt x="434848" y="248124"/>
                    </a:lnTo>
                    <a:lnTo>
                      <a:pt x="504736" y="285255"/>
                    </a:lnTo>
                    <a:lnTo>
                      <a:pt x="452238" y="175172"/>
                    </a:lnTo>
                    <a:cubicBezTo>
                      <a:pt x="447535" y="178557"/>
                      <a:pt x="442176" y="180523"/>
                      <a:pt x="436489" y="180523"/>
                    </a:cubicBezTo>
                    <a:cubicBezTo>
                      <a:pt x="433974" y="180523"/>
                      <a:pt x="428724" y="181179"/>
                      <a:pt x="426427" y="180523"/>
                    </a:cubicBezTo>
                    <a:lnTo>
                      <a:pt x="420521" y="178011"/>
                    </a:lnTo>
                    <a:cubicBezTo>
                      <a:pt x="426974" y="162831"/>
                      <a:pt x="430255" y="146668"/>
                      <a:pt x="430255" y="129959"/>
                    </a:cubicBezTo>
                    <a:cubicBezTo>
                      <a:pt x="430255" y="61813"/>
                      <a:pt x="374695" y="6334"/>
                      <a:pt x="306447" y="6334"/>
                    </a:cubicBezTo>
                    <a:cubicBezTo>
                      <a:pt x="238200" y="6334"/>
                      <a:pt x="182640" y="61813"/>
                      <a:pt x="182640" y="129959"/>
                    </a:cubicBezTo>
                    <a:cubicBezTo>
                      <a:pt x="182640" y="146559"/>
                      <a:pt x="185921" y="162722"/>
                      <a:pt x="192374" y="177902"/>
                    </a:cubicBezTo>
                    <a:cubicBezTo>
                      <a:pt x="193796" y="180305"/>
                      <a:pt x="194889" y="181397"/>
                      <a:pt x="194889" y="181397"/>
                    </a:cubicBezTo>
                    <a:cubicBezTo>
                      <a:pt x="190624" y="184127"/>
                      <a:pt x="186030" y="185656"/>
                      <a:pt x="181109" y="185765"/>
                    </a:cubicBezTo>
                    <a:cubicBezTo>
                      <a:pt x="161312" y="186202"/>
                      <a:pt x="144688" y="163705"/>
                      <a:pt x="144032" y="135420"/>
                    </a:cubicBezTo>
                    <a:cubicBezTo>
                      <a:pt x="143266" y="107135"/>
                      <a:pt x="158688" y="83764"/>
                      <a:pt x="178484" y="83218"/>
                    </a:cubicBezTo>
                    <a:cubicBezTo>
                      <a:pt x="180124" y="83218"/>
                      <a:pt x="182968" y="82890"/>
                      <a:pt x="185374" y="82781"/>
                    </a:cubicBezTo>
                    <a:cubicBezTo>
                      <a:pt x="204295" y="34401"/>
                      <a:pt x="251434" y="0"/>
                      <a:pt x="30644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zh-CN" altLang="en-US" sz="20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674463" y="3431483"/>
                <a:ext cx="628394" cy="497348"/>
              </a:xfrm>
              <a:prstGeom prst="rect">
                <a:avLst/>
              </a:prstGeom>
              <a:grpFill/>
            </p:spPr>
            <p:txBody>
              <a:bodyPr wrap="square" rtlCol="0" anchor="ctr">
                <a:noAutofit/>
              </a:bodyPr>
              <a:lstStyle/>
              <a:p>
                <a:pPr algn="dist"/>
                <a:r>
                  <a:rPr lang="en-US" altLang="zh-CN" sz="20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4</a:t>
                </a:r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亿</a:t>
                </a:r>
                <a:r>
                  <a:rPr lang="en-US" altLang="zh-CN" sz="20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+</a:t>
                </a:r>
              </a:p>
              <a:p>
                <a:pPr algn="dist"/>
                <a:r>
                  <a:rPr lang="zh-CN" altLang="en-US" sz="12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注册用户</a:t>
                </a: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1321068" y="3841607"/>
              <a:ext cx="2256296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正值盛年的都市人群</a:t>
              </a:r>
              <a:endParaRPr lang="en-US" altLang="zh-CN" sz="14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671693" y="4741737"/>
              <a:ext cx="1555049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可支配收入高</a:t>
              </a:r>
              <a:endParaRPr lang="en-US" altLang="zh-CN" sz="14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965788" y="5209797"/>
              <a:ext cx="2966857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精神世界极其丰富追求品质与潮流</a:t>
              </a:r>
              <a:endParaRPr lang="en-US" altLang="zh-CN" sz="14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372425" y="5677855"/>
              <a:ext cx="2153585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版权意识较</a:t>
              </a:r>
              <a:r>
                <a:rPr lang="zh-CN" altLang="en-US" sz="140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强的意见</a:t>
              </a:r>
              <a:r>
                <a:rPr lang="zh-CN" altLang="en-US" sz="1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领袖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477838" y="4273681"/>
              <a:ext cx="3942758" cy="3077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乐于发现好音乐，乐于点赞、评论、转发</a:t>
              </a:r>
            </a:p>
          </p:txBody>
        </p:sp>
      </p:grpSp>
      <p:graphicFrame>
        <p:nvGraphicFramePr>
          <p:cNvPr id="15" name="图表 14"/>
          <p:cNvGraphicFramePr/>
          <p:nvPr/>
        </p:nvGraphicFramePr>
        <p:xfrm>
          <a:off x="6984388" y="2114255"/>
          <a:ext cx="4631155" cy="4186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9"/>
          <p:cNvSpPr txBox="1"/>
          <p:nvPr/>
        </p:nvSpPr>
        <p:spPr>
          <a:xfrm>
            <a:off x="9880721" y="3068080"/>
            <a:ext cx="1734822" cy="152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rgbClr val="E83C3B"/>
                </a:solidFill>
                <a:latin typeface="微软雅黑" panose="020B0503020204020204" charset="-122"/>
                <a:ea typeface="微软雅黑" panose="020B0503020204020204" charset="-122"/>
              </a:rPr>
              <a:t>已购车比例：</a:t>
            </a:r>
            <a:endParaRPr lang="en-US" altLang="zh-CN" sz="1400" b="1" dirty="0">
              <a:solidFill>
                <a:srgbClr val="E83C3B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rgbClr val="E83C3B"/>
                </a:solidFill>
                <a:latin typeface="微软雅黑" panose="020B0503020204020204" charset="-122"/>
                <a:ea typeface="微软雅黑" panose="020B0503020204020204" charset="-122"/>
              </a:rPr>
              <a:t>19%</a:t>
            </a:r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欲购车比例：</a:t>
            </a:r>
            <a:endParaRPr lang="en-US" altLang="zh-CN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46%</a:t>
            </a:r>
          </a:p>
        </p:txBody>
      </p:sp>
      <p:sp>
        <p:nvSpPr>
          <p:cNvPr id="17" name="TextBox 11"/>
          <p:cNvSpPr txBox="1"/>
          <p:nvPr/>
        </p:nvSpPr>
        <p:spPr>
          <a:xfrm>
            <a:off x="9876983" y="2644161"/>
            <a:ext cx="1574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购车情况*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860733" y="3653513"/>
            <a:ext cx="6799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C00000"/>
                </a:solidFill>
              </a:rPr>
              <a:t>x</a:t>
            </a:r>
            <a:endParaRPr lang="zh-CN" altLang="en-US" sz="6600" b="1" dirty="0">
              <a:solidFill>
                <a:srgbClr val="C0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17120" y="1128686"/>
            <a:ext cx="9981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4</a:t>
            </a:r>
            <a:r>
              <a:rPr lang="zh-CN" altLang="en-US" b="1" dirty="0">
                <a:solidFill>
                  <a:srgbClr val="C00000"/>
                </a:solidFill>
              </a:rPr>
              <a:t>亿</a:t>
            </a:r>
            <a:r>
              <a:rPr lang="zh-CN" altLang="en-US" dirty="0"/>
              <a:t>高质量都市人群，高达</a:t>
            </a:r>
            <a:r>
              <a:rPr lang="en-US" altLang="zh-CN" b="1" dirty="0">
                <a:solidFill>
                  <a:srgbClr val="C00000"/>
                </a:solidFill>
              </a:rPr>
              <a:t>46%</a:t>
            </a:r>
            <a:r>
              <a:rPr lang="zh-CN" altLang="en-US" dirty="0"/>
              <a:t>的购车欲，网易云能够帮助威马汽车辐射高达 </a:t>
            </a:r>
            <a:r>
              <a:rPr lang="en-US" altLang="zh-CN" sz="2800" b="1" dirty="0">
                <a:solidFill>
                  <a:srgbClr val="C00000"/>
                </a:solidFill>
              </a:rPr>
              <a:t>1.84</a:t>
            </a:r>
            <a:r>
              <a:rPr lang="zh-CN" altLang="en-US" sz="2800" b="1" dirty="0">
                <a:solidFill>
                  <a:srgbClr val="C00000"/>
                </a:solidFill>
              </a:rPr>
              <a:t>亿</a:t>
            </a:r>
            <a:r>
              <a:rPr lang="en-US" altLang="zh-CN" sz="2800" b="1" dirty="0">
                <a:solidFill>
                  <a:srgbClr val="C00000"/>
                </a:solidFill>
              </a:rPr>
              <a:t>+</a:t>
            </a:r>
            <a:r>
              <a:rPr lang="en-US" altLang="zh-CN" b="1" dirty="0"/>
              <a:t> </a:t>
            </a:r>
            <a:r>
              <a:rPr lang="zh-CN" altLang="en-US" dirty="0"/>
              <a:t>个</a:t>
            </a:r>
            <a:r>
              <a:rPr lang="en-US" altLang="zh-CN" dirty="0"/>
              <a:t>TA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8690189" y="6603579"/>
            <a:ext cx="35371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</a:rPr>
              <a:t>*数据来源：艾瑞定量调研报告（调研基数用户</a:t>
            </a:r>
            <a:r>
              <a:rPr lang="en-US" altLang="zh-CN" sz="1000" dirty="0">
                <a:latin typeface="微软雅黑" panose="020B0503020204020204" charset="-122"/>
                <a:ea typeface="微软雅黑" panose="020B0503020204020204" charset="-122"/>
              </a:rPr>
              <a:t>N=8066</a:t>
            </a:r>
            <a:r>
              <a:rPr lang="zh-CN" altLang="en-US" sz="1000" dirty="0">
                <a:latin typeface="微软雅黑" panose="020B0503020204020204" charset="-122"/>
                <a:ea typeface="微软雅黑" panose="020B0503020204020204" charset="-122"/>
              </a:rPr>
              <a:t>）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86612" y="143352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rgbClr val="C00000"/>
                </a:solidFill>
              </a:rPr>
              <a:t>都市新人类</a:t>
            </a:r>
          </a:p>
        </p:txBody>
      </p:sp>
      <p:sp>
        <p:nvSpPr>
          <p:cNvPr id="22" name="矩形 21"/>
          <p:cNvSpPr/>
          <p:nvPr/>
        </p:nvSpPr>
        <p:spPr>
          <a:xfrm>
            <a:off x="21388" y="17063"/>
            <a:ext cx="12170612" cy="6858000"/>
          </a:xfrm>
          <a:prstGeom prst="rect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内容占位符 21">
            <a:extLst>
              <a:ext uri="{FF2B5EF4-FFF2-40B4-BE49-F238E27FC236}">
                <a16:creationId xmlns:a16="http://schemas.microsoft.com/office/drawing/2014/main" id="{13CF9F8B-5B10-492A-B641-CCD1A231F3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/>
          <a:stretch/>
        </p:blipFill>
        <p:spPr>
          <a:xfrm>
            <a:off x="4987935" y="4890971"/>
            <a:ext cx="2216130" cy="9417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5169159"/>
            <a:ext cx="12192000" cy="16888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2246" y="5372435"/>
            <a:ext cx="12192000" cy="1308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喝水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听歌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+AR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交互 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=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一瓶矿泉水的 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销售奇迹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30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句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烫心文案，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个月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匠心设计，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亿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瓶农夫乐瓶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637" y="1392320"/>
            <a:ext cx="2790872" cy="3413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等腰三角形 8"/>
          <p:cNvSpPr/>
          <p:nvPr/>
        </p:nvSpPr>
        <p:spPr>
          <a:xfrm>
            <a:off x="5533857" y="4910770"/>
            <a:ext cx="1119794" cy="461665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2" descr="https://wx3.sinaimg.cn/large/63ef3b4ely1fir3tu9g63j20j60q07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6"/>
          <a:stretch>
            <a:fillRect/>
          </a:stretch>
        </p:blipFill>
        <p:spPr bwMode="auto">
          <a:xfrm>
            <a:off x="2401493" y="1392320"/>
            <a:ext cx="2790871" cy="341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186612" y="828466"/>
            <a:ext cx="4336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网易云音乐 </a:t>
            </a:r>
            <a:r>
              <a:rPr lang="en-US" altLang="zh-CN" sz="2000" b="1" dirty="0">
                <a:solidFill>
                  <a:srgbClr val="C00000"/>
                </a:solidFill>
              </a:rPr>
              <a:t>x </a:t>
            </a:r>
            <a:r>
              <a:rPr lang="zh-CN" altLang="en-US" sz="2000" b="1" dirty="0">
                <a:solidFill>
                  <a:srgbClr val="C00000"/>
                </a:solidFill>
              </a:rPr>
              <a:t>农夫山泉合作成功案例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86612" y="143352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rgbClr val="C00000"/>
                </a:solidFill>
              </a:rPr>
              <a:t>跨界新合作</a:t>
            </a:r>
          </a:p>
        </p:txBody>
      </p:sp>
      <p:sp>
        <p:nvSpPr>
          <p:cNvPr id="14" name="矩形 13"/>
          <p:cNvSpPr/>
          <p:nvPr/>
        </p:nvSpPr>
        <p:spPr>
          <a:xfrm>
            <a:off x="21388" y="17063"/>
            <a:ext cx="12170612" cy="6858000"/>
          </a:xfrm>
          <a:prstGeom prst="rect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5383762"/>
            <a:ext cx="12192000" cy="147423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86612" y="808528"/>
            <a:ext cx="7761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网易云音乐  </a:t>
            </a:r>
            <a:r>
              <a:rPr lang="en-US" altLang="zh-CN" sz="2000" b="1" dirty="0">
                <a:solidFill>
                  <a:srgbClr val="C00000"/>
                </a:solidFill>
              </a:rPr>
              <a:t>x  ADIDAS ORIGINALS DEERUPT AR</a:t>
            </a:r>
            <a:r>
              <a:rPr lang="zh-CN" altLang="en-US" sz="2000" b="1" dirty="0">
                <a:solidFill>
                  <a:srgbClr val="C00000"/>
                </a:solidFill>
              </a:rPr>
              <a:t>合作成功案例</a:t>
            </a:r>
            <a:endParaRPr lang="en-US" altLang="zh-CN" sz="2000" b="1" dirty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6612" y="1352689"/>
            <a:ext cx="7176654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/>
              <a:t>ADIDAS</a:t>
            </a:r>
            <a:r>
              <a:rPr lang="zh-CN" altLang="en-US" sz="1600" dirty="0"/>
              <a:t>联手网易云及网易洞见</a:t>
            </a:r>
            <a:endParaRPr lang="en-US" altLang="zh-CN" sz="1600" dirty="0"/>
          </a:p>
          <a:p>
            <a:pPr>
              <a:lnSpc>
                <a:spcPct val="150000"/>
              </a:lnSpc>
            </a:pPr>
            <a:r>
              <a:rPr lang="zh-CN" altLang="en-US" sz="1600" dirty="0"/>
              <a:t>利用</a:t>
            </a:r>
            <a:r>
              <a:rPr lang="zh-CN" altLang="en-US" sz="1600" b="1" dirty="0">
                <a:solidFill>
                  <a:srgbClr val="C00000"/>
                </a:solidFill>
              </a:rPr>
              <a:t>全新的</a:t>
            </a:r>
            <a:r>
              <a:rPr lang="en-US" altLang="zh-CN" sz="1600" b="1" dirty="0">
                <a:solidFill>
                  <a:srgbClr val="C00000"/>
                </a:solidFill>
              </a:rPr>
              <a:t>AR</a:t>
            </a:r>
            <a:r>
              <a:rPr lang="zh-CN" altLang="en-US" sz="1600" b="1" dirty="0">
                <a:solidFill>
                  <a:srgbClr val="C00000"/>
                </a:solidFill>
              </a:rPr>
              <a:t>科技</a:t>
            </a:r>
            <a:r>
              <a:rPr lang="zh-CN" altLang="en-US" sz="1600" dirty="0"/>
              <a:t>，带领受众走入</a:t>
            </a:r>
            <a:r>
              <a:rPr lang="en-US" altLang="zh-CN" sz="1600" dirty="0"/>
              <a:t>AIDIDAS</a:t>
            </a:r>
            <a:r>
              <a:rPr lang="zh-CN" altLang="en-US" sz="1600" dirty="0"/>
              <a:t>的出格世界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71" y="2284263"/>
            <a:ext cx="1619190" cy="288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925" y="2284263"/>
            <a:ext cx="1619190" cy="288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2479" y="2284263"/>
            <a:ext cx="1619190" cy="288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3033" y="2284263"/>
            <a:ext cx="1619190" cy="288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587" y="2284263"/>
            <a:ext cx="1619190" cy="288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4141" y="2284263"/>
            <a:ext cx="1619190" cy="28800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矩形 10"/>
          <p:cNvSpPr/>
          <p:nvPr/>
        </p:nvSpPr>
        <p:spPr>
          <a:xfrm>
            <a:off x="186612" y="5677750"/>
            <a:ext cx="11818775" cy="961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</a:rPr>
              <a:t>网易云集结了</a:t>
            </a:r>
            <a:r>
              <a:rPr lang="en-US" altLang="zh-CN" sz="2000" b="1" dirty="0">
                <a:solidFill>
                  <a:schemeClr val="bg1"/>
                </a:solidFill>
              </a:rPr>
              <a:t>ADIADS</a:t>
            </a:r>
            <a:r>
              <a:rPr lang="zh-CN" altLang="en-US" sz="2000" b="1" dirty="0">
                <a:solidFill>
                  <a:schemeClr val="bg1"/>
                </a:solidFill>
              </a:rPr>
              <a:t>的精准受众，契合度高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bg1"/>
                </a:solidFill>
              </a:rPr>
              <a:t>AR</a:t>
            </a:r>
            <a:r>
              <a:rPr lang="zh-CN" altLang="en-US" sz="2000" b="1" dirty="0">
                <a:solidFill>
                  <a:schemeClr val="bg1"/>
                </a:solidFill>
              </a:rPr>
              <a:t>科技配合网格元素成为吸睛神器，塑造品牌科技感形象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632840" y="6121261"/>
            <a:ext cx="4514377" cy="4996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曝光完成：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105.5%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点击完成：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269.9%  </a:t>
            </a:r>
            <a:endParaRPr lang="en-US" altLang="zh-CN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632840" y="5559371"/>
            <a:ext cx="3727302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实际曝光高达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52,736,963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次</a:t>
            </a:r>
            <a:endParaRPr lang="en-US" altLang="zh-CN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等腰三角形 14"/>
          <p:cNvSpPr/>
          <p:nvPr/>
        </p:nvSpPr>
        <p:spPr>
          <a:xfrm>
            <a:off x="5533857" y="5239013"/>
            <a:ext cx="1119794" cy="619359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86612" y="143352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rgbClr val="C00000"/>
                </a:solidFill>
              </a:rPr>
              <a:t>跨界新合作</a:t>
            </a:r>
          </a:p>
        </p:txBody>
      </p:sp>
      <p:sp>
        <p:nvSpPr>
          <p:cNvPr id="19" name="矩形 18"/>
          <p:cNvSpPr/>
          <p:nvPr/>
        </p:nvSpPr>
        <p:spPr>
          <a:xfrm>
            <a:off x="21388" y="17063"/>
            <a:ext cx="12170612" cy="6858000"/>
          </a:xfrm>
          <a:prstGeom prst="rect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93197" y="2472231"/>
            <a:ext cx="3605606" cy="191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 2 </a:t>
            </a:r>
          </a:p>
          <a:p>
            <a:pPr algn="ctr">
              <a:lnSpc>
                <a:spcPct val="20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推广策略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2436" y="234916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/>
            <a:r>
              <a:rPr lang="zh-CN" altLang="en-US" sz="2400" b="1" spc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品牌洞察</a:t>
            </a: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765110" y="1115464"/>
            <a:ext cx="10683551" cy="687306"/>
          </a:xfrm>
        </p:spPr>
        <p:txBody>
          <a:bodyPr>
            <a:normAutofit/>
          </a:bodyPr>
          <a:lstStyle/>
          <a:p>
            <a:pPr algn="dist"/>
            <a:r>
              <a:rPr lang="zh-CN" altLang="en-US" sz="2800" dirty="0">
                <a:solidFill>
                  <a:schemeClr val="bg1"/>
                </a:solidFill>
                <a:latin typeface="+mn-ea"/>
                <a:ea typeface="+mn-ea"/>
                <a:cs typeface="MF YueHei (Noncommercial) 常规体" charset="-122"/>
              </a:rPr>
              <a:t>威马汽车</a:t>
            </a:r>
            <a:r>
              <a:rPr lang="zh-CN" altLang="en-US" sz="2800" b="1" dirty="0">
                <a:solidFill>
                  <a:schemeClr val="bg1"/>
                </a:solidFill>
                <a:latin typeface="+mn-ea"/>
                <a:ea typeface="+mn-ea"/>
                <a:cs typeface="MF YueHei (Noncommercial) 常规体" charset="-122"/>
              </a:rPr>
              <a:t>全新</a:t>
            </a:r>
            <a:r>
              <a:rPr lang="zh-CN" altLang="en-US" sz="2800" dirty="0">
                <a:solidFill>
                  <a:schemeClr val="bg1"/>
                </a:solidFill>
                <a:latin typeface="+mn-ea"/>
                <a:ea typeface="+mn-ea"/>
                <a:cs typeface="MF YueHei (Noncommercial) 常规体" charset="-122"/>
              </a:rPr>
              <a:t>出行方式</a:t>
            </a:r>
            <a:r>
              <a:rPr lang="zh-CN" altLang="en-US" sz="2800" b="1" dirty="0">
                <a:solidFill>
                  <a:schemeClr val="bg1"/>
                </a:solidFill>
                <a:latin typeface="+mn-ea"/>
                <a:ea typeface="+mn-ea"/>
                <a:cs typeface="MF YueHei (Noncommercial) 常规体" charset="-122"/>
              </a:rPr>
              <a:t>“智联随行”</a:t>
            </a:r>
            <a:endParaRPr lang="zh-CN" altLang="en-US" sz="2800" dirty="0">
              <a:solidFill>
                <a:schemeClr val="bg1"/>
              </a:solidFill>
              <a:latin typeface="+mn-ea"/>
              <a:ea typeface="+mn-ea"/>
              <a:cs typeface="MF YueHei (Noncommercial) 常规体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8727569" y="1802770"/>
            <a:ext cx="2492635" cy="450014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65110" y="2313991"/>
            <a:ext cx="1763486" cy="1203649"/>
          </a:xfrm>
          <a:prstGeom prst="rect">
            <a:avLst/>
          </a:prstGeom>
          <a:solidFill>
            <a:srgbClr val="63D2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536302" y="2313991"/>
            <a:ext cx="1763486" cy="1203649"/>
          </a:xfrm>
          <a:prstGeom prst="rect">
            <a:avLst/>
          </a:prstGeom>
          <a:solidFill>
            <a:srgbClr val="63D2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307494" y="2313991"/>
            <a:ext cx="1763486" cy="1203649"/>
          </a:xfrm>
          <a:prstGeom prst="rect">
            <a:avLst/>
          </a:prstGeom>
          <a:solidFill>
            <a:srgbClr val="63D2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085191" y="273114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创新企业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903717" y="273114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新兴能源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635239" y="273114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全新交互</a:t>
            </a:r>
          </a:p>
        </p:txBody>
      </p:sp>
      <p:sp>
        <p:nvSpPr>
          <p:cNvPr id="20" name="箭头: 下 19"/>
          <p:cNvSpPr/>
          <p:nvPr/>
        </p:nvSpPr>
        <p:spPr>
          <a:xfrm>
            <a:off x="5478716" y="3785509"/>
            <a:ext cx="735471" cy="646738"/>
          </a:xfrm>
          <a:prstGeom prst="downArrow">
            <a:avLst/>
          </a:prstGeom>
          <a:solidFill>
            <a:srgbClr val="63D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765110" y="4655976"/>
            <a:ext cx="7305870" cy="15485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2179291" y="4849354"/>
            <a:ext cx="44775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63D290"/>
                </a:solidFill>
              </a:rPr>
              <a:t>打造 </a:t>
            </a:r>
            <a:r>
              <a:rPr lang="en-US" altLang="zh-CN" sz="3600" b="1" dirty="0">
                <a:solidFill>
                  <a:srgbClr val="090525"/>
                </a:solidFill>
              </a:rPr>
              <a:t>ALWAYS ON </a:t>
            </a:r>
          </a:p>
          <a:p>
            <a:pPr algn="ctr"/>
            <a:r>
              <a:rPr lang="zh-CN" altLang="en-US" sz="3600" b="1" dirty="0"/>
              <a:t>全新</a:t>
            </a:r>
            <a:r>
              <a:rPr lang="zh-CN" altLang="en-US" sz="3600" b="1" dirty="0">
                <a:solidFill>
                  <a:srgbClr val="090525"/>
                </a:solidFill>
              </a:rPr>
              <a:t>尽兴的</a:t>
            </a:r>
            <a:r>
              <a:rPr lang="zh-CN" altLang="en-US" sz="3600" b="1" dirty="0">
                <a:solidFill>
                  <a:srgbClr val="63D290"/>
                </a:solidFill>
              </a:rPr>
              <a:t>出行方式</a:t>
            </a:r>
            <a:r>
              <a:rPr lang="en-US" altLang="zh-CN" sz="3600" b="1" dirty="0">
                <a:solidFill>
                  <a:srgbClr val="63D290"/>
                </a:solidFill>
              </a:rPr>
              <a:t> </a:t>
            </a:r>
            <a:endParaRPr lang="zh-CN" altLang="en-US" sz="3600" b="1" dirty="0">
              <a:solidFill>
                <a:srgbClr val="63D290"/>
              </a:solidFill>
            </a:endParaRPr>
          </a:p>
        </p:txBody>
      </p:sp>
      <p:sp>
        <p:nvSpPr>
          <p:cNvPr id="25" name="箭头: 下 24"/>
          <p:cNvSpPr/>
          <p:nvPr/>
        </p:nvSpPr>
        <p:spPr>
          <a:xfrm>
            <a:off x="2707524" y="3785509"/>
            <a:ext cx="735471" cy="646738"/>
          </a:xfrm>
          <a:prstGeom prst="downArrow">
            <a:avLst/>
          </a:prstGeom>
          <a:solidFill>
            <a:srgbClr val="63D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0253" y="234916"/>
            <a:ext cx="15079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/>
            <a:r>
              <a:rPr lang="en-US" altLang="zh-CN" sz="2400" b="1" spc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TA</a:t>
            </a:r>
            <a:r>
              <a:rPr lang="zh-CN" altLang="en-US" sz="2400" b="1" spc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洞察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887429" y="1204458"/>
            <a:ext cx="6899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尝鲜玩家，他们的核心生活态度是什么？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5348698"/>
            <a:ext cx="12192000" cy="836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50253" y="5505481"/>
            <a:ext cx="12082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rgbClr val="090525"/>
                </a:solidFill>
              </a:rPr>
              <a:t>他们愿意去尝试 </a:t>
            </a:r>
            <a:r>
              <a:rPr lang="zh-CN" altLang="en-US" sz="2800" b="1" dirty="0">
                <a:solidFill>
                  <a:srgbClr val="090525"/>
                </a:solidFill>
              </a:rPr>
              <a:t>新奇的未知</a:t>
            </a:r>
            <a:r>
              <a:rPr lang="zh-CN" altLang="en-US" sz="2000" dirty="0">
                <a:solidFill>
                  <a:srgbClr val="090525"/>
                </a:solidFill>
              </a:rPr>
              <a:t>，解锁个性生活方式，做第一批 </a:t>
            </a:r>
            <a:r>
              <a:rPr lang="zh-CN" altLang="en-US" sz="2800" b="1" dirty="0">
                <a:solidFill>
                  <a:srgbClr val="090525"/>
                </a:solidFill>
              </a:rPr>
              <a:t>享受新鲜事物的</a:t>
            </a:r>
            <a:r>
              <a:rPr lang="en-US" altLang="zh-CN" sz="2800" b="1" dirty="0">
                <a:solidFill>
                  <a:srgbClr val="090525"/>
                </a:solidFill>
              </a:rPr>
              <a:t>”</a:t>
            </a:r>
            <a:r>
              <a:rPr lang="zh-CN" altLang="en-US" sz="2800" b="1" dirty="0">
                <a:solidFill>
                  <a:srgbClr val="090525"/>
                </a:solidFill>
              </a:rPr>
              <a:t>探索者</a:t>
            </a:r>
            <a:r>
              <a:rPr lang="en-US" altLang="zh-CN" sz="2800" b="1" dirty="0">
                <a:solidFill>
                  <a:srgbClr val="090525"/>
                </a:solidFill>
              </a:rPr>
              <a:t>”</a:t>
            </a:r>
            <a:endParaRPr lang="zh-CN" altLang="en-US" sz="2000" b="1" dirty="0">
              <a:solidFill>
                <a:srgbClr val="090525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8572"/>
            <a:ext cx="12192000" cy="188595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2379036"/>
            <a:ext cx="12192000" cy="2233604"/>
          </a:xfrm>
          <a:prstGeom prst="rect">
            <a:avLst/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465058" y="3318837"/>
            <a:ext cx="1261884" cy="523220"/>
          </a:xfrm>
          <a:prstGeom prst="rect">
            <a:avLst/>
          </a:prstGeom>
          <a:solidFill>
            <a:srgbClr val="090525"/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爱享受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256487" y="3318837"/>
            <a:ext cx="1261884" cy="523220"/>
          </a:xfrm>
          <a:prstGeom prst="rect">
            <a:avLst/>
          </a:prstGeom>
          <a:solidFill>
            <a:srgbClr val="090525"/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爱冒险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673629" y="3318837"/>
            <a:ext cx="1261884" cy="523220"/>
          </a:xfrm>
          <a:prstGeom prst="rect">
            <a:avLst/>
          </a:prstGeom>
          <a:solidFill>
            <a:srgbClr val="090525"/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爱个性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63D290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50" name="Picture 2" descr="http://www.wm-motor.com/static/images/rent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03" y="279975"/>
            <a:ext cx="8835394" cy="629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2306320" y="2307699"/>
            <a:ext cx="7579360" cy="2550160"/>
          </a:xfrm>
          <a:prstGeom prst="rect">
            <a:avLst/>
          </a:prstGeom>
          <a:solidFill>
            <a:srgbClr val="090525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306320" y="2361226"/>
            <a:ext cx="7603828" cy="244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2400" dirty="0">
                <a:solidFill>
                  <a:schemeClr val="bg1"/>
                </a:solidFill>
              </a:rPr>
              <a:t>这次，就让网易云音乐成为威马汽车的变数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zh-CN" altLang="en-US" sz="2400" dirty="0">
                <a:solidFill>
                  <a:schemeClr val="bg1"/>
                </a:solidFill>
              </a:rPr>
              <a:t>打造属于威马汽车名为</a:t>
            </a:r>
            <a:r>
              <a:rPr lang="zh-CN" altLang="en-US" sz="3200" b="1" dirty="0">
                <a:solidFill>
                  <a:schemeClr val="bg1"/>
                </a:solidFill>
              </a:rPr>
              <a:t>“</a:t>
            </a:r>
            <a:r>
              <a:rPr lang="en-US" altLang="zh-CN" sz="3200" b="1" dirty="0">
                <a:solidFill>
                  <a:schemeClr val="bg1"/>
                </a:solidFill>
              </a:rPr>
              <a:t>W</a:t>
            </a:r>
            <a:r>
              <a:rPr lang="zh-CN" altLang="en-US" sz="3200" b="1" dirty="0">
                <a:solidFill>
                  <a:schemeClr val="bg1"/>
                </a:solidFill>
              </a:rPr>
              <a:t>”</a:t>
            </a:r>
            <a:r>
              <a:rPr lang="zh-CN" altLang="en-US" sz="2400" b="1" dirty="0">
                <a:solidFill>
                  <a:schemeClr val="bg1"/>
                </a:solidFill>
              </a:rPr>
              <a:t>的美丽新世界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zh-CN" altLang="en-US" sz="2400" dirty="0">
                <a:solidFill>
                  <a:schemeClr val="bg1"/>
                </a:solidFill>
              </a:rPr>
              <a:t>放大他们对未知的好奇心</a:t>
            </a:r>
            <a:endParaRPr lang="en-US" altLang="zh-CN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wm-motor.com/static/images/community/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 b="13277"/>
          <a:stretch>
            <a:fillRect/>
          </a:stretch>
        </p:blipFill>
        <p:spPr bwMode="auto">
          <a:xfrm>
            <a:off x="0" y="0"/>
            <a:ext cx="121955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168586" y="269425"/>
            <a:ext cx="184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/>
            <a:r>
              <a:rPr lang="en-US" altLang="zh-CN" b="1" spc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BIG IDEA</a:t>
            </a:r>
            <a:endParaRPr lang="zh-CN" altLang="en-US" b="1" spc="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11112" y="2534058"/>
            <a:ext cx="6361992" cy="923330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5400" spc="600" dirty="0">
                <a:solidFill>
                  <a:schemeClr val="bg1"/>
                </a:solidFill>
              </a:rPr>
              <a:t>音悦新世界</a:t>
            </a:r>
            <a:r>
              <a:rPr lang="en-US" altLang="zh-CN" sz="5400" spc="600" dirty="0">
                <a:solidFill>
                  <a:schemeClr val="bg1"/>
                </a:solidFill>
              </a:rPr>
              <a:t>”W”</a:t>
            </a:r>
            <a:endParaRPr lang="zh-CN" altLang="en-US" sz="5400" spc="600" dirty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26956" y="3794380"/>
            <a:ext cx="4738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pc="600" dirty="0">
                <a:solidFill>
                  <a:schemeClr val="bg1"/>
                </a:solidFill>
              </a:rPr>
              <a:t>Wonder World Always On</a:t>
            </a:r>
            <a:endParaRPr lang="zh-CN" altLang="en-US" spc="6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6715" y="4962369"/>
            <a:ext cx="9430786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2000" spc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换一种充满音乐的全新方式，在名为“</a:t>
            </a:r>
            <a:r>
              <a:rPr kumimoji="1" lang="en-US" altLang="zh-CN" sz="2000" spc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</a:t>
            </a:r>
            <a:r>
              <a:rPr kumimoji="1" lang="zh-CN" altLang="en-US" sz="2000" spc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”的美丽新世界里纵情尽兴</a:t>
            </a:r>
            <a:endParaRPr kumimoji="1" lang="en-US" altLang="zh-CN" sz="2000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423925" y="3123679"/>
            <a:ext cx="11368585" cy="1753814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1766300" y="3481874"/>
            <a:ext cx="190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Yuanti SC" charset="-122"/>
              </a:rPr>
              <a:t>威马汽车</a:t>
            </a:r>
          </a:p>
        </p:txBody>
      </p:sp>
      <p:sp>
        <p:nvSpPr>
          <p:cNvPr id="29" name="矩形 28"/>
          <p:cNvSpPr/>
          <p:nvPr/>
        </p:nvSpPr>
        <p:spPr>
          <a:xfrm>
            <a:off x="4049486" y="1254190"/>
            <a:ext cx="3937518" cy="5182399"/>
          </a:xfrm>
          <a:prstGeom prst="rect">
            <a:avLst/>
          </a:prstGeom>
          <a:solidFill>
            <a:srgbClr val="63D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702953" y="4301734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pc="300" dirty="0">
                <a:solidFill>
                  <a:schemeClr val="bg1"/>
                </a:solidFill>
              </a:rPr>
              <a:t>全新“智联随行”缔造者</a:t>
            </a:r>
          </a:p>
        </p:txBody>
      </p:sp>
      <p:sp>
        <p:nvSpPr>
          <p:cNvPr id="37" name="矩形 36"/>
          <p:cNvSpPr/>
          <p:nvPr/>
        </p:nvSpPr>
        <p:spPr>
          <a:xfrm>
            <a:off x="4049486" y="1545921"/>
            <a:ext cx="3937518" cy="17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Yuanti SC" charset="-122"/>
              </a:rPr>
              <a:t>把音乐作为介质</a:t>
            </a:r>
          </a:p>
          <a:p>
            <a:pPr algn="ctr">
              <a:lnSpc>
                <a:spcPct val="150000"/>
              </a:lnSpc>
            </a:pPr>
            <a:r>
              <a:rPr kumimoji="1"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Yuanti SC" charset="-122"/>
              </a:rPr>
              <a:t>和尝鲜玩家们交流</a:t>
            </a:r>
          </a:p>
          <a:p>
            <a:pPr algn="ctr">
              <a:lnSpc>
                <a:spcPct val="150000"/>
              </a:lnSpc>
            </a:pPr>
            <a:r>
              <a:rPr kumimoji="1"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Yuanti SC" charset="-122"/>
              </a:rPr>
              <a:t>让他们换一种全新的方式</a:t>
            </a:r>
            <a:endParaRPr kumimoji="1" lang="en-US" altLang="zh-CN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Yuanti SC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去打开全新“</a:t>
            </a:r>
            <a:r>
              <a:rPr kumimoji="1"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W</a:t>
            </a:r>
            <a:r>
              <a:rPr kumimoji="1"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”世界的大门</a:t>
            </a:r>
            <a:endParaRPr kumimoji="1" lang="en-US" altLang="zh-CN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/>
          <a:srcRect t="1051"/>
          <a:stretch>
            <a:fillRect/>
          </a:stretch>
        </p:blipFill>
        <p:spPr>
          <a:xfrm>
            <a:off x="4810732" y="3665778"/>
            <a:ext cx="2415026" cy="2423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矩形 40"/>
          <p:cNvSpPr/>
          <p:nvPr/>
        </p:nvSpPr>
        <p:spPr>
          <a:xfrm>
            <a:off x="5156470" y="190578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/>
            <a:r>
              <a:rPr lang="zh-CN" altLang="en-US" sz="2400" b="1" spc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沟通策略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9360100" y="3537869"/>
            <a:ext cx="1907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Yuanti SC" charset="-122"/>
              </a:rPr>
              <a:t>网易云音乐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8310704" y="4301734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pc="300" dirty="0">
                <a:solidFill>
                  <a:schemeClr val="bg1"/>
                </a:solidFill>
              </a:rPr>
              <a:t>充满新意的音乐传播阵地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/>
          <a:srcRect l="4899" t="3853" r="4208" b="5851"/>
          <a:stretch>
            <a:fillRect/>
          </a:stretch>
        </p:blipFill>
        <p:spPr>
          <a:xfrm>
            <a:off x="8435141" y="3432564"/>
            <a:ext cx="626217" cy="626216"/>
          </a:xfrm>
          <a:prstGeom prst="round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84" y="3378959"/>
            <a:ext cx="997659" cy="71634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2"/>
          <p:cNvGrpSpPr/>
          <p:nvPr/>
        </p:nvGrpSpPr>
        <p:grpSpPr>
          <a:xfrm>
            <a:off x="0" y="-69606"/>
            <a:ext cx="12192001" cy="6858001"/>
            <a:chOff x="-1" y="0"/>
            <a:chExt cx="12192001" cy="6858001"/>
          </a:xfrm>
        </p:grpSpPr>
        <p:grpSp>
          <p:nvGrpSpPr>
            <p:cNvPr id="5" name="组 4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 cstate="email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8" name="矩形 7"/>
              <p:cNvSpPr/>
              <p:nvPr/>
            </p:nvSpPr>
            <p:spPr>
              <a:xfrm flipH="1" flipV="1">
                <a:off x="2814638" y="1785937"/>
                <a:ext cx="6443661" cy="685800"/>
              </a:xfrm>
              <a:prstGeom prst="rect">
                <a:avLst/>
              </a:prstGeom>
              <a:solidFill>
                <a:srgbClr val="0905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cs typeface="+mn-ea"/>
                  <a:sym typeface="+mn-lt"/>
                </a:endParaRPr>
              </a:p>
            </p:txBody>
          </p:sp>
        </p:grpSp>
        <p:pic>
          <p:nvPicPr>
            <p:cNvPr id="6" name="e421c351304121.58e91adf288fd.jpg" descr="e421c351304121.58e91adf288fd.jpg"/>
            <p:cNvPicPr>
              <a:picLocks noChangeAspect="1"/>
            </p:cNvPicPr>
            <p:nvPr/>
          </p:nvPicPr>
          <p:blipFill rotWithShape="1">
            <a:blip r:embed="rId3" cstate="email"/>
            <a:srcRect/>
            <a:stretch>
              <a:fillRect/>
            </a:stretch>
          </p:blipFill>
          <p:spPr>
            <a:xfrm>
              <a:off x="-1" y="2771775"/>
              <a:ext cx="12192001" cy="4086226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</p:grpSp>
      <p:sp>
        <p:nvSpPr>
          <p:cNvPr id="9" name="TextBox 17"/>
          <p:cNvSpPr txBox="1"/>
          <p:nvPr/>
        </p:nvSpPr>
        <p:spPr>
          <a:xfrm>
            <a:off x="0" y="1181035"/>
            <a:ext cx="12192000" cy="1221096"/>
          </a:xfrm>
          <a:prstGeom prst="rect">
            <a:avLst/>
          </a:prstGeom>
          <a:noFill/>
        </p:spPr>
        <p:txBody>
          <a:bodyPr wrap="square" lIns="243706" tIns="121853" rIns="243706" bIns="121853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5400" b="1" dirty="0">
                <a:solidFill>
                  <a:schemeClr val="bg1"/>
                </a:solidFill>
                <a:cs typeface="+mn-ea"/>
                <a:sym typeface="+mn-lt"/>
              </a:rPr>
              <a:t>威马汽车</a:t>
            </a:r>
            <a:r>
              <a:rPr lang="en-US" altLang="zh-CN" sz="5400" b="1" dirty="0">
                <a:solidFill>
                  <a:schemeClr val="bg1"/>
                </a:solidFill>
                <a:cs typeface="+mn-ea"/>
                <a:sym typeface="+mn-lt"/>
              </a:rPr>
              <a:t>@</a:t>
            </a:r>
            <a:r>
              <a:rPr lang="zh-CN" altLang="en-US" sz="5400" b="1" dirty="0">
                <a:solidFill>
                  <a:schemeClr val="bg1"/>
                </a:solidFill>
                <a:cs typeface="+mn-ea"/>
                <a:sym typeface="+mn-lt"/>
              </a:rPr>
              <a:t>网易云音乐推广方案</a:t>
            </a:r>
            <a:endParaRPr 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026" name="Picture 2" descr="http://www.wm-motor.com/static/images/home/popu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0"/>
          <a:stretch>
            <a:fillRect/>
          </a:stretch>
        </p:blipFill>
        <p:spPr bwMode="auto">
          <a:xfrm>
            <a:off x="0" y="2702169"/>
            <a:ext cx="12192000" cy="41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9A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140430" y="3105834"/>
            <a:ext cx="7911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尽兴音乐，“</a:t>
            </a:r>
            <a:r>
              <a:rPr lang="en-US" altLang="zh-CN" sz="3600" dirty="0">
                <a:solidFill>
                  <a:schemeClr val="bg1"/>
                </a:solidFill>
              </a:rPr>
              <a:t>W”</a:t>
            </a:r>
            <a:r>
              <a:rPr lang="zh-CN" altLang="en-US" sz="3600" dirty="0">
                <a:solidFill>
                  <a:schemeClr val="bg1"/>
                </a:solidFill>
              </a:rPr>
              <a:t>已经为你准备好了</a:t>
            </a:r>
            <a:r>
              <a:rPr lang="en-US" altLang="zh-CN" sz="3600" dirty="0">
                <a:solidFill>
                  <a:schemeClr val="bg1"/>
                </a:solidFill>
              </a:rPr>
              <a:t>…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93197" y="2472231"/>
            <a:ext cx="3605606" cy="191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 3 </a:t>
            </a:r>
          </a:p>
          <a:p>
            <a:pPr algn="ctr">
              <a:lnSpc>
                <a:spcPct val="200000"/>
              </a:lnSpc>
            </a:pPr>
            <a:r>
              <a:rPr lang="zh-CN" altLang="en-US" sz="3200" b="1" dirty="0">
                <a:solidFill>
                  <a:schemeClr val="bg1"/>
                </a:solidFill>
              </a:rPr>
              <a:t>内容规划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Picture 2" descr="http://imglf2.nosdn.127.net/img/NHNQS3o4YXFGUzVPNzhhVjNzZU15YTdkcXo5QzE3UGFkSFVXVTRSR1RncG5XRTVNc3RucUhBPT0.jpg?imageView&amp;thumbnail=1680x0&amp;quality=96&amp;stripmeta=0&amp;type=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3" r="17503"/>
          <a:stretch>
            <a:fillRect/>
          </a:stretch>
        </p:blipFill>
        <p:spPr bwMode="auto">
          <a:xfrm>
            <a:off x="0" y="-1"/>
            <a:ext cx="30542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imglf5.nosdn.127.net/img/LzVOUUFlYVZ0VkZydWROb3JkRW1NeWp6S005clRPVS9QclAxQk1uT3pWWW9qaEVsVmdlZWtRPT0.jpg?imageView&amp;thumbnail=1680x0&amp;quality=96&amp;stripmeta=0&amp;type=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3" r="17567" b="3129"/>
          <a:stretch>
            <a:fillRect/>
          </a:stretch>
        </p:blipFill>
        <p:spPr bwMode="auto">
          <a:xfrm>
            <a:off x="3054284" y="-1"/>
            <a:ext cx="30542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www.wm-motor.com/static/images/community/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5" r="31816"/>
          <a:stretch>
            <a:fillRect/>
          </a:stretch>
        </p:blipFill>
        <p:spPr bwMode="auto">
          <a:xfrm>
            <a:off x="6102282" y="-1"/>
            <a:ext cx="30542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imglf1.nosdn.127.net/img/SnRoMzN6RUpiQVp2eUpybDFBb2JuVndDMFluR3RHNHZLQmpndnhibGZ3Z1A1TEI4TnZ4SzVnPT0.jpg?imageView&amp;thumbnail=1680x0&amp;quality=96&amp;stripmeta=0&amp;type=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8" t="12658" r="42029" b="16076"/>
          <a:stretch>
            <a:fillRect/>
          </a:stretch>
        </p:blipFill>
        <p:spPr bwMode="auto">
          <a:xfrm rot="10800000">
            <a:off x="9156566" y="-1"/>
            <a:ext cx="30354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-1"/>
            <a:ext cx="3066849" cy="2314938"/>
          </a:xfrm>
          <a:prstGeom prst="rect">
            <a:avLst/>
          </a:prstGeom>
          <a:solidFill>
            <a:srgbClr val="849AB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latin typeface="汉仪中宋简" panose="02010609000101010101" pitchFamily="49" charset="-122"/>
                <a:ea typeface="汉仪中宋简" panose="02010609000101010101" pitchFamily="49" charset="-122"/>
              </a:rPr>
              <a:t>新旋律</a:t>
            </a:r>
          </a:p>
        </p:txBody>
      </p:sp>
      <p:sp>
        <p:nvSpPr>
          <p:cNvPr id="9" name="矩形 8"/>
          <p:cNvSpPr/>
          <p:nvPr/>
        </p:nvSpPr>
        <p:spPr>
          <a:xfrm>
            <a:off x="3054284" y="1614669"/>
            <a:ext cx="3035433" cy="2314938"/>
          </a:xfrm>
          <a:prstGeom prst="rect">
            <a:avLst/>
          </a:prstGeom>
          <a:solidFill>
            <a:srgbClr val="A3B0BF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latin typeface="汉仪中宋简" panose="02010609000101010101" pitchFamily="49" charset="-122"/>
                <a:ea typeface="汉仪中宋简" panose="02010609000101010101" pitchFamily="49" charset="-122"/>
              </a:rPr>
              <a:t>新歌词</a:t>
            </a:r>
          </a:p>
        </p:txBody>
      </p:sp>
      <p:sp>
        <p:nvSpPr>
          <p:cNvPr id="10" name="矩形 9"/>
          <p:cNvSpPr/>
          <p:nvPr/>
        </p:nvSpPr>
        <p:spPr>
          <a:xfrm>
            <a:off x="6089717" y="2928392"/>
            <a:ext cx="3066850" cy="2314938"/>
          </a:xfrm>
          <a:prstGeom prst="rect">
            <a:avLst/>
          </a:prstGeom>
          <a:solidFill>
            <a:srgbClr val="B4D2E7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latin typeface="汉仪中宋简" panose="02010609000101010101" pitchFamily="49" charset="-122"/>
                <a:ea typeface="汉仪中宋简" panose="02010609000101010101" pitchFamily="49" charset="-122"/>
              </a:rPr>
              <a:t>新节奏</a:t>
            </a:r>
          </a:p>
        </p:txBody>
      </p:sp>
      <p:sp>
        <p:nvSpPr>
          <p:cNvPr id="11" name="矩形 10"/>
          <p:cNvSpPr/>
          <p:nvPr/>
        </p:nvSpPr>
        <p:spPr>
          <a:xfrm>
            <a:off x="9144001" y="4542022"/>
            <a:ext cx="3035433" cy="2314938"/>
          </a:xfrm>
          <a:prstGeom prst="rect">
            <a:avLst/>
          </a:prstGeom>
          <a:solidFill>
            <a:srgbClr val="A1B5C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latin typeface="汉仪中宋简" panose="02010609000101010101" pitchFamily="49" charset="-122"/>
                <a:ea typeface="汉仪中宋简" panose="02010609000101010101" pitchFamily="49" charset="-122"/>
              </a:rPr>
              <a:t>新乐谱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93197" y="2472231"/>
            <a:ext cx="3605606" cy="191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 3 </a:t>
            </a:r>
          </a:p>
          <a:p>
            <a:pPr algn="ctr">
              <a:lnSpc>
                <a:spcPct val="200000"/>
              </a:lnSpc>
            </a:pPr>
            <a:r>
              <a:rPr lang="zh-CN" altLang="en-US" sz="3200" b="1" dirty="0">
                <a:solidFill>
                  <a:schemeClr val="bg1"/>
                </a:solidFill>
              </a:rPr>
              <a:t>内容规划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895739" y="1320985"/>
            <a:ext cx="10430844" cy="583165"/>
          </a:xfrm>
          <a:prstGeom prst="roundRect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/>
        </p:nvSpPr>
        <p:spPr>
          <a:xfrm>
            <a:off x="2174033" y="2205599"/>
            <a:ext cx="2080726" cy="583165"/>
          </a:xfrm>
          <a:prstGeom prst="roundRect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/>
          <p:cNvSpPr/>
          <p:nvPr/>
        </p:nvSpPr>
        <p:spPr>
          <a:xfrm>
            <a:off x="6641360" y="2205599"/>
            <a:ext cx="2080726" cy="583165"/>
          </a:xfrm>
          <a:prstGeom prst="roundRect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/>
          <p:cNvSpPr/>
          <p:nvPr/>
        </p:nvSpPr>
        <p:spPr>
          <a:xfrm>
            <a:off x="4706434" y="2205599"/>
            <a:ext cx="2080726" cy="583165"/>
          </a:xfrm>
          <a:prstGeom prst="roundRect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9067831" y="2205599"/>
            <a:ext cx="2080726" cy="583165"/>
          </a:xfrm>
          <a:prstGeom prst="roundRect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/>
          <p:cNvSpPr/>
          <p:nvPr/>
        </p:nvSpPr>
        <p:spPr>
          <a:xfrm>
            <a:off x="2174033" y="5002433"/>
            <a:ext cx="2080726" cy="583165"/>
          </a:xfrm>
          <a:prstGeom prst="roundRect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/>
          <p:cNvSpPr/>
          <p:nvPr/>
        </p:nvSpPr>
        <p:spPr>
          <a:xfrm>
            <a:off x="4706434" y="5002433"/>
            <a:ext cx="2080726" cy="583165"/>
          </a:xfrm>
          <a:prstGeom prst="roundRect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>
            <a:off x="9070938" y="5009309"/>
            <a:ext cx="2080726" cy="583165"/>
          </a:xfrm>
          <a:prstGeom prst="roundRect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/>
          <p:cNvSpPr/>
          <p:nvPr/>
        </p:nvSpPr>
        <p:spPr>
          <a:xfrm>
            <a:off x="6641360" y="5002433"/>
            <a:ext cx="2080726" cy="583165"/>
          </a:xfrm>
          <a:prstGeom prst="roundRect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/>
          <p:cNvSpPr/>
          <p:nvPr/>
        </p:nvSpPr>
        <p:spPr>
          <a:xfrm>
            <a:off x="2174033" y="3000983"/>
            <a:ext cx="2080726" cy="1791512"/>
          </a:xfrm>
          <a:prstGeom prst="roundRect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/>
          <p:cNvSpPr/>
          <p:nvPr/>
        </p:nvSpPr>
        <p:spPr>
          <a:xfrm>
            <a:off x="4706434" y="3000983"/>
            <a:ext cx="2080726" cy="1791512"/>
          </a:xfrm>
          <a:prstGeom prst="roundRect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/>
          <p:cNvSpPr/>
          <p:nvPr/>
        </p:nvSpPr>
        <p:spPr>
          <a:xfrm>
            <a:off x="9067831" y="3000983"/>
            <a:ext cx="2080726" cy="1791512"/>
          </a:xfrm>
          <a:prstGeom prst="roundRect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/>
          <p:cNvSpPr/>
          <p:nvPr/>
        </p:nvSpPr>
        <p:spPr>
          <a:xfrm>
            <a:off x="6641360" y="3000983"/>
            <a:ext cx="2080726" cy="1791512"/>
          </a:xfrm>
          <a:prstGeom prst="roundRect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958710" y="236190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维度主题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958710" y="371207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内容梗概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958710" y="510934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传播形式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1665351" y="1427901"/>
            <a:ext cx="953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</a:rPr>
              <a:t>从不同的维度，探索“</a:t>
            </a:r>
            <a:r>
              <a:rPr lang="en-US" altLang="zh-CN" b="1" spc="600" dirty="0">
                <a:solidFill>
                  <a:schemeClr val="bg1"/>
                </a:solidFill>
              </a:rPr>
              <a:t>W</a:t>
            </a:r>
            <a:r>
              <a:rPr lang="zh-CN" altLang="en-US" b="1" spc="600" dirty="0">
                <a:solidFill>
                  <a:schemeClr val="bg1"/>
                </a:solidFill>
              </a:rPr>
              <a:t>”音乐世界 </a:t>
            </a:r>
            <a:r>
              <a:rPr lang="en-US" altLang="zh-CN" b="1" spc="600" dirty="0">
                <a:solidFill>
                  <a:schemeClr val="bg1"/>
                </a:solidFill>
              </a:rPr>
              <a:t>Always On </a:t>
            </a:r>
            <a:r>
              <a:rPr lang="zh-CN" altLang="en-US" b="1" spc="600" dirty="0">
                <a:solidFill>
                  <a:schemeClr val="bg1"/>
                </a:solidFill>
              </a:rPr>
              <a:t>的无限尽兴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2891230" y="510934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歌单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6432604" y="5109349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H5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554196" y="510934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音乐故事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2453013" y="2314252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新旋律</a:t>
            </a:r>
            <a:r>
              <a:rPr lang="en-US" altLang="zh-CN" dirty="0">
                <a:solidFill>
                  <a:schemeClr val="bg1"/>
                </a:solidFill>
              </a:rPr>
              <a:t>”W”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959562" y="2314252"/>
            <a:ext cx="161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新歌词</a:t>
            </a:r>
            <a:r>
              <a:rPr lang="en-US" altLang="zh-CN" dirty="0">
                <a:solidFill>
                  <a:schemeClr val="bg1"/>
                </a:solidFill>
              </a:rPr>
              <a:t>”W”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9320959" y="2314252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新节奏</a:t>
            </a:r>
            <a:r>
              <a:rPr lang="en-US" altLang="zh-CN" dirty="0">
                <a:solidFill>
                  <a:schemeClr val="bg1"/>
                </a:solidFill>
              </a:rPr>
              <a:t>”W”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894487" y="2314252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新乐谱</a:t>
            </a:r>
            <a:r>
              <a:rPr lang="en-US" altLang="zh-CN" dirty="0">
                <a:solidFill>
                  <a:schemeClr val="bg1"/>
                </a:solidFill>
              </a:rPr>
              <a:t>”W”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199885" y="3320609"/>
            <a:ext cx="2080726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整合</a:t>
            </a:r>
            <a:r>
              <a:rPr lang="en-US" altLang="zh-CN" sz="1600" dirty="0">
                <a:solidFill>
                  <a:schemeClr val="bg1"/>
                </a:solidFill>
              </a:rPr>
              <a:t>H5</a:t>
            </a:r>
            <a:r>
              <a:rPr lang="zh-CN" altLang="en-US" sz="1600" dirty="0">
                <a:solidFill>
                  <a:schemeClr val="bg1"/>
                </a:solidFill>
              </a:rPr>
              <a:t>中的音乐及</a:t>
            </a:r>
            <a:endParaRPr lang="en-US" altLang="zh-CN" sz="16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威马汽车品牌歌曲</a:t>
            </a:r>
            <a:endParaRPr lang="en-US" altLang="zh-CN" sz="16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生成品牌歌单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4706434" y="3320609"/>
            <a:ext cx="2080726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开启“</a:t>
            </a:r>
            <a:r>
              <a:rPr lang="en-US" altLang="zh-CN" sz="1600" dirty="0">
                <a:solidFill>
                  <a:schemeClr val="bg1"/>
                </a:solidFill>
              </a:rPr>
              <a:t>W</a:t>
            </a:r>
            <a:r>
              <a:rPr lang="zh-CN" altLang="en-US" sz="1600" dirty="0">
                <a:solidFill>
                  <a:schemeClr val="bg1"/>
                </a:solidFill>
              </a:rPr>
              <a:t>”型号行车记录仪，用从未见过的歌词记录所见所闻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9062201" y="3320609"/>
            <a:ext cx="2080726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告别单调，变化节奏打开车窗，感受来自城市的“</a:t>
            </a:r>
            <a:r>
              <a:rPr lang="en-US" altLang="zh-CN" sz="1600" dirty="0">
                <a:solidFill>
                  <a:schemeClr val="bg1"/>
                </a:solidFill>
              </a:rPr>
              <a:t>W</a:t>
            </a:r>
            <a:r>
              <a:rPr lang="zh-CN" altLang="en-US" sz="1600" dirty="0">
                <a:solidFill>
                  <a:schemeClr val="bg1"/>
                </a:solidFill>
              </a:rPr>
              <a:t>”故事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6641360" y="3320609"/>
            <a:ext cx="2080726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在行进的威马汽车上看见来自“</a:t>
            </a:r>
            <a:r>
              <a:rPr lang="en-US" altLang="zh-CN" sz="1600" dirty="0">
                <a:solidFill>
                  <a:schemeClr val="bg1"/>
                </a:solidFill>
              </a:rPr>
              <a:t>W”</a:t>
            </a:r>
            <a:r>
              <a:rPr lang="zh-CN" altLang="en-US" sz="1600" dirty="0">
                <a:solidFill>
                  <a:schemeClr val="bg1"/>
                </a:solidFill>
              </a:rPr>
              <a:t>世界前所未有的风景乐谱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3968875" y="435299"/>
            <a:ext cx="4913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spc="600" dirty="0"/>
              <a:t>音悦新世界”</a:t>
            </a:r>
            <a:r>
              <a:rPr lang="en-GB" altLang="zh-CN" sz="4000" b="1" spc="600" dirty="0"/>
              <a:t>W”</a:t>
            </a:r>
          </a:p>
        </p:txBody>
      </p:sp>
      <p:sp>
        <p:nvSpPr>
          <p:cNvPr id="36" name="矩形 35"/>
          <p:cNvSpPr/>
          <p:nvPr/>
        </p:nvSpPr>
        <p:spPr>
          <a:xfrm>
            <a:off x="187853" y="150585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/>
            <a:r>
              <a:rPr lang="zh-CN" altLang="en-US" b="1" spc="600" dirty="0">
                <a:solidFill>
                  <a:srgbClr val="090525"/>
                </a:solidFill>
                <a:latin typeface="微软雅黑" panose="020B0503020204020204" charset="-122"/>
                <a:ea typeface="微软雅黑" panose="020B0503020204020204" charset="-122"/>
              </a:rPr>
              <a:t>传播规划</a:t>
            </a:r>
          </a:p>
        </p:txBody>
      </p:sp>
      <p:sp>
        <p:nvSpPr>
          <p:cNvPr id="37" name="矩形 36"/>
          <p:cNvSpPr/>
          <p:nvPr/>
        </p:nvSpPr>
        <p:spPr>
          <a:xfrm>
            <a:off x="0" y="3676"/>
            <a:ext cx="12170612" cy="6858000"/>
          </a:xfrm>
          <a:prstGeom prst="rect">
            <a:avLst/>
          </a:prstGeom>
          <a:noFill/>
          <a:ln w="69850">
            <a:solidFill>
              <a:srgbClr val="090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6681230" y="2205599"/>
            <a:ext cx="0" cy="27968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: 圆角 45"/>
          <p:cNvSpPr/>
          <p:nvPr/>
        </p:nvSpPr>
        <p:spPr>
          <a:xfrm>
            <a:off x="895739" y="5907874"/>
            <a:ext cx="10387807" cy="622666"/>
          </a:xfrm>
          <a:prstGeom prst="roundRect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1097570" y="6034541"/>
            <a:ext cx="1007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在 </a:t>
            </a:r>
            <a:r>
              <a:rPr lang="zh-CN" altLang="en-US" b="1" dirty="0">
                <a:solidFill>
                  <a:schemeClr val="bg1"/>
                </a:solidFill>
              </a:rPr>
              <a:t>音乐专栏 </a:t>
            </a:r>
            <a:r>
              <a:rPr lang="zh-CN" altLang="en-US" dirty="0">
                <a:solidFill>
                  <a:schemeClr val="bg1"/>
                </a:solidFill>
              </a:rPr>
              <a:t>中，</a:t>
            </a:r>
            <a:r>
              <a:rPr lang="zh-CN" altLang="en-US" b="1" dirty="0">
                <a:solidFill>
                  <a:schemeClr val="bg1"/>
                </a:solidFill>
              </a:rPr>
              <a:t>回顾整个传播亮点</a:t>
            </a:r>
            <a:r>
              <a:rPr lang="zh-CN" altLang="en-US" dirty="0">
                <a:solidFill>
                  <a:schemeClr val="bg1"/>
                </a:solidFill>
              </a:rPr>
              <a:t>，</a:t>
            </a:r>
            <a:r>
              <a:rPr lang="zh-CN" altLang="en-US" b="1" dirty="0">
                <a:solidFill>
                  <a:schemeClr val="bg1"/>
                </a:solidFill>
              </a:rPr>
              <a:t>展示乐评 </a:t>
            </a:r>
            <a:r>
              <a:rPr lang="zh-CN" altLang="en-US" dirty="0">
                <a:solidFill>
                  <a:schemeClr val="bg1"/>
                </a:solidFill>
              </a:rPr>
              <a:t>并在音悦新世界”</a:t>
            </a:r>
            <a:r>
              <a:rPr lang="en-GB" altLang="zh-CN" dirty="0">
                <a:solidFill>
                  <a:schemeClr val="bg1"/>
                </a:solidFill>
              </a:rPr>
              <a:t>W”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中揭晓威马汽车的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品牌理念</a:t>
            </a:r>
            <a:endParaRPr lang="en-GB" altLang="zh-CN" b="1" dirty="0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/>
        </p:nvSpPr>
        <p:spPr>
          <a:xfrm>
            <a:off x="5589821" y="5764959"/>
            <a:ext cx="990969" cy="142915"/>
          </a:xfrm>
          <a:prstGeom prst="triangle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等腰三角形 47"/>
          <p:cNvSpPr/>
          <p:nvPr/>
        </p:nvSpPr>
        <p:spPr>
          <a:xfrm flipV="1">
            <a:off x="5600515" y="1846175"/>
            <a:ext cx="990969" cy="216061"/>
          </a:xfrm>
          <a:prstGeom prst="triangle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/>
        </p:nvSpPr>
        <p:spPr>
          <a:xfrm rot="16200000">
            <a:off x="4166113" y="3674374"/>
            <a:ext cx="622667" cy="365634"/>
          </a:xfrm>
          <a:prstGeom prst="triangle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3" name="直接连接符 32"/>
          <p:cNvCxnSpPr/>
          <p:nvPr/>
        </p:nvCxnSpPr>
        <p:spPr>
          <a:xfrm>
            <a:off x="8882400" y="2205599"/>
            <a:ext cx="0" cy="3273082"/>
          </a:xfrm>
          <a:prstGeom prst="line">
            <a:avLst/>
          </a:prstGeom>
          <a:ln>
            <a:solidFill>
              <a:srgbClr val="0905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/>
          <p:cNvSpPr/>
          <p:nvPr/>
        </p:nvSpPr>
        <p:spPr>
          <a:xfrm>
            <a:off x="895739" y="2119509"/>
            <a:ext cx="10430844" cy="3645450"/>
          </a:xfrm>
          <a:prstGeom prst="rect">
            <a:avLst/>
          </a:prstGeom>
          <a:noFill/>
          <a:ln cmpd="thickThin">
            <a:solidFill>
              <a:srgbClr val="0905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36608" y="0"/>
            <a:ext cx="2406591" cy="2118049"/>
          </a:xfrm>
          <a:prstGeom prst="rect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36608" y="4199962"/>
            <a:ext cx="8017126" cy="1895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spc="300" dirty="0">
                <a:solidFill>
                  <a:schemeClr val="bg1"/>
                </a:solidFill>
              </a:rPr>
              <a:t>1.</a:t>
            </a:r>
            <a:r>
              <a:rPr lang="zh-CN" altLang="en-US" sz="1600" b="1" spc="300" dirty="0">
                <a:solidFill>
                  <a:schemeClr val="bg1"/>
                </a:solidFill>
              </a:rPr>
              <a:t>用户驾驶</a:t>
            </a:r>
            <a:r>
              <a:rPr lang="zh-CN" altLang="en-US" sz="1600" b="1" spc="300" dirty="0">
                <a:solidFill>
                  <a:srgbClr val="63D290"/>
                </a:solidFill>
              </a:rPr>
              <a:t>威马汽车</a:t>
            </a:r>
            <a:r>
              <a:rPr lang="zh-CN" altLang="en-US" sz="1600" b="1" spc="300" dirty="0">
                <a:solidFill>
                  <a:schemeClr val="bg1"/>
                </a:solidFill>
              </a:rPr>
              <a:t>，沿途会遇到一些事件</a:t>
            </a:r>
            <a:endParaRPr lang="en-US" altLang="zh-CN" sz="1600" b="1" spc="3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1600" b="1" spc="3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b="1" spc="300" dirty="0">
                <a:solidFill>
                  <a:schemeClr val="bg1"/>
                </a:solidFill>
              </a:rPr>
              <a:t>2.</a:t>
            </a:r>
            <a:r>
              <a:rPr lang="zh-CN" altLang="en-US" sz="1600" b="1" spc="300" dirty="0">
                <a:solidFill>
                  <a:schemeClr val="bg1"/>
                </a:solidFill>
              </a:rPr>
              <a:t>通过车窗里看到的画面，引导他们将事件</a:t>
            </a:r>
            <a:r>
              <a:rPr lang="zh-CN" altLang="en-US" sz="1600" b="1" spc="300" dirty="0">
                <a:solidFill>
                  <a:srgbClr val="63D290"/>
                </a:solidFill>
              </a:rPr>
              <a:t>用歌词填空的形式记录</a:t>
            </a:r>
            <a:r>
              <a:rPr lang="zh-CN" altLang="en-US" sz="1600" b="1" spc="300" dirty="0">
                <a:solidFill>
                  <a:schemeClr val="bg1"/>
                </a:solidFill>
              </a:rPr>
              <a:t>下来</a:t>
            </a:r>
            <a:endParaRPr lang="en-US" altLang="zh-CN" sz="1600" b="1" spc="3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1600" b="1" spc="3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b="1" spc="300" dirty="0">
                <a:solidFill>
                  <a:schemeClr val="bg1"/>
                </a:solidFill>
              </a:rPr>
              <a:t>3.</a:t>
            </a:r>
            <a:r>
              <a:rPr lang="zh-CN" altLang="en-US" sz="1600" b="1" spc="300" dirty="0">
                <a:solidFill>
                  <a:schemeClr val="bg1"/>
                </a:solidFill>
              </a:rPr>
              <a:t>最后以用户</a:t>
            </a:r>
            <a:r>
              <a:rPr lang="zh-CN" altLang="en-US" sz="1600" b="1" spc="300" dirty="0">
                <a:solidFill>
                  <a:srgbClr val="63D290"/>
                </a:solidFill>
              </a:rPr>
              <a:t>创造的新歌词生成一天的故事</a:t>
            </a:r>
            <a:r>
              <a:rPr lang="zh-CN" altLang="en-US" sz="1600" b="1" spc="300" dirty="0">
                <a:solidFill>
                  <a:schemeClr val="bg1"/>
                </a:solidFill>
              </a:rPr>
              <a:t>，引导传播和分享</a:t>
            </a:r>
            <a:endParaRPr lang="en-US" altLang="zh-CN" sz="1600" b="1" spc="300" dirty="0">
              <a:solidFill>
                <a:srgbClr val="63D29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5440" y="3222552"/>
            <a:ext cx="165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H5 </a:t>
            </a:r>
            <a:r>
              <a:rPr lang="zh-CN" altLang="en-US" sz="2000" b="1" dirty="0">
                <a:solidFill>
                  <a:schemeClr val="bg1"/>
                </a:solidFill>
              </a:rPr>
              <a:t>互动流程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567" y="0"/>
            <a:ext cx="3850433" cy="68452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567837" y="6568216"/>
            <a:ext cx="1646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</a:rPr>
              <a:t>*Demo</a:t>
            </a:r>
            <a:r>
              <a:rPr lang="zh-CN" altLang="en-US" sz="1200" b="1" dirty="0">
                <a:solidFill>
                  <a:schemeClr val="bg1"/>
                </a:solidFill>
              </a:rPr>
              <a:t>仅供示意机制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45440" y="310774"/>
            <a:ext cx="3140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pc="600" dirty="0">
                <a:solidFill>
                  <a:schemeClr val="bg1"/>
                </a:solidFill>
              </a:rPr>
              <a:t>新歌词“</a:t>
            </a:r>
            <a:r>
              <a:rPr lang="en-US" altLang="zh-CN" sz="3200" b="1" spc="600" dirty="0">
                <a:solidFill>
                  <a:schemeClr val="bg1"/>
                </a:solidFill>
              </a:rPr>
              <a:t>W</a:t>
            </a:r>
            <a:r>
              <a:rPr lang="zh-CN" altLang="en-US" sz="3200" b="1" spc="600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45440" y="1285223"/>
            <a:ext cx="5971507" cy="1353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「 </a:t>
            </a:r>
            <a:r>
              <a:rPr lang="zh-CN" altLang="en-US" sz="2400" dirty="0">
                <a:solidFill>
                  <a:schemeClr val="bg1"/>
                </a:solidFill>
              </a:rPr>
              <a:t>歌词记录仪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」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-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威马汽车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x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网易云音乐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用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DIY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的全新歌词，记录你的行车趣事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1842" y="348734"/>
            <a:ext cx="1848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互动路径</a:t>
            </a:r>
            <a:r>
              <a:rPr lang="en-US" altLang="zh-CN" b="1" dirty="0">
                <a:solidFill>
                  <a:schemeClr val="bg1"/>
                </a:solidFill>
              </a:rPr>
              <a:t>DEMO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900" y="992844"/>
            <a:ext cx="2542546" cy="4828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680" y="992844"/>
            <a:ext cx="2542546" cy="48285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60" y="992844"/>
            <a:ext cx="2542546" cy="482857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467309" y="6085102"/>
            <a:ext cx="6304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0F4474"/>
                </a:solidFill>
              </a:rPr>
              <a:t>2.</a:t>
            </a:r>
            <a:r>
              <a:rPr lang="zh-CN" altLang="en-US" sz="1600" b="1" dirty="0">
                <a:solidFill>
                  <a:srgbClr val="0F4474"/>
                </a:solidFill>
              </a:rPr>
              <a:t>根据用户在威马汽车上遭遇的事件，引导他们选择歌词来记录下来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861578" y="6085102"/>
            <a:ext cx="2201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0F4474"/>
                </a:solidFill>
              </a:rPr>
              <a:t>1.</a:t>
            </a:r>
            <a:r>
              <a:rPr lang="zh-CN" altLang="en-US" sz="1600" b="1" dirty="0">
                <a:solidFill>
                  <a:srgbClr val="0F4474"/>
                </a:solidFill>
              </a:rPr>
              <a:t>说明背景，引导游戏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818" y="1625859"/>
            <a:ext cx="2026361" cy="360242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819" y="1625859"/>
            <a:ext cx="2023142" cy="359669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895" y="1621056"/>
            <a:ext cx="2025843" cy="36015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451842" y="348734"/>
            <a:ext cx="2375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0F4474"/>
                </a:solidFill>
              </a:rPr>
              <a:t>互动路径</a:t>
            </a:r>
            <a:r>
              <a:rPr lang="en-GB" altLang="zh-CN" b="1" dirty="0">
                <a:solidFill>
                  <a:srgbClr val="0F4474"/>
                </a:solidFill>
              </a:rPr>
              <a:t>DEMO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1842" y="348734"/>
            <a:ext cx="2375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090525"/>
                </a:solidFill>
              </a:rPr>
              <a:t>结果及分享页</a:t>
            </a:r>
            <a:r>
              <a:rPr lang="en-US" altLang="zh-CN" b="1" dirty="0">
                <a:solidFill>
                  <a:srgbClr val="090525"/>
                </a:solidFill>
              </a:rPr>
              <a:t>DEMO</a:t>
            </a:r>
            <a:endParaRPr lang="zh-CN" altLang="en-US" dirty="0">
              <a:solidFill>
                <a:srgbClr val="090525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304661" y="992844"/>
            <a:ext cx="2710058" cy="5146699"/>
            <a:chOff x="1646900" y="992844"/>
            <a:chExt cx="2542546" cy="482857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0" y="992844"/>
              <a:ext cx="2542546" cy="482857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9818" y="1625860"/>
              <a:ext cx="2026361" cy="3602420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6997959" y="992844"/>
            <a:ext cx="2710058" cy="5146699"/>
            <a:chOff x="1646900" y="992844"/>
            <a:chExt cx="2542546" cy="482857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0" y="992844"/>
              <a:ext cx="2542546" cy="482857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9818" y="1625860"/>
              <a:ext cx="2026361" cy="3602420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2858829" y="6286375"/>
            <a:ext cx="1601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0F4474"/>
                </a:solidFill>
              </a:rPr>
              <a:t>3.</a:t>
            </a:r>
            <a:r>
              <a:rPr lang="zh-CN" altLang="en-US" sz="1600" b="1" dirty="0">
                <a:solidFill>
                  <a:srgbClr val="0F4474"/>
                </a:solidFill>
              </a:rPr>
              <a:t>生成结果页面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039167" y="6286375"/>
            <a:ext cx="2627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0F4474"/>
                </a:solidFill>
              </a:rPr>
              <a:t>4.</a:t>
            </a:r>
            <a:r>
              <a:rPr lang="zh-CN" altLang="en-US" sz="1600" b="1" dirty="0">
                <a:solidFill>
                  <a:srgbClr val="0F4474"/>
                </a:solidFill>
              </a:rPr>
              <a:t>分享页面，附二维码导流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C8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899" y="0"/>
            <a:ext cx="3863544" cy="6868522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36608" y="0"/>
            <a:ext cx="2406591" cy="2118049"/>
          </a:xfrm>
          <a:prstGeom prst="rect">
            <a:avLst/>
          </a:prstGeom>
          <a:solidFill>
            <a:srgbClr val="60C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45441" y="3970604"/>
            <a:ext cx="6484568" cy="263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spc="300" dirty="0">
                <a:solidFill>
                  <a:schemeClr val="bg1"/>
                </a:solidFill>
              </a:rPr>
              <a:t>1.</a:t>
            </a:r>
            <a:r>
              <a:rPr lang="zh-CN" altLang="en-US" sz="1600" b="1" spc="300" dirty="0">
                <a:solidFill>
                  <a:schemeClr val="bg1"/>
                </a:solidFill>
              </a:rPr>
              <a:t>威马汽车启动，邀请用户</a:t>
            </a:r>
            <a:r>
              <a:rPr lang="zh-CN" altLang="en-US" sz="1600" b="1" spc="300" dirty="0">
                <a:solidFill>
                  <a:srgbClr val="002060"/>
                </a:solidFill>
              </a:rPr>
              <a:t>横向观看</a:t>
            </a:r>
            <a:r>
              <a:rPr lang="en-US" altLang="zh-CN" sz="1600" b="1" spc="300" dirty="0">
                <a:solidFill>
                  <a:schemeClr val="bg1"/>
                </a:solidFill>
              </a:rPr>
              <a:t>,</a:t>
            </a:r>
            <a:r>
              <a:rPr lang="zh-CN" altLang="en-US" sz="1600" b="1" spc="300" dirty="0">
                <a:solidFill>
                  <a:schemeClr val="bg1"/>
                </a:solidFill>
              </a:rPr>
              <a:t>并下拉屏幕开始驾驶，并</a:t>
            </a:r>
            <a:r>
              <a:rPr lang="zh-CN" altLang="en-US" sz="1600" b="1" spc="300" dirty="0">
                <a:solidFill>
                  <a:srgbClr val="002060"/>
                </a:solidFill>
              </a:rPr>
              <a:t>展示沿途风景</a:t>
            </a:r>
            <a:endParaRPr lang="en-US" altLang="zh-CN" sz="1600" b="1" spc="3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zh-CN" altLang="en-US" sz="1600" b="1" spc="3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b="1" spc="300" dirty="0">
                <a:solidFill>
                  <a:schemeClr val="bg1"/>
                </a:solidFill>
              </a:rPr>
              <a:t>2.</a:t>
            </a:r>
            <a:r>
              <a:rPr lang="zh-CN" altLang="en-US" sz="1600" b="1" spc="300" dirty="0">
                <a:solidFill>
                  <a:schemeClr val="bg1"/>
                </a:solidFill>
              </a:rPr>
              <a:t>风景为一句歌词的</a:t>
            </a:r>
            <a:r>
              <a:rPr lang="zh-CN" altLang="en-US" sz="1600" b="1" spc="300" dirty="0">
                <a:solidFill>
                  <a:srgbClr val="002060"/>
                </a:solidFill>
              </a:rPr>
              <a:t>图像化信息</a:t>
            </a:r>
            <a:r>
              <a:rPr lang="zh-CN" altLang="en-US" sz="1600" b="1" spc="300" dirty="0">
                <a:solidFill>
                  <a:schemeClr val="bg1"/>
                </a:solidFill>
              </a:rPr>
              <a:t>。随后</a:t>
            </a:r>
            <a:r>
              <a:rPr lang="zh-CN" altLang="en-US" sz="1600" b="1" spc="300" dirty="0">
                <a:solidFill>
                  <a:srgbClr val="002060"/>
                </a:solidFill>
              </a:rPr>
              <a:t>给与范围提示</a:t>
            </a:r>
            <a:r>
              <a:rPr lang="zh-CN" altLang="en-US" sz="1600" b="1" spc="300" dirty="0">
                <a:solidFill>
                  <a:schemeClr val="bg1"/>
                </a:solidFill>
              </a:rPr>
              <a:t>，邀请用户看图中的信息猜歌</a:t>
            </a:r>
            <a:endParaRPr lang="en-US" altLang="zh-CN" sz="1600" b="1" spc="3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zh-CN" altLang="en-US" sz="1600" b="1" spc="3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600" b="1" spc="300" dirty="0">
                <a:solidFill>
                  <a:schemeClr val="bg1"/>
                </a:solidFill>
              </a:rPr>
              <a:t>3.</a:t>
            </a:r>
            <a:r>
              <a:rPr lang="zh-CN" altLang="en-US" sz="1600" b="1" spc="300" dirty="0">
                <a:solidFill>
                  <a:schemeClr val="bg1"/>
                </a:solidFill>
              </a:rPr>
              <a:t>根据用户猜歌的正确率，</a:t>
            </a:r>
            <a:r>
              <a:rPr lang="zh-CN" altLang="en-US" sz="1600" b="1" spc="300" dirty="0">
                <a:solidFill>
                  <a:srgbClr val="002060"/>
                </a:solidFill>
              </a:rPr>
              <a:t>生成音乐老司机指数，引导分享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45440" y="3222552"/>
            <a:ext cx="165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H5 </a:t>
            </a:r>
            <a:r>
              <a:rPr lang="zh-CN" altLang="en-US" sz="2000" b="1" dirty="0">
                <a:solidFill>
                  <a:schemeClr val="bg1"/>
                </a:solidFill>
              </a:rPr>
              <a:t>互动流程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567837" y="6568216"/>
            <a:ext cx="1646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</a:rPr>
              <a:t>*Demo</a:t>
            </a:r>
            <a:r>
              <a:rPr lang="zh-CN" altLang="en-US" sz="1200" b="1" dirty="0">
                <a:solidFill>
                  <a:schemeClr val="bg1"/>
                </a:solidFill>
              </a:rPr>
              <a:t>仅供示意机制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45440" y="310774"/>
            <a:ext cx="3140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pc="600" dirty="0">
                <a:solidFill>
                  <a:schemeClr val="bg1"/>
                </a:solidFill>
              </a:rPr>
              <a:t>新歌词“</a:t>
            </a:r>
            <a:r>
              <a:rPr lang="en-US" altLang="zh-CN" sz="3200" b="1" spc="600" dirty="0">
                <a:solidFill>
                  <a:schemeClr val="bg1"/>
                </a:solidFill>
              </a:rPr>
              <a:t>W</a:t>
            </a:r>
            <a:r>
              <a:rPr lang="zh-CN" altLang="en-US" sz="3200" b="1" spc="600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45440" y="1285223"/>
            <a:ext cx="5971507" cy="1353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「 音乐驾考题 」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-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威马汽车 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x 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网易云音乐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从沿途的风景谜语里，检查你究竟是不是老司机！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1842" y="348734"/>
            <a:ext cx="1848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257556"/>
                </a:solidFill>
              </a:rPr>
              <a:t>互动路径</a:t>
            </a:r>
            <a:r>
              <a:rPr lang="en-US" altLang="zh-CN" b="1" dirty="0">
                <a:solidFill>
                  <a:srgbClr val="257556"/>
                </a:solidFill>
              </a:rPr>
              <a:t>DEMO</a:t>
            </a:r>
            <a:endParaRPr lang="zh-CN" altLang="en-US" dirty="0">
              <a:solidFill>
                <a:srgbClr val="257556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2" y="1078454"/>
            <a:ext cx="2542546" cy="48285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402" y="1078454"/>
            <a:ext cx="2542546" cy="48285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82" y="1078454"/>
            <a:ext cx="2542546" cy="482857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9169390" y="6170712"/>
            <a:ext cx="3079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1600" dirty="0">
                <a:solidFill>
                  <a:srgbClr val="090525"/>
                </a:solidFill>
              </a:rPr>
              <a:t>3.</a:t>
            </a:r>
            <a:r>
              <a:rPr lang="zh-CN" altLang="en-US" sz="1600" dirty="0">
                <a:solidFill>
                  <a:srgbClr val="090525"/>
                </a:solidFill>
              </a:rPr>
              <a:t>一题结束后，下拉进入下一题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353902" y="6170712"/>
            <a:ext cx="5484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90525"/>
                </a:solidFill>
              </a:rPr>
              <a:t>2.</a:t>
            </a:r>
            <a:r>
              <a:rPr lang="zh-CN" altLang="en-US" sz="1600" dirty="0">
                <a:solidFill>
                  <a:srgbClr val="090525"/>
                </a:solidFill>
              </a:rPr>
              <a:t>给与范围提示，并邀请用户根据看见的风景和信息猜歌名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79472" y="6170712"/>
            <a:ext cx="2201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90525"/>
                </a:solidFill>
              </a:rPr>
              <a:t>1.</a:t>
            </a:r>
            <a:r>
              <a:rPr lang="zh-CN" altLang="en-US" sz="1600" dirty="0">
                <a:solidFill>
                  <a:srgbClr val="090525"/>
                </a:solidFill>
              </a:rPr>
              <a:t>说明规则，引导游戏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09" y="1711469"/>
            <a:ext cx="2045024" cy="360242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541" y="1711469"/>
            <a:ext cx="2023142" cy="359669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949" y="1721054"/>
            <a:ext cx="2017750" cy="3587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06" y="1711469"/>
            <a:ext cx="2042763" cy="363157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103" y="1711469"/>
            <a:ext cx="2028579" cy="360636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076" y="1711469"/>
            <a:ext cx="2026623" cy="3602886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5143655" y="815522"/>
            <a:ext cx="1904689" cy="646331"/>
          </a:xfrm>
          <a:prstGeom prst="rect">
            <a:avLst/>
          </a:prstGeom>
          <a:solidFill>
            <a:srgbClr val="236655"/>
          </a:solidFill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示例</a:t>
            </a:r>
            <a:r>
              <a:rPr lang="en-US" altLang="zh-CN" sz="1200" dirty="0">
                <a:solidFill>
                  <a:schemeClr val="bg1"/>
                </a:solidFill>
              </a:rPr>
              <a:t>:</a:t>
            </a:r>
            <a:r>
              <a:rPr lang="zh-CN" altLang="en-US" sz="1200" dirty="0">
                <a:solidFill>
                  <a:schemeClr val="bg1"/>
                </a:solidFill>
              </a:rPr>
              <a:t>（圈圈圆圆圈圈）</a:t>
            </a:r>
            <a:endParaRPr lang="en-US" altLang="zh-CN" sz="1200" dirty="0">
              <a:solidFill>
                <a:schemeClr val="bg1"/>
              </a:solidFill>
            </a:endParaRPr>
          </a:p>
          <a:p>
            <a:r>
              <a:rPr lang="en-US" altLang="zh-CN" sz="1200" dirty="0">
                <a:solidFill>
                  <a:schemeClr val="bg1"/>
                </a:solidFill>
              </a:rPr>
              <a:t>Tips:</a:t>
            </a:r>
            <a:r>
              <a:rPr lang="zh-CN" altLang="en-US" sz="1200" dirty="0">
                <a:solidFill>
                  <a:schemeClr val="bg1"/>
                </a:solidFill>
              </a:rPr>
              <a:t>林俊杰当年一首红歌</a:t>
            </a:r>
            <a:endParaRPr lang="en-US" altLang="zh-CN" sz="1200" dirty="0">
              <a:solidFill>
                <a:schemeClr val="bg1"/>
              </a:solidFill>
            </a:endParaRPr>
          </a:p>
          <a:p>
            <a:r>
              <a:rPr lang="zh-CN" altLang="en-US" sz="1200" dirty="0">
                <a:solidFill>
                  <a:schemeClr val="bg1"/>
                </a:solidFill>
              </a:rPr>
              <a:t>答案：江南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962" y="1078454"/>
            <a:ext cx="2542546" cy="4828575"/>
          </a:xfrm>
          <a:prstGeom prst="rect">
            <a:avLst/>
          </a:prstGeom>
        </p:spPr>
      </p:pic>
      <p:sp>
        <p:nvSpPr>
          <p:cNvPr id="2" name="等腰三角形 1"/>
          <p:cNvSpPr/>
          <p:nvPr/>
        </p:nvSpPr>
        <p:spPr>
          <a:xfrm rot="10800000">
            <a:off x="7515320" y="5194705"/>
            <a:ext cx="356133" cy="77704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168" y="1693740"/>
            <a:ext cx="2052735" cy="3649307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9058747" y="739735"/>
            <a:ext cx="2202847" cy="830997"/>
          </a:xfrm>
          <a:prstGeom prst="rect">
            <a:avLst/>
          </a:prstGeom>
          <a:solidFill>
            <a:srgbClr val="FF7785"/>
          </a:solidFill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</a:rPr>
              <a:t>示例</a:t>
            </a:r>
            <a:r>
              <a:rPr lang="en-US" altLang="zh-CN" sz="1200" dirty="0">
                <a:solidFill>
                  <a:schemeClr val="bg1"/>
                </a:solidFill>
              </a:rPr>
              <a:t>2:</a:t>
            </a:r>
            <a:r>
              <a:rPr lang="zh-CN" altLang="en-US" sz="1200" dirty="0">
                <a:solidFill>
                  <a:schemeClr val="bg1"/>
                </a:solidFill>
              </a:rPr>
              <a:t>（听说白雪公主在逃跑 </a:t>
            </a:r>
            <a:endParaRPr lang="en-US" altLang="zh-CN" sz="1200" dirty="0">
              <a:solidFill>
                <a:schemeClr val="bg1"/>
              </a:solidFill>
            </a:endParaRPr>
          </a:p>
          <a:p>
            <a:r>
              <a:rPr lang="zh-CN" altLang="en-US" sz="1200" dirty="0">
                <a:solidFill>
                  <a:schemeClr val="bg1"/>
                </a:solidFill>
              </a:rPr>
              <a:t>小红帽在担心大灰狼）</a:t>
            </a:r>
            <a:endParaRPr lang="en-US" altLang="zh-CN" sz="1200" dirty="0">
              <a:solidFill>
                <a:schemeClr val="bg1"/>
              </a:solidFill>
            </a:endParaRPr>
          </a:p>
          <a:p>
            <a:r>
              <a:rPr lang="en-US" altLang="zh-CN" sz="1200" dirty="0">
                <a:solidFill>
                  <a:schemeClr val="bg1"/>
                </a:solidFill>
              </a:rPr>
              <a:t>Tips:</a:t>
            </a:r>
            <a:r>
              <a:rPr lang="zh-CN" altLang="en-US" sz="1200" dirty="0">
                <a:solidFill>
                  <a:schemeClr val="bg1"/>
                </a:solidFill>
              </a:rPr>
              <a:t>陈一发年度最火的歌</a:t>
            </a:r>
            <a:endParaRPr lang="en-US" altLang="zh-CN" sz="1200" dirty="0">
              <a:solidFill>
                <a:schemeClr val="bg1"/>
              </a:solidFill>
            </a:endParaRPr>
          </a:p>
          <a:p>
            <a:r>
              <a:rPr lang="zh-CN" altLang="en-US" sz="1200" dirty="0">
                <a:solidFill>
                  <a:schemeClr val="bg1"/>
                </a:solidFill>
              </a:rPr>
              <a:t>答案：童话镇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2265238" y="1078454"/>
            <a:ext cx="2655153" cy="5042428"/>
            <a:chOff x="2253391" y="1078454"/>
            <a:chExt cx="2542546" cy="482857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3391" y="1078454"/>
              <a:ext cx="2542546" cy="482857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2020" y="1711469"/>
              <a:ext cx="2057226" cy="365729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2019" y="1711469"/>
              <a:ext cx="2057225" cy="3657288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7271609" y="1078454"/>
            <a:ext cx="2655153" cy="5042428"/>
            <a:chOff x="7396063" y="1078454"/>
            <a:chExt cx="2542546" cy="482857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063" y="1078454"/>
              <a:ext cx="2542546" cy="482857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178" y="1711469"/>
              <a:ext cx="2080738" cy="3657288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451842" y="348734"/>
            <a:ext cx="2375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257556"/>
                </a:solidFill>
              </a:rPr>
              <a:t>结果及分享页</a:t>
            </a:r>
            <a:r>
              <a:rPr lang="en-US" altLang="zh-CN" b="1" dirty="0">
                <a:solidFill>
                  <a:srgbClr val="257556"/>
                </a:solidFill>
              </a:rPr>
              <a:t>DEMO</a:t>
            </a:r>
            <a:endParaRPr lang="zh-CN" altLang="en-US" dirty="0">
              <a:solidFill>
                <a:srgbClr val="257556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91953" y="6286375"/>
            <a:ext cx="1601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0F4474"/>
                </a:solidFill>
              </a:rPr>
              <a:t>4.</a:t>
            </a:r>
            <a:r>
              <a:rPr lang="zh-CN" altLang="en-US" sz="1600" b="1" dirty="0">
                <a:solidFill>
                  <a:srgbClr val="0F4474"/>
                </a:solidFill>
              </a:rPr>
              <a:t>生成结果页面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271609" y="6286375"/>
            <a:ext cx="2627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0F4474"/>
                </a:solidFill>
              </a:rPr>
              <a:t>5.</a:t>
            </a:r>
            <a:r>
              <a:rPr lang="zh-CN" altLang="en-US" sz="1600" b="1" dirty="0">
                <a:solidFill>
                  <a:srgbClr val="0F4474"/>
                </a:solidFill>
              </a:rPr>
              <a:t>分享页面，附二维码导流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16901" y="4219793"/>
            <a:ext cx="3009157" cy="4589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</a:rPr>
              <a:t>8</a:t>
            </a:r>
            <a:r>
              <a:rPr lang="zh-CN" altLang="en-US" b="1" dirty="0">
                <a:solidFill>
                  <a:schemeClr val="bg1"/>
                </a:solidFill>
              </a:rPr>
              <a:t>月底</a:t>
            </a:r>
            <a:r>
              <a:rPr lang="en-US" altLang="zh-CN" b="1" dirty="0">
                <a:solidFill>
                  <a:schemeClr val="bg1"/>
                </a:solidFill>
              </a:rPr>
              <a:t>9</a:t>
            </a:r>
            <a:r>
              <a:rPr lang="zh-CN" altLang="en-US" b="1" dirty="0">
                <a:solidFill>
                  <a:schemeClr val="bg1"/>
                </a:solidFill>
              </a:rPr>
              <a:t>月初威马汽车新上市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507886" y="4219793"/>
            <a:ext cx="1107996" cy="4589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</a:rPr>
              <a:t>尝鲜玩家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58106" y="4219793"/>
            <a:ext cx="2680542" cy="4589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</a:rPr>
              <a:t>Always ON </a:t>
            </a:r>
            <a:r>
              <a:rPr lang="zh-CN" altLang="en-US" b="1" dirty="0">
                <a:solidFill>
                  <a:schemeClr val="bg1"/>
                </a:solidFill>
              </a:rPr>
              <a:t>现在尽兴时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38284" y="1414951"/>
            <a:ext cx="2515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altLang="zh-CN" sz="2800" b="1" dirty="0">
                <a:solidFill>
                  <a:schemeClr val="bg1"/>
                </a:solidFill>
              </a:rPr>
              <a:t>BRIEF RECAP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5980" y="2962687"/>
            <a:ext cx="3571002" cy="2740530"/>
            <a:chOff x="540646" y="1274912"/>
            <a:chExt cx="4940490" cy="4757398"/>
          </a:xfrm>
        </p:grpSpPr>
        <p:sp>
          <p:nvSpPr>
            <p:cNvPr id="12" name="矩形 11"/>
            <p:cNvSpPr/>
            <p:nvPr/>
          </p:nvSpPr>
          <p:spPr>
            <a:xfrm>
              <a:off x="540646" y="1678674"/>
              <a:ext cx="4940490" cy="435363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197270" y="1274912"/>
              <a:ext cx="3627240" cy="796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chemeClr val="tx1"/>
                  </a:solidFill>
                </a:rPr>
                <a:t>项目背景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276384" y="2962687"/>
            <a:ext cx="3571002" cy="2740530"/>
            <a:chOff x="540646" y="1274912"/>
            <a:chExt cx="4940490" cy="4757398"/>
          </a:xfrm>
        </p:grpSpPr>
        <p:sp>
          <p:nvSpPr>
            <p:cNvPr id="15" name="矩形 14"/>
            <p:cNvSpPr/>
            <p:nvPr/>
          </p:nvSpPr>
          <p:spPr>
            <a:xfrm>
              <a:off x="540646" y="1678674"/>
              <a:ext cx="4940490" cy="435363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197270" y="1274912"/>
              <a:ext cx="3627240" cy="796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chemeClr val="tx1"/>
                  </a:solidFill>
                </a:rPr>
                <a:t>核心</a:t>
              </a:r>
              <a:r>
                <a:rPr lang="en-GB" altLang="zh-CN" b="1" dirty="0">
                  <a:solidFill>
                    <a:schemeClr val="tx1"/>
                  </a:solidFill>
                </a:rPr>
                <a:t>TA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212877" y="2962687"/>
            <a:ext cx="3571002" cy="2740530"/>
            <a:chOff x="540646" y="1274912"/>
            <a:chExt cx="4940490" cy="4757398"/>
          </a:xfrm>
        </p:grpSpPr>
        <p:sp>
          <p:nvSpPr>
            <p:cNvPr id="18" name="矩形 17"/>
            <p:cNvSpPr/>
            <p:nvPr/>
          </p:nvSpPr>
          <p:spPr>
            <a:xfrm>
              <a:off x="540646" y="1678674"/>
              <a:ext cx="4940490" cy="435363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197270" y="1274912"/>
              <a:ext cx="3627240" cy="7966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chemeClr val="tx1"/>
                  </a:solidFill>
                </a:rPr>
                <a:t>品牌理念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837" y="314352"/>
            <a:ext cx="1076325" cy="73342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wm-motor.com/static/images/home/popu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4" r="56872" b="23144"/>
          <a:stretch>
            <a:fillRect/>
          </a:stretch>
        </p:blipFill>
        <p:spPr bwMode="auto">
          <a:xfrm>
            <a:off x="0" y="0"/>
            <a:ext cx="7310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/>
          <p:cNvSpPr/>
          <p:nvPr/>
        </p:nvSpPr>
        <p:spPr>
          <a:xfrm>
            <a:off x="6813036" y="0"/>
            <a:ext cx="5378963" cy="6858000"/>
          </a:xfrm>
          <a:prstGeom prst="rect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8016240" y="0"/>
            <a:ext cx="3047424" cy="3855563"/>
            <a:chOff x="8690812" y="15400"/>
            <a:chExt cx="2400016" cy="4141319"/>
          </a:xfrm>
        </p:grpSpPr>
        <p:sp>
          <p:nvSpPr>
            <p:cNvPr id="19" name="矩形 18"/>
            <p:cNvSpPr/>
            <p:nvPr/>
          </p:nvSpPr>
          <p:spPr>
            <a:xfrm>
              <a:off x="8768220" y="15400"/>
              <a:ext cx="2245200" cy="4141319"/>
            </a:xfrm>
            <a:prstGeom prst="rect">
              <a:avLst/>
            </a:prstGeom>
            <a:solidFill>
              <a:srgbClr val="63D2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8690812" y="951035"/>
              <a:ext cx="2400016" cy="22810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090525"/>
                  </a:solidFill>
                </a:rPr>
                <a:t>新旋律</a:t>
              </a:r>
              <a:r>
                <a:rPr lang="en-US" altLang="zh-CN" sz="2400" b="1" dirty="0">
                  <a:solidFill>
                    <a:srgbClr val="090525"/>
                  </a:solidFill>
                </a:rPr>
                <a:t>”W”</a:t>
              </a:r>
              <a:endParaRPr lang="zh-CN" altLang="en-US" sz="2400" b="1" dirty="0">
                <a:solidFill>
                  <a:srgbClr val="090525"/>
                </a:solidFill>
              </a:endParaRPr>
            </a:p>
            <a:p>
              <a:pPr algn="ctr"/>
              <a:endParaRPr lang="en-US" altLang="zh-CN" b="1" dirty="0">
                <a:solidFill>
                  <a:srgbClr val="090525"/>
                </a:solidFill>
              </a:endParaRPr>
            </a:p>
            <a:p>
              <a:pPr algn="ctr"/>
              <a:endParaRPr lang="en-US" altLang="zh-CN" b="1" dirty="0">
                <a:solidFill>
                  <a:srgbClr val="090525"/>
                </a:solidFill>
              </a:endParaRPr>
            </a:p>
            <a:p>
              <a:pPr algn="ctr"/>
              <a:r>
                <a:rPr lang="zh-CN" altLang="en-US" b="1" dirty="0">
                  <a:solidFill>
                    <a:srgbClr val="090525"/>
                  </a:solidFill>
                </a:rPr>
                <a:t>威马汽车品牌歌单</a:t>
              </a:r>
              <a:endParaRPr lang="en-US" altLang="zh-CN" b="1" dirty="0">
                <a:solidFill>
                  <a:srgbClr val="090525"/>
                </a:solidFill>
              </a:endParaRPr>
            </a:p>
            <a:p>
              <a:pPr algn="ctr"/>
              <a:endParaRPr lang="en-US" altLang="zh-CN" b="1" dirty="0">
                <a:solidFill>
                  <a:srgbClr val="090525"/>
                </a:solidFill>
              </a:endParaRPr>
            </a:p>
            <a:p>
              <a:pPr algn="ctr"/>
              <a:endParaRPr lang="en-US" altLang="zh-CN" b="1" dirty="0">
                <a:solidFill>
                  <a:srgbClr val="090525"/>
                </a:solidFill>
              </a:endParaRPr>
            </a:p>
            <a:p>
              <a:pPr algn="ctr"/>
              <a:r>
                <a:rPr lang="zh-CN" altLang="en-US" b="1" dirty="0">
                  <a:solidFill>
                    <a:srgbClr val="090525"/>
                  </a:solidFill>
                  <a:latin typeface="微软雅黑" panose="020B0503020204020204" charset="-122"/>
                  <a:ea typeface="微软雅黑" panose="020B0503020204020204" charset="-122"/>
                </a:rPr>
                <a:t>「 威力觉醒 全新出发 」</a:t>
              </a:r>
              <a:endParaRPr lang="zh-CN" altLang="en-US" dirty="0">
                <a:solidFill>
                  <a:srgbClr val="090525"/>
                </a:solidFill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6813036" y="4668433"/>
            <a:ext cx="537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★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精选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H5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中用到的歌曲以及威马汽车品牌歌曲组成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7521467" y="5358891"/>
            <a:ext cx="390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★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品牌可定制歌单专辑封面和背景图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7406050" y="6049349"/>
            <a:ext cx="4134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★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头图与歌曲之间的区域可放品牌链接</a:t>
            </a:r>
          </a:p>
        </p:txBody>
      </p:sp>
      <p:cxnSp>
        <p:nvCxnSpPr>
          <p:cNvPr id="4" name="直接连接符 3"/>
          <p:cNvCxnSpPr>
            <a:stCxn id="25" idx="3"/>
            <a:endCxn id="22" idx="1"/>
          </p:cNvCxnSpPr>
          <p:nvPr/>
        </p:nvCxnSpPr>
        <p:spPr>
          <a:xfrm>
            <a:off x="5029245" y="4724726"/>
            <a:ext cx="1783791" cy="128373"/>
          </a:xfrm>
          <a:prstGeom prst="line">
            <a:avLst/>
          </a:prstGeom>
          <a:ln>
            <a:solidFill>
              <a:srgbClr val="63D2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1741431" y="566261"/>
            <a:ext cx="3312003" cy="5852420"/>
            <a:chOff x="1741431" y="566261"/>
            <a:chExt cx="3312003" cy="5852420"/>
          </a:xfrm>
        </p:grpSpPr>
        <p:grpSp>
          <p:nvGrpSpPr>
            <p:cNvPr id="5" name="组合 4"/>
            <p:cNvGrpSpPr/>
            <p:nvPr/>
          </p:nvGrpSpPr>
          <p:grpSpPr>
            <a:xfrm>
              <a:off x="1741431" y="566261"/>
              <a:ext cx="3297556" cy="5852420"/>
              <a:chOff x="5673954" y="887103"/>
              <a:chExt cx="2978725" cy="5298159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73954" y="887103"/>
                <a:ext cx="2978725" cy="529815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7" name="矩形 6"/>
              <p:cNvSpPr/>
              <p:nvPr/>
            </p:nvSpPr>
            <p:spPr>
              <a:xfrm>
                <a:off x="7013744" y="1542980"/>
                <a:ext cx="1557048" cy="250765"/>
              </a:xfrm>
              <a:prstGeom prst="rect">
                <a:avLst/>
              </a:prstGeom>
              <a:solidFill>
                <a:srgbClr val="775E5A"/>
              </a:solidFill>
            </p:spPr>
            <p:txBody>
              <a:bodyPr wrap="square" rtlCol="0" anchor="ctr">
                <a:spAutoFit/>
              </a:bodyPr>
              <a:lstStyle/>
              <a:p>
                <a:pPr algn="dist"/>
                <a:r>
                  <a:rPr lang="zh-CN" altLang="en-US" sz="12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威力觉醒 全新出发</a:t>
                </a:r>
              </a:p>
            </p:txBody>
          </p:sp>
          <p:sp>
            <p:nvSpPr>
              <p:cNvPr id="8" name="矩形 13"/>
              <p:cNvSpPr>
                <a:spLocks noChangeArrowheads="1"/>
              </p:cNvSpPr>
              <p:nvPr/>
            </p:nvSpPr>
            <p:spPr bwMode="auto">
              <a:xfrm>
                <a:off x="7299438" y="1981475"/>
                <a:ext cx="1271354" cy="322781"/>
              </a:xfrm>
              <a:prstGeom prst="rect">
                <a:avLst/>
              </a:prstGeom>
              <a:solidFill>
                <a:srgbClr val="404040"/>
              </a:solidFill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 defTabSz="1079500"/>
                <a:r>
                  <a:rPr lang="zh-CN" altLang="en-US" sz="12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威马汽车</a:t>
                </a:r>
                <a:endParaRPr lang="en-US" altLang="zh-CN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/>
              <a:srcRect l="13025" t="2051" r="12975" b="2154"/>
              <a:stretch>
                <a:fillRect/>
              </a:stretch>
            </p:blipFill>
            <p:spPr>
              <a:xfrm>
                <a:off x="6966163" y="1963395"/>
                <a:ext cx="328141" cy="32585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40" b="41905"/>
            <a:stretch>
              <a:fillRect/>
            </a:stretch>
          </p:blipFill>
          <p:spPr>
            <a:xfrm>
              <a:off x="1745162" y="3069771"/>
              <a:ext cx="3308272" cy="2898861"/>
            </a:xfrm>
            <a:prstGeom prst="rect">
              <a:avLst/>
            </a:prstGeom>
          </p:spPr>
        </p:pic>
      </p:grpSp>
      <p:sp>
        <p:nvSpPr>
          <p:cNvPr id="25" name="矩形 24"/>
          <p:cNvSpPr/>
          <p:nvPr/>
        </p:nvSpPr>
        <p:spPr>
          <a:xfrm>
            <a:off x="1751426" y="3492471"/>
            <a:ext cx="3277819" cy="2464510"/>
          </a:xfrm>
          <a:prstGeom prst="rect">
            <a:avLst/>
          </a:prstGeom>
          <a:noFill/>
          <a:ln w="50800">
            <a:solidFill>
              <a:srgbClr val="63D2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2"/>
          <p:cNvPicPr>
            <a:picLocks noChangeAspect="1"/>
          </p:cNvPicPr>
          <p:nvPr/>
        </p:nvPicPr>
        <p:blipFill rotWithShape="1">
          <a:blip r:embed="rId3"/>
          <a:srcRect t="15831"/>
          <a:stretch>
            <a:fillRect/>
          </a:stretch>
        </p:blipFill>
        <p:spPr>
          <a:xfrm>
            <a:off x="0" y="0"/>
            <a:ext cx="12192000" cy="685629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38249" y="6498"/>
            <a:ext cx="2147158" cy="6848094"/>
            <a:chOff x="9113521" y="1"/>
            <a:chExt cx="2147158" cy="2885719"/>
          </a:xfrm>
        </p:grpSpPr>
        <p:sp>
          <p:nvSpPr>
            <p:cNvPr id="20" name="矩形 19"/>
            <p:cNvSpPr/>
            <p:nvPr/>
          </p:nvSpPr>
          <p:spPr>
            <a:xfrm>
              <a:off x="9113521" y="1"/>
              <a:ext cx="2147158" cy="2885719"/>
            </a:xfrm>
            <a:prstGeom prst="rect">
              <a:avLst/>
            </a:prstGeom>
            <a:solidFill>
              <a:srgbClr val="63D290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9315706" y="934889"/>
              <a:ext cx="1742785" cy="10146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altLang="zh-CN" sz="2400" b="1" dirty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2000" b="1" dirty="0">
                  <a:solidFill>
                    <a:schemeClr val="bg1"/>
                  </a:solidFill>
                </a:rPr>
                <a:t>新节奏“</a:t>
              </a:r>
              <a:r>
                <a:rPr lang="en-US" altLang="zh-CN" sz="2000" b="1" dirty="0">
                  <a:solidFill>
                    <a:schemeClr val="bg1"/>
                  </a:solidFill>
                </a:rPr>
                <a:t>W</a:t>
              </a:r>
              <a:r>
                <a:rPr lang="zh-CN" altLang="en-US" sz="2000" b="1" dirty="0">
                  <a:solidFill>
                    <a:schemeClr val="bg1"/>
                  </a:solidFill>
                </a:rPr>
                <a:t>”</a:t>
              </a:r>
              <a:endParaRPr lang="en-US" altLang="zh-CN" sz="2000" b="1" dirty="0">
                <a:solidFill>
                  <a:schemeClr val="bg1"/>
                </a:solidFill>
              </a:endParaRPr>
            </a:p>
            <a:p>
              <a:pPr algn="ctr"/>
              <a:endParaRPr lang="en-US" altLang="zh-CN" sz="2000" b="1" dirty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威马汽车</a:t>
              </a:r>
              <a:endParaRPr lang="en-US" altLang="zh-CN" sz="2400" b="1" dirty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2000" b="1" dirty="0">
                  <a:solidFill>
                    <a:schemeClr val="bg1"/>
                  </a:solidFill>
                </a:rPr>
                <a:t>X</a:t>
              </a:r>
            </a:p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音乐故事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6282095" y="676642"/>
            <a:ext cx="28007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spc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关于音乐故事</a:t>
            </a:r>
          </a:p>
        </p:txBody>
      </p:sp>
      <p:sp>
        <p:nvSpPr>
          <p:cNvPr id="23" name="矩形 22"/>
          <p:cNvSpPr/>
          <p:nvPr/>
        </p:nvSpPr>
        <p:spPr>
          <a:xfrm>
            <a:off x="3325628" y="1945799"/>
            <a:ext cx="8588511" cy="128990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每集一个故事、一首歌、一种情绪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透过音乐关注人们的社会情绪，通过故事传达这些情绪，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围绕都市青年生活场景中最具讨论的话题进行关注和表达，收获共鸣。</a:t>
            </a:r>
          </a:p>
        </p:txBody>
      </p:sp>
      <p:grpSp>
        <p:nvGrpSpPr>
          <p:cNvPr id="24" name="组 14"/>
          <p:cNvGrpSpPr/>
          <p:nvPr/>
        </p:nvGrpSpPr>
        <p:grpSpPr>
          <a:xfrm>
            <a:off x="6145602" y="1288792"/>
            <a:ext cx="2605361" cy="535572"/>
            <a:chOff x="3022896" y="2325385"/>
            <a:chExt cx="2605361" cy="535572"/>
          </a:xfrm>
        </p:grpSpPr>
        <p:sp>
          <p:nvSpPr>
            <p:cNvPr id="25" name="文本框 24"/>
            <p:cNvSpPr txBox="1"/>
            <p:nvPr/>
          </p:nvSpPr>
          <p:spPr>
            <a:xfrm>
              <a:off x="3366099" y="2491625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网易云音乐全新栏目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 rot="19705248">
              <a:off x="3022896" y="2325385"/>
              <a:ext cx="686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rgbClr val="60C88B"/>
                  </a:solidFill>
                </a:rPr>
                <a:t>New</a:t>
              </a:r>
              <a:endParaRPr kumimoji="1" lang="zh-CN" altLang="en-US" dirty="0">
                <a:solidFill>
                  <a:srgbClr val="60C88B"/>
                </a:solidFill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6877891" y="3553039"/>
            <a:ext cx="19287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spc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形式亮点</a:t>
            </a:r>
          </a:p>
        </p:txBody>
      </p:sp>
      <p:sp>
        <p:nvSpPr>
          <p:cNvPr id="36" name="矩形 35"/>
          <p:cNvSpPr/>
          <p:nvPr/>
        </p:nvSpPr>
        <p:spPr>
          <a:xfrm>
            <a:off x="4143360" y="4194082"/>
            <a:ext cx="7090686" cy="222477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indent="-342900" algn="ctr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资源包远超本身价值，</a:t>
            </a:r>
            <a:r>
              <a:rPr lang="zh-CN" altLang="en-US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真正意义上的内容产出</a:t>
            </a:r>
            <a:endParaRPr lang="en-US" altLang="zh-CN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ctr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音乐故事本身可作为</a:t>
            </a:r>
            <a:r>
              <a:rPr lang="zh-CN" altLang="en-US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品牌自有视频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，并且是</a:t>
            </a:r>
            <a:r>
              <a:rPr lang="zh-CN" altLang="en-US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永久资产</a:t>
            </a:r>
            <a:endParaRPr lang="en-US" altLang="zh-CN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ctr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投放平台</a:t>
            </a:r>
            <a:r>
              <a:rPr lang="zh-CN" altLang="en-US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不局限于云音乐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双微抖音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等皆可作为传播阵地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ctr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支持</a:t>
            </a:r>
            <a:r>
              <a:rPr lang="zh-CN" altLang="en-US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外围媒体宣传造势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，进一步提高音乐故事的曝光量和到达率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wm-motor.com/static/images/home/popup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977" cy="427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164948" y="4390683"/>
            <a:ext cx="8682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rgbClr val="090525"/>
                </a:solidFill>
              </a:rPr>
              <a:t>尝试换一种生活节奏，也许就能看见美丽新世界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64948" y="5034244"/>
            <a:ext cx="9974732" cy="168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090525"/>
                </a:solidFill>
              </a:rPr>
              <a:t>快节奏都市生活，很容易变成两点一线，变得单调而不再有新意</a:t>
            </a:r>
            <a:endParaRPr lang="en-US" altLang="zh-CN" sz="1600" dirty="0">
              <a:solidFill>
                <a:srgbClr val="090525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090525"/>
                </a:solidFill>
              </a:rPr>
              <a:t>这一次，音乐人在</a:t>
            </a:r>
            <a:r>
              <a:rPr lang="zh-CN" altLang="en-US" sz="1600" b="1" dirty="0">
                <a:solidFill>
                  <a:srgbClr val="63D290"/>
                </a:solidFill>
              </a:rPr>
              <a:t>驾驶威马汽车</a:t>
            </a:r>
            <a:r>
              <a:rPr lang="zh-CN" altLang="en-US" sz="1600" dirty="0">
                <a:solidFill>
                  <a:srgbClr val="090525"/>
                </a:solidFill>
              </a:rPr>
              <a:t>等红绿灯的过程中，突然发现</a:t>
            </a:r>
            <a:r>
              <a:rPr lang="zh-CN" altLang="en-US" sz="1600" b="1" dirty="0">
                <a:solidFill>
                  <a:srgbClr val="63D290"/>
                </a:solidFill>
              </a:rPr>
              <a:t>红绿灯定格在了黄灯</a:t>
            </a:r>
            <a:endParaRPr lang="en-US" altLang="zh-CN" sz="1600" b="1" dirty="0">
              <a:solidFill>
                <a:srgbClr val="63D29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090525"/>
                </a:solidFill>
              </a:rPr>
              <a:t>周围的司机</a:t>
            </a:r>
            <a:r>
              <a:rPr lang="zh-CN" altLang="en-US" sz="1600" b="1" dirty="0">
                <a:solidFill>
                  <a:srgbClr val="63D290"/>
                </a:solidFill>
              </a:rPr>
              <a:t>打开车窗</a:t>
            </a:r>
            <a:r>
              <a:rPr lang="zh-CN" altLang="en-US" sz="1600" dirty="0">
                <a:solidFill>
                  <a:srgbClr val="090525"/>
                </a:solidFill>
              </a:rPr>
              <a:t>一探究竟，而他发现打开车窗的这些人周围都变得</a:t>
            </a:r>
            <a:r>
              <a:rPr lang="zh-CN" altLang="en-US" sz="1600" b="1" dirty="0">
                <a:solidFill>
                  <a:srgbClr val="63D290"/>
                </a:solidFill>
              </a:rPr>
              <a:t>色彩缤纷起来</a:t>
            </a:r>
            <a:endParaRPr lang="en-US" altLang="zh-CN" sz="1600" b="1" dirty="0">
              <a:solidFill>
                <a:srgbClr val="63D29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090525"/>
                </a:solidFill>
              </a:rPr>
              <a:t>于是音乐人也试着</a:t>
            </a:r>
            <a:r>
              <a:rPr lang="zh-CN" altLang="en-US" sz="1600" b="1" dirty="0">
                <a:solidFill>
                  <a:srgbClr val="63D290"/>
                </a:solidFill>
              </a:rPr>
              <a:t>打开车窗</a:t>
            </a:r>
            <a:r>
              <a:rPr lang="zh-CN" altLang="en-US" sz="1600" dirty="0">
                <a:solidFill>
                  <a:srgbClr val="090525"/>
                </a:solidFill>
              </a:rPr>
              <a:t>，放慢节奏，他发现了另外一个充满惊喜的</a:t>
            </a:r>
            <a:r>
              <a:rPr lang="zh-CN" altLang="en-US" sz="2400" b="1" dirty="0">
                <a:solidFill>
                  <a:srgbClr val="63D290"/>
                </a:solidFill>
              </a:rPr>
              <a:t>全新世界</a:t>
            </a:r>
            <a:r>
              <a:rPr lang="en-US" altLang="zh-CN" sz="1600" dirty="0">
                <a:solidFill>
                  <a:srgbClr val="090525"/>
                </a:solidFill>
              </a:rPr>
              <a:t>….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8964519" y="4917482"/>
            <a:ext cx="2492990" cy="9612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/>
              <a:t>打开车窗后音乐响起</a:t>
            </a:r>
            <a:endParaRPr lang="en-US" altLang="zh-CN" sz="2000" b="1" dirty="0"/>
          </a:p>
          <a:p>
            <a:pPr algn="ctr">
              <a:lnSpc>
                <a:spcPct val="150000"/>
              </a:lnSpc>
            </a:pPr>
            <a:r>
              <a:rPr lang="zh-CN" altLang="en-US" sz="2000" b="1" dirty="0"/>
              <a:t>惊喜事件接连发生</a:t>
            </a:r>
          </a:p>
        </p:txBody>
      </p:sp>
      <p:sp>
        <p:nvSpPr>
          <p:cNvPr id="28" name="箭头: 右 27"/>
          <p:cNvSpPr/>
          <p:nvPr/>
        </p:nvSpPr>
        <p:spPr>
          <a:xfrm rot="5400000">
            <a:off x="9870659" y="5915856"/>
            <a:ext cx="687189" cy="82621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3D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8977" y="0"/>
            <a:ext cx="12192000" cy="4270342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073651" y="835060"/>
            <a:ext cx="4044697" cy="13685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威马汽车 ✕ 网易云音乐</a:t>
            </a:r>
            <a:endParaRPr lang="en-US" altLang="zh-CN" spc="3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zh-CN" sz="4000" b="1" spc="300" dirty="0">
                <a:solidFill>
                  <a:schemeClr val="bg1"/>
                </a:solidFill>
              </a:rPr>
              <a:t>“</a:t>
            </a:r>
            <a:r>
              <a:rPr lang="zh-CN" altLang="en-US" sz="4000" b="1" spc="300" dirty="0">
                <a:solidFill>
                  <a:schemeClr val="bg1"/>
                </a:solidFill>
              </a:rPr>
              <a:t>音乐梦世界</a:t>
            </a:r>
            <a:r>
              <a:rPr lang="en-US" altLang="zh-CN" sz="4000" b="1" spc="300" dirty="0">
                <a:solidFill>
                  <a:schemeClr val="bg1"/>
                </a:solidFill>
              </a:rPr>
              <a:t>”</a:t>
            </a:r>
            <a:endParaRPr lang="zh-CN" altLang="en-US" sz="4000" b="1" spc="300" dirty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95418" y="2513941"/>
            <a:ext cx="6850461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威马汽车✕网易云音乐联手打造音乐节奏的系列音乐故事</a:t>
            </a:r>
            <a:endParaRPr kumimoji="1"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定位品牌核心目标受众，直击痛点，让他们换个节奏尽兴生活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æ¥çæºå¾å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0"/>
            <a:ext cx="10352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0" y="0"/>
            <a:ext cx="4881465" cy="6858000"/>
          </a:xfrm>
          <a:prstGeom prst="rect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37433" y="279939"/>
            <a:ext cx="212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Event 1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7433" y="1457977"/>
            <a:ext cx="4404087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rgbClr val="63D290"/>
                </a:solidFill>
              </a:rPr>
              <a:t>路上行人纷纷变身艺术家形象，在音乐的灵感下，合力在巨大画布上绘制威马汽车</a:t>
            </a:r>
            <a:r>
              <a:rPr lang="zh-CN" altLang="en-US" sz="1600" b="1" dirty="0">
                <a:solidFill>
                  <a:srgbClr val="FFFF00"/>
                </a:solidFill>
              </a:rPr>
              <a:t>（ 威马“设计有道”充满艺术感）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4093" y="806906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行人变身艺术家团队？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4093" y="2804238"/>
            <a:ext cx="4629839" cy="3465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打开车窗的一瞬间，天上掉下了许多画笔，路边的行人纷纷捡起画笔，而墙面此时也变成了一张巨大的画布。</a:t>
            </a:r>
            <a:endParaRPr lang="en-US" altLang="zh-CN" sz="1600" dirty="0">
              <a:solidFill>
                <a:schemeClr val="bg1"/>
              </a:solidFill>
            </a:endParaRPr>
          </a:p>
          <a:p>
            <a:pPr algn="just">
              <a:lnSpc>
                <a:spcPct val="20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行人们纷纷驻足，成为了一个艺术家团队，跟着</a:t>
            </a:r>
            <a:r>
              <a:rPr lang="en-US" altLang="zh-CN" sz="1600" dirty="0">
                <a:solidFill>
                  <a:schemeClr val="bg1"/>
                </a:solidFill>
              </a:rPr>
              <a:t>BGM</a:t>
            </a:r>
            <a:r>
              <a:rPr lang="zh-CN" altLang="en-US" sz="1600" dirty="0">
                <a:solidFill>
                  <a:schemeClr val="bg1"/>
                </a:solidFill>
              </a:rPr>
              <a:t>的节拍在画布上挥洒工艺的艺术，随着轮廓渐渐浮现，音乐人发现他们画的正是他所开的威马汽车。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970" y1="16857" x2="76010" y2="13815"/>
                        <a14:foregroundMark x1="75000" y1="16223" x2="75758" y2="10266"/>
                        <a14:foregroundMark x1="81061" y1="11280" x2="86869" y2="14068"/>
                        <a14:foregroundMark x1="87121" y1="15082" x2="81061" y2="10013"/>
                        <a14:foregroundMark x1="75758" y1="12294" x2="72222" y2="15970"/>
                        <a14:foregroundMark x1="72475" y1="14956" x2="73990" y2="11787"/>
                        <a14:foregroundMark x1="74495" y1="10646" x2="77020" y2="8999"/>
                        <a14:foregroundMark x1="81313" y1="8238" x2="80303" y2="82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4235" y="2955380"/>
            <a:ext cx="1958729" cy="390262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-10184"/>
            <a:ext cx="4881465" cy="6858000"/>
          </a:xfrm>
          <a:prstGeom prst="rect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83570" y="786287"/>
            <a:ext cx="127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90525"/>
                </a:solidFill>
              </a:rPr>
              <a:t>Event 2</a:t>
            </a:r>
            <a:endParaRPr lang="zh-CN" altLang="en-US" b="1" dirty="0">
              <a:solidFill>
                <a:srgbClr val="090525"/>
              </a:solidFill>
            </a:endParaRPr>
          </a:p>
        </p:txBody>
      </p:sp>
      <p:pic>
        <p:nvPicPr>
          <p:cNvPr id="1034" name="Picture 10" descr="https://timgsa.baidu.com/timg?image&amp;quality=80&amp;size=b9999_10000&amp;sec=1526988738895&amp;di=ca9770ec0c17132641f8c285fcb014d8&amp;imgtype=0&amp;src=http%3A%2F%2Fimg2015.zdface.com%2F20170219%2Fdc1f596c4dc67e59e1deea1d818c81d8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16"/>
          <a:stretch>
            <a:fillRect/>
          </a:stretch>
        </p:blipFill>
        <p:spPr bwMode="auto">
          <a:xfrm>
            <a:off x="4878025" y="10184"/>
            <a:ext cx="7313975" cy="684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137433" y="279939"/>
            <a:ext cx="212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Event 2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7433" y="1553541"/>
            <a:ext cx="4404087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rgbClr val="63D290"/>
                </a:solidFill>
              </a:rPr>
              <a:t>每个路灯下都突然蹦迪！音乐人加大车内音量，周围人都聚集到了他身边！</a:t>
            </a:r>
            <a:r>
              <a:rPr lang="zh-CN" altLang="en-US" sz="1600" b="1" dirty="0">
                <a:solidFill>
                  <a:srgbClr val="FFFF00"/>
                </a:solidFill>
              </a:rPr>
              <a:t>（ 剧院式环绕音响 ）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24093" y="806906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繁华街道成为蹦迪现场？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24093" y="2474270"/>
            <a:ext cx="4715587" cy="3680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黄灯依旧没有跳动，后面的车辆不耐烦的按了按喇叭，一声两声，喇叭声开始此起彼伏，路人突然都停下了脚步，在路灯下跟着节奏扭动身体。</a:t>
            </a:r>
            <a:endParaRPr lang="en-US" altLang="zh-CN" sz="16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音乐人放大车里的音乐播放器音量，路人聚拢到了他的身边，在他身边尽兴起舞。伴随着音乐的声音释放自我，繁华的街道瞬间变身蹦迪场。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0183"/>
            <a:ext cx="12192000" cy="761224"/>
          </a:xfrm>
          <a:prstGeom prst="rect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486859" y="108819"/>
            <a:ext cx="15113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</a:rPr>
              <a:t>Event 2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51329" y="108819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繁华街道成为蹦迪现场？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930456" y="1145187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090525"/>
                </a:solidFill>
              </a:rPr>
              <a:t>音乐故事 </a:t>
            </a:r>
            <a:r>
              <a:rPr lang="en-US" altLang="zh-CN" dirty="0">
                <a:solidFill>
                  <a:srgbClr val="090525"/>
                </a:solidFill>
              </a:rPr>
              <a:t>X </a:t>
            </a:r>
            <a:r>
              <a:rPr lang="zh-CN" altLang="en-US" b="1" dirty="0">
                <a:solidFill>
                  <a:srgbClr val="090525"/>
                </a:solidFill>
              </a:rPr>
              <a:t>线下快闪 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177045" y="1573202"/>
            <a:ext cx="3716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90525"/>
                </a:solidFill>
              </a:rPr>
              <a:t>威马汽车</a:t>
            </a:r>
            <a:r>
              <a:rPr lang="zh-CN" altLang="en-US" b="1" dirty="0">
                <a:solidFill>
                  <a:srgbClr val="090525"/>
                </a:solidFill>
                <a:latin typeface="微软雅黑" panose="020B0503020204020204" charset="-122"/>
                <a:ea typeface="微软雅黑" panose="020B0503020204020204" charset="-122"/>
              </a:rPr>
              <a:t>「 节奏新达人」音乐</a:t>
            </a:r>
            <a:r>
              <a:rPr lang="zh-CN" altLang="en-US" b="1" dirty="0">
                <a:solidFill>
                  <a:srgbClr val="090525"/>
                </a:solidFill>
              </a:rPr>
              <a:t>街区</a:t>
            </a:r>
          </a:p>
        </p:txBody>
      </p:sp>
      <p:pic>
        <p:nvPicPr>
          <p:cNvPr id="1026" name="Picture 2" descr="http://image.sciencenet.cn/album/201310/20/100915xsrqp55i15ap0r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17" y="2336681"/>
            <a:ext cx="5681983" cy="37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/>
          <p:cNvSpPr txBox="1"/>
          <p:nvPr/>
        </p:nvSpPr>
        <p:spPr>
          <a:xfrm>
            <a:off x="6260560" y="2271366"/>
            <a:ext cx="5931439" cy="2865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000" b="1" dirty="0">
                <a:solidFill>
                  <a:srgbClr val="090525"/>
                </a:solidFill>
                <a:latin typeface="微软雅黑" panose="020B0503020204020204" charset="-122"/>
                <a:ea typeface="微软雅黑" panose="020B0503020204020204" charset="-122"/>
              </a:rPr>
              <a:t>这里的路灯会放歌</a:t>
            </a:r>
            <a:endParaRPr kumimoji="1" lang="en-US" altLang="zh-CN" sz="2000" b="1" dirty="0">
              <a:solidFill>
                <a:srgbClr val="09052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在这个街道里，一切都因为音乐而变得活力四射，整个街区的节奏都跟着节拍而焕然一新。</a:t>
            </a:r>
            <a:endParaRPr kumimoji="1"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kumimoji="1" lang="en-US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000" b="1" dirty="0">
                <a:solidFill>
                  <a:srgbClr val="090525"/>
                </a:solidFill>
                <a:latin typeface="微软雅黑" panose="020B0503020204020204" charset="-122"/>
                <a:ea typeface="微软雅黑" panose="020B0503020204020204" charset="-122"/>
              </a:rPr>
              <a:t>舞出自己，分享大型蹦迪现场</a:t>
            </a:r>
            <a:endParaRPr kumimoji="1" lang="en-US" altLang="zh-CN" sz="2000" b="1" dirty="0">
              <a:solidFill>
                <a:srgbClr val="09052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从威马汽车歌单中挑选自己最爱的热舞</a:t>
            </a:r>
            <a:r>
              <a:rPr kumimoji="1"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BGM</a:t>
            </a:r>
            <a:r>
              <a:rPr kumimoji="1"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，在定制的音乐路灯下尽情起舞，让充满节奏的自己，惊艳到这个城市的每个人。</a:t>
            </a:r>
          </a:p>
        </p:txBody>
      </p:sp>
      <p:sp>
        <p:nvSpPr>
          <p:cNvPr id="12" name="矩形 11"/>
          <p:cNvSpPr/>
          <p:nvPr/>
        </p:nvSpPr>
        <p:spPr>
          <a:xfrm>
            <a:off x="6299524" y="5297601"/>
            <a:ext cx="5772539" cy="830424"/>
          </a:xfrm>
          <a:prstGeom prst="rect">
            <a:avLst/>
          </a:prstGeom>
          <a:solidFill>
            <a:srgbClr val="0905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299525" y="5303460"/>
            <a:ext cx="6063536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kumimoji="1"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拍摄自己的蹦迪小视频并</a:t>
            </a:r>
            <a:r>
              <a:rPr kumimoji="1" lang="en-US" altLang="zh-CN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@</a:t>
            </a:r>
            <a:r>
              <a:rPr kumimoji="1"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威马汽车，有机会赢取限量好礼</a:t>
            </a:r>
            <a:endParaRPr kumimoji="1" lang="en-US" altLang="zh-CN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kumimoji="1"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整个快闪现场，会作为音乐故事画面的一部分真实展现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æ¥çæºå¾å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4" t="15853" b="20408"/>
          <a:stretch>
            <a:fillRect/>
          </a:stretch>
        </p:blipFill>
        <p:spPr bwMode="auto">
          <a:xfrm>
            <a:off x="4839680" y="0"/>
            <a:ext cx="73523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矩形 32"/>
          <p:cNvSpPr/>
          <p:nvPr/>
        </p:nvSpPr>
        <p:spPr>
          <a:xfrm>
            <a:off x="0" y="0"/>
            <a:ext cx="4881465" cy="6858000"/>
          </a:xfrm>
          <a:prstGeom prst="rect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137433" y="279939"/>
            <a:ext cx="212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Event 3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37433" y="1469773"/>
            <a:ext cx="4404087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rgbClr val="63D290"/>
                </a:solidFill>
              </a:rPr>
              <a:t>充电桩竟然主动上前说土味情话？要求刷脸一步充电？还拉出网易云歌单的充电单！</a:t>
            </a:r>
            <a:r>
              <a:rPr lang="zh-CN" altLang="en-US" sz="1600" b="1" dirty="0">
                <a:solidFill>
                  <a:srgbClr val="FFFF00"/>
                </a:solidFill>
              </a:rPr>
              <a:t>（ 刷脸识别、快速充电 ）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124093" y="806906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会说话的刷脸充电桩？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124094" y="3009724"/>
            <a:ext cx="4569826" cy="3465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终于黄灯跳到了绿灯，可此时威马汽车发出低电量警告，并自动导航到最近的充电桩。</a:t>
            </a:r>
          </a:p>
          <a:p>
            <a:pPr>
              <a:lnSpc>
                <a:spcPct val="20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充电桩前音乐人停下汽车，充电桩居然主动与他搭话，向他说土味情话</a:t>
            </a:r>
            <a:endParaRPr lang="en-US" altLang="zh-CN" sz="1600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“小哥哥，你要靠近一点，我才能电到你啊”</a:t>
            </a:r>
          </a:p>
          <a:p>
            <a:pPr>
              <a:lnSpc>
                <a:spcPct val="20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音乐人靠近充电桩。扫描脸部，开始充电。</a:t>
            </a:r>
            <a:endParaRPr lang="en-US" altLang="zh-CN" sz="1600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趁着这时，音乐人也去便利店购置些东西。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354320" y="660400"/>
            <a:ext cx="3171651" cy="2052320"/>
            <a:chOff x="5354320" y="660400"/>
            <a:chExt cx="3171651" cy="2052320"/>
          </a:xfrm>
        </p:grpSpPr>
        <p:sp>
          <p:nvSpPr>
            <p:cNvPr id="2" name="椭圆 1"/>
            <p:cNvSpPr/>
            <p:nvPr/>
          </p:nvSpPr>
          <p:spPr>
            <a:xfrm>
              <a:off x="5354320" y="660400"/>
              <a:ext cx="2966720" cy="2052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090525"/>
                  </a:solidFill>
                </a:rPr>
                <a:t>小哥哥充电吗？</a:t>
              </a:r>
              <a:endParaRPr lang="en-US" altLang="zh-CN" sz="2000" dirty="0">
                <a:solidFill>
                  <a:srgbClr val="090525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090525"/>
                  </a:solidFill>
                </a:rPr>
                <a:t>刷脸就可以快速充电哦</a:t>
              </a:r>
              <a:r>
                <a:rPr lang="en-US" altLang="zh-CN" sz="2000" dirty="0">
                  <a:solidFill>
                    <a:srgbClr val="090525"/>
                  </a:solidFill>
                </a:rPr>
                <a:t>~</a:t>
              </a:r>
              <a:endParaRPr lang="zh-CN" altLang="en-US" sz="2000" dirty="0">
                <a:solidFill>
                  <a:srgbClr val="090525"/>
                </a:solidFill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 rot="6639714">
              <a:off x="7735929" y="1820909"/>
              <a:ext cx="848563" cy="73152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4881465" cy="6858000"/>
          </a:xfrm>
          <a:prstGeom prst="rect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37433" y="279939"/>
            <a:ext cx="212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Event 4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7433" y="1469773"/>
            <a:ext cx="4576807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>
                <a:solidFill>
                  <a:srgbClr val="63D290"/>
                </a:solidFill>
              </a:rPr>
              <a:t>充电完毕用手机解锁威马汽车准备再启程，突然发现副驾有个神秘人，</a:t>
            </a:r>
            <a:r>
              <a:rPr lang="en-US" altLang="zh-CN" sz="1600" b="1" dirty="0">
                <a:solidFill>
                  <a:srgbClr val="63D290"/>
                </a:solidFill>
              </a:rPr>
              <a:t>TA</a:t>
            </a:r>
            <a:r>
              <a:rPr lang="zh-CN" altLang="en-US" sz="1600" b="1" dirty="0">
                <a:solidFill>
                  <a:srgbClr val="63D290"/>
                </a:solidFill>
              </a:rPr>
              <a:t>竟是威马汽车！</a:t>
            </a:r>
            <a:r>
              <a:rPr lang="zh-CN" altLang="en-US" sz="1600" b="1" dirty="0">
                <a:solidFill>
                  <a:srgbClr val="FFFF00"/>
                </a:solidFill>
              </a:rPr>
              <a:t>（威马汽车领先的人车交互，让你仿佛在和人交谈一样）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24093" y="806906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再启程，副驾惊现神秘人？</a:t>
            </a:r>
          </a:p>
        </p:txBody>
      </p:sp>
      <p:sp>
        <p:nvSpPr>
          <p:cNvPr id="9" name="矩形 8"/>
          <p:cNvSpPr/>
          <p:nvPr/>
        </p:nvSpPr>
        <p:spPr>
          <a:xfrm>
            <a:off x="124093" y="2776199"/>
            <a:ext cx="4478387" cy="3932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片刻之后电就充好了，音乐人回到充电桩旁。</a:t>
            </a:r>
            <a:endParaRPr lang="en-US" altLang="zh-CN" sz="1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“小哥哥收下我的心意再离开吧”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充电桩内吐出收款单，是一张网易云音乐歌单</a:t>
            </a:r>
            <a:endParaRPr lang="en-US" altLang="zh-CN" sz="1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音乐人打开手机</a:t>
            </a:r>
            <a:r>
              <a:rPr lang="en-US" altLang="zh-CN" sz="1400" dirty="0">
                <a:solidFill>
                  <a:schemeClr val="bg1"/>
                </a:solidFill>
              </a:rPr>
              <a:t>APP</a:t>
            </a:r>
            <a:r>
              <a:rPr lang="zh-CN" altLang="en-US" sz="1400" dirty="0">
                <a:solidFill>
                  <a:schemeClr val="bg1"/>
                </a:solidFill>
              </a:rPr>
              <a:t>解锁威马汽车，并扫描歌单，车厢内瞬间就响起了音乐，正准备上路，副驾忽然传来声音</a:t>
            </a:r>
            <a:endParaRPr lang="en-US" altLang="zh-CN" sz="1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“歌不错哦，离目的地还有</a:t>
            </a:r>
            <a:r>
              <a:rPr lang="en-US" altLang="zh-CN" sz="1400" dirty="0">
                <a:solidFill>
                  <a:schemeClr val="bg1"/>
                </a:solidFill>
              </a:rPr>
              <a:t>7km</a:t>
            </a:r>
            <a:r>
              <a:rPr lang="zh-CN" altLang="en-US" sz="1400" dirty="0">
                <a:solidFill>
                  <a:schemeClr val="bg1"/>
                </a:solidFill>
              </a:rPr>
              <a:t>，前面路口左转”</a:t>
            </a:r>
            <a:endParaRPr lang="en-US" altLang="zh-CN" sz="1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音乐人疑惑不解，发问对方是谁</a:t>
            </a:r>
            <a:endParaRPr lang="en-US" altLang="zh-CN" sz="1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“我？我就是你的威马汽车本车啊，还不赶紧出发？”</a:t>
            </a:r>
            <a:endParaRPr lang="en-US" altLang="zh-CN" sz="1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“前面小心行人！你怎么又有微信来了，女朋友啊？”</a:t>
            </a:r>
            <a:endParaRPr lang="en-US" altLang="zh-CN" sz="1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“充完电出来就是满足“</a:t>
            </a:r>
            <a:endParaRPr lang="en-US" altLang="zh-CN" sz="1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</a:rPr>
              <a:t>“</a:t>
            </a:r>
            <a:r>
              <a:rPr lang="zh-CN" altLang="en-US" sz="1400" dirty="0">
                <a:solidFill>
                  <a:schemeClr val="bg1"/>
                </a:solidFill>
              </a:rPr>
              <a:t>话说你看不看世界杯？”</a:t>
            </a:r>
            <a:endParaRPr lang="en-US" altLang="zh-CN" sz="1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一段有趣的唠嗑旅程就此开始了</a:t>
            </a:r>
            <a:r>
              <a:rPr lang="en-US" altLang="zh-CN" sz="1400" dirty="0">
                <a:solidFill>
                  <a:schemeClr val="bg1"/>
                </a:solidFill>
              </a:rPr>
              <a:t>…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/>
          <a:srcRect r="1688"/>
          <a:stretch>
            <a:fillRect/>
          </a:stretch>
        </p:blipFill>
        <p:spPr>
          <a:xfrm>
            <a:off x="4881465" y="0"/>
            <a:ext cx="7310535" cy="2003444"/>
          </a:xfrm>
          <a:prstGeom prst="rect">
            <a:avLst/>
          </a:prstGeom>
        </p:spPr>
      </p:pic>
      <p:pic>
        <p:nvPicPr>
          <p:cNvPr id="1026" name="Picture 2" descr="https://timgsa.baidu.com/timg?image&amp;quality=80&amp;size=b10000_10000&amp;sec=1528873870&amp;di=f24e2966b24a95057f96292a861cfe93&amp;src=http%3A%2F%2Fgw3.alicdn.com%2Ftfscom%2Ftuitui%2FTB2m4rdqXXXXXX0XXXXXXXXXXXX_%21%21288736258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4"/>
          <a:stretch>
            <a:fillRect/>
          </a:stretch>
        </p:blipFill>
        <p:spPr bwMode="auto">
          <a:xfrm>
            <a:off x="4881465" y="2003443"/>
            <a:ext cx="7310535" cy="344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t="8027" b="10426"/>
          <a:stretch>
            <a:fillRect/>
          </a:stretch>
        </p:blipFill>
        <p:spPr>
          <a:xfrm>
            <a:off x="4881464" y="4854557"/>
            <a:ext cx="7310535" cy="200344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08057" y="0"/>
            <a:ext cx="2838039" cy="1808480"/>
          </a:xfrm>
          <a:prstGeom prst="rect">
            <a:avLst/>
          </a:prstGeom>
          <a:solidFill>
            <a:srgbClr val="63D290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13958" y="0"/>
            <a:ext cx="2236510" cy="20891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altLang="zh-CN" sz="2400" b="1" dirty="0">
              <a:solidFill>
                <a:srgbClr val="090525"/>
              </a:solidFill>
            </a:endParaRPr>
          </a:p>
          <a:p>
            <a:pPr algn="ctr"/>
            <a:r>
              <a:rPr lang="zh-CN" altLang="en-US" sz="2400" b="1" dirty="0">
                <a:solidFill>
                  <a:srgbClr val="090525"/>
                </a:solidFill>
              </a:rPr>
              <a:t>新世界“</a:t>
            </a:r>
            <a:r>
              <a:rPr lang="en-US" altLang="zh-CN" sz="2400" b="1" dirty="0">
                <a:solidFill>
                  <a:srgbClr val="090525"/>
                </a:solidFill>
              </a:rPr>
              <a:t>W</a:t>
            </a:r>
            <a:r>
              <a:rPr lang="zh-CN" altLang="en-US" sz="2400" b="1" dirty="0">
                <a:solidFill>
                  <a:srgbClr val="090525"/>
                </a:solidFill>
              </a:rPr>
              <a:t>”</a:t>
            </a:r>
            <a:endParaRPr lang="en-US" altLang="zh-CN" sz="2400" b="1" dirty="0">
              <a:solidFill>
                <a:srgbClr val="090525"/>
              </a:solidFill>
            </a:endParaRPr>
          </a:p>
          <a:p>
            <a:pPr algn="ctr"/>
            <a:endParaRPr lang="en-US" altLang="zh-CN" sz="2000" b="1" dirty="0">
              <a:solidFill>
                <a:srgbClr val="090525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090525"/>
                </a:solidFill>
              </a:rPr>
              <a:t>威马汽车音乐专栏</a:t>
            </a:r>
            <a:endParaRPr lang="en-US" altLang="zh-CN" sz="2000" b="1" dirty="0">
              <a:solidFill>
                <a:srgbClr val="090525"/>
              </a:solidFill>
            </a:endParaRPr>
          </a:p>
          <a:p>
            <a:pPr algn="ctr">
              <a:lnSpc>
                <a:spcPct val="150000"/>
              </a:lnSpc>
            </a:pPr>
            <a:endParaRPr lang="en-US" altLang="zh-CN" sz="2400" b="1" dirty="0">
              <a:solidFill>
                <a:srgbClr val="090525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8057" y="5444583"/>
            <a:ext cx="4325105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本次传播总结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可以到双微社区转发，形成二次传播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23917" y="2219036"/>
            <a:ext cx="5899847" cy="2680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标题：</a:t>
            </a:r>
            <a:endParaRPr lang="en-US" altLang="zh-CN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i="1" u="sng" dirty="0">
                <a:latin typeface="微软雅黑" panose="020B0503020204020204" charset="-122"/>
                <a:ea typeface="微软雅黑" panose="020B0503020204020204" charset="-122"/>
              </a:rPr>
              <a:t>全新音乐世界，已经为你尽兴敞开</a:t>
            </a:r>
            <a:endParaRPr lang="en-US" altLang="zh-CN" i="1" u="sng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en-US" altLang="zh-CN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内容大纲：</a:t>
            </a:r>
            <a:endParaRPr lang="en-US" altLang="zh-CN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图文结合，回顾威马汽车同网易云音乐联合打造的线上推广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讲述音乐的全新玩法和听法，阐释威马汽车的理念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插入歌曲音频文件，曝光线上用户的优质评论和新造歌词</a:t>
            </a:r>
            <a:endParaRPr lang="zh-CN" altLang="en-US" sz="1400" i="1" u="sng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367663" y="334840"/>
            <a:ext cx="3345917" cy="6188319"/>
            <a:chOff x="3559763" y="1611601"/>
            <a:chExt cx="2497529" cy="4619213"/>
          </a:xfrm>
        </p:grpSpPr>
        <p:sp>
          <p:nvSpPr>
            <p:cNvPr id="23" name="文本框 14"/>
            <p:cNvSpPr txBox="1">
              <a:spLocks noChangeArrowheads="1"/>
            </p:cNvSpPr>
            <p:nvPr/>
          </p:nvSpPr>
          <p:spPr bwMode="auto">
            <a:xfrm>
              <a:off x="3641362" y="5926014"/>
              <a:ext cx="2209800" cy="30480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1400" dirty="0">
                  <a:latin typeface="微软雅黑" panose="020B0503020204020204" charset="-122"/>
                  <a:ea typeface="微软雅黑" panose="020B0503020204020204" charset="-122"/>
                </a:rPr>
                <a:t>专栏标题页</a:t>
              </a:r>
            </a:p>
          </p:txBody>
        </p:sp>
        <p:pic>
          <p:nvPicPr>
            <p:cNvPr id="24" name="图片 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559763" y="1611601"/>
              <a:ext cx="2372998" cy="4221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矩形 3"/>
            <p:cNvSpPr>
              <a:spLocks noChangeArrowheads="1"/>
            </p:cNvSpPr>
            <p:nvPr/>
          </p:nvSpPr>
          <p:spPr bwMode="auto">
            <a:xfrm>
              <a:off x="3626020" y="2061607"/>
              <a:ext cx="2258263" cy="51347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</a:ln>
          </p:spPr>
          <p:txBody>
            <a:bodyPr/>
            <a:lstStyle/>
            <a:p>
              <a:pPr defTabSz="1079500"/>
              <a:endParaRPr lang="zh-CN" altLang="en-US" sz="1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641362" y="2203472"/>
              <a:ext cx="2415930" cy="229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latin typeface="微软雅黑" panose="020B0503020204020204" charset="-122"/>
                  <a:ea typeface="微软雅黑" panose="020B0503020204020204" charset="-122"/>
                </a:rPr>
                <a:t>全新音乐世界，已经为你尽兴敞开</a:t>
              </a:r>
            </a:p>
          </p:txBody>
        </p:sp>
      </p:grpSp>
      <p:pic>
        <p:nvPicPr>
          <p:cNvPr id="29" name="Picture 2" descr="http://www.wm-motor.com/static/images/home/popu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0"/>
          <a:stretch>
            <a:fillRect/>
          </a:stretch>
        </p:blipFill>
        <p:spPr bwMode="auto">
          <a:xfrm>
            <a:off x="7456426" y="2178917"/>
            <a:ext cx="2981003" cy="101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29"/>
          <p:cNvSpPr/>
          <p:nvPr/>
        </p:nvSpPr>
        <p:spPr>
          <a:xfrm>
            <a:off x="21388" y="17063"/>
            <a:ext cx="12170612" cy="6858000"/>
          </a:xfrm>
          <a:prstGeom prst="rect">
            <a:avLst/>
          </a:prstGeom>
          <a:noFill/>
          <a:ln w="69850">
            <a:solidFill>
              <a:srgbClr val="6FD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234225" y="301130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/>
            <a:r>
              <a:rPr lang="zh-CN" altLang="en-US" sz="2400" b="1" spc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硬广资源</a:t>
            </a:r>
          </a:p>
        </p:txBody>
      </p:sp>
      <p:pic>
        <p:nvPicPr>
          <p:cNvPr id="3" name="Picture 12" descr="C:\Users\yanzhang\Desktop\95485357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04138" y="1136441"/>
            <a:ext cx="2230603" cy="397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C:\Users\孙敏沁\Documents\Tencent Files\569733847\Image\C2C\TY$QN3}2Z0(4G~_QMP$`2[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639551" y="1136441"/>
            <a:ext cx="2244631" cy="397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344544" y="1136441"/>
            <a:ext cx="2233360" cy="397041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60714" y="5621095"/>
            <a:ext cx="2746110" cy="920208"/>
          </a:xfrm>
          <a:prstGeom prst="rect">
            <a:avLst/>
          </a:prstGeom>
          <a:noFill/>
          <a:ln>
            <a:solidFill>
              <a:srgbClr val="63D2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按天售卖／</a:t>
            </a:r>
            <a:r>
              <a:rPr kumimoji="1"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kumimoji="1"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轮播；</a:t>
            </a:r>
            <a:endParaRPr kumimoji="1"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支持静态；动态；视频</a:t>
            </a:r>
          </a:p>
        </p:txBody>
      </p:sp>
      <p:sp>
        <p:nvSpPr>
          <p:cNvPr id="8" name="矩形 7"/>
          <p:cNvSpPr/>
          <p:nvPr/>
        </p:nvSpPr>
        <p:spPr>
          <a:xfrm>
            <a:off x="4736454" y="5621095"/>
            <a:ext cx="2746110" cy="920208"/>
          </a:xfrm>
          <a:prstGeom prst="rect">
            <a:avLst/>
          </a:prstGeom>
          <a:noFill/>
          <a:ln>
            <a:solidFill>
              <a:srgbClr val="63D2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个性推荐首页第</a:t>
            </a:r>
            <a:r>
              <a:rPr kumimoji="1"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kumimoji="1"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kumimoji="1"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kumimoji="1"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帧</a:t>
            </a:r>
            <a:endParaRPr kumimoji="1"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按天售卖</a:t>
            </a:r>
          </a:p>
        </p:txBody>
      </p:sp>
      <p:sp>
        <p:nvSpPr>
          <p:cNvPr id="9" name="矩形 8"/>
          <p:cNvSpPr/>
          <p:nvPr/>
        </p:nvSpPr>
        <p:spPr>
          <a:xfrm>
            <a:off x="8367305" y="5621095"/>
            <a:ext cx="2735053" cy="920208"/>
          </a:xfrm>
          <a:prstGeom prst="rect">
            <a:avLst/>
          </a:prstGeom>
          <a:noFill/>
          <a:ln>
            <a:solidFill>
              <a:srgbClr val="63D2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个性推荐首页入口／第</a:t>
            </a:r>
            <a:r>
              <a:rPr kumimoji="1"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kumimoji="1"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帧</a:t>
            </a:r>
            <a:endParaRPr kumimoji="1"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kumimoji="1"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按天售卖</a:t>
            </a:r>
            <a:endParaRPr kumimoji="1"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93697" y="970675"/>
            <a:ext cx="2735053" cy="4502935"/>
          </a:xfrm>
          <a:prstGeom prst="rect">
            <a:avLst/>
          </a:prstGeom>
          <a:noFill/>
          <a:ln>
            <a:solidFill>
              <a:srgbClr val="63D2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30186" y="970675"/>
            <a:ext cx="2735053" cy="4502935"/>
          </a:xfrm>
          <a:prstGeom prst="rect">
            <a:avLst/>
          </a:prstGeom>
          <a:noFill/>
          <a:ln>
            <a:solidFill>
              <a:srgbClr val="63D2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367305" y="955048"/>
            <a:ext cx="2735053" cy="4502935"/>
          </a:xfrm>
          <a:prstGeom prst="rect">
            <a:avLst/>
          </a:prstGeom>
          <a:noFill/>
          <a:ln>
            <a:solidFill>
              <a:srgbClr val="63D2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1"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673417" y="5326125"/>
            <a:ext cx="2244631" cy="401924"/>
          </a:xfrm>
          <a:prstGeom prst="rect">
            <a:avLst/>
          </a:prstGeom>
          <a:solidFill>
            <a:srgbClr val="63D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每日歌曲推荐焦点图</a:t>
            </a:r>
          </a:p>
        </p:txBody>
      </p:sp>
      <p:sp>
        <p:nvSpPr>
          <p:cNvPr id="14" name="矩形 13"/>
          <p:cNvSpPr/>
          <p:nvPr/>
        </p:nvSpPr>
        <p:spPr>
          <a:xfrm>
            <a:off x="1344545" y="5326125"/>
            <a:ext cx="2233359" cy="401924"/>
          </a:xfrm>
          <a:prstGeom prst="rect">
            <a:avLst/>
          </a:prstGeom>
          <a:solidFill>
            <a:srgbClr val="63D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启动画面</a:t>
            </a:r>
          </a:p>
        </p:txBody>
      </p:sp>
      <p:sp>
        <p:nvSpPr>
          <p:cNvPr id="15" name="矩形 14"/>
          <p:cNvSpPr/>
          <p:nvPr/>
        </p:nvSpPr>
        <p:spPr>
          <a:xfrm>
            <a:off x="4916454" y="5326126"/>
            <a:ext cx="2418413" cy="401923"/>
          </a:xfrm>
          <a:prstGeom prst="rect">
            <a:avLst/>
          </a:prstGeom>
          <a:solidFill>
            <a:srgbClr val="63D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个性推荐栏目焦点图</a:t>
            </a:r>
          </a:p>
        </p:txBody>
      </p:sp>
      <p:sp>
        <p:nvSpPr>
          <p:cNvPr id="16" name="矩形 15"/>
          <p:cNvSpPr/>
          <p:nvPr/>
        </p:nvSpPr>
        <p:spPr>
          <a:xfrm>
            <a:off x="4969416" y="1717401"/>
            <a:ext cx="2301354" cy="951558"/>
          </a:xfrm>
          <a:prstGeom prst="rect">
            <a:avLst/>
          </a:prstGeom>
          <a:noFill/>
          <a:ln w="38100">
            <a:solidFill>
              <a:srgbClr val="63D29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562975" y="1398406"/>
            <a:ext cx="2428875" cy="1133475"/>
          </a:xfrm>
          <a:prstGeom prst="rect">
            <a:avLst/>
          </a:prstGeom>
          <a:noFill/>
          <a:ln w="38100">
            <a:solidFill>
              <a:srgbClr val="63D29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43860" y="0"/>
            <a:ext cx="5348140" cy="6858000"/>
          </a:xfrm>
          <a:prstGeom prst="rect">
            <a:avLst/>
          </a:prstGeom>
          <a:solidFill>
            <a:srgbClr val="090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491651" y="986393"/>
            <a:ext cx="2052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CONTENT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15499" y="2055884"/>
            <a:ext cx="3004862" cy="3732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altLang="zh-CN" sz="2800" b="1" dirty="0">
                <a:solidFill>
                  <a:schemeClr val="bg1"/>
                </a:solidFill>
              </a:rPr>
              <a:t>PART 1 </a:t>
            </a:r>
            <a:r>
              <a:rPr lang="zh-CN" altLang="en-US" sz="2800" b="1" dirty="0">
                <a:solidFill>
                  <a:schemeClr val="bg1"/>
                </a:solidFill>
              </a:rPr>
              <a:t>媒体推荐</a:t>
            </a:r>
            <a:endParaRPr lang="en-US" altLang="zh-CN" sz="2800" b="1" dirty="0">
              <a:solidFill>
                <a:schemeClr val="bg1"/>
              </a:solidFill>
            </a:endParaRPr>
          </a:p>
          <a:p>
            <a:pPr>
              <a:lnSpc>
                <a:spcPct val="300000"/>
              </a:lnSpc>
            </a:pPr>
            <a:r>
              <a:rPr lang="en-US" altLang="zh-CN" sz="2800" b="1" dirty="0">
                <a:solidFill>
                  <a:schemeClr val="bg1"/>
                </a:solidFill>
              </a:rPr>
              <a:t>PART 2 </a:t>
            </a:r>
            <a:r>
              <a:rPr lang="zh-CN" altLang="en-US" sz="2800" b="1" dirty="0">
                <a:solidFill>
                  <a:schemeClr val="bg1"/>
                </a:solidFill>
              </a:rPr>
              <a:t>推广策略</a:t>
            </a:r>
            <a:endParaRPr lang="en-US" altLang="zh-CN" sz="2800" b="1" dirty="0">
              <a:solidFill>
                <a:schemeClr val="bg1"/>
              </a:solidFill>
            </a:endParaRPr>
          </a:p>
          <a:p>
            <a:pPr>
              <a:lnSpc>
                <a:spcPct val="300000"/>
              </a:lnSpc>
            </a:pPr>
            <a:r>
              <a:rPr lang="en-US" altLang="zh-CN" sz="2800" b="1" dirty="0">
                <a:solidFill>
                  <a:schemeClr val="bg1"/>
                </a:solidFill>
              </a:rPr>
              <a:t>PART 3 </a:t>
            </a:r>
            <a:r>
              <a:rPr lang="zh-CN" altLang="en-US" sz="2800" b="1" dirty="0">
                <a:solidFill>
                  <a:schemeClr val="bg1"/>
                </a:solidFill>
              </a:rPr>
              <a:t>内容规划</a:t>
            </a:r>
          </a:p>
        </p:txBody>
      </p:sp>
      <p:pic>
        <p:nvPicPr>
          <p:cNvPr id="1028" name="Picture 4" descr="https://www.wm-motor.com/static/images/charge/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0" b="8264"/>
          <a:stretch>
            <a:fillRect/>
          </a:stretch>
        </p:blipFill>
        <p:spPr bwMode="auto">
          <a:xfrm>
            <a:off x="0" y="0"/>
            <a:ext cx="68438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2"/>
          <p:cNvGrpSpPr/>
          <p:nvPr/>
        </p:nvGrpSpPr>
        <p:grpSpPr>
          <a:xfrm>
            <a:off x="0" y="-69606"/>
            <a:ext cx="12192001" cy="6858001"/>
            <a:chOff x="-1" y="0"/>
            <a:chExt cx="12192001" cy="6858001"/>
          </a:xfrm>
        </p:grpSpPr>
        <p:grpSp>
          <p:nvGrpSpPr>
            <p:cNvPr id="5" name="组 4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 cstate="email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8" name="矩形 7"/>
              <p:cNvSpPr/>
              <p:nvPr/>
            </p:nvSpPr>
            <p:spPr>
              <a:xfrm flipH="1" flipV="1">
                <a:off x="2814638" y="1785937"/>
                <a:ext cx="6443661" cy="685800"/>
              </a:xfrm>
              <a:prstGeom prst="rect">
                <a:avLst/>
              </a:prstGeom>
              <a:solidFill>
                <a:srgbClr val="09052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>
                  <a:cs typeface="+mn-ea"/>
                  <a:sym typeface="+mn-lt"/>
                </a:endParaRPr>
              </a:p>
            </p:txBody>
          </p:sp>
        </p:grpSp>
        <p:pic>
          <p:nvPicPr>
            <p:cNvPr id="6" name="e421c351304121.58e91adf288fd.jpg" descr="e421c351304121.58e91adf288fd.jpg"/>
            <p:cNvPicPr>
              <a:picLocks noChangeAspect="1"/>
            </p:cNvPicPr>
            <p:nvPr/>
          </p:nvPicPr>
          <p:blipFill rotWithShape="1">
            <a:blip r:embed="rId3" cstate="email"/>
            <a:srcRect/>
            <a:stretch>
              <a:fillRect/>
            </a:stretch>
          </p:blipFill>
          <p:spPr>
            <a:xfrm>
              <a:off x="-1" y="2771775"/>
              <a:ext cx="12192001" cy="4086226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</p:grpSp>
      <p:sp>
        <p:nvSpPr>
          <p:cNvPr id="9" name="TextBox 17"/>
          <p:cNvSpPr txBox="1"/>
          <p:nvPr/>
        </p:nvSpPr>
        <p:spPr>
          <a:xfrm>
            <a:off x="0" y="1181035"/>
            <a:ext cx="12192000" cy="1221096"/>
          </a:xfrm>
          <a:prstGeom prst="rect">
            <a:avLst/>
          </a:prstGeom>
          <a:noFill/>
        </p:spPr>
        <p:txBody>
          <a:bodyPr wrap="square" lIns="243706" tIns="121853" rIns="243706" bIns="121853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5400" b="1" dirty="0">
                <a:solidFill>
                  <a:schemeClr val="bg1"/>
                </a:solidFill>
                <a:cs typeface="+mn-ea"/>
                <a:sym typeface="+mn-lt"/>
              </a:rPr>
              <a:t>THANKS</a:t>
            </a:r>
            <a:r>
              <a:rPr lang="zh-CN" altLang="en-US" sz="5400" b="1" dirty="0">
                <a:solidFill>
                  <a:schemeClr val="bg1"/>
                </a:solidFill>
                <a:cs typeface="+mn-ea"/>
                <a:sym typeface="+mn-lt"/>
              </a:rPr>
              <a:t>！</a:t>
            </a:r>
            <a:endParaRPr lang="en-US" sz="3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026" name="Picture 2" descr="http://www.wm-motor.com/static/images/home/popup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0"/>
          <a:stretch>
            <a:fillRect/>
          </a:stretch>
        </p:blipFill>
        <p:spPr bwMode="auto">
          <a:xfrm>
            <a:off x="0" y="2702169"/>
            <a:ext cx="12192000" cy="41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9429931" y="996368"/>
            <a:ext cx="2578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dirty="0">
                <a:solidFill>
                  <a:schemeClr val="bg1"/>
                </a:solidFill>
                <a:cs typeface="+mn-ea"/>
                <a:sym typeface="+mn-lt"/>
              </a:rPr>
              <a:t>By INAD </a:t>
            </a: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丨 </a:t>
            </a:r>
            <a:r>
              <a:rPr kumimoji="1"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0521</a:t>
            </a:r>
            <a:endParaRPr kumimoji="1"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4" name="内容占位符 21">
            <a:extLst>
              <a:ext uri="{FF2B5EF4-FFF2-40B4-BE49-F238E27FC236}">
                <a16:creationId xmlns:a16="http://schemas.microsoft.com/office/drawing/2014/main" id="{A4394495-A4A9-4CD3-A695-8CC7EED155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/>
          <a:stretch/>
        </p:blipFill>
        <p:spPr>
          <a:xfrm>
            <a:off x="9685770" y="0"/>
            <a:ext cx="2216130" cy="9417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93197" y="2472231"/>
            <a:ext cx="3605606" cy="191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PART 1 </a:t>
            </a:r>
          </a:p>
          <a:p>
            <a:pPr algn="ctr">
              <a:lnSpc>
                <a:spcPct val="20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媒体推荐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FC80622-CD51-4709-8824-997CA1A7AA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-77" r="2340" b="7758"/>
          <a:stretch/>
        </p:blipFill>
        <p:spPr>
          <a:xfrm>
            <a:off x="4352925" y="4385768"/>
            <a:ext cx="3486150" cy="143113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15397" y="1303224"/>
            <a:ext cx="6901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为何选择网易云音乐作为本次推广的首选平台？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278504" y="3911239"/>
            <a:ext cx="1496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网易云音乐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552629" y="3911239"/>
            <a:ext cx="1249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威马汽车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126726" y="459348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创新型音乐平台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247943" y="4593486"/>
            <a:ext cx="1858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创新型汽车企业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4968135" y="3508311"/>
            <a:ext cx="2492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在最擅长玩新的平台</a:t>
            </a:r>
            <a:endParaRPr lang="en-US" altLang="zh-CN" b="1" dirty="0">
              <a:solidFill>
                <a:schemeClr val="bg1"/>
              </a:solidFill>
            </a:endParaRPr>
          </a:p>
          <a:p>
            <a:pPr algn="ctr"/>
            <a:endParaRPr lang="en-US" altLang="zh-CN" b="1" dirty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传播给最热爱尝鲜的人</a:t>
            </a:r>
          </a:p>
        </p:txBody>
      </p:sp>
      <p:sp>
        <p:nvSpPr>
          <p:cNvPr id="23" name="箭头: 右 22"/>
          <p:cNvSpPr/>
          <p:nvPr/>
        </p:nvSpPr>
        <p:spPr>
          <a:xfrm>
            <a:off x="4231875" y="3895381"/>
            <a:ext cx="3965510" cy="126468"/>
          </a:xfrm>
          <a:prstGeom prst="rightArrow">
            <a:avLst/>
          </a:prstGeom>
          <a:solidFill>
            <a:srgbClr val="63D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072" y="2946761"/>
            <a:ext cx="1076325" cy="733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899" t="3853" r="4208" b="5851"/>
          <a:stretch>
            <a:fillRect/>
          </a:stretch>
        </p:blipFill>
        <p:spPr>
          <a:xfrm>
            <a:off x="9713863" y="3002886"/>
            <a:ext cx="626217" cy="626216"/>
          </a:xfrm>
          <a:prstGeom prst="round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D4C3A1A-6668-4778-9202-18FBCFFB0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90" y="4621412"/>
            <a:ext cx="2847079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046662" y="3590667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</a:rPr>
              <a:t>创新型音乐平台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03735" y="3683000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告别专辑时代，开启歌单时代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547368" y="5972274"/>
            <a:ext cx="537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定位 </a:t>
            </a:r>
            <a:r>
              <a:rPr lang="en-US" altLang="zh-CN" b="1" dirty="0">
                <a:solidFill>
                  <a:schemeClr val="bg1"/>
                </a:solidFill>
              </a:rPr>
              <a:t>184,000,000+</a:t>
            </a:r>
            <a:r>
              <a:rPr lang="en-US" altLang="zh-CN" dirty="0">
                <a:solidFill>
                  <a:schemeClr val="bg1"/>
                </a:solidFill>
              </a:rPr>
              <a:t> </a:t>
            </a:r>
            <a:r>
              <a:rPr lang="zh-CN" altLang="en-US" dirty="0">
                <a:solidFill>
                  <a:schemeClr val="bg1"/>
                </a:solidFill>
              </a:rPr>
              <a:t>个热爱尝鲜的高意向购车人群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373989" y="5327531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rgbClr val="63D290"/>
                </a:solidFill>
              </a:rPr>
              <a:t>都市新人类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522930" y="3197871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rgbClr val="63D290"/>
                </a:solidFill>
              </a:rPr>
              <a:t>听歌新时代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185948" y="319549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rgbClr val="63D290"/>
                </a:solidFill>
              </a:rPr>
              <a:t>跨界新合作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/>
          <a:srcRect l="4899" t="3853" r="4208" b="5851"/>
          <a:stretch>
            <a:fillRect/>
          </a:stretch>
        </p:blipFill>
        <p:spPr>
          <a:xfrm>
            <a:off x="5799250" y="2466608"/>
            <a:ext cx="836586" cy="836585"/>
          </a:xfrm>
          <a:prstGeom prst="round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401869" y="25950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媒体匹配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185948" y="3683000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新品牌合作玩法，屡造营销爆点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636" y="2157429"/>
            <a:ext cx="836586" cy="83658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64" y="2152834"/>
            <a:ext cx="1011496" cy="101149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63" y="4381326"/>
            <a:ext cx="946205" cy="9462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4C827AE-CB51-4BD0-A8B8-0B708089C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223" y="969289"/>
            <a:ext cx="2847079" cy="68281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064144" y="927583"/>
            <a:ext cx="92718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defRPr/>
            </a:pPr>
            <a:r>
              <a:rPr kumimoji="1"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Yuanti SC" charset="-122"/>
              </a:rPr>
              <a:t>网易云音乐</a:t>
            </a:r>
            <a:r>
              <a:rPr kumimoji="1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Yuanti SC" charset="-122"/>
              </a:rPr>
              <a:t> </a:t>
            </a:r>
            <a:r>
              <a:rPr kumimoji="1" lang="zh-CN" altLang="en-US" sz="2400" b="1" dirty="0">
                <a:solidFill>
                  <a:srgbClr val="090525"/>
                </a:solidFill>
                <a:latin typeface="微软雅黑" panose="020B0503020204020204" charset="-122"/>
                <a:ea typeface="微软雅黑" panose="020B0503020204020204" charset="-122"/>
                <a:cs typeface="Yuanti SC" charset="-122"/>
              </a:rPr>
              <a:t> </a:t>
            </a:r>
            <a:r>
              <a:rPr kumimoji="1" lang="en-US" altLang="zh-CN" sz="2400" b="1" dirty="0">
                <a:solidFill>
                  <a:srgbClr val="090525"/>
                </a:solidFill>
                <a:latin typeface="微软雅黑" panose="020B0503020204020204" charset="-122"/>
                <a:ea typeface="微软雅黑" panose="020B0503020204020204" charset="-122"/>
                <a:cs typeface="Yuanti SC" charset="-122"/>
              </a:rPr>
              <a:t>|</a:t>
            </a:r>
            <a:r>
              <a:rPr kumimoji="1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Yuanti SC" charset="-122"/>
              </a:rPr>
              <a:t>创新</a:t>
            </a:r>
            <a:r>
              <a:rPr kumimoji="1" lang="zh-CN" altLang="en-US" sz="2400" b="1" dirty="0">
                <a:solidFill>
                  <a:srgbClr val="090525"/>
                </a:solidFill>
                <a:latin typeface="微软雅黑" panose="020B0503020204020204" charset="-122"/>
                <a:ea typeface="微软雅黑" panose="020B0503020204020204" charset="-122"/>
                <a:cs typeface="Yuanti SC" charset="-122"/>
              </a:rPr>
              <a:t>音乐平台 引领音乐</a:t>
            </a:r>
            <a:r>
              <a:rPr kumimoji="1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Yuanti SC" charset="-122"/>
              </a:rPr>
              <a:t>革命</a:t>
            </a:r>
            <a:r>
              <a:rPr lang="en-US" altLang="zh-CN" sz="2400" b="1" dirty="0">
                <a:solidFill>
                  <a:srgbClr val="090525"/>
                </a:solidFill>
                <a:latin typeface="微软雅黑" panose="020B0503020204020204" charset="-122"/>
                <a:ea typeface="微软雅黑" panose="020B0503020204020204" charset="-122"/>
                <a:cs typeface="Yuanti SC" charset="-122"/>
              </a:rPr>
              <a:t>|</a:t>
            </a:r>
            <a:endParaRPr lang="zh-CN" altLang="zh-CN" sz="2400" b="1" dirty="0">
              <a:solidFill>
                <a:srgbClr val="090525"/>
              </a:solidFill>
              <a:latin typeface="微软雅黑" panose="020B0503020204020204" charset="-122"/>
              <a:ea typeface="微软雅黑" panose="020B0503020204020204" charset="-122"/>
              <a:cs typeface="Yuanti SC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4899" t="3853" r="4208" b="5851"/>
          <a:stretch>
            <a:fillRect/>
          </a:stretch>
        </p:blipFill>
        <p:spPr>
          <a:xfrm>
            <a:off x="1199513" y="927583"/>
            <a:ext cx="523222" cy="523221"/>
          </a:xfrm>
          <a:prstGeom prst="roundRect">
            <a:avLst/>
          </a:prstGeom>
        </p:spPr>
      </p:pic>
      <p:grpSp>
        <p:nvGrpSpPr>
          <p:cNvPr id="8" name="组 4"/>
          <p:cNvGrpSpPr/>
          <p:nvPr/>
        </p:nvGrpSpPr>
        <p:grpSpPr>
          <a:xfrm>
            <a:off x="-2164" y="2204720"/>
            <a:ext cx="12182578" cy="3982720"/>
            <a:chOff x="711085" y="2068948"/>
            <a:chExt cx="11003544" cy="3597271"/>
          </a:xfrm>
          <a:solidFill>
            <a:srgbClr val="0A0426"/>
          </a:solidFill>
        </p:grpSpPr>
        <p:sp>
          <p:nvSpPr>
            <p:cNvPr id="9" name="Rectangle 20"/>
            <p:cNvSpPr>
              <a:spLocks noChangeArrowheads="1"/>
            </p:cNvSpPr>
            <p:nvPr/>
          </p:nvSpPr>
          <p:spPr bwMode="auto">
            <a:xfrm>
              <a:off x="711085" y="2079632"/>
              <a:ext cx="2080969" cy="12825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anchor="ctr" anchorCtr="1">
              <a:noAutofit/>
            </a:bodyPr>
            <a:lstStyle>
              <a:lvl1pPr marL="342900" indent="-342900"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742950" indent="-285750"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2pPr>
              <a:lvl3pPr marL="1143000" indent="-228600"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3pPr>
              <a:lvl4pPr marL="1600200" indent="-228600"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4pPr>
              <a:lvl5pPr marL="2057400" indent="-228600"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从听音乐变为 </a:t>
              </a:r>
              <a:endParaRPr lang="en-US" altLang="zh-CN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看</a:t>
              </a:r>
              <a:r>
                <a:rPr lang="en-US" altLang="zh-CN" sz="1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&amp;</a:t>
              </a:r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聊音乐</a:t>
              </a:r>
            </a:p>
          </p:txBody>
        </p:sp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4865434" y="2071251"/>
              <a:ext cx="2300631" cy="129093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anchor="ctr" anchorCtr="1"/>
            <a:lstStyle>
              <a:lvl1pPr marL="342900" indent="-342900"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742950" indent="-285750"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2pPr>
              <a:lvl3pPr marL="1143000" indent="-228600"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3pPr>
              <a:lvl4pPr marL="1600200" indent="-228600"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4pPr>
              <a:lvl5pPr marL="2057400" indent="-228600"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9pPr>
            </a:lstStyle>
            <a:p>
              <a:pPr marL="0" indent="0"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从歌手出发变</a:t>
              </a:r>
              <a:endParaRPr lang="en-US" altLang="zh-CN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marL="0" indent="0"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从</a:t>
              </a:r>
              <a:r>
                <a:rPr lang="zh-CN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用户出发</a:t>
              </a:r>
              <a:endParaRPr lang="en-US" altLang="zh-CN" sz="2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1085" y="3466674"/>
              <a:ext cx="2080969" cy="2199545"/>
            </a:xfrm>
            <a:prstGeom prst="rect">
              <a:avLst/>
            </a:prstGeom>
            <a:grpFill/>
            <a:ln>
              <a:noFill/>
            </a:ln>
            <a:effectLst/>
          </p:spPr>
        </p:pic>
        <p:sp>
          <p:nvSpPr>
            <p:cNvPr id="12" name="Rectangle 20"/>
            <p:cNvSpPr>
              <a:spLocks noChangeArrowheads="1"/>
            </p:cNvSpPr>
            <p:nvPr/>
          </p:nvSpPr>
          <p:spPr bwMode="auto">
            <a:xfrm>
              <a:off x="7254127" y="3466674"/>
              <a:ext cx="1897256" cy="219954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anchor="ctr" anchorCtr="1"/>
            <a:lstStyle>
              <a:lvl1pPr marL="342900" indent="-342900"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742950" indent="-285750"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2pPr>
              <a:lvl3pPr marL="1143000" indent="-228600"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3pPr>
              <a:lvl4pPr marL="1600200" indent="-228600"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4pPr>
              <a:lvl5pPr marL="2057400" indent="-228600"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9pPr>
            </a:lstStyle>
            <a:p>
              <a:pPr marL="0" indent="0"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唱片公司引领格局 变为 </a:t>
              </a:r>
              <a:r>
                <a:rPr lang="zh-CN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音乐平台引领格局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9239443" y="2068948"/>
              <a:ext cx="2475186" cy="3597271"/>
            </a:xfrm>
            <a:prstGeom prst="rect">
              <a:avLst/>
            </a:prstGeom>
            <a:grpFill/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5433" y="3465512"/>
              <a:ext cx="2300631" cy="2200707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10096" y="2068948"/>
              <a:ext cx="1941286" cy="1293242"/>
            </a:xfrm>
            <a:prstGeom prst="rect">
              <a:avLst/>
            </a:prstGeom>
            <a:grpFill/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58128" y="2079633"/>
              <a:ext cx="1897257" cy="1282559"/>
            </a:xfrm>
            <a:prstGeom prst="rect">
              <a:avLst/>
            </a:prstGeom>
            <a:grpFill/>
          </p:spPr>
        </p:pic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2858128" y="3466674"/>
              <a:ext cx="1897256" cy="219954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anchor="ctr" anchorCtr="1"/>
            <a:lstStyle>
              <a:lvl1pPr marL="342900" indent="-342900"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marL="742950" indent="-285750"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2pPr>
              <a:lvl3pPr marL="1143000" indent="-228600"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3pPr>
              <a:lvl4pPr marL="1600200" indent="-228600"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4pPr>
              <a:lvl5pPr marL="2057400" indent="-228600"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5pPr>
              <a:lvl6pPr marL="2514600" indent="-228600" algn="ctr" fontAlgn="base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6pPr>
              <a:lvl7pPr marL="2971800" indent="-228600" algn="ctr" fontAlgn="base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7pPr>
              <a:lvl8pPr marL="3429000" indent="-228600" algn="ctr" fontAlgn="base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8pPr>
              <a:lvl9pPr marL="3886200" indent="-228600" algn="ctr" fontAlgn="base">
                <a:spcBef>
                  <a:spcPct val="0"/>
                </a:spcBef>
                <a:spcAft>
                  <a:spcPct val="0"/>
                </a:spcAft>
                <a:defRPr kumimoji="1" sz="1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专辑时代 </a:t>
              </a:r>
              <a:endPara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变为 </a:t>
              </a:r>
              <a:endPara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歌单时代</a:t>
              </a:r>
            </a:p>
          </p:txBody>
        </p:sp>
      </p:grpSp>
      <p:sp>
        <p:nvSpPr>
          <p:cNvPr id="19" name="矩形 18"/>
          <p:cNvSpPr/>
          <p:nvPr/>
        </p:nvSpPr>
        <p:spPr>
          <a:xfrm>
            <a:off x="21388" y="17063"/>
            <a:ext cx="12170612" cy="6858000"/>
          </a:xfrm>
          <a:prstGeom prst="rect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3"/>
          <p:cNvSpPr txBox="1"/>
          <p:nvPr/>
        </p:nvSpPr>
        <p:spPr>
          <a:xfrm>
            <a:off x="6932543" y="2127270"/>
            <a:ext cx="6487313" cy="59637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spc="600" dirty="0">
                <a:solidFill>
                  <a:srgbClr val="C00000"/>
                </a:solidFill>
                <a:cs typeface="+mn-ea"/>
                <a:sym typeface="+mn-lt"/>
              </a:rPr>
              <a:t>歌单时代来临</a:t>
            </a:r>
            <a:endParaRPr lang="en-US" altLang="zh-CN" sz="2800" b="1" spc="600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034852" y="2940445"/>
            <a:ext cx="3613053" cy="1670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+mn-ea"/>
                <a:cs typeface="+mn-ea"/>
                <a:sym typeface="+mn-lt"/>
              </a:rPr>
              <a:t>半年内用户创建的优质歌单数量达到</a:t>
            </a:r>
            <a:r>
              <a:rPr lang="en-US" altLang="zh-CN" sz="1400" dirty="0">
                <a:latin typeface="+mn-ea"/>
                <a:cs typeface="+mn-ea"/>
                <a:sym typeface="+mn-lt"/>
              </a:rPr>
              <a:t>3800</a:t>
            </a:r>
            <a:r>
              <a:rPr lang="zh-CN" altLang="en-US" sz="1400" dirty="0">
                <a:latin typeface="+mn-ea"/>
                <a:cs typeface="+mn-ea"/>
                <a:sym typeface="+mn-lt"/>
              </a:rPr>
              <a:t>万个。以去年上海</a:t>
            </a:r>
            <a:r>
              <a:rPr lang="en-US" altLang="zh-CN" sz="1400" dirty="0">
                <a:latin typeface="+mn-ea"/>
                <a:cs typeface="+mn-ea"/>
                <a:sym typeface="+mn-lt"/>
              </a:rPr>
              <a:t>+</a:t>
            </a:r>
            <a:r>
              <a:rPr lang="zh-CN" altLang="en-US" sz="1400" dirty="0">
                <a:latin typeface="+mn-ea"/>
                <a:cs typeface="+mn-ea"/>
                <a:sym typeface="+mn-lt"/>
              </a:rPr>
              <a:t>深圳两个城市的总人口为例，上海常住人口为</a:t>
            </a:r>
            <a:r>
              <a:rPr lang="en-US" altLang="zh-CN" sz="1400" dirty="0">
                <a:latin typeface="+mn-ea"/>
                <a:cs typeface="+mn-ea"/>
                <a:sym typeface="+mn-lt"/>
              </a:rPr>
              <a:t>2415</a:t>
            </a:r>
            <a:r>
              <a:rPr lang="zh-CN" altLang="en-US" sz="1400" dirty="0">
                <a:latin typeface="+mn-ea"/>
                <a:cs typeface="+mn-ea"/>
                <a:sym typeface="+mn-lt"/>
              </a:rPr>
              <a:t>万人，深圳为</a:t>
            </a:r>
            <a:r>
              <a:rPr lang="en-US" altLang="zh-CN" sz="1400" dirty="0">
                <a:latin typeface="+mn-ea"/>
                <a:cs typeface="+mn-ea"/>
                <a:sym typeface="+mn-lt"/>
              </a:rPr>
              <a:t>1173</a:t>
            </a:r>
            <a:r>
              <a:rPr lang="zh-CN" altLang="en-US" sz="1400" dirty="0">
                <a:latin typeface="+mn-ea"/>
                <a:cs typeface="+mn-ea"/>
                <a:sym typeface="+mn-lt"/>
              </a:rPr>
              <a:t>万人，相当于两地常住人口在半年内每人都创建了一个歌单。</a:t>
            </a:r>
          </a:p>
        </p:txBody>
      </p:sp>
      <p:sp>
        <p:nvSpPr>
          <p:cNvPr id="6" name="Shape 628"/>
          <p:cNvSpPr/>
          <p:nvPr/>
        </p:nvSpPr>
        <p:spPr>
          <a:xfrm>
            <a:off x="9399789" y="5002949"/>
            <a:ext cx="1328470" cy="1274843"/>
          </a:xfrm>
          <a:prstGeom prst="ellipse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txBody>
          <a:bodyPr wrap="square" lIns="21431" tIns="21431" rIns="21431" bIns="21431" numCol="1" anchor="t">
            <a:noAutofit/>
          </a:bodyPr>
          <a:lstStyle/>
          <a:p>
            <a:pPr>
              <a:defRPr>
                <a:latin typeface="+mn-lt"/>
                <a:ea typeface="+mn-ea"/>
                <a:cs typeface="+mn-cs"/>
                <a:sym typeface="Arial" panose="020B0604020202020204"/>
              </a:defRPr>
            </a:pPr>
            <a:endParaRPr sz="700" dirty="0">
              <a:cs typeface="+mn-ea"/>
              <a:sym typeface="+mn-lt"/>
            </a:endParaRPr>
          </a:p>
        </p:txBody>
      </p:sp>
      <p:sp>
        <p:nvSpPr>
          <p:cNvPr id="7" name="Shape 628"/>
          <p:cNvSpPr/>
          <p:nvPr/>
        </p:nvSpPr>
        <p:spPr>
          <a:xfrm>
            <a:off x="7126070" y="5002949"/>
            <a:ext cx="1328470" cy="1274843"/>
          </a:xfrm>
          <a:prstGeom prst="ellipse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</p:spPr>
        <p:txBody>
          <a:bodyPr wrap="square" lIns="21431" tIns="21431" rIns="21431" bIns="21431" numCol="1" anchor="t">
            <a:noAutofit/>
          </a:bodyPr>
          <a:lstStyle/>
          <a:p>
            <a:pPr>
              <a:defRPr>
                <a:latin typeface="+mn-lt"/>
                <a:ea typeface="+mn-ea"/>
                <a:cs typeface="+mn-cs"/>
                <a:sym typeface="Arial" panose="020B0604020202020204"/>
              </a:defRPr>
            </a:pPr>
            <a:endParaRPr sz="700" dirty="0"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692860" y="5525272"/>
            <a:ext cx="694101" cy="5357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1431" tIns="21431" rIns="21431" bIns="21431" numCol="1" spcCol="38100" rtlCol="0" anchor="t">
            <a:spAutoFit/>
          </a:bodyPr>
          <a:lstStyle/>
          <a:p>
            <a:pPr algn="ctr" defTabSz="1121410" hangingPunct="0"/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4</a:t>
            </a:r>
            <a:r>
              <a:rPr lang="zh-CN" altLang="en-US" sz="3200" dirty="0">
                <a:solidFill>
                  <a:schemeClr val="bg1"/>
                </a:solidFill>
                <a:cs typeface="+mn-ea"/>
                <a:sym typeface="+mn-lt"/>
              </a:rPr>
              <a:t>亿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327535" y="5525272"/>
            <a:ext cx="934551" cy="5357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1431" tIns="21431" rIns="21431" bIns="21431" numCol="1" spcCol="38100" rtlCol="0" anchor="t">
            <a:spAutoFit/>
          </a:bodyPr>
          <a:lstStyle/>
          <a:p>
            <a:pPr algn="ctr" defTabSz="1121410" hangingPunct="0"/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62</a:t>
            </a:r>
            <a:r>
              <a:rPr lang="zh-CN" altLang="en-US" sz="3200" dirty="0">
                <a:solidFill>
                  <a:schemeClr val="bg1"/>
                </a:solidFill>
                <a:cs typeface="+mn-ea"/>
                <a:sym typeface="+mn-lt"/>
              </a:rPr>
              <a:t>万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161579" y="5337088"/>
            <a:ext cx="1274388" cy="2895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1431" tIns="21431" rIns="21431" bIns="21431" numCol="1" spcCol="38100" rtlCol="0" anchor="t">
            <a:spAutoFit/>
          </a:bodyPr>
          <a:lstStyle/>
          <a:p>
            <a:pPr algn="ctr" defTabSz="1121410" hangingPunct="0"/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每日新建歌单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595881" y="5337088"/>
            <a:ext cx="864018" cy="2895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1431" tIns="21431" rIns="21431" bIns="21431" numCol="1" spcCol="38100" rtlCol="0" anchor="t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歌单总数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58840" y="1725304"/>
            <a:ext cx="2435439" cy="43356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339226" y="2173877"/>
            <a:ext cx="2183467" cy="38871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080334" y="2632788"/>
            <a:ext cx="1925688" cy="3428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矩形 14"/>
          <p:cNvSpPr/>
          <p:nvPr/>
        </p:nvSpPr>
        <p:spPr>
          <a:xfrm>
            <a:off x="3992370" y="6218625"/>
            <a:ext cx="22391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cs typeface="+mn-ea"/>
                <a:sym typeface="+mn-lt"/>
              </a:rPr>
              <a:t>1300</a:t>
            </a:r>
            <a:r>
              <a:rPr lang="zh-CN" altLang="en-US" sz="1200" dirty="0">
                <a:cs typeface="+mn-ea"/>
                <a:sym typeface="+mn-lt"/>
              </a:rPr>
              <a:t>万次播放</a:t>
            </a:r>
            <a:endParaRPr lang="en-US" altLang="zh-CN" sz="1200" dirty="0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313044" y="6218624"/>
            <a:ext cx="22391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cs typeface="+mn-ea"/>
                <a:sym typeface="+mn-lt"/>
              </a:rPr>
              <a:t>1700</a:t>
            </a:r>
            <a:r>
              <a:rPr lang="zh-CN" altLang="en-US" sz="1200" dirty="0">
                <a:cs typeface="+mn-ea"/>
                <a:sym typeface="+mn-lt"/>
              </a:rPr>
              <a:t>万次播放</a:t>
            </a:r>
            <a:endParaRPr lang="en-US" altLang="zh-CN" sz="1200" dirty="0"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5381" y="6218624"/>
            <a:ext cx="22391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cs typeface="+mn-ea"/>
                <a:sym typeface="+mn-lt"/>
              </a:rPr>
              <a:t>2400</a:t>
            </a:r>
            <a:r>
              <a:rPr lang="zh-CN" altLang="en-US" sz="1200" dirty="0">
                <a:cs typeface="+mn-ea"/>
                <a:sym typeface="+mn-lt"/>
              </a:rPr>
              <a:t>万次播放</a:t>
            </a:r>
            <a:endParaRPr lang="en-US" altLang="zh-CN" sz="1200" dirty="0"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86612" y="849654"/>
            <a:ext cx="505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不听歌单？那就不是新时代的音乐爱好者！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86612" y="143352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rgbClr val="C00000"/>
                </a:solidFill>
              </a:rPr>
              <a:t>听歌新时代</a:t>
            </a:r>
          </a:p>
        </p:txBody>
      </p:sp>
      <p:sp>
        <p:nvSpPr>
          <p:cNvPr id="20" name="矩形 19"/>
          <p:cNvSpPr/>
          <p:nvPr/>
        </p:nvSpPr>
        <p:spPr>
          <a:xfrm>
            <a:off x="21388" y="17063"/>
            <a:ext cx="12170612" cy="6858000"/>
          </a:xfrm>
          <a:prstGeom prst="rect">
            <a:avLst/>
          </a:prstGeom>
          <a:noFill/>
          <a:ln w="698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2667</Words>
  <Application>Microsoft Office PowerPoint</Application>
  <PresentationFormat>宽屏</PresentationFormat>
  <Paragraphs>321</Paragraphs>
  <Slides>40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6" baseType="lpstr">
      <vt:lpstr>等线</vt:lpstr>
      <vt:lpstr>汉仪中宋简</vt:lpstr>
      <vt:lpstr>微软雅黑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威马汽车全新出行方式“智联随行”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June Ambition</dc:creator>
  <cp:lastModifiedBy>康 邓</cp:lastModifiedBy>
  <cp:revision>595</cp:revision>
  <dcterms:created xsi:type="dcterms:W3CDTF">2018-05-21T02:02:00Z</dcterms:created>
  <dcterms:modified xsi:type="dcterms:W3CDTF">2020-11-02T06:49:54Z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2052-11.1.0.9662</vt:lpwstr>
  </property>
</Properties>
</file>