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92" r:id="rId2"/>
    <p:sldId id="491" r:id="rId3"/>
    <p:sldId id="479" r:id="rId4"/>
    <p:sldId id="259" r:id="rId5"/>
    <p:sldId id="483" r:id="rId6"/>
    <p:sldId id="261" r:id="rId7"/>
    <p:sldId id="480" r:id="rId8"/>
    <p:sldId id="481" r:id="rId9"/>
    <p:sldId id="488" r:id="rId10"/>
    <p:sldId id="482" r:id="rId11"/>
    <p:sldId id="436" r:id="rId12"/>
    <p:sldId id="455" r:id="rId13"/>
    <p:sldId id="440" r:id="rId14"/>
    <p:sldId id="438" r:id="rId15"/>
    <p:sldId id="489" r:id="rId16"/>
    <p:sldId id="446" r:id="rId17"/>
    <p:sldId id="402" r:id="rId18"/>
    <p:sldId id="427" r:id="rId19"/>
    <p:sldId id="447" r:id="rId20"/>
    <p:sldId id="401" r:id="rId21"/>
    <p:sldId id="449" r:id="rId22"/>
    <p:sldId id="403" r:id="rId23"/>
    <p:sldId id="343" r:id="rId24"/>
    <p:sldId id="469" r:id="rId25"/>
    <p:sldId id="466" r:id="rId26"/>
    <p:sldId id="462" r:id="rId27"/>
    <p:sldId id="467" r:id="rId28"/>
    <p:sldId id="463" r:id="rId29"/>
    <p:sldId id="458" r:id="rId30"/>
    <p:sldId id="493" r:id="rId31"/>
    <p:sldId id="490" r:id="rId32"/>
    <p:sldId id="417" r:id="rId33"/>
    <p:sldId id="299" r:id="rId34"/>
  </p:sldIdLst>
  <p:sldSz cx="14401800" cy="7200900"/>
  <p:notesSz cx="6858000" cy="9144000"/>
  <p:custDataLst>
    <p:tags r:id="rId37"/>
  </p:custDataLst>
  <p:defaultTextStyle>
    <a:defPPr>
      <a:defRPr lang="zh-CN"/>
    </a:defPPr>
    <a:lvl1pPr marL="0" algn="l" defTabSz="138239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91515" algn="l" defTabSz="138239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82395" algn="l" defTabSz="138239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73910" algn="l" defTabSz="138239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65425" algn="l" defTabSz="138239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56305" algn="l" defTabSz="138239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47820" algn="l" defTabSz="138239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38700" algn="l" defTabSz="138239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530215" algn="l" defTabSz="138239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44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6B5D"/>
    <a:srgbClr val="DCDCDC"/>
    <a:srgbClr val="FFD700"/>
    <a:srgbClr val="FAFFF0"/>
    <a:srgbClr val="FAF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5" autoAdjust="0"/>
    <p:restoredTop sz="94712" autoAdjust="0"/>
  </p:normalViewPr>
  <p:slideViewPr>
    <p:cSldViewPr>
      <p:cViewPr varScale="1">
        <p:scale>
          <a:sx n="78" d="100"/>
          <a:sy n="78" d="100"/>
        </p:scale>
        <p:origin x="509" y="62"/>
      </p:cViewPr>
      <p:guideLst>
        <p:guide orient="horz" pos="2268"/>
        <p:guide pos="44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187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23A00-10AD-44CD-B156-227DF3C9C044}" type="datetimeFigureOut">
              <a:rPr lang="zh-CN" altLang="en-US" smtClean="0"/>
              <a:t>2019/9/21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B73A8-1A53-40B5-96A7-E0D75B5C77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294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1DA60-42E1-4F32-815F-44E7F792E5B7}" type="datetimeFigureOut">
              <a:rPr lang="zh-CN" altLang="en-US" smtClean="0"/>
              <a:t>2019/9/21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B7B63-4A15-4268-AF1F-BDC98C9E66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0568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823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91515" algn="l" defTabSz="13823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82395" algn="l" defTabSz="13823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73910" algn="l" defTabSz="13823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65425" algn="l" defTabSz="13823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56305" algn="l" defTabSz="13823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47820" algn="l" defTabSz="13823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38700" algn="l" defTabSz="13823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530215" algn="l" defTabSz="13823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0" y="685800"/>
            <a:ext cx="6858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BF363-BE86-4D7A-8942-DA1266F9C02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250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80136" y="2236951"/>
            <a:ext cx="12241530" cy="154352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60270" y="4080511"/>
            <a:ext cx="10081261" cy="18402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91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82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7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65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5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47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3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530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0090" y="288372"/>
            <a:ext cx="12961621" cy="12001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20090" y="1680213"/>
            <a:ext cx="12961621" cy="47522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41307" y="288372"/>
            <a:ext cx="3240405" cy="614410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20093" y="288372"/>
            <a:ext cx="9481185" cy="61441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720090" y="6674169"/>
            <a:ext cx="3360420" cy="384492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B17BDB86-A332-458A-951D-E2B8C07FCAC5}" type="datetimeFigureOut">
              <a:rPr lang="zh-CN" altLang="en-US"/>
              <a:t>2019/9/21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920615" y="6674169"/>
            <a:ext cx="4560570" cy="384492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10321290" y="6674169"/>
            <a:ext cx="3360420" cy="384492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AA0AD2A0-D923-4D43-90F5-A2F57FBEEC2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0090" y="288372"/>
            <a:ext cx="12961621" cy="12001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0090" y="1680213"/>
            <a:ext cx="12961621" cy="4752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0090" y="288372"/>
            <a:ext cx="12961621" cy="12001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20093" y="1680213"/>
            <a:ext cx="6360795" cy="4752261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320918" y="1680213"/>
            <a:ext cx="6360795" cy="4752261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0090" y="288372"/>
            <a:ext cx="12961621" cy="1200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0090" y="1611872"/>
            <a:ext cx="6363296" cy="6717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91515" indent="0">
              <a:buNone/>
              <a:defRPr sz="3000" b="1"/>
            </a:lvl2pPr>
            <a:lvl3pPr marL="1382395" indent="0">
              <a:buNone/>
              <a:defRPr sz="2700" b="1"/>
            </a:lvl3pPr>
            <a:lvl4pPr marL="2073910" indent="0">
              <a:buNone/>
              <a:defRPr sz="2400" b="1"/>
            </a:lvl4pPr>
            <a:lvl5pPr marL="2765425" indent="0">
              <a:buNone/>
              <a:defRPr sz="2400" b="1"/>
            </a:lvl5pPr>
            <a:lvl6pPr marL="3456305" indent="0">
              <a:buNone/>
              <a:defRPr sz="2400" b="1"/>
            </a:lvl6pPr>
            <a:lvl7pPr marL="4147820" indent="0">
              <a:buNone/>
              <a:defRPr sz="2400" b="1"/>
            </a:lvl7pPr>
            <a:lvl8pPr marL="4838700" indent="0">
              <a:buNone/>
              <a:defRPr sz="2400" b="1"/>
            </a:lvl8pPr>
            <a:lvl9pPr marL="5530215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20090" y="2283620"/>
            <a:ext cx="6363296" cy="414885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7315920" y="1611872"/>
            <a:ext cx="6365797" cy="6717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91515" indent="0">
              <a:buNone/>
              <a:defRPr sz="3000" b="1"/>
            </a:lvl2pPr>
            <a:lvl3pPr marL="1382395" indent="0">
              <a:buNone/>
              <a:defRPr sz="2700" b="1"/>
            </a:lvl3pPr>
            <a:lvl4pPr marL="2073910" indent="0">
              <a:buNone/>
              <a:defRPr sz="2400" b="1"/>
            </a:lvl4pPr>
            <a:lvl5pPr marL="2765425" indent="0">
              <a:buNone/>
              <a:defRPr sz="2400" b="1"/>
            </a:lvl5pPr>
            <a:lvl6pPr marL="3456305" indent="0">
              <a:buNone/>
              <a:defRPr sz="2400" b="1"/>
            </a:lvl6pPr>
            <a:lvl7pPr marL="4147820" indent="0">
              <a:buNone/>
              <a:defRPr sz="2400" b="1"/>
            </a:lvl7pPr>
            <a:lvl8pPr marL="4838700" indent="0">
              <a:buNone/>
              <a:defRPr sz="2400" b="1"/>
            </a:lvl8pPr>
            <a:lvl9pPr marL="5530215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7315920" y="2283620"/>
            <a:ext cx="6365797" cy="414885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0090" y="288372"/>
            <a:ext cx="12961621" cy="12001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0099" y="286704"/>
            <a:ext cx="4738093" cy="1220153"/>
          </a:xfrm>
          <a:prstGeom prst="rect">
            <a:avLst/>
          </a:prstGeo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30704" y="286708"/>
            <a:ext cx="8051006" cy="614576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20099" y="1506858"/>
            <a:ext cx="4738093" cy="49256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/>
            </a:lvl1pPr>
            <a:lvl2pPr marL="691515" indent="0">
              <a:buNone/>
              <a:defRPr sz="1800"/>
            </a:lvl2pPr>
            <a:lvl3pPr marL="1382395" indent="0">
              <a:buNone/>
              <a:defRPr sz="1500"/>
            </a:lvl3pPr>
            <a:lvl4pPr marL="2073910" indent="0">
              <a:buNone/>
              <a:defRPr sz="1400"/>
            </a:lvl4pPr>
            <a:lvl5pPr marL="2765425" indent="0">
              <a:buNone/>
              <a:defRPr sz="1400"/>
            </a:lvl5pPr>
            <a:lvl6pPr marL="3456305" indent="0">
              <a:buNone/>
              <a:defRPr sz="1400"/>
            </a:lvl6pPr>
            <a:lvl7pPr marL="4147820" indent="0">
              <a:buNone/>
              <a:defRPr sz="1400"/>
            </a:lvl7pPr>
            <a:lvl8pPr marL="4838700" indent="0">
              <a:buNone/>
              <a:defRPr sz="1400"/>
            </a:lvl8pPr>
            <a:lvl9pPr marL="5530215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22854" y="5040631"/>
            <a:ext cx="8641080" cy="595076"/>
          </a:xfrm>
          <a:prstGeom prst="rect">
            <a:avLst/>
          </a:prstGeo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822854" y="643414"/>
            <a:ext cx="8641080" cy="43205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91515" indent="0">
              <a:buNone/>
              <a:defRPr sz="4200"/>
            </a:lvl2pPr>
            <a:lvl3pPr marL="1382395" indent="0">
              <a:buNone/>
              <a:defRPr sz="3600"/>
            </a:lvl3pPr>
            <a:lvl4pPr marL="2073910" indent="0">
              <a:buNone/>
              <a:defRPr sz="3000"/>
            </a:lvl4pPr>
            <a:lvl5pPr marL="2765425" indent="0">
              <a:buNone/>
              <a:defRPr sz="3000"/>
            </a:lvl5pPr>
            <a:lvl6pPr marL="3456305" indent="0">
              <a:buNone/>
              <a:defRPr sz="3000"/>
            </a:lvl6pPr>
            <a:lvl7pPr marL="4147820" indent="0">
              <a:buNone/>
              <a:defRPr sz="3000"/>
            </a:lvl7pPr>
            <a:lvl8pPr marL="4838700" indent="0">
              <a:buNone/>
              <a:defRPr sz="3000"/>
            </a:lvl8pPr>
            <a:lvl9pPr marL="5530215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822854" y="5635706"/>
            <a:ext cx="8641080" cy="845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/>
            </a:lvl1pPr>
            <a:lvl2pPr marL="691515" indent="0">
              <a:buNone/>
              <a:defRPr sz="1800"/>
            </a:lvl2pPr>
            <a:lvl3pPr marL="1382395" indent="0">
              <a:buNone/>
              <a:defRPr sz="1500"/>
            </a:lvl3pPr>
            <a:lvl4pPr marL="2073910" indent="0">
              <a:buNone/>
              <a:defRPr sz="1400"/>
            </a:lvl4pPr>
            <a:lvl5pPr marL="2765425" indent="0">
              <a:buNone/>
              <a:defRPr sz="1400"/>
            </a:lvl5pPr>
            <a:lvl6pPr marL="3456305" indent="0">
              <a:buNone/>
              <a:defRPr sz="1400"/>
            </a:lvl6pPr>
            <a:lvl7pPr marL="4147820" indent="0">
              <a:buNone/>
              <a:defRPr sz="1400"/>
            </a:lvl7pPr>
            <a:lvl8pPr marL="4838700" indent="0">
              <a:buNone/>
              <a:defRPr sz="1400"/>
            </a:lvl8pPr>
            <a:lvl9pPr marL="5530215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20090" y="6674170"/>
            <a:ext cx="3360421" cy="383382"/>
          </a:xfrm>
          <a:prstGeom prst="rect">
            <a:avLst/>
          </a:prstGeom>
        </p:spPr>
        <p:txBody>
          <a:bodyPr vert="horz" lIns="138257" tIns="69129" rIns="138257" bIns="69129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920616" y="6674170"/>
            <a:ext cx="4560570" cy="383382"/>
          </a:xfrm>
          <a:prstGeom prst="rect">
            <a:avLst/>
          </a:prstGeom>
        </p:spPr>
        <p:txBody>
          <a:bodyPr vert="horz" lIns="138257" tIns="69129" rIns="138257" bIns="69129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321290" y="6674170"/>
            <a:ext cx="3360421" cy="383382"/>
          </a:xfrm>
          <a:prstGeom prst="rect">
            <a:avLst/>
          </a:prstGeom>
        </p:spPr>
        <p:txBody>
          <a:bodyPr vert="horz" lIns="138257" tIns="69129" rIns="138257" bIns="69129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382395" rtl="0" eaLnBrk="1" latinLnBrk="0" hangingPunct="1">
        <a:spcBef>
          <a:spcPct val="0"/>
        </a:spcBef>
        <a:buNone/>
        <a:defRPr sz="6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8160" indent="-518160" algn="l" defTabSz="1382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23315" indent="-431800" algn="l" defTabSz="1382395" rtl="0" eaLnBrk="1" latinLnBrk="0" hangingPunct="1">
        <a:spcBef>
          <a:spcPct val="20000"/>
        </a:spcBef>
        <a:buFont typeface="Arial" panose="020B0604020202020204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28470" indent="-345440" algn="l" defTabSz="1382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19350" indent="-345440" algn="l" defTabSz="1382395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110865" indent="-345440" algn="l" defTabSz="1382395" rtl="0" eaLnBrk="1" latinLnBrk="0" hangingPunct="1">
        <a:spcBef>
          <a:spcPct val="20000"/>
        </a:spcBef>
        <a:buFont typeface="Arial" panose="020B0604020202020204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02380" indent="-345440" algn="l" defTabSz="1382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93260" indent="-345440" algn="l" defTabSz="1382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84775" indent="-345440" algn="l" defTabSz="1382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75655" indent="-345440" algn="l" defTabSz="1382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8239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91515" algn="l" defTabSz="138239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82395" algn="l" defTabSz="138239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73910" algn="l" defTabSz="138239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5425" algn="l" defTabSz="138239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56305" algn="l" defTabSz="138239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47820" algn="l" defTabSz="138239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38700" algn="l" defTabSz="138239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530215" algn="l" defTabSz="138239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7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timg.jpg"/>
          <p:cNvPicPr>
            <a:picLocks noChangeAspect="1"/>
          </p:cNvPicPr>
          <p:nvPr/>
        </p:nvPicPr>
        <p:blipFill>
          <a:blip r:embed="rId2" cstate="print"/>
          <a:srcRect l="18032" r="10874" b="765"/>
          <a:stretch>
            <a:fillRect/>
          </a:stretch>
        </p:blipFill>
        <p:spPr>
          <a:xfrm>
            <a:off x="6991630" y="-1"/>
            <a:ext cx="7410170" cy="7200901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40260" y="3116426"/>
            <a:ext cx="4104456" cy="1708160"/>
          </a:xfrm>
          <a:prstGeom prst="rect">
            <a:avLst/>
          </a:prstGeom>
          <a:noFill/>
          <a:ln w="9525">
            <a:noFill/>
            <a:beve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Bodoni MT Black" panose="02070A03080606020203" pitchFamily="18" charset="0"/>
                <a:ea typeface="微软雅黑" panose="020B0503020204020204" pitchFamily="34" charset="-122"/>
              </a:rPr>
              <a:t>        慢生活是强调优雅舒适的生活状态，在人生阅历的基础下开始追求生活及精神层面的享受；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Bodoni MT Black" panose="02070A03080606020203" pitchFamily="18" charset="0"/>
                <a:ea typeface="微软雅黑" panose="020B0503020204020204" pitchFamily="34" charset="-122"/>
              </a:rPr>
              <a:t>       吵杂、拥堵的都市已经让人厌倦，对自然的回归的人群越来越对，慢生活态度成为更多人生活的目标。</a:t>
            </a:r>
          </a:p>
        </p:txBody>
      </p:sp>
      <p:sp>
        <p:nvSpPr>
          <p:cNvPr id="5" name="Freeform 3"/>
          <p:cNvSpPr/>
          <p:nvPr/>
        </p:nvSpPr>
        <p:spPr bwMode="auto">
          <a:xfrm rot="10680000">
            <a:off x="5003800" y="431800"/>
            <a:ext cx="215901" cy="368300"/>
          </a:xfrm>
          <a:custGeom>
            <a:avLst/>
            <a:gdLst>
              <a:gd name="T0" fmla="*/ 0 w 190500"/>
              <a:gd name="T1" fmla="*/ 0 h 368300"/>
              <a:gd name="T2" fmla="*/ 277312 w 190500"/>
              <a:gd name="T3" fmla="*/ 177800 h 368300"/>
              <a:gd name="T4" fmla="*/ 0 w 190500"/>
              <a:gd name="T5" fmla="*/ 368300 h 368300"/>
              <a:gd name="T6" fmla="*/ 0 w 190500"/>
              <a:gd name="T7" fmla="*/ 12700 h 368300"/>
              <a:gd name="T8" fmla="*/ 0 w 190500"/>
              <a:gd name="T9" fmla="*/ 0 h 368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0500" h="368300">
                <a:moveTo>
                  <a:pt x="0" y="0"/>
                </a:moveTo>
                <a:lnTo>
                  <a:pt x="190500" y="177800"/>
                </a:lnTo>
                <a:lnTo>
                  <a:pt x="0" y="368300"/>
                </a:lnTo>
                <a:lnTo>
                  <a:pt x="0" y="1270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flat" cmpd="sng">
            <a:solidFill>
              <a:srgbClr val="000000">
                <a:alpha val="0"/>
              </a:srgbClr>
            </a:solidFill>
            <a:bevel/>
          </a:ln>
          <a:effec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04789" y="2088282"/>
            <a:ext cx="5292055" cy="830997"/>
          </a:xfrm>
          <a:prstGeom prst="rect">
            <a:avLst/>
          </a:prstGeom>
          <a:noFill/>
          <a:ln w="9525">
            <a:noFill/>
            <a:bevel/>
          </a:ln>
          <a:effectLst/>
        </p:spPr>
        <p:txBody>
          <a:bodyPr wrap="square">
            <a:spAutoFit/>
          </a:bodyPr>
          <a:lstStyle/>
          <a:p>
            <a:r>
              <a:rPr lang="zh-CN" altLang="en-US" sz="4800" b="1" dirty="0">
                <a:latin typeface="Bodoni MT Black" panose="02070A03080606020203" pitchFamily="18" charset="0"/>
                <a:ea typeface="微软雅黑" panose="020B0503020204020204" pitchFamily="34" charset="-122"/>
              </a:rPr>
              <a:t>慢·生活</a:t>
            </a:r>
          </a:p>
        </p:txBody>
      </p:sp>
      <p:sp>
        <p:nvSpPr>
          <p:cNvPr id="10" name="任意多边形 9"/>
          <p:cNvSpPr/>
          <p:nvPr/>
        </p:nvSpPr>
        <p:spPr>
          <a:xfrm>
            <a:off x="1080220" y="1052180"/>
            <a:ext cx="4896544" cy="5140558"/>
          </a:xfrm>
          <a:custGeom>
            <a:avLst/>
            <a:gdLst>
              <a:gd name="connsiteX0" fmla="*/ 0 w 4536504"/>
              <a:gd name="connsiteY0" fmla="*/ 0 h 5184576"/>
              <a:gd name="connsiteX1" fmla="*/ 4536504 w 4536504"/>
              <a:gd name="connsiteY1" fmla="*/ 0 h 5184576"/>
              <a:gd name="connsiteX2" fmla="*/ 4536504 w 4536504"/>
              <a:gd name="connsiteY2" fmla="*/ 5184576 h 5184576"/>
              <a:gd name="connsiteX3" fmla="*/ 0 w 4536504"/>
              <a:gd name="connsiteY3" fmla="*/ 5184576 h 5184576"/>
              <a:gd name="connsiteX4" fmla="*/ 0 w 4536504"/>
              <a:gd name="connsiteY4" fmla="*/ 0 h 5184576"/>
              <a:gd name="connsiteX5" fmla="*/ 103523 w 4536504"/>
              <a:gd name="connsiteY5" fmla="*/ 103523 h 5184576"/>
              <a:gd name="connsiteX6" fmla="*/ 103523 w 4536504"/>
              <a:gd name="connsiteY6" fmla="*/ 5081053 h 5184576"/>
              <a:gd name="connsiteX7" fmla="*/ 4432981 w 4536504"/>
              <a:gd name="connsiteY7" fmla="*/ 5081053 h 5184576"/>
              <a:gd name="connsiteX8" fmla="*/ 4432981 w 4536504"/>
              <a:gd name="connsiteY8" fmla="*/ 103523 h 5184576"/>
              <a:gd name="connsiteX9" fmla="*/ 103523 w 4536504"/>
              <a:gd name="connsiteY9" fmla="*/ 103523 h 518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36504" h="5184576">
                <a:moveTo>
                  <a:pt x="0" y="0"/>
                </a:moveTo>
                <a:lnTo>
                  <a:pt x="4536504" y="0"/>
                </a:lnTo>
                <a:lnTo>
                  <a:pt x="4536504" y="5184576"/>
                </a:lnTo>
                <a:lnTo>
                  <a:pt x="0" y="5184576"/>
                </a:lnTo>
                <a:lnTo>
                  <a:pt x="0" y="0"/>
                </a:lnTo>
                <a:close/>
                <a:moveTo>
                  <a:pt x="103523" y="103523"/>
                </a:moveTo>
                <a:lnTo>
                  <a:pt x="103523" y="5081053"/>
                </a:lnTo>
                <a:lnTo>
                  <a:pt x="4432981" y="5081053"/>
                </a:lnTo>
                <a:lnTo>
                  <a:pt x="4432981" y="103523"/>
                </a:lnTo>
                <a:lnTo>
                  <a:pt x="103523" y="103523"/>
                </a:lnTo>
                <a:close/>
              </a:path>
            </a:pathLst>
          </a:custGeom>
          <a:solidFill>
            <a:srgbClr val="956B5D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3693" tIns="51846" rIns="103693" bIns="51846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1" y="1"/>
            <a:ext cx="7056884" cy="72009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5" fmla="*/ 779748 w 6096000"/>
              <a:gd name="connsiteY5" fmla="*/ 836712 h 6858000"/>
              <a:gd name="connsiteX6" fmla="*/ 779748 w 6096000"/>
              <a:gd name="connsiteY6" fmla="*/ 6021288 h 6858000"/>
              <a:gd name="connsiteX7" fmla="*/ 5316252 w 6096000"/>
              <a:gd name="connsiteY7" fmla="*/ 6021288 h 6858000"/>
              <a:gd name="connsiteX8" fmla="*/ 5316252 w 6096000"/>
              <a:gd name="connsiteY8" fmla="*/ 836712 h 6858000"/>
              <a:gd name="connsiteX9" fmla="*/ 779748 w 6096000"/>
              <a:gd name="connsiteY9" fmla="*/ 8367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779748" y="836712"/>
                </a:moveTo>
                <a:lnTo>
                  <a:pt x="779748" y="6021288"/>
                </a:lnTo>
                <a:lnTo>
                  <a:pt x="5316252" y="6021288"/>
                </a:lnTo>
                <a:lnTo>
                  <a:pt x="5316252" y="836712"/>
                </a:lnTo>
                <a:lnTo>
                  <a:pt x="779748" y="836712"/>
                </a:lnTo>
                <a:close/>
              </a:path>
            </a:pathLst>
          </a:custGeom>
          <a:solidFill>
            <a:srgbClr val="956B5D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3693" tIns="51846" rIns="103693" bIns="51846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503864" y="4964827"/>
            <a:ext cx="389683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956B5D"/>
                </a:solidFill>
                <a:latin typeface="Broadway" panose="04040905080B02020502" pitchFamily="82" charset="0"/>
              </a:rPr>
              <a:t>Mr. W's slow journey</a:t>
            </a:r>
            <a:endParaRPr lang="zh-CN" altLang="en-US" dirty="0">
              <a:solidFill>
                <a:srgbClr val="956B5D"/>
              </a:solidFill>
              <a:latin typeface="Broadway" panose="04040905080B02020502" pitchFamily="82" charset="0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6984876" y="0"/>
            <a:ext cx="7416924" cy="7200900"/>
          </a:xfrm>
          <a:custGeom>
            <a:avLst/>
            <a:gdLst>
              <a:gd name="connsiteX0" fmla="*/ 0 w 4536504"/>
              <a:gd name="connsiteY0" fmla="*/ 0 h 5184576"/>
              <a:gd name="connsiteX1" fmla="*/ 4536504 w 4536504"/>
              <a:gd name="connsiteY1" fmla="*/ 0 h 5184576"/>
              <a:gd name="connsiteX2" fmla="*/ 4536504 w 4536504"/>
              <a:gd name="connsiteY2" fmla="*/ 5184576 h 5184576"/>
              <a:gd name="connsiteX3" fmla="*/ 0 w 4536504"/>
              <a:gd name="connsiteY3" fmla="*/ 5184576 h 5184576"/>
              <a:gd name="connsiteX4" fmla="*/ 0 w 4536504"/>
              <a:gd name="connsiteY4" fmla="*/ 0 h 5184576"/>
              <a:gd name="connsiteX5" fmla="*/ 103523 w 4536504"/>
              <a:gd name="connsiteY5" fmla="*/ 103523 h 5184576"/>
              <a:gd name="connsiteX6" fmla="*/ 103523 w 4536504"/>
              <a:gd name="connsiteY6" fmla="*/ 5081053 h 5184576"/>
              <a:gd name="connsiteX7" fmla="*/ 4432981 w 4536504"/>
              <a:gd name="connsiteY7" fmla="*/ 5081053 h 5184576"/>
              <a:gd name="connsiteX8" fmla="*/ 4432981 w 4536504"/>
              <a:gd name="connsiteY8" fmla="*/ 103523 h 5184576"/>
              <a:gd name="connsiteX9" fmla="*/ 103523 w 4536504"/>
              <a:gd name="connsiteY9" fmla="*/ 103523 h 518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36504" h="5184576">
                <a:moveTo>
                  <a:pt x="0" y="0"/>
                </a:moveTo>
                <a:lnTo>
                  <a:pt x="4536504" y="0"/>
                </a:lnTo>
                <a:lnTo>
                  <a:pt x="4536504" y="5184576"/>
                </a:lnTo>
                <a:lnTo>
                  <a:pt x="0" y="5184576"/>
                </a:lnTo>
                <a:lnTo>
                  <a:pt x="0" y="0"/>
                </a:lnTo>
                <a:close/>
                <a:moveTo>
                  <a:pt x="103523" y="103523"/>
                </a:moveTo>
                <a:lnTo>
                  <a:pt x="103523" y="5081053"/>
                </a:lnTo>
                <a:lnTo>
                  <a:pt x="4432981" y="5081053"/>
                </a:lnTo>
                <a:lnTo>
                  <a:pt x="4432981" y="103523"/>
                </a:lnTo>
                <a:lnTo>
                  <a:pt x="103523" y="103523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3693" tIns="51846" rIns="103693" bIns="51846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" y="1119933"/>
            <a:ext cx="14401800" cy="5111843"/>
          </a:xfrm>
          <a:prstGeom prst="rect">
            <a:avLst/>
          </a:prstGeom>
          <a:solidFill>
            <a:srgbClr val="956B5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254" tIns="69127" rIns="138254" bIns="69127" anchor="ctr"/>
          <a:lstStyle/>
          <a:p>
            <a:pPr algn="ctr">
              <a:defRPr/>
            </a:pPr>
            <a:endParaRPr lang="zh-CN" altLang="en-US" dirty="0"/>
          </a:p>
        </p:txBody>
      </p:sp>
      <p:pic>
        <p:nvPicPr>
          <p:cNvPr id="11" name="图片 10" descr="89dcaa80406ebe38beba682d9cdfd628b286fbd5b638-r9cIQd_fw658.web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141" y="1680050"/>
            <a:ext cx="5658067" cy="3840803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2" name="矩形 1"/>
          <p:cNvSpPr/>
          <p:nvPr/>
        </p:nvSpPr>
        <p:spPr>
          <a:xfrm>
            <a:off x="6722721" y="1119933"/>
            <a:ext cx="648831" cy="512107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254" tIns="69127" rIns="138254" bIns="69127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6238909" y="2960316"/>
            <a:ext cx="1586449" cy="655082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254" tIns="69127" rIns="138254" bIns="69127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696846" y="2983609"/>
            <a:ext cx="819477" cy="5551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38254" tIns="69127" rIns="138254" bIns="69127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5D5D5D"/>
                </a:solidFill>
              </a:rPr>
              <a:t>VS</a:t>
            </a:r>
            <a:endParaRPr lang="zh-CN" altLang="en-US" b="1" dirty="0">
              <a:solidFill>
                <a:srgbClr val="5D5D5D"/>
              </a:solidFill>
            </a:endParaRPr>
          </a:p>
        </p:txBody>
      </p:sp>
      <p:pic>
        <p:nvPicPr>
          <p:cNvPr id="14" name="图片 13" descr="timg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25037" y="1541667"/>
            <a:ext cx="4691552" cy="2938969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16" name="文本框 13"/>
          <p:cNvSpPr txBox="1"/>
          <p:nvPr/>
        </p:nvSpPr>
        <p:spPr>
          <a:xfrm>
            <a:off x="8281020" y="4680570"/>
            <a:ext cx="3372770" cy="538631"/>
          </a:xfrm>
          <a:prstGeom prst="rect">
            <a:avLst/>
          </a:prstGeom>
          <a:noFill/>
        </p:spPr>
        <p:txBody>
          <a:bodyPr wrap="square" lIns="121943" tIns="60971" rIns="121943" bIns="60971" rtlCol="0" anchor="t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美女侍者送餐</a:t>
            </a: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8286525" y="5112618"/>
            <a:ext cx="3810919" cy="9848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29" tIns="60964" rIns="121929" bIns="60964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安排美女侍者现场服务来宾，靓丽的移动风景线展现项目服务品质。</a:t>
            </a:r>
          </a:p>
        </p:txBody>
      </p:sp>
      <p:sp>
        <p:nvSpPr>
          <p:cNvPr id="10" name="矩形 42"/>
          <p:cNvSpPr/>
          <p:nvPr/>
        </p:nvSpPr>
        <p:spPr>
          <a:xfrm>
            <a:off x="12097446" y="3"/>
            <a:ext cx="515925" cy="500063"/>
          </a:xfrm>
          <a:custGeom>
            <a:avLst/>
            <a:gdLst>
              <a:gd name="connsiteX0" fmla="*/ 0 w 431999"/>
              <a:gd name="connsiteY0" fmla="*/ 0 h 332656"/>
              <a:gd name="connsiteX1" fmla="*/ 431999 w 431999"/>
              <a:gd name="connsiteY1" fmla="*/ 0 h 332656"/>
              <a:gd name="connsiteX2" fmla="*/ 431999 w 431999"/>
              <a:gd name="connsiteY2" fmla="*/ 332656 h 332656"/>
              <a:gd name="connsiteX3" fmla="*/ 0 w 431999"/>
              <a:gd name="connsiteY3" fmla="*/ 332656 h 332656"/>
              <a:gd name="connsiteX4" fmla="*/ 0 w 431999"/>
              <a:gd name="connsiteY4" fmla="*/ 0 h 332656"/>
              <a:gd name="connsiteX0-1" fmla="*/ 0 w 431999"/>
              <a:gd name="connsiteY0-2" fmla="*/ 0 h 332656"/>
              <a:gd name="connsiteX1-3" fmla="*/ 431999 w 431999"/>
              <a:gd name="connsiteY1-4" fmla="*/ 0 h 332656"/>
              <a:gd name="connsiteX2-5" fmla="*/ 431999 w 431999"/>
              <a:gd name="connsiteY2-6" fmla="*/ 332656 h 332656"/>
              <a:gd name="connsiteX3-7" fmla="*/ 206574 w 431999"/>
              <a:gd name="connsiteY3-8" fmla="*/ 328613 h 332656"/>
              <a:gd name="connsiteX4-9" fmla="*/ 0 w 431999"/>
              <a:gd name="connsiteY4-10" fmla="*/ 332656 h 332656"/>
              <a:gd name="connsiteX5" fmla="*/ 0 w 431999"/>
              <a:gd name="connsiteY5" fmla="*/ 0 h 332656"/>
              <a:gd name="connsiteX0-11" fmla="*/ 0 w 431999"/>
              <a:gd name="connsiteY0-12" fmla="*/ 0 h 332656"/>
              <a:gd name="connsiteX1-13" fmla="*/ 431999 w 431999"/>
              <a:gd name="connsiteY1-14" fmla="*/ 0 h 332656"/>
              <a:gd name="connsiteX2-15" fmla="*/ 431999 w 431999"/>
              <a:gd name="connsiteY2-16" fmla="*/ 332656 h 332656"/>
              <a:gd name="connsiteX3-17" fmla="*/ 211336 w 431999"/>
              <a:gd name="connsiteY3-18" fmla="*/ 204788 h 332656"/>
              <a:gd name="connsiteX4-19" fmla="*/ 0 w 431999"/>
              <a:gd name="connsiteY4-20" fmla="*/ 332656 h 332656"/>
              <a:gd name="connsiteX5-21" fmla="*/ 0 w 431999"/>
              <a:gd name="connsiteY5-22" fmla="*/ 0 h 3326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31999" h="332656">
                <a:moveTo>
                  <a:pt x="0" y="0"/>
                </a:moveTo>
                <a:lnTo>
                  <a:pt x="431999" y="0"/>
                </a:lnTo>
                <a:lnTo>
                  <a:pt x="431999" y="332656"/>
                </a:lnTo>
                <a:lnTo>
                  <a:pt x="211336" y="204788"/>
                </a:lnTo>
                <a:lnTo>
                  <a:pt x="0" y="332656"/>
                </a:lnTo>
                <a:lnTo>
                  <a:pt x="0" y="0"/>
                </a:lnTo>
                <a:close/>
              </a:path>
            </a:pathLst>
          </a:custGeom>
          <a:solidFill>
            <a:srgbClr val="956B5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073109" y="648123"/>
            <a:ext cx="4932648" cy="555107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pPr algn="dist"/>
            <a:r>
              <a:rPr lang="en-US" altLang="zh-CN" dirty="0">
                <a:solidFill>
                  <a:srgbClr val="956B5D"/>
                </a:solidFill>
                <a:latin typeface="Copperplate Gothic Bold" panose="020E0705020206020404" pitchFamily="34" charset="0"/>
              </a:rPr>
              <a:t>Activity planning</a:t>
            </a:r>
            <a:endParaRPr lang="zh-CN" altLang="en-US" dirty="0">
              <a:solidFill>
                <a:srgbClr val="956B5D"/>
              </a:solidFill>
              <a:latin typeface="Copperplate Gothic Bold" panose="020E07050202060204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" y="1119933"/>
            <a:ext cx="14401800" cy="5111843"/>
          </a:xfrm>
          <a:prstGeom prst="rect">
            <a:avLst/>
          </a:prstGeom>
          <a:solidFill>
            <a:srgbClr val="956B5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254" tIns="69127" rIns="138254" bIns="69127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9" name="文本框 4"/>
          <p:cNvSpPr/>
          <p:nvPr/>
        </p:nvSpPr>
        <p:spPr>
          <a:xfrm>
            <a:off x="648172" y="3168402"/>
            <a:ext cx="2894333" cy="53863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21943" tIns="60971" rIns="121943" bIns="60971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嘉宾胸花</a:t>
            </a:r>
            <a:endParaRPr lang="zh-CN" altLang="en-US" b="1" noProof="1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+mn-ea"/>
            </a:endParaRPr>
          </a:p>
        </p:txBody>
      </p:sp>
      <p:grpSp>
        <p:nvGrpSpPr>
          <p:cNvPr id="2" name="组合 7"/>
          <p:cNvGrpSpPr/>
          <p:nvPr/>
        </p:nvGrpSpPr>
        <p:grpSpPr>
          <a:xfrm>
            <a:off x="4704339" y="1520017"/>
            <a:ext cx="9481438" cy="4305301"/>
            <a:chOff x="994" y="2883"/>
            <a:chExt cx="12453" cy="487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lum bright="-6000"/>
            </a:blip>
            <a:srcRect t="9133" b="32346"/>
            <a:stretch>
              <a:fillRect/>
            </a:stretch>
          </p:blipFill>
          <p:spPr>
            <a:xfrm>
              <a:off x="7836" y="2883"/>
              <a:ext cx="5611" cy="4874"/>
            </a:xfrm>
            <a:prstGeom prst="rect">
              <a:avLst/>
            </a:prstGeom>
            <a:ln w="88900" cap="sq" cmpd="thickThin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/>
            <a:srcRect t="15347" b="29109"/>
            <a:stretch>
              <a:fillRect/>
            </a:stretch>
          </p:blipFill>
          <p:spPr>
            <a:xfrm>
              <a:off x="994" y="2883"/>
              <a:ext cx="6684" cy="4875"/>
            </a:xfrm>
            <a:prstGeom prst="rect">
              <a:avLst/>
            </a:prstGeom>
            <a:ln w="88900" cap="sq" cmpd="thickThin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720180" y="3744466"/>
            <a:ext cx="3810919" cy="9848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29" tIns="60964" rIns="121929" bIns="60964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嘉宾到场后，礼仪小姐为来宾佩戴装饰性的胸花，彰显项目品质，</a:t>
            </a:r>
          </a:p>
        </p:txBody>
      </p:sp>
      <p:sp>
        <p:nvSpPr>
          <p:cNvPr id="10" name="矩形 42"/>
          <p:cNvSpPr/>
          <p:nvPr/>
        </p:nvSpPr>
        <p:spPr>
          <a:xfrm>
            <a:off x="12097446" y="3"/>
            <a:ext cx="515925" cy="500063"/>
          </a:xfrm>
          <a:custGeom>
            <a:avLst/>
            <a:gdLst>
              <a:gd name="connsiteX0" fmla="*/ 0 w 431999"/>
              <a:gd name="connsiteY0" fmla="*/ 0 h 332656"/>
              <a:gd name="connsiteX1" fmla="*/ 431999 w 431999"/>
              <a:gd name="connsiteY1" fmla="*/ 0 h 332656"/>
              <a:gd name="connsiteX2" fmla="*/ 431999 w 431999"/>
              <a:gd name="connsiteY2" fmla="*/ 332656 h 332656"/>
              <a:gd name="connsiteX3" fmla="*/ 0 w 431999"/>
              <a:gd name="connsiteY3" fmla="*/ 332656 h 332656"/>
              <a:gd name="connsiteX4" fmla="*/ 0 w 431999"/>
              <a:gd name="connsiteY4" fmla="*/ 0 h 332656"/>
              <a:gd name="connsiteX0-1" fmla="*/ 0 w 431999"/>
              <a:gd name="connsiteY0-2" fmla="*/ 0 h 332656"/>
              <a:gd name="connsiteX1-3" fmla="*/ 431999 w 431999"/>
              <a:gd name="connsiteY1-4" fmla="*/ 0 h 332656"/>
              <a:gd name="connsiteX2-5" fmla="*/ 431999 w 431999"/>
              <a:gd name="connsiteY2-6" fmla="*/ 332656 h 332656"/>
              <a:gd name="connsiteX3-7" fmla="*/ 206574 w 431999"/>
              <a:gd name="connsiteY3-8" fmla="*/ 328613 h 332656"/>
              <a:gd name="connsiteX4-9" fmla="*/ 0 w 431999"/>
              <a:gd name="connsiteY4-10" fmla="*/ 332656 h 332656"/>
              <a:gd name="connsiteX5" fmla="*/ 0 w 431999"/>
              <a:gd name="connsiteY5" fmla="*/ 0 h 332656"/>
              <a:gd name="connsiteX0-11" fmla="*/ 0 w 431999"/>
              <a:gd name="connsiteY0-12" fmla="*/ 0 h 332656"/>
              <a:gd name="connsiteX1-13" fmla="*/ 431999 w 431999"/>
              <a:gd name="connsiteY1-14" fmla="*/ 0 h 332656"/>
              <a:gd name="connsiteX2-15" fmla="*/ 431999 w 431999"/>
              <a:gd name="connsiteY2-16" fmla="*/ 332656 h 332656"/>
              <a:gd name="connsiteX3-17" fmla="*/ 211336 w 431999"/>
              <a:gd name="connsiteY3-18" fmla="*/ 204788 h 332656"/>
              <a:gd name="connsiteX4-19" fmla="*/ 0 w 431999"/>
              <a:gd name="connsiteY4-20" fmla="*/ 332656 h 332656"/>
              <a:gd name="connsiteX5-21" fmla="*/ 0 w 431999"/>
              <a:gd name="connsiteY5-22" fmla="*/ 0 h 3326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31999" h="332656">
                <a:moveTo>
                  <a:pt x="0" y="0"/>
                </a:moveTo>
                <a:lnTo>
                  <a:pt x="431999" y="0"/>
                </a:lnTo>
                <a:lnTo>
                  <a:pt x="431999" y="332656"/>
                </a:lnTo>
                <a:lnTo>
                  <a:pt x="211336" y="204788"/>
                </a:lnTo>
                <a:lnTo>
                  <a:pt x="0" y="332656"/>
                </a:lnTo>
                <a:lnTo>
                  <a:pt x="0" y="0"/>
                </a:lnTo>
                <a:close/>
              </a:path>
            </a:pathLst>
          </a:custGeom>
          <a:solidFill>
            <a:srgbClr val="956B5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073109" y="648123"/>
            <a:ext cx="4932648" cy="555107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pPr algn="dist"/>
            <a:r>
              <a:rPr lang="en-US" altLang="zh-CN" dirty="0">
                <a:solidFill>
                  <a:srgbClr val="956B5D"/>
                </a:solidFill>
                <a:latin typeface="Copperplate Gothic Bold" panose="020E0705020206020404" pitchFamily="34" charset="0"/>
              </a:rPr>
              <a:t>Activity planning</a:t>
            </a:r>
            <a:endParaRPr lang="zh-CN" altLang="en-US" dirty="0">
              <a:solidFill>
                <a:srgbClr val="956B5D"/>
              </a:solidFill>
              <a:latin typeface="Copperplate Gothic Bold" panose="020E07050202060204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" y="1119933"/>
            <a:ext cx="14401800" cy="5111843"/>
          </a:xfrm>
          <a:prstGeom prst="rect">
            <a:avLst/>
          </a:prstGeom>
          <a:solidFill>
            <a:srgbClr val="956B5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254" tIns="69127" rIns="138254" bIns="69127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10040066" y="3384426"/>
            <a:ext cx="2591433" cy="52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29" tIns="60964" rIns="121929" bIns="609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zh-CN" sz="26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宋体" panose="02010600030101010101" pitchFamily="2" charset="-122"/>
              </a:rPr>
              <a:t>签到</a:t>
            </a:r>
            <a:r>
              <a:rPr lang="zh-CN" altLang="en-US" sz="26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宋体" panose="02010600030101010101" pitchFamily="2" charset="-122"/>
              </a:rPr>
              <a:t>及氛围装饰</a:t>
            </a:r>
            <a:endParaRPr lang="zh-CN" altLang="zh-CN" sz="26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987" name="文本框 1"/>
          <p:cNvSpPr txBox="1">
            <a:spLocks noChangeArrowheads="1"/>
          </p:cNvSpPr>
          <p:nvPr/>
        </p:nvSpPr>
        <p:spPr bwMode="auto">
          <a:xfrm>
            <a:off x="9937206" y="4080551"/>
            <a:ext cx="3810919" cy="9848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29" tIns="60964" rIns="121929" bIns="60964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签到桌桌面打造浪漫星光花艺包装，浪漫的红色花艺提升签到区整体活动品质。</a:t>
            </a:r>
          </a:p>
        </p:txBody>
      </p:sp>
      <p:pic>
        <p:nvPicPr>
          <p:cNvPr id="41992" name="图片 4"/>
          <p:cNvPicPr>
            <a:picLocks noChangeAspect="1"/>
          </p:cNvPicPr>
          <p:nvPr/>
        </p:nvPicPr>
        <p:blipFill>
          <a:blip r:embed="rId2" cstate="print"/>
          <a:srcRect r="29330"/>
          <a:stretch>
            <a:fillRect/>
          </a:stretch>
        </p:blipFill>
        <p:spPr bwMode="auto">
          <a:xfrm>
            <a:off x="358814" y="1439998"/>
            <a:ext cx="3327121" cy="4477574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8" name="图片 7" descr="高脚桌"/>
          <p:cNvPicPr>
            <a:picLocks noChangeAspect="1"/>
          </p:cNvPicPr>
          <p:nvPr/>
        </p:nvPicPr>
        <p:blipFill>
          <a:blip r:embed="rId3" cstate="print"/>
          <a:srcRect l="31529"/>
          <a:stretch>
            <a:fillRect/>
          </a:stretch>
        </p:blipFill>
        <p:spPr>
          <a:xfrm>
            <a:off x="3838828" y="1440000"/>
            <a:ext cx="5666328" cy="4480937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7" name="矩形 42"/>
          <p:cNvSpPr/>
          <p:nvPr/>
        </p:nvSpPr>
        <p:spPr>
          <a:xfrm>
            <a:off x="12097446" y="3"/>
            <a:ext cx="515925" cy="500063"/>
          </a:xfrm>
          <a:custGeom>
            <a:avLst/>
            <a:gdLst>
              <a:gd name="connsiteX0" fmla="*/ 0 w 431999"/>
              <a:gd name="connsiteY0" fmla="*/ 0 h 332656"/>
              <a:gd name="connsiteX1" fmla="*/ 431999 w 431999"/>
              <a:gd name="connsiteY1" fmla="*/ 0 h 332656"/>
              <a:gd name="connsiteX2" fmla="*/ 431999 w 431999"/>
              <a:gd name="connsiteY2" fmla="*/ 332656 h 332656"/>
              <a:gd name="connsiteX3" fmla="*/ 0 w 431999"/>
              <a:gd name="connsiteY3" fmla="*/ 332656 h 332656"/>
              <a:gd name="connsiteX4" fmla="*/ 0 w 431999"/>
              <a:gd name="connsiteY4" fmla="*/ 0 h 332656"/>
              <a:gd name="connsiteX0-1" fmla="*/ 0 w 431999"/>
              <a:gd name="connsiteY0-2" fmla="*/ 0 h 332656"/>
              <a:gd name="connsiteX1-3" fmla="*/ 431999 w 431999"/>
              <a:gd name="connsiteY1-4" fmla="*/ 0 h 332656"/>
              <a:gd name="connsiteX2-5" fmla="*/ 431999 w 431999"/>
              <a:gd name="connsiteY2-6" fmla="*/ 332656 h 332656"/>
              <a:gd name="connsiteX3-7" fmla="*/ 206574 w 431999"/>
              <a:gd name="connsiteY3-8" fmla="*/ 328613 h 332656"/>
              <a:gd name="connsiteX4-9" fmla="*/ 0 w 431999"/>
              <a:gd name="connsiteY4-10" fmla="*/ 332656 h 332656"/>
              <a:gd name="connsiteX5" fmla="*/ 0 w 431999"/>
              <a:gd name="connsiteY5" fmla="*/ 0 h 332656"/>
              <a:gd name="connsiteX0-11" fmla="*/ 0 w 431999"/>
              <a:gd name="connsiteY0-12" fmla="*/ 0 h 332656"/>
              <a:gd name="connsiteX1-13" fmla="*/ 431999 w 431999"/>
              <a:gd name="connsiteY1-14" fmla="*/ 0 h 332656"/>
              <a:gd name="connsiteX2-15" fmla="*/ 431999 w 431999"/>
              <a:gd name="connsiteY2-16" fmla="*/ 332656 h 332656"/>
              <a:gd name="connsiteX3-17" fmla="*/ 211336 w 431999"/>
              <a:gd name="connsiteY3-18" fmla="*/ 204788 h 332656"/>
              <a:gd name="connsiteX4-19" fmla="*/ 0 w 431999"/>
              <a:gd name="connsiteY4-20" fmla="*/ 332656 h 332656"/>
              <a:gd name="connsiteX5-21" fmla="*/ 0 w 431999"/>
              <a:gd name="connsiteY5-22" fmla="*/ 0 h 3326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31999" h="332656">
                <a:moveTo>
                  <a:pt x="0" y="0"/>
                </a:moveTo>
                <a:lnTo>
                  <a:pt x="431999" y="0"/>
                </a:lnTo>
                <a:lnTo>
                  <a:pt x="431999" y="332656"/>
                </a:lnTo>
                <a:lnTo>
                  <a:pt x="211336" y="204788"/>
                </a:lnTo>
                <a:lnTo>
                  <a:pt x="0" y="332656"/>
                </a:lnTo>
                <a:lnTo>
                  <a:pt x="0" y="0"/>
                </a:lnTo>
                <a:close/>
              </a:path>
            </a:pathLst>
          </a:custGeom>
          <a:solidFill>
            <a:srgbClr val="956B5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73109" y="648123"/>
            <a:ext cx="4932648" cy="555107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pPr algn="dist"/>
            <a:r>
              <a:rPr lang="en-US" altLang="zh-CN" dirty="0">
                <a:solidFill>
                  <a:srgbClr val="956B5D"/>
                </a:solidFill>
                <a:latin typeface="Copperplate Gothic Bold" panose="020E0705020206020404" pitchFamily="34" charset="0"/>
              </a:rPr>
              <a:t>Activity planning</a:t>
            </a:r>
            <a:endParaRPr lang="zh-CN" altLang="en-US" dirty="0">
              <a:solidFill>
                <a:srgbClr val="956B5D"/>
              </a:solidFill>
              <a:latin typeface="Copperplate Gothic Bold" panose="020E0705020206020404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" y="1119933"/>
            <a:ext cx="14401800" cy="5111843"/>
          </a:xfrm>
          <a:prstGeom prst="rect">
            <a:avLst/>
          </a:prstGeom>
          <a:solidFill>
            <a:srgbClr val="956B5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254" tIns="69127" rIns="138254" bIns="69127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936204" y="2989811"/>
            <a:ext cx="3372770" cy="538631"/>
          </a:xfrm>
          <a:prstGeom prst="rect">
            <a:avLst/>
          </a:prstGeom>
          <a:noFill/>
        </p:spPr>
        <p:txBody>
          <a:bodyPr wrap="square" lIns="121943" tIns="60971" rIns="121943" bIns="60971" rtlCol="0" anchor="t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签到</a:t>
            </a:r>
            <a:r>
              <a:rPr lang="zh-CN" altLang="zh-CN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互动</a:t>
            </a:r>
          </a:p>
        </p:txBody>
      </p:sp>
      <p:sp>
        <p:nvSpPr>
          <p:cNvPr id="1048610" name="TextBox 4"/>
          <p:cNvSpPr txBox="1"/>
          <p:nvPr/>
        </p:nvSpPr>
        <p:spPr>
          <a:xfrm>
            <a:off x="936204" y="3600450"/>
            <a:ext cx="3547713" cy="769464"/>
          </a:xfrm>
          <a:prstGeom prst="rect">
            <a:avLst/>
          </a:prstGeom>
          <a:noFill/>
        </p:spPr>
        <p:txBody>
          <a:bodyPr wrap="square" lIns="121943" tIns="60971" rIns="121943" bIns="60971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提取小酒馆资料，设计杂志合影框，来宾现场合影，即刻成为</a:t>
            </a:r>
            <a:r>
              <a:rPr lang="en-US" altLang="zh-CN" sz="1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“</a:t>
            </a:r>
            <a:r>
              <a:rPr lang="zh-CN" altLang="en-US" sz="1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封面</a:t>
            </a:r>
            <a:r>
              <a:rPr lang="en-US" altLang="zh-CN" sz="1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”</a:t>
            </a:r>
            <a:r>
              <a:rPr lang="zh-CN" altLang="en-US" sz="1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女神</a:t>
            </a:r>
            <a:r>
              <a:rPr lang="en-US" altLang="zh-CN" sz="1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/</a:t>
            </a:r>
            <a:r>
              <a:rPr lang="zh-CN" altLang="en-US" sz="1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男神。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256684" y="1439999"/>
            <a:ext cx="8785075" cy="4520348"/>
            <a:chOff x="7224356" y="-453365"/>
            <a:chExt cx="7177444" cy="4414511"/>
          </a:xfrm>
        </p:grpSpPr>
        <p:pic>
          <p:nvPicPr>
            <p:cNvPr id="2" name="图片 1" descr="1f164816f8ec2bb099a22d850765341a90ecfd1014668-zgWBLI_fw658.webp"/>
            <p:cNvPicPr>
              <a:picLocks noChangeAspect="1"/>
            </p:cNvPicPr>
            <p:nvPr/>
          </p:nvPicPr>
          <p:blipFill>
            <a:blip r:embed="rId2" cstate="print"/>
            <a:srcRect t="23302"/>
            <a:stretch>
              <a:fillRect/>
            </a:stretch>
          </p:blipFill>
          <p:spPr>
            <a:xfrm>
              <a:off x="7224356" y="-453365"/>
              <a:ext cx="4187351" cy="4414511"/>
            </a:xfrm>
            <a:prstGeom prst="rect">
              <a:avLst/>
            </a:prstGeom>
            <a:ln w="88900" cap="sq" cmpd="thickThin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图片 7" descr="合影1.jpg"/>
            <p:cNvPicPr>
              <a:picLocks noChangeAspect="1"/>
            </p:cNvPicPr>
            <p:nvPr/>
          </p:nvPicPr>
          <p:blipFill>
            <a:blip r:embed="rId3" cstate="print"/>
            <a:srcRect b="4546"/>
            <a:stretch>
              <a:fillRect/>
            </a:stretch>
          </p:blipFill>
          <p:spPr>
            <a:xfrm>
              <a:off x="11501360" y="-453365"/>
              <a:ext cx="2900440" cy="4414511"/>
            </a:xfrm>
            <a:prstGeom prst="rect">
              <a:avLst/>
            </a:prstGeom>
            <a:ln w="88900" cap="sq" cmpd="thickThin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11" name="矩形 42"/>
          <p:cNvSpPr/>
          <p:nvPr/>
        </p:nvSpPr>
        <p:spPr>
          <a:xfrm>
            <a:off x="12097446" y="3"/>
            <a:ext cx="515925" cy="500063"/>
          </a:xfrm>
          <a:custGeom>
            <a:avLst/>
            <a:gdLst>
              <a:gd name="connsiteX0" fmla="*/ 0 w 431999"/>
              <a:gd name="connsiteY0" fmla="*/ 0 h 332656"/>
              <a:gd name="connsiteX1" fmla="*/ 431999 w 431999"/>
              <a:gd name="connsiteY1" fmla="*/ 0 h 332656"/>
              <a:gd name="connsiteX2" fmla="*/ 431999 w 431999"/>
              <a:gd name="connsiteY2" fmla="*/ 332656 h 332656"/>
              <a:gd name="connsiteX3" fmla="*/ 0 w 431999"/>
              <a:gd name="connsiteY3" fmla="*/ 332656 h 332656"/>
              <a:gd name="connsiteX4" fmla="*/ 0 w 431999"/>
              <a:gd name="connsiteY4" fmla="*/ 0 h 332656"/>
              <a:gd name="connsiteX0-1" fmla="*/ 0 w 431999"/>
              <a:gd name="connsiteY0-2" fmla="*/ 0 h 332656"/>
              <a:gd name="connsiteX1-3" fmla="*/ 431999 w 431999"/>
              <a:gd name="connsiteY1-4" fmla="*/ 0 h 332656"/>
              <a:gd name="connsiteX2-5" fmla="*/ 431999 w 431999"/>
              <a:gd name="connsiteY2-6" fmla="*/ 332656 h 332656"/>
              <a:gd name="connsiteX3-7" fmla="*/ 206574 w 431999"/>
              <a:gd name="connsiteY3-8" fmla="*/ 328613 h 332656"/>
              <a:gd name="connsiteX4-9" fmla="*/ 0 w 431999"/>
              <a:gd name="connsiteY4-10" fmla="*/ 332656 h 332656"/>
              <a:gd name="connsiteX5" fmla="*/ 0 w 431999"/>
              <a:gd name="connsiteY5" fmla="*/ 0 h 332656"/>
              <a:gd name="connsiteX0-11" fmla="*/ 0 w 431999"/>
              <a:gd name="connsiteY0-12" fmla="*/ 0 h 332656"/>
              <a:gd name="connsiteX1-13" fmla="*/ 431999 w 431999"/>
              <a:gd name="connsiteY1-14" fmla="*/ 0 h 332656"/>
              <a:gd name="connsiteX2-15" fmla="*/ 431999 w 431999"/>
              <a:gd name="connsiteY2-16" fmla="*/ 332656 h 332656"/>
              <a:gd name="connsiteX3-17" fmla="*/ 211336 w 431999"/>
              <a:gd name="connsiteY3-18" fmla="*/ 204788 h 332656"/>
              <a:gd name="connsiteX4-19" fmla="*/ 0 w 431999"/>
              <a:gd name="connsiteY4-20" fmla="*/ 332656 h 332656"/>
              <a:gd name="connsiteX5-21" fmla="*/ 0 w 431999"/>
              <a:gd name="connsiteY5-22" fmla="*/ 0 h 3326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31999" h="332656">
                <a:moveTo>
                  <a:pt x="0" y="0"/>
                </a:moveTo>
                <a:lnTo>
                  <a:pt x="431999" y="0"/>
                </a:lnTo>
                <a:lnTo>
                  <a:pt x="431999" y="332656"/>
                </a:lnTo>
                <a:lnTo>
                  <a:pt x="211336" y="204788"/>
                </a:lnTo>
                <a:lnTo>
                  <a:pt x="0" y="332656"/>
                </a:lnTo>
                <a:lnTo>
                  <a:pt x="0" y="0"/>
                </a:lnTo>
                <a:close/>
              </a:path>
            </a:pathLst>
          </a:custGeom>
          <a:solidFill>
            <a:srgbClr val="956B5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073109" y="648123"/>
            <a:ext cx="4932648" cy="555107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pPr algn="dist"/>
            <a:r>
              <a:rPr lang="en-US" altLang="zh-CN" dirty="0">
                <a:solidFill>
                  <a:srgbClr val="956B5D"/>
                </a:solidFill>
                <a:latin typeface="Copperplate Gothic Bold" panose="020E0705020206020404" pitchFamily="34" charset="0"/>
              </a:rPr>
              <a:t>Activity planning</a:t>
            </a:r>
            <a:endParaRPr lang="zh-CN" altLang="en-US" dirty="0">
              <a:solidFill>
                <a:srgbClr val="956B5D"/>
              </a:solidFill>
              <a:latin typeface="Copperplate Gothic Bold" panose="020E07050202060204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" y="1119933"/>
            <a:ext cx="14401800" cy="5111843"/>
          </a:xfrm>
          <a:prstGeom prst="rect">
            <a:avLst/>
          </a:prstGeom>
          <a:solidFill>
            <a:srgbClr val="956B5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254" tIns="69127" rIns="138254" bIns="69127" anchor="ctr"/>
          <a:lstStyle/>
          <a:p>
            <a:pPr algn="ctr">
              <a:defRPr/>
            </a:pPr>
            <a:endParaRPr lang="zh-CN" altLang="en-US" dirty="0"/>
          </a:p>
        </p:txBody>
      </p:sp>
      <p:pic>
        <p:nvPicPr>
          <p:cNvPr id="7" name="图片 6" descr="fec3697a6d2b9007524ba5b82a019ee691afd8521a6ab-pAmvsB_fw658.webp"/>
          <p:cNvPicPr>
            <a:picLocks noChangeAspect="1"/>
          </p:cNvPicPr>
          <p:nvPr/>
        </p:nvPicPr>
        <p:blipFill>
          <a:blip r:embed="rId2" cstate="print"/>
          <a:srcRect t="6565"/>
          <a:stretch>
            <a:fillRect/>
          </a:stretch>
        </p:blipFill>
        <p:spPr>
          <a:xfrm>
            <a:off x="504160" y="1680339"/>
            <a:ext cx="2473299" cy="4067060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12" name="文本框 7"/>
          <p:cNvSpPr txBox="1"/>
          <p:nvPr/>
        </p:nvSpPr>
        <p:spPr>
          <a:xfrm>
            <a:off x="9793188" y="3744466"/>
            <a:ext cx="3240360" cy="627807"/>
          </a:xfrm>
          <a:prstGeom prst="rect">
            <a:avLst/>
          </a:prstGeom>
          <a:noFill/>
          <a:ln w="9525">
            <a:noFill/>
          </a:ln>
        </p:spPr>
        <p:txBody>
          <a:bodyPr wrap="square" lIns="109735" tIns="54867" rIns="109735" bIns="54867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Arial" panose="020B0604020202020204" pitchFamily="34" charset="0"/>
              </a:rPr>
              <a:t>     现场将供应精致的甜品和饮料，供来宾在休息时品尝</a:t>
            </a:r>
            <a:r>
              <a:rPr lang="zh-CN" altLang="en-US" sz="1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(</a:t>
            </a:r>
            <a:r>
              <a:rPr lang="zh-CN" altLang="en-US" sz="1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甲方提供） ！</a:t>
            </a:r>
          </a:p>
        </p:txBody>
      </p:sp>
      <p:sp>
        <p:nvSpPr>
          <p:cNvPr id="13" name="文本框 8"/>
          <p:cNvSpPr txBox="1"/>
          <p:nvPr/>
        </p:nvSpPr>
        <p:spPr>
          <a:xfrm>
            <a:off x="9865196" y="3168402"/>
            <a:ext cx="1613020" cy="526304"/>
          </a:xfrm>
          <a:prstGeom prst="rect">
            <a:avLst/>
          </a:prstGeom>
          <a:noFill/>
        </p:spPr>
        <p:txBody>
          <a:bodyPr wrap="none" lIns="109735" tIns="54867" rIns="109735" bIns="54867" rtlCol="0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精致冷餐</a:t>
            </a:r>
          </a:p>
        </p:txBody>
      </p:sp>
      <p:pic>
        <p:nvPicPr>
          <p:cNvPr id="10" name="Picture 2" descr="d:\program files\360se6\User Data\temp\201406031129271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6446" y="1680050"/>
            <a:ext cx="6192687" cy="4082503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8" name="矩形 42"/>
          <p:cNvSpPr/>
          <p:nvPr/>
        </p:nvSpPr>
        <p:spPr>
          <a:xfrm>
            <a:off x="12097446" y="3"/>
            <a:ext cx="515925" cy="500063"/>
          </a:xfrm>
          <a:custGeom>
            <a:avLst/>
            <a:gdLst>
              <a:gd name="connsiteX0" fmla="*/ 0 w 431999"/>
              <a:gd name="connsiteY0" fmla="*/ 0 h 332656"/>
              <a:gd name="connsiteX1" fmla="*/ 431999 w 431999"/>
              <a:gd name="connsiteY1" fmla="*/ 0 h 332656"/>
              <a:gd name="connsiteX2" fmla="*/ 431999 w 431999"/>
              <a:gd name="connsiteY2" fmla="*/ 332656 h 332656"/>
              <a:gd name="connsiteX3" fmla="*/ 0 w 431999"/>
              <a:gd name="connsiteY3" fmla="*/ 332656 h 332656"/>
              <a:gd name="connsiteX4" fmla="*/ 0 w 431999"/>
              <a:gd name="connsiteY4" fmla="*/ 0 h 332656"/>
              <a:gd name="connsiteX0-1" fmla="*/ 0 w 431999"/>
              <a:gd name="connsiteY0-2" fmla="*/ 0 h 332656"/>
              <a:gd name="connsiteX1-3" fmla="*/ 431999 w 431999"/>
              <a:gd name="connsiteY1-4" fmla="*/ 0 h 332656"/>
              <a:gd name="connsiteX2-5" fmla="*/ 431999 w 431999"/>
              <a:gd name="connsiteY2-6" fmla="*/ 332656 h 332656"/>
              <a:gd name="connsiteX3-7" fmla="*/ 206574 w 431999"/>
              <a:gd name="connsiteY3-8" fmla="*/ 328613 h 332656"/>
              <a:gd name="connsiteX4-9" fmla="*/ 0 w 431999"/>
              <a:gd name="connsiteY4-10" fmla="*/ 332656 h 332656"/>
              <a:gd name="connsiteX5" fmla="*/ 0 w 431999"/>
              <a:gd name="connsiteY5" fmla="*/ 0 h 332656"/>
              <a:gd name="connsiteX0-11" fmla="*/ 0 w 431999"/>
              <a:gd name="connsiteY0-12" fmla="*/ 0 h 332656"/>
              <a:gd name="connsiteX1-13" fmla="*/ 431999 w 431999"/>
              <a:gd name="connsiteY1-14" fmla="*/ 0 h 332656"/>
              <a:gd name="connsiteX2-15" fmla="*/ 431999 w 431999"/>
              <a:gd name="connsiteY2-16" fmla="*/ 332656 h 332656"/>
              <a:gd name="connsiteX3-17" fmla="*/ 211336 w 431999"/>
              <a:gd name="connsiteY3-18" fmla="*/ 204788 h 332656"/>
              <a:gd name="connsiteX4-19" fmla="*/ 0 w 431999"/>
              <a:gd name="connsiteY4-20" fmla="*/ 332656 h 332656"/>
              <a:gd name="connsiteX5-21" fmla="*/ 0 w 431999"/>
              <a:gd name="connsiteY5-22" fmla="*/ 0 h 3326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31999" h="332656">
                <a:moveTo>
                  <a:pt x="0" y="0"/>
                </a:moveTo>
                <a:lnTo>
                  <a:pt x="431999" y="0"/>
                </a:lnTo>
                <a:lnTo>
                  <a:pt x="431999" y="332656"/>
                </a:lnTo>
                <a:lnTo>
                  <a:pt x="211336" y="204788"/>
                </a:lnTo>
                <a:lnTo>
                  <a:pt x="0" y="332656"/>
                </a:lnTo>
                <a:lnTo>
                  <a:pt x="0" y="0"/>
                </a:lnTo>
                <a:close/>
              </a:path>
            </a:pathLst>
          </a:custGeom>
          <a:solidFill>
            <a:srgbClr val="956B5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73109" y="648123"/>
            <a:ext cx="4932648" cy="555107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pPr algn="dist"/>
            <a:r>
              <a:rPr lang="en-US" altLang="zh-CN" dirty="0">
                <a:solidFill>
                  <a:srgbClr val="956B5D"/>
                </a:solidFill>
                <a:latin typeface="Copperplate Gothic Bold" panose="020E0705020206020404" pitchFamily="34" charset="0"/>
              </a:rPr>
              <a:t>Activity planning</a:t>
            </a:r>
            <a:endParaRPr lang="zh-CN" altLang="en-US" dirty="0">
              <a:solidFill>
                <a:srgbClr val="956B5D"/>
              </a:solidFill>
              <a:latin typeface="Copperplate Gothic Bold" panose="020E07050202060204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4401800" cy="7200900"/>
          </a:xfrm>
          <a:prstGeom prst="rect">
            <a:avLst/>
          </a:prstGeom>
        </p:spPr>
      </p:pic>
      <p:grpSp>
        <p:nvGrpSpPr>
          <p:cNvPr id="2" name="组合 23"/>
          <p:cNvGrpSpPr/>
          <p:nvPr/>
        </p:nvGrpSpPr>
        <p:grpSpPr>
          <a:xfrm>
            <a:off x="0" y="1779431"/>
            <a:ext cx="6408813" cy="3981259"/>
            <a:chOff x="0" y="1149749"/>
            <a:chExt cx="4714876" cy="2928958"/>
          </a:xfrm>
        </p:grpSpPr>
        <p:sp>
          <p:nvSpPr>
            <p:cNvPr id="14" name="矩形 13"/>
            <p:cNvSpPr/>
            <p:nvPr/>
          </p:nvSpPr>
          <p:spPr>
            <a:xfrm>
              <a:off x="1165531" y="1149749"/>
              <a:ext cx="2071702" cy="2928958"/>
            </a:xfrm>
            <a:prstGeom prst="rect">
              <a:avLst/>
            </a:prstGeom>
            <a:noFill/>
            <a:ln w="15875">
              <a:solidFill>
                <a:schemeClr val="tx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1928808"/>
              <a:ext cx="4643438" cy="1928826"/>
            </a:xfrm>
            <a:prstGeom prst="rect">
              <a:avLst/>
            </a:prstGeom>
            <a:solidFill>
              <a:srgbClr val="956B5D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1308406" y="1364063"/>
              <a:ext cx="1785950" cy="2500330"/>
            </a:xfrm>
            <a:prstGeom prst="rect">
              <a:avLst/>
            </a:prstGeom>
            <a:solidFill>
              <a:srgbClr val="956B5D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28992" y="2214561"/>
              <a:ext cx="1214446" cy="747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  <a:latin typeface="Impact" panose="020B0806030902050204" pitchFamily="34" charset="0"/>
                  <a:cs typeface="FrankRuehl" panose="020E0503060101010101" pitchFamily="34" charset="-79"/>
                </a:rPr>
                <a:t>03</a:t>
              </a:r>
              <a:endParaRPr lang="zh-CN" altLang="en-US" sz="6000" dirty="0">
                <a:solidFill>
                  <a:schemeClr val="bg1"/>
                </a:solidFill>
                <a:latin typeface="Impact" panose="020B0806030902050204" pitchFamily="34" charset="0"/>
                <a:cs typeface="FrankRuehl" panose="020E0503060101010101" pitchFamily="34" charset="-79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43240" y="3071816"/>
              <a:ext cx="1571636" cy="373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活动规划</a:t>
              </a:r>
            </a:p>
          </p:txBody>
        </p:sp>
      </p:grpSp>
      <p:pic>
        <p:nvPicPr>
          <p:cNvPr id="10" name="图片 9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6964" y="1656234"/>
            <a:ext cx="5400600" cy="30378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72309" y="2137933"/>
            <a:ext cx="309634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err="1">
                <a:solidFill>
                  <a:schemeClr val="bg1"/>
                </a:solidFill>
                <a:latin typeface="Broadway" panose="04040905080B02020502" pitchFamily="82" charset="0"/>
                <a:ea typeface="Batang" panose="02030600000101010101" pitchFamily="18" charset="-127"/>
                <a:cs typeface="Arial Unicode MS" panose="020B0604020202020204" pitchFamily="34" charset="-122"/>
              </a:rPr>
              <a:t>Mr</a:t>
            </a:r>
            <a:r>
              <a:rPr lang="en-US" altLang="zh-CN" sz="2500" dirty="0">
                <a:solidFill>
                  <a:schemeClr val="bg1"/>
                </a:solidFill>
                <a:latin typeface="Broadway" panose="04040905080B02020502" pitchFamily="82" charset="0"/>
                <a:ea typeface="Batang" panose="02030600000101010101" pitchFamily="18" charset="-127"/>
                <a:cs typeface="Arial Unicode MS" panose="020B0604020202020204" pitchFamily="34" charset="-122"/>
              </a:rPr>
              <a:t> W's Coffee Bistro's Slow Journey</a:t>
            </a:r>
            <a:endParaRPr lang="zh-CN" altLang="en-US" sz="2500" dirty="0">
              <a:solidFill>
                <a:schemeClr val="bg1"/>
              </a:solidFill>
              <a:latin typeface="Broadway" panose="04040905080B02020502" pitchFamily="82" charset="0"/>
              <a:ea typeface="Batang" panose="02030600000101010101" pitchFamily="18" charset="-127"/>
              <a:cs typeface="Arial Unicode MS" panose="020B0604020202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641060" y="3600450"/>
            <a:ext cx="389683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956B5D"/>
                </a:solidFill>
                <a:latin typeface="Broadway" panose="04040905080B02020502" pitchFamily="82" charset="0"/>
              </a:rPr>
              <a:t>Mr. W's slow journey</a:t>
            </a:r>
            <a:endParaRPr lang="zh-CN" altLang="en-US" dirty="0">
              <a:solidFill>
                <a:srgbClr val="956B5D"/>
              </a:solidFill>
              <a:latin typeface="Broadway" panose="04040905080B020205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isContent="1"/>
      </p:transition>
    </mc:Choice>
    <mc:Fallback xmlns="">
      <p:transition spd="slow" advClick="0" advTm="2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" y="1119933"/>
            <a:ext cx="14401800" cy="5111843"/>
          </a:xfrm>
          <a:prstGeom prst="rect">
            <a:avLst/>
          </a:prstGeom>
          <a:solidFill>
            <a:srgbClr val="956B5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254" tIns="69127" rIns="138254" bIns="69127" anchor="ctr"/>
          <a:lstStyle/>
          <a:p>
            <a:pPr algn="ctr">
              <a:defRPr/>
            </a:pPr>
            <a:endParaRPr lang="zh-CN" altLang="en-US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73109" y="648123"/>
            <a:ext cx="4932648" cy="555107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pPr algn="dist"/>
            <a:r>
              <a:rPr lang="en-US" altLang="zh-CN" dirty="0">
                <a:solidFill>
                  <a:srgbClr val="956B5D"/>
                </a:solidFill>
                <a:latin typeface="Copperplate Gothic Bold" panose="020E0705020206020404" pitchFamily="34" charset="0"/>
              </a:rPr>
              <a:t>Activity planning</a:t>
            </a:r>
            <a:endParaRPr lang="zh-CN" altLang="en-US" dirty="0">
              <a:solidFill>
                <a:srgbClr val="956B5D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69052" y="3240410"/>
            <a:ext cx="2812871" cy="555107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pPr algn="dist"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活动流程</a:t>
            </a:r>
          </a:p>
        </p:txBody>
      </p:sp>
      <p:sp>
        <p:nvSpPr>
          <p:cNvPr id="11" name="矩形 10"/>
          <p:cNvSpPr/>
          <p:nvPr/>
        </p:nvSpPr>
        <p:spPr>
          <a:xfrm>
            <a:off x="8569052" y="4176514"/>
            <a:ext cx="4050535" cy="1400185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257" tIns="69129" rIns="138257" bIns="69129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85074" y="4472623"/>
            <a:ext cx="3744416" cy="385829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pPr algn="dist"/>
            <a:r>
              <a:rPr lang="en-US" altLang="zh-CN" sz="1600" b="1" dirty="0">
                <a:solidFill>
                  <a:schemeClr val="bg1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Enjoy the release of your heart</a:t>
            </a:r>
            <a:endParaRPr lang="zh-CN" altLang="en-US" sz="1600" b="1" dirty="0">
              <a:solidFill>
                <a:schemeClr val="bg1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94078" y="4876606"/>
            <a:ext cx="3712990" cy="555107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享受心情释放</a:t>
            </a:r>
          </a:p>
        </p:txBody>
      </p:sp>
      <p:sp>
        <p:nvSpPr>
          <p:cNvPr id="16" name="矩形 15"/>
          <p:cNvSpPr/>
          <p:nvPr/>
        </p:nvSpPr>
        <p:spPr>
          <a:xfrm>
            <a:off x="1152228" y="1224186"/>
            <a:ext cx="641334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18:00-19:30   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来宾签到，签到</a:t>
            </a:r>
            <a:r>
              <a:rPr lang="zh-CN" altLang="zh-CN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互动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、爵士乐迎宾，美女侍者送餐；</a:t>
            </a:r>
          </a:p>
          <a:p>
            <a:pPr>
              <a:lnSpc>
                <a:spcPct val="150000"/>
              </a:lnSpc>
            </a:pPr>
            <a:r>
              <a:rPr lang="zh-CN" altLang="en-US" sz="16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休闲时光（</a:t>
            </a:r>
            <a:r>
              <a:rPr lang="en-US" altLang="zh-CN" sz="16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19:30-20:30</a:t>
            </a:r>
            <a:r>
              <a:rPr lang="zh-CN" altLang="en-US" sz="16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）</a:t>
            </a:r>
            <a:endParaRPr lang="en-US" altLang="zh-CN" sz="1600" b="1" u="sng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19:30-19:35  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爵士乐歌手开场（</a:t>
            </a:r>
            <a:r>
              <a:rPr lang="en-US" altLang="zh-CN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5min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）</a:t>
            </a:r>
            <a:endParaRPr lang="en-US" altLang="zh-CN" sz="16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19:35-19:40  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主持人开场介绍本次活动概述（</a:t>
            </a:r>
            <a:r>
              <a:rPr lang="en-US" altLang="zh-CN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5min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）</a:t>
            </a:r>
            <a:endParaRPr lang="en-US" altLang="zh-CN" sz="16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19:40-19:50  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芭蕾舞表演（</a:t>
            </a:r>
            <a:r>
              <a:rPr lang="en-US" altLang="zh-CN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10min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）</a:t>
            </a:r>
            <a:endParaRPr lang="en-US" altLang="zh-CN" sz="16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19:50-20:00  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吉他独奏（</a:t>
            </a:r>
            <a:r>
              <a:rPr lang="en-US" altLang="zh-CN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10min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）</a:t>
            </a:r>
            <a:endParaRPr lang="en-US" altLang="zh-CN" sz="16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20:00-20:30  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自助酒水、美食品鉴、爵士乐演奏（</a:t>
            </a:r>
            <a:r>
              <a:rPr lang="en-US" altLang="zh-CN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30min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）</a:t>
            </a:r>
            <a:endParaRPr lang="en-US" altLang="zh-CN" sz="16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欢乐时光（</a:t>
            </a:r>
            <a:r>
              <a:rPr lang="en-US" altLang="zh-CN" sz="16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20:30-21:30</a:t>
            </a:r>
            <a:r>
              <a:rPr lang="zh-CN" altLang="en-US" sz="16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）</a:t>
            </a:r>
            <a:endParaRPr lang="en-US" altLang="zh-CN" sz="1600" b="1" u="sng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20:30-20:40   DJ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打碟活跃（</a:t>
            </a:r>
            <a:r>
              <a:rPr lang="en-US" altLang="zh-CN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10min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）</a:t>
            </a:r>
            <a:endParaRPr lang="en-US" altLang="zh-CN" sz="16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20:40-20:50  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吉他独奏（</a:t>
            </a:r>
            <a:r>
              <a:rPr lang="en-US" altLang="zh-CN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10min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）</a:t>
            </a:r>
            <a:endParaRPr lang="en-US" altLang="zh-CN" sz="16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20:50-21:20   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台互动游戏</a:t>
            </a:r>
            <a:r>
              <a:rPr lang="en-US" altLang="zh-CN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抽奖环节（</a:t>
            </a:r>
            <a:r>
              <a:rPr lang="en-US" altLang="zh-CN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30min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）</a:t>
            </a:r>
            <a:endParaRPr lang="en-US" altLang="zh-CN" sz="16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21:20-21:30   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现场爵士乐个歌手串场</a:t>
            </a:r>
            <a:r>
              <a:rPr lang="en-US" altLang="zh-CN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兔子舞（</a:t>
            </a:r>
            <a:r>
              <a:rPr lang="en-US" altLang="zh-CN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20min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）</a:t>
            </a:r>
            <a:endParaRPr lang="en-US" altLang="zh-CN" sz="16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21:30              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歌手现场暖场（</a:t>
            </a:r>
            <a:r>
              <a:rPr lang="en-US" altLang="zh-CN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5min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）</a:t>
            </a:r>
            <a:endParaRPr lang="en-US" altLang="zh-CN" sz="16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0" name="矩形 42"/>
          <p:cNvSpPr/>
          <p:nvPr/>
        </p:nvSpPr>
        <p:spPr>
          <a:xfrm>
            <a:off x="12097446" y="3"/>
            <a:ext cx="515925" cy="500063"/>
          </a:xfrm>
          <a:custGeom>
            <a:avLst/>
            <a:gdLst>
              <a:gd name="connsiteX0" fmla="*/ 0 w 431999"/>
              <a:gd name="connsiteY0" fmla="*/ 0 h 332656"/>
              <a:gd name="connsiteX1" fmla="*/ 431999 w 431999"/>
              <a:gd name="connsiteY1" fmla="*/ 0 h 332656"/>
              <a:gd name="connsiteX2" fmla="*/ 431999 w 431999"/>
              <a:gd name="connsiteY2" fmla="*/ 332656 h 332656"/>
              <a:gd name="connsiteX3" fmla="*/ 0 w 431999"/>
              <a:gd name="connsiteY3" fmla="*/ 332656 h 332656"/>
              <a:gd name="connsiteX4" fmla="*/ 0 w 431999"/>
              <a:gd name="connsiteY4" fmla="*/ 0 h 332656"/>
              <a:gd name="connsiteX0-1" fmla="*/ 0 w 431999"/>
              <a:gd name="connsiteY0-2" fmla="*/ 0 h 332656"/>
              <a:gd name="connsiteX1-3" fmla="*/ 431999 w 431999"/>
              <a:gd name="connsiteY1-4" fmla="*/ 0 h 332656"/>
              <a:gd name="connsiteX2-5" fmla="*/ 431999 w 431999"/>
              <a:gd name="connsiteY2-6" fmla="*/ 332656 h 332656"/>
              <a:gd name="connsiteX3-7" fmla="*/ 206574 w 431999"/>
              <a:gd name="connsiteY3-8" fmla="*/ 328613 h 332656"/>
              <a:gd name="connsiteX4-9" fmla="*/ 0 w 431999"/>
              <a:gd name="connsiteY4-10" fmla="*/ 332656 h 332656"/>
              <a:gd name="connsiteX5" fmla="*/ 0 w 431999"/>
              <a:gd name="connsiteY5" fmla="*/ 0 h 332656"/>
              <a:gd name="connsiteX0-11" fmla="*/ 0 w 431999"/>
              <a:gd name="connsiteY0-12" fmla="*/ 0 h 332656"/>
              <a:gd name="connsiteX1-13" fmla="*/ 431999 w 431999"/>
              <a:gd name="connsiteY1-14" fmla="*/ 0 h 332656"/>
              <a:gd name="connsiteX2-15" fmla="*/ 431999 w 431999"/>
              <a:gd name="connsiteY2-16" fmla="*/ 332656 h 332656"/>
              <a:gd name="connsiteX3-17" fmla="*/ 211336 w 431999"/>
              <a:gd name="connsiteY3-18" fmla="*/ 204788 h 332656"/>
              <a:gd name="connsiteX4-19" fmla="*/ 0 w 431999"/>
              <a:gd name="connsiteY4-20" fmla="*/ 332656 h 332656"/>
              <a:gd name="connsiteX5-21" fmla="*/ 0 w 431999"/>
              <a:gd name="connsiteY5-22" fmla="*/ 0 h 3326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31999" h="332656">
                <a:moveTo>
                  <a:pt x="0" y="0"/>
                </a:moveTo>
                <a:lnTo>
                  <a:pt x="431999" y="0"/>
                </a:lnTo>
                <a:lnTo>
                  <a:pt x="431999" y="332656"/>
                </a:lnTo>
                <a:lnTo>
                  <a:pt x="211336" y="204788"/>
                </a:lnTo>
                <a:lnTo>
                  <a:pt x="0" y="332656"/>
                </a:lnTo>
                <a:lnTo>
                  <a:pt x="0" y="0"/>
                </a:lnTo>
                <a:close/>
              </a:path>
            </a:pathLst>
          </a:custGeom>
          <a:solidFill>
            <a:srgbClr val="956B5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" y="1119933"/>
            <a:ext cx="14401800" cy="5111843"/>
          </a:xfrm>
          <a:prstGeom prst="rect">
            <a:avLst/>
          </a:prstGeom>
          <a:solidFill>
            <a:srgbClr val="956B5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254" tIns="69127" rIns="138254" bIns="69127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79001" y="2448322"/>
            <a:ext cx="5625743" cy="955216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pPr algn="dist"/>
            <a:r>
              <a:rPr lang="zh-CN" altLang="en-US" sz="53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珠穆朗玛—乌金苏通体" pitchFamily="2" charset="0"/>
              </a:rPr>
              <a:t>上</a:t>
            </a:r>
            <a:r>
              <a:rPr lang="zh-CN" altLang="en-US" sz="30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珠穆朗玛—乌金苏通体" pitchFamily="2" charset="0"/>
              </a:rPr>
              <a:t>半场</a:t>
            </a:r>
            <a:r>
              <a:rPr lang="en-US" altLang="zh-CN" sz="30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珠穆朗玛—乌金苏通体" pitchFamily="2" charset="0"/>
              </a:rPr>
              <a:t>,</a:t>
            </a:r>
            <a:r>
              <a:rPr lang="zh-CN" altLang="en-US" sz="30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珠穆朗玛—乌金苏通体" pitchFamily="2" charset="0"/>
              </a:rPr>
              <a:t>休闲时光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50366" y="3581144"/>
            <a:ext cx="8776158" cy="883402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pPr algn="ctr">
              <a:lnSpc>
                <a:spcPts val="2875"/>
              </a:lnSpc>
            </a:pPr>
            <a:r>
              <a:rPr lang="zh-CN" altLang="en-US" sz="17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饕餮自助美食、晶莹剔透的鸡尾酒、香浓丝滑的咖啡、优雅的爵士乐队，</a:t>
            </a:r>
            <a:endParaRPr lang="en-US" altLang="zh-CN" sz="17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algn="ctr">
              <a:lnSpc>
                <a:spcPts val="2875"/>
              </a:lnSpc>
            </a:pPr>
            <a:r>
              <a:rPr lang="zh-CN" altLang="en-US" sz="17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让来宾感受慢时光之旅为后续的下半场事先预热。</a:t>
            </a:r>
            <a:endParaRPr lang="zh-CN" altLang="en-US" sz="38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0036218" y="4248522"/>
            <a:ext cx="9073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138762" y="4248522"/>
            <a:ext cx="9073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073109" y="648123"/>
            <a:ext cx="4932648" cy="555107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pPr algn="dist"/>
            <a:r>
              <a:rPr lang="en-US" altLang="zh-CN" dirty="0">
                <a:solidFill>
                  <a:srgbClr val="956B5D"/>
                </a:solidFill>
                <a:latin typeface="Copperplate Gothic Bold" panose="020E0705020206020404" pitchFamily="34" charset="0"/>
              </a:rPr>
              <a:t>Activity planning</a:t>
            </a:r>
            <a:endParaRPr lang="zh-CN" altLang="en-US" dirty="0">
              <a:solidFill>
                <a:srgbClr val="956B5D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9" name="矩形 42"/>
          <p:cNvSpPr/>
          <p:nvPr/>
        </p:nvSpPr>
        <p:spPr>
          <a:xfrm>
            <a:off x="12097446" y="3"/>
            <a:ext cx="515925" cy="500063"/>
          </a:xfrm>
          <a:custGeom>
            <a:avLst/>
            <a:gdLst>
              <a:gd name="connsiteX0" fmla="*/ 0 w 431999"/>
              <a:gd name="connsiteY0" fmla="*/ 0 h 332656"/>
              <a:gd name="connsiteX1" fmla="*/ 431999 w 431999"/>
              <a:gd name="connsiteY1" fmla="*/ 0 h 332656"/>
              <a:gd name="connsiteX2" fmla="*/ 431999 w 431999"/>
              <a:gd name="connsiteY2" fmla="*/ 332656 h 332656"/>
              <a:gd name="connsiteX3" fmla="*/ 0 w 431999"/>
              <a:gd name="connsiteY3" fmla="*/ 332656 h 332656"/>
              <a:gd name="connsiteX4" fmla="*/ 0 w 431999"/>
              <a:gd name="connsiteY4" fmla="*/ 0 h 332656"/>
              <a:gd name="connsiteX0-1" fmla="*/ 0 w 431999"/>
              <a:gd name="connsiteY0-2" fmla="*/ 0 h 332656"/>
              <a:gd name="connsiteX1-3" fmla="*/ 431999 w 431999"/>
              <a:gd name="connsiteY1-4" fmla="*/ 0 h 332656"/>
              <a:gd name="connsiteX2-5" fmla="*/ 431999 w 431999"/>
              <a:gd name="connsiteY2-6" fmla="*/ 332656 h 332656"/>
              <a:gd name="connsiteX3-7" fmla="*/ 206574 w 431999"/>
              <a:gd name="connsiteY3-8" fmla="*/ 328613 h 332656"/>
              <a:gd name="connsiteX4-9" fmla="*/ 0 w 431999"/>
              <a:gd name="connsiteY4-10" fmla="*/ 332656 h 332656"/>
              <a:gd name="connsiteX5" fmla="*/ 0 w 431999"/>
              <a:gd name="connsiteY5" fmla="*/ 0 h 332656"/>
              <a:gd name="connsiteX0-11" fmla="*/ 0 w 431999"/>
              <a:gd name="connsiteY0-12" fmla="*/ 0 h 332656"/>
              <a:gd name="connsiteX1-13" fmla="*/ 431999 w 431999"/>
              <a:gd name="connsiteY1-14" fmla="*/ 0 h 332656"/>
              <a:gd name="connsiteX2-15" fmla="*/ 431999 w 431999"/>
              <a:gd name="connsiteY2-16" fmla="*/ 332656 h 332656"/>
              <a:gd name="connsiteX3-17" fmla="*/ 211336 w 431999"/>
              <a:gd name="connsiteY3-18" fmla="*/ 204788 h 332656"/>
              <a:gd name="connsiteX4-19" fmla="*/ 0 w 431999"/>
              <a:gd name="connsiteY4-20" fmla="*/ 332656 h 332656"/>
              <a:gd name="connsiteX5-21" fmla="*/ 0 w 431999"/>
              <a:gd name="connsiteY5-22" fmla="*/ 0 h 3326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31999" h="332656">
                <a:moveTo>
                  <a:pt x="0" y="0"/>
                </a:moveTo>
                <a:lnTo>
                  <a:pt x="431999" y="0"/>
                </a:lnTo>
                <a:lnTo>
                  <a:pt x="431999" y="332656"/>
                </a:lnTo>
                <a:lnTo>
                  <a:pt x="211336" y="204788"/>
                </a:lnTo>
                <a:lnTo>
                  <a:pt x="0" y="332656"/>
                </a:lnTo>
                <a:lnTo>
                  <a:pt x="0" y="0"/>
                </a:lnTo>
                <a:close/>
              </a:path>
            </a:pathLst>
          </a:custGeom>
          <a:solidFill>
            <a:srgbClr val="956B5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" y="1119933"/>
            <a:ext cx="14401800" cy="5111843"/>
          </a:xfrm>
          <a:prstGeom prst="rect">
            <a:avLst/>
          </a:prstGeom>
          <a:solidFill>
            <a:srgbClr val="956B5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254" tIns="69127" rIns="138254" bIns="69127" anchor="ctr"/>
          <a:lstStyle/>
          <a:p>
            <a:pPr algn="ctr">
              <a:defRPr/>
            </a:pPr>
            <a:endParaRPr lang="zh-CN" altLang="en-US" dirty="0"/>
          </a:p>
        </p:txBody>
      </p:sp>
      <p:pic>
        <p:nvPicPr>
          <p:cNvPr id="12" name="Picture 2" descr="D:\活动\红星美凯龙\209d314de15b2e9a9d4de027995a6204a98b29ad6aa9c-qnZJBK.jpg"/>
          <p:cNvPicPr>
            <a:picLocks noChangeAspect="1" noChangeArrowheads="1"/>
          </p:cNvPicPr>
          <p:nvPr/>
        </p:nvPicPr>
        <p:blipFill>
          <a:blip r:embed="rId2" cstate="print"/>
          <a:srcRect t="7001" r="1627" b="4214"/>
          <a:stretch>
            <a:fillRect/>
          </a:stretch>
        </p:blipFill>
        <p:spPr bwMode="auto">
          <a:xfrm>
            <a:off x="5904756" y="1440210"/>
            <a:ext cx="8280920" cy="4428542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936204" y="3528442"/>
            <a:ext cx="4032448" cy="12476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38257" tIns="69129" rIns="138257" bIns="69129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华文中宋" panose="02010600040101010101" pitchFamily="2" charset="-122"/>
              </a:rPr>
              <a:t>现场描述：</a:t>
            </a:r>
            <a:endParaRPr lang="en-US" altLang="zh-CN" sz="16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华文中宋" panose="02010600040101010101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华文中宋" panose="02010600040101010101" pitchFamily="2" charset="-122"/>
              </a:rPr>
              <a:t>    小清新的爵士乐，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随音符摇摆，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华文中宋" panose="02010600040101010101" pitchFamily="2" charset="-122"/>
              </a:rPr>
              <a:t>抒发愉悦情感，感受灵魂自由，</a:t>
            </a:r>
            <a:endParaRPr lang="en-US" altLang="zh-CN" sz="16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83135" y="2880370"/>
            <a:ext cx="4445557" cy="5550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38235" tIns="69118" rIns="138235" bIns="69118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迎宾爵士乐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73109" y="648123"/>
            <a:ext cx="4932648" cy="555107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pPr algn="dist"/>
            <a:r>
              <a:rPr lang="en-US" altLang="zh-CN" dirty="0">
                <a:solidFill>
                  <a:srgbClr val="956B5D"/>
                </a:solidFill>
                <a:latin typeface="Copperplate Gothic Bold" panose="020E0705020206020404" pitchFamily="34" charset="0"/>
              </a:rPr>
              <a:t>Activity planning</a:t>
            </a:r>
            <a:endParaRPr lang="zh-CN" altLang="en-US" dirty="0">
              <a:solidFill>
                <a:srgbClr val="956B5D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8" name="矩形 42"/>
          <p:cNvSpPr/>
          <p:nvPr/>
        </p:nvSpPr>
        <p:spPr>
          <a:xfrm>
            <a:off x="12097446" y="3"/>
            <a:ext cx="515925" cy="500063"/>
          </a:xfrm>
          <a:custGeom>
            <a:avLst/>
            <a:gdLst>
              <a:gd name="connsiteX0" fmla="*/ 0 w 431999"/>
              <a:gd name="connsiteY0" fmla="*/ 0 h 332656"/>
              <a:gd name="connsiteX1" fmla="*/ 431999 w 431999"/>
              <a:gd name="connsiteY1" fmla="*/ 0 h 332656"/>
              <a:gd name="connsiteX2" fmla="*/ 431999 w 431999"/>
              <a:gd name="connsiteY2" fmla="*/ 332656 h 332656"/>
              <a:gd name="connsiteX3" fmla="*/ 0 w 431999"/>
              <a:gd name="connsiteY3" fmla="*/ 332656 h 332656"/>
              <a:gd name="connsiteX4" fmla="*/ 0 w 431999"/>
              <a:gd name="connsiteY4" fmla="*/ 0 h 332656"/>
              <a:gd name="connsiteX0-1" fmla="*/ 0 w 431999"/>
              <a:gd name="connsiteY0-2" fmla="*/ 0 h 332656"/>
              <a:gd name="connsiteX1-3" fmla="*/ 431999 w 431999"/>
              <a:gd name="connsiteY1-4" fmla="*/ 0 h 332656"/>
              <a:gd name="connsiteX2-5" fmla="*/ 431999 w 431999"/>
              <a:gd name="connsiteY2-6" fmla="*/ 332656 h 332656"/>
              <a:gd name="connsiteX3-7" fmla="*/ 206574 w 431999"/>
              <a:gd name="connsiteY3-8" fmla="*/ 328613 h 332656"/>
              <a:gd name="connsiteX4-9" fmla="*/ 0 w 431999"/>
              <a:gd name="connsiteY4-10" fmla="*/ 332656 h 332656"/>
              <a:gd name="connsiteX5" fmla="*/ 0 w 431999"/>
              <a:gd name="connsiteY5" fmla="*/ 0 h 332656"/>
              <a:gd name="connsiteX0-11" fmla="*/ 0 w 431999"/>
              <a:gd name="connsiteY0-12" fmla="*/ 0 h 332656"/>
              <a:gd name="connsiteX1-13" fmla="*/ 431999 w 431999"/>
              <a:gd name="connsiteY1-14" fmla="*/ 0 h 332656"/>
              <a:gd name="connsiteX2-15" fmla="*/ 431999 w 431999"/>
              <a:gd name="connsiteY2-16" fmla="*/ 332656 h 332656"/>
              <a:gd name="connsiteX3-17" fmla="*/ 211336 w 431999"/>
              <a:gd name="connsiteY3-18" fmla="*/ 204788 h 332656"/>
              <a:gd name="connsiteX4-19" fmla="*/ 0 w 431999"/>
              <a:gd name="connsiteY4-20" fmla="*/ 332656 h 332656"/>
              <a:gd name="connsiteX5-21" fmla="*/ 0 w 431999"/>
              <a:gd name="connsiteY5-22" fmla="*/ 0 h 3326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31999" h="332656">
                <a:moveTo>
                  <a:pt x="0" y="0"/>
                </a:moveTo>
                <a:lnTo>
                  <a:pt x="431999" y="0"/>
                </a:lnTo>
                <a:lnTo>
                  <a:pt x="431999" y="332656"/>
                </a:lnTo>
                <a:lnTo>
                  <a:pt x="211336" y="204788"/>
                </a:lnTo>
                <a:lnTo>
                  <a:pt x="0" y="332656"/>
                </a:lnTo>
                <a:lnTo>
                  <a:pt x="0" y="0"/>
                </a:lnTo>
                <a:close/>
              </a:path>
            </a:pathLst>
          </a:custGeom>
          <a:solidFill>
            <a:srgbClr val="956B5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" y="1119933"/>
            <a:ext cx="14401800" cy="5111843"/>
          </a:xfrm>
          <a:prstGeom prst="rect">
            <a:avLst/>
          </a:prstGeom>
          <a:solidFill>
            <a:srgbClr val="956B5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254" tIns="69127" rIns="138254" bIns="69127" anchor="ctr"/>
          <a:lstStyle/>
          <a:p>
            <a:pPr algn="ctr">
              <a:defRPr/>
            </a:pPr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5616724" y="1359983"/>
            <a:ext cx="8310429" cy="4688741"/>
            <a:chOff x="7553" y="779"/>
            <a:chExt cx="9417" cy="6554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3" y="779"/>
              <a:ext cx="4935" cy="6551"/>
            </a:xfrm>
            <a:prstGeom prst="rect">
              <a:avLst/>
            </a:prstGeom>
            <a:ln w="88900" cap="sq" cmpd="thickThin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85" y="779"/>
              <a:ext cx="4385" cy="6554"/>
            </a:xfrm>
            <a:prstGeom prst="rect">
              <a:avLst/>
            </a:prstGeom>
            <a:ln w="88900" cap="sq" cmpd="thickThin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17" name="文本框 4"/>
          <p:cNvSpPr/>
          <p:nvPr/>
        </p:nvSpPr>
        <p:spPr>
          <a:xfrm>
            <a:off x="1080219" y="2920419"/>
            <a:ext cx="4261053" cy="53863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21943" tIns="60971" rIns="121943" bIns="60971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noProof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ea"/>
              </a:rPr>
              <a:t>迎宾芭蕾舞形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08212" y="3626094"/>
            <a:ext cx="3816424" cy="1908109"/>
          </a:xfrm>
          <a:prstGeom prst="rect">
            <a:avLst/>
          </a:prstGeom>
          <a:noFill/>
        </p:spPr>
        <p:txBody>
          <a:bodyPr wrap="square" lIns="121943" tIns="60971" rIns="121943" bIns="609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     芭蕾演员伴随着轻柔高雅的音乐在小舞台上翩翩起舞，为现场营造温馨舒适的氛围。</a:t>
            </a: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73109" y="648123"/>
            <a:ext cx="4932648" cy="555107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pPr algn="dist"/>
            <a:r>
              <a:rPr lang="en-US" altLang="zh-CN" dirty="0">
                <a:solidFill>
                  <a:srgbClr val="956B5D"/>
                </a:solidFill>
                <a:latin typeface="Copperplate Gothic Bold" panose="020E0705020206020404" pitchFamily="34" charset="0"/>
              </a:rPr>
              <a:t>Activity planning</a:t>
            </a:r>
            <a:endParaRPr lang="zh-CN" altLang="en-US" dirty="0">
              <a:solidFill>
                <a:srgbClr val="956B5D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10" name="矩形 42"/>
          <p:cNvSpPr/>
          <p:nvPr/>
        </p:nvSpPr>
        <p:spPr>
          <a:xfrm>
            <a:off x="12097446" y="3"/>
            <a:ext cx="515925" cy="500063"/>
          </a:xfrm>
          <a:custGeom>
            <a:avLst/>
            <a:gdLst>
              <a:gd name="connsiteX0" fmla="*/ 0 w 431999"/>
              <a:gd name="connsiteY0" fmla="*/ 0 h 332656"/>
              <a:gd name="connsiteX1" fmla="*/ 431999 w 431999"/>
              <a:gd name="connsiteY1" fmla="*/ 0 h 332656"/>
              <a:gd name="connsiteX2" fmla="*/ 431999 w 431999"/>
              <a:gd name="connsiteY2" fmla="*/ 332656 h 332656"/>
              <a:gd name="connsiteX3" fmla="*/ 0 w 431999"/>
              <a:gd name="connsiteY3" fmla="*/ 332656 h 332656"/>
              <a:gd name="connsiteX4" fmla="*/ 0 w 431999"/>
              <a:gd name="connsiteY4" fmla="*/ 0 h 332656"/>
              <a:gd name="connsiteX0-1" fmla="*/ 0 w 431999"/>
              <a:gd name="connsiteY0-2" fmla="*/ 0 h 332656"/>
              <a:gd name="connsiteX1-3" fmla="*/ 431999 w 431999"/>
              <a:gd name="connsiteY1-4" fmla="*/ 0 h 332656"/>
              <a:gd name="connsiteX2-5" fmla="*/ 431999 w 431999"/>
              <a:gd name="connsiteY2-6" fmla="*/ 332656 h 332656"/>
              <a:gd name="connsiteX3-7" fmla="*/ 206574 w 431999"/>
              <a:gd name="connsiteY3-8" fmla="*/ 328613 h 332656"/>
              <a:gd name="connsiteX4-9" fmla="*/ 0 w 431999"/>
              <a:gd name="connsiteY4-10" fmla="*/ 332656 h 332656"/>
              <a:gd name="connsiteX5" fmla="*/ 0 w 431999"/>
              <a:gd name="connsiteY5" fmla="*/ 0 h 332656"/>
              <a:gd name="connsiteX0-11" fmla="*/ 0 w 431999"/>
              <a:gd name="connsiteY0-12" fmla="*/ 0 h 332656"/>
              <a:gd name="connsiteX1-13" fmla="*/ 431999 w 431999"/>
              <a:gd name="connsiteY1-14" fmla="*/ 0 h 332656"/>
              <a:gd name="connsiteX2-15" fmla="*/ 431999 w 431999"/>
              <a:gd name="connsiteY2-16" fmla="*/ 332656 h 332656"/>
              <a:gd name="connsiteX3-17" fmla="*/ 211336 w 431999"/>
              <a:gd name="connsiteY3-18" fmla="*/ 204788 h 332656"/>
              <a:gd name="connsiteX4-19" fmla="*/ 0 w 431999"/>
              <a:gd name="connsiteY4-20" fmla="*/ 332656 h 332656"/>
              <a:gd name="connsiteX5-21" fmla="*/ 0 w 431999"/>
              <a:gd name="connsiteY5-22" fmla="*/ 0 h 3326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31999" h="332656">
                <a:moveTo>
                  <a:pt x="0" y="0"/>
                </a:moveTo>
                <a:lnTo>
                  <a:pt x="431999" y="0"/>
                </a:lnTo>
                <a:lnTo>
                  <a:pt x="431999" y="332656"/>
                </a:lnTo>
                <a:lnTo>
                  <a:pt x="211336" y="204788"/>
                </a:lnTo>
                <a:lnTo>
                  <a:pt x="0" y="332656"/>
                </a:lnTo>
                <a:lnTo>
                  <a:pt x="0" y="0"/>
                </a:lnTo>
                <a:close/>
              </a:path>
            </a:pathLst>
          </a:custGeom>
          <a:solidFill>
            <a:srgbClr val="956B5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581649257112415cbc6c6101ecc2ceb2_th.png"/>
          <p:cNvPicPr>
            <a:picLocks noChangeAspect="1"/>
          </p:cNvPicPr>
          <p:nvPr/>
        </p:nvPicPr>
        <p:blipFill>
          <a:blip r:embed="rId2" cstate="print"/>
          <a:srcRect b="12001"/>
          <a:stretch>
            <a:fillRect/>
          </a:stretch>
        </p:blipFill>
        <p:spPr>
          <a:xfrm>
            <a:off x="0" y="0"/>
            <a:ext cx="6624836" cy="7200900"/>
          </a:xfrm>
          <a:prstGeom prst="rect">
            <a:avLst/>
          </a:prstGeom>
        </p:spPr>
      </p:pic>
      <p:sp>
        <p:nvSpPr>
          <p:cNvPr id="11267" name="矩形 4"/>
          <p:cNvSpPr>
            <a:spLocks noChangeArrowheads="1"/>
          </p:cNvSpPr>
          <p:nvPr/>
        </p:nvSpPr>
        <p:spPr bwMode="auto">
          <a:xfrm>
            <a:off x="8209012" y="3180761"/>
            <a:ext cx="4680520" cy="1427801"/>
          </a:xfrm>
          <a:prstGeom prst="rect">
            <a:avLst/>
          </a:prstGeom>
          <a:noFill/>
          <a:ln w="9525">
            <a:noFill/>
            <a:bevel/>
          </a:ln>
          <a:effectLst/>
        </p:spPr>
        <p:txBody>
          <a:bodyPr wrap="square" lIns="133832" tIns="66916" rIns="133832" bIns="66916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ea typeface="微软雅黑" panose="020B0503020204020204" pitchFamily="34" charset="-122"/>
              </a:rPr>
              <a:t>曼妙的星空下，</a:t>
            </a:r>
          </a:p>
          <a:p>
            <a:pPr>
              <a:lnSpc>
                <a:spcPct val="200000"/>
              </a:lnSpc>
            </a:pPr>
            <a:r>
              <a:rPr lang="zh-CN" altLang="en-US" sz="1400" dirty="0">
                <a:ea typeface="微软雅黑" panose="020B0503020204020204" pitchFamily="34" charset="-122"/>
              </a:rPr>
              <a:t>听着蓝调爵士吉他的弹奏，欣赏舞者轻快的跳跃，跳动地心灵慢慢地融入现场慢时光氛围当中。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45549" y="2193389"/>
            <a:ext cx="5292055" cy="830997"/>
          </a:xfrm>
          <a:prstGeom prst="rect">
            <a:avLst/>
          </a:prstGeom>
          <a:noFill/>
          <a:ln w="9525">
            <a:noFill/>
            <a:bevel/>
          </a:ln>
          <a:effectLst/>
        </p:spPr>
        <p:txBody>
          <a:bodyPr wrap="square">
            <a:spAutoFit/>
          </a:bodyPr>
          <a:lstStyle/>
          <a:p>
            <a:r>
              <a:rPr lang="zh-CN" altLang="en-US" sz="4800" b="1" dirty="0">
                <a:ea typeface="微软雅黑" panose="020B0503020204020204" pitchFamily="34" charset="-122"/>
              </a:rPr>
              <a:t>慢·时光</a:t>
            </a:r>
          </a:p>
        </p:txBody>
      </p:sp>
      <p:sp>
        <p:nvSpPr>
          <p:cNvPr id="18" name="任意多边形 17"/>
          <p:cNvSpPr/>
          <p:nvPr/>
        </p:nvSpPr>
        <p:spPr>
          <a:xfrm>
            <a:off x="7920980" y="1080170"/>
            <a:ext cx="4989354" cy="5068550"/>
          </a:xfrm>
          <a:custGeom>
            <a:avLst/>
            <a:gdLst>
              <a:gd name="connsiteX0" fmla="*/ 0 w 4536504"/>
              <a:gd name="connsiteY0" fmla="*/ 0 h 5184576"/>
              <a:gd name="connsiteX1" fmla="*/ 4536504 w 4536504"/>
              <a:gd name="connsiteY1" fmla="*/ 0 h 5184576"/>
              <a:gd name="connsiteX2" fmla="*/ 4536504 w 4536504"/>
              <a:gd name="connsiteY2" fmla="*/ 5184576 h 5184576"/>
              <a:gd name="connsiteX3" fmla="*/ 0 w 4536504"/>
              <a:gd name="connsiteY3" fmla="*/ 5184576 h 5184576"/>
              <a:gd name="connsiteX4" fmla="*/ 0 w 4536504"/>
              <a:gd name="connsiteY4" fmla="*/ 0 h 5184576"/>
              <a:gd name="connsiteX5" fmla="*/ 103523 w 4536504"/>
              <a:gd name="connsiteY5" fmla="*/ 103523 h 5184576"/>
              <a:gd name="connsiteX6" fmla="*/ 103523 w 4536504"/>
              <a:gd name="connsiteY6" fmla="*/ 5081053 h 5184576"/>
              <a:gd name="connsiteX7" fmla="*/ 4432981 w 4536504"/>
              <a:gd name="connsiteY7" fmla="*/ 5081053 h 5184576"/>
              <a:gd name="connsiteX8" fmla="*/ 4432981 w 4536504"/>
              <a:gd name="connsiteY8" fmla="*/ 103523 h 5184576"/>
              <a:gd name="connsiteX9" fmla="*/ 103523 w 4536504"/>
              <a:gd name="connsiteY9" fmla="*/ 103523 h 518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36504" h="5184576">
                <a:moveTo>
                  <a:pt x="0" y="0"/>
                </a:moveTo>
                <a:lnTo>
                  <a:pt x="4536504" y="0"/>
                </a:lnTo>
                <a:lnTo>
                  <a:pt x="4536504" y="5184576"/>
                </a:lnTo>
                <a:lnTo>
                  <a:pt x="0" y="5184576"/>
                </a:lnTo>
                <a:lnTo>
                  <a:pt x="0" y="0"/>
                </a:lnTo>
                <a:close/>
                <a:moveTo>
                  <a:pt x="103523" y="103523"/>
                </a:moveTo>
                <a:lnTo>
                  <a:pt x="103523" y="5081053"/>
                </a:lnTo>
                <a:lnTo>
                  <a:pt x="4432981" y="5081053"/>
                </a:lnTo>
                <a:lnTo>
                  <a:pt x="4432981" y="103523"/>
                </a:lnTo>
                <a:lnTo>
                  <a:pt x="103523" y="103523"/>
                </a:lnTo>
                <a:close/>
              </a:path>
            </a:pathLst>
          </a:custGeom>
          <a:solidFill>
            <a:srgbClr val="956B5D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3693" tIns="51846" rIns="103693" bIns="51846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6696844" y="0"/>
            <a:ext cx="7704956" cy="72009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5" fmla="*/ 779748 w 6096000"/>
              <a:gd name="connsiteY5" fmla="*/ 836712 h 6858000"/>
              <a:gd name="connsiteX6" fmla="*/ 779748 w 6096000"/>
              <a:gd name="connsiteY6" fmla="*/ 6021288 h 6858000"/>
              <a:gd name="connsiteX7" fmla="*/ 5316252 w 6096000"/>
              <a:gd name="connsiteY7" fmla="*/ 6021288 h 6858000"/>
              <a:gd name="connsiteX8" fmla="*/ 5316252 w 6096000"/>
              <a:gd name="connsiteY8" fmla="*/ 836712 h 6858000"/>
              <a:gd name="connsiteX9" fmla="*/ 779748 w 6096000"/>
              <a:gd name="connsiteY9" fmla="*/ 8367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779748" y="836712"/>
                </a:moveTo>
                <a:lnTo>
                  <a:pt x="779748" y="6021288"/>
                </a:lnTo>
                <a:lnTo>
                  <a:pt x="5316252" y="6021288"/>
                </a:lnTo>
                <a:lnTo>
                  <a:pt x="5316252" y="836712"/>
                </a:lnTo>
                <a:lnTo>
                  <a:pt x="779748" y="836712"/>
                </a:lnTo>
                <a:close/>
              </a:path>
            </a:pathLst>
          </a:custGeom>
          <a:solidFill>
            <a:srgbClr val="956B5D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3693" tIns="51846" rIns="103693" bIns="51846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344624" y="4680570"/>
            <a:ext cx="389683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956B5D"/>
                </a:solidFill>
                <a:latin typeface="Broadway" panose="04040905080B02020502" pitchFamily="82" charset="0"/>
              </a:rPr>
              <a:t>Mr. W's slow journey</a:t>
            </a:r>
            <a:endParaRPr lang="zh-CN" altLang="en-US" dirty="0">
              <a:solidFill>
                <a:srgbClr val="956B5D"/>
              </a:solidFill>
              <a:latin typeface="Broadway" panose="04040905080B02020502" pitchFamily="82" charset="0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0" y="0"/>
            <a:ext cx="6696844" cy="7200900"/>
          </a:xfrm>
          <a:custGeom>
            <a:avLst/>
            <a:gdLst>
              <a:gd name="connsiteX0" fmla="*/ 0 w 4536504"/>
              <a:gd name="connsiteY0" fmla="*/ 0 h 5184576"/>
              <a:gd name="connsiteX1" fmla="*/ 4536504 w 4536504"/>
              <a:gd name="connsiteY1" fmla="*/ 0 h 5184576"/>
              <a:gd name="connsiteX2" fmla="*/ 4536504 w 4536504"/>
              <a:gd name="connsiteY2" fmla="*/ 5184576 h 5184576"/>
              <a:gd name="connsiteX3" fmla="*/ 0 w 4536504"/>
              <a:gd name="connsiteY3" fmla="*/ 5184576 h 5184576"/>
              <a:gd name="connsiteX4" fmla="*/ 0 w 4536504"/>
              <a:gd name="connsiteY4" fmla="*/ 0 h 5184576"/>
              <a:gd name="connsiteX5" fmla="*/ 103523 w 4536504"/>
              <a:gd name="connsiteY5" fmla="*/ 103523 h 5184576"/>
              <a:gd name="connsiteX6" fmla="*/ 103523 w 4536504"/>
              <a:gd name="connsiteY6" fmla="*/ 5081053 h 5184576"/>
              <a:gd name="connsiteX7" fmla="*/ 4432981 w 4536504"/>
              <a:gd name="connsiteY7" fmla="*/ 5081053 h 5184576"/>
              <a:gd name="connsiteX8" fmla="*/ 4432981 w 4536504"/>
              <a:gd name="connsiteY8" fmla="*/ 103523 h 5184576"/>
              <a:gd name="connsiteX9" fmla="*/ 103523 w 4536504"/>
              <a:gd name="connsiteY9" fmla="*/ 103523 h 518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36504" h="5184576">
                <a:moveTo>
                  <a:pt x="0" y="0"/>
                </a:moveTo>
                <a:lnTo>
                  <a:pt x="4536504" y="0"/>
                </a:lnTo>
                <a:lnTo>
                  <a:pt x="4536504" y="5184576"/>
                </a:lnTo>
                <a:lnTo>
                  <a:pt x="0" y="5184576"/>
                </a:lnTo>
                <a:lnTo>
                  <a:pt x="0" y="0"/>
                </a:lnTo>
                <a:close/>
                <a:moveTo>
                  <a:pt x="103523" y="103523"/>
                </a:moveTo>
                <a:lnTo>
                  <a:pt x="103523" y="5081053"/>
                </a:lnTo>
                <a:lnTo>
                  <a:pt x="4432981" y="5081053"/>
                </a:lnTo>
                <a:lnTo>
                  <a:pt x="4432981" y="103523"/>
                </a:lnTo>
                <a:lnTo>
                  <a:pt x="103523" y="103523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3693" tIns="51846" rIns="103693" bIns="51846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" y="1119933"/>
            <a:ext cx="14401800" cy="5111843"/>
          </a:xfrm>
          <a:prstGeom prst="rect">
            <a:avLst/>
          </a:prstGeom>
          <a:solidFill>
            <a:srgbClr val="956B5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254" tIns="69127" rIns="138254" bIns="69127" anchor="ctr"/>
          <a:lstStyle/>
          <a:p>
            <a:pPr algn="ctr">
              <a:defRPr/>
            </a:pPr>
            <a:endParaRPr lang="zh-CN" altLang="en-US" dirty="0"/>
          </a:p>
        </p:txBody>
      </p:sp>
      <p:pic>
        <p:nvPicPr>
          <p:cNvPr id="15" name="Picture 2" descr="http://img.hb.aicdn.com/0b074b471e4ef0edc2773f147643e2cec97707962edf4-m5ca3S"/>
          <p:cNvPicPr>
            <a:picLocks noChangeAspect="1" noChangeArrowheads="1"/>
          </p:cNvPicPr>
          <p:nvPr/>
        </p:nvPicPr>
        <p:blipFill>
          <a:blip r:embed="rId2" cstate="print"/>
          <a:srcRect t="14587"/>
          <a:stretch>
            <a:fillRect/>
          </a:stretch>
        </p:blipFill>
        <p:spPr bwMode="auto">
          <a:xfrm>
            <a:off x="5688733" y="1368202"/>
            <a:ext cx="8424938" cy="4580926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1008213" y="2808362"/>
            <a:ext cx="2018473" cy="555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38257" tIns="69129" rIns="138257" bIns="69129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鸡尾酒调试</a:t>
            </a:r>
          </a:p>
        </p:txBody>
      </p: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1008212" y="3614850"/>
            <a:ext cx="3672407" cy="11783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38257" tIns="69129" rIns="138257" bIns="6912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一场视觉与味觉上的饕餮盛宴，现场进行鸡尾酒调试，调酒师在吧台为来宾进行调酒服务。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73109" y="648123"/>
            <a:ext cx="4932648" cy="555107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pPr algn="dist"/>
            <a:r>
              <a:rPr lang="en-US" altLang="zh-CN" dirty="0">
                <a:solidFill>
                  <a:srgbClr val="956B5D"/>
                </a:solidFill>
                <a:latin typeface="Copperplate Gothic Bold" panose="020E0705020206020404" pitchFamily="34" charset="0"/>
              </a:rPr>
              <a:t>Activity planning</a:t>
            </a:r>
            <a:endParaRPr lang="zh-CN" altLang="en-US" dirty="0">
              <a:solidFill>
                <a:srgbClr val="956B5D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8" name="矩形 42"/>
          <p:cNvSpPr/>
          <p:nvPr/>
        </p:nvSpPr>
        <p:spPr>
          <a:xfrm>
            <a:off x="12097446" y="3"/>
            <a:ext cx="515925" cy="500063"/>
          </a:xfrm>
          <a:custGeom>
            <a:avLst/>
            <a:gdLst>
              <a:gd name="connsiteX0" fmla="*/ 0 w 431999"/>
              <a:gd name="connsiteY0" fmla="*/ 0 h 332656"/>
              <a:gd name="connsiteX1" fmla="*/ 431999 w 431999"/>
              <a:gd name="connsiteY1" fmla="*/ 0 h 332656"/>
              <a:gd name="connsiteX2" fmla="*/ 431999 w 431999"/>
              <a:gd name="connsiteY2" fmla="*/ 332656 h 332656"/>
              <a:gd name="connsiteX3" fmla="*/ 0 w 431999"/>
              <a:gd name="connsiteY3" fmla="*/ 332656 h 332656"/>
              <a:gd name="connsiteX4" fmla="*/ 0 w 431999"/>
              <a:gd name="connsiteY4" fmla="*/ 0 h 332656"/>
              <a:gd name="connsiteX0-1" fmla="*/ 0 w 431999"/>
              <a:gd name="connsiteY0-2" fmla="*/ 0 h 332656"/>
              <a:gd name="connsiteX1-3" fmla="*/ 431999 w 431999"/>
              <a:gd name="connsiteY1-4" fmla="*/ 0 h 332656"/>
              <a:gd name="connsiteX2-5" fmla="*/ 431999 w 431999"/>
              <a:gd name="connsiteY2-6" fmla="*/ 332656 h 332656"/>
              <a:gd name="connsiteX3-7" fmla="*/ 206574 w 431999"/>
              <a:gd name="connsiteY3-8" fmla="*/ 328613 h 332656"/>
              <a:gd name="connsiteX4-9" fmla="*/ 0 w 431999"/>
              <a:gd name="connsiteY4-10" fmla="*/ 332656 h 332656"/>
              <a:gd name="connsiteX5" fmla="*/ 0 w 431999"/>
              <a:gd name="connsiteY5" fmla="*/ 0 h 332656"/>
              <a:gd name="connsiteX0-11" fmla="*/ 0 w 431999"/>
              <a:gd name="connsiteY0-12" fmla="*/ 0 h 332656"/>
              <a:gd name="connsiteX1-13" fmla="*/ 431999 w 431999"/>
              <a:gd name="connsiteY1-14" fmla="*/ 0 h 332656"/>
              <a:gd name="connsiteX2-15" fmla="*/ 431999 w 431999"/>
              <a:gd name="connsiteY2-16" fmla="*/ 332656 h 332656"/>
              <a:gd name="connsiteX3-17" fmla="*/ 211336 w 431999"/>
              <a:gd name="connsiteY3-18" fmla="*/ 204788 h 332656"/>
              <a:gd name="connsiteX4-19" fmla="*/ 0 w 431999"/>
              <a:gd name="connsiteY4-20" fmla="*/ 332656 h 332656"/>
              <a:gd name="connsiteX5-21" fmla="*/ 0 w 431999"/>
              <a:gd name="connsiteY5-22" fmla="*/ 0 h 3326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31999" h="332656">
                <a:moveTo>
                  <a:pt x="0" y="0"/>
                </a:moveTo>
                <a:lnTo>
                  <a:pt x="431999" y="0"/>
                </a:lnTo>
                <a:lnTo>
                  <a:pt x="431999" y="332656"/>
                </a:lnTo>
                <a:lnTo>
                  <a:pt x="211336" y="204788"/>
                </a:lnTo>
                <a:lnTo>
                  <a:pt x="0" y="332656"/>
                </a:lnTo>
                <a:lnTo>
                  <a:pt x="0" y="0"/>
                </a:lnTo>
                <a:close/>
              </a:path>
            </a:pathLst>
          </a:custGeom>
          <a:solidFill>
            <a:srgbClr val="956B5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1119933"/>
            <a:ext cx="14401800" cy="5111843"/>
          </a:xfrm>
          <a:prstGeom prst="rect">
            <a:avLst/>
          </a:prstGeom>
          <a:solidFill>
            <a:srgbClr val="956B5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254" tIns="69127" rIns="138254" bIns="69127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73109" y="648123"/>
            <a:ext cx="4932648" cy="555107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pPr algn="dist"/>
            <a:r>
              <a:rPr lang="en-US" altLang="zh-CN" dirty="0">
                <a:solidFill>
                  <a:srgbClr val="956B5D"/>
                </a:solidFill>
                <a:latin typeface="Copperplate Gothic Bold" panose="020E0705020206020404" pitchFamily="34" charset="0"/>
              </a:rPr>
              <a:t>Activity planning</a:t>
            </a:r>
            <a:endParaRPr lang="zh-CN" altLang="en-US" dirty="0">
              <a:solidFill>
                <a:srgbClr val="956B5D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36204" y="2880370"/>
            <a:ext cx="4278160" cy="555107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等一个人的咖啡</a:t>
            </a:r>
          </a:p>
        </p:txBody>
      </p:sp>
      <p:pic>
        <p:nvPicPr>
          <p:cNvPr id="15" name="图片 14" descr="timg (1).jpg"/>
          <p:cNvPicPr>
            <a:picLocks noChangeAspect="1"/>
          </p:cNvPicPr>
          <p:nvPr/>
        </p:nvPicPr>
        <p:blipFill>
          <a:blip r:embed="rId2" cstate="print"/>
          <a:srcRect b="9099"/>
          <a:stretch>
            <a:fillRect/>
          </a:stretch>
        </p:blipFill>
        <p:spPr>
          <a:xfrm>
            <a:off x="5472709" y="1326827"/>
            <a:ext cx="8637553" cy="4649889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864196" y="3648990"/>
            <a:ext cx="3888432" cy="12476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38257" tIns="69129" rIns="138257" bIns="6912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      听着美妙轻柔的音乐</a:t>
            </a:r>
            <a:r>
              <a:rPr lang="en-US" altLang="zh-CN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,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品味</a:t>
            </a:r>
            <a:r>
              <a:rPr lang="en-US" altLang="zh-CN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W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先生香浓咖啡，感受休闲愉悦的氛围，定会给你一个轻松浪漫的一夜</a:t>
            </a:r>
            <a:r>
              <a:rPr lang="en-US" altLang="zh-CN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...</a:t>
            </a:r>
            <a:endParaRPr lang="zh-CN" altLang="en-US" sz="15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7" name="矩形 42"/>
          <p:cNvSpPr/>
          <p:nvPr/>
        </p:nvSpPr>
        <p:spPr>
          <a:xfrm>
            <a:off x="12097446" y="3"/>
            <a:ext cx="515925" cy="500063"/>
          </a:xfrm>
          <a:custGeom>
            <a:avLst/>
            <a:gdLst>
              <a:gd name="connsiteX0" fmla="*/ 0 w 431999"/>
              <a:gd name="connsiteY0" fmla="*/ 0 h 332656"/>
              <a:gd name="connsiteX1" fmla="*/ 431999 w 431999"/>
              <a:gd name="connsiteY1" fmla="*/ 0 h 332656"/>
              <a:gd name="connsiteX2" fmla="*/ 431999 w 431999"/>
              <a:gd name="connsiteY2" fmla="*/ 332656 h 332656"/>
              <a:gd name="connsiteX3" fmla="*/ 0 w 431999"/>
              <a:gd name="connsiteY3" fmla="*/ 332656 h 332656"/>
              <a:gd name="connsiteX4" fmla="*/ 0 w 431999"/>
              <a:gd name="connsiteY4" fmla="*/ 0 h 332656"/>
              <a:gd name="connsiteX0-1" fmla="*/ 0 w 431999"/>
              <a:gd name="connsiteY0-2" fmla="*/ 0 h 332656"/>
              <a:gd name="connsiteX1-3" fmla="*/ 431999 w 431999"/>
              <a:gd name="connsiteY1-4" fmla="*/ 0 h 332656"/>
              <a:gd name="connsiteX2-5" fmla="*/ 431999 w 431999"/>
              <a:gd name="connsiteY2-6" fmla="*/ 332656 h 332656"/>
              <a:gd name="connsiteX3-7" fmla="*/ 206574 w 431999"/>
              <a:gd name="connsiteY3-8" fmla="*/ 328613 h 332656"/>
              <a:gd name="connsiteX4-9" fmla="*/ 0 w 431999"/>
              <a:gd name="connsiteY4-10" fmla="*/ 332656 h 332656"/>
              <a:gd name="connsiteX5" fmla="*/ 0 w 431999"/>
              <a:gd name="connsiteY5" fmla="*/ 0 h 332656"/>
              <a:gd name="connsiteX0-11" fmla="*/ 0 w 431999"/>
              <a:gd name="connsiteY0-12" fmla="*/ 0 h 332656"/>
              <a:gd name="connsiteX1-13" fmla="*/ 431999 w 431999"/>
              <a:gd name="connsiteY1-14" fmla="*/ 0 h 332656"/>
              <a:gd name="connsiteX2-15" fmla="*/ 431999 w 431999"/>
              <a:gd name="connsiteY2-16" fmla="*/ 332656 h 332656"/>
              <a:gd name="connsiteX3-17" fmla="*/ 211336 w 431999"/>
              <a:gd name="connsiteY3-18" fmla="*/ 204788 h 332656"/>
              <a:gd name="connsiteX4-19" fmla="*/ 0 w 431999"/>
              <a:gd name="connsiteY4-20" fmla="*/ 332656 h 332656"/>
              <a:gd name="connsiteX5-21" fmla="*/ 0 w 431999"/>
              <a:gd name="connsiteY5-22" fmla="*/ 0 h 3326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31999" h="332656">
                <a:moveTo>
                  <a:pt x="0" y="0"/>
                </a:moveTo>
                <a:lnTo>
                  <a:pt x="431999" y="0"/>
                </a:lnTo>
                <a:lnTo>
                  <a:pt x="431999" y="332656"/>
                </a:lnTo>
                <a:lnTo>
                  <a:pt x="211336" y="204788"/>
                </a:lnTo>
                <a:lnTo>
                  <a:pt x="0" y="332656"/>
                </a:lnTo>
                <a:lnTo>
                  <a:pt x="0" y="0"/>
                </a:lnTo>
                <a:close/>
              </a:path>
            </a:pathLst>
          </a:custGeom>
          <a:solidFill>
            <a:srgbClr val="956B5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" y="1119933"/>
            <a:ext cx="14401800" cy="5111843"/>
          </a:xfrm>
          <a:prstGeom prst="rect">
            <a:avLst/>
          </a:prstGeom>
          <a:solidFill>
            <a:srgbClr val="956B5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254" tIns="69127" rIns="138254" bIns="69127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63002" y="2600318"/>
            <a:ext cx="5625743" cy="955216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pPr algn="dist"/>
            <a:r>
              <a:rPr lang="zh-CN" altLang="en-US" sz="53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珠穆朗玛—乌金苏通体" pitchFamily="2" charset="0"/>
              </a:rPr>
              <a:t>下</a:t>
            </a:r>
            <a:r>
              <a:rPr lang="zh-CN" altLang="en-US" sz="30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珠穆朗玛—乌金苏通体" pitchFamily="2" charset="0"/>
              </a:rPr>
              <a:t>半场</a:t>
            </a:r>
            <a:r>
              <a:rPr lang="en-US" altLang="zh-CN" sz="30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珠穆朗玛—乌金苏通体" pitchFamily="2" charset="0"/>
              </a:rPr>
              <a:t>,</a:t>
            </a:r>
            <a:r>
              <a:rPr lang="zh-CN" altLang="en-US" sz="30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珠穆朗玛—乌金苏通体" pitchFamily="2" charset="0"/>
              </a:rPr>
              <a:t>欢乐时光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68452" y="3672458"/>
            <a:ext cx="8776158" cy="785811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疯狂</a:t>
            </a:r>
            <a:r>
              <a:rPr lang="en-US" altLang="zh-CN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DJ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带你掀起下半场电音的巨浪，美食美酒、花样互动比赛、美女侍者，</a:t>
            </a:r>
            <a:endParaRPr lang="en-US" altLang="zh-CN" sz="16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带领来宾进入</a:t>
            </a:r>
            <a:r>
              <a:rPr lang="en-US" altLang="zh-CN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W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先生的时光之旅。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73109" y="648123"/>
            <a:ext cx="4932648" cy="555107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pPr algn="dist"/>
            <a:r>
              <a:rPr lang="en-US" altLang="zh-CN" dirty="0">
                <a:solidFill>
                  <a:srgbClr val="956B5D"/>
                </a:solidFill>
                <a:latin typeface="Copperplate Gothic Bold" panose="020E0705020206020404" pitchFamily="34" charset="0"/>
              </a:rPr>
              <a:t>Activity planning</a:t>
            </a:r>
            <a:endParaRPr lang="zh-CN" altLang="en-US" dirty="0">
              <a:solidFill>
                <a:srgbClr val="956B5D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10" name="矩形 42"/>
          <p:cNvSpPr/>
          <p:nvPr/>
        </p:nvSpPr>
        <p:spPr>
          <a:xfrm>
            <a:off x="12097446" y="3"/>
            <a:ext cx="515925" cy="500063"/>
          </a:xfrm>
          <a:custGeom>
            <a:avLst/>
            <a:gdLst>
              <a:gd name="connsiteX0" fmla="*/ 0 w 431999"/>
              <a:gd name="connsiteY0" fmla="*/ 0 h 332656"/>
              <a:gd name="connsiteX1" fmla="*/ 431999 w 431999"/>
              <a:gd name="connsiteY1" fmla="*/ 0 h 332656"/>
              <a:gd name="connsiteX2" fmla="*/ 431999 w 431999"/>
              <a:gd name="connsiteY2" fmla="*/ 332656 h 332656"/>
              <a:gd name="connsiteX3" fmla="*/ 0 w 431999"/>
              <a:gd name="connsiteY3" fmla="*/ 332656 h 332656"/>
              <a:gd name="connsiteX4" fmla="*/ 0 w 431999"/>
              <a:gd name="connsiteY4" fmla="*/ 0 h 332656"/>
              <a:gd name="connsiteX0-1" fmla="*/ 0 w 431999"/>
              <a:gd name="connsiteY0-2" fmla="*/ 0 h 332656"/>
              <a:gd name="connsiteX1-3" fmla="*/ 431999 w 431999"/>
              <a:gd name="connsiteY1-4" fmla="*/ 0 h 332656"/>
              <a:gd name="connsiteX2-5" fmla="*/ 431999 w 431999"/>
              <a:gd name="connsiteY2-6" fmla="*/ 332656 h 332656"/>
              <a:gd name="connsiteX3-7" fmla="*/ 206574 w 431999"/>
              <a:gd name="connsiteY3-8" fmla="*/ 328613 h 332656"/>
              <a:gd name="connsiteX4-9" fmla="*/ 0 w 431999"/>
              <a:gd name="connsiteY4-10" fmla="*/ 332656 h 332656"/>
              <a:gd name="connsiteX5" fmla="*/ 0 w 431999"/>
              <a:gd name="connsiteY5" fmla="*/ 0 h 332656"/>
              <a:gd name="connsiteX0-11" fmla="*/ 0 w 431999"/>
              <a:gd name="connsiteY0-12" fmla="*/ 0 h 332656"/>
              <a:gd name="connsiteX1-13" fmla="*/ 431999 w 431999"/>
              <a:gd name="connsiteY1-14" fmla="*/ 0 h 332656"/>
              <a:gd name="connsiteX2-15" fmla="*/ 431999 w 431999"/>
              <a:gd name="connsiteY2-16" fmla="*/ 332656 h 332656"/>
              <a:gd name="connsiteX3-17" fmla="*/ 211336 w 431999"/>
              <a:gd name="connsiteY3-18" fmla="*/ 204788 h 332656"/>
              <a:gd name="connsiteX4-19" fmla="*/ 0 w 431999"/>
              <a:gd name="connsiteY4-20" fmla="*/ 332656 h 332656"/>
              <a:gd name="connsiteX5-21" fmla="*/ 0 w 431999"/>
              <a:gd name="connsiteY5-22" fmla="*/ 0 h 3326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31999" h="332656">
                <a:moveTo>
                  <a:pt x="0" y="0"/>
                </a:moveTo>
                <a:lnTo>
                  <a:pt x="431999" y="0"/>
                </a:lnTo>
                <a:lnTo>
                  <a:pt x="431999" y="332656"/>
                </a:lnTo>
                <a:lnTo>
                  <a:pt x="211336" y="204788"/>
                </a:lnTo>
                <a:lnTo>
                  <a:pt x="0" y="332656"/>
                </a:lnTo>
                <a:lnTo>
                  <a:pt x="0" y="0"/>
                </a:lnTo>
                <a:close/>
              </a:path>
            </a:pathLst>
          </a:custGeom>
          <a:solidFill>
            <a:srgbClr val="956B5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pPr algn="ctr"/>
            <a:endParaRPr lang="zh-CN" altLang="en-US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9785988" y="4248522"/>
            <a:ext cx="9073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205367" y="4248522"/>
            <a:ext cx="9073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1119933"/>
            <a:ext cx="14401800" cy="5111843"/>
          </a:xfrm>
          <a:prstGeom prst="rect">
            <a:avLst/>
          </a:prstGeom>
          <a:solidFill>
            <a:srgbClr val="956B5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254" tIns="69127" rIns="138254" bIns="69127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073109" y="648123"/>
            <a:ext cx="4932648" cy="555107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pPr algn="dist"/>
            <a:r>
              <a:rPr lang="en-US" altLang="zh-CN" dirty="0">
                <a:solidFill>
                  <a:srgbClr val="956B5D"/>
                </a:solidFill>
                <a:latin typeface="Copperplate Gothic Bold" panose="020E0705020206020404" pitchFamily="34" charset="0"/>
              </a:rPr>
              <a:t>Activity planning</a:t>
            </a:r>
            <a:endParaRPr lang="zh-CN" altLang="en-US" dirty="0">
              <a:solidFill>
                <a:srgbClr val="956B5D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7" name="图片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8854" y="1279965"/>
            <a:ext cx="7399781" cy="480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304356" y="2808362"/>
            <a:ext cx="2925386" cy="401218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r>
              <a:rPr lang="en-US" altLang="zh-CN" sz="17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Activity planning</a:t>
            </a:r>
            <a:endParaRPr lang="zh-CN" altLang="en-US" sz="17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1841" y="3308430"/>
            <a:ext cx="4288979" cy="1185920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 美女</a:t>
            </a:r>
            <a:r>
              <a:rPr lang="en-US" altLang="zh-CN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DJ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打碟，</a:t>
            </a:r>
            <a:r>
              <a:rPr lang="en-US" altLang="zh-CN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High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点燃全场，跟随动感的节奏一起摆动，让现场气氛瞬间燃爆</a:t>
            </a:r>
            <a:r>
              <a:rPr lang="en-US" altLang="zh-CN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High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起来！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9673" y="2372326"/>
            <a:ext cx="9451247" cy="2463321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r>
              <a:rPr lang="en-US" altLang="zh-CN" sz="15100" i="1" dirty="0">
                <a:solidFill>
                  <a:schemeClr val="bg1"/>
                </a:solidFill>
                <a:latin typeface="Elephant" panose="02020904090505020303" pitchFamily="18" charset="0"/>
                <a:ea typeface="Verdana" panose="020B0604030504040204" pitchFamily="34" charset="0"/>
                <a:cs typeface="Aharoni" panose="02010803020104030203" pitchFamily="2" charset="-79"/>
              </a:rPr>
              <a:t>1</a:t>
            </a:r>
            <a:endParaRPr lang="zh-CN" altLang="en-US" sz="7100" b="1" dirty="0">
              <a:solidFill>
                <a:schemeClr val="bg1"/>
              </a:solidFill>
              <a:latin typeface="Elephant" panose="02020904090505020303" pitchFamily="18" charset="0"/>
              <a:ea typeface="华文琥珀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11" name="矩形 42"/>
          <p:cNvSpPr/>
          <p:nvPr/>
        </p:nvSpPr>
        <p:spPr>
          <a:xfrm>
            <a:off x="12097446" y="3"/>
            <a:ext cx="515925" cy="500063"/>
          </a:xfrm>
          <a:custGeom>
            <a:avLst/>
            <a:gdLst>
              <a:gd name="connsiteX0" fmla="*/ 0 w 431999"/>
              <a:gd name="connsiteY0" fmla="*/ 0 h 332656"/>
              <a:gd name="connsiteX1" fmla="*/ 431999 w 431999"/>
              <a:gd name="connsiteY1" fmla="*/ 0 h 332656"/>
              <a:gd name="connsiteX2" fmla="*/ 431999 w 431999"/>
              <a:gd name="connsiteY2" fmla="*/ 332656 h 332656"/>
              <a:gd name="connsiteX3" fmla="*/ 0 w 431999"/>
              <a:gd name="connsiteY3" fmla="*/ 332656 h 332656"/>
              <a:gd name="connsiteX4" fmla="*/ 0 w 431999"/>
              <a:gd name="connsiteY4" fmla="*/ 0 h 332656"/>
              <a:gd name="connsiteX0-1" fmla="*/ 0 w 431999"/>
              <a:gd name="connsiteY0-2" fmla="*/ 0 h 332656"/>
              <a:gd name="connsiteX1-3" fmla="*/ 431999 w 431999"/>
              <a:gd name="connsiteY1-4" fmla="*/ 0 h 332656"/>
              <a:gd name="connsiteX2-5" fmla="*/ 431999 w 431999"/>
              <a:gd name="connsiteY2-6" fmla="*/ 332656 h 332656"/>
              <a:gd name="connsiteX3-7" fmla="*/ 206574 w 431999"/>
              <a:gd name="connsiteY3-8" fmla="*/ 328613 h 332656"/>
              <a:gd name="connsiteX4-9" fmla="*/ 0 w 431999"/>
              <a:gd name="connsiteY4-10" fmla="*/ 332656 h 332656"/>
              <a:gd name="connsiteX5" fmla="*/ 0 w 431999"/>
              <a:gd name="connsiteY5" fmla="*/ 0 h 332656"/>
              <a:gd name="connsiteX0-11" fmla="*/ 0 w 431999"/>
              <a:gd name="connsiteY0-12" fmla="*/ 0 h 332656"/>
              <a:gd name="connsiteX1-13" fmla="*/ 431999 w 431999"/>
              <a:gd name="connsiteY1-14" fmla="*/ 0 h 332656"/>
              <a:gd name="connsiteX2-15" fmla="*/ 431999 w 431999"/>
              <a:gd name="connsiteY2-16" fmla="*/ 332656 h 332656"/>
              <a:gd name="connsiteX3-17" fmla="*/ 211336 w 431999"/>
              <a:gd name="connsiteY3-18" fmla="*/ 204788 h 332656"/>
              <a:gd name="connsiteX4-19" fmla="*/ 0 w 431999"/>
              <a:gd name="connsiteY4-20" fmla="*/ 332656 h 332656"/>
              <a:gd name="connsiteX5-21" fmla="*/ 0 w 431999"/>
              <a:gd name="connsiteY5-22" fmla="*/ 0 h 3326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31999" h="332656">
                <a:moveTo>
                  <a:pt x="0" y="0"/>
                </a:moveTo>
                <a:lnTo>
                  <a:pt x="431999" y="0"/>
                </a:lnTo>
                <a:lnTo>
                  <a:pt x="431999" y="332656"/>
                </a:lnTo>
                <a:lnTo>
                  <a:pt x="211336" y="204788"/>
                </a:lnTo>
                <a:lnTo>
                  <a:pt x="0" y="332656"/>
                </a:lnTo>
                <a:lnTo>
                  <a:pt x="0" y="0"/>
                </a:lnTo>
                <a:close/>
              </a:path>
            </a:pathLst>
          </a:custGeom>
          <a:solidFill>
            <a:srgbClr val="956B5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1119933"/>
            <a:ext cx="14401800" cy="5111843"/>
          </a:xfrm>
          <a:prstGeom prst="rect">
            <a:avLst/>
          </a:prstGeom>
          <a:solidFill>
            <a:srgbClr val="956B5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254" tIns="69127" rIns="138254" bIns="69127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73109" y="648123"/>
            <a:ext cx="4932648" cy="555107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pPr algn="dist"/>
            <a:r>
              <a:rPr lang="en-US" altLang="zh-CN" dirty="0">
                <a:solidFill>
                  <a:srgbClr val="956B5D"/>
                </a:solidFill>
                <a:latin typeface="Copperplate Gothic Bold" panose="020E0705020206020404" pitchFamily="34" charset="0"/>
              </a:rPr>
              <a:t>Activity planning</a:t>
            </a:r>
            <a:endParaRPr lang="zh-CN" altLang="en-US" dirty="0">
              <a:solidFill>
                <a:srgbClr val="956B5D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7" name="图片 6" descr="timg (1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6924" y="1440210"/>
            <a:ext cx="6659792" cy="4417662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2259290" y="2808362"/>
            <a:ext cx="2925386" cy="401218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r>
              <a:rPr lang="en-US" altLang="zh-CN" sz="17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Activity planning</a:t>
            </a:r>
            <a:endParaRPr lang="zh-CN" altLang="en-US" sz="17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2348" y="3308430"/>
            <a:ext cx="4288979" cy="1247604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 吉他独奏，邀请帅气的吉他手现场演奏蓝调爵士乐，完美展现</a:t>
            </a:r>
            <a:r>
              <a:rPr lang="en-US" altLang="zh-CN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W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先生的小酒馆的调性。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9673" y="2372326"/>
            <a:ext cx="9451247" cy="2463321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r>
              <a:rPr lang="en-US" altLang="zh-CN" sz="15100" i="1" dirty="0">
                <a:solidFill>
                  <a:schemeClr val="bg1"/>
                </a:solidFill>
                <a:latin typeface="Elephant" panose="02020904090505020303" pitchFamily="18" charset="0"/>
                <a:ea typeface="Verdana" panose="020B0604030504040204" pitchFamily="34" charset="0"/>
                <a:cs typeface="Aharoni" panose="02010803020104030203" pitchFamily="2" charset="-79"/>
              </a:rPr>
              <a:t>1</a:t>
            </a:r>
            <a:endParaRPr lang="zh-CN" altLang="en-US" sz="7100" b="1" dirty="0">
              <a:solidFill>
                <a:schemeClr val="bg1"/>
              </a:solidFill>
              <a:latin typeface="Elephant" panose="02020904090505020303" pitchFamily="18" charset="0"/>
              <a:ea typeface="华文琥珀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12" name="矩形 42"/>
          <p:cNvSpPr/>
          <p:nvPr/>
        </p:nvSpPr>
        <p:spPr>
          <a:xfrm>
            <a:off x="12097446" y="3"/>
            <a:ext cx="515925" cy="500063"/>
          </a:xfrm>
          <a:custGeom>
            <a:avLst/>
            <a:gdLst>
              <a:gd name="connsiteX0" fmla="*/ 0 w 431999"/>
              <a:gd name="connsiteY0" fmla="*/ 0 h 332656"/>
              <a:gd name="connsiteX1" fmla="*/ 431999 w 431999"/>
              <a:gd name="connsiteY1" fmla="*/ 0 h 332656"/>
              <a:gd name="connsiteX2" fmla="*/ 431999 w 431999"/>
              <a:gd name="connsiteY2" fmla="*/ 332656 h 332656"/>
              <a:gd name="connsiteX3" fmla="*/ 0 w 431999"/>
              <a:gd name="connsiteY3" fmla="*/ 332656 h 332656"/>
              <a:gd name="connsiteX4" fmla="*/ 0 w 431999"/>
              <a:gd name="connsiteY4" fmla="*/ 0 h 332656"/>
              <a:gd name="connsiteX0-1" fmla="*/ 0 w 431999"/>
              <a:gd name="connsiteY0-2" fmla="*/ 0 h 332656"/>
              <a:gd name="connsiteX1-3" fmla="*/ 431999 w 431999"/>
              <a:gd name="connsiteY1-4" fmla="*/ 0 h 332656"/>
              <a:gd name="connsiteX2-5" fmla="*/ 431999 w 431999"/>
              <a:gd name="connsiteY2-6" fmla="*/ 332656 h 332656"/>
              <a:gd name="connsiteX3-7" fmla="*/ 206574 w 431999"/>
              <a:gd name="connsiteY3-8" fmla="*/ 328613 h 332656"/>
              <a:gd name="connsiteX4-9" fmla="*/ 0 w 431999"/>
              <a:gd name="connsiteY4-10" fmla="*/ 332656 h 332656"/>
              <a:gd name="connsiteX5" fmla="*/ 0 w 431999"/>
              <a:gd name="connsiteY5" fmla="*/ 0 h 332656"/>
              <a:gd name="connsiteX0-11" fmla="*/ 0 w 431999"/>
              <a:gd name="connsiteY0-12" fmla="*/ 0 h 332656"/>
              <a:gd name="connsiteX1-13" fmla="*/ 431999 w 431999"/>
              <a:gd name="connsiteY1-14" fmla="*/ 0 h 332656"/>
              <a:gd name="connsiteX2-15" fmla="*/ 431999 w 431999"/>
              <a:gd name="connsiteY2-16" fmla="*/ 332656 h 332656"/>
              <a:gd name="connsiteX3-17" fmla="*/ 211336 w 431999"/>
              <a:gd name="connsiteY3-18" fmla="*/ 204788 h 332656"/>
              <a:gd name="connsiteX4-19" fmla="*/ 0 w 431999"/>
              <a:gd name="connsiteY4-20" fmla="*/ 332656 h 332656"/>
              <a:gd name="connsiteX5-21" fmla="*/ 0 w 431999"/>
              <a:gd name="connsiteY5-22" fmla="*/ 0 h 3326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31999" h="332656">
                <a:moveTo>
                  <a:pt x="0" y="0"/>
                </a:moveTo>
                <a:lnTo>
                  <a:pt x="431999" y="0"/>
                </a:lnTo>
                <a:lnTo>
                  <a:pt x="431999" y="332656"/>
                </a:lnTo>
                <a:lnTo>
                  <a:pt x="211336" y="204788"/>
                </a:lnTo>
                <a:lnTo>
                  <a:pt x="0" y="332656"/>
                </a:lnTo>
                <a:lnTo>
                  <a:pt x="0" y="0"/>
                </a:lnTo>
                <a:close/>
              </a:path>
            </a:pathLst>
          </a:custGeom>
          <a:solidFill>
            <a:srgbClr val="956B5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1119933"/>
            <a:ext cx="14401800" cy="5111843"/>
          </a:xfrm>
          <a:prstGeom prst="rect">
            <a:avLst/>
          </a:prstGeom>
          <a:solidFill>
            <a:srgbClr val="956B5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254" tIns="69127" rIns="138254" bIns="69127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73109" y="648123"/>
            <a:ext cx="4932648" cy="555107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pPr algn="dist"/>
            <a:r>
              <a:rPr lang="en-US" altLang="zh-CN" dirty="0">
                <a:solidFill>
                  <a:srgbClr val="956B5D"/>
                </a:solidFill>
                <a:latin typeface="Copperplate Gothic Bold" panose="020E0705020206020404" pitchFamily="34" charset="0"/>
              </a:rPr>
              <a:t>Activity planning</a:t>
            </a:r>
            <a:endParaRPr lang="zh-CN" altLang="en-US" dirty="0">
              <a:solidFill>
                <a:srgbClr val="956B5D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3" name="图片 2" descr="timg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8892" y="1512218"/>
            <a:ext cx="6768752" cy="4504762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160340" y="3126350"/>
            <a:ext cx="4680520" cy="1616936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pPr marL="12700" marR="5080"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微软雅黑" panose="020B0503020204020204" pitchFamily="34" charset="-122"/>
              </a:rPr>
              <a:t>       专业调酒师花式调</a:t>
            </a:r>
            <a:r>
              <a:rPr lang="zh-CN" altLang="en-US" sz="1600" spc="-1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微软雅黑" panose="020B0503020204020204" pitchFamily="34" charset="-122"/>
              </a:rPr>
              <a:t>酒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微软雅黑" panose="020B0503020204020204" pitchFamily="34" charset="-122"/>
              </a:rPr>
              <a:t>表演</a:t>
            </a:r>
            <a:r>
              <a:rPr lang="zh-CN" altLang="en-US" sz="1600" spc="-15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微软雅黑" panose="020B0503020204020204" pitchFamily="34" charset="-122"/>
              </a:rPr>
              <a:t>，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微软雅黑" panose="020B0503020204020204" pitchFamily="34" charset="-122"/>
              </a:rPr>
              <a:t>展现</a:t>
            </a:r>
            <a:r>
              <a:rPr lang="zh-CN" altLang="en-US" sz="1600" spc="-15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微软雅黑" panose="020B0503020204020204" pitchFamily="34" charset="-122"/>
              </a:rPr>
              <a:t>精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微软雅黑" panose="020B0503020204020204" pitchFamily="34" charset="-122"/>
              </a:rPr>
              <a:t>湛的</a:t>
            </a:r>
            <a:r>
              <a:rPr lang="zh-CN" altLang="en-US" sz="1600" spc="-15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微软雅黑" panose="020B0503020204020204" pitchFamily="34" charset="-122"/>
              </a:rPr>
              <a:t>调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微软雅黑" panose="020B0503020204020204" pitchFamily="34" charset="-122"/>
              </a:rPr>
              <a:t>酒技</a:t>
            </a:r>
            <a:r>
              <a:rPr lang="zh-CN" altLang="en-US" sz="1600" spc="-15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微软雅黑" panose="020B0503020204020204" pitchFamily="34" charset="-122"/>
              </a:rPr>
              <a:t>艺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微软雅黑" panose="020B0503020204020204" pitchFamily="34" charset="-122"/>
              </a:rPr>
              <a:t>，同</a:t>
            </a:r>
            <a:r>
              <a:rPr lang="zh-CN" altLang="en-US" sz="1600" spc="-15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微软雅黑" panose="020B0503020204020204" pitchFamily="34" charset="-122"/>
              </a:rPr>
              <a:t>时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微软雅黑" panose="020B0503020204020204" pitchFamily="34" charset="-122"/>
              </a:rPr>
              <a:t>现场</a:t>
            </a:r>
            <a:r>
              <a:rPr lang="zh-CN" altLang="en-US" sz="1600" spc="-15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微软雅黑" panose="020B0503020204020204" pitchFamily="34" charset="-122"/>
              </a:rPr>
              <a:t>调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微软雅黑" panose="020B0503020204020204" pitchFamily="34" charset="-122"/>
              </a:rPr>
              <a:t>制出</a:t>
            </a:r>
            <a:r>
              <a:rPr lang="zh-CN" altLang="en-US" sz="1600" spc="-15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微软雅黑" panose="020B0503020204020204" pitchFamily="34" charset="-122"/>
              </a:rPr>
              <a:t>口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微软雅黑" panose="020B0503020204020204" pitchFamily="34" charset="-122"/>
              </a:rPr>
              <a:t>味独特的鸡尾酒，让来宾进行</a:t>
            </a:r>
            <a:r>
              <a:rPr lang="zh-CN" altLang="en-US" sz="1600" spc="-15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微软雅黑" panose="020B0503020204020204" pitchFamily="34" charset="-122"/>
              </a:rPr>
              <a:t>品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微软雅黑" panose="020B0503020204020204" pitchFamily="34" charset="-122"/>
              </a:rPr>
              <a:t>鉴试</a:t>
            </a:r>
            <a:r>
              <a:rPr lang="zh-CN" altLang="en-US" sz="1600" spc="-15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微软雅黑" panose="020B0503020204020204" pitchFamily="34" charset="-122"/>
              </a:rPr>
              <a:t>尝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微软雅黑" panose="020B0503020204020204" pitchFamily="34" charset="-122"/>
              </a:rPr>
              <a:t>，感</a:t>
            </a:r>
            <a:r>
              <a:rPr lang="zh-CN" altLang="en-US" sz="1600" spc="-15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微软雅黑" panose="020B0503020204020204" pitchFamily="34" charset="-122"/>
              </a:rPr>
              <a:t>受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微软雅黑" panose="020B0503020204020204" pitchFamily="34" charset="-122"/>
              </a:rPr>
              <a:t>不同</a:t>
            </a:r>
            <a:r>
              <a:rPr lang="zh-CN" altLang="en-US" sz="1600" spc="-15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微软雅黑" panose="020B0503020204020204" pitchFamily="34" charset="-122"/>
              </a:rPr>
              <a:t>口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微软雅黑" panose="020B0503020204020204" pitchFamily="34" charset="-122"/>
              </a:rPr>
              <a:t>味的</a:t>
            </a:r>
            <a:r>
              <a:rPr lang="zh-CN" altLang="en-US" sz="1600" spc="-15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微软雅黑" panose="020B0503020204020204" pitchFamily="34" charset="-122"/>
              </a:rPr>
              <a:t>鸡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微软雅黑" panose="020B0503020204020204" pitchFamily="34" charset="-122"/>
              </a:rPr>
              <a:t>尾酒</a:t>
            </a:r>
            <a:r>
              <a:rPr lang="zh-CN" altLang="en-US" sz="1600" spc="-15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微软雅黑" panose="020B0503020204020204" pitchFamily="34" charset="-122"/>
              </a:rPr>
              <a:t>带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微软雅黑" panose="020B0503020204020204" pitchFamily="34" charset="-122"/>
              </a:rPr>
              <a:t>给味</a:t>
            </a:r>
            <a:r>
              <a:rPr lang="zh-CN" altLang="en-US" sz="1600" spc="-15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微软雅黑" panose="020B0503020204020204" pitchFamily="34" charset="-122"/>
              </a:rPr>
              <a:t>蕾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微软雅黑" panose="020B0503020204020204" pitchFamily="34" charset="-122"/>
              </a:rPr>
              <a:t>的不</a:t>
            </a:r>
            <a:r>
              <a:rPr lang="zh-CN" altLang="en-US" sz="1600" spc="-15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微软雅黑" panose="020B0503020204020204" pitchFamily="34" charset="-122"/>
              </a:rPr>
              <a:t>同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微软雅黑" panose="020B0503020204020204" pitchFamily="34" charset="-122"/>
              </a:rPr>
              <a:t>刺激感官与别样的鸡尾酒情调。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9673" y="2372326"/>
            <a:ext cx="9451247" cy="2463321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r>
              <a:rPr lang="en-US" altLang="zh-CN" sz="15100" i="1" dirty="0">
                <a:solidFill>
                  <a:schemeClr val="bg1"/>
                </a:solidFill>
                <a:latin typeface="Elephant" panose="02020904090505020303" pitchFamily="18" charset="0"/>
                <a:ea typeface="Verdana" panose="020B0604030504040204" pitchFamily="34" charset="0"/>
                <a:cs typeface="Aharoni" panose="02010803020104030203" pitchFamily="2" charset="-79"/>
              </a:rPr>
              <a:t>1</a:t>
            </a:r>
            <a:endParaRPr lang="zh-CN" altLang="en-US" sz="7100" b="1" dirty="0">
              <a:solidFill>
                <a:schemeClr val="bg1"/>
              </a:solidFill>
              <a:latin typeface="Elephant" panose="02020904090505020303" pitchFamily="18" charset="0"/>
              <a:ea typeface="华文琥珀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9290" y="2808362"/>
            <a:ext cx="2925386" cy="401218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r>
              <a:rPr lang="en-US" altLang="zh-CN" sz="17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Activity planning</a:t>
            </a:r>
            <a:endParaRPr lang="zh-CN" altLang="en-US" sz="17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9" name="矩形 42"/>
          <p:cNvSpPr/>
          <p:nvPr/>
        </p:nvSpPr>
        <p:spPr>
          <a:xfrm>
            <a:off x="12097446" y="3"/>
            <a:ext cx="515925" cy="500063"/>
          </a:xfrm>
          <a:custGeom>
            <a:avLst/>
            <a:gdLst>
              <a:gd name="connsiteX0" fmla="*/ 0 w 431999"/>
              <a:gd name="connsiteY0" fmla="*/ 0 h 332656"/>
              <a:gd name="connsiteX1" fmla="*/ 431999 w 431999"/>
              <a:gd name="connsiteY1" fmla="*/ 0 h 332656"/>
              <a:gd name="connsiteX2" fmla="*/ 431999 w 431999"/>
              <a:gd name="connsiteY2" fmla="*/ 332656 h 332656"/>
              <a:gd name="connsiteX3" fmla="*/ 0 w 431999"/>
              <a:gd name="connsiteY3" fmla="*/ 332656 h 332656"/>
              <a:gd name="connsiteX4" fmla="*/ 0 w 431999"/>
              <a:gd name="connsiteY4" fmla="*/ 0 h 332656"/>
              <a:gd name="connsiteX0-1" fmla="*/ 0 w 431999"/>
              <a:gd name="connsiteY0-2" fmla="*/ 0 h 332656"/>
              <a:gd name="connsiteX1-3" fmla="*/ 431999 w 431999"/>
              <a:gd name="connsiteY1-4" fmla="*/ 0 h 332656"/>
              <a:gd name="connsiteX2-5" fmla="*/ 431999 w 431999"/>
              <a:gd name="connsiteY2-6" fmla="*/ 332656 h 332656"/>
              <a:gd name="connsiteX3-7" fmla="*/ 206574 w 431999"/>
              <a:gd name="connsiteY3-8" fmla="*/ 328613 h 332656"/>
              <a:gd name="connsiteX4-9" fmla="*/ 0 w 431999"/>
              <a:gd name="connsiteY4-10" fmla="*/ 332656 h 332656"/>
              <a:gd name="connsiteX5" fmla="*/ 0 w 431999"/>
              <a:gd name="connsiteY5" fmla="*/ 0 h 332656"/>
              <a:gd name="connsiteX0-11" fmla="*/ 0 w 431999"/>
              <a:gd name="connsiteY0-12" fmla="*/ 0 h 332656"/>
              <a:gd name="connsiteX1-13" fmla="*/ 431999 w 431999"/>
              <a:gd name="connsiteY1-14" fmla="*/ 0 h 332656"/>
              <a:gd name="connsiteX2-15" fmla="*/ 431999 w 431999"/>
              <a:gd name="connsiteY2-16" fmla="*/ 332656 h 332656"/>
              <a:gd name="connsiteX3-17" fmla="*/ 211336 w 431999"/>
              <a:gd name="connsiteY3-18" fmla="*/ 204788 h 332656"/>
              <a:gd name="connsiteX4-19" fmla="*/ 0 w 431999"/>
              <a:gd name="connsiteY4-20" fmla="*/ 332656 h 332656"/>
              <a:gd name="connsiteX5-21" fmla="*/ 0 w 431999"/>
              <a:gd name="connsiteY5-22" fmla="*/ 0 h 3326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31999" h="332656">
                <a:moveTo>
                  <a:pt x="0" y="0"/>
                </a:moveTo>
                <a:lnTo>
                  <a:pt x="431999" y="0"/>
                </a:lnTo>
                <a:lnTo>
                  <a:pt x="431999" y="332656"/>
                </a:lnTo>
                <a:lnTo>
                  <a:pt x="211336" y="204788"/>
                </a:lnTo>
                <a:lnTo>
                  <a:pt x="0" y="332656"/>
                </a:lnTo>
                <a:lnTo>
                  <a:pt x="0" y="0"/>
                </a:lnTo>
                <a:close/>
              </a:path>
            </a:pathLst>
          </a:custGeom>
          <a:solidFill>
            <a:srgbClr val="956B5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1119933"/>
            <a:ext cx="14401800" cy="5111843"/>
          </a:xfrm>
          <a:prstGeom prst="rect">
            <a:avLst/>
          </a:prstGeom>
          <a:solidFill>
            <a:srgbClr val="956B5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254" tIns="69127" rIns="138254" bIns="69127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73109" y="648123"/>
            <a:ext cx="4932648" cy="555107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pPr algn="dist"/>
            <a:r>
              <a:rPr lang="en-US" altLang="zh-CN" dirty="0">
                <a:solidFill>
                  <a:srgbClr val="956B5D"/>
                </a:solidFill>
                <a:latin typeface="Copperplate Gothic Bold" panose="020E0705020206020404" pitchFamily="34" charset="0"/>
              </a:rPr>
              <a:t>Activity planning</a:t>
            </a:r>
            <a:endParaRPr lang="zh-CN" altLang="en-US" dirty="0">
              <a:solidFill>
                <a:srgbClr val="956B5D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11" name="图片 10" descr="timg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901" y="1376091"/>
            <a:ext cx="7013640" cy="46248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04356" y="2808362"/>
            <a:ext cx="2925386" cy="401218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r>
              <a:rPr lang="en-US" altLang="zh-CN" sz="17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Activity planning</a:t>
            </a:r>
            <a:endParaRPr lang="zh-CN" altLang="en-US" sz="17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1841" y="3265350"/>
            <a:ext cx="4432995" cy="1247604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  速饮啤酒大赛，单纯的喝酒已经不满足于客户的好奇心以及参与活动的热情，为了更好的调动客户参与度、活动现场氛围。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9673" y="2372326"/>
            <a:ext cx="2560787" cy="2463321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r>
              <a:rPr lang="en-US" altLang="zh-CN" sz="15100" i="1" dirty="0">
                <a:solidFill>
                  <a:schemeClr val="bg1"/>
                </a:solidFill>
                <a:latin typeface="Elephant" panose="02020904090505020303" pitchFamily="18" charset="0"/>
                <a:ea typeface="Verdana" panose="020B0604030504040204" pitchFamily="34" charset="0"/>
                <a:cs typeface="Aharoni" panose="02010803020104030203" pitchFamily="2" charset="-79"/>
              </a:rPr>
              <a:t>2</a:t>
            </a:r>
            <a:endParaRPr lang="zh-CN" altLang="en-US" sz="9600" dirty="0"/>
          </a:p>
        </p:txBody>
      </p:sp>
      <p:sp>
        <p:nvSpPr>
          <p:cNvPr id="14" name="矩形 42"/>
          <p:cNvSpPr/>
          <p:nvPr/>
        </p:nvSpPr>
        <p:spPr>
          <a:xfrm>
            <a:off x="12097446" y="3"/>
            <a:ext cx="515925" cy="500063"/>
          </a:xfrm>
          <a:custGeom>
            <a:avLst/>
            <a:gdLst>
              <a:gd name="connsiteX0" fmla="*/ 0 w 431999"/>
              <a:gd name="connsiteY0" fmla="*/ 0 h 332656"/>
              <a:gd name="connsiteX1" fmla="*/ 431999 w 431999"/>
              <a:gd name="connsiteY1" fmla="*/ 0 h 332656"/>
              <a:gd name="connsiteX2" fmla="*/ 431999 w 431999"/>
              <a:gd name="connsiteY2" fmla="*/ 332656 h 332656"/>
              <a:gd name="connsiteX3" fmla="*/ 0 w 431999"/>
              <a:gd name="connsiteY3" fmla="*/ 332656 h 332656"/>
              <a:gd name="connsiteX4" fmla="*/ 0 w 431999"/>
              <a:gd name="connsiteY4" fmla="*/ 0 h 332656"/>
              <a:gd name="connsiteX0-1" fmla="*/ 0 w 431999"/>
              <a:gd name="connsiteY0-2" fmla="*/ 0 h 332656"/>
              <a:gd name="connsiteX1-3" fmla="*/ 431999 w 431999"/>
              <a:gd name="connsiteY1-4" fmla="*/ 0 h 332656"/>
              <a:gd name="connsiteX2-5" fmla="*/ 431999 w 431999"/>
              <a:gd name="connsiteY2-6" fmla="*/ 332656 h 332656"/>
              <a:gd name="connsiteX3-7" fmla="*/ 206574 w 431999"/>
              <a:gd name="connsiteY3-8" fmla="*/ 328613 h 332656"/>
              <a:gd name="connsiteX4-9" fmla="*/ 0 w 431999"/>
              <a:gd name="connsiteY4-10" fmla="*/ 332656 h 332656"/>
              <a:gd name="connsiteX5" fmla="*/ 0 w 431999"/>
              <a:gd name="connsiteY5" fmla="*/ 0 h 332656"/>
              <a:gd name="connsiteX0-11" fmla="*/ 0 w 431999"/>
              <a:gd name="connsiteY0-12" fmla="*/ 0 h 332656"/>
              <a:gd name="connsiteX1-13" fmla="*/ 431999 w 431999"/>
              <a:gd name="connsiteY1-14" fmla="*/ 0 h 332656"/>
              <a:gd name="connsiteX2-15" fmla="*/ 431999 w 431999"/>
              <a:gd name="connsiteY2-16" fmla="*/ 332656 h 332656"/>
              <a:gd name="connsiteX3-17" fmla="*/ 211336 w 431999"/>
              <a:gd name="connsiteY3-18" fmla="*/ 204788 h 332656"/>
              <a:gd name="connsiteX4-19" fmla="*/ 0 w 431999"/>
              <a:gd name="connsiteY4-20" fmla="*/ 332656 h 332656"/>
              <a:gd name="connsiteX5-21" fmla="*/ 0 w 431999"/>
              <a:gd name="connsiteY5-22" fmla="*/ 0 h 3326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31999" h="332656">
                <a:moveTo>
                  <a:pt x="0" y="0"/>
                </a:moveTo>
                <a:lnTo>
                  <a:pt x="431999" y="0"/>
                </a:lnTo>
                <a:lnTo>
                  <a:pt x="431999" y="332656"/>
                </a:lnTo>
                <a:lnTo>
                  <a:pt x="211336" y="204788"/>
                </a:lnTo>
                <a:lnTo>
                  <a:pt x="0" y="332656"/>
                </a:lnTo>
                <a:lnTo>
                  <a:pt x="0" y="0"/>
                </a:lnTo>
                <a:close/>
              </a:path>
            </a:pathLst>
          </a:custGeom>
          <a:solidFill>
            <a:srgbClr val="956B5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" y="1119933"/>
            <a:ext cx="14401800" cy="5111843"/>
          </a:xfrm>
          <a:prstGeom prst="rect">
            <a:avLst/>
          </a:prstGeom>
          <a:solidFill>
            <a:srgbClr val="956B5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254" tIns="69127" rIns="138254" bIns="69127" anchor="ctr"/>
          <a:lstStyle/>
          <a:p>
            <a:pPr algn="ctr">
              <a:defRPr/>
            </a:pPr>
            <a:endParaRPr lang="zh-CN" altLang="en-US" dirty="0"/>
          </a:p>
        </p:txBody>
      </p:sp>
      <p:pic>
        <p:nvPicPr>
          <p:cNvPr id="9" name="图片 8" descr="20141208211408_248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6884" y="1359983"/>
            <a:ext cx="7128893" cy="46050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073109" y="648123"/>
            <a:ext cx="4932648" cy="555107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pPr algn="dist"/>
            <a:r>
              <a:rPr lang="en-US" altLang="zh-CN" dirty="0">
                <a:solidFill>
                  <a:srgbClr val="956B5D"/>
                </a:solidFill>
                <a:latin typeface="Copperplate Gothic Bold" panose="020E0705020206020404" pitchFamily="34" charset="0"/>
              </a:rPr>
              <a:t>Activity planning</a:t>
            </a:r>
            <a:endParaRPr lang="zh-CN" altLang="en-US" dirty="0">
              <a:solidFill>
                <a:srgbClr val="956B5D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673" y="2372326"/>
            <a:ext cx="2560787" cy="2463321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r>
              <a:rPr lang="en-US" altLang="zh-CN" sz="15100" i="1" dirty="0">
                <a:solidFill>
                  <a:schemeClr val="bg1"/>
                </a:solidFill>
                <a:latin typeface="Elephant" panose="02020904090505020303" pitchFamily="18" charset="0"/>
                <a:ea typeface="Verdana" panose="020B0604030504040204" pitchFamily="34" charset="0"/>
                <a:cs typeface="Aharoni" panose="02010803020104030203" pitchFamily="2" charset="-79"/>
              </a:rPr>
              <a:t>2</a:t>
            </a:r>
            <a:endParaRPr lang="zh-CN" altLang="en-US" sz="9600" dirty="0"/>
          </a:p>
        </p:txBody>
      </p:sp>
      <p:sp>
        <p:nvSpPr>
          <p:cNvPr id="8" name="TextBox 7"/>
          <p:cNvSpPr txBox="1"/>
          <p:nvPr/>
        </p:nvSpPr>
        <p:spPr>
          <a:xfrm>
            <a:off x="2304356" y="2808362"/>
            <a:ext cx="2925386" cy="401218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r>
              <a:rPr lang="en-US" altLang="zh-CN" sz="17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Activity planning</a:t>
            </a:r>
            <a:endParaRPr lang="zh-CN" altLang="en-US" sz="17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1" name="矩形 42"/>
          <p:cNvSpPr/>
          <p:nvPr/>
        </p:nvSpPr>
        <p:spPr>
          <a:xfrm>
            <a:off x="12097446" y="3"/>
            <a:ext cx="515925" cy="500063"/>
          </a:xfrm>
          <a:custGeom>
            <a:avLst/>
            <a:gdLst>
              <a:gd name="connsiteX0" fmla="*/ 0 w 431999"/>
              <a:gd name="connsiteY0" fmla="*/ 0 h 332656"/>
              <a:gd name="connsiteX1" fmla="*/ 431999 w 431999"/>
              <a:gd name="connsiteY1" fmla="*/ 0 h 332656"/>
              <a:gd name="connsiteX2" fmla="*/ 431999 w 431999"/>
              <a:gd name="connsiteY2" fmla="*/ 332656 h 332656"/>
              <a:gd name="connsiteX3" fmla="*/ 0 w 431999"/>
              <a:gd name="connsiteY3" fmla="*/ 332656 h 332656"/>
              <a:gd name="connsiteX4" fmla="*/ 0 w 431999"/>
              <a:gd name="connsiteY4" fmla="*/ 0 h 332656"/>
              <a:gd name="connsiteX0-1" fmla="*/ 0 w 431999"/>
              <a:gd name="connsiteY0-2" fmla="*/ 0 h 332656"/>
              <a:gd name="connsiteX1-3" fmla="*/ 431999 w 431999"/>
              <a:gd name="connsiteY1-4" fmla="*/ 0 h 332656"/>
              <a:gd name="connsiteX2-5" fmla="*/ 431999 w 431999"/>
              <a:gd name="connsiteY2-6" fmla="*/ 332656 h 332656"/>
              <a:gd name="connsiteX3-7" fmla="*/ 206574 w 431999"/>
              <a:gd name="connsiteY3-8" fmla="*/ 328613 h 332656"/>
              <a:gd name="connsiteX4-9" fmla="*/ 0 w 431999"/>
              <a:gd name="connsiteY4-10" fmla="*/ 332656 h 332656"/>
              <a:gd name="connsiteX5" fmla="*/ 0 w 431999"/>
              <a:gd name="connsiteY5" fmla="*/ 0 h 332656"/>
              <a:gd name="connsiteX0-11" fmla="*/ 0 w 431999"/>
              <a:gd name="connsiteY0-12" fmla="*/ 0 h 332656"/>
              <a:gd name="connsiteX1-13" fmla="*/ 431999 w 431999"/>
              <a:gd name="connsiteY1-14" fmla="*/ 0 h 332656"/>
              <a:gd name="connsiteX2-15" fmla="*/ 431999 w 431999"/>
              <a:gd name="connsiteY2-16" fmla="*/ 332656 h 332656"/>
              <a:gd name="connsiteX3-17" fmla="*/ 211336 w 431999"/>
              <a:gd name="connsiteY3-18" fmla="*/ 204788 h 332656"/>
              <a:gd name="connsiteX4-19" fmla="*/ 0 w 431999"/>
              <a:gd name="connsiteY4-20" fmla="*/ 332656 h 332656"/>
              <a:gd name="connsiteX5-21" fmla="*/ 0 w 431999"/>
              <a:gd name="connsiteY5-22" fmla="*/ 0 h 3326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31999" h="332656">
                <a:moveTo>
                  <a:pt x="0" y="0"/>
                </a:moveTo>
                <a:lnTo>
                  <a:pt x="431999" y="0"/>
                </a:lnTo>
                <a:lnTo>
                  <a:pt x="431999" y="332656"/>
                </a:lnTo>
                <a:lnTo>
                  <a:pt x="211336" y="204788"/>
                </a:lnTo>
                <a:lnTo>
                  <a:pt x="0" y="332656"/>
                </a:lnTo>
                <a:lnTo>
                  <a:pt x="0" y="0"/>
                </a:lnTo>
                <a:close/>
              </a:path>
            </a:pathLst>
          </a:custGeom>
          <a:solidFill>
            <a:srgbClr val="956B5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32348" y="3207650"/>
            <a:ext cx="4608512" cy="1616936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 顶级老饕测试</a:t>
            </a:r>
            <a:r>
              <a:rPr lang="en-US" altLang="zh-CN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,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现场准备几种新鲜生鱼片，邀请台下来宾上台试吃生鱼片，靠味觉给出正确答案，答对即可获得主办方美食抵用券。</a:t>
            </a: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" y="1119933"/>
            <a:ext cx="14401800" cy="5111843"/>
          </a:xfrm>
          <a:prstGeom prst="rect">
            <a:avLst/>
          </a:prstGeom>
          <a:solidFill>
            <a:srgbClr val="956B5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254" tIns="69127" rIns="138254" bIns="69127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073109" y="648123"/>
            <a:ext cx="4932648" cy="555107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pPr algn="dist"/>
            <a:r>
              <a:rPr lang="en-US" altLang="zh-CN" dirty="0">
                <a:solidFill>
                  <a:srgbClr val="956B5D"/>
                </a:solidFill>
                <a:latin typeface="Copperplate Gothic Bold" panose="020E0705020206020404" pitchFamily="34" charset="0"/>
              </a:rPr>
              <a:t>Activity planning</a:t>
            </a:r>
            <a:endParaRPr lang="zh-CN" altLang="en-US" dirty="0">
              <a:solidFill>
                <a:srgbClr val="956B5D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425933" y="2100255"/>
            <a:ext cx="4050535" cy="1400185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257" tIns="69129" rIns="138257" bIns="69129"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7763475" y="2300281"/>
            <a:ext cx="3375446" cy="693606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pPr algn="dist"/>
            <a:r>
              <a:rPr lang="en-US" altLang="zh-CN" sz="1800" b="1" dirty="0">
                <a:latin typeface="Copperplate Gothic Light" panose="020E0507020206020404" pitchFamily="34" charset="0"/>
                <a:ea typeface="微软雅黑" panose="020B0503020204020204" pitchFamily="34" charset="-122"/>
              </a:rPr>
              <a:t>Enjoy the release of your heart</a:t>
            </a:r>
            <a:endParaRPr lang="zh-CN" altLang="en-US" sz="1800" b="1" dirty="0">
              <a:latin typeface="Copperplate Gothic Light" panose="020E05070202060204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50959" y="2800347"/>
            <a:ext cx="3712990" cy="555107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pPr algn="dist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享受心情释放</a:t>
            </a:r>
          </a:p>
        </p:txBody>
      </p:sp>
      <p:pic>
        <p:nvPicPr>
          <p:cNvPr id="9" name="图片 8" descr="177285515.jpg"/>
          <p:cNvPicPr>
            <a:picLocks noChangeAspect="1"/>
          </p:cNvPicPr>
          <p:nvPr/>
        </p:nvPicPr>
        <p:blipFill>
          <a:blip r:embed="rId2" cstate="print"/>
          <a:srcRect l="5714" t="6076" r="6285"/>
          <a:stretch>
            <a:fillRect/>
          </a:stretch>
        </p:blipFill>
        <p:spPr>
          <a:xfrm>
            <a:off x="6552828" y="1359982"/>
            <a:ext cx="7416826" cy="4640267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679673" y="2372326"/>
            <a:ext cx="2560787" cy="2463321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r>
              <a:rPr lang="en-US" altLang="zh-CN" sz="15100" i="1" dirty="0">
                <a:solidFill>
                  <a:schemeClr val="bg1"/>
                </a:solidFill>
                <a:latin typeface="Elephant" panose="02020904090505020303" pitchFamily="18" charset="0"/>
                <a:ea typeface="Verdana" panose="020B0604030504040204" pitchFamily="34" charset="0"/>
                <a:cs typeface="Aharoni" panose="02010803020104030203" pitchFamily="2" charset="-79"/>
              </a:rPr>
              <a:t>2</a:t>
            </a:r>
            <a:endParaRPr lang="zh-CN" altLang="en-US" sz="9600" dirty="0"/>
          </a:p>
        </p:txBody>
      </p:sp>
      <p:sp>
        <p:nvSpPr>
          <p:cNvPr id="13" name="TextBox 12"/>
          <p:cNvSpPr txBox="1"/>
          <p:nvPr/>
        </p:nvSpPr>
        <p:spPr>
          <a:xfrm>
            <a:off x="2304356" y="2808362"/>
            <a:ext cx="2925386" cy="401218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r>
              <a:rPr lang="en-US" altLang="zh-CN" sz="17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Activity planning</a:t>
            </a:r>
            <a:endParaRPr lang="zh-CN" altLang="en-US" sz="17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5" name="矩形 42"/>
          <p:cNvSpPr/>
          <p:nvPr/>
        </p:nvSpPr>
        <p:spPr>
          <a:xfrm>
            <a:off x="12097446" y="3"/>
            <a:ext cx="515925" cy="500063"/>
          </a:xfrm>
          <a:custGeom>
            <a:avLst/>
            <a:gdLst>
              <a:gd name="connsiteX0" fmla="*/ 0 w 431999"/>
              <a:gd name="connsiteY0" fmla="*/ 0 h 332656"/>
              <a:gd name="connsiteX1" fmla="*/ 431999 w 431999"/>
              <a:gd name="connsiteY1" fmla="*/ 0 h 332656"/>
              <a:gd name="connsiteX2" fmla="*/ 431999 w 431999"/>
              <a:gd name="connsiteY2" fmla="*/ 332656 h 332656"/>
              <a:gd name="connsiteX3" fmla="*/ 0 w 431999"/>
              <a:gd name="connsiteY3" fmla="*/ 332656 h 332656"/>
              <a:gd name="connsiteX4" fmla="*/ 0 w 431999"/>
              <a:gd name="connsiteY4" fmla="*/ 0 h 332656"/>
              <a:gd name="connsiteX0-1" fmla="*/ 0 w 431999"/>
              <a:gd name="connsiteY0-2" fmla="*/ 0 h 332656"/>
              <a:gd name="connsiteX1-3" fmla="*/ 431999 w 431999"/>
              <a:gd name="connsiteY1-4" fmla="*/ 0 h 332656"/>
              <a:gd name="connsiteX2-5" fmla="*/ 431999 w 431999"/>
              <a:gd name="connsiteY2-6" fmla="*/ 332656 h 332656"/>
              <a:gd name="connsiteX3-7" fmla="*/ 206574 w 431999"/>
              <a:gd name="connsiteY3-8" fmla="*/ 328613 h 332656"/>
              <a:gd name="connsiteX4-9" fmla="*/ 0 w 431999"/>
              <a:gd name="connsiteY4-10" fmla="*/ 332656 h 332656"/>
              <a:gd name="connsiteX5" fmla="*/ 0 w 431999"/>
              <a:gd name="connsiteY5" fmla="*/ 0 h 332656"/>
              <a:gd name="connsiteX0-11" fmla="*/ 0 w 431999"/>
              <a:gd name="connsiteY0-12" fmla="*/ 0 h 332656"/>
              <a:gd name="connsiteX1-13" fmla="*/ 431999 w 431999"/>
              <a:gd name="connsiteY1-14" fmla="*/ 0 h 332656"/>
              <a:gd name="connsiteX2-15" fmla="*/ 431999 w 431999"/>
              <a:gd name="connsiteY2-16" fmla="*/ 332656 h 332656"/>
              <a:gd name="connsiteX3-17" fmla="*/ 211336 w 431999"/>
              <a:gd name="connsiteY3-18" fmla="*/ 204788 h 332656"/>
              <a:gd name="connsiteX4-19" fmla="*/ 0 w 431999"/>
              <a:gd name="connsiteY4-20" fmla="*/ 332656 h 332656"/>
              <a:gd name="connsiteX5-21" fmla="*/ 0 w 431999"/>
              <a:gd name="connsiteY5-22" fmla="*/ 0 h 3326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31999" h="332656">
                <a:moveTo>
                  <a:pt x="0" y="0"/>
                </a:moveTo>
                <a:lnTo>
                  <a:pt x="431999" y="0"/>
                </a:lnTo>
                <a:lnTo>
                  <a:pt x="431999" y="332656"/>
                </a:lnTo>
                <a:lnTo>
                  <a:pt x="211336" y="204788"/>
                </a:lnTo>
                <a:lnTo>
                  <a:pt x="0" y="332656"/>
                </a:lnTo>
                <a:lnTo>
                  <a:pt x="0" y="0"/>
                </a:lnTo>
                <a:close/>
              </a:path>
            </a:pathLst>
          </a:custGeom>
          <a:solidFill>
            <a:srgbClr val="956B5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76364" y="3240410"/>
            <a:ext cx="3888432" cy="1247604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 一场吸睛有趣的花式啤酒比赛</a:t>
            </a:r>
            <a:r>
              <a:rPr lang="en-US" altLang="zh-CN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,</a:t>
            </a: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吸管慢饮啤酒，让来宾感受不一样的慢时光定格之旅。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" y="1119933"/>
            <a:ext cx="14401800" cy="5111843"/>
          </a:xfrm>
          <a:prstGeom prst="rect">
            <a:avLst/>
          </a:prstGeom>
          <a:solidFill>
            <a:srgbClr val="956B5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254" tIns="69127" rIns="138254" bIns="69127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073109" y="648123"/>
            <a:ext cx="4932648" cy="555107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pPr algn="dist"/>
            <a:r>
              <a:rPr lang="en-US" altLang="zh-CN" dirty="0">
                <a:solidFill>
                  <a:srgbClr val="956B5D"/>
                </a:solidFill>
                <a:latin typeface="Copperplate Gothic Bold" panose="020E0705020206020404" pitchFamily="34" charset="0"/>
              </a:rPr>
              <a:t>Activity planning</a:t>
            </a:r>
            <a:endParaRPr lang="zh-CN" altLang="en-US" dirty="0">
              <a:solidFill>
                <a:srgbClr val="956B5D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4356" y="3384426"/>
            <a:ext cx="4104456" cy="1247604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微软雅黑" panose="020B0503020204020204" pitchFamily="34" charset="-122"/>
              </a:rPr>
              <a:t>         安排几轮的互动抽奖环节，答谢现场观众，增加来宾互动参与（奖品建议为餐饮折扣券）。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6364" y="2960267"/>
            <a:ext cx="5963287" cy="335624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pPr>
              <a:lnSpc>
                <a:spcPts val="1510"/>
              </a:lnSpc>
            </a:pPr>
            <a:r>
              <a:rPr lang="zh-CN" altLang="en-US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互动抽奖</a:t>
            </a:r>
            <a:endParaRPr lang="en-US" altLang="zh-CN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9673" y="2372326"/>
            <a:ext cx="2560787" cy="2463321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r>
              <a:rPr lang="en-US" altLang="zh-CN" sz="15100" i="1" dirty="0">
                <a:solidFill>
                  <a:schemeClr val="bg1"/>
                </a:solidFill>
                <a:latin typeface="Elephant" panose="02020904090505020303" pitchFamily="18" charset="0"/>
                <a:ea typeface="Verdana" panose="020B0604030504040204" pitchFamily="34" charset="0"/>
                <a:cs typeface="Aharoni" panose="02010803020104030203" pitchFamily="2" charset="-79"/>
              </a:rPr>
              <a:t>3</a:t>
            </a:r>
            <a:endParaRPr lang="zh-CN" altLang="en-US" sz="6000" b="1" dirty="0">
              <a:solidFill>
                <a:schemeClr val="bg1"/>
              </a:solidFill>
              <a:latin typeface="Elephant" panose="02020904090505020303" pitchFamily="18" charset="0"/>
              <a:ea typeface="华文琥珀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9" name="矩形 42"/>
          <p:cNvSpPr/>
          <p:nvPr/>
        </p:nvSpPr>
        <p:spPr>
          <a:xfrm>
            <a:off x="12097446" y="3"/>
            <a:ext cx="515925" cy="500063"/>
          </a:xfrm>
          <a:custGeom>
            <a:avLst/>
            <a:gdLst>
              <a:gd name="connsiteX0" fmla="*/ 0 w 431999"/>
              <a:gd name="connsiteY0" fmla="*/ 0 h 332656"/>
              <a:gd name="connsiteX1" fmla="*/ 431999 w 431999"/>
              <a:gd name="connsiteY1" fmla="*/ 0 h 332656"/>
              <a:gd name="connsiteX2" fmla="*/ 431999 w 431999"/>
              <a:gd name="connsiteY2" fmla="*/ 332656 h 332656"/>
              <a:gd name="connsiteX3" fmla="*/ 0 w 431999"/>
              <a:gd name="connsiteY3" fmla="*/ 332656 h 332656"/>
              <a:gd name="connsiteX4" fmla="*/ 0 w 431999"/>
              <a:gd name="connsiteY4" fmla="*/ 0 h 332656"/>
              <a:gd name="connsiteX0-1" fmla="*/ 0 w 431999"/>
              <a:gd name="connsiteY0-2" fmla="*/ 0 h 332656"/>
              <a:gd name="connsiteX1-3" fmla="*/ 431999 w 431999"/>
              <a:gd name="connsiteY1-4" fmla="*/ 0 h 332656"/>
              <a:gd name="connsiteX2-5" fmla="*/ 431999 w 431999"/>
              <a:gd name="connsiteY2-6" fmla="*/ 332656 h 332656"/>
              <a:gd name="connsiteX3-7" fmla="*/ 206574 w 431999"/>
              <a:gd name="connsiteY3-8" fmla="*/ 328613 h 332656"/>
              <a:gd name="connsiteX4-9" fmla="*/ 0 w 431999"/>
              <a:gd name="connsiteY4-10" fmla="*/ 332656 h 332656"/>
              <a:gd name="connsiteX5" fmla="*/ 0 w 431999"/>
              <a:gd name="connsiteY5" fmla="*/ 0 h 332656"/>
              <a:gd name="connsiteX0-11" fmla="*/ 0 w 431999"/>
              <a:gd name="connsiteY0-12" fmla="*/ 0 h 332656"/>
              <a:gd name="connsiteX1-13" fmla="*/ 431999 w 431999"/>
              <a:gd name="connsiteY1-14" fmla="*/ 0 h 332656"/>
              <a:gd name="connsiteX2-15" fmla="*/ 431999 w 431999"/>
              <a:gd name="connsiteY2-16" fmla="*/ 332656 h 332656"/>
              <a:gd name="connsiteX3-17" fmla="*/ 211336 w 431999"/>
              <a:gd name="connsiteY3-18" fmla="*/ 204788 h 332656"/>
              <a:gd name="connsiteX4-19" fmla="*/ 0 w 431999"/>
              <a:gd name="connsiteY4-20" fmla="*/ 332656 h 332656"/>
              <a:gd name="connsiteX5-21" fmla="*/ 0 w 431999"/>
              <a:gd name="connsiteY5-22" fmla="*/ 0 h 3326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31999" h="332656">
                <a:moveTo>
                  <a:pt x="0" y="0"/>
                </a:moveTo>
                <a:lnTo>
                  <a:pt x="431999" y="0"/>
                </a:lnTo>
                <a:lnTo>
                  <a:pt x="431999" y="332656"/>
                </a:lnTo>
                <a:lnTo>
                  <a:pt x="211336" y="204788"/>
                </a:lnTo>
                <a:lnTo>
                  <a:pt x="0" y="332656"/>
                </a:lnTo>
                <a:lnTo>
                  <a:pt x="0" y="0"/>
                </a:lnTo>
                <a:close/>
              </a:path>
            </a:pathLst>
          </a:custGeom>
          <a:solidFill>
            <a:srgbClr val="956B5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pPr algn="ctr"/>
            <a:endParaRPr lang="zh-CN" altLang="en-US" dirty="0"/>
          </a:p>
        </p:txBody>
      </p:sp>
      <p:pic>
        <p:nvPicPr>
          <p:cNvPr id="10" name="Picture 4" descr="IMG_453053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2828" y="1368203"/>
            <a:ext cx="7564139" cy="4608512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59e687b4842049c282e5e0dd8ef2f4c8_th.png"/>
          <p:cNvPicPr>
            <a:picLocks noChangeAspect="1"/>
          </p:cNvPicPr>
          <p:nvPr/>
        </p:nvPicPr>
        <p:blipFill>
          <a:blip r:embed="rId3" cstate="print"/>
          <a:srcRect l="14700" r="22658"/>
          <a:stretch>
            <a:fillRect/>
          </a:stretch>
        </p:blipFill>
        <p:spPr>
          <a:xfrm>
            <a:off x="7633048" y="0"/>
            <a:ext cx="6768752" cy="7200900"/>
          </a:xfrm>
          <a:prstGeom prst="rect">
            <a:avLst/>
          </a:prstGeom>
        </p:spPr>
      </p:pic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1656284" y="3164627"/>
            <a:ext cx="3960440" cy="1427801"/>
          </a:xfrm>
          <a:prstGeom prst="rect">
            <a:avLst/>
          </a:prstGeom>
          <a:noFill/>
          <a:ln w="9525">
            <a:noFill/>
            <a:bevel/>
          </a:ln>
          <a:effectLst/>
        </p:spPr>
        <p:txBody>
          <a:bodyPr wrap="square" lIns="133832" tIns="66916" rIns="133832" bIns="66916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带领来宾，选一个你喜爱的佳酿，领略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先生咖啡小酒馆的休闲时光和享受闲暇时的慢时光吧。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20813" y="1977365"/>
            <a:ext cx="5292055" cy="830997"/>
          </a:xfrm>
          <a:prstGeom prst="rect">
            <a:avLst/>
          </a:prstGeom>
          <a:noFill/>
          <a:ln w="9525">
            <a:noFill/>
            <a:bevel/>
          </a:ln>
          <a:effectLst/>
        </p:spPr>
        <p:txBody>
          <a:bodyPr wrap="square">
            <a:spAutoFit/>
          </a:bodyPr>
          <a:lstStyle/>
          <a:p>
            <a:r>
              <a:rPr lang="zh-CN" altLang="en-US" sz="4800" b="1" dirty="0">
                <a:ea typeface="微软雅黑" panose="020B0503020204020204" pitchFamily="34" charset="-122"/>
              </a:rPr>
              <a:t>慢</a:t>
            </a:r>
            <a:r>
              <a:rPr lang="en-US" altLang="zh-CN" sz="4800" b="1" dirty="0">
                <a:ea typeface="微软雅黑" panose="020B0503020204020204" pitchFamily="34" charset="-122"/>
              </a:rPr>
              <a:t>·</a:t>
            </a:r>
            <a:r>
              <a:rPr lang="zh-CN" altLang="en-US" sz="4800" b="1" dirty="0">
                <a:ea typeface="微软雅黑" panose="020B0503020204020204" pitchFamily="34" charset="-122"/>
              </a:rPr>
              <a:t>享受</a:t>
            </a:r>
          </a:p>
        </p:txBody>
      </p:sp>
      <p:sp>
        <p:nvSpPr>
          <p:cNvPr id="10" name="任意多边形 9"/>
          <p:cNvSpPr/>
          <p:nvPr/>
        </p:nvSpPr>
        <p:spPr>
          <a:xfrm>
            <a:off x="1296144" y="1080170"/>
            <a:ext cx="5184676" cy="5068550"/>
          </a:xfrm>
          <a:custGeom>
            <a:avLst/>
            <a:gdLst>
              <a:gd name="connsiteX0" fmla="*/ 0 w 4536504"/>
              <a:gd name="connsiteY0" fmla="*/ 0 h 5184576"/>
              <a:gd name="connsiteX1" fmla="*/ 4536504 w 4536504"/>
              <a:gd name="connsiteY1" fmla="*/ 0 h 5184576"/>
              <a:gd name="connsiteX2" fmla="*/ 4536504 w 4536504"/>
              <a:gd name="connsiteY2" fmla="*/ 5184576 h 5184576"/>
              <a:gd name="connsiteX3" fmla="*/ 0 w 4536504"/>
              <a:gd name="connsiteY3" fmla="*/ 5184576 h 5184576"/>
              <a:gd name="connsiteX4" fmla="*/ 0 w 4536504"/>
              <a:gd name="connsiteY4" fmla="*/ 0 h 5184576"/>
              <a:gd name="connsiteX5" fmla="*/ 103523 w 4536504"/>
              <a:gd name="connsiteY5" fmla="*/ 103523 h 5184576"/>
              <a:gd name="connsiteX6" fmla="*/ 103523 w 4536504"/>
              <a:gd name="connsiteY6" fmla="*/ 5081053 h 5184576"/>
              <a:gd name="connsiteX7" fmla="*/ 4432981 w 4536504"/>
              <a:gd name="connsiteY7" fmla="*/ 5081053 h 5184576"/>
              <a:gd name="connsiteX8" fmla="*/ 4432981 w 4536504"/>
              <a:gd name="connsiteY8" fmla="*/ 103523 h 5184576"/>
              <a:gd name="connsiteX9" fmla="*/ 103523 w 4536504"/>
              <a:gd name="connsiteY9" fmla="*/ 103523 h 518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36504" h="5184576">
                <a:moveTo>
                  <a:pt x="0" y="0"/>
                </a:moveTo>
                <a:lnTo>
                  <a:pt x="4536504" y="0"/>
                </a:lnTo>
                <a:lnTo>
                  <a:pt x="4536504" y="5184576"/>
                </a:lnTo>
                <a:lnTo>
                  <a:pt x="0" y="5184576"/>
                </a:lnTo>
                <a:lnTo>
                  <a:pt x="0" y="0"/>
                </a:lnTo>
                <a:close/>
                <a:moveTo>
                  <a:pt x="103523" y="103523"/>
                </a:moveTo>
                <a:lnTo>
                  <a:pt x="103523" y="5081053"/>
                </a:lnTo>
                <a:lnTo>
                  <a:pt x="4432981" y="5081053"/>
                </a:lnTo>
                <a:lnTo>
                  <a:pt x="4432981" y="103523"/>
                </a:lnTo>
                <a:lnTo>
                  <a:pt x="103523" y="103523"/>
                </a:lnTo>
                <a:close/>
              </a:path>
            </a:pathLst>
          </a:custGeom>
          <a:solidFill>
            <a:srgbClr val="956B5D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3693" tIns="51846" rIns="103693" bIns="51846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0" y="0"/>
            <a:ext cx="7776964" cy="72009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5" fmla="*/ 779748 w 6096000"/>
              <a:gd name="connsiteY5" fmla="*/ 836712 h 6858000"/>
              <a:gd name="connsiteX6" fmla="*/ 779748 w 6096000"/>
              <a:gd name="connsiteY6" fmla="*/ 6021288 h 6858000"/>
              <a:gd name="connsiteX7" fmla="*/ 5316252 w 6096000"/>
              <a:gd name="connsiteY7" fmla="*/ 6021288 h 6858000"/>
              <a:gd name="connsiteX8" fmla="*/ 5316252 w 6096000"/>
              <a:gd name="connsiteY8" fmla="*/ 836712 h 6858000"/>
              <a:gd name="connsiteX9" fmla="*/ 779748 w 6096000"/>
              <a:gd name="connsiteY9" fmla="*/ 8367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779748" y="836712"/>
                </a:moveTo>
                <a:lnTo>
                  <a:pt x="779748" y="6021288"/>
                </a:lnTo>
                <a:lnTo>
                  <a:pt x="5316252" y="6021288"/>
                </a:lnTo>
                <a:lnTo>
                  <a:pt x="5316252" y="836712"/>
                </a:lnTo>
                <a:lnTo>
                  <a:pt x="779748" y="836712"/>
                </a:lnTo>
                <a:close/>
              </a:path>
            </a:pathLst>
          </a:custGeom>
          <a:solidFill>
            <a:srgbClr val="956B5D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3693" tIns="51846" rIns="103693" bIns="51846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656284" y="4676795"/>
            <a:ext cx="389683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956B5D"/>
                </a:solidFill>
                <a:latin typeface="Broadway" panose="04040905080B02020502" pitchFamily="82" charset="0"/>
              </a:rPr>
              <a:t>Mr. W's slow journey</a:t>
            </a:r>
            <a:endParaRPr lang="zh-CN" altLang="en-US" dirty="0">
              <a:solidFill>
                <a:srgbClr val="956B5D"/>
              </a:solidFill>
              <a:latin typeface="Broadway" panose="04040905080B02020502" pitchFamily="82" charset="0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7632948" y="0"/>
            <a:ext cx="6768852" cy="7200900"/>
          </a:xfrm>
          <a:custGeom>
            <a:avLst/>
            <a:gdLst>
              <a:gd name="connsiteX0" fmla="*/ 0 w 4536504"/>
              <a:gd name="connsiteY0" fmla="*/ 0 h 5184576"/>
              <a:gd name="connsiteX1" fmla="*/ 4536504 w 4536504"/>
              <a:gd name="connsiteY1" fmla="*/ 0 h 5184576"/>
              <a:gd name="connsiteX2" fmla="*/ 4536504 w 4536504"/>
              <a:gd name="connsiteY2" fmla="*/ 5184576 h 5184576"/>
              <a:gd name="connsiteX3" fmla="*/ 0 w 4536504"/>
              <a:gd name="connsiteY3" fmla="*/ 5184576 h 5184576"/>
              <a:gd name="connsiteX4" fmla="*/ 0 w 4536504"/>
              <a:gd name="connsiteY4" fmla="*/ 0 h 5184576"/>
              <a:gd name="connsiteX5" fmla="*/ 103523 w 4536504"/>
              <a:gd name="connsiteY5" fmla="*/ 103523 h 5184576"/>
              <a:gd name="connsiteX6" fmla="*/ 103523 w 4536504"/>
              <a:gd name="connsiteY6" fmla="*/ 5081053 h 5184576"/>
              <a:gd name="connsiteX7" fmla="*/ 4432981 w 4536504"/>
              <a:gd name="connsiteY7" fmla="*/ 5081053 h 5184576"/>
              <a:gd name="connsiteX8" fmla="*/ 4432981 w 4536504"/>
              <a:gd name="connsiteY8" fmla="*/ 103523 h 5184576"/>
              <a:gd name="connsiteX9" fmla="*/ 103523 w 4536504"/>
              <a:gd name="connsiteY9" fmla="*/ 103523 h 518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36504" h="5184576">
                <a:moveTo>
                  <a:pt x="0" y="0"/>
                </a:moveTo>
                <a:lnTo>
                  <a:pt x="4536504" y="0"/>
                </a:lnTo>
                <a:lnTo>
                  <a:pt x="4536504" y="5184576"/>
                </a:lnTo>
                <a:lnTo>
                  <a:pt x="0" y="5184576"/>
                </a:lnTo>
                <a:lnTo>
                  <a:pt x="0" y="0"/>
                </a:lnTo>
                <a:close/>
                <a:moveTo>
                  <a:pt x="103523" y="103523"/>
                </a:moveTo>
                <a:lnTo>
                  <a:pt x="103523" y="5081053"/>
                </a:lnTo>
                <a:lnTo>
                  <a:pt x="4432981" y="5081053"/>
                </a:lnTo>
                <a:lnTo>
                  <a:pt x="4432981" y="103523"/>
                </a:lnTo>
                <a:lnTo>
                  <a:pt x="103523" y="103523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3693" tIns="51846" rIns="103693" bIns="51846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" y="1119933"/>
            <a:ext cx="14401800" cy="5111843"/>
          </a:xfrm>
          <a:prstGeom prst="rect">
            <a:avLst/>
          </a:prstGeom>
          <a:solidFill>
            <a:srgbClr val="956B5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254" tIns="69127" rIns="138254" bIns="69127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073109" y="648123"/>
            <a:ext cx="4932648" cy="555107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pPr algn="dist"/>
            <a:r>
              <a:rPr lang="en-US" altLang="zh-CN" dirty="0">
                <a:solidFill>
                  <a:srgbClr val="956B5D"/>
                </a:solidFill>
                <a:latin typeface="Copperplate Gothic Bold" panose="020E0705020206020404" pitchFamily="34" charset="0"/>
              </a:rPr>
              <a:t>Activity planning</a:t>
            </a:r>
            <a:endParaRPr lang="zh-CN" altLang="en-US" dirty="0">
              <a:solidFill>
                <a:srgbClr val="956B5D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2" name="图片 1" descr="8F5082EE605586C58A0BDD06746EB50B.jpg"/>
          <p:cNvPicPr>
            <a:picLocks noChangeAspect="1"/>
          </p:cNvPicPr>
          <p:nvPr/>
        </p:nvPicPr>
        <p:blipFill>
          <a:blip r:embed="rId2" cstate="print"/>
          <a:srcRect t="20310"/>
          <a:stretch>
            <a:fillRect/>
          </a:stretch>
        </p:blipFill>
        <p:spPr>
          <a:xfrm>
            <a:off x="6480820" y="1368203"/>
            <a:ext cx="7725558" cy="4608512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232348" y="3312418"/>
            <a:ext cx="3960440" cy="1740046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微软雅黑" panose="020B0503020204020204" pitchFamily="34" charset="-122"/>
              </a:rPr>
              <a:t>         零距离且聚人气的兔子舞，素不相识的人近距离协作绕场跳兔子舞，即热闹又减压。</a:t>
            </a:r>
            <a:endParaRPr lang="en-US" altLang="zh-CN" sz="16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endParaRPr lang="zh-CN" altLang="en-US" sz="16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6364" y="2960267"/>
            <a:ext cx="5963287" cy="335624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pPr>
              <a:lnSpc>
                <a:spcPts val="1510"/>
              </a:lnSpc>
            </a:pPr>
            <a:r>
              <a:rPr lang="zh-CN" altLang="en-US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兔子舞</a:t>
            </a:r>
            <a:endParaRPr lang="en-US" altLang="zh-CN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9673" y="2372326"/>
            <a:ext cx="2560787" cy="2463321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r>
              <a:rPr lang="en-US" altLang="zh-CN" sz="15100" i="1" dirty="0">
                <a:solidFill>
                  <a:schemeClr val="bg1"/>
                </a:solidFill>
                <a:latin typeface="Elephant" panose="02020904090505020303" pitchFamily="18" charset="0"/>
                <a:ea typeface="Verdana" panose="020B0604030504040204" pitchFamily="34" charset="0"/>
                <a:cs typeface="Aharoni" panose="02010803020104030203" pitchFamily="2" charset="-79"/>
              </a:rPr>
              <a:t>3</a:t>
            </a:r>
            <a:endParaRPr lang="zh-CN" altLang="en-US" sz="6000" b="1" dirty="0">
              <a:solidFill>
                <a:schemeClr val="bg1"/>
              </a:solidFill>
              <a:latin typeface="Elephant" panose="02020904090505020303" pitchFamily="18" charset="0"/>
              <a:ea typeface="华文琥珀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9" name="矩形 42"/>
          <p:cNvSpPr/>
          <p:nvPr/>
        </p:nvSpPr>
        <p:spPr>
          <a:xfrm>
            <a:off x="12097446" y="3"/>
            <a:ext cx="515925" cy="500063"/>
          </a:xfrm>
          <a:custGeom>
            <a:avLst/>
            <a:gdLst>
              <a:gd name="connsiteX0" fmla="*/ 0 w 431999"/>
              <a:gd name="connsiteY0" fmla="*/ 0 h 332656"/>
              <a:gd name="connsiteX1" fmla="*/ 431999 w 431999"/>
              <a:gd name="connsiteY1" fmla="*/ 0 h 332656"/>
              <a:gd name="connsiteX2" fmla="*/ 431999 w 431999"/>
              <a:gd name="connsiteY2" fmla="*/ 332656 h 332656"/>
              <a:gd name="connsiteX3" fmla="*/ 0 w 431999"/>
              <a:gd name="connsiteY3" fmla="*/ 332656 h 332656"/>
              <a:gd name="connsiteX4" fmla="*/ 0 w 431999"/>
              <a:gd name="connsiteY4" fmla="*/ 0 h 332656"/>
              <a:gd name="connsiteX0-1" fmla="*/ 0 w 431999"/>
              <a:gd name="connsiteY0-2" fmla="*/ 0 h 332656"/>
              <a:gd name="connsiteX1-3" fmla="*/ 431999 w 431999"/>
              <a:gd name="connsiteY1-4" fmla="*/ 0 h 332656"/>
              <a:gd name="connsiteX2-5" fmla="*/ 431999 w 431999"/>
              <a:gd name="connsiteY2-6" fmla="*/ 332656 h 332656"/>
              <a:gd name="connsiteX3-7" fmla="*/ 206574 w 431999"/>
              <a:gd name="connsiteY3-8" fmla="*/ 328613 h 332656"/>
              <a:gd name="connsiteX4-9" fmla="*/ 0 w 431999"/>
              <a:gd name="connsiteY4-10" fmla="*/ 332656 h 332656"/>
              <a:gd name="connsiteX5" fmla="*/ 0 w 431999"/>
              <a:gd name="connsiteY5" fmla="*/ 0 h 332656"/>
              <a:gd name="connsiteX0-11" fmla="*/ 0 w 431999"/>
              <a:gd name="connsiteY0-12" fmla="*/ 0 h 332656"/>
              <a:gd name="connsiteX1-13" fmla="*/ 431999 w 431999"/>
              <a:gd name="connsiteY1-14" fmla="*/ 0 h 332656"/>
              <a:gd name="connsiteX2-15" fmla="*/ 431999 w 431999"/>
              <a:gd name="connsiteY2-16" fmla="*/ 332656 h 332656"/>
              <a:gd name="connsiteX3-17" fmla="*/ 211336 w 431999"/>
              <a:gd name="connsiteY3-18" fmla="*/ 204788 h 332656"/>
              <a:gd name="connsiteX4-19" fmla="*/ 0 w 431999"/>
              <a:gd name="connsiteY4-20" fmla="*/ 332656 h 332656"/>
              <a:gd name="connsiteX5-21" fmla="*/ 0 w 431999"/>
              <a:gd name="connsiteY5-22" fmla="*/ 0 h 3326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31999" h="332656">
                <a:moveTo>
                  <a:pt x="0" y="0"/>
                </a:moveTo>
                <a:lnTo>
                  <a:pt x="431999" y="0"/>
                </a:lnTo>
                <a:lnTo>
                  <a:pt x="431999" y="332656"/>
                </a:lnTo>
                <a:lnTo>
                  <a:pt x="211336" y="204788"/>
                </a:lnTo>
                <a:lnTo>
                  <a:pt x="0" y="332656"/>
                </a:lnTo>
                <a:lnTo>
                  <a:pt x="0" y="0"/>
                </a:lnTo>
                <a:close/>
              </a:path>
            </a:pathLst>
          </a:custGeom>
          <a:solidFill>
            <a:srgbClr val="956B5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4401800" cy="7200900"/>
          </a:xfrm>
          <a:prstGeom prst="rect">
            <a:avLst/>
          </a:prstGeom>
        </p:spPr>
      </p:pic>
      <p:grpSp>
        <p:nvGrpSpPr>
          <p:cNvPr id="2" name="组合 23"/>
          <p:cNvGrpSpPr/>
          <p:nvPr/>
        </p:nvGrpSpPr>
        <p:grpSpPr>
          <a:xfrm>
            <a:off x="0" y="1779431"/>
            <a:ext cx="6408813" cy="3981259"/>
            <a:chOff x="0" y="1149749"/>
            <a:chExt cx="4714876" cy="2928958"/>
          </a:xfrm>
        </p:grpSpPr>
        <p:sp>
          <p:nvSpPr>
            <p:cNvPr id="14" name="矩形 13"/>
            <p:cNvSpPr/>
            <p:nvPr/>
          </p:nvSpPr>
          <p:spPr>
            <a:xfrm>
              <a:off x="1165531" y="1149749"/>
              <a:ext cx="2071702" cy="2928958"/>
            </a:xfrm>
            <a:prstGeom prst="rect">
              <a:avLst/>
            </a:prstGeom>
            <a:noFill/>
            <a:ln w="15875">
              <a:solidFill>
                <a:schemeClr val="tx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1928808"/>
              <a:ext cx="4643438" cy="1928826"/>
            </a:xfrm>
            <a:prstGeom prst="rect">
              <a:avLst/>
            </a:prstGeom>
            <a:solidFill>
              <a:srgbClr val="956B5D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1308406" y="1364063"/>
              <a:ext cx="1785950" cy="2500330"/>
            </a:xfrm>
            <a:prstGeom prst="rect">
              <a:avLst/>
            </a:prstGeom>
            <a:solidFill>
              <a:srgbClr val="956B5D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28992" y="2214561"/>
              <a:ext cx="1214446" cy="747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  <a:latin typeface="Impact" panose="020B0806030902050204" pitchFamily="34" charset="0"/>
                  <a:cs typeface="FrankRuehl" panose="020E0503060101010101" pitchFamily="34" charset="-79"/>
                </a:rPr>
                <a:t>04</a:t>
              </a:r>
              <a:endParaRPr lang="zh-CN" altLang="en-US" sz="6000" dirty="0">
                <a:solidFill>
                  <a:schemeClr val="bg1"/>
                </a:solidFill>
                <a:latin typeface="Impact" panose="020B0806030902050204" pitchFamily="34" charset="0"/>
                <a:cs typeface="FrankRuehl" panose="020E0503060101010101" pitchFamily="34" charset="-79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43240" y="3071816"/>
              <a:ext cx="1571636" cy="373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司仪及其他</a:t>
              </a:r>
            </a:p>
          </p:txBody>
        </p:sp>
      </p:grpSp>
      <p:pic>
        <p:nvPicPr>
          <p:cNvPr id="12" name="图片 11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4956" y="1656234"/>
            <a:ext cx="5400600" cy="303780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72309" y="2137933"/>
            <a:ext cx="309634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err="1">
                <a:solidFill>
                  <a:schemeClr val="bg1"/>
                </a:solidFill>
                <a:latin typeface="Broadway" panose="04040905080B02020502" pitchFamily="82" charset="0"/>
                <a:ea typeface="Batang" panose="02030600000101010101" pitchFamily="18" charset="-127"/>
                <a:cs typeface="Arial Unicode MS" panose="020B0604020202020204" pitchFamily="34" charset="-122"/>
              </a:rPr>
              <a:t>Mr</a:t>
            </a:r>
            <a:r>
              <a:rPr lang="en-US" altLang="zh-CN" sz="2500" dirty="0">
                <a:solidFill>
                  <a:schemeClr val="bg1"/>
                </a:solidFill>
                <a:latin typeface="Broadway" panose="04040905080B02020502" pitchFamily="82" charset="0"/>
                <a:ea typeface="Batang" panose="02030600000101010101" pitchFamily="18" charset="-127"/>
                <a:cs typeface="Arial Unicode MS" panose="020B0604020202020204" pitchFamily="34" charset="-122"/>
              </a:rPr>
              <a:t> W's Coffee Bistro's Slow Journey</a:t>
            </a:r>
            <a:endParaRPr lang="zh-CN" altLang="en-US" sz="2500" dirty="0">
              <a:solidFill>
                <a:schemeClr val="bg1"/>
              </a:solidFill>
              <a:latin typeface="Broadway" panose="04040905080B02020502" pitchFamily="82" charset="0"/>
              <a:ea typeface="Batang" panose="02030600000101010101" pitchFamily="18" charset="-127"/>
              <a:cs typeface="Arial Unicode MS" panose="020B0604020202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641060" y="3600450"/>
            <a:ext cx="389683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956B5D"/>
                </a:solidFill>
                <a:latin typeface="Broadway" panose="04040905080B02020502" pitchFamily="82" charset="0"/>
              </a:rPr>
              <a:t>Mr. W's slow journey</a:t>
            </a:r>
            <a:endParaRPr lang="zh-CN" altLang="en-US" dirty="0">
              <a:solidFill>
                <a:srgbClr val="956B5D"/>
              </a:solidFill>
              <a:latin typeface="Broadway" panose="04040905080B020205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isContent="1"/>
      </p:transition>
    </mc:Choice>
    <mc:Fallback xmlns="">
      <p:transition spd="slow" advClick="0" advTm="2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" y="1119933"/>
            <a:ext cx="14401800" cy="5111843"/>
          </a:xfrm>
          <a:prstGeom prst="rect">
            <a:avLst/>
          </a:prstGeom>
          <a:solidFill>
            <a:srgbClr val="956B5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254" tIns="69127" rIns="138254" bIns="69127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073109" y="648123"/>
            <a:ext cx="4932648" cy="555107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pPr algn="dist"/>
            <a:r>
              <a:rPr lang="en-US" altLang="zh-CN" dirty="0">
                <a:solidFill>
                  <a:srgbClr val="956B5D"/>
                </a:solidFill>
                <a:latin typeface="Copperplate Gothic Bold" panose="020E0705020206020404" pitchFamily="34" charset="0"/>
              </a:rPr>
              <a:t>Activity planning</a:t>
            </a:r>
            <a:endParaRPr lang="zh-CN" altLang="en-US" dirty="0">
              <a:solidFill>
                <a:srgbClr val="956B5D"/>
              </a:solidFill>
              <a:latin typeface="Copperplate Gothic Bold" panose="020E07050202060204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669852" y="3800477"/>
            <a:ext cx="2475327" cy="222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512268" y="3888482"/>
            <a:ext cx="4824536" cy="924438"/>
          </a:xfrm>
          <a:prstGeom prst="rect">
            <a:avLst/>
          </a:prstGeom>
        </p:spPr>
        <p:txBody>
          <a:bodyPr wrap="square" lIns="138257" tIns="69129" rIns="138257" bIns="6912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 为项目后期的宣传与口碑的推广，我方建议邀请专业摄影师对本次活动全程拍照摄影。</a:t>
            </a:r>
            <a:endParaRPr lang="zh-CN" altLang="en-US" sz="17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188" y="2796696"/>
            <a:ext cx="633157" cy="2000264"/>
          </a:xfrm>
          <a:prstGeom prst="rect">
            <a:avLst/>
          </a:prstGeom>
          <a:noFill/>
        </p:spPr>
        <p:txBody>
          <a:bodyPr vert="eaVert" wrap="square" lIns="138257" tIns="69129" rIns="138257" bIns="69129" rtlCol="0">
            <a:spAutoFit/>
          </a:bodyPr>
          <a:lstStyle/>
          <a:p>
            <a:pPr algn="dist"/>
            <a:r>
              <a:rPr lang="zh-CN" altLang="en-US" sz="23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专业摄影师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84276" y="3168402"/>
            <a:ext cx="1687723" cy="555107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建议</a:t>
            </a:r>
          </a:p>
        </p:txBody>
      </p:sp>
      <p:pic>
        <p:nvPicPr>
          <p:cNvPr id="8" name="图片 7" descr="2786001_104455004000_2.jpg"/>
          <p:cNvPicPr>
            <a:picLocks noChangeAspect="1"/>
          </p:cNvPicPr>
          <p:nvPr/>
        </p:nvPicPr>
        <p:blipFill>
          <a:blip r:embed="rId2" cstate="print"/>
          <a:srcRect r="24514" b="16406"/>
          <a:stretch>
            <a:fillRect/>
          </a:stretch>
        </p:blipFill>
        <p:spPr>
          <a:xfrm>
            <a:off x="7056884" y="1368202"/>
            <a:ext cx="7019118" cy="4608513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14" name="矩形 42"/>
          <p:cNvSpPr/>
          <p:nvPr/>
        </p:nvSpPr>
        <p:spPr>
          <a:xfrm>
            <a:off x="12097446" y="3"/>
            <a:ext cx="515925" cy="500063"/>
          </a:xfrm>
          <a:custGeom>
            <a:avLst/>
            <a:gdLst>
              <a:gd name="connsiteX0" fmla="*/ 0 w 431999"/>
              <a:gd name="connsiteY0" fmla="*/ 0 h 332656"/>
              <a:gd name="connsiteX1" fmla="*/ 431999 w 431999"/>
              <a:gd name="connsiteY1" fmla="*/ 0 h 332656"/>
              <a:gd name="connsiteX2" fmla="*/ 431999 w 431999"/>
              <a:gd name="connsiteY2" fmla="*/ 332656 h 332656"/>
              <a:gd name="connsiteX3" fmla="*/ 0 w 431999"/>
              <a:gd name="connsiteY3" fmla="*/ 332656 h 332656"/>
              <a:gd name="connsiteX4" fmla="*/ 0 w 431999"/>
              <a:gd name="connsiteY4" fmla="*/ 0 h 332656"/>
              <a:gd name="connsiteX0-1" fmla="*/ 0 w 431999"/>
              <a:gd name="connsiteY0-2" fmla="*/ 0 h 332656"/>
              <a:gd name="connsiteX1-3" fmla="*/ 431999 w 431999"/>
              <a:gd name="connsiteY1-4" fmla="*/ 0 h 332656"/>
              <a:gd name="connsiteX2-5" fmla="*/ 431999 w 431999"/>
              <a:gd name="connsiteY2-6" fmla="*/ 332656 h 332656"/>
              <a:gd name="connsiteX3-7" fmla="*/ 206574 w 431999"/>
              <a:gd name="connsiteY3-8" fmla="*/ 328613 h 332656"/>
              <a:gd name="connsiteX4-9" fmla="*/ 0 w 431999"/>
              <a:gd name="connsiteY4-10" fmla="*/ 332656 h 332656"/>
              <a:gd name="connsiteX5" fmla="*/ 0 w 431999"/>
              <a:gd name="connsiteY5" fmla="*/ 0 h 332656"/>
              <a:gd name="connsiteX0-11" fmla="*/ 0 w 431999"/>
              <a:gd name="connsiteY0-12" fmla="*/ 0 h 332656"/>
              <a:gd name="connsiteX1-13" fmla="*/ 431999 w 431999"/>
              <a:gd name="connsiteY1-14" fmla="*/ 0 h 332656"/>
              <a:gd name="connsiteX2-15" fmla="*/ 431999 w 431999"/>
              <a:gd name="connsiteY2-16" fmla="*/ 332656 h 332656"/>
              <a:gd name="connsiteX3-17" fmla="*/ 211336 w 431999"/>
              <a:gd name="connsiteY3-18" fmla="*/ 204788 h 332656"/>
              <a:gd name="connsiteX4-19" fmla="*/ 0 w 431999"/>
              <a:gd name="connsiteY4-20" fmla="*/ 332656 h 332656"/>
              <a:gd name="connsiteX5-21" fmla="*/ 0 w 431999"/>
              <a:gd name="connsiteY5-22" fmla="*/ 0 h 3326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31999" h="332656">
                <a:moveTo>
                  <a:pt x="0" y="0"/>
                </a:moveTo>
                <a:lnTo>
                  <a:pt x="431999" y="0"/>
                </a:lnTo>
                <a:lnTo>
                  <a:pt x="431999" y="332656"/>
                </a:lnTo>
                <a:lnTo>
                  <a:pt x="211336" y="204788"/>
                </a:lnTo>
                <a:lnTo>
                  <a:pt x="0" y="332656"/>
                </a:lnTo>
                <a:lnTo>
                  <a:pt x="0" y="0"/>
                </a:lnTo>
                <a:close/>
              </a:path>
            </a:pathLst>
          </a:custGeom>
          <a:solidFill>
            <a:srgbClr val="956B5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" y="1119933"/>
            <a:ext cx="14401800" cy="5111843"/>
          </a:xfrm>
          <a:prstGeom prst="rect">
            <a:avLst/>
          </a:prstGeom>
          <a:solidFill>
            <a:srgbClr val="956B5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254" tIns="69127" rIns="138254" bIns="69127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746942" y="2845006"/>
            <a:ext cx="5104071" cy="82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57" tIns="69129" rIns="138257" bIns="69129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33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33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33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33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THANKS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主画面.jpg"/>
          <p:cNvPicPr>
            <a:picLocks noChangeAspect="1"/>
          </p:cNvPicPr>
          <p:nvPr/>
        </p:nvPicPr>
        <p:blipFill>
          <a:blip r:embed="rId2" cstate="print"/>
          <a:srcRect t="2218" b="4441"/>
          <a:stretch>
            <a:fillRect/>
          </a:stretch>
        </p:blipFill>
        <p:spPr>
          <a:xfrm>
            <a:off x="1" y="2"/>
            <a:ext cx="14401800" cy="71840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4401800" cy="720090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0" y="1779431"/>
            <a:ext cx="6408813" cy="3981258"/>
            <a:chOff x="0" y="1149749"/>
            <a:chExt cx="4714876" cy="2928958"/>
          </a:xfrm>
        </p:grpSpPr>
        <p:sp>
          <p:nvSpPr>
            <p:cNvPr id="14" name="矩形 13"/>
            <p:cNvSpPr/>
            <p:nvPr/>
          </p:nvSpPr>
          <p:spPr>
            <a:xfrm>
              <a:off x="1165531" y="1149749"/>
              <a:ext cx="2071702" cy="2928958"/>
            </a:xfrm>
            <a:prstGeom prst="rect">
              <a:avLst/>
            </a:prstGeom>
            <a:noFill/>
            <a:ln w="15875">
              <a:solidFill>
                <a:schemeClr val="tx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1928808"/>
              <a:ext cx="4643438" cy="1928826"/>
            </a:xfrm>
            <a:prstGeom prst="rect">
              <a:avLst/>
            </a:prstGeom>
            <a:solidFill>
              <a:srgbClr val="956B5D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1308406" y="1364063"/>
              <a:ext cx="1785950" cy="2500330"/>
            </a:xfrm>
            <a:prstGeom prst="rect">
              <a:avLst/>
            </a:prstGeom>
            <a:solidFill>
              <a:srgbClr val="956B5D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77432" y="1413493"/>
              <a:ext cx="2277938" cy="917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00" dirty="0" err="1">
                  <a:solidFill>
                    <a:schemeClr val="bg1"/>
                  </a:solidFill>
                  <a:latin typeface="Broadway" panose="04040905080B02020502" pitchFamily="82" charset="0"/>
                  <a:ea typeface="Batang" panose="02030600000101010101" pitchFamily="18" charset="-127"/>
                  <a:cs typeface="Arial Unicode MS" panose="020B0604020202020204" pitchFamily="34" charset="-122"/>
                </a:rPr>
                <a:t>Mr</a:t>
              </a:r>
              <a:r>
                <a:rPr lang="en-US" altLang="zh-CN" sz="2500" dirty="0">
                  <a:solidFill>
                    <a:schemeClr val="bg1"/>
                  </a:solidFill>
                  <a:latin typeface="Broadway" panose="04040905080B02020502" pitchFamily="82" charset="0"/>
                  <a:ea typeface="Batang" panose="02030600000101010101" pitchFamily="18" charset="-127"/>
                  <a:cs typeface="Arial Unicode MS" panose="020B0604020202020204" pitchFamily="34" charset="-122"/>
                </a:rPr>
                <a:t> W's Coffee Bistro's Slow Journey</a:t>
              </a:r>
              <a:endParaRPr lang="zh-CN" altLang="en-US" sz="2500" dirty="0">
                <a:solidFill>
                  <a:schemeClr val="bg1"/>
                </a:solidFill>
                <a:latin typeface="Broadway" panose="04040905080B02020502" pitchFamily="82" charset="0"/>
                <a:ea typeface="Batang" panose="02030600000101010101" pitchFamily="18" charset="-127"/>
                <a:cs typeface="Arial Unicode MS" panose="020B0604020202020204" pitchFamily="34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28992" y="2214561"/>
              <a:ext cx="1214446" cy="747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  <a:latin typeface="Impact" panose="020B0806030902050204" pitchFamily="34" charset="0"/>
                  <a:cs typeface="FrankRuehl" panose="020E0503060101010101" pitchFamily="34" charset="-79"/>
                </a:rPr>
                <a:t>01</a:t>
              </a:r>
              <a:endParaRPr lang="zh-CN" altLang="en-US" sz="6000" dirty="0">
                <a:solidFill>
                  <a:schemeClr val="bg1"/>
                </a:solidFill>
                <a:latin typeface="Impact" panose="020B0806030902050204" pitchFamily="34" charset="0"/>
                <a:cs typeface="FrankRuehl" panose="020E0503060101010101" pitchFamily="34" charset="-79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43240" y="3071816"/>
              <a:ext cx="1571636" cy="373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活动概况</a:t>
              </a:r>
            </a:p>
          </p:txBody>
        </p:sp>
      </p:grpSp>
      <p:pic>
        <p:nvPicPr>
          <p:cNvPr id="27" name="图片 26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4956" y="1584226"/>
            <a:ext cx="5400600" cy="303780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8641060" y="3600450"/>
            <a:ext cx="389683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956B5D"/>
                </a:solidFill>
                <a:latin typeface="Broadway" panose="04040905080B02020502" pitchFamily="82" charset="0"/>
              </a:rPr>
              <a:t>Mr. W's slow journey</a:t>
            </a:r>
            <a:endParaRPr lang="zh-CN" altLang="en-US" dirty="0">
              <a:solidFill>
                <a:srgbClr val="956B5D"/>
              </a:solidFill>
              <a:latin typeface="Broadway" panose="04040905080B020205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isContent="1"/>
      </p:transition>
    </mc:Choice>
    <mc:Fallback xmlns="">
      <p:transition spd="slow" advClick="0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6" t="7771" r="23" b="7791"/>
          <a:stretch>
            <a:fillRect/>
          </a:stretch>
        </p:blipFill>
        <p:spPr>
          <a:xfrm flipH="1">
            <a:off x="-1" y="1"/>
            <a:ext cx="7200903" cy="7200900"/>
          </a:xfrm>
          <a:custGeom>
            <a:avLst/>
            <a:gdLst>
              <a:gd name="connsiteX0" fmla="*/ 0 w 7824192"/>
              <a:gd name="connsiteY0" fmla="*/ 0 h 6858000"/>
              <a:gd name="connsiteX1" fmla="*/ 7824192 w 7824192"/>
              <a:gd name="connsiteY1" fmla="*/ 0 h 6858000"/>
              <a:gd name="connsiteX2" fmla="*/ 7824192 w 7824192"/>
              <a:gd name="connsiteY2" fmla="*/ 6858000 h 6858000"/>
              <a:gd name="connsiteX3" fmla="*/ 0 w 78241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4192" h="6858000">
                <a:moveTo>
                  <a:pt x="0" y="0"/>
                </a:moveTo>
                <a:lnTo>
                  <a:pt x="7824192" y="0"/>
                </a:lnTo>
                <a:lnTo>
                  <a:pt x="782419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" name="Freeform: Shape 32"/>
          <p:cNvSpPr>
            <a:spLocks noChangeAspect="1" noAdjustHandles="1"/>
          </p:cNvSpPr>
          <p:nvPr/>
        </p:nvSpPr>
        <p:spPr bwMode="auto">
          <a:xfrm flipH="1" flipV="1">
            <a:off x="3600501" y="-5"/>
            <a:ext cx="4472704" cy="7200900"/>
          </a:xfrm>
          <a:custGeom>
            <a:avLst/>
            <a:gdLst>
              <a:gd name="connsiteX0" fmla="*/ 0 w 6179931"/>
              <a:gd name="connsiteY0" fmla="*/ 6858000 h 6858000"/>
              <a:gd name="connsiteX1" fmla="*/ 2890289 w 6179931"/>
              <a:gd name="connsiteY1" fmla="*/ 6858000 h 6858000"/>
              <a:gd name="connsiteX2" fmla="*/ 2890290 w 6179931"/>
              <a:gd name="connsiteY2" fmla="*/ 6858000 h 6858000"/>
              <a:gd name="connsiteX3" fmla="*/ 6179931 w 6179931"/>
              <a:gd name="connsiteY3" fmla="*/ 6858000 h 6858000"/>
              <a:gd name="connsiteX4" fmla="*/ 2890290 w 6179931"/>
              <a:gd name="connsiteY4" fmla="*/ 2 h 6858000"/>
              <a:gd name="connsiteX5" fmla="*/ 2890290 w 6179931"/>
              <a:gd name="connsiteY5" fmla="*/ 0 h 6858000"/>
              <a:gd name="connsiteX6" fmla="*/ 2890289 w 6179931"/>
              <a:gd name="connsiteY6" fmla="*/ 0 h 6858000"/>
              <a:gd name="connsiteX7" fmla="*/ 0 w 6179931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79931" h="6858000">
                <a:moveTo>
                  <a:pt x="0" y="6858000"/>
                </a:moveTo>
                <a:lnTo>
                  <a:pt x="2890289" y="6858000"/>
                </a:lnTo>
                <a:lnTo>
                  <a:pt x="2890290" y="6858000"/>
                </a:lnTo>
                <a:lnTo>
                  <a:pt x="6179931" y="6858000"/>
                </a:lnTo>
                <a:lnTo>
                  <a:pt x="2890290" y="2"/>
                </a:lnTo>
                <a:lnTo>
                  <a:pt x="2890290" y="0"/>
                </a:lnTo>
                <a:lnTo>
                  <a:pt x="289028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任意多边形 6"/>
          <p:cNvSpPr/>
          <p:nvPr/>
        </p:nvSpPr>
        <p:spPr>
          <a:xfrm>
            <a:off x="1105773" y="1066176"/>
            <a:ext cx="4989354" cy="5068550"/>
          </a:xfrm>
          <a:custGeom>
            <a:avLst/>
            <a:gdLst>
              <a:gd name="connsiteX0" fmla="*/ 0 w 4536504"/>
              <a:gd name="connsiteY0" fmla="*/ 0 h 5184576"/>
              <a:gd name="connsiteX1" fmla="*/ 4536504 w 4536504"/>
              <a:gd name="connsiteY1" fmla="*/ 0 h 5184576"/>
              <a:gd name="connsiteX2" fmla="*/ 4536504 w 4536504"/>
              <a:gd name="connsiteY2" fmla="*/ 5184576 h 5184576"/>
              <a:gd name="connsiteX3" fmla="*/ 0 w 4536504"/>
              <a:gd name="connsiteY3" fmla="*/ 5184576 h 5184576"/>
              <a:gd name="connsiteX4" fmla="*/ 0 w 4536504"/>
              <a:gd name="connsiteY4" fmla="*/ 0 h 5184576"/>
              <a:gd name="connsiteX5" fmla="*/ 103523 w 4536504"/>
              <a:gd name="connsiteY5" fmla="*/ 103523 h 5184576"/>
              <a:gd name="connsiteX6" fmla="*/ 103523 w 4536504"/>
              <a:gd name="connsiteY6" fmla="*/ 5081053 h 5184576"/>
              <a:gd name="connsiteX7" fmla="*/ 4432981 w 4536504"/>
              <a:gd name="connsiteY7" fmla="*/ 5081053 h 5184576"/>
              <a:gd name="connsiteX8" fmla="*/ 4432981 w 4536504"/>
              <a:gd name="connsiteY8" fmla="*/ 103523 h 5184576"/>
              <a:gd name="connsiteX9" fmla="*/ 103523 w 4536504"/>
              <a:gd name="connsiteY9" fmla="*/ 103523 h 518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36504" h="5184576">
                <a:moveTo>
                  <a:pt x="0" y="0"/>
                </a:moveTo>
                <a:lnTo>
                  <a:pt x="4536504" y="0"/>
                </a:lnTo>
                <a:lnTo>
                  <a:pt x="4536504" y="5184576"/>
                </a:lnTo>
                <a:lnTo>
                  <a:pt x="0" y="5184576"/>
                </a:lnTo>
                <a:lnTo>
                  <a:pt x="0" y="0"/>
                </a:lnTo>
                <a:close/>
                <a:moveTo>
                  <a:pt x="103523" y="103523"/>
                </a:moveTo>
                <a:lnTo>
                  <a:pt x="103523" y="5081053"/>
                </a:lnTo>
                <a:lnTo>
                  <a:pt x="4432981" y="5081053"/>
                </a:lnTo>
                <a:lnTo>
                  <a:pt x="4432981" y="103523"/>
                </a:lnTo>
                <a:lnTo>
                  <a:pt x="103523" y="103523"/>
                </a:lnTo>
                <a:close/>
              </a:path>
            </a:pathLst>
          </a:custGeom>
          <a:solidFill>
            <a:srgbClr val="956B5D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3693" tIns="51846" rIns="103693" bIns="51846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0" y="1"/>
            <a:ext cx="7200901" cy="72009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5" fmla="*/ 779748 w 6096000"/>
              <a:gd name="connsiteY5" fmla="*/ 836712 h 6858000"/>
              <a:gd name="connsiteX6" fmla="*/ 779748 w 6096000"/>
              <a:gd name="connsiteY6" fmla="*/ 6021288 h 6858000"/>
              <a:gd name="connsiteX7" fmla="*/ 5316252 w 6096000"/>
              <a:gd name="connsiteY7" fmla="*/ 6021288 h 6858000"/>
              <a:gd name="connsiteX8" fmla="*/ 5316252 w 6096000"/>
              <a:gd name="connsiteY8" fmla="*/ 836712 h 6858000"/>
              <a:gd name="connsiteX9" fmla="*/ 779748 w 6096000"/>
              <a:gd name="connsiteY9" fmla="*/ 8367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779748" y="836712"/>
                </a:moveTo>
                <a:lnTo>
                  <a:pt x="779748" y="6021288"/>
                </a:lnTo>
                <a:lnTo>
                  <a:pt x="5316252" y="6021288"/>
                </a:lnTo>
                <a:lnTo>
                  <a:pt x="5316252" y="836712"/>
                </a:lnTo>
                <a:lnTo>
                  <a:pt x="779748" y="836712"/>
                </a:lnTo>
                <a:close/>
              </a:path>
            </a:pathLst>
          </a:custGeom>
          <a:solidFill>
            <a:srgbClr val="956B5D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3693" tIns="51846" rIns="103693" bIns="51846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矩形 42"/>
          <p:cNvSpPr/>
          <p:nvPr/>
        </p:nvSpPr>
        <p:spPr>
          <a:xfrm>
            <a:off x="12097446" y="3"/>
            <a:ext cx="515925" cy="500063"/>
          </a:xfrm>
          <a:custGeom>
            <a:avLst/>
            <a:gdLst>
              <a:gd name="connsiteX0" fmla="*/ 0 w 431999"/>
              <a:gd name="connsiteY0" fmla="*/ 0 h 332656"/>
              <a:gd name="connsiteX1" fmla="*/ 431999 w 431999"/>
              <a:gd name="connsiteY1" fmla="*/ 0 h 332656"/>
              <a:gd name="connsiteX2" fmla="*/ 431999 w 431999"/>
              <a:gd name="connsiteY2" fmla="*/ 332656 h 332656"/>
              <a:gd name="connsiteX3" fmla="*/ 0 w 431999"/>
              <a:gd name="connsiteY3" fmla="*/ 332656 h 332656"/>
              <a:gd name="connsiteX4" fmla="*/ 0 w 431999"/>
              <a:gd name="connsiteY4" fmla="*/ 0 h 332656"/>
              <a:gd name="connsiteX0-1" fmla="*/ 0 w 431999"/>
              <a:gd name="connsiteY0-2" fmla="*/ 0 h 332656"/>
              <a:gd name="connsiteX1-3" fmla="*/ 431999 w 431999"/>
              <a:gd name="connsiteY1-4" fmla="*/ 0 h 332656"/>
              <a:gd name="connsiteX2-5" fmla="*/ 431999 w 431999"/>
              <a:gd name="connsiteY2-6" fmla="*/ 332656 h 332656"/>
              <a:gd name="connsiteX3-7" fmla="*/ 206574 w 431999"/>
              <a:gd name="connsiteY3-8" fmla="*/ 328613 h 332656"/>
              <a:gd name="connsiteX4-9" fmla="*/ 0 w 431999"/>
              <a:gd name="connsiteY4-10" fmla="*/ 332656 h 332656"/>
              <a:gd name="connsiteX5" fmla="*/ 0 w 431999"/>
              <a:gd name="connsiteY5" fmla="*/ 0 h 332656"/>
              <a:gd name="connsiteX0-11" fmla="*/ 0 w 431999"/>
              <a:gd name="connsiteY0-12" fmla="*/ 0 h 332656"/>
              <a:gd name="connsiteX1-13" fmla="*/ 431999 w 431999"/>
              <a:gd name="connsiteY1-14" fmla="*/ 0 h 332656"/>
              <a:gd name="connsiteX2-15" fmla="*/ 431999 w 431999"/>
              <a:gd name="connsiteY2-16" fmla="*/ 332656 h 332656"/>
              <a:gd name="connsiteX3-17" fmla="*/ 211336 w 431999"/>
              <a:gd name="connsiteY3-18" fmla="*/ 204788 h 332656"/>
              <a:gd name="connsiteX4-19" fmla="*/ 0 w 431999"/>
              <a:gd name="connsiteY4-20" fmla="*/ 332656 h 332656"/>
              <a:gd name="connsiteX5-21" fmla="*/ 0 w 431999"/>
              <a:gd name="connsiteY5-22" fmla="*/ 0 h 3326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31999" h="332656">
                <a:moveTo>
                  <a:pt x="0" y="0"/>
                </a:moveTo>
                <a:lnTo>
                  <a:pt x="431999" y="0"/>
                </a:lnTo>
                <a:lnTo>
                  <a:pt x="431999" y="332656"/>
                </a:lnTo>
                <a:lnTo>
                  <a:pt x="211336" y="204788"/>
                </a:lnTo>
                <a:lnTo>
                  <a:pt x="0" y="332656"/>
                </a:lnTo>
                <a:lnTo>
                  <a:pt x="0" y="0"/>
                </a:lnTo>
                <a:close/>
              </a:path>
            </a:pathLst>
          </a:custGeom>
          <a:solidFill>
            <a:srgbClr val="956B5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2912117" y="2088285"/>
            <a:ext cx="1353251" cy="520203"/>
          </a:xfrm>
          <a:prstGeom prst="rect">
            <a:avLst/>
          </a:prstGeom>
        </p:spPr>
        <p:txBody>
          <a:bodyPr wrap="none" lIns="103693" tIns="51846" rIns="103693" bIns="51846">
            <a:spAutoFit/>
          </a:bodyPr>
          <a:lstStyle/>
          <a:p>
            <a:pPr algn="dist"/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Just  me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40030" y="3536074"/>
            <a:ext cx="5976664" cy="1183005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活动主题：の慢时光之旅</a:t>
            </a:r>
            <a:endParaRPr lang="en-US" altLang="zh-CN" sz="1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活动对象：客户、媒体群众</a:t>
            </a:r>
          </a:p>
        </p:txBody>
      </p:sp>
      <p:sp>
        <p:nvSpPr>
          <p:cNvPr id="14" name="矩形 13"/>
          <p:cNvSpPr/>
          <p:nvPr/>
        </p:nvSpPr>
        <p:spPr>
          <a:xfrm>
            <a:off x="2088331" y="1152180"/>
            <a:ext cx="389683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956B5D"/>
                </a:solidFill>
                <a:latin typeface="Broadway" panose="04040905080B02020502" pitchFamily="82" charset="0"/>
              </a:rPr>
              <a:t>Mr. W's slow journey</a:t>
            </a:r>
            <a:endParaRPr lang="zh-CN" altLang="en-US" dirty="0">
              <a:solidFill>
                <a:srgbClr val="956B5D"/>
              </a:solidFill>
              <a:latin typeface="Broadway" panose="04040905080B02020502" pitchFamily="82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012029" y="2969839"/>
            <a:ext cx="3725374" cy="566369"/>
          </a:xfrm>
          <a:prstGeom prst="rect">
            <a:avLst/>
          </a:prstGeom>
        </p:spPr>
        <p:txBody>
          <a:bodyPr wrap="none" lIns="103693" tIns="51846" rIns="103693" bIns="51846">
            <a:spAutoFit/>
          </a:bodyPr>
          <a:lstStyle/>
          <a:p>
            <a:r>
              <a:rPr lang="en-US" altLang="zh-CN" sz="3000" kern="100" dirty="0">
                <a:latin typeface="Broadway" panose="04040905080B02020502" pitchFamily="82" charset="0"/>
                <a:ea typeface="Gungsuh" panose="02030600000101010101" pitchFamily="18" charset="-127"/>
                <a:cs typeface="Times New Roman" panose="02020603050405020304" pitchFamily="18" charset="0"/>
              </a:rPr>
              <a:t>Activity overview</a:t>
            </a:r>
          </a:p>
        </p:txBody>
      </p:sp>
      <p:sp>
        <p:nvSpPr>
          <p:cNvPr id="34" name="矩形 33"/>
          <p:cNvSpPr/>
          <p:nvPr/>
        </p:nvSpPr>
        <p:spPr>
          <a:xfrm>
            <a:off x="7940021" y="1591992"/>
            <a:ext cx="3775393" cy="170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活动概述</a:t>
            </a:r>
            <a:endParaRPr lang="en-US" altLang="zh-CN" sz="7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61" b="5829"/>
          <a:stretch>
            <a:fillRect/>
          </a:stretch>
        </p:blipFill>
        <p:spPr>
          <a:xfrm>
            <a:off x="0" y="3960490"/>
            <a:ext cx="14401800" cy="324041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矩形 69"/>
          <p:cNvSpPr/>
          <p:nvPr/>
        </p:nvSpPr>
        <p:spPr>
          <a:xfrm>
            <a:off x="9231474" y="3168405"/>
            <a:ext cx="3275379" cy="566369"/>
          </a:xfrm>
          <a:prstGeom prst="rect">
            <a:avLst/>
          </a:prstGeom>
        </p:spPr>
        <p:txBody>
          <a:bodyPr wrap="none" lIns="103693" tIns="51846" rIns="103693" bIns="51846">
            <a:spAutoFit/>
          </a:bodyPr>
          <a:lstStyle/>
          <a:p>
            <a:r>
              <a:rPr lang="en-US" altLang="zh-CN" sz="3000" kern="100" dirty="0">
                <a:latin typeface="Broadway" panose="04040905080B02020502" pitchFamily="82" charset="0"/>
                <a:ea typeface="Gungsuh" panose="02030600000101010101" pitchFamily="18" charset="-127"/>
                <a:cs typeface="Times New Roman" panose="02020603050405020304" pitchFamily="18" charset="0"/>
              </a:rPr>
              <a:t>Active purpose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6124" y="2376314"/>
            <a:ext cx="7128792" cy="1244600"/>
          </a:xfrm>
          <a:prstGeom prst="rect">
            <a:avLst/>
          </a:prstGeom>
          <a:noFill/>
        </p:spPr>
        <p:txBody>
          <a:bodyPr wrap="square" lIns="138257" tIns="69129" rIns="138257" bIns="6912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通过高端私享</a:t>
            </a:r>
            <a:r>
              <a:rPr lang="en-US" altLang="zh-CN" sz="1600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PARTY</a:t>
            </a:r>
            <a:r>
              <a:rPr lang="zh-CN" altLang="en-US" sz="1600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，邀约</a:t>
            </a:r>
            <a:r>
              <a:rPr lang="en-US" altLang="zh-CN" sz="1600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</a:t>
            </a:r>
            <a:r>
              <a:rPr lang="zh-CN" altLang="en-US" sz="1600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先生咖啡小酒馆的高端客户及媒体，体验小酒馆的休闲、娱乐互动、美食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、音乐等，邀约答谢客户及媒体，同时营造口碑传播。</a:t>
            </a:r>
          </a:p>
        </p:txBody>
      </p:sp>
      <p:sp>
        <p:nvSpPr>
          <p:cNvPr id="28" name="矩形 27"/>
          <p:cNvSpPr/>
          <p:nvPr/>
        </p:nvSpPr>
        <p:spPr>
          <a:xfrm>
            <a:off x="8929095" y="1938646"/>
            <a:ext cx="3775393" cy="170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活动目的</a:t>
            </a:r>
            <a:endParaRPr lang="en-US" altLang="zh-CN" sz="7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8425036" y="1080170"/>
            <a:ext cx="4896545" cy="5112568"/>
          </a:xfrm>
          <a:custGeom>
            <a:avLst/>
            <a:gdLst>
              <a:gd name="connsiteX0" fmla="*/ 0 w 4536504"/>
              <a:gd name="connsiteY0" fmla="*/ 0 h 5184576"/>
              <a:gd name="connsiteX1" fmla="*/ 4536504 w 4536504"/>
              <a:gd name="connsiteY1" fmla="*/ 0 h 5184576"/>
              <a:gd name="connsiteX2" fmla="*/ 4536504 w 4536504"/>
              <a:gd name="connsiteY2" fmla="*/ 5184576 h 5184576"/>
              <a:gd name="connsiteX3" fmla="*/ 0 w 4536504"/>
              <a:gd name="connsiteY3" fmla="*/ 5184576 h 5184576"/>
              <a:gd name="connsiteX4" fmla="*/ 0 w 4536504"/>
              <a:gd name="connsiteY4" fmla="*/ 0 h 5184576"/>
              <a:gd name="connsiteX5" fmla="*/ 103523 w 4536504"/>
              <a:gd name="connsiteY5" fmla="*/ 103523 h 5184576"/>
              <a:gd name="connsiteX6" fmla="*/ 103523 w 4536504"/>
              <a:gd name="connsiteY6" fmla="*/ 5081053 h 5184576"/>
              <a:gd name="connsiteX7" fmla="*/ 4432981 w 4536504"/>
              <a:gd name="connsiteY7" fmla="*/ 5081053 h 5184576"/>
              <a:gd name="connsiteX8" fmla="*/ 4432981 w 4536504"/>
              <a:gd name="connsiteY8" fmla="*/ 103523 h 5184576"/>
              <a:gd name="connsiteX9" fmla="*/ 103523 w 4536504"/>
              <a:gd name="connsiteY9" fmla="*/ 103523 h 518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36504" h="5184576">
                <a:moveTo>
                  <a:pt x="0" y="0"/>
                </a:moveTo>
                <a:lnTo>
                  <a:pt x="4536504" y="0"/>
                </a:lnTo>
                <a:lnTo>
                  <a:pt x="4536504" y="5184576"/>
                </a:lnTo>
                <a:lnTo>
                  <a:pt x="0" y="5184576"/>
                </a:lnTo>
                <a:lnTo>
                  <a:pt x="0" y="0"/>
                </a:lnTo>
                <a:close/>
                <a:moveTo>
                  <a:pt x="103523" y="103523"/>
                </a:moveTo>
                <a:lnTo>
                  <a:pt x="103523" y="5081053"/>
                </a:lnTo>
                <a:lnTo>
                  <a:pt x="4432981" y="5081053"/>
                </a:lnTo>
                <a:lnTo>
                  <a:pt x="4432981" y="103523"/>
                </a:lnTo>
                <a:lnTo>
                  <a:pt x="103523" y="103523"/>
                </a:lnTo>
                <a:close/>
              </a:path>
            </a:pathLst>
          </a:custGeom>
          <a:solidFill>
            <a:srgbClr val="956B5D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3693" tIns="51846" rIns="103693" bIns="51846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>
            <a:off x="7272909" y="1"/>
            <a:ext cx="7128892" cy="72009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5" fmla="*/ 779748 w 6096000"/>
              <a:gd name="connsiteY5" fmla="*/ 836712 h 6858000"/>
              <a:gd name="connsiteX6" fmla="*/ 779748 w 6096000"/>
              <a:gd name="connsiteY6" fmla="*/ 6021288 h 6858000"/>
              <a:gd name="connsiteX7" fmla="*/ 5316252 w 6096000"/>
              <a:gd name="connsiteY7" fmla="*/ 6021288 h 6858000"/>
              <a:gd name="connsiteX8" fmla="*/ 5316252 w 6096000"/>
              <a:gd name="connsiteY8" fmla="*/ 836712 h 6858000"/>
              <a:gd name="connsiteX9" fmla="*/ 779748 w 6096000"/>
              <a:gd name="connsiteY9" fmla="*/ 8367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779748" y="836712"/>
                </a:moveTo>
                <a:lnTo>
                  <a:pt x="779748" y="6021288"/>
                </a:lnTo>
                <a:lnTo>
                  <a:pt x="5316252" y="6021288"/>
                </a:lnTo>
                <a:lnTo>
                  <a:pt x="5316252" y="836712"/>
                </a:lnTo>
                <a:lnTo>
                  <a:pt x="779748" y="836712"/>
                </a:lnTo>
                <a:close/>
              </a:path>
            </a:pathLst>
          </a:custGeom>
          <a:solidFill>
            <a:srgbClr val="956B5D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3693" tIns="51846" rIns="103693" bIns="51846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MH_Other_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" y="5207034"/>
            <a:ext cx="6933679" cy="47506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txBody>
          <a:bodyPr lIns="103693" tIns="51846" rIns="103693" bIns="51846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33" name="MH_Other_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V="1">
            <a:off x="2" y="5200786"/>
            <a:ext cx="6933679" cy="15001"/>
          </a:xfrm>
          <a:prstGeom prst="rect">
            <a:avLst/>
          </a:prstGeom>
          <a:solidFill>
            <a:schemeClr val="bg1">
              <a:lumMod val="50000"/>
              <a:alpha val="37000"/>
            </a:schemeClr>
          </a:solidFill>
          <a:ln>
            <a:noFill/>
          </a:ln>
        </p:spPr>
        <p:txBody>
          <a:bodyPr lIns="103693" tIns="51846" rIns="103693" bIns="51846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34" name="MH_Other_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" y="5134525"/>
            <a:ext cx="6933679" cy="20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693" tIns="51846" rIns="103693" bIns="5184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500" dirty="0">
              <a:latin typeface="+mn-lt"/>
              <a:ea typeface="+mn-ea"/>
            </a:endParaRPr>
          </a:p>
        </p:txBody>
      </p:sp>
      <p:sp>
        <p:nvSpPr>
          <p:cNvPr id="35" name="MH_Other_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" y="5145780"/>
            <a:ext cx="6933679" cy="1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693" tIns="51846" rIns="103693" bIns="5184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500" dirty="0">
              <a:latin typeface="+mn-lt"/>
              <a:ea typeface="+mn-ea"/>
            </a:endParaRPr>
          </a:p>
        </p:txBody>
      </p:sp>
      <p:sp>
        <p:nvSpPr>
          <p:cNvPr id="36" name="MH_Other_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" y="5316067"/>
            <a:ext cx="6933679" cy="1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693" tIns="51846" rIns="103693" bIns="5184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500" dirty="0">
              <a:latin typeface="+mn-lt"/>
              <a:ea typeface="+mn-ea"/>
            </a:endParaRPr>
          </a:p>
        </p:txBody>
      </p:sp>
      <p:sp>
        <p:nvSpPr>
          <p:cNvPr id="37" name="MH_Other_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" y="6338693"/>
            <a:ext cx="6933679" cy="47506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txBody>
          <a:bodyPr lIns="103693" tIns="51846" rIns="103693" bIns="51846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38" name="MH_Other_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flipV="1">
            <a:off x="2" y="6332443"/>
            <a:ext cx="6933679" cy="15001"/>
          </a:xfrm>
          <a:prstGeom prst="rect">
            <a:avLst/>
          </a:prstGeom>
          <a:solidFill>
            <a:schemeClr val="bg1">
              <a:lumMod val="50000"/>
              <a:alpha val="37000"/>
            </a:schemeClr>
          </a:solidFill>
          <a:ln>
            <a:noFill/>
          </a:ln>
        </p:spPr>
        <p:txBody>
          <a:bodyPr lIns="103693" tIns="51846" rIns="103693" bIns="51846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39" name="MH_Other_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" y="6266183"/>
            <a:ext cx="6933679" cy="20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693" tIns="51846" rIns="103693" bIns="5184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500" dirty="0">
              <a:latin typeface="+mn-lt"/>
              <a:ea typeface="+mn-ea"/>
            </a:endParaRPr>
          </a:p>
        </p:txBody>
      </p:sp>
      <p:sp>
        <p:nvSpPr>
          <p:cNvPr id="40" name="MH_Other_17"/>
          <p:cNvSpPr/>
          <p:nvPr>
            <p:custDataLst>
              <p:tags r:id="rId9"/>
            </p:custDataLst>
          </p:nvPr>
        </p:nvSpPr>
        <p:spPr>
          <a:xfrm>
            <a:off x="4554451" y="6323662"/>
            <a:ext cx="340355" cy="77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93" tIns="51846" rIns="103693" bIns="51846"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1" name="MH_Other_21"/>
          <p:cNvSpPr/>
          <p:nvPr>
            <p:custDataLst>
              <p:tags r:id="rId10"/>
            </p:custDataLst>
          </p:nvPr>
        </p:nvSpPr>
        <p:spPr>
          <a:xfrm>
            <a:off x="2983032" y="5186821"/>
            <a:ext cx="340355" cy="77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93" tIns="51846" rIns="103693" bIns="51846"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3888535" y="3"/>
            <a:ext cx="515925" cy="500063"/>
          </a:xfrm>
          <a:custGeom>
            <a:avLst/>
            <a:gdLst>
              <a:gd name="connsiteX0" fmla="*/ 0 w 431999"/>
              <a:gd name="connsiteY0" fmla="*/ 0 h 332656"/>
              <a:gd name="connsiteX1" fmla="*/ 431999 w 431999"/>
              <a:gd name="connsiteY1" fmla="*/ 0 h 332656"/>
              <a:gd name="connsiteX2" fmla="*/ 431999 w 431999"/>
              <a:gd name="connsiteY2" fmla="*/ 332656 h 332656"/>
              <a:gd name="connsiteX3" fmla="*/ 0 w 431999"/>
              <a:gd name="connsiteY3" fmla="*/ 332656 h 332656"/>
              <a:gd name="connsiteX4" fmla="*/ 0 w 431999"/>
              <a:gd name="connsiteY4" fmla="*/ 0 h 332656"/>
              <a:gd name="connsiteX0-1" fmla="*/ 0 w 431999"/>
              <a:gd name="connsiteY0-2" fmla="*/ 0 h 332656"/>
              <a:gd name="connsiteX1-3" fmla="*/ 431999 w 431999"/>
              <a:gd name="connsiteY1-4" fmla="*/ 0 h 332656"/>
              <a:gd name="connsiteX2-5" fmla="*/ 431999 w 431999"/>
              <a:gd name="connsiteY2-6" fmla="*/ 332656 h 332656"/>
              <a:gd name="connsiteX3-7" fmla="*/ 206574 w 431999"/>
              <a:gd name="connsiteY3-8" fmla="*/ 328613 h 332656"/>
              <a:gd name="connsiteX4-9" fmla="*/ 0 w 431999"/>
              <a:gd name="connsiteY4-10" fmla="*/ 332656 h 332656"/>
              <a:gd name="connsiteX5" fmla="*/ 0 w 431999"/>
              <a:gd name="connsiteY5" fmla="*/ 0 h 332656"/>
              <a:gd name="connsiteX0-11" fmla="*/ 0 w 431999"/>
              <a:gd name="connsiteY0-12" fmla="*/ 0 h 332656"/>
              <a:gd name="connsiteX1-13" fmla="*/ 431999 w 431999"/>
              <a:gd name="connsiteY1-14" fmla="*/ 0 h 332656"/>
              <a:gd name="connsiteX2-15" fmla="*/ 431999 w 431999"/>
              <a:gd name="connsiteY2-16" fmla="*/ 332656 h 332656"/>
              <a:gd name="connsiteX3-17" fmla="*/ 211336 w 431999"/>
              <a:gd name="connsiteY3-18" fmla="*/ 204788 h 332656"/>
              <a:gd name="connsiteX4-19" fmla="*/ 0 w 431999"/>
              <a:gd name="connsiteY4-20" fmla="*/ 332656 h 332656"/>
              <a:gd name="connsiteX5-21" fmla="*/ 0 w 431999"/>
              <a:gd name="connsiteY5-22" fmla="*/ 0 h 3326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31999" h="332656">
                <a:moveTo>
                  <a:pt x="0" y="0"/>
                </a:moveTo>
                <a:lnTo>
                  <a:pt x="431999" y="0"/>
                </a:lnTo>
                <a:lnTo>
                  <a:pt x="431999" y="332656"/>
                </a:lnTo>
                <a:lnTo>
                  <a:pt x="211336" y="204788"/>
                </a:lnTo>
                <a:lnTo>
                  <a:pt x="0" y="332656"/>
                </a:lnTo>
                <a:lnTo>
                  <a:pt x="0" y="0"/>
                </a:lnTo>
                <a:close/>
              </a:path>
            </a:pathLst>
          </a:custGeom>
          <a:solidFill>
            <a:srgbClr val="956B5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1584276" y="5472658"/>
            <a:ext cx="389683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956B5D"/>
                </a:solidFill>
                <a:latin typeface="Broadway" panose="04040905080B02020502" pitchFamily="82" charset="0"/>
              </a:rPr>
              <a:t>Mr. W's slow journey</a:t>
            </a:r>
            <a:endParaRPr lang="zh-CN" altLang="en-US" dirty="0">
              <a:solidFill>
                <a:srgbClr val="956B5D"/>
              </a:solidFill>
              <a:latin typeface="Broadway" panose="04040905080B020205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airplan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8" t="7791" b="7771"/>
          <a:stretch>
            <a:fillRect/>
          </a:stretch>
        </p:blipFill>
        <p:spPr>
          <a:xfrm>
            <a:off x="0" y="-1"/>
            <a:ext cx="4485632" cy="7200901"/>
          </a:xfrm>
          <a:custGeom>
            <a:avLst/>
            <a:gdLst>
              <a:gd name="connsiteX0" fmla="*/ 0 w 4272030"/>
              <a:gd name="connsiteY0" fmla="*/ 0 h 6858000"/>
              <a:gd name="connsiteX1" fmla="*/ 4272030 w 4272030"/>
              <a:gd name="connsiteY1" fmla="*/ 0 h 6858000"/>
              <a:gd name="connsiteX2" fmla="*/ 4272030 w 4272030"/>
              <a:gd name="connsiteY2" fmla="*/ 6858000 h 6858000"/>
              <a:gd name="connsiteX3" fmla="*/ 0 w 427203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2030" h="6858000">
                <a:moveTo>
                  <a:pt x="0" y="0"/>
                </a:moveTo>
                <a:lnTo>
                  <a:pt x="4272030" y="0"/>
                </a:lnTo>
                <a:lnTo>
                  <a:pt x="427203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矩形 6"/>
          <p:cNvSpPr/>
          <p:nvPr/>
        </p:nvSpPr>
        <p:spPr>
          <a:xfrm>
            <a:off x="7416924" y="4392588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2/ 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微信朋友圈互动转发，点赞换积分，互动有好礼，制造噱头，邀请来宾到场体验。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44916" y="5741526"/>
            <a:ext cx="5616624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3/  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邀请本土新媒体到店参观免费体验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，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也让媒体们感受品质服务，进行口碑宣传。</a:t>
            </a:r>
          </a:p>
        </p:txBody>
      </p:sp>
      <p:sp>
        <p:nvSpPr>
          <p:cNvPr id="10" name="MH_Others_1"/>
          <p:cNvSpPr txBox="1"/>
          <p:nvPr>
            <p:custDataLst>
              <p:tags r:id="rId1"/>
            </p:custDataLst>
          </p:nvPr>
        </p:nvSpPr>
        <p:spPr>
          <a:xfrm>
            <a:off x="7272908" y="720130"/>
            <a:ext cx="4824536" cy="1492250"/>
          </a:xfrm>
          <a:prstGeom prst="rect">
            <a:avLst/>
          </a:prstGeom>
          <a:noFill/>
        </p:spPr>
        <p:txBody>
          <a:bodyPr anchor="ctr"/>
          <a:lstStyle/>
          <a:p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媒体邀约形式</a:t>
            </a:r>
            <a:endParaRPr lang="zh-CN" altLang="en-US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1080221" y="1008112"/>
            <a:ext cx="4680520" cy="5184626"/>
          </a:xfrm>
          <a:custGeom>
            <a:avLst/>
            <a:gdLst>
              <a:gd name="connsiteX0" fmla="*/ 0 w 4536504"/>
              <a:gd name="connsiteY0" fmla="*/ 0 h 5184576"/>
              <a:gd name="connsiteX1" fmla="*/ 4536504 w 4536504"/>
              <a:gd name="connsiteY1" fmla="*/ 0 h 5184576"/>
              <a:gd name="connsiteX2" fmla="*/ 4536504 w 4536504"/>
              <a:gd name="connsiteY2" fmla="*/ 5184576 h 5184576"/>
              <a:gd name="connsiteX3" fmla="*/ 0 w 4536504"/>
              <a:gd name="connsiteY3" fmla="*/ 5184576 h 5184576"/>
              <a:gd name="connsiteX4" fmla="*/ 0 w 4536504"/>
              <a:gd name="connsiteY4" fmla="*/ 0 h 5184576"/>
              <a:gd name="connsiteX5" fmla="*/ 103523 w 4536504"/>
              <a:gd name="connsiteY5" fmla="*/ 103523 h 5184576"/>
              <a:gd name="connsiteX6" fmla="*/ 103523 w 4536504"/>
              <a:gd name="connsiteY6" fmla="*/ 5081053 h 5184576"/>
              <a:gd name="connsiteX7" fmla="*/ 4432981 w 4536504"/>
              <a:gd name="connsiteY7" fmla="*/ 5081053 h 5184576"/>
              <a:gd name="connsiteX8" fmla="*/ 4432981 w 4536504"/>
              <a:gd name="connsiteY8" fmla="*/ 103523 h 5184576"/>
              <a:gd name="connsiteX9" fmla="*/ 103523 w 4536504"/>
              <a:gd name="connsiteY9" fmla="*/ 103523 h 518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36504" h="5184576">
                <a:moveTo>
                  <a:pt x="0" y="0"/>
                </a:moveTo>
                <a:lnTo>
                  <a:pt x="4536504" y="0"/>
                </a:lnTo>
                <a:lnTo>
                  <a:pt x="4536504" y="5184576"/>
                </a:lnTo>
                <a:lnTo>
                  <a:pt x="0" y="5184576"/>
                </a:lnTo>
                <a:lnTo>
                  <a:pt x="0" y="0"/>
                </a:lnTo>
                <a:close/>
                <a:moveTo>
                  <a:pt x="103523" y="103523"/>
                </a:moveTo>
                <a:lnTo>
                  <a:pt x="103523" y="5081053"/>
                </a:lnTo>
                <a:lnTo>
                  <a:pt x="4432981" y="5081053"/>
                </a:lnTo>
                <a:lnTo>
                  <a:pt x="4432981" y="103523"/>
                </a:lnTo>
                <a:lnTo>
                  <a:pt x="103523" y="103523"/>
                </a:lnTo>
                <a:close/>
              </a:path>
            </a:pathLst>
          </a:custGeom>
          <a:solidFill>
            <a:srgbClr val="956B5D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3693" tIns="51846" rIns="103693" bIns="51846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0" y="1"/>
            <a:ext cx="6768853" cy="72009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5" fmla="*/ 779748 w 6096000"/>
              <a:gd name="connsiteY5" fmla="*/ 836712 h 6858000"/>
              <a:gd name="connsiteX6" fmla="*/ 779748 w 6096000"/>
              <a:gd name="connsiteY6" fmla="*/ 6021288 h 6858000"/>
              <a:gd name="connsiteX7" fmla="*/ 5316252 w 6096000"/>
              <a:gd name="connsiteY7" fmla="*/ 6021288 h 6858000"/>
              <a:gd name="connsiteX8" fmla="*/ 5316252 w 6096000"/>
              <a:gd name="connsiteY8" fmla="*/ 836712 h 6858000"/>
              <a:gd name="connsiteX9" fmla="*/ 779748 w 6096000"/>
              <a:gd name="connsiteY9" fmla="*/ 8367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779748" y="836712"/>
                </a:moveTo>
                <a:lnTo>
                  <a:pt x="779748" y="6021288"/>
                </a:lnTo>
                <a:lnTo>
                  <a:pt x="5316252" y="6021288"/>
                </a:lnTo>
                <a:lnTo>
                  <a:pt x="5316252" y="836712"/>
                </a:lnTo>
                <a:lnTo>
                  <a:pt x="779748" y="836712"/>
                </a:lnTo>
                <a:close/>
              </a:path>
            </a:pathLst>
          </a:custGeom>
          <a:solidFill>
            <a:srgbClr val="956B5D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3693" tIns="51846" rIns="103693" bIns="51846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296243" y="4680572"/>
            <a:ext cx="389683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956B5D"/>
                </a:solidFill>
                <a:latin typeface="Broadway" panose="04040905080B02020502" pitchFamily="82" charset="0"/>
              </a:rPr>
              <a:t>Mr. W's slow journey</a:t>
            </a:r>
            <a:endParaRPr lang="zh-CN" altLang="en-US" dirty="0">
              <a:solidFill>
                <a:srgbClr val="956B5D"/>
              </a:solidFill>
              <a:latin typeface="Broadway" panose="04040905080B02020502" pitchFamily="82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272908" y="1728244"/>
            <a:ext cx="3927865" cy="566369"/>
          </a:xfrm>
          <a:prstGeom prst="rect">
            <a:avLst/>
          </a:prstGeom>
        </p:spPr>
        <p:txBody>
          <a:bodyPr wrap="none" lIns="103693" tIns="51846" rIns="103693" bIns="51846">
            <a:spAutoFit/>
          </a:bodyPr>
          <a:lstStyle/>
          <a:p>
            <a:r>
              <a:rPr lang="en-US" altLang="zh-CN" sz="3000" kern="100" dirty="0">
                <a:latin typeface="Broadway" panose="04040905080B02020502" pitchFamily="82" charset="0"/>
                <a:ea typeface="Gungsuh" panose="02030600000101010101" pitchFamily="18" charset="-127"/>
                <a:cs typeface="Times New Roman" panose="02020603050405020304" pitchFamily="18" charset="0"/>
              </a:rPr>
              <a:t>Media solicitation</a:t>
            </a:r>
          </a:p>
        </p:txBody>
      </p:sp>
      <p:sp>
        <p:nvSpPr>
          <p:cNvPr id="16" name="矩形 42"/>
          <p:cNvSpPr/>
          <p:nvPr/>
        </p:nvSpPr>
        <p:spPr>
          <a:xfrm>
            <a:off x="12097446" y="3"/>
            <a:ext cx="515925" cy="500063"/>
          </a:xfrm>
          <a:custGeom>
            <a:avLst/>
            <a:gdLst>
              <a:gd name="connsiteX0" fmla="*/ 0 w 431999"/>
              <a:gd name="connsiteY0" fmla="*/ 0 h 332656"/>
              <a:gd name="connsiteX1" fmla="*/ 431999 w 431999"/>
              <a:gd name="connsiteY1" fmla="*/ 0 h 332656"/>
              <a:gd name="connsiteX2" fmla="*/ 431999 w 431999"/>
              <a:gd name="connsiteY2" fmla="*/ 332656 h 332656"/>
              <a:gd name="connsiteX3" fmla="*/ 0 w 431999"/>
              <a:gd name="connsiteY3" fmla="*/ 332656 h 332656"/>
              <a:gd name="connsiteX4" fmla="*/ 0 w 431999"/>
              <a:gd name="connsiteY4" fmla="*/ 0 h 332656"/>
              <a:gd name="connsiteX0-1" fmla="*/ 0 w 431999"/>
              <a:gd name="connsiteY0-2" fmla="*/ 0 h 332656"/>
              <a:gd name="connsiteX1-3" fmla="*/ 431999 w 431999"/>
              <a:gd name="connsiteY1-4" fmla="*/ 0 h 332656"/>
              <a:gd name="connsiteX2-5" fmla="*/ 431999 w 431999"/>
              <a:gd name="connsiteY2-6" fmla="*/ 332656 h 332656"/>
              <a:gd name="connsiteX3-7" fmla="*/ 206574 w 431999"/>
              <a:gd name="connsiteY3-8" fmla="*/ 328613 h 332656"/>
              <a:gd name="connsiteX4-9" fmla="*/ 0 w 431999"/>
              <a:gd name="connsiteY4-10" fmla="*/ 332656 h 332656"/>
              <a:gd name="connsiteX5" fmla="*/ 0 w 431999"/>
              <a:gd name="connsiteY5" fmla="*/ 0 h 332656"/>
              <a:gd name="connsiteX0-11" fmla="*/ 0 w 431999"/>
              <a:gd name="connsiteY0-12" fmla="*/ 0 h 332656"/>
              <a:gd name="connsiteX1-13" fmla="*/ 431999 w 431999"/>
              <a:gd name="connsiteY1-14" fmla="*/ 0 h 332656"/>
              <a:gd name="connsiteX2-15" fmla="*/ 431999 w 431999"/>
              <a:gd name="connsiteY2-16" fmla="*/ 332656 h 332656"/>
              <a:gd name="connsiteX3-17" fmla="*/ 211336 w 431999"/>
              <a:gd name="connsiteY3-18" fmla="*/ 204788 h 332656"/>
              <a:gd name="connsiteX4-19" fmla="*/ 0 w 431999"/>
              <a:gd name="connsiteY4-20" fmla="*/ 332656 h 332656"/>
              <a:gd name="connsiteX5-21" fmla="*/ 0 w 431999"/>
              <a:gd name="connsiteY5-22" fmla="*/ 0 h 3326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31999" h="332656">
                <a:moveTo>
                  <a:pt x="0" y="0"/>
                </a:moveTo>
                <a:lnTo>
                  <a:pt x="431999" y="0"/>
                </a:lnTo>
                <a:lnTo>
                  <a:pt x="431999" y="332656"/>
                </a:lnTo>
                <a:lnTo>
                  <a:pt x="211336" y="204788"/>
                </a:lnTo>
                <a:lnTo>
                  <a:pt x="0" y="332656"/>
                </a:lnTo>
                <a:lnTo>
                  <a:pt x="0" y="0"/>
                </a:lnTo>
                <a:close/>
              </a:path>
            </a:pathLst>
          </a:custGeom>
          <a:solidFill>
            <a:srgbClr val="956B5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任意多边形 16"/>
          <p:cNvSpPr/>
          <p:nvPr/>
        </p:nvSpPr>
        <p:spPr>
          <a:xfrm>
            <a:off x="7416924" y="2736354"/>
            <a:ext cx="5256584" cy="288082"/>
          </a:xfrm>
          <a:custGeom>
            <a:avLst/>
            <a:gdLst>
              <a:gd name="connsiteX0" fmla="*/ 0 w 4536504"/>
              <a:gd name="connsiteY0" fmla="*/ 0 h 5184576"/>
              <a:gd name="connsiteX1" fmla="*/ 4536504 w 4536504"/>
              <a:gd name="connsiteY1" fmla="*/ 0 h 5184576"/>
              <a:gd name="connsiteX2" fmla="*/ 4536504 w 4536504"/>
              <a:gd name="connsiteY2" fmla="*/ 5184576 h 5184576"/>
              <a:gd name="connsiteX3" fmla="*/ 0 w 4536504"/>
              <a:gd name="connsiteY3" fmla="*/ 5184576 h 5184576"/>
              <a:gd name="connsiteX4" fmla="*/ 0 w 4536504"/>
              <a:gd name="connsiteY4" fmla="*/ 0 h 5184576"/>
              <a:gd name="connsiteX5" fmla="*/ 103523 w 4536504"/>
              <a:gd name="connsiteY5" fmla="*/ 103523 h 5184576"/>
              <a:gd name="connsiteX6" fmla="*/ 103523 w 4536504"/>
              <a:gd name="connsiteY6" fmla="*/ 5081053 h 5184576"/>
              <a:gd name="connsiteX7" fmla="*/ 4432981 w 4536504"/>
              <a:gd name="connsiteY7" fmla="*/ 5081053 h 5184576"/>
              <a:gd name="connsiteX8" fmla="*/ 4432981 w 4536504"/>
              <a:gd name="connsiteY8" fmla="*/ 103523 h 5184576"/>
              <a:gd name="connsiteX9" fmla="*/ 103523 w 4536504"/>
              <a:gd name="connsiteY9" fmla="*/ 103523 h 518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36504" h="5184576">
                <a:moveTo>
                  <a:pt x="0" y="0"/>
                </a:moveTo>
                <a:lnTo>
                  <a:pt x="4536504" y="0"/>
                </a:lnTo>
                <a:lnTo>
                  <a:pt x="4536504" y="5184576"/>
                </a:lnTo>
                <a:lnTo>
                  <a:pt x="0" y="5184576"/>
                </a:lnTo>
                <a:lnTo>
                  <a:pt x="0" y="0"/>
                </a:lnTo>
                <a:close/>
                <a:moveTo>
                  <a:pt x="103523" y="103523"/>
                </a:moveTo>
                <a:lnTo>
                  <a:pt x="103523" y="5081053"/>
                </a:lnTo>
                <a:lnTo>
                  <a:pt x="4432981" y="5081053"/>
                </a:lnTo>
                <a:lnTo>
                  <a:pt x="4432981" y="103523"/>
                </a:lnTo>
                <a:lnTo>
                  <a:pt x="103523" y="103523"/>
                </a:lnTo>
                <a:close/>
              </a:path>
            </a:pathLst>
          </a:custGeom>
          <a:solidFill>
            <a:srgbClr val="956B5D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3693" tIns="51846" rIns="103693" bIns="51846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7416924" y="4032498"/>
            <a:ext cx="5256584" cy="288082"/>
          </a:xfrm>
          <a:custGeom>
            <a:avLst/>
            <a:gdLst>
              <a:gd name="connsiteX0" fmla="*/ 0 w 4536504"/>
              <a:gd name="connsiteY0" fmla="*/ 0 h 5184576"/>
              <a:gd name="connsiteX1" fmla="*/ 4536504 w 4536504"/>
              <a:gd name="connsiteY1" fmla="*/ 0 h 5184576"/>
              <a:gd name="connsiteX2" fmla="*/ 4536504 w 4536504"/>
              <a:gd name="connsiteY2" fmla="*/ 5184576 h 5184576"/>
              <a:gd name="connsiteX3" fmla="*/ 0 w 4536504"/>
              <a:gd name="connsiteY3" fmla="*/ 5184576 h 5184576"/>
              <a:gd name="connsiteX4" fmla="*/ 0 w 4536504"/>
              <a:gd name="connsiteY4" fmla="*/ 0 h 5184576"/>
              <a:gd name="connsiteX5" fmla="*/ 103523 w 4536504"/>
              <a:gd name="connsiteY5" fmla="*/ 103523 h 5184576"/>
              <a:gd name="connsiteX6" fmla="*/ 103523 w 4536504"/>
              <a:gd name="connsiteY6" fmla="*/ 5081053 h 5184576"/>
              <a:gd name="connsiteX7" fmla="*/ 4432981 w 4536504"/>
              <a:gd name="connsiteY7" fmla="*/ 5081053 h 5184576"/>
              <a:gd name="connsiteX8" fmla="*/ 4432981 w 4536504"/>
              <a:gd name="connsiteY8" fmla="*/ 103523 h 5184576"/>
              <a:gd name="connsiteX9" fmla="*/ 103523 w 4536504"/>
              <a:gd name="connsiteY9" fmla="*/ 103523 h 518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36504" h="5184576">
                <a:moveTo>
                  <a:pt x="0" y="0"/>
                </a:moveTo>
                <a:lnTo>
                  <a:pt x="4536504" y="0"/>
                </a:lnTo>
                <a:lnTo>
                  <a:pt x="4536504" y="5184576"/>
                </a:lnTo>
                <a:lnTo>
                  <a:pt x="0" y="5184576"/>
                </a:lnTo>
                <a:lnTo>
                  <a:pt x="0" y="0"/>
                </a:lnTo>
                <a:close/>
                <a:moveTo>
                  <a:pt x="103523" y="103523"/>
                </a:moveTo>
                <a:lnTo>
                  <a:pt x="103523" y="5081053"/>
                </a:lnTo>
                <a:lnTo>
                  <a:pt x="4432981" y="5081053"/>
                </a:lnTo>
                <a:lnTo>
                  <a:pt x="4432981" y="103523"/>
                </a:lnTo>
                <a:lnTo>
                  <a:pt x="103523" y="103523"/>
                </a:lnTo>
                <a:close/>
              </a:path>
            </a:pathLst>
          </a:custGeom>
          <a:solidFill>
            <a:srgbClr val="956B5D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3693" tIns="51846" rIns="103693" bIns="51846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7416924" y="5426094"/>
            <a:ext cx="5256584" cy="288082"/>
          </a:xfrm>
          <a:custGeom>
            <a:avLst/>
            <a:gdLst>
              <a:gd name="connsiteX0" fmla="*/ 0 w 4536504"/>
              <a:gd name="connsiteY0" fmla="*/ 0 h 5184576"/>
              <a:gd name="connsiteX1" fmla="*/ 4536504 w 4536504"/>
              <a:gd name="connsiteY1" fmla="*/ 0 h 5184576"/>
              <a:gd name="connsiteX2" fmla="*/ 4536504 w 4536504"/>
              <a:gd name="connsiteY2" fmla="*/ 5184576 h 5184576"/>
              <a:gd name="connsiteX3" fmla="*/ 0 w 4536504"/>
              <a:gd name="connsiteY3" fmla="*/ 5184576 h 5184576"/>
              <a:gd name="connsiteX4" fmla="*/ 0 w 4536504"/>
              <a:gd name="connsiteY4" fmla="*/ 0 h 5184576"/>
              <a:gd name="connsiteX5" fmla="*/ 103523 w 4536504"/>
              <a:gd name="connsiteY5" fmla="*/ 103523 h 5184576"/>
              <a:gd name="connsiteX6" fmla="*/ 103523 w 4536504"/>
              <a:gd name="connsiteY6" fmla="*/ 5081053 h 5184576"/>
              <a:gd name="connsiteX7" fmla="*/ 4432981 w 4536504"/>
              <a:gd name="connsiteY7" fmla="*/ 5081053 h 5184576"/>
              <a:gd name="connsiteX8" fmla="*/ 4432981 w 4536504"/>
              <a:gd name="connsiteY8" fmla="*/ 103523 h 5184576"/>
              <a:gd name="connsiteX9" fmla="*/ 103523 w 4536504"/>
              <a:gd name="connsiteY9" fmla="*/ 103523 h 518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36504" h="5184576">
                <a:moveTo>
                  <a:pt x="0" y="0"/>
                </a:moveTo>
                <a:lnTo>
                  <a:pt x="4536504" y="0"/>
                </a:lnTo>
                <a:lnTo>
                  <a:pt x="4536504" y="5184576"/>
                </a:lnTo>
                <a:lnTo>
                  <a:pt x="0" y="5184576"/>
                </a:lnTo>
                <a:lnTo>
                  <a:pt x="0" y="0"/>
                </a:lnTo>
                <a:close/>
                <a:moveTo>
                  <a:pt x="103523" y="103523"/>
                </a:moveTo>
                <a:lnTo>
                  <a:pt x="103523" y="5081053"/>
                </a:lnTo>
                <a:lnTo>
                  <a:pt x="4432981" y="5081053"/>
                </a:lnTo>
                <a:lnTo>
                  <a:pt x="4432981" y="103523"/>
                </a:lnTo>
                <a:lnTo>
                  <a:pt x="103523" y="103523"/>
                </a:lnTo>
                <a:close/>
              </a:path>
            </a:pathLst>
          </a:custGeom>
          <a:solidFill>
            <a:srgbClr val="956B5D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3693" tIns="51846" rIns="103693" bIns="51846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7380661" y="3096394"/>
            <a:ext cx="52208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1/ 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制作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项目品牌宣传，品牌形象造势宣传。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4401800" cy="7200900"/>
          </a:xfrm>
          <a:prstGeom prst="rect">
            <a:avLst/>
          </a:prstGeom>
        </p:spPr>
      </p:pic>
      <p:grpSp>
        <p:nvGrpSpPr>
          <p:cNvPr id="2" name="组合 23"/>
          <p:cNvGrpSpPr/>
          <p:nvPr/>
        </p:nvGrpSpPr>
        <p:grpSpPr>
          <a:xfrm>
            <a:off x="0" y="1779431"/>
            <a:ext cx="6408813" cy="3981259"/>
            <a:chOff x="0" y="1149749"/>
            <a:chExt cx="4714876" cy="2928958"/>
          </a:xfrm>
        </p:grpSpPr>
        <p:sp>
          <p:nvSpPr>
            <p:cNvPr id="14" name="矩形 13"/>
            <p:cNvSpPr/>
            <p:nvPr/>
          </p:nvSpPr>
          <p:spPr>
            <a:xfrm>
              <a:off x="1165531" y="1149749"/>
              <a:ext cx="2071702" cy="2928958"/>
            </a:xfrm>
            <a:prstGeom prst="rect">
              <a:avLst/>
            </a:prstGeom>
            <a:noFill/>
            <a:ln w="15875">
              <a:solidFill>
                <a:schemeClr val="tx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1928808"/>
              <a:ext cx="4643438" cy="1928826"/>
            </a:xfrm>
            <a:prstGeom prst="rect">
              <a:avLst/>
            </a:prstGeom>
            <a:solidFill>
              <a:srgbClr val="956B5D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1308406" y="1364063"/>
              <a:ext cx="1785950" cy="2500330"/>
            </a:xfrm>
            <a:prstGeom prst="rect">
              <a:avLst/>
            </a:prstGeom>
            <a:solidFill>
              <a:srgbClr val="956B5D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28992" y="2214561"/>
              <a:ext cx="1214446" cy="747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  <a:latin typeface="Impact" panose="020B0806030902050204" pitchFamily="34" charset="0"/>
                  <a:cs typeface="FrankRuehl" panose="020E0503060101010101" pitchFamily="34" charset="-79"/>
                </a:rPr>
                <a:t>02</a:t>
              </a:r>
              <a:endParaRPr lang="zh-CN" altLang="en-US" sz="6000" dirty="0">
                <a:solidFill>
                  <a:schemeClr val="bg1"/>
                </a:solidFill>
                <a:latin typeface="Impact" panose="020B0806030902050204" pitchFamily="34" charset="0"/>
                <a:cs typeface="FrankRuehl" panose="020E0503060101010101" pitchFamily="34" charset="-79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43240" y="3071816"/>
              <a:ext cx="1571636" cy="373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氛围包装</a:t>
              </a:r>
            </a:p>
          </p:txBody>
        </p:sp>
      </p:grpSp>
      <p:pic>
        <p:nvPicPr>
          <p:cNvPr id="12" name="图片 11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6965" y="1520015"/>
            <a:ext cx="5400600" cy="30378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72309" y="2137933"/>
            <a:ext cx="309634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err="1">
                <a:solidFill>
                  <a:schemeClr val="bg1"/>
                </a:solidFill>
                <a:latin typeface="Broadway" panose="04040905080B02020502" pitchFamily="82" charset="0"/>
                <a:ea typeface="Batang" panose="02030600000101010101" pitchFamily="18" charset="-127"/>
                <a:cs typeface="Arial Unicode MS" panose="020B0604020202020204" pitchFamily="34" charset="-122"/>
              </a:rPr>
              <a:t>Mr</a:t>
            </a:r>
            <a:r>
              <a:rPr lang="en-US" altLang="zh-CN" sz="2500" dirty="0">
                <a:solidFill>
                  <a:schemeClr val="bg1"/>
                </a:solidFill>
                <a:latin typeface="Broadway" panose="04040905080B02020502" pitchFamily="82" charset="0"/>
                <a:ea typeface="Batang" panose="02030600000101010101" pitchFamily="18" charset="-127"/>
                <a:cs typeface="Arial Unicode MS" panose="020B0604020202020204" pitchFamily="34" charset="-122"/>
              </a:rPr>
              <a:t> W's Coffee Bistro's Slow Journey</a:t>
            </a:r>
            <a:endParaRPr lang="zh-CN" altLang="en-US" sz="2500" dirty="0">
              <a:solidFill>
                <a:schemeClr val="bg1"/>
              </a:solidFill>
              <a:latin typeface="Broadway" panose="04040905080B02020502" pitchFamily="82" charset="0"/>
              <a:ea typeface="Batang" panose="02030600000101010101" pitchFamily="18" charset="-127"/>
              <a:cs typeface="Arial Unicode MS" panose="020B0604020202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641060" y="3600450"/>
            <a:ext cx="389683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956B5D"/>
                </a:solidFill>
                <a:latin typeface="Broadway" panose="04040905080B02020502" pitchFamily="82" charset="0"/>
              </a:rPr>
              <a:t>Mr. W's slow journey</a:t>
            </a:r>
            <a:endParaRPr lang="zh-CN" altLang="en-US" dirty="0">
              <a:solidFill>
                <a:srgbClr val="956B5D"/>
              </a:solidFill>
              <a:latin typeface="Broadway" panose="04040905080B020205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isContent="1"/>
      </p:transition>
    </mc:Choice>
    <mc:Fallback xmlns=""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17321689-73f4-458e-8a7f-55cb8f15d40a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3131305"/>
  <p:tag name="MH_LIBRARY" val="GRAPHIC"/>
  <p:tag name="MH_TYPE" val="Other"/>
  <p:tag name="MH_ORDER" val="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3131305"/>
  <p:tag name="MH_LIBRARY" val="GRAPHIC"/>
  <p:tag name="MH_TYPE" val="Other"/>
  <p:tag name="MH_ORDER" val="2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2232715"/>
  <p:tag name="MH_LIBRARY" val="CONTENTS"/>
  <p:tag name="MH_TYPE" val="OTHERS"/>
  <p:tag name="ID" val="5471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3131305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3131305"/>
  <p:tag name="MH_LIBRARY" val="GRAPHIC"/>
  <p:tag name="MH_TYPE" val="Other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3131305"/>
  <p:tag name="MH_LIBRARY" val="GRAPHIC"/>
  <p:tag name="MH_TYPE" val="Other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3131305"/>
  <p:tag name="MH_LIBRARY" val="GRAPHIC"/>
  <p:tag name="MH_TYPE" val="Other"/>
  <p:tag name="MH_ORDER" val="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3131305"/>
  <p:tag name="MH_LIBRARY" val="GRAPHIC"/>
  <p:tag name="MH_TYPE" val="Other"/>
  <p:tag name="MH_ORDER" val="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3131305"/>
  <p:tag name="MH_LIBRARY" val="GRAPHIC"/>
  <p:tag name="MH_TYPE" val="Other"/>
  <p:tag name="MH_ORDER" val="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3131305"/>
  <p:tag name="MH_LIBRARY" val="GRAPHIC"/>
  <p:tag name="MH_TYPE" val="Other"/>
  <p:tag name="MH_ORDER" val="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3131305"/>
  <p:tag name="MH_LIBRARY" val="GRAPHIC"/>
  <p:tag name="MH_TYPE" val="Other"/>
  <p:tag name="MH_ORDER" val="1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1107</Words>
  <Application>Microsoft Office PowerPoint</Application>
  <PresentationFormat>自定义</PresentationFormat>
  <Paragraphs>137</Paragraphs>
  <Slides>33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5" baseType="lpstr">
      <vt:lpstr>Elephant</vt:lpstr>
      <vt:lpstr>方正姚体</vt:lpstr>
      <vt:lpstr>微软雅黑</vt:lpstr>
      <vt:lpstr>Arial</vt:lpstr>
      <vt:lpstr>Bodoni MT Black</vt:lpstr>
      <vt:lpstr>Broadway</vt:lpstr>
      <vt:lpstr>Calibri</vt:lpstr>
      <vt:lpstr>Copperplate Gothic Bold</vt:lpstr>
      <vt:lpstr>Copperplate Gothic Light</vt:lpstr>
      <vt:lpstr>Impact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 jiaqi</cp:lastModifiedBy>
  <cp:revision>2</cp:revision>
  <dcterms:created xsi:type="dcterms:W3CDTF">2017-08-01T00:44:00Z</dcterms:created>
  <dcterms:modified xsi:type="dcterms:W3CDTF">2019-09-21T12:25:04Z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