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notesMasterIdLst>
    <p:notesMasterId r:id="rId56"/>
  </p:notesMasterIdLst>
  <p:sldIdLst>
    <p:sldId id="363" r:id="rId12"/>
    <p:sldId id="338" r:id="rId13"/>
    <p:sldId id="339" r:id="rId14"/>
    <p:sldId id="341" r:id="rId15"/>
    <p:sldId id="340" r:id="rId16"/>
    <p:sldId id="343" r:id="rId17"/>
    <p:sldId id="344" r:id="rId18"/>
    <p:sldId id="345" r:id="rId19"/>
    <p:sldId id="346" r:id="rId20"/>
    <p:sldId id="347" r:id="rId21"/>
    <p:sldId id="348" r:id="rId22"/>
    <p:sldId id="349" r:id="rId23"/>
    <p:sldId id="350" r:id="rId24"/>
    <p:sldId id="352" r:id="rId25"/>
    <p:sldId id="351" r:id="rId26"/>
    <p:sldId id="353" r:id="rId27"/>
    <p:sldId id="354" r:id="rId28"/>
    <p:sldId id="299" r:id="rId29"/>
    <p:sldId id="300" r:id="rId30"/>
    <p:sldId id="301" r:id="rId31"/>
    <p:sldId id="302" r:id="rId32"/>
    <p:sldId id="303" r:id="rId33"/>
    <p:sldId id="304" r:id="rId34"/>
    <p:sldId id="305" r:id="rId35"/>
    <p:sldId id="306" r:id="rId36"/>
    <p:sldId id="307" r:id="rId37"/>
    <p:sldId id="308" r:id="rId38"/>
    <p:sldId id="309" r:id="rId39"/>
    <p:sldId id="361" r:id="rId40"/>
    <p:sldId id="356" r:id="rId41"/>
    <p:sldId id="357" r:id="rId42"/>
    <p:sldId id="313" r:id="rId43"/>
    <p:sldId id="319" r:id="rId44"/>
    <p:sldId id="314" r:id="rId45"/>
    <p:sldId id="359" r:id="rId46"/>
    <p:sldId id="360" r:id="rId47"/>
    <p:sldId id="311" r:id="rId48"/>
    <p:sldId id="332" r:id="rId49"/>
    <p:sldId id="323" r:id="rId50"/>
    <p:sldId id="362" r:id="rId51"/>
    <p:sldId id="336" r:id="rId52"/>
    <p:sldId id="365" r:id="rId53"/>
    <p:sldId id="367" r:id="rId54"/>
    <p:sldId id="281"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6CC"/>
    <a:srgbClr val="6092CC"/>
    <a:srgbClr val="5B9BD5"/>
    <a:srgbClr val="231915"/>
    <a:srgbClr val="9F7A4D"/>
    <a:srgbClr val="FCEE75"/>
    <a:srgbClr val="1F1F1F"/>
    <a:srgbClr val="1B3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9" autoAdjust="0"/>
    <p:restoredTop sz="93582" autoAdjust="0"/>
  </p:normalViewPr>
  <p:slideViewPr>
    <p:cSldViewPr snapToGrid="0">
      <p:cViewPr varScale="1">
        <p:scale>
          <a:sx n="107" d="100"/>
          <a:sy n="107" d="100"/>
        </p:scale>
        <p:origin x="4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F8C8A-79D9-4214-989B-9BEB51A7682A}" type="datetimeFigureOut">
              <a:rPr lang="zh-CN" altLang="en-US" smtClean="0"/>
              <a:t>2020-11-02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56737-B7E9-420B-8F29-CFD69F59A05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29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30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35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36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40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42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EFE71A-8E06-473D-A58E-D15B478348A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1F1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81CA-448C-4CDD-AE1B-41F63015E12A}" type="datetimeFigureOut">
              <a:rPr lang="zh-CN" altLang="en-US" smtClean="0"/>
              <a:t>2020-11-02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FE71A-8E06-473D-A58E-D15B47834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546251" y="1280162"/>
            <a:ext cx="7111217" cy="7111217"/>
          </a:xfrm>
          <a:prstGeom prst="ellipse">
            <a:avLst/>
          </a:prstGeom>
          <a:noFill/>
          <a:ln>
            <a:gradFill>
              <a:gsLst>
                <a:gs pos="17000">
                  <a:srgbClr val="E3BA2E"/>
                </a:gs>
                <a:gs pos="15000">
                  <a:srgbClr val="DEAE22">
                    <a:alpha val="0"/>
                  </a:srgbClr>
                </a:gs>
                <a:gs pos="0">
                  <a:srgbClr val="E8F1F9">
                    <a:alpha val="0"/>
                  </a:srgbClr>
                </a:gs>
                <a:gs pos="100000">
                  <a:srgbClr val="FBF670"/>
                </a:gs>
              </a:gsLst>
              <a:lin ang="72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20000">
            <a:off x="2525209" y="3904284"/>
            <a:ext cx="9657527" cy="3138606"/>
          </a:xfrm>
          <a:custGeom>
            <a:avLst/>
            <a:gdLst>
              <a:gd name="connsiteX0" fmla="*/ 5203260 w 9657527"/>
              <a:gd name="connsiteY0" fmla="*/ 5375 h 3138606"/>
              <a:gd name="connsiteX1" fmla="*/ 9533020 w 9657527"/>
              <a:gd name="connsiteY1" fmla="*/ 2183713 h 3138606"/>
              <a:gd name="connsiteX2" fmla="*/ 9657527 w 9657527"/>
              <a:gd name="connsiteY2" fmla="*/ 2386943 h 3138606"/>
              <a:gd name="connsiteX3" fmla="*/ 9631279 w 9657527"/>
              <a:gd name="connsiteY3" fmla="*/ 3138606 h 3138606"/>
              <a:gd name="connsiteX4" fmla="*/ 0 w 9657527"/>
              <a:gd name="connsiteY4" fmla="*/ 2802274 h 3138606"/>
              <a:gd name="connsiteX5" fmla="*/ 39235 w 9657527"/>
              <a:gd name="connsiteY5" fmla="*/ 2710379 h 3138606"/>
              <a:gd name="connsiteX6" fmla="*/ 4935048 w 9657527"/>
              <a:gd name="connsiteY6" fmla="*/ 0 h 3138606"/>
              <a:gd name="connsiteX7" fmla="*/ 5203260 w 9657527"/>
              <a:gd name="connsiteY7" fmla="*/ 5375 h 313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7527" h="3138606">
                <a:moveTo>
                  <a:pt x="5203260" y="5375"/>
                </a:moveTo>
                <a:cubicBezTo>
                  <a:pt x="7079915" y="80765"/>
                  <a:pt x="8694684" y="942807"/>
                  <a:pt x="9533020" y="2183713"/>
                </a:cubicBezTo>
                <a:lnTo>
                  <a:pt x="9657527" y="2386943"/>
                </a:lnTo>
                <a:lnTo>
                  <a:pt x="9631279" y="3138606"/>
                </a:lnTo>
                <a:lnTo>
                  <a:pt x="0" y="2802274"/>
                </a:lnTo>
                <a:lnTo>
                  <a:pt x="39235" y="2710379"/>
                </a:lnTo>
                <a:cubicBezTo>
                  <a:pt x="769966" y="1128750"/>
                  <a:pt x="2686179" y="0"/>
                  <a:pt x="4935048" y="0"/>
                </a:cubicBezTo>
                <a:cubicBezTo>
                  <a:pt x="5025003" y="0"/>
                  <a:pt x="5114425" y="1806"/>
                  <a:pt x="5203260" y="5375"/>
                </a:cubicBezTo>
                <a:close/>
              </a:path>
            </a:pathLst>
          </a:custGeom>
          <a:noFill/>
          <a:ln w="6350">
            <a:gradFill>
              <a:gsLst>
                <a:gs pos="0">
                  <a:srgbClr val="FBF670">
                    <a:alpha val="80000"/>
                  </a:srgbClr>
                </a:gs>
                <a:gs pos="100000">
                  <a:srgbClr val="DEAE22">
                    <a:alpha val="80000"/>
                  </a:srgbClr>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7805961" y="1643576"/>
            <a:ext cx="349715" cy="349715"/>
            <a:chOff x="7805961" y="1643576"/>
            <a:chExt cx="349715" cy="349715"/>
          </a:xfrm>
        </p:grpSpPr>
        <p:sp>
          <p:nvSpPr>
            <p:cNvPr id="7" name="椭圆 6"/>
            <p:cNvSpPr/>
            <p:nvPr/>
          </p:nvSpPr>
          <p:spPr>
            <a:xfrm>
              <a:off x="7805961" y="1643576"/>
              <a:ext cx="349715" cy="349715"/>
            </a:xfrm>
            <a:prstGeom prst="ellipse">
              <a:avLst/>
            </a:prstGeom>
            <a:noFill/>
            <a:ln w="34925">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890818" y="1728433"/>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922646" y="4484676"/>
            <a:ext cx="4583306" cy="1234697"/>
          </a:xfrm>
          <a:prstGeom prst="rect">
            <a:avLst/>
          </a:prstGeom>
          <a:noFill/>
          <a:effectLst/>
        </p:spPr>
        <p:txBody>
          <a:bodyPr wrap="none" rtlCol="0">
            <a:spAutoFit/>
          </a:bodyPr>
          <a:lstStyle/>
          <a:p>
            <a:pPr>
              <a:lnSpc>
                <a:spcPts val="8000"/>
              </a:lnSpc>
            </a:pPr>
            <a:r>
              <a:rPr lang="zh-CN" altLang="en-US" sz="2800" dirty="0">
                <a:solidFill>
                  <a:schemeClr val="bg1"/>
                </a:solidFill>
                <a:latin typeface="方正悠黑_GB18030_粗" panose="02000000000000000000" pitchFamily="2" charset="-122"/>
                <a:ea typeface="方正悠黑_GB18030_粗" panose="02000000000000000000" pitchFamily="2" charset="-122"/>
              </a:rPr>
              <a:t>在绵阳</a:t>
            </a:r>
            <a:r>
              <a:rPr lang="zh-CN" altLang="en-US" sz="11500" b="1" dirty="0">
                <a:solidFill>
                  <a:srgbClr val="FBF670"/>
                </a:solidFill>
                <a:latin typeface="方正兰亭超细黑简体" panose="02000000000000000000" pitchFamily="2" charset="-122"/>
                <a:ea typeface="方正兰亭超细黑简体" panose="02000000000000000000" pitchFamily="2" charset="-122"/>
              </a:rPr>
              <a:t>呼</a:t>
            </a:r>
            <a:r>
              <a:rPr lang="zh-CN" altLang="en-US" sz="2800" dirty="0">
                <a:solidFill>
                  <a:schemeClr val="bg1"/>
                </a:solidFill>
                <a:latin typeface="方正悠黑_GB18030_粗" panose="02000000000000000000" pitchFamily="2" charset="-122"/>
                <a:ea typeface="方正悠黑_GB18030_粗" panose="02000000000000000000" pitchFamily="2" charset="-122"/>
              </a:rPr>
              <a:t>唤</a:t>
            </a:r>
            <a:r>
              <a:rPr lang="zh-CN" altLang="en-US" sz="11500" b="1" dirty="0">
                <a:solidFill>
                  <a:srgbClr val="FBF670"/>
                </a:solidFill>
                <a:latin typeface="方正兰亭超细黑简体" panose="02000000000000000000" pitchFamily="2" charset="-122"/>
                <a:ea typeface="方正兰亭超细黑简体" panose="02000000000000000000" pitchFamily="2" charset="-122"/>
              </a:rPr>
              <a:t>我</a:t>
            </a:r>
          </a:p>
        </p:txBody>
      </p:sp>
      <p:sp>
        <p:nvSpPr>
          <p:cNvPr id="8" name="文本框 7"/>
          <p:cNvSpPr txBox="1"/>
          <p:nvPr/>
        </p:nvSpPr>
        <p:spPr>
          <a:xfrm>
            <a:off x="6077216" y="5623268"/>
            <a:ext cx="3262432" cy="338554"/>
          </a:xfrm>
          <a:prstGeom prst="rect">
            <a:avLst/>
          </a:prstGeom>
          <a:noFill/>
        </p:spPr>
        <p:txBody>
          <a:bodyPr wrap="none" rtlCol="0">
            <a:spAutoFit/>
          </a:bodyPr>
          <a:lstStyle/>
          <a:p>
            <a:r>
              <a:rPr lang="zh-CN" altLang="en-US" sz="1600" dirty="0">
                <a:solidFill>
                  <a:srgbClr val="F3E15A"/>
                </a:solidFill>
                <a:latin typeface="微软雅黑" panose="020B0503020204020204" pitchFamily="34" charset="-122"/>
                <a:ea typeface="方正兰亭超细黑简体" panose="02000000000000000000"/>
              </a:rPr>
              <a:t>呼我出行绵阳开城计划和推广策略</a:t>
            </a:r>
          </a:p>
        </p:txBody>
      </p:sp>
      <p:pic>
        <p:nvPicPr>
          <p:cNvPr id="6" name="taking the rein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01859" y="-897830"/>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6"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80">
                                          <p:stCondLst>
                                            <p:cond delay="0"/>
                                          </p:stCondLst>
                                        </p:cTn>
                                        <p:tgtEl>
                                          <p:spTgt spid="2"/>
                                        </p:tgtEl>
                                      </p:cBhvr>
                                    </p:animEffect>
                                    <p:anim calcmode="lin" valueType="num">
                                      <p:cBhvr>
                                        <p:cTn id="1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6" dur="26">
                                          <p:stCondLst>
                                            <p:cond delay="650"/>
                                          </p:stCondLst>
                                        </p:cTn>
                                        <p:tgtEl>
                                          <p:spTgt spid="2"/>
                                        </p:tgtEl>
                                      </p:cBhvr>
                                      <p:to x="100000" y="60000"/>
                                    </p:animScale>
                                    <p:animScale>
                                      <p:cBhvr>
                                        <p:cTn id="17" dur="166" decel="50000">
                                          <p:stCondLst>
                                            <p:cond delay="676"/>
                                          </p:stCondLst>
                                        </p:cTn>
                                        <p:tgtEl>
                                          <p:spTgt spid="2"/>
                                        </p:tgtEl>
                                      </p:cBhvr>
                                      <p:to x="100000" y="100000"/>
                                    </p:animScale>
                                    <p:animScale>
                                      <p:cBhvr>
                                        <p:cTn id="18" dur="26">
                                          <p:stCondLst>
                                            <p:cond delay="1312"/>
                                          </p:stCondLst>
                                        </p:cTn>
                                        <p:tgtEl>
                                          <p:spTgt spid="2"/>
                                        </p:tgtEl>
                                      </p:cBhvr>
                                      <p:to x="100000" y="80000"/>
                                    </p:animScale>
                                    <p:animScale>
                                      <p:cBhvr>
                                        <p:cTn id="19" dur="166" decel="50000">
                                          <p:stCondLst>
                                            <p:cond delay="1338"/>
                                          </p:stCondLst>
                                        </p:cTn>
                                        <p:tgtEl>
                                          <p:spTgt spid="2"/>
                                        </p:tgtEl>
                                      </p:cBhvr>
                                      <p:to x="100000" y="100000"/>
                                    </p:animScale>
                                    <p:animScale>
                                      <p:cBhvr>
                                        <p:cTn id="20" dur="26">
                                          <p:stCondLst>
                                            <p:cond delay="1642"/>
                                          </p:stCondLst>
                                        </p:cTn>
                                        <p:tgtEl>
                                          <p:spTgt spid="2"/>
                                        </p:tgtEl>
                                      </p:cBhvr>
                                      <p:to x="100000" y="90000"/>
                                    </p:animScale>
                                    <p:animScale>
                                      <p:cBhvr>
                                        <p:cTn id="21" dur="166" decel="50000">
                                          <p:stCondLst>
                                            <p:cond delay="1668"/>
                                          </p:stCondLst>
                                        </p:cTn>
                                        <p:tgtEl>
                                          <p:spTgt spid="2"/>
                                        </p:tgtEl>
                                      </p:cBhvr>
                                      <p:to x="100000" y="100000"/>
                                    </p:animScale>
                                    <p:animScale>
                                      <p:cBhvr>
                                        <p:cTn id="22" dur="26">
                                          <p:stCondLst>
                                            <p:cond delay="1808"/>
                                          </p:stCondLst>
                                        </p:cTn>
                                        <p:tgtEl>
                                          <p:spTgt spid="2"/>
                                        </p:tgtEl>
                                      </p:cBhvr>
                                      <p:to x="100000" y="95000"/>
                                    </p:animScale>
                                    <p:animScale>
                                      <p:cBhvr>
                                        <p:cTn id="23" dur="166" decel="50000">
                                          <p:stCondLst>
                                            <p:cond delay="1834"/>
                                          </p:stCondLst>
                                        </p:cTn>
                                        <p:tgtEl>
                                          <p:spTgt spid="2"/>
                                        </p:tgtEl>
                                      </p:cBhvr>
                                      <p:to x="100000" y="100000"/>
                                    </p:animScale>
                                  </p:childTnLst>
                                </p:cTn>
                              </p:par>
                            </p:childTnLst>
                          </p:cTn>
                        </p:par>
                        <p:par>
                          <p:cTn id="24" fill="hold">
                            <p:stCondLst>
                              <p:cond delay="2000"/>
                            </p:stCondLst>
                            <p:childTnLst>
                              <p:par>
                                <p:cTn id="25" presetID="1" presetClass="path" presetSubtype="0" accel="50000" decel="50000" fill="hold" nodeType="afterEffect">
                                  <p:stCondLst>
                                    <p:cond delay="0"/>
                                  </p:stCondLst>
                                  <p:childTnLst>
                                    <p:animMotion origin="layout" path="M 2.08333E-6 7.40741E-7 C 0.13659 0.15162 0.17812 0.47176 0.09284 0.71458 C 0.00742 0.95741 -0.17266 1.03171 -0.30925 0.87986 C -0.44584 0.72824 -0.48711 0.4081 -0.40182 0.16528 C -0.31641 -0.07755 -0.13646 -0.15185 2.08333E-6 7.40741E-7 Z " pathEditMode="relative" rAng="1920000" ptsTypes="AAAAA">
                                      <p:cBhvr>
                                        <p:cTn id="26" dur="2000" fill="hold"/>
                                        <p:tgtEl>
                                          <p:spTgt spid="2"/>
                                        </p:tgtEl>
                                        <p:attrNameLst>
                                          <p:attrName>ppt_x</p:attrName>
                                          <p:attrName>ppt_y</p:attrName>
                                        </p:attrNameLst>
                                      </p:cBhvr>
                                      <p:rCtr x="-15456" y="43981"/>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0"/>
                            </p:stCondLst>
                            <p:childTnLst>
                              <p:par>
                                <p:cTn id="36" presetID="16" presetClass="entr" presetSubtype="37"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childTnLst>
                          </p:cTn>
                        </p:par>
                        <p:par>
                          <p:cTn id="39" fill="hold">
                            <p:stCondLst>
                              <p:cond delay="5500"/>
                            </p:stCondLst>
                            <p:childTnLst>
                              <p:par>
                                <p:cTn id="40" presetID="16" presetClass="entr" presetSubtype="21"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3" repeatCount="indefinite" fill="hold" display="0">
                  <p:stCondLst>
                    <p:cond delay="indefinite"/>
                  </p:stCondLst>
                  <p:endCondLst>
                    <p:cond evt="onStopAudio" delay="0">
                      <p:tgtEl>
                        <p:sldTgt/>
                      </p:tgtEl>
                    </p:cond>
                  </p:endCondLst>
                </p:cTn>
                <p:tgtEl>
                  <p:spTgt spid="6"/>
                </p:tgtEl>
              </p:cMediaNode>
            </p:audio>
          </p:childTnLst>
        </p:cTn>
      </p:par>
    </p:tnLst>
    <p:bldLst>
      <p:bldP spid="3" grpId="0" animBg="1"/>
      <p:bldP spid="14" grpId="0" animBg="1"/>
      <p:bldP spid="1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615296" y="363414"/>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700154" y="448271"/>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329062" y="3627645"/>
            <a:ext cx="2519390" cy="1554272"/>
          </a:xfrm>
          <a:prstGeom prst="rect">
            <a:avLst/>
          </a:prstGeom>
          <a:noFill/>
          <a:effectLst/>
        </p:spPr>
        <p:txBody>
          <a:bodyPr wrap="square" rtlCol="0">
            <a:spAutoFit/>
          </a:bodyPr>
          <a:lstStyle/>
          <a:p>
            <a:r>
              <a:rPr lang="zh-CN" altLang="en-US"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☆导入阶段：11</a:t>
            </a:r>
            <a:r>
              <a:rPr lang="en-US" altLang="zh-CN"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/0</a:t>
            </a:r>
            <a:r>
              <a:rPr lang="zh-CN" altLang="en-US"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8-12</a:t>
            </a:r>
            <a:r>
              <a:rPr lang="en-US" altLang="zh-CN"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a:t>
            </a:r>
            <a:r>
              <a:rPr lang="zh-CN" altLang="en-US"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0</a:t>
            </a:r>
            <a:r>
              <a:rPr lang="en-US" altLang="zh-CN"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1</a:t>
            </a:r>
            <a:r>
              <a:rPr lang="zh-CN" altLang="en-US"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     </a:t>
            </a:r>
          </a:p>
          <a:p>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目标：市场发声，司机引流   </a:t>
            </a:r>
          </a:p>
          <a:p>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诉求：认识</a:t>
            </a:r>
            <a:r>
              <a:rPr lang="en-US" altLang="zh-CN"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a:t>
            </a:r>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呼我</a:t>
            </a:r>
            <a:r>
              <a:rPr lang="en-US" altLang="zh-CN"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a:t>
            </a:r>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sym typeface="+mn-ea"/>
              </a:rPr>
              <a:t>对绵阳出行市场的积极意义；</a:t>
            </a:r>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司机为什么要加入、如何加入</a:t>
            </a:r>
          </a:p>
          <a:p>
            <a:endParaRPr lang="en-US" altLang="zh-CN" sz="1100" dirty="0">
              <a:solidFill>
                <a:srgbClr val="FCFCFC"/>
              </a:solidFill>
            </a:endParaRPr>
          </a:p>
          <a:p>
            <a:endParaRPr lang="en-US" altLang="zh-CN" sz="1400" dirty="0">
              <a:solidFill>
                <a:srgbClr val="FCFCFC"/>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948257" y="3064141"/>
            <a:ext cx="2247530" cy="1554272"/>
          </a:xfrm>
          <a:prstGeom prst="rect">
            <a:avLst/>
          </a:prstGeom>
          <a:noFill/>
          <a:effectLst/>
        </p:spPr>
        <p:txBody>
          <a:bodyPr wrap="square" rtlCol="0">
            <a:spAutoFit/>
          </a:bodyPr>
          <a:lstStyle/>
          <a:p>
            <a:r>
              <a:rPr lang="zh-CN" altLang="en-US"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☆拉升阶段：12</a:t>
            </a:r>
            <a:r>
              <a:rPr lang="en-US" altLang="zh-CN"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/01</a:t>
            </a:r>
            <a:r>
              <a:rPr lang="zh-CN" altLang="en-US"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-元旦   </a:t>
            </a:r>
          </a:p>
          <a:p>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目标：根据运力匹配情况，进入产品宣传阶段    </a:t>
            </a:r>
          </a:p>
          <a:p>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诉求：了解</a:t>
            </a:r>
            <a:r>
              <a:rPr lang="en-US" altLang="zh-CN"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a:t>
            </a:r>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呼我</a:t>
            </a:r>
            <a:r>
              <a:rPr lang="en-US" altLang="zh-CN"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a:t>
            </a:r>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营造好感，号召市场体验</a:t>
            </a:r>
          </a:p>
          <a:p>
            <a:endParaRPr lang="en-US" altLang="zh-CN" sz="1100" dirty="0">
              <a:solidFill>
                <a:srgbClr val="FCFCFC"/>
              </a:solidFill>
            </a:endParaRPr>
          </a:p>
          <a:p>
            <a:endParaRPr lang="en-US" altLang="zh-CN" sz="1400" dirty="0">
              <a:solidFill>
                <a:srgbClr val="FCFCFC"/>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7403205" y="2540120"/>
            <a:ext cx="3734487" cy="1169551"/>
          </a:xfrm>
          <a:prstGeom prst="rect">
            <a:avLst/>
          </a:prstGeom>
          <a:noFill/>
          <a:effectLst/>
        </p:spPr>
        <p:txBody>
          <a:bodyPr wrap="square" rtlCol="0">
            <a:spAutoFit/>
          </a:bodyPr>
          <a:lstStyle/>
          <a:p>
            <a:r>
              <a:rPr lang="zh-CN" altLang="en-US" sz="1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a:rPr>
              <a:t>☆引爆阶段：元旦后-春节  </a:t>
            </a:r>
          </a:p>
          <a:p>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目标：配合营销政策进行活动或促销宣传   </a:t>
            </a:r>
          </a:p>
          <a:p>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诉求：选择</a:t>
            </a:r>
            <a:r>
              <a:rPr lang="en-US" altLang="zh-CN"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a:t>
            </a:r>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呼我</a:t>
            </a:r>
            <a:r>
              <a:rPr lang="en-US" altLang="zh-CN"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a:t>
            </a:r>
            <a:r>
              <a:rPr lang="zh-CN" altLang="en-US" sz="1400" dirty="0">
                <a:solidFill>
                  <a:schemeClr val="bg1"/>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直击用户群体，挖掘本时间段最大潜在目标客群，通过亲情与活动嫁接，达到事半功倍的宣传效果</a:t>
            </a:r>
            <a:endParaRPr lang="en-US" altLang="zh-CN" sz="1400" dirty="0">
              <a:solidFill>
                <a:srgbClr val="FCFCFC"/>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171191" y="4823365"/>
            <a:ext cx="3264204" cy="1094282"/>
            <a:chOff x="1062709" y="4478590"/>
            <a:chExt cx="3264204" cy="1094282"/>
          </a:xfrm>
        </p:grpSpPr>
        <p:sp>
          <p:nvSpPr>
            <p:cNvPr id="38" name="矩形 37"/>
            <p:cNvSpPr/>
            <p:nvPr/>
          </p:nvSpPr>
          <p:spPr>
            <a:xfrm>
              <a:off x="1062709" y="5083501"/>
              <a:ext cx="2361466" cy="489371"/>
            </a:xfrm>
            <a:prstGeom prst="rect">
              <a:avLst/>
            </a:prstGeom>
            <a:gradFill flip="none" rotWithShape="1">
              <a:gsLst>
                <a:gs pos="0">
                  <a:srgbClr val="515151"/>
                </a:gs>
                <a:gs pos="100000">
                  <a:srgbClr val="202020"/>
                </a:gs>
              </a:gsLst>
              <a:lin ang="2700000" scaled="1"/>
              <a:tileRect/>
            </a:gradFill>
            <a:ln>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62993" y="4478590"/>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gradFill>
              <a:gsLst>
                <a:gs pos="0">
                  <a:srgbClr val="FDFA75"/>
                </a:gs>
                <a:gs pos="100000">
                  <a:srgbClr val="D79E1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36"/>
            <p:cNvSpPr/>
            <p:nvPr/>
          </p:nvSpPr>
          <p:spPr>
            <a:xfrm rot="18905918">
              <a:off x="3124763" y="4848262"/>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DEB0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文本框 42"/>
            <p:cNvSpPr txBox="1"/>
            <p:nvPr/>
          </p:nvSpPr>
          <p:spPr>
            <a:xfrm>
              <a:off x="1554647" y="5139343"/>
              <a:ext cx="1257075" cy="400110"/>
            </a:xfrm>
            <a:prstGeom prst="rect">
              <a:avLst/>
            </a:prstGeom>
            <a:noFill/>
            <a:effectLst/>
          </p:spPr>
          <p:txBody>
            <a:bodyPr wrap="none" rtlCol="0">
              <a:spAutoFit/>
            </a:bodyPr>
            <a:lstStyle/>
            <a:p>
              <a:r>
                <a:rPr lang="en-US" altLang="zh-CN" sz="1100" b="1" dirty="0">
                  <a:solidFill>
                    <a:srgbClr val="0DEFFA"/>
                  </a:solidFill>
                  <a:latin typeface="方正姚体" panose="02010601030101010101" pitchFamily="2" charset="-122"/>
                  <a:ea typeface="方正姚体" panose="02010601030101010101" pitchFamily="2" charset="-122"/>
                </a:rPr>
                <a:t>  </a:t>
              </a:r>
              <a:r>
                <a:rPr lang="en-US" altLang="zh-CN" sz="2000" b="1" dirty="0">
                  <a:solidFill>
                    <a:srgbClr val="ECD249"/>
                  </a:solidFill>
                  <a:latin typeface="方正姚体" panose="02010601030101010101" pitchFamily="2" charset="-122"/>
                  <a:ea typeface="方正姚体" panose="02010601030101010101" pitchFamily="2" charset="-122"/>
                </a:rPr>
                <a:t>STEP   01</a:t>
              </a:r>
              <a:endParaRPr lang="en-US" altLang="zh-CN" sz="2000" dirty="0">
                <a:solidFill>
                  <a:srgbClr val="FCFCFC"/>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532658" y="4333994"/>
            <a:ext cx="3264204" cy="1090936"/>
            <a:chOff x="3424176" y="3989219"/>
            <a:chExt cx="3264204" cy="1090936"/>
          </a:xfrm>
        </p:grpSpPr>
        <p:sp>
          <p:nvSpPr>
            <p:cNvPr id="33" name="任意多边形 32"/>
            <p:cNvSpPr/>
            <p:nvPr/>
          </p:nvSpPr>
          <p:spPr>
            <a:xfrm>
              <a:off x="3424460" y="3989219"/>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gradFill>
              <a:gsLst>
                <a:gs pos="0">
                  <a:srgbClr val="FDFA75"/>
                </a:gs>
                <a:gs pos="100000">
                  <a:srgbClr val="D79E1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33"/>
            <p:cNvSpPr/>
            <p:nvPr/>
          </p:nvSpPr>
          <p:spPr>
            <a:xfrm rot="18905918">
              <a:off x="5486230" y="4358891"/>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DEB0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矩形 34"/>
            <p:cNvSpPr/>
            <p:nvPr/>
          </p:nvSpPr>
          <p:spPr>
            <a:xfrm>
              <a:off x="3424176" y="4594130"/>
              <a:ext cx="2361466" cy="486025"/>
            </a:xfrm>
            <a:prstGeom prst="rect">
              <a:avLst/>
            </a:prstGeom>
            <a:gradFill flip="none" rotWithShape="1">
              <a:gsLst>
                <a:gs pos="0">
                  <a:srgbClr val="515151"/>
                </a:gs>
                <a:gs pos="100000">
                  <a:srgbClr val="202020"/>
                </a:gs>
              </a:gsLst>
              <a:lin ang="2700000" scaled="1"/>
              <a:tileRect/>
            </a:gradFill>
            <a:ln>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915685" y="4646626"/>
              <a:ext cx="1257075" cy="400110"/>
            </a:xfrm>
            <a:prstGeom prst="rect">
              <a:avLst/>
            </a:prstGeom>
            <a:noFill/>
            <a:effectLst/>
          </p:spPr>
          <p:txBody>
            <a:bodyPr wrap="none" rtlCol="0">
              <a:spAutoFit/>
            </a:bodyPr>
            <a:lstStyle/>
            <a:p>
              <a:r>
                <a:rPr lang="en-US" altLang="zh-CN" sz="1100" b="1" dirty="0">
                  <a:solidFill>
                    <a:srgbClr val="0DEFFA"/>
                  </a:solidFill>
                  <a:latin typeface="方正姚体" panose="02010601030101010101" pitchFamily="2" charset="-122"/>
                  <a:ea typeface="方正姚体" panose="02010601030101010101" pitchFamily="2" charset="-122"/>
                </a:rPr>
                <a:t>  </a:t>
              </a:r>
              <a:r>
                <a:rPr lang="en-US" altLang="zh-CN" sz="2000" b="1" dirty="0">
                  <a:solidFill>
                    <a:srgbClr val="ECD249"/>
                  </a:solidFill>
                  <a:latin typeface="方正姚体" panose="02010601030101010101" pitchFamily="2" charset="-122"/>
                  <a:ea typeface="方正姚体" panose="02010601030101010101" pitchFamily="2" charset="-122"/>
                </a:rPr>
                <a:t>STEP   02</a:t>
              </a:r>
              <a:endParaRPr lang="en-US" altLang="zh-CN" sz="2000" dirty="0">
                <a:solidFill>
                  <a:srgbClr val="FCFCFC"/>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894124" y="3844623"/>
            <a:ext cx="3264204" cy="1090936"/>
            <a:chOff x="5785642" y="3499848"/>
            <a:chExt cx="3264204" cy="1090936"/>
          </a:xfrm>
        </p:grpSpPr>
        <p:sp>
          <p:nvSpPr>
            <p:cNvPr id="30" name="任意多边形 29"/>
            <p:cNvSpPr/>
            <p:nvPr/>
          </p:nvSpPr>
          <p:spPr>
            <a:xfrm>
              <a:off x="5785926" y="3499848"/>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gradFill>
              <a:gsLst>
                <a:gs pos="0">
                  <a:srgbClr val="FDFA75"/>
                </a:gs>
                <a:gs pos="100000">
                  <a:srgbClr val="D79E1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30"/>
            <p:cNvSpPr/>
            <p:nvPr/>
          </p:nvSpPr>
          <p:spPr>
            <a:xfrm rot="18905918">
              <a:off x="7847696" y="3869520"/>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DEB0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矩形 31"/>
            <p:cNvSpPr/>
            <p:nvPr/>
          </p:nvSpPr>
          <p:spPr>
            <a:xfrm>
              <a:off x="5785642" y="4104759"/>
              <a:ext cx="2361466" cy="486025"/>
            </a:xfrm>
            <a:prstGeom prst="rect">
              <a:avLst/>
            </a:prstGeom>
            <a:gradFill flip="none" rotWithShape="1">
              <a:gsLst>
                <a:gs pos="0">
                  <a:srgbClr val="515151"/>
                </a:gs>
                <a:gs pos="100000">
                  <a:srgbClr val="202020"/>
                </a:gs>
              </a:gsLst>
              <a:lin ang="2700000" scaled="1"/>
              <a:tileRect/>
            </a:gradFill>
            <a:ln>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6294723" y="4163943"/>
              <a:ext cx="1257075" cy="400110"/>
            </a:xfrm>
            <a:prstGeom prst="rect">
              <a:avLst/>
            </a:prstGeom>
            <a:noFill/>
            <a:effectLst/>
          </p:spPr>
          <p:txBody>
            <a:bodyPr wrap="none" rtlCol="0">
              <a:spAutoFit/>
            </a:bodyPr>
            <a:lstStyle/>
            <a:p>
              <a:r>
                <a:rPr lang="en-US" altLang="zh-CN" sz="1100" b="1" dirty="0">
                  <a:solidFill>
                    <a:srgbClr val="0DEFFA"/>
                  </a:solidFill>
                  <a:latin typeface="方正姚体" panose="02010601030101010101" pitchFamily="2" charset="-122"/>
                  <a:ea typeface="方正姚体" panose="02010601030101010101" pitchFamily="2" charset="-122"/>
                </a:rPr>
                <a:t>  </a:t>
              </a:r>
              <a:r>
                <a:rPr lang="en-US" altLang="zh-CN" sz="2000" b="1" dirty="0">
                  <a:solidFill>
                    <a:srgbClr val="ECD249"/>
                  </a:solidFill>
                  <a:latin typeface="方正姚体" panose="02010601030101010101" pitchFamily="2" charset="-122"/>
                  <a:ea typeface="方正姚体" panose="02010601030101010101" pitchFamily="2" charset="-122"/>
                </a:rPr>
                <a:t>STEP   03</a:t>
              </a:r>
              <a:endParaRPr lang="en-US" altLang="zh-CN" sz="2000" dirty="0">
                <a:solidFill>
                  <a:srgbClr val="FCFCFC"/>
                </a:solidFill>
                <a:latin typeface="微软雅黑" panose="020B0503020204020204" pitchFamily="34" charset="-122"/>
                <a:ea typeface="微软雅黑" panose="020B0503020204020204" pitchFamily="34" charset="-122"/>
              </a:endParaRPr>
            </a:p>
          </p:txBody>
        </p:sp>
      </p:grpSp>
      <p:sp>
        <p:nvSpPr>
          <p:cNvPr id="47" name="文本框 46"/>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阶段策略</a:t>
            </a:r>
          </a:p>
        </p:txBody>
      </p:sp>
      <p:sp>
        <p:nvSpPr>
          <p:cNvPr id="49" name="椭圆 48"/>
          <p:cNvSpPr/>
          <p:nvPr/>
        </p:nvSpPr>
        <p:spPr>
          <a:xfrm>
            <a:off x="2554452"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文本框 49"/>
          <p:cNvSpPr txBox="1"/>
          <p:nvPr/>
        </p:nvSpPr>
        <p:spPr>
          <a:xfrm>
            <a:off x="2782700" y="1326470"/>
            <a:ext cx="897890" cy="953135"/>
          </a:xfrm>
          <a:prstGeom prst="rect">
            <a:avLst/>
          </a:prstGeom>
          <a:noFill/>
        </p:spPr>
        <p:txBody>
          <a:bodyPr wrap="none" rtlCol="0" anchor="ctr">
            <a:spAutoFit/>
          </a:bodyPr>
          <a:lstStyle/>
          <a:p>
            <a:pPr algn="ctr">
              <a:lnSpc>
                <a:spcPct val="100000"/>
              </a:lnSpc>
            </a:pPr>
            <a:r>
              <a:rPr lang="zh-CN" altLang="en-US" sz="2800" b="1" dirty="0">
                <a:solidFill>
                  <a:srgbClr val="6092CC"/>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呼我</a:t>
            </a:r>
          </a:p>
          <a:p>
            <a:pPr algn="ctr">
              <a:lnSpc>
                <a:spcPct val="100000"/>
              </a:lnSpc>
            </a:pPr>
            <a:r>
              <a:rPr lang="zh-CN" altLang="en-US" sz="2800" b="1" dirty="0">
                <a:solidFill>
                  <a:srgbClr val="6092CC"/>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来了</a:t>
            </a:r>
          </a:p>
        </p:txBody>
      </p:sp>
      <p:sp>
        <p:nvSpPr>
          <p:cNvPr id="51" name="椭圆 50"/>
          <p:cNvSpPr/>
          <p:nvPr/>
        </p:nvSpPr>
        <p:spPr>
          <a:xfrm>
            <a:off x="5092859" y="1120967"/>
            <a:ext cx="1354666" cy="1354666"/>
          </a:xfrm>
          <a:prstGeom prst="ellipse">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2" name="文本框 51"/>
          <p:cNvSpPr txBox="1"/>
          <p:nvPr/>
        </p:nvSpPr>
        <p:spPr>
          <a:xfrm>
            <a:off x="5321505" y="1300416"/>
            <a:ext cx="897890" cy="953135"/>
          </a:xfrm>
          <a:prstGeom prst="rect">
            <a:avLst/>
          </a:prstGeom>
          <a:noFill/>
        </p:spPr>
        <p:txBody>
          <a:bodyPr wrap="none" rtlCol="0" anchor="ctr">
            <a:spAutoFit/>
          </a:bodyPr>
          <a:lstStyle/>
          <a:p>
            <a:pPr algn="ctr">
              <a:lnSpc>
                <a:spcPct val="100000"/>
              </a:lnSpc>
            </a:pPr>
            <a:r>
              <a:rPr lang="zh-CN" altLang="en-US" sz="2800" b="1" dirty="0">
                <a:solidFill>
                  <a:srgbClr val="6092CC"/>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试用</a:t>
            </a:r>
          </a:p>
          <a:p>
            <a:pPr algn="ctr">
              <a:lnSpc>
                <a:spcPct val="100000"/>
              </a:lnSpc>
            </a:pPr>
            <a:r>
              <a:rPr lang="zh-CN" altLang="en-US" sz="2800" b="1" dirty="0">
                <a:solidFill>
                  <a:srgbClr val="6092CC"/>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呼我</a:t>
            </a:r>
          </a:p>
        </p:txBody>
      </p:sp>
      <p:sp>
        <p:nvSpPr>
          <p:cNvPr id="53" name="椭圆 52"/>
          <p:cNvSpPr/>
          <p:nvPr/>
        </p:nvSpPr>
        <p:spPr>
          <a:xfrm>
            <a:off x="7745636" y="1126270"/>
            <a:ext cx="1354666" cy="1354666"/>
          </a:xfrm>
          <a:prstGeom prst="ellipse">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4" name="文本框 53"/>
          <p:cNvSpPr txBox="1"/>
          <p:nvPr/>
        </p:nvSpPr>
        <p:spPr>
          <a:xfrm>
            <a:off x="7974519" y="1327309"/>
            <a:ext cx="897890" cy="953135"/>
          </a:xfrm>
          <a:prstGeom prst="rect">
            <a:avLst/>
          </a:prstGeom>
          <a:noFill/>
        </p:spPr>
        <p:txBody>
          <a:bodyPr wrap="none" rtlCol="0" anchor="ctr">
            <a:spAutoFit/>
          </a:bodyPr>
          <a:lstStyle/>
          <a:p>
            <a:pPr algn="ctr">
              <a:lnSpc>
                <a:spcPct val="100000"/>
              </a:lnSpc>
            </a:pPr>
            <a:r>
              <a:rPr lang="zh-CN" altLang="en-US" sz="2800" b="1" dirty="0">
                <a:solidFill>
                  <a:srgbClr val="6092CC"/>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全城</a:t>
            </a:r>
          </a:p>
          <a:p>
            <a:pPr algn="ctr">
              <a:lnSpc>
                <a:spcPct val="100000"/>
              </a:lnSpc>
            </a:pPr>
            <a:r>
              <a:rPr lang="zh-CN" altLang="en-US" sz="2800" b="1" dirty="0">
                <a:solidFill>
                  <a:srgbClr val="6092CC"/>
                </a:solidFill>
                <a:effectLst>
                  <a:outerShdw blurRad="38100" dist="38100" dir="2700000" algn="tl">
                    <a:srgbClr val="000000">
                      <a:alpha val="43137"/>
                    </a:srgbClr>
                  </a:outerShdw>
                </a:effectLst>
                <a:latin typeface="方正悠黑_GB18030_粗" panose="02000000000000000000" pitchFamily="2" charset="-122"/>
                <a:ea typeface="方正悠黑_GB18030_粗" panose="02000000000000000000" pitchFamily="2" charset="-122"/>
              </a:rPr>
              <a:t>呼我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flipH="1">
            <a:off x="8615296" y="363414"/>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flipH="1">
            <a:off x="8700154" y="448271"/>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推广口号</a:t>
            </a:r>
          </a:p>
        </p:txBody>
      </p:sp>
      <p:grpSp>
        <p:nvGrpSpPr>
          <p:cNvPr id="11" name="组合 10"/>
          <p:cNvGrpSpPr/>
          <p:nvPr/>
        </p:nvGrpSpPr>
        <p:grpSpPr>
          <a:xfrm>
            <a:off x="1595457" y="2949010"/>
            <a:ext cx="8128000" cy="1193171"/>
            <a:chOff x="2032000" y="1195248"/>
            <a:chExt cx="8128000" cy="1193171"/>
          </a:xfrm>
        </p:grpSpPr>
        <p:sp>
          <p:nvSpPr>
            <p:cNvPr id="12" name="矩形 11"/>
            <p:cNvSpPr/>
            <p:nvPr/>
          </p:nvSpPr>
          <p:spPr>
            <a:xfrm>
              <a:off x="2032000" y="1355219"/>
              <a:ext cx="8128000" cy="1033200"/>
            </a:xfrm>
            <a:prstGeom prst="rect">
              <a:avLst/>
            </a:prstGeom>
            <a:solidFill>
              <a:schemeClr val="bg1">
                <a:alpha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文本框 12"/>
            <p:cNvSpPr txBox="1"/>
            <p:nvPr/>
          </p:nvSpPr>
          <p:spPr>
            <a:xfrm>
              <a:off x="8602957" y="1195248"/>
              <a:ext cx="1427480" cy="1116965"/>
            </a:xfrm>
            <a:prstGeom prst="rect">
              <a:avLst/>
            </a:prstGeom>
            <a:noFill/>
          </p:spPr>
          <p:txBody>
            <a:bodyPr wrap="none" rtlCol="0" anchor="ctr">
              <a:spAutoFit/>
            </a:bodyPr>
            <a:lstStyle/>
            <a:p>
              <a:pPr algn="r">
                <a:lnSpc>
                  <a:spcPts val="8000"/>
                </a:lnSpc>
              </a:pPr>
              <a:r>
                <a:rPr lang="zh-CN" altLang="en-US" sz="2600" spc="-150" dirty="0">
                  <a:solidFill>
                    <a:srgbClr val="6092CC"/>
                  </a:solidFill>
                  <a:latin typeface="方正悠黑_GB18030_粗" panose="02000000000000000000" pitchFamily="2" charset="-122"/>
                  <a:ea typeface="方正悠黑_GB18030_粗" panose="02000000000000000000" pitchFamily="2" charset="-122"/>
                </a:rPr>
                <a:t>明确优势</a:t>
              </a:r>
              <a:endParaRPr lang="zh-CN" altLang="en-US" sz="2600" spc="-150" dirty="0">
                <a:solidFill>
                  <a:schemeClr val="bg1"/>
                </a:solidFill>
                <a:latin typeface="方正悠黑_GB18030_粗" panose="02000000000000000000" pitchFamily="2" charset="-122"/>
                <a:ea typeface="方正悠黑_GB18030_粗" panose="02000000000000000000" pitchFamily="2" charset="-122"/>
              </a:endParaRPr>
            </a:p>
          </p:txBody>
        </p:sp>
      </p:grpSp>
      <p:grpSp>
        <p:nvGrpSpPr>
          <p:cNvPr id="14" name="组合 13"/>
          <p:cNvGrpSpPr/>
          <p:nvPr/>
        </p:nvGrpSpPr>
        <p:grpSpPr>
          <a:xfrm>
            <a:off x="1799764" y="2224067"/>
            <a:ext cx="6504787" cy="1210320"/>
            <a:chOff x="2438400" y="750059"/>
            <a:chExt cx="5690235" cy="1210320"/>
          </a:xfrm>
        </p:grpSpPr>
        <p:sp>
          <p:nvSpPr>
            <p:cNvPr id="15" name="任意多边形 14"/>
            <p:cNvSpPr/>
            <p:nvPr/>
          </p:nvSpPr>
          <p:spPr>
            <a:xfrm>
              <a:off x="2438400" y="750059"/>
              <a:ext cx="5689600" cy="1210320"/>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a:solidFill>
              <a:schemeClr val="tx1">
                <a:lumMod val="50000"/>
                <a:lumOff val="50000"/>
                <a:alpha val="7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136" tIns="59083" rIns="274136" bIns="59083" numCol="1" spcCol="1270" anchor="ctr" anchorCtr="0">
              <a:noAutofit/>
            </a:bodyPr>
            <a:lstStyle/>
            <a:p>
              <a:pPr marL="0" lvl="0" indent="0" algn="l" defTabSz="1822450">
                <a:lnSpc>
                  <a:spcPct val="90000"/>
                </a:lnSpc>
                <a:spcBef>
                  <a:spcPct val="0"/>
                </a:spcBef>
                <a:spcAft>
                  <a:spcPct val="35000"/>
                </a:spcAft>
                <a:buNone/>
              </a:pPr>
              <a:endParaRPr lang="zh-CN" altLang="en-US" sz="4400" kern="1200"/>
            </a:p>
          </p:txBody>
        </p:sp>
        <p:sp>
          <p:nvSpPr>
            <p:cNvPr id="16" name="文本框 15"/>
            <p:cNvSpPr txBox="1"/>
            <p:nvPr/>
          </p:nvSpPr>
          <p:spPr>
            <a:xfrm>
              <a:off x="2438400" y="1142489"/>
              <a:ext cx="5690235" cy="759182"/>
            </a:xfrm>
            <a:prstGeom prst="rect">
              <a:avLst/>
            </a:prstGeom>
            <a:noFill/>
          </p:spPr>
          <p:txBody>
            <a:bodyPr wrap="square" rtlCol="0">
              <a:spAutoFit/>
            </a:bodyPr>
            <a:lstStyle/>
            <a:p>
              <a:pPr algn="ctr">
                <a:lnSpc>
                  <a:spcPts val="2600"/>
                </a:lnSpc>
              </a:pPr>
              <a:r>
                <a:rPr lang="zh-CN" altLang="en-US" sz="2400" spc="300" dirty="0">
                  <a:solidFill>
                    <a:schemeClr val="bg1"/>
                  </a:solidFill>
                  <a:latin typeface="方正细黑_YS" panose="02010600010101010101" pitchFamily="2" charset="-122"/>
                  <a:ea typeface="方正细黑_YS" panose="02010600010101010101" pitchFamily="2" charset="-122"/>
                </a:rPr>
                <a:t>绵阳唯一正规网约车平台——呼我来了</a:t>
              </a:r>
            </a:p>
          </p:txBody>
        </p:sp>
      </p:grpSp>
      <p:pic>
        <p:nvPicPr>
          <p:cNvPr id="2" name="内容占位符 21">
            <a:extLst>
              <a:ext uri="{FF2B5EF4-FFF2-40B4-BE49-F238E27FC236}">
                <a16:creationId xmlns:a16="http://schemas.microsoft.com/office/drawing/2014/main" id="{DD0103C6-1E02-4C9A-A7CD-F2A667DD6D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7"/>
          <a:stretch/>
        </p:blipFill>
        <p:spPr>
          <a:xfrm>
            <a:off x="3879870" y="4556225"/>
            <a:ext cx="2216130" cy="941739"/>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bwMode="auto">
          <a:xfrm>
            <a:off x="1075425" y="1551811"/>
            <a:ext cx="6626501" cy="1818734"/>
          </a:xfrm>
          <a:custGeom>
            <a:avLst/>
            <a:gdLst>
              <a:gd name="connsiteX0" fmla="*/ 1518707 w 4770580"/>
              <a:gd name="connsiteY0" fmla="*/ 68270 h 1309351"/>
              <a:gd name="connsiteX1" fmla="*/ 1341950 w 4770580"/>
              <a:gd name="connsiteY1" fmla="*/ 166412 h 1309351"/>
              <a:gd name="connsiteX2" fmla="*/ 1300229 w 4770580"/>
              <a:gd name="connsiteY2" fmla="*/ 236195 h 1309351"/>
              <a:gd name="connsiteX3" fmla="*/ 1266876 w 4770580"/>
              <a:gd name="connsiteY3" fmla="*/ 291983 h 1309351"/>
              <a:gd name="connsiteX4" fmla="*/ 1278103 w 4770580"/>
              <a:gd name="connsiteY4" fmla="*/ 311429 h 1309351"/>
              <a:gd name="connsiteX5" fmla="*/ 1413457 w 4770580"/>
              <a:gd name="connsiteY5" fmla="*/ 545868 h 1309351"/>
              <a:gd name="connsiteX6" fmla="*/ 1413571 w 4770580"/>
              <a:gd name="connsiteY6" fmla="*/ 763108 h 1309351"/>
              <a:gd name="connsiteX7" fmla="*/ 1267753 w 4770580"/>
              <a:gd name="connsiteY7" fmla="*/ 1015754 h 1309351"/>
              <a:gd name="connsiteX8" fmla="*/ 1263392 w 4770580"/>
              <a:gd name="connsiteY8" fmla="*/ 1023311 h 1309351"/>
              <a:gd name="connsiteX9" fmla="*/ 1264931 w 4770580"/>
              <a:gd name="connsiteY9" fmla="*/ 1025879 h 1309351"/>
              <a:gd name="connsiteX10" fmla="*/ 1341950 w 4770580"/>
              <a:gd name="connsiteY10" fmla="*/ 1154283 h 1309351"/>
              <a:gd name="connsiteX11" fmla="*/ 1518707 w 4770580"/>
              <a:gd name="connsiteY11" fmla="*/ 1252423 h 1309351"/>
              <a:gd name="connsiteX12" fmla="*/ 4267820 w 4770580"/>
              <a:gd name="connsiteY12" fmla="*/ 1252423 h 1309351"/>
              <a:gd name="connsiteX13" fmla="*/ 4443238 w 4770580"/>
              <a:gd name="connsiteY13" fmla="*/ 1154283 h 1309351"/>
              <a:gd name="connsiteX14" fmla="*/ 4681593 w 4770580"/>
              <a:gd name="connsiteY14" fmla="*/ 759135 h 1309351"/>
              <a:gd name="connsiteX15" fmla="*/ 4681593 w 4770580"/>
              <a:gd name="connsiteY15" fmla="*/ 562851 h 1309351"/>
              <a:gd name="connsiteX16" fmla="*/ 4443238 w 4770580"/>
              <a:gd name="connsiteY16" fmla="*/ 166412 h 1309351"/>
              <a:gd name="connsiteX17" fmla="*/ 4267820 w 4770580"/>
              <a:gd name="connsiteY17" fmla="*/ 68270 h 1309351"/>
              <a:gd name="connsiteX18" fmla="*/ 1518707 w 4770580"/>
              <a:gd name="connsiteY18" fmla="*/ 68270 h 1309351"/>
              <a:gd name="connsiteX19" fmla="*/ 720841 w 4770580"/>
              <a:gd name="connsiteY19" fmla="*/ 63932 h 1309351"/>
              <a:gd name="connsiteX20" fmla="*/ 631877 w 4770580"/>
              <a:gd name="connsiteY20" fmla="*/ 86206 h 1309351"/>
              <a:gd name="connsiteX21" fmla="*/ 273216 w 4770580"/>
              <a:gd name="connsiteY21" fmla="*/ 293279 h 1309351"/>
              <a:gd name="connsiteX22" fmla="*/ 184004 w 4770580"/>
              <a:gd name="connsiteY22" fmla="*/ 447613 h 1309351"/>
              <a:gd name="connsiteX23" fmla="*/ 183946 w 4770580"/>
              <a:gd name="connsiteY23" fmla="*/ 861660 h 1309351"/>
              <a:gd name="connsiteX24" fmla="*/ 273583 w 4770580"/>
              <a:gd name="connsiteY24" fmla="*/ 1016915 h 1309351"/>
              <a:gd name="connsiteX25" fmla="*/ 632187 w 4770580"/>
              <a:gd name="connsiteY25" fmla="*/ 1223889 h 1309351"/>
              <a:gd name="connsiteX26" fmla="*/ 810450 w 4770580"/>
              <a:gd name="connsiteY26" fmla="*/ 1223795 h 1309351"/>
              <a:gd name="connsiteX27" fmla="*/ 1169111 w 4770580"/>
              <a:gd name="connsiteY27" fmla="*/ 1016722 h 1309351"/>
              <a:gd name="connsiteX28" fmla="*/ 1258324 w 4770580"/>
              <a:gd name="connsiteY28" fmla="*/ 862389 h 1309351"/>
              <a:gd name="connsiteX29" fmla="*/ 1258381 w 4770580"/>
              <a:gd name="connsiteY29" fmla="*/ 448342 h 1309351"/>
              <a:gd name="connsiteX30" fmla="*/ 1168744 w 4770580"/>
              <a:gd name="connsiteY30" fmla="*/ 293086 h 1309351"/>
              <a:gd name="connsiteX31" fmla="*/ 810141 w 4770580"/>
              <a:gd name="connsiteY31" fmla="*/ 86112 h 1309351"/>
              <a:gd name="connsiteX32" fmla="*/ 720841 w 4770580"/>
              <a:gd name="connsiteY32" fmla="*/ 63932 h 1309351"/>
              <a:gd name="connsiteX33" fmla="*/ 468456 w 4770580"/>
              <a:gd name="connsiteY33" fmla="*/ 0 h 1309351"/>
              <a:gd name="connsiteX34" fmla="*/ 973030 w 4770580"/>
              <a:gd name="connsiteY34" fmla="*/ 70 h 1309351"/>
              <a:gd name="connsiteX35" fmla="*/ 1161109 w 4770580"/>
              <a:gd name="connsiteY35" fmla="*/ 108788 h 1309351"/>
              <a:gd name="connsiteX36" fmla="*/ 1205528 w 4770580"/>
              <a:gd name="connsiteY36" fmla="*/ 185726 h 1309351"/>
              <a:gd name="connsiteX37" fmla="*/ 1230238 w 4770580"/>
              <a:gd name="connsiteY37" fmla="*/ 228524 h 1309351"/>
              <a:gd name="connsiteX38" fmla="*/ 1244158 w 4770580"/>
              <a:gd name="connsiteY38" fmla="*/ 204345 h 1309351"/>
              <a:gd name="connsiteX39" fmla="*/ 1287348 w 4770580"/>
              <a:gd name="connsiteY39" fmla="*/ 129321 h 1309351"/>
              <a:gd name="connsiteX40" fmla="*/ 1470329 w 4770580"/>
              <a:gd name="connsiteY40" fmla="*/ 23809 h 1309351"/>
              <a:gd name="connsiteX41" fmla="*/ 4316245 w 4770580"/>
              <a:gd name="connsiteY41" fmla="*/ 23809 h 1309351"/>
              <a:gd name="connsiteX42" fmla="*/ 4497840 w 4770580"/>
              <a:gd name="connsiteY42" fmla="*/ 129321 h 1309351"/>
              <a:gd name="connsiteX43" fmla="*/ 4744589 w 4770580"/>
              <a:gd name="connsiteY43" fmla="*/ 555530 h 1309351"/>
              <a:gd name="connsiteX44" fmla="*/ 4744589 w 4770580"/>
              <a:gd name="connsiteY44" fmla="*/ 766553 h 1309351"/>
              <a:gd name="connsiteX45" fmla="*/ 4497840 w 4770580"/>
              <a:gd name="connsiteY45" fmla="*/ 1191374 h 1309351"/>
              <a:gd name="connsiteX46" fmla="*/ 4316245 w 4770580"/>
              <a:gd name="connsiteY46" fmla="*/ 1296885 h 1309351"/>
              <a:gd name="connsiteX47" fmla="*/ 1470329 w 4770580"/>
              <a:gd name="connsiteY47" fmla="*/ 1296885 h 1309351"/>
              <a:gd name="connsiteX48" fmla="*/ 1287348 w 4770580"/>
              <a:gd name="connsiteY48" fmla="*/ 1191374 h 1309351"/>
              <a:gd name="connsiteX49" fmla="*/ 1227445 w 4770580"/>
              <a:gd name="connsiteY49" fmla="*/ 1087658 h 1309351"/>
              <a:gd name="connsiteX50" fmla="*/ 1226848 w 4770580"/>
              <a:gd name="connsiteY50" fmla="*/ 1086624 h 1309351"/>
              <a:gd name="connsiteX51" fmla="*/ 1222923 w 4770580"/>
              <a:gd name="connsiteY51" fmla="*/ 1093425 h 1309351"/>
              <a:gd name="connsiteX52" fmla="*/ 1161344 w 4770580"/>
              <a:gd name="connsiteY52" fmla="*/ 1200117 h 1309351"/>
              <a:gd name="connsiteX53" fmla="*/ 972144 w 4770580"/>
              <a:gd name="connsiteY53" fmla="*/ 1309351 h 1309351"/>
              <a:gd name="connsiteX54" fmla="*/ 467570 w 4770580"/>
              <a:gd name="connsiteY54" fmla="*/ 1309282 h 1309351"/>
              <a:gd name="connsiteX55" fmla="*/ 279492 w 4770580"/>
              <a:gd name="connsiteY55" fmla="*/ 1200563 h 1309351"/>
              <a:gd name="connsiteX56" fmla="*/ 27144 w 4770580"/>
              <a:gd name="connsiteY56" fmla="*/ 763483 h 1309351"/>
              <a:gd name="connsiteX57" fmla="*/ 27030 w 4770580"/>
              <a:gd name="connsiteY57" fmla="*/ 546244 h 1309351"/>
              <a:gd name="connsiteX58" fmla="*/ 279256 w 4770580"/>
              <a:gd name="connsiteY58" fmla="*/ 109234 h 1309351"/>
              <a:gd name="connsiteX59" fmla="*/ 468456 w 4770580"/>
              <a:gd name="connsiteY59" fmla="*/ 0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gradFill>
            <a:gsLst>
              <a:gs pos="0">
                <a:srgbClr val="FDFA75"/>
              </a:gs>
              <a:gs pos="100000">
                <a:srgbClr val="D79E11"/>
              </a:gs>
            </a:gsLst>
            <a:lin ang="2700000" scaled="1"/>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31" name="组合 30"/>
          <p:cNvGrpSpPr/>
          <p:nvPr/>
        </p:nvGrpSpPr>
        <p:grpSpPr>
          <a:xfrm>
            <a:off x="1908151" y="2184072"/>
            <a:ext cx="453607" cy="436227"/>
            <a:chOff x="9791183" y="5224434"/>
            <a:chExt cx="645684" cy="620945"/>
          </a:xfrm>
          <a:gradFill>
            <a:gsLst>
              <a:gs pos="0">
                <a:srgbClr val="FDFA75"/>
              </a:gs>
              <a:gs pos="100000">
                <a:srgbClr val="D79E11"/>
              </a:gs>
            </a:gsLst>
            <a:lin ang="2700000" scaled="1"/>
          </a:gradFill>
          <a:effectLst/>
        </p:grpSpPr>
        <p:sp>
          <p:nvSpPr>
            <p:cNvPr id="32"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 name="文本框 45"/>
          <p:cNvSpPr txBox="1"/>
          <p:nvPr/>
        </p:nvSpPr>
        <p:spPr>
          <a:xfrm>
            <a:off x="3300314" y="2011215"/>
            <a:ext cx="3842719" cy="759182"/>
          </a:xfrm>
          <a:prstGeom prst="rect">
            <a:avLst/>
          </a:prstGeom>
          <a:noFill/>
          <a:effectLst/>
        </p:spPr>
        <p:txBody>
          <a:bodyPr wrap="none" rtlCol="0">
            <a:spAutoFit/>
          </a:bodyPr>
          <a:lstStyle/>
          <a:p>
            <a:pPr>
              <a:lnSpc>
                <a:spcPts val="2600"/>
              </a:lnSpc>
            </a:pPr>
            <a:r>
              <a:rPr lang="zh-CN" altLang="en-US" sz="2000" spc="300" dirty="0">
                <a:solidFill>
                  <a:schemeClr val="bg1"/>
                </a:solidFill>
                <a:latin typeface="方正细黑_YS" panose="02010600010101010101" pitchFamily="2" charset="-122"/>
                <a:ea typeface="方正细黑_YS" panose="02010600010101010101" pitchFamily="2" charset="-122"/>
              </a:rPr>
              <a:t>起早摸黑，</a:t>
            </a:r>
            <a:endParaRPr lang="en-US" altLang="zh-CN" sz="2000" spc="300" dirty="0">
              <a:solidFill>
                <a:schemeClr val="bg1"/>
              </a:solidFill>
              <a:latin typeface="方正细黑_YS" panose="02010600010101010101" pitchFamily="2" charset="-122"/>
              <a:ea typeface="方正细黑_YS" panose="02010600010101010101" pitchFamily="2" charset="-122"/>
            </a:endParaRPr>
          </a:p>
          <a:p>
            <a:pPr>
              <a:lnSpc>
                <a:spcPts val="2600"/>
              </a:lnSpc>
            </a:pPr>
            <a:r>
              <a:rPr lang="zh-CN" altLang="en-US" sz="2000" spc="300" dirty="0">
                <a:solidFill>
                  <a:schemeClr val="bg1"/>
                </a:solidFill>
                <a:latin typeface="方正细黑_YS" panose="02010600010101010101" pitchFamily="2" charset="-122"/>
                <a:ea typeface="方正细黑_YS" panose="02010600010101010101" pitchFamily="2" charset="-122"/>
              </a:rPr>
              <a:t>          没想到我涉了“黑”</a:t>
            </a:r>
            <a:endParaRPr lang="en-US" altLang="zh-CN" sz="2000" dirty="0">
              <a:solidFill>
                <a:srgbClr val="FCFCFC"/>
              </a:solidFill>
            </a:endParaRPr>
          </a:p>
        </p:txBody>
      </p:sp>
      <p:grpSp>
        <p:nvGrpSpPr>
          <p:cNvPr id="3" name="组合 2"/>
          <p:cNvGrpSpPr/>
          <p:nvPr/>
        </p:nvGrpSpPr>
        <p:grpSpPr>
          <a:xfrm>
            <a:off x="5914647" y="4091697"/>
            <a:ext cx="4770580" cy="1309351"/>
            <a:chOff x="5967013" y="2701053"/>
            <a:chExt cx="4770580" cy="1309351"/>
          </a:xfrm>
        </p:grpSpPr>
        <p:sp>
          <p:nvSpPr>
            <p:cNvPr id="44" name="任意多边形 43"/>
            <p:cNvSpPr/>
            <p:nvPr/>
          </p:nvSpPr>
          <p:spPr bwMode="auto">
            <a:xfrm rot="10800000">
              <a:off x="5967013" y="2701053"/>
              <a:ext cx="4770580" cy="1309351"/>
            </a:xfrm>
            <a:custGeom>
              <a:avLst/>
              <a:gdLst>
                <a:gd name="connsiteX0" fmla="*/ 721107 w 4770580"/>
                <a:gd name="connsiteY0" fmla="*/ 1246288 h 1309351"/>
                <a:gd name="connsiteX1" fmla="*/ 810450 w 4770580"/>
                <a:gd name="connsiteY1" fmla="*/ 1223794 h 1309351"/>
                <a:gd name="connsiteX2" fmla="*/ 1169111 w 4770580"/>
                <a:gd name="connsiteY2" fmla="*/ 1016721 h 1309351"/>
                <a:gd name="connsiteX3" fmla="*/ 1258324 w 4770580"/>
                <a:gd name="connsiteY3" fmla="*/ 862388 h 1309351"/>
                <a:gd name="connsiteX4" fmla="*/ 1258381 w 4770580"/>
                <a:gd name="connsiteY4" fmla="*/ 448341 h 1309351"/>
                <a:gd name="connsiteX5" fmla="*/ 1168744 w 4770580"/>
                <a:gd name="connsiteY5" fmla="*/ 293085 h 1309351"/>
                <a:gd name="connsiteX6" fmla="*/ 810141 w 4770580"/>
                <a:gd name="connsiteY6" fmla="*/ 86111 h 1309351"/>
                <a:gd name="connsiteX7" fmla="*/ 631877 w 4770580"/>
                <a:gd name="connsiteY7" fmla="*/ 86205 h 1309351"/>
                <a:gd name="connsiteX8" fmla="*/ 273216 w 4770580"/>
                <a:gd name="connsiteY8" fmla="*/ 293278 h 1309351"/>
                <a:gd name="connsiteX9" fmla="*/ 184003 w 4770580"/>
                <a:gd name="connsiteY9" fmla="*/ 447612 h 1309351"/>
                <a:gd name="connsiteX10" fmla="*/ 183946 w 4770580"/>
                <a:gd name="connsiteY10" fmla="*/ 861659 h 1309351"/>
                <a:gd name="connsiteX11" fmla="*/ 273583 w 4770580"/>
                <a:gd name="connsiteY11" fmla="*/ 1016914 h 1309351"/>
                <a:gd name="connsiteX12" fmla="*/ 632187 w 4770580"/>
                <a:gd name="connsiteY12" fmla="*/ 1223888 h 1309351"/>
                <a:gd name="connsiteX13" fmla="*/ 721107 w 4770580"/>
                <a:gd name="connsiteY13" fmla="*/ 1246288 h 1309351"/>
                <a:gd name="connsiteX14" fmla="*/ 4267820 w 4770580"/>
                <a:gd name="connsiteY14" fmla="*/ 1252423 h 1309351"/>
                <a:gd name="connsiteX15" fmla="*/ 4443238 w 4770580"/>
                <a:gd name="connsiteY15" fmla="*/ 1154282 h 1309351"/>
                <a:gd name="connsiteX16" fmla="*/ 4681593 w 4770580"/>
                <a:gd name="connsiteY16" fmla="*/ 759135 h 1309351"/>
                <a:gd name="connsiteX17" fmla="*/ 4681593 w 4770580"/>
                <a:gd name="connsiteY17" fmla="*/ 562851 h 1309351"/>
                <a:gd name="connsiteX18" fmla="*/ 4443238 w 4770580"/>
                <a:gd name="connsiteY18" fmla="*/ 166412 h 1309351"/>
                <a:gd name="connsiteX19" fmla="*/ 4267820 w 4770580"/>
                <a:gd name="connsiteY19" fmla="*/ 68271 h 1309351"/>
                <a:gd name="connsiteX20" fmla="*/ 1518707 w 4770580"/>
                <a:gd name="connsiteY20" fmla="*/ 68271 h 1309351"/>
                <a:gd name="connsiteX21" fmla="*/ 1341950 w 4770580"/>
                <a:gd name="connsiteY21" fmla="*/ 166412 h 1309351"/>
                <a:gd name="connsiteX22" fmla="*/ 1300229 w 4770580"/>
                <a:gd name="connsiteY22" fmla="*/ 236195 h 1309351"/>
                <a:gd name="connsiteX23" fmla="*/ 1266876 w 4770580"/>
                <a:gd name="connsiteY23" fmla="*/ 291983 h 1309351"/>
                <a:gd name="connsiteX24" fmla="*/ 1278103 w 4770580"/>
                <a:gd name="connsiteY24" fmla="*/ 311429 h 1309351"/>
                <a:gd name="connsiteX25" fmla="*/ 1413457 w 4770580"/>
                <a:gd name="connsiteY25" fmla="*/ 545868 h 1309351"/>
                <a:gd name="connsiteX26" fmla="*/ 1413571 w 4770580"/>
                <a:gd name="connsiteY26" fmla="*/ 763108 h 1309351"/>
                <a:gd name="connsiteX27" fmla="*/ 1267753 w 4770580"/>
                <a:gd name="connsiteY27" fmla="*/ 1015754 h 1309351"/>
                <a:gd name="connsiteX28" fmla="*/ 1263390 w 4770580"/>
                <a:gd name="connsiteY28" fmla="*/ 1023310 h 1309351"/>
                <a:gd name="connsiteX29" fmla="*/ 1264931 w 4770580"/>
                <a:gd name="connsiteY29" fmla="*/ 1025879 h 1309351"/>
                <a:gd name="connsiteX30" fmla="*/ 1341950 w 4770580"/>
                <a:gd name="connsiteY30" fmla="*/ 1154283 h 1309351"/>
                <a:gd name="connsiteX31" fmla="*/ 1518707 w 4770580"/>
                <a:gd name="connsiteY31" fmla="*/ 1252423 h 1309351"/>
                <a:gd name="connsiteX32" fmla="*/ 4267820 w 4770580"/>
                <a:gd name="connsiteY32" fmla="*/ 1252423 h 1309351"/>
                <a:gd name="connsiteX33" fmla="*/ 972144 w 4770580"/>
                <a:gd name="connsiteY33" fmla="*/ 1309351 h 1309351"/>
                <a:gd name="connsiteX34" fmla="*/ 467570 w 4770580"/>
                <a:gd name="connsiteY34" fmla="*/ 1309282 h 1309351"/>
                <a:gd name="connsiteX35" fmla="*/ 279492 w 4770580"/>
                <a:gd name="connsiteY35" fmla="*/ 1200563 h 1309351"/>
                <a:gd name="connsiteX36" fmla="*/ 27144 w 4770580"/>
                <a:gd name="connsiteY36" fmla="*/ 763483 h 1309351"/>
                <a:gd name="connsiteX37" fmla="*/ 27029 w 4770580"/>
                <a:gd name="connsiteY37" fmla="*/ 546244 h 1309351"/>
                <a:gd name="connsiteX38" fmla="*/ 279256 w 4770580"/>
                <a:gd name="connsiteY38" fmla="*/ 109234 h 1309351"/>
                <a:gd name="connsiteX39" fmla="*/ 468456 w 4770580"/>
                <a:gd name="connsiteY39" fmla="*/ 0 h 1309351"/>
                <a:gd name="connsiteX40" fmla="*/ 973030 w 4770580"/>
                <a:gd name="connsiteY40" fmla="*/ 70 h 1309351"/>
                <a:gd name="connsiteX41" fmla="*/ 1161108 w 4770580"/>
                <a:gd name="connsiteY41" fmla="*/ 108789 h 1309351"/>
                <a:gd name="connsiteX42" fmla="*/ 1205528 w 4770580"/>
                <a:gd name="connsiteY42" fmla="*/ 185726 h 1309351"/>
                <a:gd name="connsiteX43" fmla="*/ 1230238 w 4770580"/>
                <a:gd name="connsiteY43" fmla="*/ 228524 h 1309351"/>
                <a:gd name="connsiteX44" fmla="*/ 1244158 w 4770580"/>
                <a:gd name="connsiteY44" fmla="*/ 204345 h 1309351"/>
                <a:gd name="connsiteX45" fmla="*/ 1287348 w 4770580"/>
                <a:gd name="connsiteY45" fmla="*/ 129321 h 1309351"/>
                <a:gd name="connsiteX46" fmla="*/ 1470329 w 4770580"/>
                <a:gd name="connsiteY46" fmla="*/ 23809 h 1309351"/>
                <a:gd name="connsiteX47" fmla="*/ 4316245 w 4770580"/>
                <a:gd name="connsiteY47" fmla="*/ 23809 h 1309351"/>
                <a:gd name="connsiteX48" fmla="*/ 4497840 w 4770580"/>
                <a:gd name="connsiteY48" fmla="*/ 129321 h 1309351"/>
                <a:gd name="connsiteX49" fmla="*/ 4744589 w 4770580"/>
                <a:gd name="connsiteY49" fmla="*/ 555530 h 1309351"/>
                <a:gd name="connsiteX50" fmla="*/ 4744589 w 4770580"/>
                <a:gd name="connsiteY50" fmla="*/ 766553 h 1309351"/>
                <a:gd name="connsiteX51" fmla="*/ 4497840 w 4770580"/>
                <a:gd name="connsiteY51" fmla="*/ 1191374 h 1309351"/>
                <a:gd name="connsiteX52" fmla="*/ 4316245 w 4770580"/>
                <a:gd name="connsiteY52" fmla="*/ 1296885 h 1309351"/>
                <a:gd name="connsiteX53" fmla="*/ 1470329 w 4770580"/>
                <a:gd name="connsiteY53" fmla="*/ 1296885 h 1309351"/>
                <a:gd name="connsiteX54" fmla="*/ 1287348 w 4770580"/>
                <a:gd name="connsiteY54" fmla="*/ 1191374 h 1309351"/>
                <a:gd name="connsiteX55" fmla="*/ 1227445 w 4770580"/>
                <a:gd name="connsiteY55" fmla="*/ 1087658 h 1309351"/>
                <a:gd name="connsiteX56" fmla="*/ 1226848 w 4770580"/>
                <a:gd name="connsiteY56" fmla="*/ 1086624 h 1309351"/>
                <a:gd name="connsiteX57" fmla="*/ 1222923 w 4770580"/>
                <a:gd name="connsiteY57" fmla="*/ 1093425 h 1309351"/>
                <a:gd name="connsiteX58" fmla="*/ 1161344 w 4770580"/>
                <a:gd name="connsiteY58" fmla="*/ 1200117 h 1309351"/>
                <a:gd name="connsiteX59" fmla="*/ 972144 w 4770580"/>
                <a:gd name="connsiteY59" fmla="*/ 1309351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721107" y="1246288"/>
                  </a:moveTo>
                  <a:cubicBezTo>
                    <a:pt x="752826" y="1246240"/>
                    <a:pt x="784615" y="1238711"/>
                    <a:pt x="810450" y="1223794"/>
                  </a:cubicBezTo>
                  <a:cubicBezTo>
                    <a:pt x="810450" y="1223794"/>
                    <a:pt x="810450" y="1223794"/>
                    <a:pt x="1169111" y="1016721"/>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58020" y="56672"/>
                    <a:pt x="683549" y="56372"/>
                    <a:pt x="631877" y="86205"/>
                  </a:cubicBezTo>
                  <a:lnTo>
                    <a:pt x="273216" y="293278"/>
                  </a:lnTo>
                  <a:cubicBezTo>
                    <a:pt x="221545" y="323110"/>
                    <a:pt x="183555" y="388339"/>
                    <a:pt x="184003" y="447612"/>
                  </a:cubicBezTo>
                  <a:cubicBezTo>
                    <a:pt x="184003" y="447612"/>
                    <a:pt x="184003" y="447612"/>
                    <a:pt x="183946" y="861659"/>
                  </a:cubicBezTo>
                  <a:cubicBezTo>
                    <a:pt x="183968" y="922531"/>
                    <a:pt x="221463" y="987474"/>
                    <a:pt x="273583" y="1016914"/>
                  </a:cubicBezTo>
                  <a:cubicBezTo>
                    <a:pt x="273583" y="1016914"/>
                    <a:pt x="273583" y="1016914"/>
                    <a:pt x="632187" y="1223888"/>
                  </a:cubicBezTo>
                  <a:cubicBezTo>
                    <a:pt x="657740" y="1238900"/>
                    <a:pt x="689388" y="1246335"/>
                    <a:pt x="721107" y="1246288"/>
                  </a:cubicBezTo>
                  <a:close/>
                  <a:moveTo>
                    <a:pt x="4267820" y="1252423"/>
                  </a:moveTo>
                  <a:cubicBezTo>
                    <a:pt x="4336113" y="1252423"/>
                    <a:pt x="4409761" y="1211101"/>
                    <a:pt x="4443238" y="1154282"/>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4"/>
                    <a:pt x="4336113" y="68271"/>
                    <a:pt x="4267820" y="68271"/>
                  </a:cubicBezTo>
                  <a:cubicBezTo>
                    <a:pt x="1518707" y="68271"/>
                    <a:pt x="1518707" y="68271"/>
                    <a:pt x="1518707" y="68271"/>
                  </a:cubicBezTo>
                  <a:cubicBezTo>
                    <a:pt x="1450414" y="68271"/>
                    <a:pt x="1375426" y="109594"/>
                    <a:pt x="1341950" y="166412"/>
                  </a:cubicBezTo>
                  <a:cubicBezTo>
                    <a:pt x="1327136" y="191189"/>
                    <a:pt x="1313249" y="214418"/>
                    <a:pt x="1300229" y="236195"/>
                  </a:cubicBezTo>
                  <a:lnTo>
                    <a:pt x="1266876" y="291983"/>
                  </a:lnTo>
                  <a:lnTo>
                    <a:pt x="1278103" y="311429"/>
                  </a:lnTo>
                  <a:cubicBezTo>
                    <a:pt x="1413457" y="545868"/>
                    <a:pt x="1413457" y="545868"/>
                    <a:pt x="1413457" y="545868"/>
                  </a:cubicBezTo>
                  <a:cubicBezTo>
                    <a:pt x="1449811" y="608837"/>
                    <a:pt x="1450160" y="700826"/>
                    <a:pt x="1413571" y="763108"/>
                  </a:cubicBezTo>
                  <a:cubicBezTo>
                    <a:pt x="1350514" y="872360"/>
                    <a:pt x="1303222" y="954299"/>
                    <a:pt x="1267753" y="1015754"/>
                  </a:cubicBezTo>
                  <a:lnTo>
                    <a:pt x="1263390" y="1023310"/>
                  </a:lnTo>
                  <a:lnTo>
                    <a:pt x="1264931" y="1025879"/>
                  </a:lnTo>
                  <a:cubicBezTo>
                    <a:pt x="1341950" y="1154283"/>
                    <a:pt x="1341950" y="1154283"/>
                    <a:pt x="1341950" y="1154283"/>
                  </a:cubicBezTo>
                  <a:cubicBezTo>
                    <a:pt x="1375426" y="1211101"/>
                    <a:pt x="1450414" y="1252423"/>
                    <a:pt x="1518707" y="1252423"/>
                  </a:cubicBezTo>
                  <a:cubicBezTo>
                    <a:pt x="4267820" y="1252423"/>
                    <a:pt x="4267820" y="1252423"/>
                    <a:pt x="4267820" y="1252423"/>
                  </a:cubicBezTo>
                  <a:close/>
                  <a:moveTo>
                    <a:pt x="972144" y="1309351"/>
                  </a:moveTo>
                  <a:cubicBezTo>
                    <a:pt x="467570" y="1309282"/>
                    <a:pt x="467570" y="1309282"/>
                    <a:pt x="467570" y="1309282"/>
                  </a:cubicBezTo>
                  <a:cubicBezTo>
                    <a:pt x="395338" y="1309828"/>
                    <a:pt x="315847" y="1263532"/>
                    <a:pt x="279492" y="1200563"/>
                  </a:cubicBezTo>
                  <a:lnTo>
                    <a:pt x="27144" y="763483"/>
                  </a:lnTo>
                  <a:cubicBezTo>
                    <a:pt x="-9211" y="700514"/>
                    <a:pt x="-8847" y="609760"/>
                    <a:pt x="27029" y="546244"/>
                  </a:cubicBezTo>
                  <a:cubicBezTo>
                    <a:pt x="279256" y="109234"/>
                    <a:pt x="279256" y="109234"/>
                    <a:pt x="279256" y="109234"/>
                  </a:cubicBezTo>
                  <a:cubicBezTo>
                    <a:pt x="317082" y="46239"/>
                    <a:pt x="396224" y="546"/>
                    <a:pt x="468456" y="0"/>
                  </a:cubicBezTo>
                  <a:cubicBezTo>
                    <a:pt x="973030" y="70"/>
                    <a:pt x="973030" y="70"/>
                    <a:pt x="973030" y="70"/>
                  </a:cubicBezTo>
                  <a:cubicBezTo>
                    <a:pt x="1045975" y="758"/>
                    <a:pt x="1124753" y="45820"/>
                    <a:pt x="1161108" y="108789"/>
                  </a:cubicBezTo>
                  <a:cubicBezTo>
                    <a:pt x="1176880" y="136106"/>
                    <a:pt x="1191666"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59"/>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lose/>
                </a:path>
              </a:pathLst>
            </a:custGeom>
            <a:gradFill>
              <a:gsLst>
                <a:gs pos="0">
                  <a:srgbClr val="FDFA75"/>
                </a:gs>
                <a:gs pos="100000">
                  <a:srgbClr val="D79E11"/>
                </a:gs>
              </a:gsLst>
              <a:lin ang="2700000" scaled="1"/>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30" name="Freeform 223"/>
            <p:cNvSpPr/>
            <p:nvPr/>
          </p:nvSpPr>
          <p:spPr bwMode="auto">
            <a:xfrm>
              <a:off x="9816552" y="3168895"/>
              <a:ext cx="442748" cy="359078"/>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0">
                  <a:srgbClr val="FDFA75"/>
                </a:gs>
                <a:gs pos="100000">
                  <a:srgbClr val="D79E11"/>
                </a:gs>
              </a:gsLst>
              <a:lin ang="2700000" scaled="1"/>
            </a:gra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47" name="文本框 46"/>
            <p:cNvSpPr txBox="1"/>
            <p:nvPr/>
          </p:nvSpPr>
          <p:spPr>
            <a:xfrm>
              <a:off x="6992338" y="3126068"/>
              <a:ext cx="1798890" cy="401905"/>
            </a:xfrm>
            <a:prstGeom prst="rect">
              <a:avLst/>
            </a:prstGeom>
            <a:noFill/>
            <a:effectLst/>
          </p:spPr>
          <p:txBody>
            <a:bodyPr wrap="none" rtlCol="0">
              <a:spAutoFit/>
            </a:bodyPr>
            <a:lstStyle>
              <a:defPPr>
                <a:defRPr lang="zh-CN"/>
              </a:defPPr>
              <a:lvl1pPr>
                <a:lnSpc>
                  <a:spcPts val="2600"/>
                </a:lnSpc>
                <a:defRPr sz="2000" spc="300">
                  <a:solidFill>
                    <a:schemeClr val="bg1"/>
                  </a:solidFill>
                  <a:latin typeface="方正细黑_YS" panose="02010600010101010101" pitchFamily="2" charset="-122"/>
                  <a:ea typeface="方正细黑_YS" panose="02010600010101010101" pitchFamily="2" charset="-122"/>
                </a:defRPr>
              </a:lvl1pPr>
            </a:lstStyle>
            <a:p>
              <a:r>
                <a:rPr lang="zh-CN" altLang="en-US" dirty="0"/>
                <a:t>谁堵？呼我</a:t>
              </a:r>
              <a:r>
                <a:rPr lang="en-US" altLang="zh-CN" dirty="0"/>
                <a:t>!</a:t>
              </a:r>
            </a:p>
          </p:txBody>
        </p:sp>
      </p:grpSp>
      <p:sp>
        <p:nvSpPr>
          <p:cNvPr id="38" name="文本框 37"/>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推广主题</a:t>
            </a:r>
          </a:p>
        </p:txBody>
      </p:sp>
      <p:sp>
        <p:nvSpPr>
          <p:cNvPr id="39" name="文本框 38"/>
          <p:cNvSpPr txBox="1"/>
          <p:nvPr/>
        </p:nvSpPr>
        <p:spPr>
          <a:xfrm>
            <a:off x="5666822" y="2770397"/>
            <a:ext cx="1675459" cy="407035"/>
          </a:xfrm>
          <a:prstGeom prst="rect">
            <a:avLst/>
          </a:prstGeom>
          <a:noFill/>
          <a:effectLst/>
        </p:spPr>
        <p:txBody>
          <a:bodyPr wrap="none" rtlCol="0">
            <a:spAutoFit/>
          </a:bodyPr>
          <a:lstStyle/>
          <a:p>
            <a:pPr>
              <a:lnSpc>
                <a:spcPts val="2600"/>
              </a:lnSpc>
            </a:pPr>
            <a:r>
              <a:rPr lang="en-US" altLang="zh-CN" sz="2000" spc="300" dirty="0">
                <a:solidFill>
                  <a:schemeClr val="bg1"/>
                </a:solidFill>
                <a:latin typeface="方正细黑_YS" panose="02010600010101010101" pitchFamily="2" charset="-122"/>
                <a:ea typeface="方正细黑_YS" panose="02010600010101010101" pitchFamily="2" charset="-122"/>
              </a:rPr>
              <a:t>--</a:t>
            </a:r>
            <a:r>
              <a:rPr lang="zh-CN" altLang="en-US" sz="2000" spc="300" dirty="0">
                <a:solidFill>
                  <a:schemeClr val="bg1"/>
                </a:solidFill>
                <a:latin typeface="方正细黑_YS" panose="02010600010101010101" pitchFamily="2" charset="-122"/>
                <a:ea typeface="方正细黑_YS" panose="02010600010101010101" pitchFamily="2" charset="-122"/>
              </a:rPr>
              <a:t>对话司机</a:t>
            </a:r>
            <a:endParaRPr lang="en-US" altLang="zh-CN" sz="2000" dirty="0">
              <a:solidFill>
                <a:srgbClr val="FCFCFC"/>
              </a:solidFill>
            </a:endParaRPr>
          </a:p>
        </p:txBody>
      </p:sp>
      <p:sp>
        <p:nvSpPr>
          <p:cNvPr id="40" name="文本框 39"/>
          <p:cNvSpPr txBox="1"/>
          <p:nvPr/>
        </p:nvSpPr>
        <p:spPr>
          <a:xfrm>
            <a:off x="7618149" y="4901719"/>
            <a:ext cx="1675459" cy="407035"/>
          </a:xfrm>
          <a:prstGeom prst="rect">
            <a:avLst/>
          </a:prstGeom>
          <a:noFill/>
          <a:effectLst/>
        </p:spPr>
        <p:txBody>
          <a:bodyPr wrap="none" rtlCol="0">
            <a:spAutoFit/>
          </a:bodyPr>
          <a:lstStyle/>
          <a:p>
            <a:pPr>
              <a:lnSpc>
                <a:spcPts val="2600"/>
              </a:lnSpc>
            </a:pPr>
            <a:r>
              <a:rPr lang="en-US" altLang="zh-CN" sz="2000" spc="300" dirty="0">
                <a:solidFill>
                  <a:schemeClr val="bg1"/>
                </a:solidFill>
                <a:latin typeface="方正细黑_YS" panose="02010600010101010101" pitchFamily="2" charset="-122"/>
                <a:ea typeface="方正细黑_YS" panose="02010600010101010101" pitchFamily="2" charset="-122"/>
              </a:rPr>
              <a:t>--</a:t>
            </a:r>
            <a:r>
              <a:rPr lang="zh-CN" altLang="en-US" sz="2000" spc="300" dirty="0">
                <a:solidFill>
                  <a:schemeClr val="bg1"/>
                </a:solidFill>
                <a:latin typeface="方正细黑_YS" panose="02010600010101010101" pitchFamily="2" charset="-122"/>
                <a:ea typeface="方正细黑_YS" panose="02010600010101010101" pitchFamily="2" charset="-122"/>
              </a:rPr>
              <a:t>对话乘客</a:t>
            </a:r>
            <a:endParaRPr lang="en-US" altLang="zh-CN" sz="2000" dirty="0">
              <a:solidFill>
                <a:srgbClr val="FCFCFC"/>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440894" y="2560716"/>
            <a:ext cx="3134191" cy="769441"/>
          </a:xfrm>
          <a:prstGeom prst="rect">
            <a:avLst/>
          </a:prstGeom>
          <a:noFill/>
          <a:effectLst/>
        </p:spPr>
        <p:txBody>
          <a:bodyPr wrap="none" rtlCol="0">
            <a:spAutoFit/>
          </a:bodyPr>
          <a:lstStyle/>
          <a:p>
            <a:r>
              <a:rPr lang="en-US" altLang="zh-CN" sz="4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PART   03</a:t>
            </a:r>
            <a:endParaRPr lang="en-US" altLang="zh-CN" sz="36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endParaRPr>
          </a:p>
        </p:txBody>
      </p:sp>
      <p:sp>
        <p:nvSpPr>
          <p:cNvPr id="20" name="椭圆 19"/>
          <p:cNvSpPr/>
          <p:nvPr/>
        </p:nvSpPr>
        <p:spPr>
          <a:xfrm rot="5400000" flipH="1">
            <a:off x="2082887" y="1565862"/>
            <a:ext cx="3727385" cy="3727385"/>
          </a:xfrm>
          <a:prstGeom prst="ellipse">
            <a:avLst/>
          </a:prstGeom>
          <a:noFill/>
          <a:ln>
            <a:gradFill>
              <a:gsLst>
                <a:gs pos="0">
                  <a:srgbClr val="FBF670"/>
                </a:gs>
                <a:gs pos="100000">
                  <a:srgbClr val="DEAE22"/>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672436" y="3138095"/>
            <a:ext cx="548288" cy="548289"/>
            <a:chOff x="3672436" y="3138095"/>
            <a:chExt cx="548288" cy="548289"/>
          </a:xfrm>
        </p:grpSpPr>
        <p:sp>
          <p:nvSpPr>
            <p:cNvPr id="21" name="椭圆 20"/>
            <p:cNvSpPr/>
            <p:nvPr/>
          </p:nvSpPr>
          <p:spPr>
            <a:xfrm rot="5400000" flipH="1">
              <a:off x="3672435" y="3138096"/>
              <a:ext cx="548289" cy="548288"/>
            </a:xfrm>
            <a:prstGeom prst="ellipse">
              <a:avLst/>
            </a:prstGeom>
            <a:noFill/>
            <a:ln w="25400">
              <a:gradFill>
                <a:gsLst>
                  <a:gs pos="0">
                    <a:srgbClr val="FBF670"/>
                  </a:gs>
                  <a:gs pos="100000">
                    <a:srgbClr val="DEAE2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rot="5400000" flipH="1">
              <a:off x="3791487" y="3262958"/>
              <a:ext cx="305386" cy="305386"/>
            </a:xfrm>
            <a:prstGeom prst="ellipse">
              <a:avLst/>
            </a:pr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8756960" y="3629873"/>
            <a:ext cx="1832553" cy="584775"/>
          </a:xfrm>
          <a:prstGeom prst="rect">
            <a:avLst/>
          </a:prstGeom>
          <a:noFill/>
          <a:effectLst/>
        </p:spPr>
        <p:txBody>
          <a:bodyPr wrap="none" rtlCol="0">
            <a:spAutoFit/>
          </a:bodyPr>
          <a:lstStyle/>
          <a:p>
            <a:r>
              <a:rPr lang="zh-CN" altLang="en-US" sz="3200" b="1" dirty="0">
                <a:gradFill>
                  <a:gsLst>
                    <a:gs pos="0">
                      <a:srgbClr val="FDFA75"/>
                    </a:gs>
                    <a:gs pos="100000">
                      <a:srgbClr val="D79E11"/>
                    </a:gs>
                  </a:gsLst>
                  <a:lin ang="2700000" scaled="1"/>
                </a:gradFill>
                <a:latin typeface="微软雅黑" panose="020B0503020204020204" pitchFamily="34" charset="-122"/>
                <a:ea typeface="方正兰亭超细黑简体" panose="02000000000000000000"/>
                <a:cs typeface="Kartika" panose="02020503030404060203" pitchFamily="18" charset="0"/>
              </a:rPr>
              <a:t>媒介计划</a:t>
            </a:r>
          </a:p>
        </p:txBody>
      </p:sp>
      <p:cxnSp>
        <p:nvCxnSpPr>
          <p:cNvPr id="44" name="直接连接符 43"/>
          <p:cNvCxnSpPr/>
          <p:nvPr/>
        </p:nvCxnSpPr>
        <p:spPr>
          <a:xfrm rot="5400000">
            <a:off x="8196000" y="-558189"/>
            <a:ext cx="0" cy="7992000"/>
          </a:xfrm>
          <a:prstGeom prst="line">
            <a:avLst/>
          </a:prstGeom>
          <a:ln w="12700">
            <a:gradFill>
              <a:gsLst>
                <a:gs pos="0">
                  <a:srgbClr val="FBF670"/>
                </a:gs>
                <a:gs pos="100000">
                  <a:srgbClr val="DEAE22"/>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5400000" flipH="1">
            <a:off x="-259483" y="500839"/>
            <a:ext cx="6316710" cy="5822798"/>
          </a:xfrm>
          <a:custGeom>
            <a:avLst/>
            <a:gdLst>
              <a:gd name="connsiteX0" fmla="*/ 6316710 w 6316710"/>
              <a:gd name="connsiteY0" fmla="*/ 3158355 h 5822798"/>
              <a:gd name="connsiteX1" fmla="*/ 3158355 w 6316710"/>
              <a:gd name="connsiteY1" fmla="*/ 0 h 5822798"/>
              <a:gd name="connsiteX2" fmla="*/ 0 w 6316710"/>
              <a:gd name="connsiteY2" fmla="*/ 3158355 h 5822798"/>
              <a:gd name="connsiteX3" fmla="*/ 1392489 w 6316710"/>
              <a:gd name="connsiteY3" fmla="*/ 5777313 h 5822798"/>
              <a:gd name="connsiteX4" fmla="*/ 1467360 w 6316710"/>
              <a:gd name="connsiteY4" fmla="*/ 5822798 h 5822798"/>
              <a:gd name="connsiteX5" fmla="*/ 4849350 w 6316710"/>
              <a:gd name="connsiteY5" fmla="*/ 5822798 h 5822798"/>
              <a:gd name="connsiteX6" fmla="*/ 4924221 w 6316710"/>
              <a:gd name="connsiteY6" fmla="*/ 5777313 h 5822798"/>
              <a:gd name="connsiteX7" fmla="*/ 6316710 w 6316710"/>
              <a:gd name="connsiteY7" fmla="*/ 3158355 h 582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6710" h="5822798">
                <a:moveTo>
                  <a:pt x="6316710" y="3158355"/>
                </a:moveTo>
                <a:cubicBezTo>
                  <a:pt x="6316710" y="1414044"/>
                  <a:pt x="4902666" y="0"/>
                  <a:pt x="3158355" y="0"/>
                </a:cubicBezTo>
                <a:cubicBezTo>
                  <a:pt x="1414044" y="0"/>
                  <a:pt x="0" y="1414044"/>
                  <a:pt x="0" y="3158355"/>
                </a:cubicBezTo>
                <a:cubicBezTo>
                  <a:pt x="0" y="4248549"/>
                  <a:pt x="552361" y="5209733"/>
                  <a:pt x="1392489" y="5777313"/>
                </a:cubicBezTo>
                <a:lnTo>
                  <a:pt x="1467360" y="5822798"/>
                </a:lnTo>
                <a:lnTo>
                  <a:pt x="4849350" y="5822798"/>
                </a:lnTo>
                <a:lnTo>
                  <a:pt x="4924221" y="5777313"/>
                </a:lnTo>
                <a:cubicBezTo>
                  <a:pt x="5764349" y="5209733"/>
                  <a:pt x="6316710" y="4248549"/>
                  <a:pt x="6316710" y="3158355"/>
                </a:cubicBezTo>
                <a:close/>
              </a:path>
            </a:pathLst>
          </a:custGeom>
          <a:noFill/>
          <a:ln>
            <a:gradFill>
              <a:gsLst>
                <a:gs pos="0">
                  <a:srgbClr val="FBF670">
                    <a:alpha val="80000"/>
                  </a:srgbClr>
                </a:gs>
                <a:gs pos="100000">
                  <a:srgbClr val="DEAE22">
                    <a:alpha val="8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8"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238671" y="245884"/>
            <a:ext cx="3877986"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第一阶段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媒介计划</a:t>
            </a:r>
          </a:p>
        </p:txBody>
      </p:sp>
      <p:graphicFrame>
        <p:nvGraphicFramePr>
          <p:cNvPr id="22" name="表格 21"/>
          <p:cNvGraphicFramePr/>
          <p:nvPr/>
        </p:nvGraphicFramePr>
        <p:xfrm>
          <a:off x="1173188" y="1515256"/>
          <a:ext cx="9591675" cy="4608960"/>
        </p:xfrm>
        <a:graphic>
          <a:graphicData uri="http://schemas.openxmlformats.org/drawingml/2006/table">
            <a:tbl>
              <a:tblPr firstRow="1" bandRow="1">
                <a:tableStyleId>{F5AB1C69-6EDB-4FF4-983F-18BD219EF322}</a:tableStyleId>
              </a:tblPr>
              <a:tblGrid>
                <a:gridCol w="1918335">
                  <a:extLst>
                    <a:ext uri="{9D8B030D-6E8A-4147-A177-3AD203B41FA5}">
                      <a16:colId xmlns:a16="http://schemas.microsoft.com/office/drawing/2014/main" val="20000"/>
                    </a:ext>
                  </a:extLst>
                </a:gridCol>
                <a:gridCol w="1319530">
                  <a:extLst>
                    <a:ext uri="{9D8B030D-6E8A-4147-A177-3AD203B41FA5}">
                      <a16:colId xmlns:a16="http://schemas.microsoft.com/office/drawing/2014/main" val="20001"/>
                    </a:ext>
                  </a:extLst>
                </a:gridCol>
                <a:gridCol w="1049655">
                  <a:extLst>
                    <a:ext uri="{9D8B030D-6E8A-4147-A177-3AD203B41FA5}">
                      <a16:colId xmlns:a16="http://schemas.microsoft.com/office/drawing/2014/main" val="20002"/>
                    </a:ext>
                  </a:extLst>
                </a:gridCol>
                <a:gridCol w="3385820">
                  <a:extLst>
                    <a:ext uri="{9D8B030D-6E8A-4147-A177-3AD203B41FA5}">
                      <a16:colId xmlns:a16="http://schemas.microsoft.com/office/drawing/2014/main" val="20003"/>
                    </a:ext>
                  </a:extLst>
                </a:gridCol>
                <a:gridCol w="1918335">
                  <a:extLst>
                    <a:ext uri="{9D8B030D-6E8A-4147-A177-3AD203B41FA5}">
                      <a16:colId xmlns:a16="http://schemas.microsoft.com/office/drawing/2014/main" val="20004"/>
                    </a:ext>
                  </a:extLst>
                </a:gridCol>
              </a:tblGrid>
              <a:tr h="574040">
                <a:tc>
                  <a:txBody>
                    <a:bodyPr/>
                    <a:lstStyle/>
                    <a:p>
                      <a:pPr algn="ctr">
                        <a:buNone/>
                      </a:pPr>
                      <a:r>
                        <a:rPr lang="zh-CN" altLang="en-US" dirty="0">
                          <a:latin typeface="微软雅黑" panose="020B0503020204020204" pitchFamily="34" charset="-122"/>
                          <a:ea typeface="微软雅黑" panose="020B0503020204020204" pitchFamily="34" charset="-122"/>
                        </a:rPr>
                        <a:t>时间</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媒体</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数量</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内容</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备注</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432000">
                <a:tc>
                  <a:txBody>
                    <a:bodyPr/>
                    <a:lstStyle/>
                    <a:p>
                      <a:pPr algn="ctr">
                        <a:lnSpc>
                          <a:spcPct val="100000"/>
                        </a:lnSpc>
                        <a:buNone/>
                      </a:pPr>
                      <a:r>
                        <a:rPr lang="zh-CN" altLang="en-US" sz="1600" dirty="0">
                          <a:latin typeface="微软雅黑" panose="020B0503020204020204" pitchFamily="34" charset="-122"/>
                          <a:ea typeface="微软雅黑" panose="020B0503020204020204" pitchFamily="34" charset="-122"/>
                        </a:rPr>
                        <a:t>11/18</a:t>
                      </a:r>
                      <a:r>
                        <a:rPr lang="en-US" altLang="zh-CN" sz="1600" dirty="0">
                          <a:latin typeface="微软雅黑" panose="020B0503020204020204" pitchFamily="34" charset="-122"/>
                          <a:ea typeface="微软雅黑" panose="020B0503020204020204" pitchFamily="34" charset="-122"/>
                        </a:rPr>
                        <a:t>-12/18</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户外大牌</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600" dirty="0">
                          <a:latin typeface="微软雅黑" panose="020B0503020204020204" pitchFamily="34" charset="-122"/>
                          <a:ea typeface="微软雅黑" panose="020B0503020204020204" pitchFamily="34" charset="-122"/>
                        </a:rPr>
                        <a:t>5</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标：起早摸黑，没想到我涉了“黑”</a:t>
                      </a:r>
                    </a:p>
                    <a:p>
                      <a:pPr algn="ctr">
                        <a:buNone/>
                      </a:pPr>
                      <a:r>
                        <a:rPr lang="zh-CN" altLang="en-US" sz="1000" dirty="0">
                          <a:latin typeface="微软雅黑" panose="020B0503020204020204" pitchFamily="34" charset="-122"/>
                          <a:ea typeface="微软雅黑" panose="020B0503020204020204" pitchFamily="34" charset="-122"/>
                        </a:rPr>
                        <a:t>副标：绵阳唯一正规网约车平台——呼我来了</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绵阳主要出入口</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11/18</a:t>
                      </a:r>
                      <a:r>
                        <a:rPr lang="en-US" altLang="zh-CN" sz="1600" dirty="0">
                          <a:latin typeface="微软雅黑" panose="020B0503020204020204" pitchFamily="34" charset="-122"/>
                          <a:ea typeface="微软雅黑" panose="020B0503020204020204" pitchFamily="34" charset="-122"/>
                          <a:sym typeface="+mn-ea"/>
                        </a:rPr>
                        <a:t>-12/18</a:t>
                      </a:r>
                      <a:endParaRPr lang="zh-CN" altLang="en-US" sz="1600" dirty="0">
                        <a:solidFill>
                          <a:srgbClr val="6092CC"/>
                        </a:solidFill>
                        <a:latin typeface="微软雅黑" panose="020B0503020204020204" pitchFamily="34" charset="-122"/>
                        <a:ea typeface="微软雅黑" panose="020B0503020204020204" pitchFamily="34" charset="-122"/>
                        <a:sym typeface="+mn-ea"/>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公交站台</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600" dirty="0">
                          <a:latin typeface="微软雅黑" panose="020B0503020204020204" pitchFamily="34" charset="-122"/>
                          <a:ea typeface="微软雅黑" panose="020B0503020204020204" pitchFamily="34" charset="-122"/>
                        </a:rPr>
                        <a:t>20</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标：谁堵？呼我!</a:t>
                      </a:r>
                    </a:p>
                    <a:p>
                      <a:pPr algn="ctr">
                        <a:buNone/>
                      </a:pPr>
                      <a:r>
                        <a:rPr lang="zh-CN" altLang="en-US" sz="1000" dirty="0">
                          <a:latin typeface="微软雅黑" panose="020B0503020204020204" pitchFamily="34" charset="-122"/>
                          <a:ea typeface="微软雅黑" panose="020B0503020204020204" pitchFamily="34" charset="-122"/>
                        </a:rPr>
                        <a:t>副标：绵阳唯一正规网约车平台——呼我来了</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绵阳市大流量车站</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11/18</a:t>
                      </a:r>
                      <a:r>
                        <a:rPr lang="en-US" altLang="zh-CN" sz="1600" dirty="0">
                          <a:latin typeface="微软雅黑" panose="020B0503020204020204" pitchFamily="34" charset="-122"/>
                          <a:ea typeface="微软雅黑" panose="020B0503020204020204" pitchFamily="34" charset="-122"/>
                          <a:sym typeface="+mn-ea"/>
                        </a:rPr>
                        <a:t>-12/18</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楼宇轿厢</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600" dirty="0">
                          <a:latin typeface="微软雅黑" panose="020B0503020204020204" pitchFamily="34" charset="-122"/>
                          <a:ea typeface="微软雅黑" panose="020B0503020204020204" pitchFamily="34" charset="-122"/>
                        </a:rPr>
                        <a:t>30</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zh-CN" altLang="en-US" sz="1000" dirty="0">
                          <a:latin typeface="微软雅黑" panose="020B0503020204020204" pitchFamily="34" charset="-122"/>
                          <a:ea typeface="微软雅黑" panose="020B0503020204020204" pitchFamily="34" charset="-122"/>
                          <a:sym typeface="+mn-ea"/>
                        </a:rPr>
                        <a:t>标：谁堵？呼我!</a:t>
                      </a:r>
                    </a:p>
                    <a:p>
                      <a:pPr algn="ctr">
                        <a:buNone/>
                      </a:pPr>
                      <a:r>
                        <a:rPr lang="zh-CN" altLang="en-US" sz="1000" dirty="0">
                          <a:latin typeface="微软雅黑" panose="020B0503020204020204" pitchFamily="34" charset="-122"/>
                          <a:ea typeface="微软雅黑" panose="020B0503020204020204" pitchFamily="34" charset="-122"/>
                          <a:sym typeface="+mn-ea"/>
                        </a:rPr>
                        <a:t>副标：绵阳唯一正规网约车平台——呼我来了</a:t>
                      </a:r>
                    </a:p>
                    <a:p>
                      <a:pPr algn="ctr">
                        <a:buNone/>
                      </a:pPr>
                      <a:r>
                        <a:rPr lang="zh-CN" altLang="en-US" sz="1000" dirty="0">
                          <a:latin typeface="微软雅黑" panose="020B0503020204020204" pitchFamily="34" charset="-122"/>
                          <a:ea typeface="微软雅黑" panose="020B0503020204020204" pitchFamily="34" charset="-122"/>
                          <a:sym typeface="+mn-ea"/>
                        </a:rPr>
                        <a:t>标：起早摸黑，没想到我涉了“黑”</a:t>
                      </a:r>
                    </a:p>
                    <a:p>
                      <a:pPr algn="ctr">
                        <a:buNone/>
                      </a:pPr>
                      <a:r>
                        <a:rPr lang="zh-CN" altLang="en-US" sz="1000" dirty="0">
                          <a:latin typeface="微软雅黑" panose="020B0503020204020204" pitchFamily="34" charset="-122"/>
                          <a:ea typeface="微软雅黑" panose="020B0503020204020204" pitchFamily="34" charset="-122"/>
                          <a:sym typeface="+mn-ea"/>
                        </a:rPr>
                        <a:t>副标：绵阳唯一正规网约车平台——呼我来了</a:t>
                      </a:r>
                      <a:endParaRPr lang="zh-CN" altLang="en-US"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绵阳中高档小区</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11/18</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zh-CN" altLang="en-US" sz="1600" dirty="0">
                          <a:latin typeface="微软雅黑" panose="020B0503020204020204" pitchFamily="34" charset="-122"/>
                          <a:ea typeface="微软雅黑" panose="020B0503020204020204" pitchFamily="34" charset="-122"/>
                        </a:rPr>
                        <a:t>日报、晚报</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zh-CN" altLang="en-US" sz="1600" dirty="0">
                          <a:latin typeface="微软雅黑" panose="020B0503020204020204" pitchFamily="34" charset="-122"/>
                          <a:ea typeface="微软雅黑" panose="020B0503020204020204" pitchFamily="34" charset="-122"/>
                        </a:rPr>
                        <a:t>整版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版</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vMerge="1">
                  <a:txBody>
                    <a:bodyPr/>
                    <a:lstStyle/>
                    <a:p>
                      <a:endParaRPr lang="zh-CN"/>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硬广</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4"/>
                  </a:ext>
                </a:extLst>
              </a:tr>
              <a:tr h="432000">
                <a:tc>
                  <a:txBody>
                    <a:bodyPr/>
                    <a:lstStyle/>
                    <a:p>
                      <a:pPr algn="ctr">
                        <a:buNone/>
                      </a:pPr>
                      <a:r>
                        <a:rPr lang="en-US" altLang="zh-CN" sz="1600" dirty="0">
                          <a:latin typeface="微软雅黑" panose="020B0503020204020204" pitchFamily="34" charset="-122"/>
                          <a:ea typeface="微软雅黑" panose="020B0503020204020204" pitchFamily="34" charset="-122"/>
                        </a:rPr>
                        <a:t>12/1</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vMerge="1">
                  <a:txBody>
                    <a:bodyPr/>
                    <a:lstStyle/>
                    <a:p>
                      <a:endParaRPr lang="zh-CN"/>
                    </a:p>
                  </a:txBody>
                  <a:tcPr anchor="ctr"/>
                </a:tc>
                <a:tc vMerge="1">
                  <a:txBody>
                    <a:bodyPr/>
                    <a:lstStyle/>
                    <a:p>
                      <a:endParaRPr lang="zh-CN"/>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标：绵阳终于进入正规网约车时代！</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软文</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5"/>
                  </a:ext>
                </a:extLst>
              </a:tr>
              <a:tr h="4318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11/18</a:t>
                      </a:r>
                      <a:r>
                        <a:rPr lang="en-US" altLang="zh-CN" sz="1600" dirty="0">
                          <a:latin typeface="微软雅黑" panose="020B0503020204020204" pitchFamily="34" charset="-122"/>
                          <a:ea typeface="微软雅黑" panose="020B0503020204020204" pitchFamily="34" charset="-122"/>
                          <a:sym typeface="+mn-ea"/>
                        </a:rPr>
                        <a:t>-12/18</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400" dirty="0">
                          <a:latin typeface="微软雅黑" panose="020B0503020204020204" pitchFamily="34" charset="-122"/>
                          <a:ea typeface="微软雅黑" panose="020B0503020204020204" pitchFamily="34" charset="-122"/>
                        </a:rPr>
                        <a:t>电视台、电台</a:t>
                      </a:r>
                      <a:endParaRPr lang="zh-CN" altLang="en-US" sz="14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400" dirty="0">
                          <a:latin typeface="微软雅黑" panose="020B0503020204020204" pitchFamily="34" charset="-122"/>
                          <a:ea typeface="微软雅黑" panose="020B0503020204020204" pitchFamily="34" charset="-122"/>
                        </a:rPr>
                        <a:t>循环播放</a:t>
                      </a:r>
                      <a:endParaRPr lang="zh-CN" altLang="en-US" sz="14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a:t>
                      </a:r>
                      <a:r>
                        <a:rPr lang="zh-CN" altLang="en-US" sz="1000" dirty="0">
                          <a:latin typeface="微软雅黑" panose="020B0503020204020204" pitchFamily="34" charset="-122"/>
                          <a:ea typeface="微软雅黑" panose="020B0503020204020204" pitchFamily="34" charset="-122"/>
                          <a:sym typeface="+mn-ea"/>
                        </a:rPr>
                        <a:t>正规网约车平台的到来将给绵阳带来的积极影响</a:t>
                      </a:r>
                    </a:p>
                    <a:p>
                      <a:pPr algn="ctr">
                        <a:buNone/>
                      </a:pPr>
                      <a:r>
                        <a:rPr lang="zh-CN" altLang="en-US" sz="1000" dirty="0">
                          <a:latin typeface="微软雅黑" panose="020B0503020204020204" pitchFamily="34" charset="-122"/>
                          <a:ea typeface="微软雅黑" panose="020B0503020204020204" pitchFamily="34" charset="-122"/>
                          <a:sym typeface="+mn-ea"/>
                        </a:rPr>
                        <a:t>标：为什么一定要选择正规网约车平台</a:t>
                      </a:r>
                      <a:endParaRPr lang="zh-CN" altLang="en-US"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（阶段）硬广</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访谈</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6"/>
                  </a:ext>
                </a:extLst>
              </a:tr>
              <a:tr h="4318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11/18</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3">
                  <a:txBody>
                    <a:bodyPr/>
                    <a:lstStyle/>
                    <a:p>
                      <a:pPr algn="ctr">
                        <a:buNone/>
                      </a:pPr>
                      <a:r>
                        <a:rPr lang="zh-CN" altLang="en-US" sz="1600" dirty="0">
                          <a:latin typeface="微软雅黑" panose="020B0503020204020204" pitchFamily="34" charset="-122"/>
                          <a:ea typeface="微软雅黑" panose="020B0503020204020204" pitchFamily="34" charset="-122"/>
                        </a:rPr>
                        <a:t>微信、微博大</a:t>
                      </a:r>
                      <a:r>
                        <a:rPr lang="en-US" altLang="zh-CN" sz="1600" dirty="0">
                          <a:latin typeface="微软雅黑" panose="020B0503020204020204" pitchFamily="34" charset="-122"/>
                          <a:ea typeface="微软雅黑" panose="020B0503020204020204" pitchFamily="34" charset="-122"/>
                        </a:rPr>
                        <a:t>V</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rowSpan="3">
                  <a:txBody>
                    <a:bodyPr/>
                    <a:lstStyle/>
                    <a:p>
                      <a:pPr algn="ctr">
                        <a:buNone/>
                      </a:pP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家</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标：大家来吐槽之</a:t>
                      </a:r>
                      <a:r>
                        <a:rPr lang="zh-CN" altLang="en-US" sz="1000" dirty="0">
                          <a:latin typeface="微软雅黑" panose="020B0503020204020204" pitchFamily="34" charset="-122"/>
                          <a:ea typeface="微软雅黑" panose="020B0503020204020204" pitchFamily="34" charset="-122"/>
                          <a:sym typeface="+mn-ea"/>
                        </a:rPr>
                        <a:t>网约车乱象</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rowSpan="3">
                  <a:txBody>
                    <a:bodyPr/>
                    <a:lstStyle/>
                    <a:p>
                      <a:pPr algn="ctr">
                        <a:buNone/>
                      </a:pPr>
                      <a:r>
                        <a:rPr lang="zh-CN" altLang="en-US" sz="1600" dirty="0">
                          <a:latin typeface="微软雅黑" panose="020B0503020204020204" pitchFamily="34" charset="-122"/>
                          <a:ea typeface="微软雅黑" panose="020B0503020204020204" pitchFamily="34" charset="-122"/>
                        </a:rPr>
                        <a:t>软文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转发礼</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7"/>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11/</a:t>
                      </a:r>
                      <a:r>
                        <a:rPr lang="en-US" altLang="zh-CN" sz="1600" dirty="0">
                          <a:latin typeface="微软雅黑" panose="020B0503020204020204" pitchFamily="34" charset="-122"/>
                          <a:ea typeface="微软雅黑" panose="020B0503020204020204" pitchFamily="34" charset="-122"/>
                          <a:sym typeface="+mn-ea"/>
                        </a:rPr>
                        <a:t>25</a:t>
                      </a:r>
                      <a:endParaRPr lang="en-US" altLang="zh-CN" sz="1600" dirty="0">
                        <a:solidFill>
                          <a:srgbClr val="6092CC"/>
                        </a:solidFill>
                        <a:latin typeface="微软雅黑" panose="020B0503020204020204" pitchFamily="34" charset="-122"/>
                        <a:ea typeface="微软雅黑" panose="020B0503020204020204" pitchFamily="34" charset="-122"/>
                        <a:sym typeface="+mn-ea"/>
                      </a:endParaRPr>
                    </a:p>
                  </a:txBody>
                  <a:tcPr anchor="ctr"/>
                </a:tc>
                <a:tc vMerge="1">
                  <a:txBody>
                    <a:bodyPr/>
                    <a:lstStyle/>
                    <a:p>
                      <a:endParaRPr lang="zh-CN"/>
                    </a:p>
                  </a:txBody>
                  <a:tcPr anchor="ctr"/>
                </a:tc>
                <a:tc vMerge="1">
                  <a:txBody>
                    <a:bodyPr/>
                    <a:lstStyle/>
                    <a:p>
                      <a:endParaRPr lang="zh-CN"/>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标：什么？我滴的都是黑车？！</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vMerge="1">
                  <a:txBody>
                    <a:bodyPr/>
                    <a:lstStyle/>
                    <a:p>
                      <a:endParaRPr lang="zh-CN"/>
                    </a:p>
                  </a:txBody>
                  <a:tcPr anchor="ctr"/>
                </a:tc>
                <a:extLst>
                  <a:ext uri="{0D108BD9-81ED-4DB2-BD59-A6C34878D82A}">
                    <a16:rowId xmlns:a16="http://schemas.microsoft.com/office/drawing/2014/main" val="10008"/>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/1</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vMerge="1">
                  <a:txBody>
                    <a:bodyPr/>
                    <a:lstStyle/>
                    <a:p>
                      <a:endParaRPr lang="zh-CN"/>
                    </a:p>
                  </a:txBody>
                  <a:tcPr anchor="ctr"/>
                </a:tc>
                <a:tc vMerge="1">
                  <a:txBody>
                    <a:bodyPr/>
                    <a:lstStyle/>
                    <a:p>
                      <a:endParaRPr lang="zh-CN"/>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标：不和出租车比可靠的不是正规又划算的网约车！</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vMerge="1">
                  <a:txBody>
                    <a:bodyPr/>
                    <a:lstStyle/>
                    <a:p>
                      <a:endParaRPr lang="zh-CN"/>
                    </a:p>
                  </a:txBody>
                  <a:tcPr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5064" t="12810" r="4694" b="12691"/>
          <a:stretch>
            <a:fillRect/>
          </a:stretch>
        </p:blipFill>
        <p:spPr>
          <a:xfrm>
            <a:off x="30944" y="1005516"/>
            <a:ext cx="12146066" cy="5636302"/>
          </a:xfrm>
          <a:prstGeom prst="rect">
            <a:avLst/>
          </a:prstGeom>
        </p:spPr>
      </p:pic>
      <p:cxnSp>
        <p:nvCxnSpPr>
          <p:cNvPr id="5" name="直接连接符 4"/>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广告示意</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广告示意</a:t>
            </a:r>
          </a:p>
        </p:txBody>
      </p:sp>
      <p:pic>
        <p:nvPicPr>
          <p:cNvPr id="12" name="图片 11"/>
          <p:cNvPicPr>
            <a:picLocks noChangeAspect="1"/>
          </p:cNvPicPr>
          <p:nvPr/>
        </p:nvPicPr>
        <p:blipFill rotWithShape="1">
          <a:blip r:embed="rId2"/>
          <a:srcRect l="4965" t="12600" r="5390" b="12832"/>
          <a:stretch>
            <a:fillRect/>
          </a:stretch>
        </p:blipFill>
        <p:spPr>
          <a:xfrm>
            <a:off x="0" y="1005516"/>
            <a:ext cx="12189455" cy="56950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238670" y="245884"/>
            <a:ext cx="3877986"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第二阶段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活动内容</a:t>
            </a:r>
          </a:p>
        </p:txBody>
      </p:sp>
      <p:cxnSp>
        <p:nvCxnSpPr>
          <p:cNvPr id="17" name="直接连接符 16"/>
          <p:cNvCxnSpPr/>
          <p:nvPr/>
        </p:nvCxnSpPr>
        <p:spPr>
          <a:xfrm>
            <a:off x="1633135" y="1589752"/>
            <a:ext cx="52200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702570" y="2021917"/>
            <a:ext cx="4952235" cy="418987"/>
            <a:chOff x="7134990" y="3263385"/>
            <a:chExt cx="4952235" cy="418987"/>
          </a:xfrm>
        </p:grpSpPr>
        <p:sp>
          <p:nvSpPr>
            <p:cNvPr id="19" name="文本框 6"/>
            <p:cNvSpPr txBox="1">
              <a:spLocks noChangeArrowheads="1"/>
            </p:cNvSpPr>
            <p:nvPr/>
          </p:nvSpPr>
          <p:spPr bwMode="auto">
            <a:xfrm>
              <a:off x="7134990" y="3263385"/>
              <a:ext cx="2321748"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2000">
                  <a:solidFill>
                    <a:srgbClr val="344447"/>
                  </a:solidFill>
                  <a:latin typeface="Calibri" panose="020F0502020204030204" charset="0"/>
                </a:defRPr>
              </a:lvl1pPr>
              <a:lvl2pPr marL="742950" indent="-285750">
                <a:spcBef>
                  <a:spcPct val="20000"/>
                </a:spcBef>
                <a:buFont typeface="Arial" panose="020B0604020202020204" pitchFamily="34" charset="0"/>
                <a:buChar char="–"/>
                <a:defRPr sz="2000">
                  <a:solidFill>
                    <a:srgbClr val="344447"/>
                  </a:solidFill>
                  <a:latin typeface="Calibri" panose="020F0502020204030204" charset="0"/>
                </a:defRPr>
              </a:lvl2pPr>
              <a:lvl3pPr marL="1143000" indent="-228600">
                <a:spcBef>
                  <a:spcPct val="20000"/>
                </a:spcBef>
                <a:buFont typeface="Arial" panose="020B0604020202020204" pitchFamily="34" charset="0"/>
                <a:buChar char="•"/>
                <a:defRPr sz="2000">
                  <a:solidFill>
                    <a:srgbClr val="344447"/>
                  </a:solidFill>
                  <a:latin typeface="Calibri" panose="020F0502020204030204" charset="0"/>
                </a:defRPr>
              </a:lvl3pPr>
              <a:lvl4pPr marL="1600200" indent="-228600">
                <a:spcBef>
                  <a:spcPct val="20000"/>
                </a:spcBef>
                <a:buFont typeface="Arial" panose="020B0604020202020204" pitchFamily="34" charset="0"/>
                <a:buChar char="–"/>
                <a:defRPr sz="2000">
                  <a:solidFill>
                    <a:srgbClr val="344447"/>
                  </a:solidFill>
                  <a:latin typeface="Calibri" panose="020F0502020204030204" charset="0"/>
                </a:defRPr>
              </a:lvl4pPr>
              <a:lvl5pPr marL="2057400" indent="-228600">
                <a:spcBef>
                  <a:spcPct val="20000"/>
                </a:spcBef>
                <a:buFont typeface="Arial" panose="020B0604020202020204" pitchFamily="34" charset="0"/>
                <a:buChar char="»"/>
                <a:defRPr sz="2000">
                  <a:solidFill>
                    <a:srgbClr val="344447"/>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9pPr>
            </a:lstStyle>
            <a:p>
              <a:pPr algn="ctr" eaLnBrk="1" hangingPunct="1">
                <a:spcBef>
                  <a:spcPct val="0"/>
                </a:spcBef>
                <a:buFont typeface="Arial" panose="020B0604020202020204" pitchFamily="34" charset="0"/>
                <a:buNone/>
              </a:pPr>
              <a:r>
                <a:rPr lang="zh-CN" altLang="en-US" sz="1800" dirty="0">
                  <a:solidFill>
                    <a:schemeClr val="bg1"/>
                  </a:solidFill>
                  <a:latin typeface="微软雅黑" panose="020B0503020204020204" pitchFamily="34" charset="-122"/>
                  <a:ea typeface="微软雅黑" panose="020B0503020204020204" pitchFamily="34" charset="-122"/>
                </a:rPr>
                <a:t>呼我用车首发仪式</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20" name="TextBox 22"/>
            <p:cNvSpPr txBox="1">
              <a:spLocks noChangeArrowheads="1"/>
            </p:cNvSpPr>
            <p:nvPr/>
          </p:nvSpPr>
          <p:spPr bwMode="auto">
            <a:xfrm>
              <a:off x="9774238" y="3282262"/>
              <a:ext cx="2312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rgbClr val="344447"/>
                  </a:solidFill>
                  <a:latin typeface="Calibri" panose="020F0502020204030204" charset="0"/>
                </a:defRPr>
              </a:lvl1pPr>
              <a:lvl2pPr marL="742950" indent="-285750">
                <a:spcBef>
                  <a:spcPct val="20000"/>
                </a:spcBef>
                <a:buFont typeface="Arial" panose="020B0604020202020204" pitchFamily="34" charset="0"/>
                <a:buChar char="–"/>
                <a:defRPr sz="2000">
                  <a:solidFill>
                    <a:srgbClr val="344447"/>
                  </a:solidFill>
                  <a:latin typeface="Calibri" panose="020F0502020204030204" charset="0"/>
                </a:defRPr>
              </a:lvl2pPr>
              <a:lvl3pPr marL="1143000" indent="-228600">
                <a:spcBef>
                  <a:spcPct val="20000"/>
                </a:spcBef>
                <a:buFont typeface="Arial" panose="020B0604020202020204" pitchFamily="34" charset="0"/>
                <a:buChar char="•"/>
                <a:defRPr sz="2000">
                  <a:solidFill>
                    <a:srgbClr val="344447"/>
                  </a:solidFill>
                  <a:latin typeface="Calibri" panose="020F0502020204030204" charset="0"/>
                </a:defRPr>
              </a:lvl3pPr>
              <a:lvl4pPr marL="1600200" indent="-228600">
                <a:spcBef>
                  <a:spcPct val="20000"/>
                </a:spcBef>
                <a:buFont typeface="Arial" panose="020B0604020202020204" pitchFamily="34" charset="0"/>
                <a:buChar char="–"/>
                <a:defRPr sz="2000">
                  <a:solidFill>
                    <a:srgbClr val="344447"/>
                  </a:solidFill>
                  <a:latin typeface="Calibri" panose="020F0502020204030204" charset="0"/>
                </a:defRPr>
              </a:lvl4pPr>
              <a:lvl5pPr marL="2057400" indent="-228600">
                <a:spcBef>
                  <a:spcPct val="20000"/>
                </a:spcBef>
                <a:buFont typeface="Arial" panose="020B0604020202020204" pitchFamily="34" charset="0"/>
                <a:buChar char="»"/>
                <a:defRPr sz="2000">
                  <a:solidFill>
                    <a:srgbClr val="344447"/>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9pPr>
            </a:lstStyle>
            <a:p>
              <a:pPr>
                <a:spcBef>
                  <a:spcPct val="0"/>
                </a:spcBef>
                <a:buFont typeface="Arial" panose="020B0604020202020204" pitchFamily="34" charset="0"/>
                <a:buNone/>
              </a:pPr>
              <a:r>
                <a:rPr lang="en-US" altLang="zh-CN" dirty="0">
                  <a:solidFill>
                    <a:schemeClr val="bg1"/>
                  </a:solidFill>
                  <a:latin typeface="微软雅黑" panose="020B0503020204020204" pitchFamily="34" charset="-122"/>
                  <a:ea typeface="微软雅黑" panose="020B0503020204020204" pitchFamily="34" charset="-122"/>
                </a:rPr>
                <a:t>.12.1</a:t>
              </a:r>
              <a:r>
                <a:rPr lang="zh-CN" altLang="en-US" dirty="0">
                  <a:solidFill>
                    <a:schemeClr val="bg1"/>
                  </a:solidFill>
                  <a:latin typeface="微软雅黑" panose="020B0503020204020204" pitchFamily="34" charset="-122"/>
                  <a:ea typeface="微软雅黑" panose="020B0503020204020204" pitchFamily="34" charset="-122"/>
                </a:rPr>
                <a:t>日</a:t>
              </a:r>
            </a:p>
          </p:txBody>
        </p:sp>
      </p:grpSp>
      <p:grpSp>
        <p:nvGrpSpPr>
          <p:cNvPr id="21" name="组合 20"/>
          <p:cNvGrpSpPr/>
          <p:nvPr/>
        </p:nvGrpSpPr>
        <p:grpSpPr>
          <a:xfrm>
            <a:off x="3702570" y="4302857"/>
            <a:ext cx="5711253" cy="445869"/>
            <a:chOff x="7154040" y="3722966"/>
            <a:chExt cx="5711253" cy="445869"/>
          </a:xfrm>
        </p:grpSpPr>
        <p:sp>
          <p:nvSpPr>
            <p:cNvPr id="23" name="文本框 6"/>
            <p:cNvSpPr txBox="1">
              <a:spLocks noChangeArrowheads="1"/>
            </p:cNvSpPr>
            <p:nvPr/>
          </p:nvSpPr>
          <p:spPr bwMode="auto">
            <a:xfrm>
              <a:off x="7154040" y="3722966"/>
              <a:ext cx="2321748"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2000">
                  <a:solidFill>
                    <a:srgbClr val="344447"/>
                  </a:solidFill>
                  <a:latin typeface="Calibri" panose="020F0502020204030204" charset="0"/>
                </a:defRPr>
              </a:lvl1pPr>
              <a:lvl2pPr marL="742950" indent="-285750">
                <a:spcBef>
                  <a:spcPct val="20000"/>
                </a:spcBef>
                <a:buFont typeface="Arial" panose="020B0604020202020204" pitchFamily="34" charset="0"/>
                <a:buChar char="–"/>
                <a:defRPr sz="2000">
                  <a:solidFill>
                    <a:srgbClr val="344447"/>
                  </a:solidFill>
                  <a:latin typeface="Calibri" panose="020F0502020204030204" charset="0"/>
                </a:defRPr>
              </a:lvl2pPr>
              <a:lvl3pPr marL="1143000" indent="-228600">
                <a:spcBef>
                  <a:spcPct val="20000"/>
                </a:spcBef>
                <a:buFont typeface="Arial" panose="020B0604020202020204" pitchFamily="34" charset="0"/>
                <a:buChar char="•"/>
                <a:defRPr sz="2000">
                  <a:solidFill>
                    <a:srgbClr val="344447"/>
                  </a:solidFill>
                  <a:latin typeface="Calibri" panose="020F0502020204030204" charset="0"/>
                </a:defRPr>
              </a:lvl3pPr>
              <a:lvl4pPr marL="1600200" indent="-228600">
                <a:spcBef>
                  <a:spcPct val="20000"/>
                </a:spcBef>
                <a:buFont typeface="Arial" panose="020B0604020202020204" pitchFamily="34" charset="0"/>
                <a:buChar char="–"/>
                <a:defRPr sz="2000">
                  <a:solidFill>
                    <a:srgbClr val="344447"/>
                  </a:solidFill>
                  <a:latin typeface="Calibri" panose="020F0502020204030204" charset="0"/>
                </a:defRPr>
              </a:lvl4pPr>
              <a:lvl5pPr marL="2057400" indent="-228600">
                <a:spcBef>
                  <a:spcPct val="20000"/>
                </a:spcBef>
                <a:buFont typeface="Arial" panose="020B0604020202020204" pitchFamily="34" charset="0"/>
                <a:buChar char="»"/>
                <a:defRPr sz="2000">
                  <a:solidFill>
                    <a:srgbClr val="344447"/>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9pPr>
            </a:lstStyle>
            <a:p>
              <a:pPr algn="ctr">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偶像的偶遇</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24" name="TextBox 30"/>
            <p:cNvSpPr txBox="1">
              <a:spLocks noChangeArrowheads="1"/>
            </p:cNvSpPr>
            <p:nvPr/>
          </p:nvSpPr>
          <p:spPr bwMode="auto">
            <a:xfrm>
              <a:off x="9793288" y="3768725"/>
              <a:ext cx="3072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rgbClr val="344447"/>
                  </a:solidFill>
                  <a:latin typeface="Calibri" panose="020F0502020204030204" charset="0"/>
                </a:defRPr>
              </a:lvl1pPr>
              <a:lvl2pPr marL="742950" indent="-285750">
                <a:spcBef>
                  <a:spcPct val="20000"/>
                </a:spcBef>
                <a:buFont typeface="Arial" panose="020B0604020202020204" pitchFamily="34" charset="0"/>
                <a:buChar char="–"/>
                <a:defRPr sz="2000">
                  <a:solidFill>
                    <a:srgbClr val="344447"/>
                  </a:solidFill>
                  <a:latin typeface="Calibri" panose="020F0502020204030204" charset="0"/>
                </a:defRPr>
              </a:lvl2pPr>
              <a:lvl3pPr marL="1143000" indent="-228600">
                <a:spcBef>
                  <a:spcPct val="20000"/>
                </a:spcBef>
                <a:buFont typeface="Arial" panose="020B0604020202020204" pitchFamily="34" charset="0"/>
                <a:buChar char="•"/>
                <a:defRPr sz="2000">
                  <a:solidFill>
                    <a:srgbClr val="344447"/>
                  </a:solidFill>
                  <a:latin typeface="Calibri" panose="020F0502020204030204" charset="0"/>
                </a:defRPr>
              </a:lvl3pPr>
              <a:lvl4pPr marL="1600200" indent="-228600">
                <a:spcBef>
                  <a:spcPct val="20000"/>
                </a:spcBef>
                <a:buFont typeface="Arial" panose="020B0604020202020204" pitchFamily="34" charset="0"/>
                <a:buChar char="–"/>
                <a:defRPr sz="2000">
                  <a:solidFill>
                    <a:srgbClr val="344447"/>
                  </a:solidFill>
                  <a:latin typeface="Calibri" panose="020F0502020204030204" charset="0"/>
                </a:defRPr>
              </a:lvl4pPr>
              <a:lvl5pPr marL="2057400" indent="-228600">
                <a:spcBef>
                  <a:spcPct val="20000"/>
                </a:spcBef>
                <a:buFont typeface="Arial" panose="020B0604020202020204" pitchFamily="34" charset="0"/>
                <a:buChar char="»"/>
                <a:defRPr sz="2000">
                  <a:solidFill>
                    <a:srgbClr val="344447"/>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9pPr>
            </a:lstStyle>
            <a:p>
              <a:pPr>
                <a:spcBef>
                  <a:spcPct val="0"/>
                </a:spcBef>
                <a:buFont typeface="Arial" panose="020B0604020202020204" pitchFamily="34" charset="0"/>
                <a:buNone/>
              </a:pPr>
              <a:r>
                <a:rPr lang="en-US" altLang="zh-CN" dirty="0">
                  <a:solidFill>
                    <a:schemeClr val="bg1"/>
                  </a:solidFill>
                  <a:latin typeface="微软雅黑" panose="020B0503020204020204" pitchFamily="34" charset="-122"/>
                  <a:ea typeface="微软雅黑" panose="020B0503020204020204" pitchFamily="34" charset="-122"/>
                </a:rPr>
                <a:t>. 12.31-2018.1.3</a:t>
              </a:r>
              <a:r>
                <a:rPr lang="zh-CN" altLang="en-US" dirty="0">
                  <a:solidFill>
                    <a:schemeClr val="bg1"/>
                  </a:solidFill>
                  <a:latin typeface="微软雅黑" panose="020B0503020204020204" pitchFamily="34" charset="-122"/>
                  <a:ea typeface="微软雅黑" panose="020B0503020204020204" pitchFamily="34" charset="-122"/>
                </a:rPr>
                <a:t>日</a:t>
              </a:r>
            </a:p>
          </p:txBody>
        </p:sp>
      </p:grpSp>
      <p:grpSp>
        <p:nvGrpSpPr>
          <p:cNvPr id="25" name="组合 24"/>
          <p:cNvGrpSpPr/>
          <p:nvPr/>
        </p:nvGrpSpPr>
        <p:grpSpPr>
          <a:xfrm>
            <a:off x="3702570" y="3538440"/>
            <a:ext cx="4952235" cy="457775"/>
            <a:chOff x="7134990" y="3263385"/>
            <a:chExt cx="4952235" cy="457775"/>
          </a:xfrm>
        </p:grpSpPr>
        <p:sp>
          <p:nvSpPr>
            <p:cNvPr id="26" name="文本框 6"/>
            <p:cNvSpPr txBox="1">
              <a:spLocks noChangeArrowheads="1"/>
            </p:cNvSpPr>
            <p:nvPr/>
          </p:nvSpPr>
          <p:spPr bwMode="auto">
            <a:xfrm>
              <a:off x="7134990" y="3263385"/>
              <a:ext cx="2321748"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2000">
                  <a:solidFill>
                    <a:srgbClr val="344447"/>
                  </a:solidFill>
                  <a:latin typeface="Calibri" panose="020F0502020204030204" charset="0"/>
                </a:defRPr>
              </a:lvl1pPr>
              <a:lvl2pPr marL="742950" indent="-285750">
                <a:spcBef>
                  <a:spcPct val="20000"/>
                </a:spcBef>
                <a:buFont typeface="Arial" panose="020B0604020202020204" pitchFamily="34" charset="0"/>
                <a:buChar char="–"/>
                <a:defRPr sz="2000">
                  <a:solidFill>
                    <a:srgbClr val="344447"/>
                  </a:solidFill>
                  <a:latin typeface="Calibri" panose="020F0502020204030204" charset="0"/>
                </a:defRPr>
              </a:lvl2pPr>
              <a:lvl3pPr marL="1143000" indent="-228600">
                <a:spcBef>
                  <a:spcPct val="20000"/>
                </a:spcBef>
                <a:buFont typeface="Arial" panose="020B0604020202020204" pitchFamily="34" charset="0"/>
                <a:buChar char="•"/>
                <a:defRPr sz="2000">
                  <a:solidFill>
                    <a:srgbClr val="344447"/>
                  </a:solidFill>
                  <a:latin typeface="Calibri" panose="020F0502020204030204" charset="0"/>
                </a:defRPr>
              </a:lvl3pPr>
              <a:lvl4pPr marL="1600200" indent="-228600">
                <a:spcBef>
                  <a:spcPct val="20000"/>
                </a:spcBef>
                <a:buFont typeface="Arial" panose="020B0604020202020204" pitchFamily="34" charset="0"/>
                <a:buChar char="–"/>
                <a:defRPr sz="2000">
                  <a:solidFill>
                    <a:srgbClr val="344447"/>
                  </a:solidFill>
                  <a:latin typeface="Calibri" panose="020F0502020204030204" charset="0"/>
                </a:defRPr>
              </a:lvl4pPr>
              <a:lvl5pPr marL="2057400" indent="-228600">
                <a:spcBef>
                  <a:spcPct val="20000"/>
                </a:spcBef>
                <a:buFont typeface="Arial" panose="020B0604020202020204" pitchFamily="34" charset="0"/>
                <a:buChar char="»"/>
                <a:defRPr sz="2000">
                  <a:solidFill>
                    <a:srgbClr val="344447"/>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9pPr>
            </a:lstStyle>
            <a:p>
              <a:pPr algn="ctr" eaLnBrk="1" hangingPunct="1">
                <a:spcBef>
                  <a:spcPct val="0"/>
                </a:spcBef>
                <a:buFont typeface="Arial" panose="020B0604020202020204" pitchFamily="34" charset="0"/>
                <a:buNone/>
              </a:pPr>
              <a:r>
                <a:rPr lang="zh-CN" altLang="en-US" sz="1800" dirty="0">
                  <a:solidFill>
                    <a:schemeClr val="bg1"/>
                  </a:solidFill>
                  <a:latin typeface="微软雅黑" panose="020B0503020204020204" pitchFamily="34" charset="-122"/>
                  <a:ea typeface="微软雅黑" panose="020B0503020204020204" pitchFamily="34" charset="-122"/>
                </a:rPr>
                <a:t>我爱绵阳行动</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27" name="TextBox 22"/>
            <p:cNvSpPr txBox="1">
              <a:spLocks noChangeArrowheads="1"/>
            </p:cNvSpPr>
            <p:nvPr/>
          </p:nvSpPr>
          <p:spPr bwMode="auto">
            <a:xfrm>
              <a:off x="9774238" y="3321050"/>
              <a:ext cx="2312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rgbClr val="344447"/>
                  </a:solidFill>
                  <a:latin typeface="Calibri" panose="020F0502020204030204" charset="0"/>
                </a:defRPr>
              </a:lvl1pPr>
              <a:lvl2pPr marL="742950" indent="-285750">
                <a:spcBef>
                  <a:spcPct val="20000"/>
                </a:spcBef>
                <a:buFont typeface="Arial" panose="020B0604020202020204" pitchFamily="34" charset="0"/>
                <a:buChar char="–"/>
                <a:defRPr sz="2000">
                  <a:solidFill>
                    <a:srgbClr val="344447"/>
                  </a:solidFill>
                  <a:latin typeface="Calibri" panose="020F0502020204030204" charset="0"/>
                </a:defRPr>
              </a:lvl2pPr>
              <a:lvl3pPr marL="1143000" indent="-228600">
                <a:spcBef>
                  <a:spcPct val="20000"/>
                </a:spcBef>
                <a:buFont typeface="Arial" panose="020B0604020202020204" pitchFamily="34" charset="0"/>
                <a:buChar char="•"/>
                <a:defRPr sz="2000">
                  <a:solidFill>
                    <a:srgbClr val="344447"/>
                  </a:solidFill>
                  <a:latin typeface="Calibri" panose="020F0502020204030204" charset="0"/>
                </a:defRPr>
              </a:lvl3pPr>
              <a:lvl4pPr marL="1600200" indent="-228600">
                <a:spcBef>
                  <a:spcPct val="20000"/>
                </a:spcBef>
                <a:buFont typeface="Arial" panose="020B0604020202020204" pitchFamily="34" charset="0"/>
                <a:buChar char="–"/>
                <a:defRPr sz="2000">
                  <a:solidFill>
                    <a:srgbClr val="344447"/>
                  </a:solidFill>
                  <a:latin typeface="Calibri" panose="020F0502020204030204" charset="0"/>
                </a:defRPr>
              </a:lvl4pPr>
              <a:lvl5pPr marL="2057400" indent="-228600">
                <a:spcBef>
                  <a:spcPct val="20000"/>
                </a:spcBef>
                <a:buFont typeface="Arial" panose="020B0604020202020204" pitchFamily="34" charset="0"/>
                <a:buChar char="»"/>
                <a:defRPr sz="2000">
                  <a:solidFill>
                    <a:srgbClr val="344447"/>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9pPr>
            </a:lstStyle>
            <a:p>
              <a:pPr>
                <a:spcBef>
                  <a:spcPct val="0"/>
                </a:spcBef>
                <a:buFont typeface="Arial" panose="020B0604020202020204" pitchFamily="34" charset="0"/>
                <a:buNone/>
              </a:pPr>
              <a:r>
                <a:rPr lang="en-US" altLang="zh-CN" dirty="0">
                  <a:solidFill>
                    <a:schemeClr val="bg1"/>
                  </a:solidFill>
                  <a:latin typeface="微软雅黑" panose="020B0503020204020204" pitchFamily="34" charset="-122"/>
                  <a:ea typeface="微软雅黑" panose="020B0503020204020204" pitchFamily="34" charset="-122"/>
                </a:rPr>
                <a:t>.12.25</a:t>
              </a:r>
              <a:r>
                <a:rPr lang="zh-CN" altLang="en-US" dirty="0">
                  <a:solidFill>
                    <a:schemeClr val="bg1"/>
                  </a:solidFill>
                  <a:latin typeface="微软雅黑" panose="020B0503020204020204" pitchFamily="34" charset="-122"/>
                  <a:ea typeface="微软雅黑" panose="020B0503020204020204" pitchFamily="34" charset="-122"/>
                </a:rPr>
                <a:t>日</a:t>
              </a:r>
            </a:p>
          </p:txBody>
        </p:sp>
      </p:grpSp>
      <p:grpSp>
        <p:nvGrpSpPr>
          <p:cNvPr id="28" name="组合 27"/>
          <p:cNvGrpSpPr/>
          <p:nvPr/>
        </p:nvGrpSpPr>
        <p:grpSpPr>
          <a:xfrm>
            <a:off x="3702570" y="2786335"/>
            <a:ext cx="5171858" cy="413663"/>
            <a:chOff x="7583488" y="3722966"/>
            <a:chExt cx="4723365" cy="413663"/>
          </a:xfrm>
        </p:grpSpPr>
        <p:sp>
          <p:nvSpPr>
            <p:cNvPr id="29" name="文本框 6"/>
            <p:cNvSpPr txBox="1">
              <a:spLocks noChangeArrowheads="1"/>
            </p:cNvSpPr>
            <p:nvPr/>
          </p:nvSpPr>
          <p:spPr bwMode="auto">
            <a:xfrm>
              <a:off x="7583488" y="3722966"/>
              <a:ext cx="2120411"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2000">
                  <a:solidFill>
                    <a:srgbClr val="344447"/>
                  </a:solidFill>
                  <a:latin typeface="Calibri" panose="020F0502020204030204" charset="0"/>
                </a:defRPr>
              </a:lvl1pPr>
              <a:lvl2pPr marL="742950" indent="-285750">
                <a:spcBef>
                  <a:spcPct val="20000"/>
                </a:spcBef>
                <a:buFont typeface="Arial" panose="020B0604020202020204" pitchFamily="34" charset="0"/>
                <a:buChar char="–"/>
                <a:defRPr sz="2000">
                  <a:solidFill>
                    <a:srgbClr val="344447"/>
                  </a:solidFill>
                  <a:latin typeface="Calibri" panose="020F0502020204030204" charset="0"/>
                </a:defRPr>
              </a:lvl2pPr>
              <a:lvl3pPr marL="1143000" indent="-228600">
                <a:spcBef>
                  <a:spcPct val="20000"/>
                </a:spcBef>
                <a:buFont typeface="Arial" panose="020B0604020202020204" pitchFamily="34" charset="0"/>
                <a:buChar char="•"/>
                <a:defRPr sz="2000">
                  <a:solidFill>
                    <a:srgbClr val="344447"/>
                  </a:solidFill>
                  <a:latin typeface="Calibri" panose="020F0502020204030204" charset="0"/>
                </a:defRPr>
              </a:lvl3pPr>
              <a:lvl4pPr marL="1600200" indent="-228600">
                <a:spcBef>
                  <a:spcPct val="20000"/>
                </a:spcBef>
                <a:buFont typeface="Arial" panose="020B0604020202020204" pitchFamily="34" charset="0"/>
                <a:buChar char="–"/>
                <a:defRPr sz="2000">
                  <a:solidFill>
                    <a:srgbClr val="344447"/>
                  </a:solidFill>
                  <a:latin typeface="Calibri" panose="020F0502020204030204" charset="0"/>
                </a:defRPr>
              </a:lvl4pPr>
              <a:lvl5pPr marL="2057400" indent="-228600">
                <a:spcBef>
                  <a:spcPct val="20000"/>
                </a:spcBef>
                <a:buFont typeface="Arial" panose="020B0604020202020204" pitchFamily="34" charset="0"/>
                <a:buChar char="»"/>
                <a:defRPr sz="2000">
                  <a:solidFill>
                    <a:srgbClr val="344447"/>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9pPr>
            </a:lstStyle>
            <a:p>
              <a:pPr algn="ctr" eaLnBrk="1" hangingPunct="1">
                <a:spcBef>
                  <a:spcPct val="0"/>
                </a:spcBef>
                <a:buFont typeface="Arial" panose="020B0604020202020204" pitchFamily="34" charset="0"/>
                <a:buNone/>
              </a:pPr>
              <a:r>
                <a:rPr lang="zh-CN" altLang="en-US" sz="1800" dirty="0">
                  <a:solidFill>
                    <a:schemeClr val="bg1"/>
                  </a:solidFill>
                  <a:latin typeface="微软雅黑" panose="020B0503020204020204" pitchFamily="34" charset="-122"/>
                  <a:ea typeface="微软雅黑" panose="020B0503020204020204" pitchFamily="34" charset="-122"/>
                </a:rPr>
                <a:t>购物狂欢季</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30" name="TextBox 30"/>
            <p:cNvSpPr txBox="1">
              <a:spLocks noChangeArrowheads="1"/>
            </p:cNvSpPr>
            <p:nvPr/>
          </p:nvSpPr>
          <p:spPr bwMode="auto">
            <a:xfrm>
              <a:off x="9993866" y="3736519"/>
              <a:ext cx="2312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rgbClr val="344447"/>
                  </a:solidFill>
                  <a:latin typeface="Calibri" panose="020F0502020204030204" charset="0"/>
                </a:defRPr>
              </a:lvl1pPr>
              <a:lvl2pPr marL="742950" indent="-285750">
                <a:spcBef>
                  <a:spcPct val="20000"/>
                </a:spcBef>
                <a:buFont typeface="Arial" panose="020B0604020202020204" pitchFamily="34" charset="0"/>
                <a:buChar char="–"/>
                <a:defRPr sz="2000">
                  <a:solidFill>
                    <a:srgbClr val="344447"/>
                  </a:solidFill>
                  <a:latin typeface="Calibri" panose="020F0502020204030204" charset="0"/>
                </a:defRPr>
              </a:lvl2pPr>
              <a:lvl3pPr marL="1143000" indent="-228600">
                <a:spcBef>
                  <a:spcPct val="20000"/>
                </a:spcBef>
                <a:buFont typeface="Arial" panose="020B0604020202020204" pitchFamily="34" charset="0"/>
                <a:buChar char="•"/>
                <a:defRPr sz="2000">
                  <a:solidFill>
                    <a:srgbClr val="344447"/>
                  </a:solidFill>
                  <a:latin typeface="Calibri" panose="020F0502020204030204" charset="0"/>
                </a:defRPr>
              </a:lvl3pPr>
              <a:lvl4pPr marL="1600200" indent="-228600">
                <a:spcBef>
                  <a:spcPct val="20000"/>
                </a:spcBef>
                <a:buFont typeface="Arial" panose="020B0604020202020204" pitchFamily="34" charset="0"/>
                <a:buChar char="–"/>
                <a:defRPr sz="2000">
                  <a:solidFill>
                    <a:srgbClr val="344447"/>
                  </a:solidFill>
                  <a:latin typeface="Calibri" panose="020F0502020204030204" charset="0"/>
                </a:defRPr>
              </a:lvl4pPr>
              <a:lvl5pPr marL="2057400" indent="-228600">
                <a:spcBef>
                  <a:spcPct val="20000"/>
                </a:spcBef>
                <a:buFont typeface="Arial" panose="020B0604020202020204" pitchFamily="34" charset="0"/>
                <a:buChar char="»"/>
                <a:defRPr sz="2000">
                  <a:solidFill>
                    <a:srgbClr val="344447"/>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344447"/>
                  </a:solidFill>
                  <a:latin typeface="Calibri" panose="020F0502020204030204" charset="0"/>
                </a:defRPr>
              </a:lvl9pPr>
            </a:lstStyle>
            <a:p>
              <a:pPr>
                <a:spcBef>
                  <a:spcPct val="0"/>
                </a:spcBef>
                <a:buFont typeface="Arial" panose="020B0604020202020204" pitchFamily="34" charset="0"/>
                <a:buNone/>
              </a:pPr>
              <a:r>
                <a:rPr lang="en-US" altLang="zh-CN" dirty="0">
                  <a:solidFill>
                    <a:schemeClr val="bg1"/>
                  </a:solidFill>
                  <a:latin typeface="微软雅黑" panose="020B0503020204020204" pitchFamily="34" charset="-122"/>
                  <a:ea typeface="微软雅黑" panose="020B0503020204020204" pitchFamily="34" charset="-122"/>
                </a:rPr>
                <a:t>. 12.12</a:t>
              </a:r>
              <a:r>
                <a:rPr lang="zh-CN" altLang="en-US" dirty="0">
                  <a:solidFill>
                    <a:schemeClr val="bg1"/>
                  </a:solidFill>
                  <a:latin typeface="微软雅黑" panose="020B0503020204020204" pitchFamily="34" charset="-122"/>
                  <a:ea typeface="微软雅黑" panose="020B0503020204020204" pitchFamily="34" charset="-122"/>
                </a:rPr>
                <a:t>日</a:t>
              </a:r>
            </a:p>
          </p:txBody>
        </p:sp>
      </p:grpSp>
      <p:sp>
        <p:nvSpPr>
          <p:cNvPr id="7" name="矩形 6"/>
          <p:cNvSpPr/>
          <p:nvPr/>
        </p:nvSpPr>
        <p:spPr>
          <a:xfrm>
            <a:off x="1548278" y="592314"/>
            <a:ext cx="2031325" cy="1118255"/>
          </a:xfrm>
          <a:prstGeom prst="rect">
            <a:avLst/>
          </a:prstGeom>
        </p:spPr>
        <p:txBody>
          <a:bodyPr wrap="none">
            <a:spAutoFit/>
          </a:bodyPr>
          <a:lstStyle/>
          <a:p>
            <a:pPr lvl="0" algn="r">
              <a:lnSpc>
                <a:spcPts val="8000"/>
              </a:lnSpc>
            </a:pPr>
            <a:r>
              <a:rPr lang="zh-CN" altLang="en-US" sz="3600" dirty="0">
                <a:solidFill>
                  <a:prstClr val="white"/>
                </a:solidFill>
                <a:latin typeface="方正悠黑_GB18030_粗" panose="02000000000000000000" pitchFamily="2" charset="-122"/>
                <a:ea typeface="方正悠黑_GB18030_粗" panose="02000000000000000000" pitchFamily="2" charset="-122"/>
              </a:rPr>
              <a:t>推广规划</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12723" y="1372110"/>
            <a:ext cx="2736647" cy="3154710"/>
          </a:xfrm>
          <a:prstGeom prst="rect">
            <a:avLst/>
          </a:prstGeom>
          <a:noFill/>
        </p:spPr>
        <p:txBody>
          <a:bodyPr wrap="none" rtlCol="0">
            <a:spAutoFit/>
          </a:bodyPr>
          <a:lstStyle/>
          <a:p>
            <a:r>
              <a:rPr lang="zh-CN" altLang="en-US" sz="19900" dirty="0">
                <a:blipFill>
                  <a:blip r:embed="rId2"/>
                  <a:stretch>
                    <a:fillRect/>
                  </a:stretch>
                </a:blipFill>
                <a:effectLst>
                  <a:glow rad="101600">
                    <a:srgbClr val="FCEE75"/>
                  </a:glow>
                </a:effectLst>
                <a:latin typeface="草檀斋毛泽东字体" panose="02010601030101010101" pitchFamily="2" charset="-122"/>
                <a:ea typeface="草檀斋毛泽东字体" panose="02010601030101010101" pitchFamily="2" charset="-122"/>
              </a:rPr>
              <a:t>首</a:t>
            </a:r>
          </a:p>
        </p:txBody>
      </p:sp>
      <p:sp>
        <p:nvSpPr>
          <p:cNvPr id="7" name="文本框 6"/>
          <p:cNvSpPr txBox="1"/>
          <p:nvPr/>
        </p:nvSpPr>
        <p:spPr>
          <a:xfrm>
            <a:off x="6666668" y="1372110"/>
            <a:ext cx="2736647" cy="3154710"/>
          </a:xfrm>
          <a:prstGeom prst="rect">
            <a:avLst/>
          </a:prstGeom>
          <a:noFill/>
        </p:spPr>
        <p:txBody>
          <a:bodyPr wrap="none" rtlCol="0">
            <a:spAutoFit/>
          </a:bodyPr>
          <a:lstStyle/>
          <a:p>
            <a:r>
              <a:rPr lang="zh-CN" altLang="en-US" sz="19900" dirty="0">
                <a:blipFill>
                  <a:blip r:embed="rId2"/>
                  <a:stretch>
                    <a:fillRect/>
                  </a:stretch>
                </a:blipFill>
                <a:effectLst>
                  <a:glow rad="101600">
                    <a:srgbClr val="FCEE75">
                      <a:alpha val="79000"/>
                    </a:srgbClr>
                  </a:glow>
                </a:effectLst>
                <a:latin typeface="草檀斋毛泽东字体" panose="02010601030101010101" pitchFamily="2" charset="-122"/>
                <a:ea typeface="草檀斋毛泽东字体" panose="02010601030101010101" pitchFamily="2" charset="-122"/>
              </a:rPr>
              <a:t>发</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80314" y="2232708"/>
            <a:ext cx="2722061" cy="396006"/>
          </a:xfrm>
          <a:prstGeom prst="rect">
            <a:avLst/>
          </a:prstGeom>
          <a:noFill/>
        </p:spPr>
        <p:txBody>
          <a:bodyPr wrap="square" rtlCol="0">
            <a:spAutoFit/>
          </a:bodyPr>
          <a:lstStyle/>
          <a:p>
            <a:pPr>
              <a:lnSpc>
                <a:spcPts val="2600"/>
              </a:lnSpc>
            </a:pPr>
            <a:r>
              <a:rPr lang="zh-CN" altLang="en-US" dirty="0">
                <a:solidFill>
                  <a:srgbClr val="C0C0C0"/>
                </a:solidFill>
                <a:latin typeface="方正细黑_YS" panose="02010600010101010101" pitchFamily="2" charset="-122"/>
                <a:ea typeface="方正细黑_YS" panose="02010600010101010101" pitchFamily="2" charset="-122"/>
              </a:rPr>
              <a:t>活动时间：</a:t>
            </a:r>
            <a:r>
              <a:rPr lang="en-US" altLang="zh-CN" dirty="0">
                <a:solidFill>
                  <a:srgbClr val="C0C0C0"/>
                </a:solidFill>
                <a:latin typeface="方正细黑_YS" panose="02010600010101010101" pitchFamily="2" charset="-122"/>
                <a:ea typeface="方正细黑_YS" panose="02010600010101010101" pitchFamily="2" charset="-122"/>
              </a:rPr>
              <a:t>12</a:t>
            </a:r>
            <a:r>
              <a:rPr lang="zh-CN" altLang="en-US" dirty="0">
                <a:solidFill>
                  <a:srgbClr val="C0C0C0"/>
                </a:solidFill>
                <a:latin typeface="方正细黑_YS" panose="02010600010101010101" pitchFamily="2" charset="-122"/>
                <a:ea typeface="方正细黑_YS" panose="02010600010101010101" pitchFamily="2" charset="-122"/>
              </a:rPr>
              <a:t>月</a:t>
            </a:r>
            <a:r>
              <a:rPr lang="en-US" altLang="zh-CN" dirty="0">
                <a:solidFill>
                  <a:srgbClr val="C0C0C0"/>
                </a:solidFill>
                <a:latin typeface="方正细黑_YS" panose="02010600010101010101" pitchFamily="2" charset="-122"/>
                <a:ea typeface="方正细黑_YS" panose="02010600010101010101" pitchFamily="2" charset="-122"/>
              </a:rPr>
              <a:t>1</a:t>
            </a:r>
            <a:r>
              <a:rPr lang="zh-CN" altLang="en-US" dirty="0">
                <a:solidFill>
                  <a:srgbClr val="C0C0C0"/>
                </a:solidFill>
                <a:latin typeface="方正细黑_YS" panose="02010600010101010101" pitchFamily="2" charset="-122"/>
                <a:ea typeface="方正细黑_YS" panose="02010600010101010101" pitchFamily="2" charset="-122"/>
              </a:rPr>
              <a:t>日</a:t>
            </a:r>
          </a:p>
        </p:txBody>
      </p:sp>
      <p:sp>
        <p:nvSpPr>
          <p:cNvPr id="15" name="文本框 14"/>
          <p:cNvSpPr txBox="1"/>
          <p:nvPr/>
        </p:nvSpPr>
        <p:spPr>
          <a:xfrm>
            <a:off x="3480314" y="3121395"/>
            <a:ext cx="2722061" cy="396006"/>
          </a:xfrm>
          <a:prstGeom prst="rect">
            <a:avLst/>
          </a:prstGeom>
          <a:noFill/>
        </p:spPr>
        <p:txBody>
          <a:bodyPr wrap="square" rtlCol="0">
            <a:spAutoFit/>
          </a:bodyPr>
          <a:lstStyle/>
          <a:p>
            <a:pPr>
              <a:lnSpc>
                <a:spcPts val="2600"/>
              </a:lnSpc>
            </a:pPr>
            <a:r>
              <a:rPr lang="zh-CN" altLang="en-US" dirty="0">
                <a:solidFill>
                  <a:srgbClr val="C0C0C0"/>
                </a:solidFill>
                <a:latin typeface="方正细黑_YS" panose="02010600010101010101" pitchFamily="2" charset="-122"/>
                <a:ea typeface="方正细黑_YS" panose="02010600010101010101" pitchFamily="2" charset="-122"/>
              </a:rPr>
              <a:t>活动人数：</a:t>
            </a:r>
            <a:r>
              <a:rPr lang="en-US" altLang="zh-CN" dirty="0">
                <a:solidFill>
                  <a:srgbClr val="C0C0C0"/>
                </a:solidFill>
                <a:latin typeface="方正细黑_YS" panose="02010600010101010101" pitchFamily="2" charset="-122"/>
                <a:ea typeface="方正细黑_YS" panose="02010600010101010101" pitchFamily="2" charset="-122"/>
              </a:rPr>
              <a:t>200-350</a:t>
            </a:r>
            <a:r>
              <a:rPr lang="zh-CN" altLang="en-US" dirty="0">
                <a:solidFill>
                  <a:srgbClr val="C0C0C0"/>
                </a:solidFill>
                <a:latin typeface="方正细黑_YS" panose="02010600010101010101" pitchFamily="2" charset="-122"/>
                <a:ea typeface="方正细黑_YS" panose="02010600010101010101" pitchFamily="2" charset="-122"/>
              </a:rPr>
              <a:t>人</a:t>
            </a:r>
          </a:p>
        </p:txBody>
      </p:sp>
      <p:sp>
        <p:nvSpPr>
          <p:cNvPr id="18" name="文本框 17"/>
          <p:cNvSpPr txBox="1"/>
          <p:nvPr/>
        </p:nvSpPr>
        <p:spPr>
          <a:xfrm>
            <a:off x="3475477" y="4030518"/>
            <a:ext cx="6837755" cy="425758"/>
          </a:xfrm>
          <a:prstGeom prst="rect">
            <a:avLst/>
          </a:prstGeom>
          <a:noFill/>
        </p:spPr>
        <p:txBody>
          <a:bodyPr wrap="square" rtlCol="0">
            <a:spAutoFit/>
          </a:bodyPr>
          <a:lstStyle/>
          <a:p>
            <a:pPr>
              <a:lnSpc>
                <a:spcPts val="2600"/>
              </a:lnSpc>
            </a:pPr>
            <a:r>
              <a:rPr lang="zh-CN" altLang="en-US" dirty="0">
                <a:solidFill>
                  <a:srgbClr val="C0C0C0"/>
                </a:solidFill>
                <a:latin typeface="方正细黑_YS" panose="02010600010101010101" pitchFamily="2" charset="-122"/>
                <a:ea typeface="方正细黑_YS" panose="02010600010101010101" pitchFamily="2" charset="-122"/>
              </a:rPr>
              <a:t>人员邀约：政府领导、媒体人、司机、用户代表、企业领导</a:t>
            </a:r>
          </a:p>
        </p:txBody>
      </p:sp>
      <p:cxnSp>
        <p:nvCxnSpPr>
          <p:cNvPr id="19" name="直接连接符 18"/>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264590"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首发仪式</a:t>
            </a:r>
          </a:p>
        </p:txBody>
      </p:sp>
      <p:cxnSp>
        <p:nvCxnSpPr>
          <p:cNvPr id="26" name="直接连接符 25"/>
          <p:cNvCxnSpPr/>
          <p:nvPr/>
        </p:nvCxnSpPr>
        <p:spPr>
          <a:xfrm>
            <a:off x="1633135" y="1589752"/>
            <a:ext cx="52200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48278" y="592314"/>
            <a:ext cx="2031325" cy="971100"/>
          </a:xfrm>
          <a:prstGeom prst="rect">
            <a:avLst/>
          </a:prstGeom>
        </p:spPr>
        <p:txBody>
          <a:bodyPr wrap="none">
            <a:spAutoFit/>
          </a:bodyPr>
          <a:lstStyle/>
          <a:p>
            <a:pPr lvl="0" algn="r">
              <a:lnSpc>
                <a:spcPts val="8000"/>
              </a:lnSpc>
            </a:pPr>
            <a:r>
              <a:rPr lang="zh-CN" altLang="en-US" sz="3600" dirty="0">
                <a:solidFill>
                  <a:prstClr val="white"/>
                </a:solidFill>
                <a:latin typeface="方正悠黑_GB18030_粗" panose="02000000000000000000" pitchFamily="2" charset="-122"/>
                <a:ea typeface="方正悠黑_GB18030_粗" panose="02000000000000000000" pitchFamily="2" charset="-122"/>
              </a:rPr>
              <a:t>活动概况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1+#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a:spLocks noChangeAspect="1"/>
          </p:cNvSpPr>
          <p:nvPr/>
        </p:nvSpPr>
        <p:spPr>
          <a:xfrm>
            <a:off x="-14068" y="-12959"/>
            <a:ext cx="6102008" cy="4143595"/>
          </a:xfrm>
          <a:custGeom>
            <a:avLst/>
            <a:gdLst>
              <a:gd name="connsiteX0" fmla="*/ 0 w 6102008"/>
              <a:gd name="connsiteY0" fmla="*/ 0 h 4143595"/>
              <a:gd name="connsiteX1" fmla="*/ 5954466 w 6102008"/>
              <a:gd name="connsiteY1" fmla="*/ 0 h 4143595"/>
              <a:gd name="connsiteX2" fmla="*/ 5958833 w 6102008"/>
              <a:gd name="connsiteY2" fmla="*/ 11932 h 4143595"/>
              <a:gd name="connsiteX3" fmla="*/ 6102008 w 6102008"/>
              <a:gd name="connsiteY3" fmla="*/ 958948 h 4143595"/>
              <a:gd name="connsiteX4" fmla="*/ 2917361 w 6102008"/>
              <a:gd name="connsiteY4" fmla="*/ 4143595 h 4143595"/>
              <a:gd name="connsiteX5" fmla="*/ 117084 w 6102008"/>
              <a:gd name="connsiteY5" fmla="*/ 2476940 h 4143595"/>
              <a:gd name="connsiteX6" fmla="*/ 0 w 6102008"/>
              <a:gd name="connsiteY6" fmla="*/ 2233889 h 414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2008" h="4143595">
                <a:moveTo>
                  <a:pt x="0" y="0"/>
                </a:moveTo>
                <a:lnTo>
                  <a:pt x="5954466" y="0"/>
                </a:lnTo>
                <a:lnTo>
                  <a:pt x="5958833" y="11932"/>
                </a:lnTo>
                <a:cubicBezTo>
                  <a:pt x="6051882" y="311094"/>
                  <a:pt x="6102008" y="629167"/>
                  <a:pt x="6102008" y="958948"/>
                </a:cubicBezTo>
                <a:cubicBezTo>
                  <a:pt x="6102008" y="2717780"/>
                  <a:pt x="4676193" y="4143595"/>
                  <a:pt x="2917361" y="4143595"/>
                </a:cubicBezTo>
                <a:cubicBezTo>
                  <a:pt x="1708164" y="4143595"/>
                  <a:pt x="656370" y="3469675"/>
                  <a:pt x="117084" y="2476940"/>
                </a:cubicBezTo>
                <a:lnTo>
                  <a:pt x="0" y="2233889"/>
                </a:lnTo>
                <a:close/>
              </a:path>
            </a:pathLst>
          </a:custGeom>
          <a:noFill/>
          <a:ln w="9525">
            <a:gradFill>
              <a:gsLst>
                <a:gs pos="0">
                  <a:srgbClr val="FBF670"/>
                </a:gs>
                <a:gs pos="100000">
                  <a:srgbClr val="DEAE22"/>
                </a:gs>
              </a:gsLst>
              <a:lin ang="72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3925912" y="1298339"/>
            <a:ext cx="6484179" cy="6484179"/>
          </a:xfrm>
          <a:prstGeom prst="ellipse">
            <a:avLst/>
          </a:prstGeom>
          <a:noFill/>
          <a:ln w="9525">
            <a:gradFill>
              <a:gsLst>
                <a:gs pos="0">
                  <a:srgbClr val="FBF670">
                    <a:alpha val="80000"/>
                  </a:srgbClr>
                </a:gs>
                <a:gs pos="100000">
                  <a:srgbClr val="DEAE22">
                    <a:alpha val="80000"/>
                  </a:srgbClr>
                </a:gs>
              </a:gsLst>
              <a:lin ang="72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715065" y="-558596"/>
            <a:ext cx="0" cy="23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554276" y="1784252"/>
            <a:ext cx="349715" cy="349715"/>
            <a:chOff x="2554276" y="1784252"/>
            <a:chExt cx="349715" cy="349715"/>
          </a:xfrm>
        </p:grpSpPr>
        <p:sp>
          <p:nvSpPr>
            <p:cNvPr id="25" name="椭圆 24"/>
            <p:cNvSpPr/>
            <p:nvPr/>
          </p:nvSpPr>
          <p:spPr>
            <a:xfrm>
              <a:off x="2554276" y="1784252"/>
              <a:ext cx="349715" cy="349715"/>
            </a:xfrm>
            <a:prstGeom prst="ellipse">
              <a:avLst/>
            </a:prstGeom>
            <a:noFill/>
            <a:ln w="34925">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639133" y="1869109"/>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770967" y="2431079"/>
            <a:ext cx="3425938" cy="584775"/>
          </a:xfrm>
          <a:prstGeom prst="rect">
            <a:avLst/>
          </a:prstGeom>
          <a:noFill/>
          <a:effectLst/>
        </p:spPr>
        <p:txBody>
          <a:bodyPr wrap="none" rtlCol="0">
            <a:spAutoFit/>
          </a:bodyPr>
          <a:lstStyle/>
          <a:p>
            <a:r>
              <a:rPr lang="en-US" altLang="zh-CN" sz="2000" b="1" dirty="0">
                <a:solidFill>
                  <a:srgbClr val="0DEFFA"/>
                </a:solidFill>
                <a:latin typeface="方正姚体" panose="02010601030101010101" pitchFamily="2" charset="-122"/>
                <a:ea typeface="方正姚体" panose="02010601030101010101" pitchFamily="2" charset="-122"/>
              </a:rPr>
              <a:t>         </a:t>
            </a:r>
            <a:r>
              <a:rPr lang="en-US" altLang="zh-CN" sz="32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CONCENTS</a:t>
            </a:r>
            <a:endParaRPr lang="zh-CN" altLang="en-US"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endParaRPr>
          </a:p>
        </p:txBody>
      </p:sp>
      <p:sp>
        <p:nvSpPr>
          <p:cNvPr id="34" name="文本框 33"/>
          <p:cNvSpPr txBox="1"/>
          <p:nvPr/>
        </p:nvSpPr>
        <p:spPr>
          <a:xfrm>
            <a:off x="6774092" y="3056274"/>
            <a:ext cx="1415772" cy="461665"/>
          </a:xfrm>
          <a:prstGeom prst="rect">
            <a:avLst/>
          </a:prstGeom>
          <a:noFill/>
        </p:spPr>
        <p:txBody>
          <a:bodyPr wrap="none" rtlCol="0">
            <a:spAutoFit/>
          </a:bodyPr>
          <a:lstStyle/>
          <a:p>
            <a:r>
              <a:rPr lang="zh-CN" altLang="en-US" sz="2400" b="1" dirty="0">
                <a:gradFill>
                  <a:gsLst>
                    <a:gs pos="0">
                      <a:srgbClr val="FDFA75"/>
                    </a:gs>
                    <a:gs pos="100000">
                      <a:srgbClr val="D79E11"/>
                    </a:gs>
                  </a:gsLst>
                  <a:lin ang="2700000" scaled="1"/>
                </a:gradFill>
                <a:latin typeface="微软雅黑" panose="020B0503020204020204" pitchFamily="34" charset="-122"/>
                <a:ea typeface="方正兰亭超细黑简体" panose="02000000000000000000"/>
                <a:cs typeface="Kartika" panose="02020503030404060203" pitchFamily="18" charset="0"/>
              </a:rPr>
              <a:t>推广目的</a:t>
            </a:r>
          </a:p>
        </p:txBody>
      </p:sp>
      <p:sp>
        <p:nvSpPr>
          <p:cNvPr id="35" name="文本框 34"/>
          <p:cNvSpPr txBox="1"/>
          <p:nvPr/>
        </p:nvSpPr>
        <p:spPr>
          <a:xfrm>
            <a:off x="6760950" y="4719026"/>
            <a:ext cx="1415772" cy="461665"/>
          </a:xfrm>
          <a:prstGeom prst="rect">
            <a:avLst/>
          </a:prstGeom>
          <a:noFill/>
        </p:spPr>
        <p:txBody>
          <a:bodyPr wrap="none" rtlCol="0">
            <a:spAutoFit/>
          </a:bodyPr>
          <a:lstStyle/>
          <a:p>
            <a:r>
              <a:rPr lang="zh-CN" altLang="en-US" sz="2400" b="1" dirty="0">
                <a:gradFill>
                  <a:gsLst>
                    <a:gs pos="0">
                      <a:srgbClr val="FDFA75"/>
                    </a:gs>
                    <a:gs pos="100000">
                      <a:srgbClr val="D79E11"/>
                    </a:gs>
                  </a:gsLst>
                  <a:lin ang="2700000" scaled="1"/>
                </a:gradFill>
                <a:latin typeface="微软雅黑" panose="020B0503020204020204" pitchFamily="34" charset="-122"/>
                <a:ea typeface="方正兰亭超细黑简体" panose="02000000000000000000"/>
                <a:cs typeface="Kartika" panose="02020503030404060203" pitchFamily="18" charset="0"/>
              </a:rPr>
              <a:t>媒介计划</a:t>
            </a:r>
          </a:p>
        </p:txBody>
      </p:sp>
      <p:sp>
        <p:nvSpPr>
          <p:cNvPr id="36" name="文本框 35"/>
          <p:cNvSpPr txBox="1"/>
          <p:nvPr/>
        </p:nvSpPr>
        <p:spPr>
          <a:xfrm>
            <a:off x="6740345" y="3909421"/>
            <a:ext cx="1415772" cy="461665"/>
          </a:xfrm>
          <a:prstGeom prst="rect">
            <a:avLst/>
          </a:prstGeom>
          <a:noFill/>
        </p:spPr>
        <p:txBody>
          <a:bodyPr wrap="none" rtlCol="0">
            <a:spAutoFit/>
          </a:bodyPr>
          <a:lstStyle/>
          <a:p>
            <a:r>
              <a:rPr lang="zh-CN" altLang="en-US" sz="2400" b="1" dirty="0">
                <a:gradFill>
                  <a:gsLst>
                    <a:gs pos="0">
                      <a:srgbClr val="FDFA75"/>
                    </a:gs>
                    <a:gs pos="100000">
                      <a:srgbClr val="D79E11"/>
                    </a:gs>
                  </a:gsLst>
                  <a:lin ang="2700000" scaled="1"/>
                </a:gradFill>
                <a:latin typeface="微软雅黑" panose="020B0503020204020204" pitchFamily="34" charset="-122"/>
                <a:ea typeface="方正兰亭超细黑简体" panose="02000000000000000000"/>
                <a:cs typeface="Kartika" panose="02020503030404060203" pitchFamily="18" charset="0"/>
              </a:rPr>
              <a:t>推广策略</a:t>
            </a:r>
          </a:p>
        </p:txBody>
      </p:sp>
      <p:sp>
        <p:nvSpPr>
          <p:cNvPr id="37" name="文本框 36"/>
          <p:cNvSpPr txBox="1"/>
          <p:nvPr/>
        </p:nvSpPr>
        <p:spPr>
          <a:xfrm>
            <a:off x="6740605" y="5528343"/>
            <a:ext cx="1415772" cy="461665"/>
          </a:xfrm>
          <a:prstGeom prst="rect">
            <a:avLst/>
          </a:prstGeom>
          <a:noFill/>
        </p:spPr>
        <p:txBody>
          <a:bodyPr wrap="none" rtlCol="0">
            <a:spAutoFit/>
          </a:bodyPr>
          <a:lstStyle/>
          <a:p>
            <a:r>
              <a:rPr lang="zh-CN" altLang="en-US" sz="2400" b="1" dirty="0">
                <a:gradFill>
                  <a:gsLst>
                    <a:gs pos="0">
                      <a:srgbClr val="FDFA75"/>
                    </a:gs>
                    <a:gs pos="100000">
                      <a:srgbClr val="D79E11"/>
                    </a:gs>
                  </a:gsLst>
                  <a:lin ang="2700000" scaled="1"/>
                </a:gradFill>
                <a:latin typeface="微软雅黑" panose="020B0503020204020204" pitchFamily="34" charset="-122"/>
                <a:ea typeface="方正兰亭超细黑简体" panose="02000000000000000000"/>
                <a:cs typeface="Kartika" panose="02020503030404060203" pitchFamily="18" charset="0"/>
              </a:rPr>
              <a:t>活动内容</a:t>
            </a:r>
          </a:p>
        </p:txBody>
      </p:sp>
      <p:sp>
        <p:nvSpPr>
          <p:cNvPr id="38" name="椭圆 37"/>
          <p:cNvSpPr>
            <a:spLocks noChangeAspect="1"/>
          </p:cNvSpPr>
          <p:nvPr/>
        </p:nvSpPr>
        <p:spPr>
          <a:xfrm>
            <a:off x="6341016" y="3224385"/>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6341016" y="4040636"/>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6341016" y="4859384"/>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6341016" y="567813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childTnLst>
                          </p:cTn>
                        </p:par>
                        <p:par>
                          <p:cTn id="17" fill="hold">
                            <p:stCondLst>
                              <p:cond delay="30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childTnLst>
                          </p:cTn>
                        </p:par>
                        <p:par>
                          <p:cTn id="21" fill="hold">
                            <p:stCondLst>
                              <p:cond delay="3500"/>
                            </p:stCondLst>
                            <p:childTnLst>
                              <p:par>
                                <p:cTn id="22" presetID="21"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par>
                          <p:cTn id="25" fill="hold">
                            <p:stCondLst>
                              <p:cond delay="5500"/>
                            </p:stCondLst>
                            <p:childTnLst>
                              <p:par>
                                <p:cTn id="26" presetID="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2"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2" presetClass="entr" presetSubtype="8"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0-#ppt_w/2"/>
                                          </p:val>
                                        </p:tav>
                                        <p:tav tm="100000">
                                          <p:val>
                                            <p:strVal val="#ppt_x"/>
                                          </p:val>
                                        </p:tav>
                                      </p:tavLst>
                                    </p:anim>
                                    <p:anim calcmode="lin" valueType="num">
                                      <p:cBhvr additive="base">
                                        <p:cTn id="39" dur="500" fill="hold"/>
                                        <p:tgtEl>
                                          <p:spTgt spid="39"/>
                                        </p:tgtEl>
                                        <p:attrNameLst>
                                          <p:attrName>ppt_y</p:attrName>
                                        </p:attrNameLst>
                                      </p:cBhvr>
                                      <p:tavLst>
                                        <p:tav tm="0">
                                          <p:val>
                                            <p:strVal val="#ppt_y"/>
                                          </p:val>
                                        </p:tav>
                                        <p:tav tm="100000">
                                          <p:val>
                                            <p:strVal val="#ppt_y"/>
                                          </p:val>
                                        </p:tav>
                                      </p:tavLst>
                                    </p:anim>
                                  </p:childTnLst>
                                </p:cTn>
                              </p:par>
                            </p:childTnLst>
                          </p:cTn>
                        </p:par>
                        <p:par>
                          <p:cTn id="40" fill="hold">
                            <p:stCondLst>
                              <p:cond delay="7000"/>
                            </p:stCondLst>
                            <p:childTnLst>
                              <p:par>
                                <p:cTn id="41" presetID="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par>
                          <p:cTn id="45" fill="hold">
                            <p:stCondLst>
                              <p:cond delay="7500"/>
                            </p:stCondLst>
                            <p:childTnLst>
                              <p:par>
                                <p:cTn id="46" presetID="2" presetClass="entr" presetSubtype="8"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0-#ppt_w/2"/>
                                          </p:val>
                                        </p:tav>
                                        <p:tav tm="100000">
                                          <p:val>
                                            <p:strVal val="#ppt_x"/>
                                          </p:val>
                                        </p:tav>
                                      </p:tavLst>
                                    </p:anim>
                                    <p:anim calcmode="lin" valueType="num">
                                      <p:cBhvr additive="base">
                                        <p:cTn id="49" dur="500" fill="hold"/>
                                        <p:tgtEl>
                                          <p:spTgt spid="40"/>
                                        </p:tgtEl>
                                        <p:attrNameLst>
                                          <p:attrName>ppt_y</p:attrName>
                                        </p:attrNameLst>
                                      </p:cBhvr>
                                      <p:tavLst>
                                        <p:tav tm="0">
                                          <p:val>
                                            <p:strVal val="#ppt_y"/>
                                          </p:val>
                                        </p:tav>
                                        <p:tav tm="100000">
                                          <p:val>
                                            <p:strVal val="#ppt_y"/>
                                          </p:val>
                                        </p:tav>
                                      </p:tavLst>
                                    </p:anim>
                                  </p:childTnLst>
                                </p:cTn>
                              </p:par>
                            </p:childTnLst>
                          </p:cTn>
                        </p:par>
                        <p:par>
                          <p:cTn id="50" fill="hold">
                            <p:stCondLst>
                              <p:cond delay="8000"/>
                            </p:stCondLst>
                            <p:childTnLst>
                              <p:par>
                                <p:cTn id="51" presetID="2" presetClass="entr" presetSubtype="2"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8500"/>
                            </p:stCondLst>
                            <p:childTnLst>
                              <p:par>
                                <p:cTn id="56" presetID="2" presetClass="entr" presetSubtype="8"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0-#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childTnLst>
                          </p:cTn>
                        </p:par>
                        <p:par>
                          <p:cTn id="60" fill="hold">
                            <p:stCondLst>
                              <p:cond delay="9000"/>
                            </p:stCondLst>
                            <p:childTnLst>
                              <p:par>
                                <p:cTn id="61" presetID="2" presetClass="entr" presetSubtype="2"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1+#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33" grpId="0"/>
      <p:bldP spid="34" grpId="0"/>
      <p:bldP spid="35" grpId="0"/>
      <p:bldP spid="36" grpId="0"/>
      <p:bldP spid="37" grpId="0"/>
      <p:bldP spid="38" grpId="0" animBg="1"/>
      <p:bldP spid="39" grpId="0" animBg="1"/>
      <p:bldP spid="40"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72424" y="5940497"/>
            <a:ext cx="3647152"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场地推荐：园艺山科技创新中二期</a:t>
            </a:r>
          </a:p>
        </p:txBody>
      </p:sp>
      <p:grpSp>
        <p:nvGrpSpPr>
          <p:cNvPr id="25" name="组合 24"/>
          <p:cNvGrpSpPr/>
          <p:nvPr/>
        </p:nvGrpSpPr>
        <p:grpSpPr>
          <a:xfrm>
            <a:off x="1524000" y="1137283"/>
            <a:ext cx="9390743" cy="4603904"/>
            <a:chOff x="229333" y="552809"/>
            <a:chExt cx="11733333" cy="5752381"/>
          </a:xfrm>
        </p:grpSpPr>
        <p:pic>
          <p:nvPicPr>
            <p:cNvPr id="8" name="图片 7"/>
            <p:cNvPicPr>
              <a:picLocks noChangeAspect="1"/>
            </p:cNvPicPr>
            <p:nvPr/>
          </p:nvPicPr>
          <p:blipFill>
            <a:blip r:embed="rId2"/>
            <a:stretch>
              <a:fillRect/>
            </a:stretch>
          </p:blipFill>
          <p:spPr>
            <a:xfrm>
              <a:off x="229333" y="552809"/>
              <a:ext cx="11733333" cy="5752381"/>
            </a:xfrm>
            <a:prstGeom prst="rect">
              <a:avLst/>
            </a:prstGeom>
          </p:spPr>
        </p:pic>
        <p:sp>
          <p:nvSpPr>
            <p:cNvPr id="23" name="椭圆 22"/>
            <p:cNvSpPr/>
            <p:nvPr/>
          </p:nvSpPr>
          <p:spPr>
            <a:xfrm>
              <a:off x="4508986" y="3003406"/>
              <a:ext cx="561975" cy="561975"/>
            </a:xfrm>
            <a:prstGeom prst="ellips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64590"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首发仪式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5527" y="5439357"/>
            <a:ext cx="3647152"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场地推荐：园艺山科技创新中二期</a:t>
            </a:r>
          </a:p>
        </p:txBody>
      </p:sp>
      <p:pic>
        <p:nvPicPr>
          <p:cNvPr id="19" name="图片 2"/>
          <p:cNvPicPr>
            <a:picLocks noChangeAspect="1"/>
          </p:cNvPicPr>
          <p:nvPr/>
        </p:nvPicPr>
        <p:blipFill rotWithShape="1">
          <a:blip r:embed="rId2">
            <a:extLst>
              <a:ext uri="{28A0092B-C50C-407E-A947-70E740481C1C}">
                <a14:useLocalDpi xmlns:a14="http://schemas.microsoft.com/office/drawing/2010/main" val="0"/>
              </a:ext>
            </a:extLst>
          </a:blip>
          <a:srcRect r="8777"/>
          <a:stretch>
            <a:fillRect/>
          </a:stretch>
        </p:blipFill>
        <p:spPr bwMode="auto">
          <a:xfrm>
            <a:off x="285527" y="1680715"/>
            <a:ext cx="6270170" cy="352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264590"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首发仪式</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739" y="1680714"/>
            <a:ext cx="5293343" cy="35200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7"/>
          <p:cNvSpPr>
            <a:spLocks noChangeArrowheads="1"/>
          </p:cNvSpPr>
          <p:nvPr/>
        </p:nvSpPr>
        <p:spPr bwMode="auto">
          <a:xfrm>
            <a:off x="4618630" y="1699239"/>
            <a:ext cx="3458570" cy="3000805"/>
          </a:xfrm>
          <a:prstGeom prst="rect">
            <a:avLst/>
          </a:prstGeom>
          <a:noFill/>
          <a:ln>
            <a:noFill/>
          </a:ln>
        </p:spPr>
        <p:txBody>
          <a:bodyPr wrap="square" lIns="91424" tIns="45712" rIns="91424" bIns="45712">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sym typeface="迷你简中倩"/>
              </a:rPr>
              <a:t>09:00—09:30   </a:t>
            </a:r>
            <a:r>
              <a:rPr lang="zh-CN" altLang="en-US" dirty="0">
                <a:solidFill>
                  <a:schemeClr val="bg1"/>
                </a:solidFill>
                <a:latin typeface="微软雅黑" panose="020B0503020204020204" pitchFamily="34" charset="-122"/>
                <a:ea typeface="微软雅黑" panose="020B0503020204020204" pitchFamily="34" charset="-122"/>
                <a:sym typeface="迷你简中倩"/>
              </a:rPr>
              <a:t>    签到接待环节</a:t>
            </a:r>
            <a:endParaRPr lang="en-US" altLang="zh-CN" dirty="0">
              <a:solidFill>
                <a:schemeClr val="bg1"/>
              </a:solidFill>
              <a:latin typeface="微软雅黑" panose="020B0503020204020204" pitchFamily="34" charset="-122"/>
              <a:ea typeface="微软雅黑" panose="020B0503020204020204" pitchFamily="34" charset="-122"/>
              <a:sym typeface="迷你简中倩"/>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sym typeface="迷你简中倩"/>
              </a:rPr>
              <a:t>09:30—09:35       </a:t>
            </a:r>
            <a:r>
              <a:rPr lang="zh-CN" altLang="en-US" dirty="0">
                <a:solidFill>
                  <a:schemeClr val="bg1"/>
                </a:solidFill>
                <a:latin typeface="微软雅黑" panose="020B0503020204020204" pitchFamily="34" charset="-122"/>
                <a:ea typeface="微软雅黑" panose="020B0503020204020204" pitchFamily="34" charset="-122"/>
                <a:sym typeface="迷你简中倩"/>
              </a:rPr>
              <a:t>开场节目</a:t>
            </a:r>
            <a:endParaRPr lang="en-US" altLang="zh-CN" dirty="0">
              <a:solidFill>
                <a:schemeClr val="bg1"/>
              </a:solidFill>
              <a:latin typeface="微软雅黑" panose="020B0503020204020204" pitchFamily="34" charset="-122"/>
              <a:ea typeface="微软雅黑" panose="020B0503020204020204" pitchFamily="34" charset="-122"/>
              <a:sym typeface="迷你简中倩"/>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sym typeface="迷你简中倩"/>
              </a:rPr>
              <a:t>09:35—09:40       </a:t>
            </a:r>
            <a:r>
              <a:rPr lang="zh-CN" altLang="en-US" dirty="0">
                <a:solidFill>
                  <a:schemeClr val="bg1"/>
                </a:solidFill>
                <a:latin typeface="微软雅黑" panose="020B0503020204020204" pitchFamily="34" charset="-122"/>
                <a:ea typeface="微软雅黑" panose="020B0503020204020204" pitchFamily="34" charset="-122"/>
                <a:sym typeface="迷你简中倩"/>
              </a:rPr>
              <a:t>主持人开场</a:t>
            </a:r>
            <a:endParaRPr lang="en-US" altLang="zh-CN" dirty="0">
              <a:solidFill>
                <a:schemeClr val="bg1"/>
              </a:solidFill>
              <a:latin typeface="微软雅黑" panose="020B0503020204020204" pitchFamily="34" charset="-122"/>
              <a:ea typeface="微软雅黑" panose="020B0503020204020204" pitchFamily="34" charset="-122"/>
              <a:sym typeface="迷你简中倩"/>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sym typeface="迷你简中倩"/>
              </a:rPr>
              <a:t>09:40—09:50       </a:t>
            </a:r>
            <a:r>
              <a:rPr lang="zh-CN" altLang="en-US" dirty="0">
                <a:solidFill>
                  <a:schemeClr val="bg1"/>
                </a:solidFill>
                <a:latin typeface="微软雅黑" panose="020B0503020204020204" pitchFamily="34" charset="-122"/>
                <a:ea typeface="微软雅黑" panose="020B0503020204020204" pitchFamily="34" charset="-122"/>
                <a:sym typeface="迷你简中倩"/>
              </a:rPr>
              <a:t>领导讲话</a:t>
            </a:r>
            <a:endParaRPr lang="en-US" altLang="zh-CN" dirty="0">
              <a:solidFill>
                <a:schemeClr val="bg1"/>
              </a:solidFill>
              <a:latin typeface="微软雅黑" panose="020B0503020204020204" pitchFamily="34" charset="-122"/>
              <a:ea typeface="微软雅黑" panose="020B0503020204020204" pitchFamily="34" charset="-122"/>
              <a:sym typeface="迷你简中倩"/>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sym typeface="迷你简中倩"/>
              </a:rPr>
              <a:t>09:50—09:55       </a:t>
            </a:r>
            <a:r>
              <a:rPr lang="zh-CN" altLang="en-US" dirty="0">
                <a:solidFill>
                  <a:schemeClr val="bg1"/>
                </a:solidFill>
                <a:latin typeface="微软雅黑" panose="020B0503020204020204" pitchFamily="34" charset="-122"/>
                <a:ea typeface="微软雅黑" panose="020B0503020204020204" pitchFamily="34" charset="-122"/>
                <a:sym typeface="迷你简中倩"/>
              </a:rPr>
              <a:t>首发仪式</a:t>
            </a: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sym typeface="迷你简中倩"/>
              </a:rPr>
              <a:t>09:55—10:00       </a:t>
            </a:r>
            <a:r>
              <a:rPr lang="zh-CN" altLang="en-US" dirty="0">
                <a:solidFill>
                  <a:schemeClr val="bg1"/>
                </a:solidFill>
                <a:latin typeface="微软雅黑" panose="020B0503020204020204" pitchFamily="34" charset="-122"/>
                <a:ea typeface="微软雅黑" panose="020B0503020204020204" pitchFamily="34" charset="-122"/>
                <a:sym typeface="迷你简中倩"/>
              </a:rPr>
              <a:t>陆续发车</a:t>
            </a:r>
            <a:endParaRPr lang="en-US" altLang="zh-CN" dirty="0">
              <a:solidFill>
                <a:schemeClr val="bg1"/>
              </a:solidFill>
              <a:latin typeface="微软雅黑" panose="020B0503020204020204" pitchFamily="34" charset="-122"/>
              <a:ea typeface="微软雅黑" panose="020B0503020204020204" pitchFamily="34" charset="-122"/>
              <a:sym typeface="迷你简中倩"/>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sym typeface="迷你简中倩"/>
              </a:rPr>
              <a:t>10:00—               </a:t>
            </a:r>
            <a:r>
              <a:rPr lang="zh-CN" altLang="en-US" dirty="0">
                <a:solidFill>
                  <a:schemeClr val="bg1"/>
                </a:solidFill>
                <a:latin typeface="微软雅黑" panose="020B0503020204020204" pitchFamily="34" charset="-122"/>
                <a:ea typeface="微软雅黑" panose="020B0503020204020204" pitchFamily="34" charset="-122"/>
                <a:sym typeface="迷你简中倩"/>
              </a:rPr>
              <a:t> 活动结束</a:t>
            </a:r>
            <a:endParaRPr lang="en-US" altLang="zh-CN" dirty="0">
              <a:solidFill>
                <a:schemeClr val="bg1"/>
              </a:solidFill>
              <a:latin typeface="微软雅黑" panose="020B0503020204020204" pitchFamily="34" charset="-122"/>
              <a:ea typeface="微软雅黑" panose="020B0503020204020204" pitchFamily="34" charset="-122"/>
              <a:sym typeface="迷你简中倩"/>
            </a:endParaRPr>
          </a:p>
        </p:txBody>
      </p:sp>
      <p:cxnSp>
        <p:nvCxnSpPr>
          <p:cNvPr id="6" name="直接连接符 5"/>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264590"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首发仪式</a:t>
            </a:r>
          </a:p>
        </p:txBody>
      </p:sp>
      <p:pic>
        <p:nvPicPr>
          <p:cNvPr id="2" name="图片 1">
            <a:extLst>
              <a:ext uri="{FF2B5EF4-FFF2-40B4-BE49-F238E27FC236}">
                <a16:creationId xmlns:a16="http://schemas.microsoft.com/office/drawing/2014/main" id="{690B14D4-1C95-4B55-82F8-377C3AC2CD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7" t="-77" r="2340" b="7758"/>
          <a:stretch/>
        </p:blipFill>
        <p:spPr>
          <a:xfrm>
            <a:off x="4238670" y="5068713"/>
            <a:ext cx="3486150" cy="1431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3413"/>
            <a:ext cx="1951630" cy="6878471"/>
          </a:xfrm>
          <a:prstGeom prst="rect">
            <a:avLst/>
          </a:prstGeom>
        </p:spPr>
      </p:pic>
      <p:pic>
        <p:nvPicPr>
          <p:cNvPr id="5" name="图片 4"/>
          <p:cNvPicPr>
            <a:picLocks noChangeAspect="1"/>
          </p:cNvPicPr>
          <p:nvPr/>
        </p:nvPicPr>
        <p:blipFill>
          <a:blip r:embed="rId2"/>
          <a:stretch>
            <a:fillRect/>
          </a:stretch>
        </p:blipFill>
        <p:spPr>
          <a:xfrm flipH="1">
            <a:off x="10240370" y="0"/>
            <a:ext cx="1951630" cy="6878471"/>
          </a:xfrm>
          <a:prstGeom prst="rect">
            <a:avLst/>
          </a:prstGeom>
        </p:spPr>
      </p:pic>
      <p:pic>
        <p:nvPicPr>
          <p:cNvPr id="6" name="pasted-image.tiff"/>
          <p:cNvPicPr>
            <a:picLocks noChangeAspect="1"/>
          </p:cNvPicPr>
          <p:nvPr/>
        </p:nvPicPr>
        <p:blipFill>
          <a:blip r:embed="rId3"/>
          <a:srcRect b="4809"/>
          <a:stretch>
            <a:fillRect/>
          </a:stretch>
        </p:blipFill>
        <p:spPr>
          <a:xfrm>
            <a:off x="1407405" y="14090"/>
            <a:ext cx="10784595" cy="6843911"/>
          </a:xfrm>
          <a:prstGeom prst="rect">
            <a:avLst/>
          </a:prstGeom>
          <a:ln w="12700">
            <a:miter lim="400000"/>
            <a:headEnd/>
            <a:tailEnd/>
          </a:ln>
        </p:spPr>
      </p:pic>
      <p:sp>
        <p:nvSpPr>
          <p:cNvPr id="8" name="等腰三角形 19"/>
          <p:cNvSpPr/>
          <p:nvPr/>
        </p:nvSpPr>
        <p:spPr>
          <a:xfrm>
            <a:off x="-46101" y="-39168"/>
            <a:ext cx="4486804" cy="6995333"/>
          </a:xfrm>
          <a:custGeom>
            <a:avLst/>
            <a:gdLst>
              <a:gd name="connsiteX0" fmla="*/ 0 w 1152128"/>
              <a:gd name="connsiteY0" fmla="*/ 2578698 h 2578698"/>
              <a:gd name="connsiteX1" fmla="*/ 576064 w 1152128"/>
              <a:gd name="connsiteY1" fmla="*/ 0 h 2578698"/>
              <a:gd name="connsiteX2" fmla="*/ 1152128 w 1152128"/>
              <a:gd name="connsiteY2" fmla="*/ 2578698 h 2578698"/>
              <a:gd name="connsiteX3" fmla="*/ 0 w 1152128"/>
              <a:gd name="connsiteY3" fmla="*/ 2578698 h 2578698"/>
              <a:gd name="connsiteX0-1" fmla="*/ 0 w 2172635"/>
              <a:gd name="connsiteY0-2" fmla="*/ 2564184 h 2564184"/>
              <a:gd name="connsiteX1-3" fmla="*/ 2172635 w 2172635"/>
              <a:gd name="connsiteY1-4" fmla="*/ 0 h 2564184"/>
              <a:gd name="connsiteX2-5" fmla="*/ 1152128 w 2172635"/>
              <a:gd name="connsiteY2-6" fmla="*/ 2564184 h 2564184"/>
              <a:gd name="connsiteX3-7" fmla="*/ 0 w 2172635"/>
              <a:gd name="connsiteY3-8" fmla="*/ 2564184 h 2564184"/>
              <a:gd name="connsiteX0-9" fmla="*/ 0 w 5527278"/>
              <a:gd name="connsiteY0-10" fmla="*/ 2564184 h 5148634"/>
              <a:gd name="connsiteX1-11" fmla="*/ 2172635 w 5527278"/>
              <a:gd name="connsiteY1-12" fmla="*/ 0 h 5148634"/>
              <a:gd name="connsiteX2-13" fmla="*/ 5527278 w 5527278"/>
              <a:gd name="connsiteY2-14" fmla="*/ 5148634 h 5148634"/>
              <a:gd name="connsiteX3-15" fmla="*/ 0 w 5527278"/>
              <a:gd name="connsiteY3-16" fmla="*/ 2564184 h 5148634"/>
              <a:gd name="connsiteX0-17" fmla="*/ 0 w 3365103"/>
              <a:gd name="connsiteY0-18" fmla="*/ 5202609 h 5202609"/>
              <a:gd name="connsiteX1-19" fmla="*/ 10460 w 3365103"/>
              <a:gd name="connsiteY1-20" fmla="*/ 0 h 5202609"/>
              <a:gd name="connsiteX2-21" fmla="*/ 3365103 w 3365103"/>
              <a:gd name="connsiteY2-22" fmla="*/ 5148634 h 5202609"/>
              <a:gd name="connsiteX3-23" fmla="*/ 0 w 3365103"/>
              <a:gd name="connsiteY3-24" fmla="*/ 5202609 h 5202609"/>
              <a:gd name="connsiteX0-25" fmla="*/ 0 w 3365103"/>
              <a:gd name="connsiteY0-26" fmla="*/ 5253815 h 5253815"/>
              <a:gd name="connsiteX1-27" fmla="*/ 10460 w 3365103"/>
              <a:gd name="connsiteY1-28" fmla="*/ 0 h 5253815"/>
              <a:gd name="connsiteX2-29" fmla="*/ 3365103 w 3365103"/>
              <a:gd name="connsiteY2-30" fmla="*/ 5199840 h 5253815"/>
              <a:gd name="connsiteX3-31" fmla="*/ 0 w 3365103"/>
              <a:gd name="connsiteY3-32" fmla="*/ 5253815 h 5253815"/>
              <a:gd name="connsiteX0-33" fmla="*/ 0 w 3365103"/>
              <a:gd name="connsiteY0-34" fmla="*/ 5246500 h 5246500"/>
              <a:gd name="connsiteX1-35" fmla="*/ 3145 w 3365103"/>
              <a:gd name="connsiteY1-36" fmla="*/ 0 h 5246500"/>
              <a:gd name="connsiteX2-37" fmla="*/ 3365103 w 3365103"/>
              <a:gd name="connsiteY2-38" fmla="*/ 5192525 h 5246500"/>
              <a:gd name="connsiteX3-39" fmla="*/ 0 w 3365103"/>
              <a:gd name="connsiteY3-40" fmla="*/ 5246500 h 5246500"/>
            </a:gdLst>
            <a:ahLst/>
            <a:cxnLst>
              <a:cxn ang="0">
                <a:pos x="connsiteX0-1" y="connsiteY0-2"/>
              </a:cxn>
              <a:cxn ang="0">
                <a:pos x="connsiteX1-3" y="connsiteY1-4"/>
              </a:cxn>
              <a:cxn ang="0">
                <a:pos x="connsiteX2-5" y="connsiteY2-6"/>
              </a:cxn>
              <a:cxn ang="0">
                <a:pos x="connsiteX3-7" y="connsiteY3-8"/>
              </a:cxn>
            </a:cxnLst>
            <a:rect l="l" t="t" r="r" b="b"/>
            <a:pathLst>
              <a:path w="3365103" h="5246500">
                <a:moveTo>
                  <a:pt x="0" y="5246500"/>
                </a:moveTo>
                <a:cubicBezTo>
                  <a:pt x="3487" y="3512297"/>
                  <a:pt x="-342" y="1734203"/>
                  <a:pt x="3145" y="0"/>
                </a:cubicBezTo>
                <a:lnTo>
                  <a:pt x="3365103" y="5192525"/>
                </a:lnTo>
                <a:lnTo>
                  <a:pt x="0" y="5246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Group 16"/>
          <p:cNvGrpSpPr>
            <a:grpSpLocks noChangeAspect="1"/>
          </p:cNvGrpSpPr>
          <p:nvPr/>
        </p:nvGrpSpPr>
        <p:grpSpPr bwMode="auto">
          <a:xfrm>
            <a:off x="5806018" y="3795185"/>
            <a:ext cx="4643967" cy="2027767"/>
            <a:chOff x="2743" y="1681"/>
            <a:chExt cx="2194" cy="958"/>
          </a:xfrm>
        </p:grpSpPr>
        <p:sp>
          <p:nvSpPr>
            <p:cNvPr id="10" name="AutoShape 15"/>
            <p:cNvSpPr>
              <a:spLocks noChangeAspect="1" noChangeArrowheads="1" noTextEdit="1"/>
            </p:cNvSpPr>
            <p:nvPr/>
          </p:nvSpPr>
          <p:spPr bwMode="auto">
            <a:xfrm>
              <a:off x="2743" y="1681"/>
              <a:ext cx="2194"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grpSp>
      <p:sp>
        <p:nvSpPr>
          <p:cNvPr id="11" name="文本框 10"/>
          <p:cNvSpPr txBox="1"/>
          <p:nvPr/>
        </p:nvSpPr>
        <p:spPr>
          <a:xfrm>
            <a:off x="22964" y="3001585"/>
            <a:ext cx="1377300" cy="1118255"/>
          </a:xfrm>
          <a:prstGeom prst="rect">
            <a:avLst/>
          </a:prstGeom>
          <a:noFill/>
        </p:spPr>
        <p:txBody>
          <a:bodyPr wrap="none" rtlCol="0">
            <a:spAutoFit/>
          </a:bodyPr>
          <a:lstStyle/>
          <a:p>
            <a:pPr>
              <a:lnSpc>
                <a:spcPts val="8000"/>
              </a:lnSpc>
            </a:pPr>
            <a:r>
              <a:rPr lang="en-US" altLang="zh-CN" sz="8800" b="1" dirty="0">
                <a:solidFill>
                  <a:srgbClr val="9F7A4D"/>
                </a:solidFill>
                <a:effectLst>
                  <a:outerShdw blurRad="50800" dist="508000" dir="18900000" algn="bl" rotWithShape="0">
                    <a:schemeClr val="bg1"/>
                  </a:outerShdw>
                </a:effectLst>
                <a:latin typeface="a song for jennifer" pitchFamily="2" charset="0"/>
              </a:rPr>
              <a:t>P</a:t>
            </a:r>
            <a:r>
              <a:rPr lang="en-US" altLang="zh-CN" sz="3200" b="1" dirty="0">
                <a:solidFill>
                  <a:srgbClr val="9F7A4D"/>
                </a:solidFill>
                <a:effectLst>
                  <a:outerShdw blurRad="50800" dist="508000" dir="18900000" algn="bl" rotWithShape="0">
                    <a:schemeClr val="bg1"/>
                  </a:outerShdw>
                </a:effectLst>
                <a:latin typeface="a song for jennifer" pitchFamily="2" charset="0"/>
              </a:rPr>
              <a:t>art1</a:t>
            </a:r>
            <a:endParaRPr lang="zh-CN" altLang="en-US" sz="3200" b="1" dirty="0">
              <a:solidFill>
                <a:srgbClr val="9F7A4D"/>
              </a:solidFill>
              <a:effectLst>
                <a:outerShdw blurRad="50800" dist="508000" dir="18900000" algn="bl" rotWithShape="0">
                  <a:schemeClr val="bg1"/>
                </a:outerShdw>
              </a:effectLst>
              <a:latin typeface="a song for jennifer" pitchFamily="2" charset="0"/>
            </a:endParaRPr>
          </a:p>
        </p:txBody>
      </p:sp>
      <p:cxnSp>
        <p:nvCxnSpPr>
          <p:cNvPr id="12" name="直接连接符 11"/>
          <p:cNvCxnSpPr/>
          <p:nvPr/>
        </p:nvCxnSpPr>
        <p:spPr>
          <a:xfrm>
            <a:off x="22965" y="4670116"/>
            <a:ext cx="252064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5"/>
          <p:cNvSpPr/>
          <p:nvPr/>
        </p:nvSpPr>
        <p:spPr bwMode="auto">
          <a:xfrm flipV="1">
            <a:off x="-48683" y="0"/>
            <a:ext cx="5831240" cy="6885384"/>
          </a:xfrm>
          <a:custGeom>
            <a:avLst/>
            <a:gdLst>
              <a:gd name="T0" fmla="*/ 9133 w 11918"/>
              <a:gd name="T1" fmla="*/ 0 h 14290"/>
              <a:gd name="T2" fmla="*/ 0 w 11918"/>
              <a:gd name="T3" fmla="*/ 14290 h 14290"/>
              <a:gd name="T4" fmla="*/ 2785 w 11918"/>
              <a:gd name="T5" fmla="*/ 14290 h 14290"/>
              <a:gd name="T6" fmla="*/ 11918 w 11918"/>
              <a:gd name="T7" fmla="*/ 0 h 14290"/>
              <a:gd name="T8" fmla="*/ 9133 w 11918"/>
              <a:gd name="T9" fmla="*/ 0 h 14290"/>
            </a:gdLst>
            <a:ahLst/>
            <a:cxnLst>
              <a:cxn ang="0">
                <a:pos x="T0" y="T1"/>
              </a:cxn>
              <a:cxn ang="0">
                <a:pos x="T2" y="T3"/>
              </a:cxn>
              <a:cxn ang="0">
                <a:pos x="T4" y="T5"/>
              </a:cxn>
              <a:cxn ang="0">
                <a:pos x="T6" y="T7"/>
              </a:cxn>
              <a:cxn ang="0">
                <a:pos x="T8" y="T9"/>
              </a:cxn>
            </a:cxnLst>
            <a:rect l="0" t="0" r="r" b="b"/>
            <a:pathLst>
              <a:path w="11918" h="14290">
                <a:moveTo>
                  <a:pt x="9133" y="0"/>
                </a:moveTo>
                <a:lnTo>
                  <a:pt x="0" y="14290"/>
                </a:lnTo>
                <a:lnTo>
                  <a:pt x="2785" y="14290"/>
                </a:lnTo>
                <a:lnTo>
                  <a:pt x="11918" y="0"/>
                </a:lnTo>
                <a:lnTo>
                  <a:pt x="9133" y="0"/>
                </a:lnTo>
                <a:close/>
              </a:path>
            </a:pathLst>
          </a:custGeom>
          <a:solidFill>
            <a:srgbClr val="CCAE6A">
              <a:alpha val="55000"/>
            </a:srgbClr>
          </a:solidFill>
          <a:ln>
            <a:noFill/>
          </a:ln>
        </p:spPr>
        <p:txBody>
          <a:bodyPr vert="horz" wrap="square" lIns="121920" tIns="60960" rIns="121920" bIns="60960" numCol="1" anchor="t" anchorCtr="0" compatLnSpc="1"/>
          <a:lstStyle/>
          <a:p>
            <a:endParaRPr lang="zh-CN" altLang="en-US" sz="2400"/>
          </a:p>
        </p:txBody>
      </p:sp>
      <p:sp>
        <p:nvSpPr>
          <p:cNvPr id="14" name="文本框 13"/>
          <p:cNvSpPr txBox="1"/>
          <p:nvPr/>
        </p:nvSpPr>
        <p:spPr>
          <a:xfrm>
            <a:off x="-2259" y="4746918"/>
            <a:ext cx="1032587" cy="461665"/>
          </a:xfrm>
          <a:prstGeom prst="rect">
            <a:avLst/>
          </a:prstGeom>
          <a:noFill/>
        </p:spPr>
        <p:txBody>
          <a:bodyPr wrap="square" rtlCol="0">
            <a:spAutoFit/>
          </a:bodyPr>
          <a:lstStyle/>
          <a:p>
            <a:r>
              <a:rPr lang="zh-CN" altLang="en-US" sz="2400" dirty="0">
                <a:solidFill>
                  <a:srgbClr val="9F7A4D"/>
                </a:solidFill>
                <a:latin typeface="微软雅黑" panose="020B0503020204020204" pitchFamily="34" charset="-122"/>
                <a:ea typeface="微软雅黑" panose="020B0503020204020204" pitchFamily="34" charset="-122"/>
              </a:rPr>
              <a:t>签到</a:t>
            </a:r>
          </a:p>
        </p:txBody>
      </p:sp>
      <p:sp>
        <p:nvSpPr>
          <p:cNvPr id="15" name="文本框 14"/>
          <p:cNvSpPr txBox="1"/>
          <p:nvPr/>
        </p:nvSpPr>
        <p:spPr>
          <a:xfrm>
            <a:off x="-19981" y="5248464"/>
            <a:ext cx="4250209" cy="318100"/>
          </a:xfrm>
          <a:prstGeom prst="rect">
            <a:avLst/>
          </a:prstGeom>
          <a:noFill/>
        </p:spPr>
        <p:txBody>
          <a:bodyPr wrap="square" rtlCol="0">
            <a:spAutoFit/>
          </a:bodyPr>
          <a:lstStyle/>
          <a:p>
            <a:r>
              <a:rPr lang="zh-CN" altLang="en-US" sz="1465" dirty="0">
                <a:solidFill>
                  <a:srgbClr val="9F7A4D"/>
                </a:solidFill>
                <a:latin typeface="微软雅黑" panose="020B0503020204020204" pitchFamily="34" charset="-122"/>
                <a:ea typeface="微软雅黑" panose="020B0503020204020204" pitchFamily="34" charset="-122"/>
              </a:rPr>
              <a:t>礼仪人员</a:t>
            </a:r>
            <a:r>
              <a:rPr lang="en-US" altLang="zh-CN" sz="1465" dirty="0">
                <a:solidFill>
                  <a:srgbClr val="9F7A4D"/>
                </a:solidFill>
                <a:latin typeface="微软雅黑" panose="020B0503020204020204" pitchFamily="34" charset="-122"/>
                <a:ea typeface="微软雅黑" panose="020B0503020204020204" pitchFamily="34" charset="-122"/>
              </a:rPr>
              <a:t>4</a:t>
            </a:r>
            <a:r>
              <a:rPr lang="zh-CN" altLang="en-US" sz="1465" dirty="0">
                <a:solidFill>
                  <a:srgbClr val="9F7A4D"/>
                </a:solidFill>
                <a:latin typeface="微软雅黑" panose="020B0503020204020204" pitchFamily="34" charset="-122"/>
                <a:ea typeface="微软雅黑" panose="020B0503020204020204" pitchFamily="34" charset="-122"/>
              </a:rPr>
              <a:t>名，身着白色晚宴礼服</a:t>
            </a:r>
          </a:p>
        </p:txBody>
      </p:sp>
      <p:sp>
        <p:nvSpPr>
          <p:cNvPr id="16" name="文本框 15"/>
          <p:cNvSpPr txBox="1"/>
          <p:nvPr/>
        </p:nvSpPr>
        <p:spPr>
          <a:xfrm>
            <a:off x="22964" y="4019073"/>
            <a:ext cx="2274982" cy="420564"/>
          </a:xfrm>
          <a:prstGeom prst="rect">
            <a:avLst/>
          </a:prstGeom>
          <a:noFill/>
        </p:spPr>
        <p:txBody>
          <a:bodyPr wrap="none" rtlCol="0">
            <a:spAutoFit/>
          </a:bodyPr>
          <a:lstStyle/>
          <a:p>
            <a:r>
              <a:rPr lang="en-US" altLang="zh-CN" sz="2135" dirty="0">
                <a:solidFill>
                  <a:srgbClr val="9F7A4D"/>
                </a:solidFill>
                <a:latin typeface="a song for jennifer" pitchFamily="2" charset="0"/>
              </a:rPr>
              <a:t>TIME </a:t>
            </a:r>
            <a:r>
              <a:rPr lang="en-US" altLang="zh-CN" dirty="0">
                <a:solidFill>
                  <a:srgbClr val="A38055"/>
                </a:solidFill>
                <a:latin typeface="微软雅黑" panose="020B0503020204020204" pitchFamily="34" charset="-122"/>
                <a:ea typeface="微软雅黑" panose="020B0503020204020204" pitchFamily="34" charset="-122"/>
                <a:sym typeface="迷你简中倩"/>
              </a:rPr>
              <a:t>09:00—09:30</a:t>
            </a:r>
            <a:endParaRPr lang="zh-CN" altLang="en-US" sz="2135" dirty="0">
              <a:solidFill>
                <a:srgbClr val="A38055"/>
              </a:solidFill>
              <a:latin typeface="a song for jennifer"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18519"/>
          <a:stretch>
            <a:fillRect/>
          </a:stretch>
        </p:blipFill>
        <p:spPr>
          <a:xfrm>
            <a:off x="-19982" y="-21436"/>
            <a:ext cx="12211981" cy="6879436"/>
          </a:xfrm>
          <a:prstGeom prst="rect">
            <a:avLst/>
          </a:prstGeom>
        </p:spPr>
      </p:pic>
      <p:sp>
        <p:nvSpPr>
          <p:cNvPr id="8" name="等腰三角形 19"/>
          <p:cNvSpPr/>
          <p:nvPr/>
        </p:nvSpPr>
        <p:spPr>
          <a:xfrm>
            <a:off x="-72144" y="-21436"/>
            <a:ext cx="4486804" cy="6995333"/>
          </a:xfrm>
          <a:custGeom>
            <a:avLst/>
            <a:gdLst>
              <a:gd name="connsiteX0" fmla="*/ 0 w 1152128"/>
              <a:gd name="connsiteY0" fmla="*/ 2578698 h 2578698"/>
              <a:gd name="connsiteX1" fmla="*/ 576064 w 1152128"/>
              <a:gd name="connsiteY1" fmla="*/ 0 h 2578698"/>
              <a:gd name="connsiteX2" fmla="*/ 1152128 w 1152128"/>
              <a:gd name="connsiteY2" fmla="*/ 2578698 h 2578698"/>
              <a:gd name="connsiteX3" fmla="*/ 0 w 1152128"/>
              <a:gd name="connsiteY3" fmla="*/ 2578698 h 2578698"/>
              <a:gd name="connsiteX0-1" fmla="*/ 0 w 2172635"/>
              <a:gd name="connsiteY0-2" fmla="*/ 2564184 h 2564184"/>
              <a:gd name="connsiteX1-3" fmla="*/ 2172635 w 2172635"/>
              <a:gd name="connsiteY1-4" fmla="*/ 0 h 2564184"/>
              <a:gd name="connsiteX2-5" fmla="*/ 1152128 w 2172635"/>
              <a:gd name="connsiteY2-6" fmla="*/ 2564184 h 2564184"/>
              <a:gd name="connsiteX3-7" fmla="*/ 0 w 2172635"/>
              <a:gd name="connsiteY3-8" fmla="*/ 2564184 h 2564184"/>
              <a:gd name="connsiteX0-9" fmla="*/ 0 w 5527278"/>
              <a:gd name="connsiteY0-10" fmla="*/ 2564184 h 5148634"/>
              <a:gd name="connsiteX1-11" fmla="*/ 2172635 w 5527278"/>
              <a:gd name="connsiteY1-12" fmla="*/ 0 h 5148634"/>
              <a:gd name="connsiteX2-13" fmla="*/ 5527278 w 5527278"/>
              <a:gd name="connsiteY2-14" fmla="*/ 5148634 h 5148634"/>
              <a:gd name="connsiteX3-15" fmla="*/ 0 w 5527278"/>
              <a:gd name="connsiteY3-16" fmla="*/ 2564184 h 5148634"/>
              <a:gd name="connsiteX0-17" fmla="*/ 0 w 3365103"/>
              <a:gd name="connsiteY0-18" fmla="*/ 5202609 h 5202609"/>
              <a:gd name="connsiteX1-19" fmla="*/ 10460 w 3365103"/>
              <a:gd name="connsiteY1-20" fmla="*/ 0 h 5202609"/>
              <a:gd name="connsiteX2-21" fmla="*/ 3365103 w 3365103"/>
              <a:gd name="connsiteY2-22" fmla="*/ 5148634 h 5202609"/>
              <a:gd name="connsiteX3-23" fmla="*/ 0 w 3365103"/>
              <a:gd name="connsiteY3-24" fmla="*/ 5202609 h 5202609"/>
              <a:gd name="connsiteX0-25" fmla="*/ 0 w 3365103"/>
              <a:gd name="connsiteY0-26" fmla="*/ 5253815 h 5253815"/>
              <a:gd name="connsiteX1-27" fmla="*/ 10460 w 3365103"/>
              <a:gd name="connsiteY1-28" fmla="*/ 0 h 5253815"/>
              <a:gd name="connsiteX2-29" fmla="*/ 3365103 w 3365103"/>
              <a:gd name="connsiteY2-30" fmla="*/ 5199840 h 5253815"/>
              <a:gd name="connsiteX3-31" fmla="*/ 0 w 3365103"/>
              <a:gd name="connsiteY3-32" fmla="*/ 5253815 h 5253815"/>
              <a:gd name="connsiteX0-33" fmla="*/ 0 w 3365103"/>
              <a:gd name="connsiteY0-34" fmla="*/ 5246500 h 5246500"/>
              <a:gd name="connsiteX1-35" fmla="*/ 3145 w 3365103"/>
              <a:gd name="connsiteY1-36" fmla="*/ 0 h 5246500"/>
              <a:gd name="connsiteX2-37" fmla="*/ 3365103 w 3365103"/>
              <a:gd name="connsiteY2-38" fmla="*/ 5192525 h 5246500"/>
              <a:gd name="connsiteX3-39" fmla="*/ 0 w 3365103"/>
              <a:gd name="connsiteY3-40" fmla="*/ 5246500 h 5246500"/>
            </a:gdLst>
            <a:ahLst/>
            <a:cxnLst>
              <a:cxn ang="0">
                <a:pos x="connsiteX0-1" y="connsiteY0-2"/>
              </a:cxn>
              <a:cxn ang="0">
                <a:pos x="connsiteX1-3" y="connsiteY1-4"/>
              </a:cxn>
              <a:cxn ang="0">
                <a:pos x="connsiteX2-5" y="connsiteY2-6"/>
              </a:cxn>
              <a:cxn ang="0">
                <a:pos x="connsiteX3-7" y="connsiteY3-8"/>
              </a:cxn>
            </a:cxnLst>
            <a:rect l="l" t="t" r="r" b="b"/>
            <a:pathLst>
              <a:path w="3365103" h="5246500">
                <a:moveTo>
                  <a:pt x="0" y="5246500"/>
                </a:moveTo>
                <a:cubicBezTo>
                  <a:pt x="3487" y="3512297"/>
                  <a:pt x="-342" y="1734203"/>
                  <a:pt x="3145" y="0"/>
                </a:cubicBezTo>
                <a:lnTo>
                  <a:pt x="3365103" y="5192525"/>
                </a:lnTo>
                <a:lnTo>
                  <a:pt x="0" y="5246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Group 16"/>
          <p:cNvGrpSpPr>
            <a:grpSpLocks noChangeAspect="1"/>
          </p:cNvGrpSpPr>
          <p:nvPr/>
        </p:nvGrpSpPr>
        <p:grpSpPr bwMode="auto">
          <a:xfrm>
            <a:off x="5806018" y="3795185"/>
            <a:ext cx="4643967" cy="2027767"/>
            <a:chOff x="2743" y="1681"/>
            <a:chExt cx="2194" cy="958"/>
          </a:xfrm>
        </p:grpSpPr>
        <p:sp>
          <p:nvSpPr>
            <p:cNvPr id="10" name="AutoShape 15"/>
            <p:cNvSpPr>
              <a:spLocks noChangeAspect="1" noChangeArrowheads="1" noTextEdit="1"/>
            </p:cNvSpPr>
            <p:nvPr/>
          </p:nvSpPr>
          <p:spPr bwMode="auto">
            <a:xfrm>
              <a:off x="2743" y="1681"/>
              <a:ext cx="2194"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grpSp>
      <p:sp>
        <p:nvSpPr>
          <p:cNvPr id="11" name="文本框 10"/>
          <p:cNvSpPr txBox="1"/>
          <p:nvPr/>
        </p:nvSpPr>
        <p:spPr>
          <a:xfrm>
            <a:off x="22964" y="3001585"/>
            <a:ext cx="1441420" cy="1136273"/>
          </a:xfrm>
          <a:prstGeom prst="rect">
            <a:avLst/>
          </a:prstGeom>
          <a:noFill/>
        </p:spPr>
        <p:txBody>
          <a:bodyPr wrap="none" rtlCol="0">
            <a:spAutoFit/>
          </a:bodyPr>
          <a:lstStyle/>
          <a:p>
            <a:pPr>
              <a:lnSpc>
                <a:spcPts val="8000"/>
              </a:lnSpc>
            </a:pPr>
            <a:r>
              <a:rPr lang="en-US" altLang="zh-CN" sz="8800" b="1" dirty="0">
                <a:solidFill>
                  <a:srgbClr val="9F7A4D"/>
                </a:solidFill>
                <a:effectLst>
                  <a:outerShdw blurRad="50800" dist="508000" dir="18900000" algn="bl" rotWithShape="0">
                    <a:schemeClr val="bg1"/>
                  </a:outerShdw>
                </a:effectLst>
                <a:latin typeface="a song for jennifer" pitchFamily="2" charset="0"/>
              </a:rPr>
              <a:t>P</a:t>
            </a:r>
            <a:r>
              <a:rPr lang="en-US" altLang="zh-CN" sz="3200" b="1" dirty="0">
                <a:solidFill>
                  <a:srgbClr val="9F7A4D"/>
                </a:solidFill>
                <a:effectLst>
                  <a:outerShdw blurRad="50800" dist="508000" dir="18900000" algn="bl" rotWithShape="0">
                    <a:schemeClr val="bg1"/>
                  </a:outerShdw>
                </a:effectLst>
                <a:latin typeface="a song for jennifer" pitchFamily="2" charset="0"/>
              </a:rPr>
              <a:t>art2</a:t>
            </a:r>
            <a:endParaRPr lang="zh-CN" altLang="en-US" sz="3200" b="1" dirty="0">
              <a:solidFill>
                <a:srgbClr val="9F7A4D"/>
              </a:solidFill>
              <a:effectLst>
                <a:outerShdw blurRad="50800" dist="508000" dir="18900000" algn="bl" rotWithShape="0">
                  <a:schemeClr val="bg1"/>
                </a:outerShdw>
              </a:effectLst>
              <a:latin typeface="a song for jennifer" pitchFamily="2" charset="0"/>
            </a:endParaRPr>
          </a:p>
        </p:txBody>
      </p:sp>
      <p:cxnSp>
        <p:nvCxnSpPr>
          <p:cNvPr id="12" name="直接连接符 11"/>
          <p:cNvCxnSpPr/>
          <p:nvPr/>
        </p:nvCxnSpPr>
        <p:spPr>
          <a:xfrm>
            <a:off x="22965" y="4670116"/>
            <a:ext cx="252064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5"/>
          <p:cNvSpPr/>
          <p:nvPr/>
        </p:nvSpPr>
        <p:spPr bwMode="auto">
          <a:xfrm flipV="1">
            <a:off x="-48683" y="0"/>
            <a:ext cx="5831240" cy="6885384"/>
          </a:xfrm>
          <a:custGeom>
            <a:avLst/>
            <a:gdLst>
              <a:gd name="T0" fmla="*/ 9133 w 11918"/>
              <a:gd name="T1" fmla="*/ 0 h 14290"/>
              <a:gd name="T2" fmla="*/ 0 w 11918"/>
              <a:gd name="T3" fmla="*/ 14290 h 14290"/>
              <a:gd name="T4" fmla="*/ 2785 w 11918"/>
              <a:gd name="T5" fmla="*/ 14290 h 14290"/>
              <a:gd name="T6" fmla="*/ 11918 w 11918"/>
              <a:gd name="T7" fmla="*/ 0 h 14290"/>
              <a:gd name="T8" fmla="*/ 9133 w 11918"/>
              <a:gd name="T9" fmla="*/ 0 h 14290"/>
            </a:gdLst>
            <a:ahLst/>
            <a:cxnLst>
              <a:cxn ang="0">
                <a:pos x="T0" y="T1"/>
              </a:cxn>
              <a:cxn ang="0">
                <a:pos x="T2" y="T3"/>
              </a:cxn>
              <a:cxn ang="0">
                <a:pos x="T4" y="T5"/>
              </a:cxn>
              <a:cxn ang="0">
                <a:pos x="T6" y="T7"/>
              </a:cxn>
              <a:cxn ang="0">
                <a:pos x="T8" y="T9"/>
              </a:cxn>
            </a:cxnLst>
            <a:rect l="0" t="0" r="r" b="b"/>
            <a:pathLst>
              <a:path w="11918" h="14290">
                <a:moveTo>
                  <a:pt x="9133" y="0"/>
                </a:moveTo>
                <a:lnTo>
                  <a:pt x="0" y="14290"/>
                </a:lnTo>
                <a:lnTo>
                  <a:pt x="2785" y="14290"/>
                </a:lnTo>
                <a:lnTo>
                  <a:pt x="11918" y="0"/>
                </a:lnTo>
                <a:lnTo>
                  <a:pt x="9133" y="0"/>
                </a:lnTo>
                <a:close/>
              </a:path>
            </a:pathLst>
          </a:custGeom>
          <a:solidFill>
            <a:srgbClr val="CCAE6A">
              <a:alpha val="55000"/>
            </a:srgbClr>
          </a:solidFill>
          <a:ln>
            <a:noFill/>
          </a:ln>
        </p:spPr>
        <p:txBody>
          <a:bodyPr vert="horz" wrap="square" lIns="121920" tIns="60960" rIns="121920" bIns="60960" numCol="1" anchor="t" anchorCtr="0" compatLnSpc="1"/>
          <a:lstStyle/>
          <a:p>
            <a:endParaRPr lang="zh-CN" altLang="en-US" sz="2400"/>
          </a:p>
        </p:txBody>
      </p:sp>
      <p:sp>
        <p:nvSpPr>
          <p:cNvPr id="14" name="文本框 13"/>
          <p:cNvSpPr txBox="1"/>
          <p:nvPr/>
        </p:nvSpPr>
        <p:spPr>
          <a:xfrm>
            <a:off x="-2259" y="4746918"/>
            <a:ext cx="1402523" cy="461665"/>
          </a:xfrm>
          <a:prstGeom prst="rect">
            <a:avLst/>
          </a:prstGeom>
          <a:noFill/>
        </p:spPr>
        <p:txBody>
          <a:bodyPr wrap="square" rtlCol="0">
            <a:spAutoFit/>
          </a:bodyPr>
          <a:lstStyle/>
          <a:p>
            <a:r>
              <a:rPr lang="zh-CN" altLang="en-US" sz="2400" dirty="0">
                <a:solidFill>
                  <a:srgbClr val="9F7A4D"/>
                </a:solidFill>
                <a:latin typeface="微软雅黑" panose="020B0503020204020204" pitchFamily="34" charset="-122"/>
                <a:ea typeface="微软雅黑" panose="020B0503020204020204" pitchFamily="34" charset="-122"/>
              </a:rPr>
              <a:t>开场节目</a:t>
            </a:r>
          </a:p>
        </p:txBody>
      </p:sp>
      <p:sp>
        <p:nvSpPr>
          <p:cNvPr id="15" name="文本框 14"/>
          <p:cNvSpPr txBox="1"/>
          <p:nvPr/>
        </p:nvSpPr>
        <p:spPr>
          <a:xfrm>
            <a:off x="-19981" y="5248464"/>
            <a:ext cx="4250209" cy="318100"/>
          </a:xfrm>
          <a:prstGeom prst="rect">
            <a:avLst/>
          </a:prstGeom>
          <a:noFill/>
        </p:spPr>
        <p:txBody>
          <a:bodyPr wrap="square" rtlCol="0">
            <a:spAutoFit/>
          </a:bodyPr>
          <a:lstStyle/>
          <a:p>
            <a:r>
              <a:rPr lang="zh-CN" altLang="en-US" sz="1465" dirty="0">
                <a:solidFill>
                  <a:srgbClr val="9F7A4D"/>
                </a:solidFill>
                <a:latin typeface="微软雅黑" panose="020B0503020204020204" pitchFamily="34" charset="-122"/>
                <a:ea typeface="微软雅黑" panose="020B0503020204020204" pitchFamily="34" charset="-122"/>
              </a:rPr>
              <a:t>绵阳特色节目</a:t>
            </a:r>
            <a:r>
              <a:rPr lang="en-US" altLang="zh-CN" sz="1465" dirty="0">
                <a:solidFill>
                  <a:srgbClr val="9F7A4D"/>
                </a:solidFill>
                <a:latin typeface="微软雅黑" panose="020B0503020204020204" pitchFamily="34" charset="-122"/>
                <a:ea typeface="微软雅黑" panose="020B0503020204020204" pitchFamily="34" charset="-122"/>
              </a:rPr>
              <a:t>《</a:t>
            </a:r>
            <a:r>
              <a:rPr lang="zh-CN" altLang="en-US" sz="1465" dirty="0">
                <a:solidFill>
                  <a:srgbClr val="9F7A4D"/>
                </a:solidFill>
                <a:latin typeface="微软雅黑" panose="020B0503020204020204" pitchFamily="34" charset="-122"/>
                <a:ea typeface="微软雅黑" panose="020B0503020204020204" pitchFamily="34" charset="-122"/>
              </a:rPr>
              <a:t>北川羌秀</a:t>
            </a:r>
            <a:r>
              <a:rPr lang="en-US" altLang="zh-CN" sz="1465" dirty="0">
                <a:solidFill>
                  <a:srgbClr val="9F7A4D"/>
                </a:solidFill>
                <a:latin typeface="微软雅黑" panose="020B0503020204020204" pitchFamily="34" charset="-122"/>
                <a:ea typeface="微软雅黑" panose="020B0503020204020204" pitchFamily="34" charset="-122"/>
              </a:rPr>
              <a:t>》</a:t>
            </a:r>
            <a:endParaRPr lang="zh-CN" altLang="en-US" sz="1465" dirty="0">
              <a:solidFill>
                <a:srgbClr val="9F7A4D"/>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2964" y="4019073"/>
            <a:ext cx="2274982" cy="420564"/>
          </a:xfrm>
          <a:prstGeom prst="rect">
            <a:avLst/>
          </a:prstGeom>
          <a:noFill/>
        </p:spPr>
        <p:txBody>
          <a:bodyPr wrap="none" rtlCol="0">
            <a:spAutoFit/>
          </a:bodyPr>
          <a:lstStyle/>
          <a:p>
            <a:r>
              <a:rPr lang="en-US" altLang="zh-CN" sz="2135" dirty="0">
                <a:solidFill>
                  <a:srgbClr val="9F7A4D"/>
                </a:solidFill>
                <a:latin typeface="a song for jennifer" pitchFamily="2" charset="0"/>
              </a:rPr>
              <a:t>TIME </a:t>
            </a:r>
            <a:r>
              <a:rPr lang="en-US" altLang="zh-CN" dirty="0">
                <a:solidFill>
                  <a:srgbClr val="A38055"/>
                </a:solidFill>
                <a:latin typeface="微软雅黑" panose="020B0503020204020204" pitchFamily="34" charset="-122"/>
                <a:ea typeface="微软雅黑" panose="020B0503020204020204" pitchFamily="34" charset="-122"/>
                <a:sym typeface="迷你简中倩"/>
              </a:rPr>
              <a:t>09:30—09:35</a:t>
            </a:r>
            <a:endParaRPr lang="zh-CN" altLang="en-US" dirty="0">
              <a:solidFill>
                <a:srgbClr val="A38055"/>
              </a:solidFill>
              <a:latin typeface="a song for jennifer"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513" y="-29377"/>
            <a:ext cx="12242257" cy="6996233"/>
            <a:chOff x="-36512" y="-29376"/>
            <a:chExt cx="9180512" cy="524650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9" y="-1"/>
              <a:ext cx="9159929" cy="5114861"/>
            </a:xfrm>
            <a:prstGeom prst="rect">
              <a:avLst/>
            </a:prstGeom>
          </p:spPr>
        </p:pic>
        <p:sp>
          <p:nvSpPr>
            <p:cNvPr id="4" name="等腰三角形 19"/>
            <p:cNvSpPr/>
            <p:nvPr/>
          </p:nvSpPr>
          <p:spPr>
            <a:xfrm>
              <a:off x="-34576" y="-29376"/>
              <a:ext cx="3365103" cy="5246500"/>
            </a:xfrm>
            <a:custGeom>
              <a:avLst/>
              <a:gdLst>
                <a:gd name="connsiteX0" fmla="*/ 0 w 1152128"/>
                <a:gd name="connsiteY0" fmla="*/ 2578698 h 2578698"/>
                <a:gd name="connsiteX1" fmla="*/ 576064 w 1152128"/>
                <a:gd name="connsiteY1" fmla="*/ 0 h 2578698"/>
                <a:gd name="connsiteX2" fmla="*/ 1152128 w 1152128"/>
                <a:gd name="connsiteY2" fmla="*/ 2578698 h 2578698"/>
                <a:gd name="connsiteX3" fmla="*/ 0 w 1152128"/>
                <a:gd name="connsiteY3" fmla="*/ 2578698 h 2578698"/>
                <a:gd name="connsiteX0-1" fmla="*/ 0 w 2172635"/>
                <a:gd name="connsiteY0-2" fmla="*/ 2564184 h 2564184"/>
                <a:gd name="connsiteX1-3" fmla="*/ 2172635 w 2172635"/>
                <a:gd name="connsiteY1-4" fmla="*/ 0 h 2564184"/>
                <a:gd name="connsiteX2-5" fmla="*/ 1152128 w 2172635"/>
                <a:gd name="connsiteY2-6" fmla="*/ 2564184 h 2564184"/>
                <a:gd name="connsiteX3-7" fmla="*/ 0 w 2172635"/>
                <a:gd name="connsiteY3-8" fmla="*/ 2564184 h 2564184"/>
                <a:gd name="connsiteX0-9" fmla="*/ 0 w 5527278"/>
                <a:gd name="connsiteY0-10" fmla="*/ 2564184 h 5148634"/>
                <a:gd name="connsiteX1-11" fmla="*/ 2172635 w 5527278"/>
                <a:gd name="connsiteY1-12" fmla="*/ 0 h 5148634"/>
                <a:gd name="connsiteX2-13" fmla="*/ 5527278 w 5527278"/>
                <a:gd name="connsiteY2-14" fmla="*/ 5148634 h 5148634"/>
                <a:gd name="connsiteX3-15" fmla="*/ 0 w 5527278"/>
                <a:gd name="connsiteY3-16" fmla="*/ 2564184 h 5148634"/>
                <a:gd name="connsiteX0-17" fmla="*/ 0 w 3365103"/>
                <a:gd name="connsiteY0-18" fmla="*/ 5202609 h 5202609"/>
                <a:gd name="connsiteX1-19" fmla="*/ 10460 w 3365103"/>
                <a:gd name="connsiteY1-20" fmla="*/ 0 h 5202609"/>
                <a:gd name="connsiteX2-21" fmla="*/ 3365103 w 3365103"/>
                <a:gd name="connsiteY2-22" fmla="*/ 5148634 h 5202609"/>
                <a:gd name="connsiteX3-23" fmla="*/ 0 w 3365103"/>
                <a:gd name="connsiteY3-24" fmla="*/ 5202609 h 5202609"/>
                <a:gd name="connsiteX0-25" fmla="*/ 0 w 3365103"/>
                <a:gd name="connsiteY0-26" fmla="*/ 5253815 h 5253815"/>
                <a:gd name="connsiteX1-27" fmla="*/ 10460 w 3365103"/>
                <a:gd name="connsiteY1-28" fmla="*/ 0 h 5253815"/>
                <a:gd name="connsiteX2-29" fmla="*/ 3365103 w 3365103"/>
                <a:gd name="connsiteY2-30" fmla="*/ 5199840 h 5253815"/>
                <a:gd name="connsiteX3-31" fmla="*/ 0 w 3365103"/>
                <a:gd name="connsiteY3-32" fmla="*/ 5253815 h 5253815"/>
                <a:gd name="connsiteX0-33" fmla="*/ 0 w 3365103"/>
                <a:gd name="connsiteY0-34" fmla="*/ 5246500 h 5246500"/>
                <a:gd name="connsiteX1-35" fmla="*/ 3145 w 3365103"/>
                <a:gd name="connsiteY1-36" fmla="*/ 0 h 5246500"/>
                <a:gd name="connsiteX2-37" fmla="*/ 3365103 w 3365103"/>
                <a:gd name="connsiteY2-38" fmla="*/ 5192525 h 5246500"/>
                <a:gd name="connsiteX3-39" fmla="*/ 0 w 3365103"/>
                <a:gd name="connsiteY3-40" fmla="*/ 5246500 h 5246500"/>
              </a:gdLst>
              <a:ahLst/>
              <a:cxnLst>
                <a:cxn ang="0">
                  <a:pos x="connsiteX0-1" y="connsiteY0-2"/>
                </a:cxn>
                <a:cxn ang="0">
                  <a:pos x="connsiteX1-3" y="connsiteY1-4"/>
                </a:cxn>
                <a:cxn ang="0">
                  <a:pos x="connsiteX2-5" y="connsiteY2-6"/>
                </a:cxn>
                <a:cxn ang="0">
                  <a:pos x="connsiteX3-7" y="connsiteY3-8"/>
                </a:cxn>
              </a:cxnLst>
              <a:rect l="l" t="t" r="r" b="b"/>
              <a:pathLst>
                <a:path w="3365103" h="5246500">
                  <a:moveTo>
                    <a:pt x="0" y="5246500"/>
                  </a:moveTo>
                  <a:cubicBezTo>
                    <a:pt x="3487" y="3512297"/>
                    <a:pt x="-342" y="1734203"/>
                    <a:pt x="3145" y="0"/>
                  </a:cubicBezTo>
                  <a:lnTo>
                    <a:pt x="3365103" y="5192525"/>
                  </a:lnTo>
                  <a:lnTo>
                    <a:pt x="0" y="5246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16"/>
            <p:cNvGrpSpPr>
              <a:grpSpLocks noChangeAspect="1"/>
            </p:cNvGrpSpPr>
            <p:nvPr/>
          </p:nvGrpSpPr>
          <p:grpSpPr bwMode="auto">
            <a:xfrm>
              <a:off x="4354513" y="2846388"/>
              <a:ext cx="3482975" cy="1520825"/>
              <a:chOff x="2743" y="1681"/>
              <a:chExt cx="2194" cy="958"/>
            </a:xfrm>
          </p:grpSpPr>
          <p:sp>
            <p:nvSpPr>
              <p:cNvPr id="12" name="AutoShape 15"/>
              <p:cNvSpPr>
                <a:spLocks noChangeAspect="1" noChangeArrowheads="1" noTextEdit="1"/>
              </p:cNvSpPr>
              <p:nvPr/>
            </p:nvSpPr>
            <p:spPr bwMode="auto">
              <a:xfrm>
                <a:off x="2743" y="1681"/>
                <a:ext cx="2194"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17223" y="2251188"/>
              <a:ext cx="1030438" cy="689139"/>
            </a:xfrm>
            <a:prstGeom prst="rect">
              <a:avLst/>
            </a:prstGeom>
            <a:noFill/>
          </p:spPr>
          <p:txBody>
            <a:bodyPr wrap="none" rtlCol="0">
              <a:spAutoFit/>
            </a:bodyPr>
            <a:lstStyle/>
            <a:p>
              <a:pPr>
                <a:lnSpc>
                  <a:spcPts val="6000"/>
                </a:lnSpc>
              </a:pPr>
              <a:r>
                <a:rPr lang="en-US" altLang="zh-CN" sz="8000" b="1" dirty="0">
                  <a:solidFill>
                    <a:srgbClr val="9F7A4D"/>
                  </a:solidFill>
                  <a:effectLst>
                    <a:outerShdw blurRad="50800" dist="508000" dir="18900000" algn="bl" rotWithShape="0">
                      <a:schemeClr val="bg1"/>
                    </a:outerShdw>
                  </a:effectLst>
                  <a:latin typeface="a song for jennifer" pitchFamily="2" charset="0"/>
                </a:rPr>
                <a:t>P</a:t>
              </a:r>
              <a:r>
                <a:rPr lang="en-US" altLang="zh-CN" sz="3200" b="1" dirty="0">
                  <a:solidFill>
                    <a:srgbClr val="9F7A4D"/>
                  </a:solidFill>
                  <a:effectLst>
                    <a:outerShdw blurRad="50800" dist="508000" dir="18900000" algn="bl" rotWithShape="0">
                      <a:schemeClr val="bg1"/>
                    </a:outerShdw>
                  </a:effectLst>
                  <a:latin typeface="a song for jennifer" pitchFamily="2" charset="0"/>
                </a:rPr>
                <a:t>art3</a:t>
              </a:r>
              <a:endParaRPr lang="zh-CN" altLang="en-US" sz="3200" b="1" dirty="0">
                <a:solidFill>
                  <a:srgbClr val="9F7A4D"/>
                </a:solidFill>
                <a:effectLst>
                  <a:outerShdw blurRad="50800" dist="508000" dir="18900000" algn="bl" rotWithShape="0">
                    <a:schemeClr val="bg1"/>
                  </a:outerShdw>
                </a:effectLst>
                <a:latin typeface="a song for jennifer" pitchFamily="2" charset="0"/>
              </a:endParaRPr>
            </a:p>
          </p:txBody>
        </p:sp>
        <p:cxnSp>
          <p:nvCxnSpPr>
            <p:cNvPr id="7" name="直接连接符 6"/>
            <p:cNvCxnSpPr/>
            <p:nvPr/>
          </p:nvCxnSpPr>
          <p:spPr>
            <a:xfrm>
              <a:off x="17223" y="3502587"/>
              <a:ext cx="18904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7223" y="3014305"/>
              <a:ext cx="1675965" cy="300044"/>
            </a:xfrm>
            <a:prstGeom prst="rect">
              <a:avLst/>
            </a:prstGeom>
            <a:noFill/>
          </p:spPr>
          <p:txBody>
            <a:bodyPr wrap="none" rtlCol="0">
              <a:spAutoFit/>
            </a:bodyPr>
            <a:lstStyle/>
            <a:p>
              <a:r>
                <a:rPr lang="en-US" altLang="zh-CN" sz="2000" dirty="0">
                  <a:solidFill>
                    <a:srgbClr val="A38055"/>
                  </a:solidFill>
                  <a:latin typeface="a song for jennifer" pitchFamily="2" charset="0"/>
                </a:rPr>
                <a:t>TIME </a:t>
              </a:r>
              <a:r>
                <a:rPr lang="en-US" altLang="zh-CN" dirty="0">
                  <a:solidFill>
                    <a:srgbClr val="A38055"/>
                  </a:solidFill>
                  <a:latin typeface="微软雅黑" panose="020B0503020204020204" pitchFamily="34" charset="-122"/>
                  <a:ea typeface="微软雅黑" panose="020B0503020204020204" pitchFamily="34" charset="-122"/>
                  <a:sym typeface="迷你简中倩"/>
                </a:rPr>
                <a:t>09:35—09:40</a:t>
              </a:r>
              <a:endParaRPr lang="zh-CN" altLang="en-US" dirty="0">
                <a:solidFill>
                  <a:srgbClr val="A38055"/>
                </a:solidFill>
                <a:latin typeface="a song for jennifer" pitchFamily="2" charset="0"/>
              </a:endParaRPr>
            </a:p>
          </p:txBody>
        </p:sp>
        <p:sp>
          <p:nvSpPr>
            <p:cNvPr id="9" name="Freeform 5"/>
            <p:cNvSpPr/>
            <p:nvPr/>
          </p:nvSpPr>
          <p:spPr bwMode="auto">
            <a:xfrm flipV="1">
              <a:off x="-36512" y="0"/>
              <a:ext cx="4373430" cy="5164038"/>
            </a:xfrm>
            <a:custGeom>
              <a:avLst/>
              <a:gdLst>
                <a:gd name="T0" fmla="*/ 9133 w 11918"/>
                <a:gd name="T1" fmla="*/ 0 h 14290"/>
                <a:gd name="T2" fmla="*/ 0 w 11918"/>
                <a:gd name="T3" fmla="*/ 14290 h 14290"/>
                <a:gd name="T4" fmla="*/ 2785 w 11918"/>
                <a:gd name="T5" fmla="*/ 14290 h 14290"/>
                <a:gd name="T6" fmla="*/ 11918 w 11918"/>
                <a:gd name="T7" fmla="*/ 0 h 14290"/>
                <a:gd name="T8" fmla="*/ 9133 w 11918"/>
                <a:gd name="T9" fmla="*/ 0 h 14290"/>
              </a:gdLst>
              <a:ahLst/>
              <a:cxnLst>
                <a:cxn ang="0">
                  <a:pos x="T0" y="T1"/>
                </a:cxn>
                <a:cxn ang="0">
                  <a:pos x="T2" y="T3"/>
                </a:cxn>
                <a:cxn ang="0">
                  <a:pos x="T4" y="T5"/>
                </a:cxn>
                <a:cxn ang="0">
                  <a:pos x="T6" y="T7"/>
                </a:cxn>
                <a:cxn ang="0">
                  <a:pos x="T8" y="T9"/>
                </a:cxn>
              </a:cxnLst>
              <a:rect l="0" t="0" r="r" b="b"/>
              <a:pathLst>
                <a:path w="11918" h="14290">
                  <a:moveTo>
                    <a:pt x="9133" y="0"/>
                  </a:moveTo>
                  <a:lnTo>
                    <a:pt x="0" y="14290"/>
                  </a:lnTo>
                  <a:lnTo>
                    <a:pt x="2785" y="14290"/>
                  </a:lnTo>
                  <a:lnTo>
                    <a:pt x="11918" y="0"/>
                  </a:lnTo>
                  <a:lnTo>
                    <a:pt x="9133" y="0"/>
                  </a:lnTo>
                  <a:close/>
                </a:path>
              </a:pathLst>
            </a:custGeom>
            <a:solidFill>
              <a:srgbClr val="CCAE6A">
                <a:alpha val="55000"/>
              </a:srgbClr>
            </a:solidFill>
            <a:ln>
              <a:noFill/>
            </a:ln>
          </p:spPr>
          <p:txBody>
            <a:bodyPr vert="horz" wrap="square" lIns="91440" tIns="45720" rIns="91440" bIns="45720" numCol="1" anchor="t" anchorCtr="0" compatLnSpc="1"/>
            <a:lstStyle/>
            <a:p>
              <a:endParaRPr lang="zh-CN" altLang="en-US"/>
            </a:p>
          </p:txBody>
        </p:sp>
        <p:sp>
          <p:nvSpPr>
            <p:cNvPr id="10" name="矩形 9"/>
            <p:cNvSpPr/>
            <p:nvPr/>
          </p:nvSpPr>
          <p:spPr>
            <a:xfrm>
              <a:off x="17223" y="3606800"/>
              <a:ext cx="1292496" cy="346204"/>
            </a:xfrm>
            <a:prstGeom prst="rect">
              <a:avLst/>
            </a:prstGeom>
          </p:spPr>
          <p:txBody>
            <a:bodyPr wrap="none">
              <a:spAutoFit/>
            </a:bodyPr>
            <a:lstStyle/>
            <a:p>
              <a:r>
                <a:rPr lang="zh-CN" altLang="en-US" sz="2400" dirty="0">
                  <a:solidFill>
                    <a:srgbClr val="9F7A4D"/>
                  </a:solidFill>
                  <a:latin typeface="微软雅黑" panose="020B0503020204020204" pitchFamily="34" charset="-122"/>
                  <a:ea typeface="微软雅黑" panose="020B0503020204020204" pitchFamily="34" charset="-122"/>
                </a:rPr>
                <a:t>主持人开场</a:t>
              </a:r>
              <a:endParaRPr lang="en-US" altLang="zh-CN" sz="2400" dirty="0">
                <a:solidFill>
                  <a:srgbClr val="9F7A4D"/>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4986" y="3936348"/>
              <a:ext cx="3187657" cy="767708"/>
            </a:xfrm>
            <a:prstGeom prst="rect">
              <a:avLst/>
            </a:prstGeom>
            <a:noFill/>
          </p:spPr>
          <p:txBody>
            <a:bodyPr wrap="square" rtlCol="0">
              <a:spAutoFit/>
            </a:bodyPr>
            <a:lstStyle/>
            <a:p>
              <a:pPr>
                <a:lnSpc>
                  <a:spcPct val="150000"/>
                </a:lnSpc>
                <a:buSzPct val="75000"/>
                <a:defRPr sz="3500">
                  <a:solidFill>
                    <a:srgbClr val="DCDEE0"/>
                  </a:solidFill>
                  <a:latin typeface="Songti SC Bold"/>
                  <a:ea typeface="Songti SC Bold"/>
                  <a:cs typeface="Songti SC Bold"/>
                  <a:sym typeface="Songti SC Bold"/>
                </a:defRPr>
              </a:pPr>
              <a:r>
                <a:rPr lang="zh-CN" altLang="en-US" sz="1400" dirty="0">
                  <a:solidFill>
                    <a:srgbClr val="9F7A4D"/>
                  </a:solidFill>
                  <a:latin typeface="微软雅黑" panose="020B0503020204020204" pitchFamily="34" charset="-122"/>
                  <a:ea typeface="微软雅黑" panose="020B0503020204020204" pitchFamily="34" charset="-122"/>
                </a:rPr>
                <a:t>主持人登场介绍活动概况、介绍到场嘉宾；</a:t>
              </a:r>
            </a:p>
            <a:p>
              <a:pPr>
                <a:lnSpc>
                  <a:spcPct val="150000"/>
                </a:lnSpc>
                <a:buSzPct val="75000"/>
                <a:defRPr sz="3500">
                  <a:solidFill>
                    <a:srgbClr val="DCDEE0"/>
                  </a:solidFill>
                  <a:latin typeface="Songti SC Bold"/>
                  <a:ea typeface="Songti SC Bold"/>
                  <a:cs typeface="Songti SC Bold"/>
                  <a:sym typeface="Songti SC Bold"/>
                </a:defRPr>
              </a:pPr>
              <a:r>
                <a:rPr lang="zh-CN" altLang="en-US" sz="1400" dirty="0">
                  <a:solidFill>
                    <a:srgbClr val="9F7A4D"/>
                  </a:solidFill>
                  <a:latin typeface="微软雅黑" panose="020B0503020204020204" pitchFamily="34" charset="-122"/>
                  <a:ea typeface="微软雅黑" panose="020B0503020204020204" pitchFamily="34" charset="-122"/>
                </a:rPr>
                <a:t>主持人邀请嘉宾登台致辞；</a:t>
              </a:r>
            </a:p>
            <a:p>
              <a:pPr>
                <a:lnSpc>
                  <a:spcPct val="150000"/>
                </a:lnSpc>
                <a:buSzPct val="75000"/>
                <a:defRPr sz="3500">
                  <a:solidFill>
                    <a:srgbClr val="DCDEE0"/>
                  </a:solidFill>
                  <a:latin typeface="Songti SC Bold"/>
                  <a:ea typeface="Songti SC Bold"/>
                  <a:cs typeface="Songti SC Bold"/>
                  <a:sym typeface="Songti SC Bold"/>
                </a:defRPr>
              </a:pPr>
              <a:endParaRPr lang="zh-CN" altLang="en-US" sz="1400" dirty="0">
                <a:solidFill>
                  <a:srgbClr val="9F7A4D"/>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29376"/>
            <a:ext cx="12221546" cy="6887376"/>
            <a:chOff x="-36512" y="-29376"/>
            <a:chExt cx="9309836" cy="5246500"/>
          </a:xfrm>
        </p:grpSpPr>
        <p:pic>
          <p:nvPicPr>
            <p:cNvPr id="18" name="image33.jpeg" descr="C:\Documents and Settings\Administrator\桌面\00\图\讲话.jpg"/>
            <p:cNvPicPr>
              <a:picLocks noChangeAspect="1"/>
            </p:cNvPicPr>
            <p:nvPr/>
          </p:nvPicPr>
          <p:blipFill>
            <a:blip r:embed="rId2"/>
            <a:srcRect l="19312" t="24054"/>
            <a:stretch>
              <a:fillRect/>
            </a:stretch>
          </p:blipFill>
          <p:spPr>
            <a:xfrm>
              <a:off x="17222" y="10566"/>
              <a:ext cx="9256102" cy="5206557"/>
            </a:xfrm>
            <a:prstGeom prst="rect">
              <a:avLst/>
            </a:prstGeom>
            <a:ln w="12700">
              <a:miter lim="400000"/>
              <a:headEnd/>
              <a:tailEnd/>
            </a:ln>
          </p:spPr>
        </p:pic>
        <p:sp>
          <p:nvSpPr>
            <p:cNvPr id="19" name="等腰三角形 19"/>
            <p:cNvSpPr/>
            <p:nvPr/>
          </p:nvSpPr>
          <p:spPr>
            <a:xfrm>
              <a:off x="-34576" y="-29376"/>
              <a:ext cx="3365103" cy="5246500"/>
            </a:xfrm>
            <a:custGeom>
              <a:avLst/>
              <a:gdLst>
                <a:gd name="connsiteX0" fmla="*/ 0 w 1152128"/>
                <a:gd name="connsiteY0" fmla="*/ 2578698 h 2578698"/>
                <a:gd name="connsiteX1" fmla="*/ 576064 w 1152128"/>
                <a:gd name="connsiteY1" fmla="*/ 0 h 2578698"/>
                <a:gd name="connsiteX2" fmla="*/ 1152128 w 1152128"/>
                <a:gd name="connsiteY2" fmla="*/ 2578698 h 2578698"/>
                <a:gd name="connsiteX3" fmla="*/ 0 w 1152128"/>
                <a:gd name="connsiteY3" fmla="*/ 2578698 h 2578698"/>
                <a:gd name="connsiteX0-1" fmla="*/ 0 w 2172635"/>
                <a:gd name="connsiteY0-2" fmla="*/ 2564184 h 2564184"/>
                <a:gd name="connsiteX1-3" fmla="*/ 2172635 w 2172635"/>
                <a:gd name="connsiteY1-4" fmla="*/ 0 h 2564184"/>
                <a:gd name="connsiteX2-5" fmla="*/ 1152128 w 2172635"/>
                <a:gd name="connsiteY2-6" fmla="*/ 2564184 h 2564184"/>
                <a:gd name="connsiteX3-7" fmla="*/ 0 w 2172635"/>
                <a:gd name="connsiteY3-8" fmla="*/ 2564184 h 2564184"/>
                <a:gd name="connsiteX0-9" fmla="*/ 0 w 5527278"/>
                <a:gd name="connsiteY0-10" fmla="*/ 2564184 h 5148634"/>
                <a:gd name="connsiteX1-11" fmla="*/ 2172635 w 5527278"/>
                <a:gd name="connsiteY1-12" fmla="*/ 0 h 5148634"/>
                <a:gd name="connsiteX2-13" fmla="*/ 5527278 w 5527278"/>
                <a:gd name="connsiteY2-14" fmla="*/ 5148634 h 5148634"/>
                <a:gd name="connsiteX3-15" fmla="*/ 0 w 5527278"/>
                <a:gd name="connsiteY3-16" fmla="*/ 2564184 h 5148634"/>
                <a:gd name="connsiteX0-17" fmla="*/ 0 w 3365103"/>
                <a:gd name="connsiteY0-18" fmla="*/ 5202609 h 5202609"/>
                <a:gd name="connsiteX1-19" fmla="*/ 10460 w 3365103"/>
                <a:gd name="connsiteY1-20" fmla="*/ 0 h 5202609"/>
                <a:gd name="connsiteX2-21" fmla="*/ 3365103 w 3365103"/>
                <a:gd name="connsiteY2-22" fmla="*/ 5148634 h 5202609"/>
                <a:gd name="connsiteX3-23" fmla="*/ 0 w 3365103"/>
                <a:gd name="connsiteY3-24" fmla="*/ 5202609 h 5202609"/>
                <a:gd name="connsiteX0-25" fmla="*/ 0 w 3365103"/>
                <a:gd name="connsiteY0-26" fmla="*/ 5253815 h 5253815"/>
                <a:gd name="connsiteX1-27" fmla="*/ 10460 w 3365103"/>
                <a:gd name="connsiteY1-28" fmla="*/ 0 h 5253815"/>
                <a:gd name="connsiteX2-29" fmla="*/ 3365103 w 3365103"/>
                <a:gd name="connsiteY2-30" fmla="*/ 5199840 h 5253815"/>
                <a:gd name="connsiteX3-31" fmla="*/ 0 w 3365103"/>
                <a:gd name="connsiteY3-32" fmla="*/ 5253815 h 5253815"/>
                <a:gd name="connsiteX0-33" fmla="*/ 0 w 3365103"/>
                <a:gd name="connsiteY0-34" fmla="*/ 5246500 h 5246500"/>
                <a:gd name="connsiteX1-35" fmla="*/ 3145 w 3365103"/>
                <a:gd name="connsiteY1-36" fmla="*/ 0 h 5246500"/>
                <a:gd name="connsiteX2-37" fmla="*/ 3365103 w 3365103"/>
                <a:gd name="connsiteY2-38" fmla="*/ 5192525 h 5246500"/>
                <a:gd name="connsiteX3-39" fmla="*/ 0 w 3365103"/>
                <a:gd name="connsiteY3-40" fmla="*/ 5246500 h 5246500"/>
              </a:gdLst>
              <a:ahLst/>
              <a:cxnLst>
                <a:cxn ang="0">
                  <a:pos x="connsiteX0-1" y="connsiteY0-2"/>
                </a:cxn>
                <a:cxn ang="0">
                  <a:pos x="connsiteX1-3" y="connsiteY1-4"/>
                </a:cxn>
                <a:cxn ang="0">
                  <a:pos x="connsiteX2-5" y="connsiteY2-6"/>
                </a:cxn>
                <a:cxn ang="0">
                  <a:pos x="connsiteX3-7" y="connsiteY3-8"/>
                </a:cxn>
              </a:cxnLst>
              <a:rect l="l" t="t" r="r" b="b"/>
              <a:pathLst>
                <a:path w="3365103" h="5246500">
                  <a:moveTo>
                    <a:pt x="0" y="5246500"/>
                  </a:moveTo>
                  <a:cubicBezTo>
                    <a:pt x="3487" y="3512297"/>
                    <a:pt x="-342" y="1734203"/>
                    <a:pt x="3145" y="0"/>
                  </a:cubicBezTo>
                  <a:lnTo>
                    <a:pt x="3365103" y="5192525"/>
                  </a:lnTo>
                  <a:lnTo>
                    <a:pt x="0" y="5246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16"/>
            <p:cNvGrpSpPr>
              <a:grpSpLocks noChangeAspect="1"/>
            </p:cNvGrpSpPr>
            <p:nvPr/>
          </p:nvGrpSpPr>
          <p:grpSpPr bwMode="auto">
            <a:xfrm>
              <a:off x="4354513" y="2846388"/>
              <a:ext cx="3482975" cy="1520825"/>
              <a:chOff x="2743" y="1681"/>
              <a:chExt cx="2194" cy="958"/>
            </a:xfrm>
          </p:grpSpPr>
          <p:sp>
            <p:nvSpPr>
              <p:cNvPr id="27" name="AutoShape 15"/>
              <p:cNvSpPr>
                <a:spLocks noChangeAspect="1" noChangeArrowheads="1" noTextEdit="1"/>
              </p:cNvSpPr>
              <p:nvPr/>
            </p:nvSpPr>
            <p:spPr bwMode="auto">
              <a:xfrm>
                <a:off x="2743" y="1681"/>
                <a:ext cx="2194"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17223" y="2251188"/>
              <a:ext cx="1072368" cy="700031"/>
            </a:xfrm>
            <a:prstGeom prst="rect">
              <a:avLst/>
            </a:prstGeom>
            <a:noFill/>
          </p:spPr>
          <p:txBody>
            <a:bodyPr wrap="none" rtlCol="0">
              <a:spAutoFit/>
            </a:bodyPr>
            <a:lstStyle/>
            <a:p>
              <a:pPr>
                <a:lnSpc>
                  <a:spcPts val="6000"/>
                </a:lnSpc>
              </a:pPr>
              <a:r>
                <a:rPr lang="en-US" altLang="zh-CN" sz="8000" b="1" dirty="0">
                  <a:solidFill>
                    <a:srgbClr val="9F7A4D"/>
                  </a:solidFill>
                  <a:effectLst>
                    <a:outerShdw blurRad="50800" dist="508000" dir="18900000" algn="bl" rotWithShape="0">
                      <a:schemeClr val="bg1"/>
                    </a:outerShdw>
                  </a:effectLst>
                  <a:latin typeface="a song for jennifer" pitchFamily="2" charset="0"/>
                </a:rPr>
                <a:t>P</a:t>
              </a:r>
              <a:r>
                <a:rPr lang="en-US" altLang="zh-CN" sz="3200" b="1" dirty="0">
                  <a:solidFill>
                    <a:srgbClr val="9F7A4D"/>
                  </a:solidFill>
                  <a:effectLst>
                    <a:outerShdw blurRad="50800" dist="508000" dir="18900000" algn="bl" rotWithShape="0">
                      <a:schemeClr val="bg1"/>
                    </a:outerShdw>
                  </a:effectLst>
                  <a:latin typeface="a song for jennifer" pitchFamily="2" charset="0"/>
                </a:rPr>
                <a:t>art4</a:t>
              </a:r>
              <a:endParaRPr lang="zh-CN" altLang="en-US" sz="3200" b="1" dirty="0">
                <a:solidFill>
                  <a:srgbClr val="9F7A4D"/>
                </a:solidFill>
                <a:effectLst>
                  <a:outerShdw blurRad="50800" dist="508000" dir="18900000" algn="bl" rotWithShape="0">
                    <a:schemeClr val="bg1"/>
                  </a:outerShdw>
                </a:effectLst>
                <a:latin typeface="a song for jennifer" pitchFamily="2" charset="0"/>
              </a:endParaRPr>
            </a:p>
          </p:txBody>
        </p:sp>
        <p:cxnSp>
          <p:nvCxnSpPr>
            <p:cNvPr id="22" name="直接连接符 21"/>
            <p:cNvCxnSpPr/>
            <p:nvPr/>
          </p:nvCxnSpPr>
          <p:spPr>
            <a:xfrm>
              <a:off x="17223" y="3502587"/>
              <a:ext cx="18904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7223" y="3014305"/>
              <a:ext cx="1656052" cy="281341"/>
            </a:xfrm>
            <a:prstGeom prst="rect">
              <a:avLst/>
            </a:prstGeom>
            <a:noFill/>
          </p:spPr>
          <p:txBody>
            <a:bodyPr wrap="none" rtlCol="0">
              <a:spAutoFit/>
            </a:bodyPr>
            <a:lstStyle/>
            <a:p>
              <a:r>
                <a:rPr lang="en-US" altLang="zh-CN" dirty="0">
                  <a:solidFill>
                    <a:srgbClr val="A38055"/>
                  </a:solidFill>
                  <a:latin typeface="a song for jennifer" pitchFamily="2" charset="0"/>
                </a:rPr>
                <a:t>TIME </a:t>
              </a:r>
              <a:r>
                <a:rPr lang="en-US" altLang="zh-CN" dirty="0">
                  <a:solidFill>
                    <a:srgbClr val="A38055"/>
                  </a:solidFill>
                  <a:latin typeface="微软雅黑" panose="020B0503020204020204" pitchFamily="34" charset="-122"/>
                  <a:ea typeface="微软雅黑" panose="020B0503020204020204" pitchFamily="34" charset="-122"/>
                  <a:sym typeface="迷你简中倩"/>
                </a:rPr>
                <a:t>09:40—09:50</a:t>
              </a:r>
              <a:endParaRPr lang="zh-CN" altLang="en-US" dirty="0">
                <a:solidFill>
                  <a:srgbClr val="A38055"/>
                </a:solidFill>
                <a:latin typeface="a song for jennifer" pitchFamily="2" charset="0"/>
              </a:endParaRPr>
            </a:p>
          </p:txBody>
        </p:sp>
        <p:sp>
          <p:nvSpPr>
            <p:cNvPr id="24" name="Freeform 5"/>
            <p:cNvSpPr/>
            <p:nvPr/>
          </p:nvSpPr>
          <p:spPr bwMode="auto">
            <a:xfrm flipV="1">
              <a:off x="-36512" y="0"/>
              <a:ext cx="4373430" cy="5164038"/>
            </a:xfrm>
            <a:custGeom>
              <a:avLst/>
              <a:gdLst>
                <a:gd name="T0" fmla="*/ 9133 w 11918"/>
                <a:gd name="T1" fmla="*/ 0 h 14290"/>
                <a:gd name="T2" fmla="*/ 0 w 11918"/>
                <a:gd name="T3" fmla="*/ 14290 h 14290"/>
                <a:gd name="T4" fmla="*/ 2785 w 11918"/>
                <a:gd name="T5" fmla="*/ 14290 h 14290"/>
                <a:gd name="T6" fmla="*/ 11918 w 11918"/>
                <a:gd name="T7" fmla="*/ 0 h 14290"/>
                <a:gd name="T8" fmla="*/ 9133 w 11918"/>
                <a:gd name="T9" fmla="*/ 0 h 14290"/>
              </a:gdLst>
              <a:ahLst/>
              <a:cxnLst>
                <a:cxn ang="0">
                  <a:pos x="T0" y="T1"/>
                </a:cxn>
                <a:cxn ang="0">
                  <a:pos x="T2" y="T3"/>
                </a:cxn>
                <a:cxn ang="0">
                  <a:pos x="T4" y="T5"/>
                </a:cxn>
                <a:cxn ang="0">
                  <a:pos x="T6" y="T7"/>
                </a:cxn>
                <a:cxn ang="0">
                  <a:pos x="T8" y="T9"/>
                </a:cxn>
              </a:cxnLst>
              <a:rect l="0" t="0" r="r" b="b"/>
              <a:pathLst>
                <a:path w="11918" h="14290">
                  <a:moveTo>
                    <a:pt x="9133" y="0"/>
                  </a:moveTo>
                  <a:lnTo>
                    <a:pt x="0" y="14290"/>
                  </a:lnTo>
                  <a:lnTo>
                    <a:pt x="2785" y="14290"/>
                  </a:lnTo>
                  <a:lnTo>
                    <a:pt x="11918" y="0"/>
                  </a:lnTo>
                  <a:lnTo>
                    <a:pt x="9133" y="0"/>
                  </a:lnTo>
                  <a:close/>
                </a:path>
              </a:pathLst>
            </a:custGeom>
            <a:solidFill>
              <a:srgbClr val="CCAE6A">
                <a:alpha val="55000"/>
              </a:srgbClr>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17223" y="3606800"/>
              <a:ext cx="1781825" cy="351676"/>
            </a:xfrm>
            <a:prstGeom prst="rect">
              <a:avLst/>
            </a:prstGeom>
          </p:spPr>
          <p:txBody>
            <a:bodyPr wrap="none">
              <a:spAutoFit/>
            </a:bodyPr>
            <a:lstStyle/>
            <a:p>
              <a:r>
                <a:rPr lang="zh-CN" altLang="en-US" sz="2400" dirty="0">
                  <a:solidFill>
                    <a:srgbClr val="9F7A4D"/>
                  </a:solidFill>
                  <a:latin typeface="微软雅黑" panose="020B0503020204020204" pitchFamily="34" charset="-122"/>
                  <a:ea typeface="微软雅黑" panose="020B0503020204020204" pitchFamily="34" charset="-122"/>
                </a:rPr>
                <a:t>领导、嘉宾致辞</a:t>
              </a:r>
              <a:endParaRPr lang="en-US" altLang="zh-CN" sz="2400" dirty="0">
                <a:solidFill>
                  <a:srgbClr val="9F7A4D"/>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4146" y="4104628"/>
              <a:ext cx="3187657" cy="1055028"/>
            </a:xfrm>
            <a:prstGeom prst="rect">
              <a:avLst/>
            </a:prstGeom>
            <a:noFill/>
          </p:spPr>
          <p:txBody>
            <a:bodyPr wrap="square" rtlCol="0">
              <a:spAutoFit/>
            </a:bodyPr>
            <a:lstStyle/>
            <a:p>
              <a:pPr>
                <a:lnSpc>
                  <a:spcPct val="150000"/>
                </a:lnSpc>
                <a:buSzPct val="75000"/>
                <a:defRPr sz="3500">
                  <a:solidFill>
                    <a:srgbClr val="DCDEE0"/>
                  </a:solidFill>
                  <a:latin typeface="Songti SC Bold"/>
                  <a:ea typeface="Songti SC Bold"/>
                  <a:cs typeface="Songti SC Bold"/>
                  <a:sym typeface="Songti SC Bold"/>
                </a:defRPr>
              </a:pPr>
              <a:r>
                <a:rPr lang="en-US" altLang="zh-CN" sz="1400" dirty="0">
                  <a:solidFill>
                    <a:srgbClr val="9F7A4D"/>
                  </a:solidFill>
                  <a:latin typeface="微软雅黑" panose="020B0503020204020204" pitchFamily="34" charset="-122"/>
                  <a:ea typeface="微软雅黑" panose="020B0503020204020204" pitchFamily="34" charset="-122"/>
                </a:rPr>
                <a:t>A</a:t>
              </a:r>
              <a:r>
                <a:rPr lang="zh-CN" altLang="en-US" sz="1400" dirty="0">
                  <a:solidFill>
                    <a:srgbClr val="9F7A4D"/>
                  </a:solidFill>
                  <a:latin typeface="微软雅黑" panose="020B0503020204020204" pitchFamily="34" charset="-122"/>
                  <a:ea typeface="微软雅黑" panose="020B0503020204020204" pitchFamily="34" charset="-122"/>
                </a:rPr>
                <a:t>、呼我绵阳公司领导致欢迎词</a:t>
              </a:r>
              <a:endParaRPr lang="en-US" altLang="zh-CN" sz="1400" dirty="0">
                <a:solidFill>
                  <a:srgbClr val="9F7A4D"/>
                </a:solidFill>
                <a:latin typeface="微软雅黑" panose="020B0503020204020204" pitchFamily="34" charset="-122"/>
                <a:ea typeface="微软雅黑" panose="020B0503020204020204" pitchFamily="34" charset="-122"/>
              </a:endParaRPr>
            </a:p>
            <a:p>
              <a:pPr>
                <a:lnSpc>
                  <a:spcPct val="150000"/>
                </a:lnSpc>
                <a:buSzPct val="75000"/>
                <a:defRPr sz="3500">
                  <a:solidFill>
                    <a:srgbClr val="DCDEE0"/>
                  </a:solidFill>
                  <a:latin typeface="Songti SC Bold"/>
                  <a:ea typeface="Songti SC Bold"/>
                  <a:cs typeface="Songti SC Bold"/>
                  <a:sym typeface="Songti SC Bold"/>
                </a:defRPr>
              </a:pPr>
              <a:r>
                <a:rPr lang="en-US" altLang="zh-CN" sz="1400" dirty="0">
                  <a:solidFill>
                    <a:srgbClr val="9F7A4D"/>
                  </a:solidFill>
                  <a:latin typeface="微软雅黑" panose="020B0503020204020204" pitchFamily="34" charset="-122"/>
                  <a:ea typeface="微软雅黑" panose="020B0503020204020204" pitchFamily="34" charset="-122"/>
                </a:rPr>
                <a:t>B</a:t>
              </a:r>
              <a:r>
                <a:rPr lang="zh-CN" altLang="en-US" sz="1400" dirty="0">
                  <a:solidFill>
                    <a:srgbClr val="9F7A4D"/>
                  </a:solidFill>
                  <a:latin typeface="微软雅黑" panose="020B0503020204020204" pitchFamily="34" charset="-122"/>
                  <a:ea typeface="微软雅黑" panose="020B0503020204020204" pitchFamily="34" charset="-122"/>
                </a:rPr>
                <a:t>、相关部门领导致辞</a:t>
              </a:r>
              <a:endParaRPr lang="en-US" altLang="zh-CN" sz="1400" dirty="0">
                <a:solidFill>
                  <a:srgbClr val="9F7A4D"/>
                </a:solidFill>
                <a:latin typeface="微软雅黑" panose="020B0503020204020204" pitchFamily="34" charset="-122"/>
                <a:ea typeface="微软雅黑" panose="020B0503020204020204" pitchFamily="34" charset="-122"/>
              </a:endParaRPr>
            </a:p>
            <a:p>
              <a:pPr>
                <a:lnSpc>
                  <a:spcPct val="150000"/>
                </a:lnSpc>
                <a:buSzPct val="75000"/>
                <a:defRPr sz="3500">
                  <a:solidFill>
                    <a:srgbClr val="DCDEE0"/>
                  </a:solidFill>
                  <a:latin typeface="Songti SC Bold"/>
                  <a:ea typeface="Songti SC Bold"/>
                  <a:cs typeface="Songti SC Bold"/>
                  <a:sym typeface="Songti SC Bold"/>
                </a:defRPr>
              </a:pPr>
              <a:r>
                <a:rPr lang="en-US" altLang="zh-CN" sz="1400" dirty="0">
                  <a:solidFill>
                    <a:srgbClr val="9F7A4D"/>
                  </a:solidFill>
                  <a:latin typeface="微软雅黑" panose="020B0503020204020204" pitchFamily="34" charset="-122"/>
                  <a:ea typeface="微软雅黑" panose="020B0503020204020204" pitchFamily="34" charset="-122"/>
                </a:rPr>
                <a:t>C</a:t>
              </a:r>
              <a:r>
                <a:rPr lang="zh-CN" altLang="en-US" sz="1400" dirty="0">
                  <a:solidFill>
                    <a:srgbClr val="9F7A4D"/>
                  </a:solidFill>
                  <a:latin typeface="微软雅黑" panose="020B0503020204020204" pitchFamily="34" charset="-122"/>
                  <a:ea typeface="微软雅黑" panose="020B0503020204020204" pitchFamily="34" charset="-122"/>
                </a:rPr>
                <a:t>、用户代表致辞</a:t>
              </a:r>
              <a:endParaRPr lang="en-US" altLang="zh-CN" sz="1400" dirty="0">
                <a:solidFill>
                  <a:srgbClr val="9F7A4D"/>
                </a:solidFill>
                <a:latin typeface="微软雅黑" panose="020B0503020204020204" pitchFamily="34" charset="-122"/>
                <a:ea typeface="微软雅黑" panose="020B0503020204020204" pitchFamily="34" charset="-122"/>
              </a:endParaRPr>
            </a:p>
            <a:p>
              <a:pPr>
                <a:lnSpc>
                  <a:spcPct val="150000"/>
                </a:lnSpc>
                <a:buSzPct val="75000"/>
                <a:defRPr sz="3500">
                  <a:solidFill>
                    <a:srgbClr val="DCDEE0"/>
                  </a:solidFill>
                  <a:latin typeface="Songti SC Bold"/>
                  <a:ea typeface="Songti SC Bold"/>
                  <a:cs typeface="Songti SC Bold"/>
                  <a:sym typeface="Songti SC Bold"/>
                </a:defRPr>
              </a:pPr>
              <a:r>
                <a:rPr lang="en-US" altLang="zh-CN" sz="1400" dirty="0">
                  <a:solidFill>
                    <a:srgbClr val="9F7A4D"/>
                  </a:solidFill>
                  <a:latin typeface="微软雅黑" panose="020B0503020204020204" pitchFamily="34" charset="-122"/>
                  <a:ea typeface="微软雅黑" panose="020B0503020204020204" pitchFamily="34" charset="-122"/>
                </a:rPr>
                <a:t>D</a:t>
              </a:r>
              <a:r>
                <a:rPr lang="zh-CN" altLang="en-US" sz="1400" dirty="0">
                  <a:solidFill>
                    <a:srgbClr val="9F7A4D"/>
                  </a:solidFill>
                  <a:latin typeface="微软雅黑" panose="020B0503020204020204" pitchFamily="34" charset="-122"/>
                  <a:ea typeface="微软雅黑" panose="020B0503020204020204" pitchFamily="34" charset="-122"/>
                </a:rPr>
                <a:t>、政府领导致辞</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1" y="9188"/>
            <a:ext cx="10274300" cy="6854859"/>
          </a:xfrm>
          <a:prstGeom prst="rect">
            <a:avLst/>
          </a:prstGeom>
        </p:spPr>
      </p:pic>
      <p:sp>
        <p:nvSpPr>
          <p:cNvPr id="3" name="等腰三角形 19"/>
          <p:cNvSpPr/>
          <p:nvPr/>
        </p:nvSpPr>
        <p:spPr>
          <a:xfrm>
            <a:off x="2541" y="-29376"/>
            <a:ext cx="4417560" cy="6887376"/>
          </a:xfrm>
          <a:custGeom>
            <a:avLst/>
            <a:gdLst>
              <a:gd name="connsiteX0" fmla="*/ 0 w 1152128"/>
              <a:gd name="connsiteY0" fmla="*/ 2578698 h 2578698"/>
              <a:gd name="connsiteX1" fmla="*/ 576064 w 1152128"/>
              <a:gd name="connsiteY1" fmla="*/ 0 h 2578698"/>
              <a:gd name="connsiteX2" fmla="*/ 1152128 w 1152128"/>
              <a:gd name="connsiteY2" fmla="*/ 2578698 h 2578698"/>
              <a:gd name="connsiteX3" fmla="*/ 0 w 1152128"/>
              <a:gd name="connsiteY3" fmla="*/ 2578698 h 2578698"/>
              <a:gd name="connsiteX0-1" fmla="*/ 0 w 2172635"/>
              <a:gd name="connsiteY0-2" fmla="*/ 2564184 h 2564184"/>
              <a:gd name="connsiteX1-3" fmla="*/ 2172635 w 2172635"/>
              <a:gd name="connsiteY1-4" fmla="*/ 0 h 2564184"/>
              <a:gd name="connsiteX2-5" fmla="*/ 1152128 w 2172635"/>
              <a:gd name="connsiteY2-6" fmla="*/ 2564184 h 2564184"/>
              <a:gd name="connsiteX3-7" fmla="*/ 0 w 2172635"/>
              <a:gd name="connsiteY3-8" fmla="*/ 2564184 h 2564184"/>
              <a:gd name="connsiteX0-9" fmla="*/ 0 w 5527278"/>
              <a:gd name="connsiteY0-10" fmla="*/ 2564184 h 5148634"/>
              <a:gd name="connsiteX1-11" fmla="*/ 2172635 w 5527278"/>
              <a:gd name="connsiteY1-12" fmla="*/ 0 h 5148634"/>
              <a:gd name="connsiteX2-13" fmla="*/ 5527278 w 5527278"/>
              <a:gd name="connsiteY2-14" fmla="*/ 5148634 h 5148634"/>
              <a:gd name="connsiteX3-15" fmla="*/ 0 w 5527278"/>
              <a:gd name="connsiteY3-16" fmla="*/ 2564184 h 5148634"/>
              <a:gd name="connsiteX0-17" fmla="*/ 0 w 3365103"/>
              <a:gd name="connsiteY0-18" fmla="*/ 5202609 h 5202609"/>
              <a:gd name="connsiteX1-19" fmla="*/ 10460 w 3365103"/>
              <a:gd name="connsiteY1-20" fmla="*/ 0 h 5202609"/>
              <a:gd name="connsiteX2-21" fmla="*/ 3365103 w 3365103"/>
              <a:gd name="connsiteY2-22" fmla="*/ 5148634 h 5202609"/>
              <a:gd name="connsiteX3-23" fmla="*/ 0 w 3365103"/>
              <a:gd name="connsiteY3-24" fmla="*/ 5202609 h 5202609"/>
              <a:gd name="connsiteX0-25" fmla="*/ 0 w 3365103"/>
              <a:gd name="connsiteY0-26" fmla="*/ 5253815 h 5253815"/>
              <a:gd name="connsiteX1-27" fmla="*/ 10460 w 3365103"/>
              <a:gd name="connsiteY1-28" fmla="*/ 0 h 5253815"/>
              <a:gd name="connsiteX2-29" fmla="*/ 3365103 w 3365103"/>
              <a:gd name="connsiteY2-30" fmla="*/ 5199840 h 5253815"/>
              <a:gd name="connsiteX3-31" fmla="*/ 0 w 3365103"/>
              <a:gd name="connsiteY3-32" fmla="*/ 5253815 h 5253815"/>
              <a:gd name="connsiteX0-33" fmla="*/ 0 w 3365103"/>
              <a:gd name="connsiteY0-34" fmla="*/ 5246500 h 5246500"/>
              <a:gd name="connsiteX1-35" fmla="*/ 3145 w 3365103"/>
              <a:gd name="connsiteY1-36" fmla="*/ 0 h 5246500"/>
              <a:gd name="connsiteX2-37" fmla="*/ 3365103 w 3365103"/>
              <a:gd name="connsiteY2-38" fmla="*/ 5192525 h 5246500"/>
              <a:gd name="connsiteX3-39" fmla="*/ 0 w 3365103"/>
              <a:gd name="connsiteY3-40" fmla="*/ 5246500 h 5246500"/>
            </a:gdLst>
            <a:ahLst/>
            <a:cxnLst>
              <a:cxn ang="0">
                <a:pos x="connsiteX0-1" y="connsiteY0-2"/>
              </a:cxn>
              <a:cxn ang="0">
                <a:pos x="connsiteX1-3" y="connsiteY1-4"/>
              </a:cxn>
              <a:cxn ang="0">
                <a:pos x="connsiteX2-5" y="connsiteY2-6"/>
              </a:cxn>
              <a:cxn ang="0">
                <a:pos x="connsiteX3-7" y="connsiteY3-8"/>
              </a:cxn>
            </a:cxnLst>
            <a:rect l="l" t="t" r="r" b="b"/>
            <a:pathLst>
              <a:path w="3365103" h="5246500">
                <a:moveTo>
                  <a:pt x="0" y="5246500"/>
                </a:moveTo>
                <a:cubicBezTo>
                  <a:pt x="3487" y="3512297"/>
                  <a:pt x="-342" y="1734203"/>
                  <a:pt x="3145" y="0"/>
                </a:cubicBezTo>
                <a:lnTo>
                  <a:pt x="3365103" y="5192525"/>
                </a:lnTo>
                <a:lnTo>
                  <a:pt x="0" y="5246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0541" y="2964449"/>
            <a:ext cx="1377300" cy="918970"/>
          </a:xfrm>
          <a:prstGeom prst="rect">
            <a:avLst/>
          </a:prstGeom>
          <a:noFill/>
        </p:spPr>
        <p:txBody>
          <a:bodyPr wrap="none" rtlCol="0">
            <a:spAutoFit/>
          </a:bodyPr>
          <a:lstStyle/>
          <a:p>
            <a:pPr>
              <a:lnSpc>
                <a:spcPts val="6000"/>
              </a:lnSpc>
            </a:pPr>
            <a:r>
              <a:rPr lang="en-US" altLang="zh-CN" sz="8000" b="1" dirty="0">
                <a:solidFill>
                  <a:srgbClr val="9F7A4D"/>
                </a:solidFill>
                <a:effectLst>
                  <a:outerShdw blurRad="50800" dist="508000" dir="18900000" algn="bl" rotWithShape="0">
                    <a:schemeClr val="bg1"/>
                  </a:outerShdw>
                </a:effectLst>
                <a:latin typeface="a song for jennifer" pitchFamily="2" charset="0"/>
              </a:rPr>
              <a:t>P</a:t>
            </a:r>
            <a:r>
              <a:rPr lang="en-US" altLang="zh-CN" sz="3200" b="1" dirty="0">
                <a:solidFill>
                  <a:srgbClr val="9F7A4D"/>
                </a:solidFill>
                <a:effectLst>
                  <a:outerShdw blurRad="50800" dist="508000" dir="18900000" algn="bl" rotWithShape="0">
                    <a:schemeClr val="bg1"/>
                  </a:outerShdw>
                </a:effectLst>
                <a:latin typeface="a song for jennifer" pitchFamily="2" charset="0"/>
              </a:rPr>
              <a:t>art5</a:t>
            </a:r>
            <a:endParaRPr lang="zh-CN" altLang="en-US" sz="3200" b="1" dirty="0">
              <a:solidFill>
                <a:srgbClr val="9F7A4D"/>
              </a:solidFill>
              <a:effectLst>
                <a:outerShdw blurRad="50800" dist="508000" dir="18900000" algn="bl" rotWithShape="0">
                  <a:schemeClr val="bg1"/>
                </a:outerShdw>
              </a:effectLst>
              <a:latin typeface="a song for jennifer" pitchFamily="2" charset="0"/>
            </a:endParaRPr>
          </a:p>
        </p:txBody>
      </p:sp>
      <p:cxnSp>
        <p:nvCxnSpPr>
          <p:cNvPr id="5" name="直接连接符 4"/>
          <p:cNvCxnSpPr/>
          <p:nvPr/>
        </p:nvCxnSpPr>
        <p:spPr>
          <a:xfrm>
            <a:off x="70541" y="4607231"/>
            <a:ext cx="248174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0541" y="3966235"/>
            <a:ext cx="2173993" cy="369332"/>
          </a:xfrm>
          <a:prstGeom prst="rect">
            <a:avLst/>
          </a:prstGeom>
          <a:noFill/>
        </p:spPr>
        <p:txBody>
          <a:bodyPr wrap="none" rtlCol="0">
            <a:spAutoFit/>
          </a:bodyPr>
          <a:lstStyle/>
          <a:p>
            <a:r>
              <a:rPr lang="en-US" altLang="zh-CN" dirty="0">
                <a:solidFill>
                  <a:srgbClr val="A38055"/>
                </a:solidFill>
                <a:latin typeface="a song for jennifer" pitchFamily="2" charset="0"/>
              </a:rPr>
              <a:t>TIME </a:t>
            </a:r>
            <a:r>
              <a:rPr lang="en-US" altLang="zh-CN" dirty="0">
                <a:solidFill>
                  <a:srgbClr val="A38055"/>
                </a:solidFill>
                <a:latin typeface="微软雅黑" panose="020B0503020204020204" pitchFamily="34" charset="-122"/>
                <a:ea typeface="微软雅黑" panose="020B0503020204020204" pitchFamily="34" charset="-122"/>
                <a:sym typeface="迷你简中倩"/>
              </a:rPr>
              <a:t>09:50—09:55</a:t>
            </a:r>
            <a:endParaRPr lang="zh-CN" altLang="en-US" dirty="0">
              <a:solidFill>
                <a:srgbClr val="A38055"/>
              </a:solidFill>
              <a:latin typeface="a song for jennifer" pitchFamily="2" charset="0"/>
            </a:endParaRPr>
          </a:p>
        </p:txBody>
      </p:sp>
      <p:sp>
        <p:nvSpPr>
          <p:cNvPr id="7" name="Freeform 5"/>
          <p:cNvSpPr/>
          <p:nvPr/>
        </p:nvSpPr>
        <p:spPr bwMode="auto">
          <a:xfrm flipV="1">
            <a:off x="0" y="9188"/>
            <a:ext cx="5741248" cy="6779123"/>
          </a:xfrm>
          <a:custGeom>
            <a:avLst/>
            <a:gdLst>
              <a:gd name="T0" fmla="*/ 9133 w 11918"/>
              <a:gd name="T1" fmla="*/ 0 h 14290"/>
              <a:gd name="T2" fmla="*/ 0 w 11918"/>
              <a:gd name="T3" fmla="*/ 14290 h 14290"/>
              <a:gd name="T4" fmla="*/ 2785 w 11918"/>
              <a:gd name="T5" fmla="*/ 14290 h 14290"/>
              <a:gd name="T6" fmla="*/ 11918 w 11918"/>
              <a:gd name="T7" fmla="*/ 0 h 14290"/>
              <a:gd name="T8" fmla="*/ 9133 w 11918"/>
              <a:gd name="T9" fmla="*/ 0 h 14290"/>
            </a:gdLst>
            <a:ahLst/>
            <a:cxnLst>
              <a:cxn ang="0">
                <a:pos x="T0" y="T1"/>
              </a:cxn>
              <a:cxn ang="0">
                <a:pos x="T2" y="T3"/>
              </a:cxn>
              <a:cxn ang="0">
                <a:pos x="T4" y="T5"/>
              </a:cxn>
              <a:cxn ang="0">
                <a:pos x="T6" y="T7"/>
              </a:cxn>
              <a:cxn ang="0">
                <a:pos x="T8" y="T9"/>
              </a:cxn>
            </a:cxnLst>
            <a:rect l="0" t="0" r="r" b="b"/>
            <a:pathLst>
              <a:path w="11918" h="14290">
                <a:moveTo>
                  <a:pt x="9133" y="0"/>
                </a:moveTo>
                <a:lnTo>
                  <a:pt x="0" y="14290"/>
                </a:lnTo>
                <a:lnTo>
                  <a:pt x="2785" y="14290"/>
                </a:lnTo>
                <a:lnTo>
                  <a:pt x="11918" y="0"/>
                </a:lnTo>
                <a:lnTo>
                  <a:pt x="9133" y="0"/>
                </a:lnTo>
                <a:close/>
              </a:path>
            </a:pathLst>
          </a:custGeom>
          <a:solidFill>
            <a:srgbClr val="CCAE6A">
              <a:alpha val="55000"/>
            </a:srgb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70541" y="4744037"/>
            <a:ext cx="1415772" cy="461665"/>
          </a:xfrm>
          <a:prstGeom prst="rect">
            <a:avLst/>
          </a:prstGeom>
        </p:spPr>
        <p:txBody>
          <a:bodyPr wrap="none">
            <a:spAutoFit/>
          </a:bodyPr>
          <a:lstStyle/>
          <a:p>
            <a:r>
              <a:rPr lang="zh-CN" altLang="en-US" sz="2400" dirty="0">
                <a:solidFill>
                  <a:srgbClr val="9F7A4D"/>
                </a:solidFill>
                <a:latin typeface="微软雅黑" panose="020B0503020204020204" pitchFamily="34" charset="-122"/>
                <a:ea typeface="微软雅黑" panose="020B0503020204020204" pitchFamily="34" charset="-122"/>
              </a:rPr>
              <a:t>启动仪式</a:t>
            </a:r>
            <a:endParaRPr lang="en-US" altLang="zh-CN" sz="2400" dirty="0">
              <a:solidFill>
                <a:srgbClr val="9F7A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39" y="0"/>
            <a:ext cx="10593161" cy="6858000"/>
          </a:xfrm>
          <a:prstGeom prst="rect">
            <a:avLst/>
          </a:prstGeom>
        </p:spPr>
      </p:pic>
      <p:sp>
        <p:nvSpPr>
          <p:cNvPr id="3" name="等腰三角形 19"/>
          <p:cNvSpPr/>
          <p:nvPr/>
        </p:nvSpPr>
        <p:spPr>
          <a:xfrm>
            <a:off x="-46101" y="-39168"/>
            <a:ext cx="4486804" cy="6995333"/>
          </a:xfrm>
          <a:custGeom>
            <a:avLst/>
            <a:gdLst>
              <a:gd name="connsiteX0" fmla="*/ 0 w 1152128"/>
              <a:gd name="connsiteY0" fmla="*/ 2578698 h 2578698"/>
              <a:gd name="connsiteX1" fmla="*/ 576064 w 1152128"/>
              <a:gd name="connsiteY1" fmla="*/ 0 h 2578698"/>
              <a:gd name="connsiteX2" fmla="*/ 1152128 w 1152128"/>
              <a:gd name="connsiteY2" fmla="*/ 2578698 h 2578698"/>
              <a:gd name="connsiteX3" fmla="*/ 0 w 1152128"/>
              <a:gd name="connsiteY3" fmla="*/ 2578698 h 2578698"/>
              <a:gd name="connsiteX0-1" fmla="*/ 0 w 2172635"/>
              <a:gd name="connsiteY0-2" fmla="*/ 2564184 h 2564184"/>
              <a:gd name="connsiteX1-3" fmla="*/ 2172635 w 2172635"/>
              <a:gd name="connsiteY1-4" fmla="*/ 0 h 2564184"/>
              <a:gd name="connsiteX2-5" fmla="*/ 1152128 w 2172635"/>
              <a:gd name="connsiteY2-6" fmla="*/ 2564184 h 2564184"/>
              <a:gd name="connsiteX3-7" fmla="*/ 0 w 2172635"/>
              <a:gd name="connsiteY3-8" fmla="*/ 2564184 h 2564184"/>
              <a:gd name="connsiteX0-9" fmla="*/ 0 w 5527278"/>
              <a:gd name="connsiteY0-10" fmla="*/ 2564184 h 5148634"/>
              <a:gd name="connsiteX1-11" fmla="*/ 2172635 w 5527278"/>
              <a:gd name="connsiteY1-12" fmla="*/ 0 h 5148634"/>
              <a:gd name="connsiteX2-13" fmla="*/ 5527278 w 5527278"/>
              <a:gd name="connsiteY2-14" fmla="*/ 5148634 h 5148634"/>
              <a:gd name="connsiteX3-15" fmla="*/ 0 w 5527278"/>
              <a:gd name="connsiteY3-16" fmla="*/ 2564184 h 5148634"/>
              <a:gd name="connsiteX0-17" fmla="*/ 0 w 3365103"/>
              <a:gd name="connsiteY0-18" fmla="*/ 5202609 h 5202609"/>
              <a:gd name="connsiteX1-19" fmla="*/ 10460 w 3365103"/>
              <a:gd name="connsiteY1-20" fmla="*/ 0 h 5202609"/>
              <a:gd name="connsiteX2-21" fmla="*/ 3365103 w 3365103"/>
              <a:gd name="connsiteY2-22" fmla="*/ 5148634 h 5202609"/>
              <a:gd name="connsiteX3-23" fmla="*/ 0 w 3365103"/>
              <a:gd name="connsiteY3-24" fmla="*/ 5202609 h 5202609"/>
              <a:gd name="connsiteX0-25" fmla="*/ 0 w 3365103"/>
              <a:gd name="connsiteY0-26" fmla="*/ 5253815 h 5253815"/>
              <a:gd name="connsiteX1-27" fmla="*/ 10460 w 3365103"/>
              <a:gd name="connsiteY1-28" fmla="*/ 0 h 5253815"/>
              <a:gd name="connsiteX2-29" fmla="*/ 3365103 w 3365103"/>
              <a:gd name="connsiteY2-30" fmla="*/ 5199840 h 5253815"/>
              <a:gd name="connsiteX3-31" fmla="*/ 0 w 3365103"/>
              <a:gd name="connsiteY3-32" fmla="*/ 5253815 h 5253815"/>
              <a:gd name="connsiteX0-33" fmla="*/ 0 w 3365103"/>
              <a:gd name="connsiteY0-34" fmla="*/ 5246500 h 5246500"/>
              <a:gd name="connsiteX1-35" fmla="*/ 3145 w 3365103"/>
              <a:gd name="connsiteY1-36" fmla="*/ 0 h 5246500"/>
              <a:gd name="connsiteX2-37" fmla="*/ 3365103 w 3365103"/>
              <a:gd name="connsiteY2-38" fmla="*/ 5192525 h 5246500"/>
              <a:gd name="connsiteX3-39" fmla="*/ 0 w 3365103"/>
              <a:gd name="connsiteY3-40" fmla="*/ 5246500 h 5246500"/>
            </a:gdLst>
            <a:ahLst/>
            <a:cxnLst>
              <a:cxn ang="0">
                <a:pos x="connsiteX0-1" y="connsiteY0-2"/>
              </a:cxn>
              <a:cxn ang="0">
                <a:pos x="connsiteX1-3" y="connsiteY1-4"/>
              </a:cxn>
              <a:cxn ang="0">
                <a:pos x="connsiteX2-5" y="connsiteY2-6"/>
              </a:cxn>
              <a:cxn ang="0">
                <a:pos x="connsiteX3-7" y="connsiteY3-8"/>
              </a:cxn>
            </a:cxnLst>
            <a:rect l="l" t="t" r="r" b="b"/>
            <a:pathLst>
              <a:path w="3365103" h="5246500">
                <a:moveTo>
                  <a:pt x="0" y="5246500"/>
                </a:moveTo>
                <a:cubicBezTo>
                  <a:pt x="3487" y="3512297"/>
                  <a:pt x="-342" y="1734203"/>
                  <a:pt x="3145" y="0"/>
                </a:cubicBezTo>
                <a:lnTo>
                  <a:pt x="3365103" y="5192525"/>
                </a:lnTo>
                <a:lnTo>
                  <a:pt x="0" y="5246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 name="Group 16"/>
          <p:cNvGrpSpPr>
            <a:grpSpLocks noChangeAspect="1"/>
          </p:cNvGrpSpPr>
          <p:nvPr/>
        </p:nvGrpSpPr>
        <p:grpSpPr bwMode="auto">
          <a:xfrm>
            <a:off x="5806018" y="3795185"/>
            <a:ext cx="4643967" cy="2027767"/>
            <a:chOff x="2743" y="1681"/>
            <a:chExt cx="2194" cy="958"/>
          </a:xfrm>
        </p:grpSpPr>
        <p:sp>
          <p:nvSpPr>
            <p:cNvPr id="5" name="AutoShape 15"/>
            <p:cNvSpPr>
              <a:spLocks noChangeAspect="1" noChangeArrowheads="1" noTextEdit="1"/>
            </p:cNvSpPr>
            <p:nvPr/>
          </p:nvSpPr>
          <p:spPr bwMode="auto">
            <a:xfrm>
              <a:off x="2743" y="1681"/>
              <a:ext cx="2194"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grpSp>
      <p:sp>
        <p:nvSpPr>
          <p:cNvPr id="6" name="文本框 5"/>
          <p:cNvSpPr txBox="1"/>
          <p:nvPr/>
        </p:nvSpPr>
        <p:spPr>
          <a:xfrm>
            <a:off x="22964" y="3001585"/>
            <a:ext cx="1441420" cy="1136273"/>
          </a:xfrm>
          <a:prstGeom prst="rect">
            <a:avLst/>
          </a:prstGeom>
          <a:noFill/>
        </p:spPr>
        <p:txBody>
          <a:bodyPr wrap="none" rtlCol="0">
            <a:spAutoFit/>
          </a:bodyPr>
          <a:lstStyle/>
          <a:p>
            <a:pPr>
              <a:lnSpc>
                <a:spcPts val="8000"/>
              </a:lnSpc>
            </a:pPr>
            <a:r>
              <a:rPr lang="en-US" altLang="zh-CN" sz="8800" b="1" dirty="0">
                <a:solidFill>
                  <a:srgbClr val="9F7A4D"/>
                </a:solidFill>
                <a:effectLst>
                  <a:outerShdw blurRad="50800" dist="508000" dir="18900000" algn="bl" rotWithShape="0">
                    <a:schemeClr val="bg1"/>
                  </a:outerShdw>
                </a:effectLst>
                <a:latin typeface="a song for jennifer" pitchFamily="2" charset="0"/>
              </a:rPr>
              <a:t>P</a:t>
            </a:r>
            <a:r>
              <a:rPr lang="en-US" altLang="zh-CN" sz="3200" b="1" dirty="0">
                <a:solidFill>
                  <a:srgbClr val="9F7A4D"/>
                </a:solidFill>
                <a:effectLst>
                  <a:outerShdw blurRad="50800" dist="508000" dir="18900000" algn="bl" rotWithShape="0">
                    <a:schemeClr val="bg1"/>
                  </a:outerShdw>
                </a:effectLst>
                <a:latin typeface="a song for jennifer" pitchFamily="2" charset="0"/>
              </a:rPr>
              <a:t>art6</a:t>
            </a:r>
            <a:endParaRPr lang="zh-CN" altLang="en-US" sz="3200" b="1" dirty="0">
              <a:solidFill>
                <a:srgbClr val="9F7A4D"/>
              </a:solidFill>
              <a:effectLst>
                <a:outerShdw blurRad="50800" dist="508000" dir="18900000" algn="bl" rotWithShape="0">
                  <a:schemeClr val="bg1"/>
                </a:outerShdw>
              </a:effectLst>
              <a:latin typeface="a song for jennifer" pitchFamily="2" charset="0"/>
            </a:endParaRPr>
          </a:p>
        </p:txBody>
      </p:sp>
      <p:cxnSp>
        <p:nvCxnSpPr>
          <p:cNvPr id="7" name="直接连接符 6"/>
          <p:cNvCxnSpPr/>
          <p:nvPr/>
        </p:nvCxnSpPr>
        <p:spPr>
          <a:xfrm>
            <a:off x="22965" y="4670116"/>
            <a:ext cx="252064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reeform 5"/>
          <p:cNvSpPr/>
          <p:nvPr/>
        </p:nvSpPr>
        <p:spPr bwMode="auto">
          <a:xfrm flipV="1">
            <a:off x="-48683" y="0"/>
            <a:ext cx="5831240" cy="6885384"/>
          </a:xfrm>
          <a:custGeom>
            <a:avLst/>
            <a:gdLst>
              <a:gd name="T0" fmla="*/ 9133 w 11918"/>
              <a:gd name="T1" fmla="*/ 0 h 14290"/>
              <a:gd name="T2" fmla="*/ 0 w 11918"/>
              <a:gd name="T3" fmla="*/ 14290 h 14290"/>
              <a:gd name="T4" fmla="*/ 2785 w 11918"/>
              <a:gd name="T5" fmla="*/ 14290 h 14290"/>
              <a:gd name="T6" fmla="*/ 11918 w 11918"/>
              <a:gd name="T7" fmla="*/ 0 h 14290"/>
              <a:gd name="T8" fmla="*/ 9133 w 11918"/>
              <a:gd name="T9" fmla="*/ 0 h 14290"/>
            </a:gdLst>
            <a:ahLst/>
            <a:cxnLst>
              <a:cxn ang="0">
                <a:pos x="T0" y="T1"/>
              </a:cxn>
              <a:cxn ang="0">
                <a:pos x="T2" y="T3"/>
              </a:cxn>
              <a:cxn ang="0">
                <a:pos x="T4" y="T5"/>
              </a:cxn>
              <a:cxn ang="0">
                <a:pos x="T6" y="T7"/>
              </a:cxn>
              <a:cxn ang="0">
                <a:pos x="T8" y="T9"/>
              </a:cxn>
            </a:cxnLst>
            <a:rect l="0" t="0" r="r" b="b"/>
            <a:pathLst>
              <a:path w="11918" h="14290">
                <a:moveTo>
                  <a:pt x="9133" y="0"/>
                </a:moveTo>
                <a:lnTo>
                  <a:pt x="0" y="14290"/>
                </a:lnTo>
                <a:lnTo>
                  <a:pt x="2785" y="14290"/>
                </a:lnTo>
                <a:lnTo>
                  <a:pt x="11918" y="0"/>
                </a:lnTo>
                <a:lnTo>
                  <a:pt x="9133" y="0"/>
                </a:lnTo>
                <a:close/>
              </a:path>
            </a:pathLst>
          </a:custGeom>
          <a:solidFill>
            <a:srgbClr val="CCAE6A">
              <a:alpha val="55000"/>
            </a:srgbClr>
          </a:solidFill>
          <a:ln>
            <a:noFill/>
          </a:ln>
        </p:spPr>
        <p:txBody>
          <a:bodyPr vert="horz" wrap="square" lIns="121920" tIns="60960" rIns="121920" bIns="60960" numCol="1" anchor="t" anchorCtr="0" compatLnSpc="1"/>
          <a:lstStyle/>
          <a:p>
            <a:endParaRPr lang="zh-CN" altLang="en-US" sz="2400"/>
          </a:p>
        </p:txBody>
      </p:sp>
      <p:sp>
        <p:nvSpPr>
          <p:cNvPr id="9" name="文本框 8"/>
          <p:cNvSpPr txBox="1"/>
          <p:nvPr/>
        </p:nvSpPr>
        <p:spPr>
          <a:xfrm>
            <a:off x="264264" y="5361287"/>
            <a:ext cx="2910559" cy="461665"/>
          </a:xfrm>
          <a:prstGeom prst="rect">
            <a:avLst/>
          </a:prstGeom>
          <a:noFill/>
        </p:spPr>
        <p:txBody>
          <a:bodyPr wrap="square" rtlCol="0">
            <a:spAutoFit/>
          </a:bodyPr>
          <a:lstStyle/>
          <a:p>
            <a:r>
              <a:rPr lang="zh-CN" altLang="en-US" sz="2400" dirty="0">
                <a:solidFill>
                  <a:srgbClr val="9F7A4D"/>
                </a:solidFill>
                <a:latin typeface="微软雅黑" panose="020B0503020204020204" pitchFamily="34" charset="-122"/>
                <a:ea typeface="微软雅黑" panose="020B0503020204020204" pitchFamily="34" charset="-122"/>
              </a:rPr>
              <a:t>发车仪式</a:t>
            </a:r>
            <a:endParaRPr lang="en-US" altLang="zh-CN" sz="2400" dirty="0">
              <a:solidFill>
                <a:srgbClr val="9F7A4D"/>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2964" y="4019073"/>
            <a:ext cx="2242922" cy="369332"/>
          </a:xfrm>
          <a:prstGeom prst="rect">
            <a:avLst/>
          </a:prstGeom>
          <a:noFill/>
        </p:spPr>
        <p:txBody>
          <a:bodyPr wrap="none" rtlCol="0">
            <a:spAutoFit/>
          </a:bodyPr>
          <a:lstStyle/>
          <a:p>
            <a:r>
              <a:rPr lang="en-US" altLang="zh-CN" dirty="0">
                <a:solidFill>
                  <a:srgbClr val="9F7A4D"/>
                </a:solidFill>
                <a:latin typeface="a song for jennifer" pitchFamily="2" charset="0"/>
              </a:rPr>
              <a:t>TIME </a:t>
            </a:r>
            <a:r>
              <a:rPr lang="en-US" altLang="zh-CN" dirty="0">
                <a:solidFill>
                  <a:srgbClr val="9F7A4D"/>
                </a:solidFill>
                <a:latin typeface="微软雅黑" panose="020B0503020204020204" pitchFamily="34" charset="-122"/>
                <a:ea typeface="微软雅黑" panose="020B0503020204020204" pitchFamily="34" charset="-122"/>
                <a:sym typeface="迷你简中倩"/>
              </a:rPr>
              <a:t>09:55—10:00 </a:t>
            </a:r>
            <a:endParaRPr lang="zh-CN" altLang="en-US" dirty="0">
              <a:solidFill>
                <a:srgbClr val="9F7A4D"/>
              </a:solidFill>
              <a:latin typeface="a song for jennifer"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623119" y="245884"/>
            <a:ext cx="5109091"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第二阶段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媒介计划第一波</a:t>
            </a:r>
          </a:p>
        </p:txBody>
      </p:sp>
      <p:graphicFrame>
        <p:nvGraphicFramePr>
          <p:cNvPr id="17" name="表格 16"/>
          <p:cNvGraphicFramePr/>
          <p:nvPr/>
        </p:nvGraphicFramePr>
        <p:xfrm>
          <a:off x="1308100" y="1905000"/>
          <a:ext cx="9591675" cy="3165840"/>
        </p:xfrm>
        <a:graphic>
          <a:graphicData uri="http://schemas.openxmlformats.org/drawingml/2006/table">
            <a:tbl>
              <a:tblPr firstRow="1" bandRow="1">
                <a:tableStyleId>{F5AB1C69-6EDB-4FF4-983F-18BD219EF322}</a:tableStyleId>
              </a:tblPr>
              <a:tblGrid>
                <a:gridCol w="1918335">
                  <a:extLst>
                    <a:ext uri="{9D8B030D-6E8A-4147-A177-3AD203B41FA5}">
                      <a16:colId xmlns:a16="http://schemas.microsoft.com/office/drawing/2014/main" val="20000"/>
                    </a:ext>
                  </a:extLst>
                </a:gridCol>
                <a:gridCol w="1319530">
                  <a:extLst>
                    <a:ext uri="{9D8B030D-6E8A-4147-A177-3AD203B41FA5}">
                      <a16:colId xmlns:a16="http://schemas.microsoft.com/office/drawing/2014/main" val="20001"/>
                    </a:ext>
                  </a:extLst>
                </a:gridCol>
                <a:gridCol w="1049655">
                  <a:extLst>
                    <a:ext uri="{9D8B030D-6E8A-4147-A177-3AD203B41FA5}">
                      <a16:colId xmlns:a16="http://schemas.microsoft.com/office/drawing/2014/main" val="20002"/>
                    </a:ext>
                  </a:extLst>
                </a:gridCol>
                <a:gridCol w="3385820">
                  <a:extLst>
                    <a:ext uri="{9D8B030D-6E8A-4147-A177-3AD203B41FA5}">
                      <a16:colId xmlns:a16="http://schemas.microsoft.com/office/drawing/2014/main" val="20003"/>
                    </a:ext>
                  </a:extLst>
                </a:gridCol>
                <a:gridCol w="1918335">
                  <a:extLst>
                    <a:ext uri="{9D8B030D-6E8A-4147-A177-3AD203B41FA5}">
                      <a16:colId xmlns:a16="http://schemas.microsoft.com/office/drawing/2014/main" val="20004"/>
                    </a:ext>
                  </a:extLst>
                </a:gridCol>
              </a:tblGrid>
              <a:tr h="574040">
                <a:tc>
                  <a:txBody>
                    <a:bodyPr/>
                    <a:lstStyle/>
                    <a:p>
                      <a:pPr algn="ctr">
                        <a:buNone/>
                      </a:pPr>
                      <a:r>
                        <a:rPr lang="zh-CN" altLang="en-US" dirty="0">
                          <a:latin typeface="微软雅黑" panose="020B0503020204020204" pitchFamily="34" charset="-122"/>
                          <a:ea typeface="微软雅黑" panose="020B0503020204020204" pitchFamily="34" charset="-122"/>
                        </a:rPr>
                        <a:t>时间</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媒体</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数量</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内容</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备注</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5-12/12</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楼宇轿厢</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600" dirty="0">
                          <a:latin typeface="微软雅黑" panose="020B0503020204020204" pitchFamily="34" charset="-122"/>
                          <a:ea typeface="微软雅黑" panose="020B0503020204020204" pitchFamily="34" charset="-122"/>
                        </a:rPr>
                        <a:t>30</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dist"/>
                      <a:r>
                        <a:rPr lang="zh-CN" altLang="en-US" sz="1000" kern="1200" dirty="0">
                          <a:solidFill>
                            <a:schemeClr val="dk1"/>
                          </a:solidFill>
                          <a:latin typeface="微软雅黑" panose="020B0503020204020204" pitchFamily="34" charset="-122"/>
                          <a:ea typeface="微软雅黑" panose="020B0503020204020204" pitchFamily="34" charset="-122"/>
                          <a:cs typeface="+mn-cs"/>
                          <a:sym typeface="+mn-ea"/>
                        </a:rPr>
                        <a:t>标：</a:t>
                      </a:r>
                      <a:r>
                        <a:rPr lang="zh-CN" altLang="en-US" sz="1000" kern="1200" dirty="0">
                          <a:solidFill>
                            <a:schemeClr val="dk1"/>
                          </a:solidFill>
                          <a:latin typeface="微软雅黑" panose="020B0503020204020204" pitchFamily="34" charset="-122"/>
                          <a:ea typeface="微软雅黑" panose="020B0503020204020204" pitchFamily="34" charset="-122"/>
                          <a:cs typeface="+mn-cs"/>
                        </a:rPr>
                        <a:t>一键呼我！出行无忧</a:t>
                      </a:r>
                    </a:p>
                    <a:p>
                      <a:pPr algn="just"/>
                      <a:r>
                        <a:rPr lang="zh-CN" altLang="en-US" sz="1000" kern="1200" dirty="0">
                          <a:solidFill>
                            <a:schemeClr val="dk1"/>
                          </a:solidFill>
                          <a:latin typeface="微软雅黑" panose="020B0503020204020204" pitchFamily="34" charset="-122"/>
                          <a:ea typeface="微软雅黑" panose="020B0503020204020204" pitchFamily="34" charset="-122"/>
                          <a:cs typeface="+mn-cs"/>
                          <a:sym typeface="+mn-ea"/>
                        </a:rPr>
                        <a:t>副标：</a:t>
                      </a:r>
                      <a:r>
                        <a:rPr lang="zh-CN" altLang="en-US" sz="1000" kern="1200" dirty="0">
                          <a:solidFill>
                            <a:schemeClr val="dk1"/>
                          </a:solidFill>
                          <a:latin typeface="微软雅黑" panose="020B0503020204020204" pitchFamily="34" charset="-122"/>
                          <a:ea typeface="微软雅黑" panose="020B0503020204020204" pitchFamily="34" charset="-122"/>
                          <a:cs typeface="+mn-cs"/>
                        </a:rPr>
                        <a:t>你负责买！买！买！</a:t>
                      </a:r>
                    </a:p>
                    <a:p>
                      <a:pPr algn="just"/>
                      <a:r>
                        <a:rPr lang="zh-CN" altLang="en-US" sz="1000" kern="1200" dirty="0">
                          <a:solidFill>
                            <a:schemeClr val="dk1"/>
                          </a:solidFill>
                          <a:latin typeface="微软雅黑" panose="020B0503020204020204" pitchFamily="34" charset="-122"/>
                          <a:ea typeface="微软雅黑" panose="020B0503020204020204" pitchFamily="34" charset="-122"/>
                          <a:cs typeface="+mn-cs"/>
                        </a:rPr>
                        <a:t>          呼我负责送！送！送！</a:t>
                      </a:r>
                    </a:p>
                    <a:p>
                      <a:pPr algn="just"/>
                      <a:r>
                        <a:rPr lang="zh-CN" altLang="en-US" sz="1000" kern="1200" dirty="0">
                          <a:solidFill>
                            <a:schemeClr val="dk1"/>
                          </a:solidFill>
                          <a:latin typeface="微软雅黑" panose="020B0503020204020204" pitchFamily="34" charset="-122"/>
                          <a:ea typeface="微软雅黑" panose="020B0503020204020204" pitchFamily="34" charset="-122"/>
                          <a:cs typeface="+mn-cs"/>
                        </a:rPr>
                        <a:t>          让你的购物不再累</a:t>
                      </a: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绵阳中高档小区</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11</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zh-CN" altLang="en-US" sz="1600" dirty="0">
                          <a:latin typeface="微软雅黑" panose="020B0503020204020204" pitchFamily="34" charset="-122"/>
                          <a:ea typeface="微软雅黑" panose="020B0503020204020204" pitchFamily="34" charset="-122"/>
                        </a:rPr>
                        <a:t>日报、晚报</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zh-CN" altLang="en-US" sz="1600" dirty="0">
                          <a:latin typeface="微软雅黑" panose="020B0503020204020204" pitchFamily="34" charset="-122"/>
                          <a:ea typeface="微软雅黑" panose="020B0503020204020204" pitchFamily="34" charset="-122"/>
                        </a:rPr>
                        <a:t>整版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版</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vMerge="1">
                  <a:txBody>
                    <a:bodyPr/>
                    <a:lstStyle/>
                    <a:p>
                      <a:endParaRPr lang="zh-CN"/>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硬广</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432000">
                <a:tc>
                  <a:txBody>
                    <a:bodyPr/>
                    <a:lstStyle/>
                    <a:p>
                      <a:pPr algn="ctr">
                        <a:buNone/>
                      </a:pPr>
                      <a:r>
                        <a:rPr lang="en-US" altLang="zh-CN" sz="1600" dirty="0">
                          <a:latin typeface="微软雅黑" panose="020B0503020204020204" pitchFamily="34" charset="-122"/>
                          <a:ea typeface="微软雅黑" panose="020B0503020204020204" pitchFamily="34" charset="-122"/>
                        </a:rPr>
                        <a:t>12/12</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vMerge="1">
                  <a:txBody>
                    <a:bodyPr/>
                    <a:lstStyle/>
                    <a:p>
                      <a:endParaRPr lang="zh-CN"/>
                    </a:p>
                  </a:txBody>
                  <a:tcPr anchor="ctr"/>
                </a:tc>
                <a:tc vMerge="1">
                  <a:txBody>
                    <a:bodyPr/>
                    <a:lstStyle/>
                    <a:p>
                      <a:endParaRPr lang="zh-CN"/>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标：呼我出行着眼本地服务，正真看懂绵阳的网约车平台</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软文</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r h="4318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3</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3">
                  <a:txBody>
                    <a:bodyPr/>
                    <a:lstStyle/>
                    <a:p>
                      <a:pPr algn="ctr">
                        <a:buNone/>
                      </a:pPr>
                      <a:r>
                        <a:rPr lang="zh-CN" altLang="en-US" sz="1600" dirty="0">
                          <a:latin typeface="微软雅黑" panose="020B0503020204020204" pitchFamily="34" charset="-122"/>
                          <a:ea typeface="微软雅黑" panose="020B0503020204020204" pitchFamily="34" charset="-122"/>
                        </a:rPr>
                        <a:t>微信、微博大</a:t>
                      </a:r>
                      <a:r>
                        <a:rPr lang="en-US" altLang="zh-CN" sz="1600" dirty="0">
                          <a:latin typeface="微软雅黑" panose="020B0503020204020204" pitchFamily="34" charset="-122"/>
                          <a:ea typeface="微软雅黑" panose="020B0503020204020204" pitchFamily="34" charset="-122"/>
                        </a:rPr>
                        <a:t>V</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rowSpan="3">
                  <a:txBody>
                    <a:bodyPr/>
                    <a:lstStyle/>
                    <a:p>
                      <a:pPr algn="ctr">
                        <a:buNone/>
                      </a:pP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家</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3">
                  <a:txBody>
                    <a:bodyPr/>
                    <a:lstStyle/>
                    <a:p>
                      <a:pPr algn="ctr">
                        <a:buNone/>
                      </a:pPr>
                      <a:r>
                        <a:rPr lang="zh-CN" altLang="en-US" sz="1000" dirty="0">
                          <a:latin typeface="微软雅黑" panose="020B0503020204020204" pitchFamily="34" charset="-122"/>
                          <a:ea typeface="微软雅黑" panose="020B0503020204020204" pitchFamily="34" charset="-122"/>
                        </a:rPr>
                        <a:t>标：老铁！呼我这次真的很贴心啊！</a:t>
                      </a:r>
                      <a:endParaRPr lang="en-US" altLang="zh-CN" sz="1000" dirty="0">
                        <a:latin typeface="微软雅黑" panose="020B0503020204020204" pitchFamily="34" charset="-122"/>
                        <a:ea typeface="微软雅黑" panose="020B0503020204020204" pitchFamily="34" charset="-122"/>
                      </a:endParaRPr>
                    </a:p>
                    <a:p>
                      <a:pPr algn="ctr">
                        <a:buNone/>
                      </a:pPr>
                      <a:r>
                        <a:rPr lang="zh-CN" altLang="en-US" sz="1000" dirty="0">
                          <a:latin typeface="微软雅黑" panose="020B0503020204020204" pitchFamily="34" charset="-122"/>
                          <a:ea typeface="微软雅黑" panose="020B0503020204020204" pitchFamily="34" charset="-122"/>
                        </a:rPr>
                        <a:t>转发！让这个暖心司机的举动得到扩散。</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rowSpan="3">
                  <a:txBody>
                    <a:bodyPr/>
                    <a:lstStyle/>
                    <a:p>
                      <a:pPr algn="ctr">
                        <a:buNone/>
                      </a:pPr>
                      <a:r>
                        <a:rPr lang="zh-CN" altLang="en-US" sz="1600" dirty="0">
                          <a:latin typeface="微软雅黑" panose="020B0503020204020204" pitchFamily="34" charset="-122"/>
                          <a:ea typeface="微软雅黑" panose="020B0503020204020204" pitchFamily="34" charset="-122"/>
                        </a:rPr>
                        <a:t>软文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转发礼</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4"/>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13</a:t>
                      </a:r>
                      <a:endParaRPr lang="en-US" altLang="zh-CN" sz="1600" dirty="0">
                        <a:solidFill>
                          <a:srgbClr val="6092CC"/>
                        </a:solidFill>
                        <a:latin typeface="微软雅黑" panose="020B0503020204020204" pitchFamily="34" charset="-122"/>
                        <a:ea typeface="微软雅黑" panose="020B0503020204020204" pitchFamily="34" charset="-122"/>
                        <a:sym typeface="+mn-ea"/>
                      </a:endParaRPr>
                    </a:p>
                  </a:txBody>
                  <a:tcPr anchor="ctr"/>
                </a:tc>
                <a:tc vMerge="1">
                  <a:txBody>
                    <a:bodyPr/>
                    <a:lstStyle/>
                    <a:p>
                      <a:endParaRPr lang="zh-CN"/>
                    </a:p>
                  </a:txBody>
                  <a:tcPr anchor="ctr"/>
                </a:tc>
                <a:tc vMerge="1">
                  <a:txBody>
                    <a:bodyPr/>
                    <a:lstStyle/>
                    <a:p>
                      <a:endParaRPr lang="zh-CN"/>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5"/>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13</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vMerge="1">
                  <a:txBody>
                    <a:bodyPr/>
                    <a:lstStyle/>
                    <a:p>
                      <a:endParaRPr lang="zh-CN"/>
                    </a:p>
                  </a:txBody>
                  <a:tcPr anchor="ctr"/>
                </a:tc>
                <a:tc vMerge="1">
                  <a:txBody>
                    <a:bodyPr/>
                    <a:lstStyle/>
                    <a:p>
                      <a:endParaRPr lang="zh-CN"/>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440894" y="2560716"/>
            <a:ext cx="3148619" cy="769441"/>
          </a:xfrm>
          <a:prstGeom prst="rect">
            <a:avLst/>
          </a:prstGeom>
          <a:noFill/>
          <a:effectLst/>
        </p:spPr>
        <p:txBody>
          <a:bodyPr wrap="none" rtlCol="0">
            <a:spAutoFit/>
          </a:bodyPr>
          <a:lstStyle/>
          <a:p>
            <a:r>
              <a:rPr lang="en-US" altLang="zh-CN" sz="4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PART   01</a:t>
            </a:r>
            <a:endParaRPr lang="en-US" altLang="zh-CN" sz="36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endParaRPr>
          </a:p>
        </p:txBody>
      </p:sp>
      <p:sp>
        <p:nvSpPr>
          <p:cNvPr id="20" name="椭圆 19"/>
          <p:cNvSpPr/>
          <p:nvPr/>
        </p:nvSpPr>
        <p:spPr>
          <a:xfrm rot="5400000" flipH="1">
            <a:off x="2082887" y="1565862"/>
            <a:ext cx="3727385" cy="3727385"/>
          </a:xfrm>
          <a:prstGeom prst="ellipse">
            <a:avLst/>
          </a:prstGeom>
          <a:noFill/>
          <a:ln>
            <a:gradFill>
              <a:gsLst>
                <a:gs pos="0">
                  <a:srgbClr val="FBF670"/>
                </a:gs>
                <a:gs pos="100000">
                  <a:srgbClr val="DEAE22"/>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672436" y="3138095"/>
            <a:ext cx="548288" cy="548289"/>
            <a:chOff x="3672436" y="3138095"/>
            <a:chExt cx="548288" cy="548289"/>
          </a:xfrm>
        </p:grpSpPr>
        <p:sp>
          <p:nvSpPr>
            <p:cNvPr id="21" name="椭圆 20"/>
            <p:cNvSpPr/>
            <p:nvPr/>
          </p:nvSpPr>
          <p:spPr>
            <a:xfrm rot="5400000" flipH="1">
              <a:off x="3672435" y="3138096"/>
              <a:ext cx="548289" cy="548288"/>
            </a:xfrm>
            <a:prstGeom prst="ellipse">
              <a:avLst/>
            </a:prstGeom>
            <a:noFill/>
            <a:ln w="25400">
              <a:gradFill>
                <a:gsLst>
                  <a:gs pos="0">
                    <a:srgbClr val="FBF670"/>
                  </a:gs>
                  <a:gs pos="100000">
                    <a:srgbClr val="DEAE2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rot="5400000" flipH="1">
              <a:off x="3791487" y="3262958"/>
              <a:ext cx="305386" cy="305386"/>
            </a:xfrm>
            <a:prstGeom prst="ellipse">
              <a:avLst/>
            </a:pr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8756960" y="3629873"/>
            <a:ext cx="1832553" cy="584775"/>
          </a:xfrm>
          <a:prstGeom prst="rect">
            <a:avLst/>
          </a:prstGeom>
          <a:noFill/>
          <a:effectLst/>
        </p:spPr>
        <p:txBody>
          <a:bodyPr wrap="none" rtlCol="0">
            <a:spAutoFit/>
          </a:bodyPr>
          <a:lstStyle/>
          <a:p>
            <a:r>
              <a:rPr lang="zh-CN" altLang="en-US" sz="3200" b="1" dirty="0">
                <a:gradFill>
                  <a:gsLst>
                    <a:gs pos="0">
                      <a:srgbClr val="FDFA75"/>
                    </a:gs>
                    <a:gs pos="100000">
                      <a:srgbClr val="D79E11"/>
                    </a:gs>
                  </a:gsLst>
                  <a:lin ang="2700000" scaled="1"/>
                </a:gradFill>
                <a:latin typeface="微软雅黑" panose="020B0503020204020204" pitchFamily="34" charset="-122"/>
                <a:ea typeface="方正兰亭超细黑简体" panose="02000000000000000000"/>
                <a:cs typeface="Kartika" panose="02020503030404060203" pitchFamily="18" charset="0"/>
              </a:rPr>
              <a:t>推广目的</a:t>
            </a:r>
          </a:p>
        </p:txBody>
      </p:sp>
      <p:cxnSp>
        <p:nvCxnSpPr>
          <p:cNvPr id="44" name="直接连接符 43"/>
          <p:cNvCxnSpPr/>
          <p:nvPr/>
        </p:nvCxnSpPr>
        <p:spPr>
          <a:xfrm rot="5400000">
            <a:off x="8196000" y="-558189"/>
            <a:ext cx="0" cy="7992000"/>
          </a:xfrm>
          <a:prstGeom prst="line">
            <a:avLst/>
          </a:prstGeom>
          <a:ln w="12700">
            <a:gradFill>
              <a:gsLst>
                <a:gs pos="0">
                  <a:srgbClr val="FBF670"/>
                </a:gs>
                <a:gs pos="100000">
                  <a:srgbClr val="DEAE22"/>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5400000" flipH="1">
            <a:off x="-259483" y="500839"/>
            <a:ext cx="6316710" cy="5822798"/>
          </a:xfrm>
          <a:custGeom>
            <a:avLst/>
            <a:gdLst>
              <a:gd name="connsiteX0" fmla="*/ 6316710 w 6316710"/>
              <a:gd name="connsiteY0" fmla="*/ 3158355 h 5822798"/>
              <a:gd name="connsiteX1" fmla="*/ 3158355 w 6316710"/>
              <a:gd name="connsiteY1" fmla="*/ 0 h 5822798"/>
              <a:gd name="connsiteX2" fmla="*/ 0 w 6316710"/>
              <a:gd name="connsiteY2" fmla="*/ 3158355 h 5822798"/>
              <a:gd name="connsiteX3" fmla="*/ 1392489 w 6316710"/>
              <a:gd name="connsiteY3" fmla="*/ 5777313 h 5822798"/>
              <a:gd name="connsiteX4" fmla="*/ 1467360 w 6316710"/>
              <a:gd name="connsiteY4" fmla="*/ 5822798 h 5822798"/>
              <a:gd name="connsiteX5" fmla="*/ 4849350 w 6316710"/>
              <a:gd name="connsiteY5" fmla="*/ 5822798 h 5822798"/>
              <a:gd name="connsiteX6" fmla="*/ 4924221 w 6316710"/>
              <a:gd name="connsiteY6" fmla="*/ 5777313 h 5822798"/>
              <a:gd name="connsiteX7" fmla="*/ 6316710 w 6316710"/>
              <a:gd name="connsiteY7" fmla="*/ 3158355 h 582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6710" h="5822798">
                <a:moveTo>
                  <a:pt x="6316710" y="3158355"/>
                </a:moveTo>
                <a:cubicBezTo>
                  <a:pt x="6316710" y="1414044"/>
                  <a:pt x="4902666" y="0"/>
                  <a:pt x="3158355" y="0"/>
                </a:cubicBezTo>
                <a:cubicBezTo>
                  <a:pt x="1414044" y="0"/>
                  <a:pt x="0" y="1414044"/>
                  <a:pt x="0" y="3158355"/>
                </a:cubicBezTo>
                <a:cubicBezTo>
                  <a:pt x="0" y="4248549"/>
                  <a:pt x="552361" y="5209733"/>
                  <a:pt x="1392489" y="5777313"/>
                </a:cubicBezTo>
                <a:lnTo>
                  <a:pt x="1467360" y="5822798"/>
                </a:lnTo>
                <a:lnTo>
                  <a:pt x="4849350" y="5822798"/>
                </a:lnTo>
                <a:lnTo>
                  <a:pt x="4924221" y="5777313"/>
                </a:lnTo>
                <a:cubicBezTo>
                  <a:pt x="5764349" y="5209733"/>
                  <a:pt x="6316710" y="4248549"/>
                  <a:pt x="6316710" y="3158355"/>
                </a:cubicBezTo>
                <a:close/>
              </a:path>
            </a:pathLst>
          </a:custGeom>
          <a:noFill/>
          <a:ln>
            <a:gradFill>
              <a:gsLst>
                <a:gs pos="0">
                  <a:srgbClr val="FBF670">
                    <a:alpha val="80000"/>
                  </a:srgbClr>
                </a:gs>
                <a:gs pos="100000">
                  <a:srgbClr val="DEAE22">
                    <a:alpha val="8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8"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bwMode="auto">
          <a:xfrm>
            <a:off x="1270297" y="2082188"/>
            <a:ext cx="8928547" cy="2450562"/>
          </a:xfrm>
          <a:custGeom>
            <a:avLst/>
            <a:gdLst>
              <a:gd name="connsiteX0" fmla="*/ 1518707 w 4770580"/>
              <a:gd name="connsiteY0" fmla="*/ 68270 h 1309351"/>
              <a:gd name="connsiteX1" fmla="*/ 1341950 w 4770580"/>
              <a:gd name="connsiteY1" fmla="*/ 166412 h 1309351"/>
              <a:gd name="connsiteX2" fmla="*/ 1300229 w 4770580"/>
              <a:gd name="connsiteY2" fmla="*/ 236195 h 1309351"/>
              <a:gd name="connsiteX3" fmla="*/ 1266876 w 4770580"/>
              <a:gd name="connsiteY3" fmla="*/ 291983 h 1309351"/>
              <a:gd name="connsiteX4" fmla="*/ 1278103 w 4770580"/>
              <a:gd name="connsiteY4" fmla="*/ 311429 h 1309351"/>
              <a:gd name="connsiteX5" fmla="*/ 1413457 w 4770580"/>
              <a:gd name="connsiteY5" fmla="*/ 545868 h 1309351"/>
              <a:gd name="connsiteX6" fmla="*/ 1413571 w 4770580"/>
              <a:gd name="connsiteY6" fmla="*/ 763108 h 1309351"/>
              <a:gd name="connsiteX7" fmla="*/ 1267753 w 4770580"/>
              <a:gd name="connsiteY7" fmla="*/ 1015754 h 1309351"/>
              <a:gd name="connsiteX8" fmla="*/ 1263392 w 4770580"/>
              <a:gd name="connsiteY8" fmla="*/ 1023311 h 1309351"/>
              <a:gd name="connsiteX9" fmla="*/ 1264931 w 4770580"/>
              <a:gd name="connsiteY9" fmla="*/ 1025879 h 1309351"/>
              <a:gd name="connsiteX10" fmla="*/ 1341950 w 4770580"/>
              <a:gd name="connsiteY10" fmla="*/ 1154283 h 1309351"/>
              <a:gd name="connsiteX11" fmla="*/ 1518707 w 4770580"/>
              <a:gd name="connsiteY11" fmla="*/ 1252423 h 1309351"/>
              <a:gd name="connsiteX12" fmla="*/ 4267820 w 4770580"/>
              <a:gd name="connsiteY12" fmla="*/ 1252423 h 1309351"/>
              <a:gd name="connsiteX13" fmla="*/ 4443238 w 4770580"/>
              <a:gd name="connsiteY13" fmla="*/ 1154283 h 1309351"/>
              <a:gd name="connsiteX14" fmla="*/ 4681593 w 4770580"/>
              <a:gd name="connsiteY14" fmla="*/ 759135 h 1309351"/>
              <a:gd name="connsiteX15" fmla="*/ 4681593 w 4770580"/>
              <a:gd name="connsiteY15" fmla="*/ 562851 h 1309351"/>
              <a:gd name="connsiteX16" fmla="*/ 4443238 w 4770580"/>
              <a:gd name="connsiteY16" fmla="*/ 166412 h 1309351"/>
              <a:gd name="connsiteX17" fmla="*/ 4267820 w 4770580"/>
              <a:gd name="connsiteY17" fmla="*/ 68270 h 1309351"/>
              <a:gd name="connsiteX18" fmla="*/ 1518707 w 4770580"/>
              <a:gd name="connsiteY18" fmla="*/ 68270 h 1309351"/>
              <a:gd name="connsiteX19" fmla="*/ 720841 w 4770580"/>
              <a:gd name="connsiteY19" fmla="*/ 63932 h 1309351"/>
              <a:gd name="connsiteX20" fmla="*/ 631877 w 4770580"/>
              <a:gd name="connsiteY20" fmla="*/ 86206 h 1309351"/>
              <a:gd name="connsiteX21" fmla="*/ 273216 w 4770580"/>
              <a:gd name="connsiteY21" fmla="*/ 293279 h 1309351"/>
              <a:gd name="connsiteX22" fmla="*/ 184004 w 4770580"/>
              <a:gd name="connsiteY22" fmla="*/ 447613 h 1309351"/>
              <a:gd name="connsiteX23" fmla="*/ 183946 w 4770580"/>
              <a:gd name="connsiteY23" fmla="*/ 861660 h 1309351"/>
              <a:gd name="connsiteX24" fmla="*/ 273583 w 4770580"/>
              <a:gd name="connsiteY24" fmla="*/ 1016915 h 1309351"/>
              <a:gd name="connsiteX25" fmla="*/ 632187 w 4770580"/>
              <a:gd name="connsiteY25" fmla="*/ 1223889 h 1309351"/>
              <a:gd name="connsiteX26" fmla="*/ 810450 w 4770580"/>
              <a:gd name="connsiteY26" fmla="*/ 1223795 h 1309351"/>
              <a:gd name="connsiteX27" fmla="*/ 1169111 w 4770580"/>
              <a:gd name="connsiteY27" fmla="*/ 1016722 h 1309351"/>
              <a:gd name="connsiteX28" fmla="*/ 1258324 w 4770580"/>
              <a:gd name="connsiteY28" fmla="*/ 862389 h 1309351"/>
              <a:gd name="connsiteX29" fmla="*/ 1258381 w 4770580"/>
              <a:gd name="connsiteY29" fmla="*/ 448342 h 1309351"/>
              <a:gd name="connsiteX30" fmla="*/ 1168744 w 4770580"/>
              <a:gd name="connsiteY30" fmla="*/ 293086 h 1309351"/>
              <a:gd name="connsiteX31" fmla="*/ 810141 w 4770580"/>
              <a:gd name="connsiteY31" fmla="*/ 86112 h 1309351"/>
              <a:gd name="connsiteX32" fmla="*/ 720841 w 4770580"/>
              <a:gd name="connsiteY32" fmla="*/ 63932 h 1309351"/>
              <a:gd name="connsiteX33" fmla="*/ 468456 w 4770580"/>
              <a:gd name="connsiteY33" fmla="*/ 0 h 1309351"/>
              <a:gd name="connsiteX34" fmla="*/ 973030 w 4770580"/>
              <a:gd name="connsiteY34" fmla="*/ 70 h 1309351"/>
              <a:gd name="connsiteX35" fmla="*/ 1161109 w 4770580"/>
              <a:gd name="connsiteY35" fmla="*/ 108788 h 1309351"/>
              <a:gd name="connsiteX36" fmla="*/ 1205528 w 4770580"/>
              <a:gd name="connsiteY36" fmla="*/ 185726 h 1309351"/>
              <a:gd name="connsiteX37" fmla="*/ 1230238 w 4770580"/>
              <a:gd name="connsiteY37" fmla="*/ 228524 h 1309351"/>
              <a:gd name="connsiteX38" fmla="*/ 1244158 w 4770580"/>
              <a:gd name="connsiteY38" fmla="*/ 204345 h 1309351"/>
              <a:gd name="connsiteX39" fmla="*/ 1287348 w 4770580"/>
              <a:gd name="connsiteY39" fmla="*/ 129321 h 1309351"/>
              <a:gd name="connsiteX40" fmla="*/ 1470329 w 4770580"/>
              <a:gd name="connsiteY40" fmla="*/ 23809 h 1309351"/>
              <a:gd name="connsiteX41" fmla="*/ 4316245 w 4770580"/>
              <a:gd name="connsiteY41" fmla="*/ 23809 h 1309351"/>
              <a:gd name="connsiteX42" fmla="*/ 4497840 w 4770580"/>
              <a:gd name="connsiteY42" fmla="*/ 129321 h 1309351"/>
              <a:gd name="connsiteX43" fmla="*/ 4744589 w 4770580"/>
              <a:gd name="connsiteY43" fmla="*/ 555530 h 1309351"/>
              <a:gd name="connsiteX44" fmla="*/ 4744589 w 4770580"/>
              <a:gd name="connsiteY44" fmla="*/ 766553 h 1309351"/>
              <a:gd name="connsiteX45" fmla="*/ 4497840 w 4770580"/>
              <a:gd name="connsiteY45" fmla="*/ 1191374 h 1309351"/>
              <a:gd name="connsiteX46" fmla="*/ 4316245 w 4770580"/>
              <a:gd name="connsiteY46" fmla="*/ 1296885 h 1309351"/>
              <a:gd name="connsiteX47" fmla="*/ 1470329 w 4770580"/>
              <a:gd name="connsiteY47" fmla="*/ 1296885 h 1309351"/>
              <a:gd name="connsiteX48" fmla="*/ 1287348 w 4770580"/>
              <a:gd name="connsiteY48" fmla="*/ 1191374 h 1309351"/>
              <a:gd name="connsiteX49" fmla="*/ 1227445 w 4770580"/>
              <a:gd name="connsiteY49" fmla="*/ 1087658 h 1309351"/>
              <a:gd name="connsiteX50" fmla="*/ 1226848 w 4770580"/>
              <a:gd name="connsiteY50" fmla="*/ 1086624 h 1309351"/>
              <a:gd name="connsiteX51" fmla="*/ 1222923 w 4770580"/>
              <a:gd name="connsiteY51" fmla="*/ 1093425 h 1309351"/>
              <a:gd name="connsiteX52" fmla="*/ 1161344 w 4770580"/>
              <a:gd name="connsiteY52" fmla="*/ 1200117 h 1309351"/>
              <a:gd name="connsiteX53" fmla="*/ 972144 w 4770580"/>
              <a:gd name="connsiteY53" fmla="*/ 1309351 h 1309351"/>
              <a:gd name="connsiteX54" fmla="*/ 467570 w 4770580"/>
              <a:gd name="connsiteY54" fmla="*/ 1309282 h 1309351"/>
              <a:gd name="connsiteX55" fmla="*/ 279492 w 4770580"/>
              <a:gd name="connsiteY55" fmla="*/ 1200563 h 1309351"/>
              <a:gd name="connsiteX56" fmla="*/ 27144 w 4770580"/>
              <a:gd name="connsiteY56" fmla="*/ 763483 h 1309351"/>
              <a:gd name="connsiteX57" fmla="*/ 27030 w 4770580"/>
              <a:gd name="connsiteY57" fmla="*/ 546244 h 1309351"/>
              <a:gd name="connsiteX58" fmla="*/ 279256 w 4770580"/>
              <a:gd name="connsiteY58" fmla="*/ 109234 h 1309351"/>
              <a:gd name="connsiteX59" fmla="*/ 468456 w 4770580"/>
              <a:gd name="connsiteY59" fmla="*/ 0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gradFill>
            <a:gsLst>
              <a:gs pos="0">
                <a:srgbClr val="FDFA75"/>
              </a:gs>
              <a:gs pos="100000">
                <a:srgbClr val="D79E11"/>
              </a:gs>
            </a:gsLst>
            <a:lin ang="2700000" scaled="1"/>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31" name="组合 30"/>
          <p:cNvGrpSpPr/>
          <p:nvPr/>
        </p:nvGrpSpPr>
        <p:grpSpPr>
          <a:xfrm>
            <a:off x="2432806" y="3068492"/>
            <a:ext cx="453607" cy="436227"/>
            <a:chOff x="9791183" y="5224434"/>
            <a:chExt cx="645684" cy="620945"/>
          </a:xfrm>
          <a:gradFill>
            <a:gsLst>
              <a:gs pos="0">
                <a:srgbClr val="FDFA75"/>
              </a:gs>
              <a:gs pos="100000">
                <a:srgbClr val="D79E11"/>
              </a:gs>
            </a:gsLst>
            <a:lin ang="2700000" scaled="1"/>
          </a:gradFill>
          <a:effectLst/>
        </p:grpSpPr>
        <p:sp>
          <p:nvSpPr>
            <p:cNvPr id="32"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 name="文本框 45"/>
          <p:cNvSpPr txBox="1"/>
          <p:nvPr/>
        </p:nvSpPr>
        <p:spPr>
          <a:xfrm>
            <a:off x="4492883" y="3152610"/>
            <a:ext cx="4224233" cy="437620"/>
          </a:xfrm>
          <a:prstGeom prst="rect">
            <a:avLst/>
          </a:prstGeom>
          <a:noFill/>
          <a:effectLst/>
        </p:spPr>
        <p:txBody>
          <a:bodyPr wrap="none" rtlCol="0">
            <a:spAutoFit/>
          </a:bodyPr>
          <a:lstStyle>
            <a:defPPr>
              <a:defRPr lang="zh-CN"/>
            </a:defPPr>
            <a:lvl1pPr>
              <a:lnSpc>
                <a:spcPts val="2600"/>
              </a:lnSpc>
              <a:defRPr sz="2000" spc="300">
                <a:solidFill>
                  <a:schemeClr val="bg1"/>
                </a:solidFill>
                <a:latin typeface="方正细黑_YS" panose="02010600010101010101" pitchFamily="2" charset="-122"/>
                <a:ea typeface="方正细黑_YS" panose="02010600010101010101" pitchFamily="2" charset="-122"/>
              </a:defRPr>
            </a:lvl1pPr>
          </a:lstStyle>
          <a:p>
            <a:r>
              <a:rPr lang="zh-CN" altLang="en-US" sz="3200" dirty="0"/>
              <a:t>一键呼我！出行无忧</a:t>
            </a:r>
          </a:p>
        </p:txBody>
      </p:sp>
      <p:sp>
        <p:nvSpPr>
          <p:cNvPr id="38" name="文本框 37"/>
          <p:cNvSpPr txBox="1"/>
          <p:nvPr/>
        </p:nvSpPr>
        <p:spPr>
          <a:xfrm>
            <a:off x="4238671" y="245884"/>
            <a:ext cx="3877985"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第二阶段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推广主题</a:t>
            </a:r>
          </a:p>
        </p:txBody>
      </p:sp>
      <p:sp>
        <p:nvSpPr>
          <p:cNvPr id="22" name="文本框 21"/>
          <p:cNvSpPr txBox="1"/>
          <p:nvPr/>
        </p:nvSpPr>
        <p:spPr>
          <a:xfrm>
            <a:off x="7762010" y="3846010"/>
            <a:ext cx="1675459" cy="400110"/>
          </a:xfrm>
          <a:prstGeom prst="rect">
            <a:avLst/>
          </a:prstGeom>
          <a:noFill/>
          <a:effectLst/>
        </p:spPr>
        <p:txBody>
          <a:bodyPr wrap="none" rtlCol="0">
            <a:spAutoFit/>
          </a:bodyPr>
          <a:lstStyle/>
          <a:p>
            <a:pPr>
              <a:lnSpc>
                <a:spcPts val="2600"/>
              </a:lnSpc>
            </a:pPr>
            <a:r>
              <a:rPr lang="en-US" altLang="zh-CN" sz="2000" spc="300" dirty="0">
                <a:solidFill>
                  <a:schemeClr val="bg1"/>
                </a:solidFill>
                <a:latin typeface="方正细黑_YS" panose="02010600010101010101" pitchFamily="2" charset="-122"/>
                <a:ea typeface="方正细黑_YS" panose="02010600010101010101" pitchFamily="2" charset="-122"/>
              </a:rPr>
              <a:t>--</a:t>
            </a:r>
            <a:r>
              <a:rPr lang="zh-CN" altLang="en-US" sz="2000" spc="300" dirty="0">
                <a:solidFill>
                  <a:schemeClr val="bg1"/>
                </a:solidFill>
                <a:latin typeface="方正细黑_YS" panose="02010600010101010101" pitchFamily="2" charset="-122"/>
                <a:ea typeface="方正细黑_YS" panose="02010600010101010101" pitchFamily="2" charset="-122"/>
              </a:rPr>
              <a:t>吸引下载</a:t>
            </a:r>
            <a:endParaRPr lang="en-US" altLang="zh-CN" sz="2000" dirty="0">
              <a:solidFill>
                <a:srgbClr val="FCFCF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广告示意</a:t>
            </a:r>
          </a:p>
        </p:txBody>
      </p:sp>
      <p:cxnSp>
        <p:nvCxnSpPr>
          <p:cNvPr id="5" name="直接连接符 4"/>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553" y="1005516"/>
            <a:ext cx="12165484" cy="5628806"/>
            <a:chOff x="554636" y="839450"/>
            <a:chExt cx="11047751" cy="5111646"/>
          </a:xfrm>
        </p:grpSpPr>
        <p:grpSp>
          <p:nvGrpSpPr>
            <p:cNvPr id="15" name="组合 14"/>
            <p:cNvGrpSpPr/>
            <p:nvPr/>
          </p:nvGrpSpPr>
          <p:grpSpPr>
            <a:xfrm>
              <a:off x="554636" y="839450"/>
              <a:ext cx="11047751" cy="5111646"/>
              <a:chOff x="554636" y="839450"/>
              <a:chExt cx="11047751" cy="5111646"/>
            </a:xfrm>
          </p:grpSpPr>
          <p:pic>
            <p:nvPicPr>
              <p:cNvPr id="16" name="图片 15"/>
              <p:cNvPicPr>
                <a:picLocks noChangeAspect="1"/>
              </p:cNvPicPr>
              <p:nvPr/>
            </p:nvPicPr>
            <p:blipFill rotWithShape="1">
              <a:blip r:embed="rId2"/>
              <a:srcRect l="4941" t="12374" r="4816" b="13344"/>
              <a:stretch>
                <a:fillRect/>
              </a:stretch>
            </p:blipFill>
            <p:spPr>
              <a:xfrm>
                <a:off x="554636" y="839450"/>
                <a:ext cx="11047751" cy="5111646"/>
              </a:xfrm>
              <a:prstGeom prst="rect">
                <a:avLst/>
              </a:prstGeom>
            </p:spPr>
          </p:pic>
          <p:sp>
            <p:nvSpPr>
              <p:cNvPr id="17" name="矩形 16"/>
              <p:cNvSpPr/>
              <p:nvPr/>
            </p:nvSpPr>
            <p:spPr>
              <a:xfrm>
                <a:off x="1406014" y="1641987"/>
                <a:ext cx="9871586" cy="3274142"/>
              </a:xfrm>
              <a:prstGeom prst="rect">
                <a:avLst/>
              </a:prstGeom>
              <a:solidFill>
                <a:srgbClr val="231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3379139" y="1733676"/>
              <a:ext cx="7571303" cy="646331"/>
            </a:xfrm>
            <a:prstGeom prst="rect">
              <a:avLst/>
            </a:prstGeom>
          </p:spPr>
          <p:txBody>
            <a:bodyPr wrap="none">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你出手买断商品，呼我买断你的出行</a:t>
              </a:r>
              <a:endParaRPr lang="en-US" altLang="zh-CN" sz="36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341562" y="3171991"/>
              <a:ext cx="2573181" cy="923330"/>
            </a:xfrm>
            <a:prstGeom prst="rect">
              <a:avLst/>
            </a:prstGeom>
            <a:noFill/>
          </p:spPr>
          <p:txBody>
            <a:bodyPr wrap="square" rtlCol="0">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你负责买！买！买！</a:t>
              </a:r>
              <a:endParaRPr lang="en-US" altLang="zh-CN" dirty="0">
                <a:solidFill>
                  <a:schemeClr val="bg1"/>
                </a:solidFill>
                <a:latin typeface="微软雅黑" panose="020B0503020204020204" pitchFamily="34" charset="-122"/>
                <a:ea typeface="微软雅黑" panose="020B0503020204020204" pitchFamily="34" charset="-122"/>
              </a:endParaRPr>
            </a:p>
            <a:p>
              <a:pPr algn="dist"/>
              <a:r>
                <a:rPr lang="zh-CN" altLang="en-US" dirty="0">
                  <a:solidFill>
                    <a:schemeClr val="bg1"/>
                  </a:solidFill>
                  <a:latin typeface="微软雅黑" panose="020B0503020204020204" pitchFamily="34" charset="-122"/>
                  <a:ea typeface="微软雅黑" panose="020B0503020204020204" pitchFamily="34" charset="-122"/>
                </a:rPr>
                <a:t>呼我负责送！送！送！</a:t>
              </a:r>
              <a:endParaRPr lang="en-US" altLang="zh-CN" dirty="0">
                <a:solidFill>
                  <a:schemeClr val="bg1"/>
                </a:solidFill>
                <a:latin typeface="微软雅黑" panose="020B0503020204020204" pitchFamily="34" charset="-122"/>
                <a:ea typeface="微软雅黑" panose="020B0503020204020204" pitchFamily="34" charset="-122"/>
              </a:endParaRPr>
            </a:p>
            <a:p>
              <a:pPr algn="dist"/>
              <a:r>
                <a:rPr lang="zh-CN" altLang="en-US" dirty="0">
                  <a:solidFill>
                    <a:schemeClr val="bg1"/>
                  </a:solidFill>
                  <a:latin typeface="微软雅黑" panose="020B0503020204020204" pitchFamily="34" charset="-122"/>
                  <a:ea typeface="微软雅黑" panose="020B0503020204020204" pitchFamily="34" charset="-122"/>
                </a:rPr>
                <a:t>让你的购物不再累！</a:t>
              </a:r>
            </a:p>
          </p:txBody>
        </p:sp>
        <p:sp>
          <p:nvSpPr>
            <p:cNvPr id="20" name="矩形 19"/>
            <p:cNvSpPr/>
            <p:nvPr/>
          </p:nvSpPr>
          <p:spPr>
            <a:xfrm>
              <a:off x="2070761" y="2587216"/>
              <a:ext cx="3877985" cy="584775"/>
            </a:xfrm>
            <a:prstGeom prst="rect">
              <a:avLst/>
            </a:prstGeom>
          </p:spPr>
          <p:txBody>
            <a:bodyPr wrap="none">
              <a:spAutoFit/>
            </a:bodyPr>
            <a:lstStyle/>
            <a:p>
              <a:pPr algn="dist"/>
              <a:r>
                <a:rPr lang="zh-CN" altLang="en-US" sz="3200" dirty="0">
                  <a:solidFill>
                    <a:schemeClr val="bg1"/>
                  </a:solidFill>
                  <a:latin typeface="微软雅黑" panose="020B0503020204020204" pitchFamily="34" charset="-122"/>
                  <a:ea typeface="微软雅黑" panose="020B0503020204020204" pitchFamily="34" charset="-122"/>
                </a:rPr>
                <a:t>一键呼我！出行无忧</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27309" y="3028520"/>
            <a:ext cx="7571303"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凯德广场、新世界百货、百盛、涪城万达、兴利达广场</a:t>
            </a:r>
          </a:p>
        </p:txBody>
      </p:sp>
      <p:sp>
        <p:nvSpPr>
          <p:cNvPr id="6" name="椭圆 5"/>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活动场地</a:t>
            </a:r>
          </a:p>
        </p:txBody>
      </p:sp>
      <p:cxnSp>
        <p:nvCxnSpPr>
          <p:cNvPr id="13" name="直接连接符 12"/>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23528"/>
          <a:stretch>
            <a:fillRect/>
          </a:stretch>
        </p:blipFill>
        <p:spPr>
          <a:xfrm>
            <a:off x="1951630" y="1430799"/>
            <a:ext cx="8635458" cy="4399731"/>
          </a:xfrm>
          <a:prstGeom prst="rect">
            <a:avLst/>
          </a:prstGeom>
        </p:spPr>
      </p:pic>
      <p:sp>
        <p:nvSpPr>
          <p:cNvPr id="3" name="文本框 2"/>
          <p:cNvSpPr txBox="1"/>
          <p:nvPr/>
        </p:nvSpPr>
        <p:spPr>
          <a:xfrm>
            <a:off x="1951630" y="1061467"/>
            <a:ext cx="8518679"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现场设立点位：</a:t>
            </a:r>
            <a:r>
              <a:rPr lang="en-US" altLang="zh-CN" dirty="0">
                <a:solidFill>
                  <a:schemeClr val="bg1"/>
                </a:solidFill>
                <a:latin typeface="微软雅黑" panose="020B0503020204020204" pitchFamily="34" charset="-122"/>
                <a:ea typeface="微软雅黑" panose="020B0503020204020204" pitchFamily="34" charset="-122"/>
              </a:rPr>
              <a:t>X</a:t>
            </a:r>
            <a:r>
              <a:rPr lang="zh-CN" altLang="en-US" dirty="0">
                <a:solidFill>
                  <a:schemeClr val="bg1"/>
                </a:solidFill>
                <a:latin typeface="微软雅黑" panose="020B0503020204020204" pitchFamily="34" charset="-122"/>
                <a:ea typeface="微软雅黑" panose="020B0503020204020204" pitchFamily="34" charset="-122"/>
              </a:rPr>
              <a:t>展架两套、兼职</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人、帐篷伞一个、推广接待台一个、网约车数台</a:t>
            </a:r>
          </a:p>
        </p:txBody>
      </p:sp>
      <p:sp>
        <p:nvSpPr>
          <p:cNvPr id="6" name="椭圆 5"/>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地推规划</a:t>
            </a:r>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225" y="2143374"/>
            <a:ext cx="5768963" cy="2723594"/>
          </a:xfrm>
          <a:prstGeom prst="rect">
            <a:avLst/>
          </a:prstGeom>
        </p:spPr>
      </p:pic>
      <p:sp>
        <p:nvSpPr>
          <p:cNvPr id="3" name="文本框 2"/>
          <p:cNvSpPr txBox="1"/>
          <p:nvPr/>
        </p:nvSpPr>
        <p:spPr>
          <a:xfrm>
            <a:off x="1387019" y="2642201"/>
            <a:ext cx="3335477" cy="2120902"/>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       现场兼职人员着空姐空少服装向购物人群派发传单，并引领到推广点，扫码并注册呼我用车，成功后即可领取相应的打车优惠权益或红包等。</a:t>
            </a:r>
          </a:p>
        </p:txBody>
      </p:sp>
      <p:sp>
        <p:nvSpPr>
          <p:cNvPr id="6" name="矩形 5"/>
          <p:cNvSpPr/>
          <p:nvPr/>
        </p:nvSpPr>
        <p:spPr>
          <a:xfrm>
            <a:off x="1387019" y="5107602"/>
            <a:ext cx="941796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同时商场内与相应的卖家合作，退出购物小票置换行程的服务。与卖场进行广告资源互换！</a:t>
            </a:r>
          </a:p>
        </p:txBody>
      </p:sp>
      <p:sp>
        <p:nvSpPr>
          <p:cNvPr id="7" name="椭圆 6"/>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地推规划</a:t>
            </a:r>
          </a:p>
        </p:txBody>
      </p:sp>
      <p:cxnSp>
        <p:nvCxnSpPr>
          <p:cNvPr id="12" name="直接连接符 11"/>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bwMode="auto">
          <a:xfrm>
            <a:off x="1270297" y="2082188"/>
            <a:ext cx="8928547" cy="2450562"/>
          </a:xfrm>
          <a:custGeom>
            <a:avLst/>
            <a:gdLst>
              <a:gd name="connsiteX0" fmla="*/ 1518707 w 4770580"/>
              <a:gd name="connsiteY0" fmla="*/ 68270 h 1309351"/>
              <a:gd name="connsiteX1" fmla="*/ 1341950 w 4770580"/>
              <a:gd name="connsiteY1" fmla="*/ 166412 h 1309351"/>
              <a:gd name="connsiteX2" fmla="*/ 1300229 w 4770580"/>
              <a:gd name="connsiteY2" fmla="*/ 236195 h 1309351"/>
              <a:gd name="connsiteX3" fmla="*/ 1266876 w 4770580"/>
              <a:gd name="connsiteY3" fmla="*/ 291983 h 1309351"/>
              <a:gd name="connsiteX4" fmla="*/ 1278103 w 4770580"/>
              <a:gd name="connsiteY4" fmla="*/ 311429 h 1309351"/>
              <a:gd name="connsiteX5" fmla="*/ 1413457 w 4770580"/>
              <a:gd name="connsiteY5" fmla="*/ 545868 h 1309351"/>
              <a:gd name="connsiteX6" fmla="*/ 1413571 w 4770580"/>
              <a:gd name="connsiteY6" fmla="*/ 763108 h 1309351"/>
              <a:gd name="connsiteX7" fmla="*/ 1267753 w 4770580"/>
              <a:gd name="connsiteY7" fmla="*/ 1015754 h 1309351"/>
              <a:gd name="connsiteX8" fmla="*/ 1263392 w 4770580"/>
              <a:gd name="connsiteY8" fmla="*/ 1023311 h 1309351"/>
              <a:gd name="connsiteX9" fmla="*/ 1264931 w 4770580"/>
              <a:gd name="connsiteY9" fmla="*/ 1025879 h 1309351"/>
              <a:gd name="connsiteX10" fmla="*/ 1341950 w 4770580"/>
              <a:gd name="connsiteY10" fmla="*/ 1154283 h 1309351"/>
              <a:gd name="connsiteX11" fmla="*/ 1518707 w 4770580"/>
              <a:gd name="connsiteY11" fmla="*/ 1252423 h 1309351"/>
              <a:gd name="connsiteX12" fmla="*/ 4267820 w 4770580"/>
              <a:gd name="connsiteY12" fmla="*/ 1252423 h 1309351"/>
              <a:gd name="connsiteX13" fmla="*/ 4443238 w 4770580"/>
              <a:gd name="connsiteY13" fmla="*/ 1154283 h 1309351"/>
              <a:gd name="connsiteX14" fmla="*/ 4681593 w 4770580"/>
              <a:gd name="connsiteY14" fmla="*/ 759135 h 1309351"/>
              <a:gd name="connsiteX15" fmla="*/ 4681593 w 4770580"/>
              <a:gd name="connsiteY15" fmla="*/ 562851 h 1309351"/>
              <a:gd name="connsiteX16" fmla="*/ 4443238 w 4770580"/>
              <a:gd name="connsiteY16" fmla="*/ 166412 h 1309351"/>
              <a:gd name="connsiteX17" fmla="*/ 4267820 w 4770580"/>
              <a:gd name="connsiteY17" fmla="*/ 68270 h 1309351"/>
              <a:gd name="connsiteX18" fmla="*/ 1518707 w 4770580"/>
              <a:gd name="connsiteY18" fmla="*/ 68270 h 1309351"/>
              <a:gd name="connsiteX19" fmla="*/ 720841 w 4770580"/>
              <a:gd name="connsiteY19" fmla="*/ 63932 h 1309351"/>
              <a:gd name="connsiteX20" fmla="*/ 631877 w 4770580"/>
              <a:gd name="connsiteY20" fmla="*/ 86206 h 1309351"/>
              <a:gd name="connsiteX21" fmla="*/ 273216 w 4770580"/>
              <a:gd name="connsiteY21" fmla="*/ 293279 h 1309351"/>
              <a:gd name="connsiteX22" fmla="*/ 184004 w 4770580"/>
              <a:gd name="connsiteY22" fmla="*/ 447613 h 1309351"/>
              <a:gd name="connsiteX23" fmla="*/ 183946 w 4770580"/>
              <a:gd name="connsiteY23" fmla="*/ 861660 h 1309351"/>
              <a:gd name="connsiteX24" fmla="*/ 273583 w 4770580"/>
              <a:gd name="connsiteY24" fmla="*/ 1016915 h 1309351"/>
              <a:gd name="connsiteX25" fmla="*/ 632187 w 4770580"/>
              <a:gd name="connsiteY25" fmla="*/ 1223889 h 1309351"/>
              <a:gd name="connsiteX26" fmla="*/ 810450 w 4770580"/>
              <a:gd name="connsiteY26" fmla="*/ 1223795 h 1309351"/>
              <a:gd name="connsiteX27" fmla="*/ 1169111 w 4770580"/>
              <a:gd name="connsiteY27" fmla="*/ 1016722 h 1309351"/>
              <a:gd name="connsiteX28" fmla="*/ 1258324 w 4770580"/>
              <a:gd name="connsiteY28" fmla="*/ 862389 h 1309351"/>
              <a:gd name="connsiteX29" fmla="*/ 1258381 w 4770580"/>
              <a:gd name="connsiteY29" fmla="*/ 448342 h 1309351"/>
              <a:gd name="connsiteX30" fmla="*/ 1168744 w 4770580"/>
              <a:gd name="connsiteY30" fmla="*/ 293086 h 1309351"/>
              <a:gd name="connsiteX31" fmla="*/ 810141 w 4770580"/>
              <a:gd name="connsiteY31" fmla="*/ 86112 h 1309351"/>
              <a:gd name="connsiteX32" fmla="*/ 720841 w 4770580"/>
              <a:gd name="connsiteY32" fmla="*/ 63932 h 1309351"/>
              <a:gd name="connsiteX33" fmla="*/ 468456 w 4770580"/>
              <a:gd name="connsiteY33" fmla="*/ 0 h 1309351"/>
              <a:gd name="connsiteX34" fmla="*/ 973030 w 4770580"/>
              <a:gd name="connsiteY34" fmla="*/ 70 h 1309351"/>
              <a:gd name="connsiteX35" fmla="*/ 1161109 w 4770580"/>
              <a:gd name="connsiteY35" fmla="*/ 108788 h 1309351"/>
              <a:gd name="connsiteX36" fmla="*/ 1205528 w 4770580"/>
              <a:gd name="connsiteY36" fmla="*/ 185726 h 1309351"/>
              <a:gd name="connsiteX37" fmla="*/ 1230238 w 4770580"/>
              <a:gd name="connsiteY37" fmla="*/ 228524 h 1309351"/>
              <a:gd name="connsiteX38" fmla="*/ 1244158 w 4770580"/>
              <a:gd name="connsiteY38" fmla="*/ 204345 h 1309351"/>
              <a:gd name="connsiteX39" fmla="*/ 1287348 w 4770580"/>
              <a:gd name="connsiteY39" fmla="*/ 129321 h 1309351"/>
              <a:gd name="connsiteX40" fmla="*/ 1470329 w 4770580"/>
              <a:gd name="connsiteY40" fmla="*/ 23809 h 1309351"/>
              <a:gd name="connsiteX41" fmla="*/ 4316245 w 4770580"/>
              <a:gd name="connsiteY41" fmla="*/ 23809 h 1309351"/>
              <a:gd name="connsiteX42" fmla="*/ 4497840 w 4770580"/>
              <a:gd name="connsiteY42" fmla="*/ 129321 h 1309351"/>
              <a:gd name="connsiteX43" fmla="*/ 4744589 w 4770580"/>
              <a:gd name="connsiteY43" fmla="*/ 555530 h 1309351"/>
              <a:gd name="connsiteX44" fmla="*/ 4744589 w 4770580"/>
              <a:gd name="connsiteY44" fmla="*/ 766553 h 1309351"/>
              <a:gd name="connsiteX45" fmla="*/ 4497840 w 4770580"/>
              <a:gd name="connsiteY45" fmla="*/ 1191374 h 1309351"/>
              <a:gd name="connsiteX46" fmla="*/ 4316245 w 4770580"/>
              <a:gd name="connsiteY46" fmla="*/ 1296885 h 1309351"/>
              <a:gd name="connsiteX47" fmla="*/ 1470329 w 4770580"/>
              <a:gd name="connsiteY47" fmla="*/ 1296885 h 1309351"/>
              <a:gd name="connsiteX48" fmla="*/ 1287348 w 4770580"/>
              <a:gd name="connsiteY48" fmla="*/ 1191374 h 1309351"/>
              <a:gd name="connsiteX49" fmla="*/ 1227445 w 4770580"/>
              <a:gd name="connsiteY49" fmla="*/ 1087658 h 1309351"/>
              <a:gd name="connsiteX50" fmla="*/ 1226848 w 4770580"/>
              <a:gd name="connsiteY50" fmla="*/ 1086624 h 1309351"/>
              <a:gd name="connsiteX51" fmla="*/ 1222923 w 4770580"/>
              <a:gd name="connsiteY51" fmla="*/ 1093425 h 1309351"/>
              <a:gd name="connsiteX52" fmla="*/ 1161344 w 4770580"/>
              <a:gd name="connsiteY52" fmla="*/ 1200117 h 1309351"/>
              <a:gd name="connsiteX53" fmla="*/ 972144 w 4770580"/>
              <a:gd name="connsiteY53" fmla="*/ 1309351 h 1309351"/>
              <a:gd name="connsiteX54" fmla="*/ 467570 w 4770580"/>
              <a:gd name="connsiteY54" fmla="*/ 1309282 h 1309351"/>
              <a:gd name="connsiteX55" fmla="*/ 279492 w 4770580"/>
              <a:gd name="connsiteY55" fmla="*/ 1200563 h 1309351"/>
              <a:gd name="connsiteX56" fmla="*/ 27144 w 4770580"/>
              <a:gd name="connsiteY56" fmla="*/ 763483 h 1309351"/>
              <a:gd name="connsiteX57" fmla="*/ 27030 w 4770580"/>
              <a:gd name="connsiteY57" fmla="*/ 546244 h 1309351"/>
              <a:gd name="connsiteX58" fmla="*/ 279256 w 4770580"/>
              <a:gd name="connsiteY58" fmla="*/ 109234 h 1309351"/>
              <a:gd name="connsiteX59" fmla="*/ 468456 w 4770580"/>
              <a:gd name="connsiteY59" fmla="*/ 0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gradFill>
            <a:gsLst>
              <a:gs pos="0">
                <a:srgbClr val="FDFA75"/>
              </a:gs>
              <a:gs pos="100000">
                <a:srgbClr val="D79E11"/>
              </a:gs>
            </a:gsLst>
            <a:lin ang="2700000" scaled="1"/>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31" name="组合 30"/>
          <p:cNvGrpSpPr/>
          <p:nvPr/>
        </p:nvGrpSpPr>
        <p:grpSpPr>
          <a:xfrm>
            <a:off x="2432806" y="3068492"/>
            <a:ext cx="453607" cy="436227"/>
            <a:chOff x="9791183" y="5224434"/>
            <a:chExt cx="645684" cy="620945"/>
          </a:xfrm>
          <a:gradFill>
            <a:gsLst>
              <a:gs pos="0">
                <a:srgbClr val="FDFA75"/>
              </a:gs>
              <a:gs pos="100000">
                <a:srgbClr val="D79E11"/>
              </a:gs>
            </a:gsLst>
            <a:lin ang="2700000" scaled="1"/>
          </a:gradFill>
          <a:effectLst/>
        </p:grpSpPr>
        <p:sp>
          <p:nvSpPr>
            <p:cNvPr id="32"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 name="文本框 45"/>
          <p:cNvSpPr txBox="1"/>
          <p:nvPr/>
        </p:nvSpPr>
        <p:spPr>
          <a:xfrm>
            <a:off x="4044042" y="3152610"/>
            <a:ext cx="5121915" cy="440057"/>
          </a:xfrm>
          <a:prstGeom prst="rect">
            <a:avLst/>
          </a:prstGeom>
          <a:noFill/>
          <a:effectLst/>
        </p:spPr>
        <p:txBody>
          <a:bodyPr wrap="none" rtlCol="0">
            <a:spAutoFit/>
          </a:bodyPr>
          <a:lstStyle>
            <a:defPPr>
              <a:defRPr lang="zh-CN"/>
            </a:defPPr>
            <a:lvl1pPr>
              <a:lnSpc>
                <a:spcPts val="2600"/>
              </a:lnSpc>
              <a:defRPr sz="2000" spc="300">
                <a:solidFill>
                  <a:schemeClr val="bg1"/>
                </a:solidFill>
                <a:latin typeface="方正细黑_YS" panose="02010600010101010101" pitchFamily="2" charset="-122"/>
                <a:ea typeface="方正细黑_YS" panose="02010600010101010101" pitchFamily="2" charset="-122"/>
              </a:defRPr>
            </a:lvl1pPr>
          </a:lstStyle>
          <a:p>
            <a:pPr algn="dist"/>
            <a:r>
              <a:rPr lang="zh-CN" altLang="en-US" sz="3200" dirty="0">
                <a:latin typeface="微软雅黑" panose="020B0503020204020204" pitchFamily="34" charset="-122"/>
                <a:ea typeface="微软雅黑" panose="020B0503020204020204" pitchFamily="34" charset="-122"/>
              </a:rPr>
              <a:t>圣诞节，我们告白绵阳！</a:t>
            </a:r>
          </a:p>
        </p:txBody>
      </p:sp>
      <p:sp>
        <p:nvSpPr>
          <p:cNvPr id="38" name="文本框 37"/>
          <p:cNvSpPr txBox="1"/>
          <p:nvPr/>
        </p:nvSpPr>
        <p:spPr>
          <a:xfrm>
            <a:off x="4649039" y="245884"/>
            <a:ext cx="3057247"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圣诞节推广主题</a:t>
            </a:r>
          </a:p>
        </p:txBody>
      </p:sp>
      <p:sp>
        <p:nvSpPr>
          <p:cNvPr id="22" name="文本框 21"/>
          <p:cNvSpPr txBox="1"/>
          <p:nvPr/>
        </p:nvSpPr>
        <p:spPr>
          <a:xfrm>
            <a:off x="7762010" y="3846010"/>
            <a:ext cx="1380506" cy="400110"/>
          </a:xfrm>
          <a:prstGeom prst="rect">
            <a:avLst/>
          </a:prstGeom>
          <a:noFill/>
          <a:effectLst/>
        </p:spPr>
        <p:txBody>
          <a:bodyPr wrap="none" rtlCol="0">
            <a:spAutoFit/>
          </a:bodyPr>
          <a:lstStyle/>
          <a:p>
            <a:pPr>
              <a:lnSpc>
                <a:spcPts val="2600"/>
              </a:lnSpc>
            </a:pPr>
            <a:r>
              <a:rPr lang="en-US" altLang="zh-CN" sz="2000" spc="300" dirty="0">
                <a:solidFill>
                  <a:schemeClr val="bg1"/>
                </a:solidFill>
                <a:latin typeface="方正细黑_YS" panose="02010600010101010101" pitchFamily="2" charset="-122"/>
                <a:ea typeface="方正细黑_YS" panose="02010600010101010101" pitchFamily="2" charset="-122"/>
              </a:rPr>
              <a:t>--</a:t>
            </a:r>
            <a:r>
              <a:rPr lang="zh-CN" altLang="en-US" sz="2000" spc="300" dirty="0">
                <a:solidFill>
                  <a:schemeClr val="bg1"/>
                </a:solidFill>
                <a:latin typeface="方正细黑_YS" panose="02010600010101010101" pitchFamily="2" charset="-122"/>
                <a:ea typeface="方正细黑_YS" panose="02010600010101010101" pitchFamily="2" charset="-122"/>
              </a:rPr>
              <a:t>本地化</a:t>
            </a:r>
            <a:endParaRPr lang="en-US" altLang="zh-CN" sz="2000" dirty="0">
              <a:solidFill>
                <a:srgbClr val="FCFCFC"/>
              </a:solidFill>
            </a:endParaRPr>
          </a:p>
        </p:txBody>
      </p:sp>
      <p:sp>
        <p:nvSpPr>
          <p:cNvPr id="2" name="矩形 1"/>
          <p:cNvSpPr/>
          <p:nvPr/>
        </p:nvSpPr>
        <p:spPr>
          <a:xfrm>
            <a:off x="4026410" y="3312678"/>
            <a:ext cx="3416320" cy="1118255"/>
          </a:xfrm>
          <a:prstGeom prst="rect">
            <a:avLst/>
          </a:prstGeom>
        </p:spPr>
        <p:txBody>
          <a:bodyPr wrap="none">
            <a:spAutoFit/>
          </a:bodyPr>
          <a:lstStyle/>
          <a:p>
            <a:pPr algn="r">
              <a:lnSpc>
                <a:spcPts val="8000"/>
              </a:lnSpc>
            </a:pPr>
            <a:r>
              <a:rPr lang="zh-CN" altLang="en-US" dirty="0">
                <a:solidFill>
                  <a:schemeClr val="bg1"/>
                </a:solidFill>
                <a:latin typeface="方正悠黑_GB18030_粗" panose="02000000000000000000" pitchFamily="2" charset="-122"/>
                <a:ea typeface="方正悠黑_GB18030_粗" panose="02000000000000000000" pitchFamily="2" charset="-122"/>
              </a:rPr>
              <a:t>用呼我给这城市来一场爱的告白</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312605" y="1812496"/>
            <a:ext cx="2607971" cy="3585714"/>
            <a:chOff x="1126156" y="2352142"/>
            <a:chExt cx="2607971" cy="3585714"/>
          </a:xfrm>
        </p:grpSpPr>
        <p:sp>
          <p:nvSpPr>
            <p:cNvPr id="39" name="任意多边形 38"/>
            <p:cNvSpPr/>
            <p:nvPr/>
          </p:nvSpPr>
          <p:spPr>
            <a:xfrm>
              <a:off x="1285791" y="2352142"/>
              <a:ext cx="2288702"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gradFill>
                <a:gsLst>
                  <a:gs pos="0">
                    <a:srgbClr val="F7EC66"/>
                  </a:gs>
                  <a:gs pos="100000">
                    <a:srgbClr val="DEB024"/>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1865994" flipH="1">
              <a:off x="3478214" y="3368782"/>
              <a:ext cx="192556" cy="319205"/>
            </a:xfrm>
            <a:custGeom>
              <a:avLst/>
              <a:gdLst>
                <a:gd name="connsiteX0" fmla="*/ 192556 w 192556"/>
                <a:gd name="connsiteY0" fmla="*/ 0 h 319205"/>
                <a:gd name="connsiteX1" fmla="*/ 0 w 192556"/>
                <a:gd name="connsiteY1" fmla="*/ 0 h 319205"/>
                <a:gd name="connsiteX2" fmla="*/ 0 w 192556"/>
                <a:gd name="connsiteY2" fmla="*/ 319205 h 319205"/>
              </a:gdLst>
              <a:ahLst/>
              <a:cxnLst>
                <a:cxn ang="0">
                  <a:pos x="connsiteX0" y="connsiteY0"/>
                </a:cxn>
                <a:cxn ang="0">
                  <a:pos x="connsiteX1" y="connsiteY1"/>
                </a:cxn>
                <a:cxn ang="0">
                  <a:pos x="connsiteX2" y="connsiteY2"/>
                </a:cxn>
              </a:cxnLst>
              <a:rect l="l" t="t" r="r" b="b"/>
              <a:pathLst>
                <a:path w="192556" h="319205">
                  <a:moveTo>
                    <a:pt x="192556" y="0"/>
                  </a:moveTo>
                  <a:lnTo>
                    <a:pt x="0" y="0"/>
                  </a:lnTo>
                  <a:lnTo>
                    <a:pt x="0" y="319205"/>
                  </a:lnTo>
                  <a:close/>
                </a:path>
              </a:pathLst>
            </a:custGeom>
            <a:solidFill>
              <a:srgbClr val="E0B3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任意多边形 37"/>
            <p:cNvSpPr/>
            <p:nvPr/>
          </p:nvSpPr>
          <p:spPr>
            <a:xfrm rot="19734006">
              <a:off x="1194031"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rgbClr val="E0B3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p:nvSpPr>
          <p:spPr>
            <a:xfrm>
              <a:off x="1126156" y="2847518"/>
              <a:ext cx="2607971" cy="615095"/>
            </a:xfrm>
            <a:prstGeom prst="rect">
              <a:avLst/>
            </a:pr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440102" y="2801122"/>
              <a:ext cx="2031325" cy="646331"/>
            </a:xfrm>
            <a:prstGeom prst="rect">
              <a:avLst/>
            </a:prstGeom>
            <a:noFill/>
          </p:spPr>
          <p:txBody>
            <a:bodyPr wrap="none" rtlCol="0">
              <a:spAutoFit/>
            </a:bodyPr>
            <a:lstStyle/>
            <a:p>
              <a:r>
                <a:rPr lang="zh-CN" altLang="en-US" sz="3600" dirty="0">
                  <a:solidFill>
                    <a:srgbClr val="494949"/>
                  </a:solidFill>
                  <a:latin typeface="方正姚体" panose="02010601030101010101" pitchFamily="2" charset="-122"/>
                  <a:ea typeface="方正姚体" panose="02010601030101010101" pitchFamily="2" charset="-122"/>
                </a:rPr>
                <a:t>针对用户</a:t>
              </a:r>
            </a:p>
          </p:txBody>
        </p:sp>
        <p:sp>
          <p:nvSpPr>
            <p:cNvPr id="33" name="文本框 32"/>
            <p:cNvSpPr txBox="1"/>
            <p:nvPr/>
          </p:nvSpPr>
          <p:spPr>
            <a:xfrm>
              <a:off x="1593423" y="3861042"/>
              <a:ext cx="1816190" cy="1426031"/>
            </a:xfrm>
            <a:prstGeom prst="rect">
              <a:avLst/>
            </a:prstGeom>
            <a:noFill/>
            <a:effectLst/>
          </p:spPr>
          <p:txBody>
            <a:bodyPr wrap="square" rtlCol="0">
              <a:spAutoFit/>
            </a:bodyPr>
            <a:lstStyle/>
            <a:p>
              <a:pPr>
                <a:lnSpc>
                  <a:spcPts val="2600"/>
                </a:lnSpc>
              </a:pPr>
              <a:r>
                <a:rPr lang="zh-CN" altLang="en-US" sz="1400" spc="300" dirty="0">
                  <a:solidFill>
                    <a:schemeClr val="bg1"/>
                  </a:solidFill>
                  <a:effectLst>
                    <a:outerShdw blurRad="38100" dist="38100" dir="2700000" algn="tl">
                      <a:srgbClr val="000000">
                        <a:alpha val="43137"/>
                      </a:srgbClr>
                    </a:outerShdw>
                  </a:effectLst>
                  <a:latin typeface="方正细黑_YS" panose="02010600010101010101" pitchFamily="2" charset="-122"/>
                  <a:ea typeface="方正细黑_YS" panose="02010600010101010101" pitchFamily="2" charset="-122"/>
                </a:rPr>
                <a:t>    针对大量用车需求的人群做一场有意义的推广活动。</a:t>
              </a:r>
              <a:endParaRPr lang="en-US" altLang="zh-CN" sz="1400" spc="300" dirty="0">
                <a:solidFill>
                  <a:schemeClr val="bg1"/>
                </a:solidFill>
                <a:effectLst>
                  <a:outerShdw blurRad="38100" dist="38100" dir="2700000" algn="tl">
                    <a:srgbClr val="000000">
                      <a:alpha val="43137"/>
                    </a:srgbClr>
                  </a:outerShdw>
                </a:effectLst>
                <a:latin typeface="方正细黑_YS" panose="02010600010101010101" pitchFamily="2" charset="-122"/>
                <a:ea typeface="方正细黑_YS" panose="02010600010101010101" pitchFamily="2" charset="-122"/>
              </a:endParaRPr>
            </a:p>
          </p:txBody>
        </p:sp>
      </p:grpSp>
      <p:grpSp>
        <p:nvGrpSpPr>
          <p:cNvPr id="3" name="组合 2"/>
          <p:cNvGrpSpPr/>
          <p:nvPr/>
        </p:nvGrpSpPr>
        <p:grpSpPr>
          <a:xfrm>
            <a:off x="4975301" y="1812496"/>
            <a:ext cx="2607971" cy="3585714"/>
            <a:chOff x="4788852" y="2352142"/>
            <a:chExt cx="2607971" cy="3585714"/>
          </a:xfrm>
        </p:grpSpPr>
        <p:sp>
          <p:nvSpPr>
            <p:cNvPr id="43" name="任意多边形 42"/>
            <p:cNvSpPr/>
            <p:nvPr/>
          </p:nvSpPr>
          <p:spPr>
            <a:xfrm>
              <a:off x="4934471" y="2352142"/>
              <a:ext cx="2302718"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gradFill>
                <a:gsLst>
                  <a:gs pos="0">
                    <a:srgbClr val="F7EC66"/>
                  </a:gs>
                  <a:gs pos="100000">
                    <a:srgbClr val="DEB024"/>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1865994" flipH="1">
              <a:off x="7140910" y="3368782"/>
              <a:ext cx="192556" cy="319205"/>
            </a:xfrm>
            <a:custGeom>
              <a:avLst/>
              <a:gdLst>
                <a:gd name="connsiteX0" fmla="*/ 192556 w 192556"/>
                <a:gd name="connsiteY0" fmla="*/ 0 h 319205"/>
                <a:gd name="connsiteX1" fmla="*/ 0 w 192556"/>
                <a:gd name="connsiteY1" fmla="*/ 0 h 319205"/>
                <a:gd name="connsiteX2" fmla="*/ 0 w 192556"/>
                <a:gd name="connsiteY2" fmla="*/ 319205 h 319205"/>
              </a:gdLst>
              <a:ahLst/>
              <a:cxnLst>
                <a:cxn ang="0">
                  <a:pos x="connsiteX0" y="connsiteY0"/>
                </a:cxn>
                <a:cxn ang="0">
                  <a:pos x="connsiteX1" y="connsiteY1"/>
                </a:cxn>
                <a:cxn ang="0">
                  <a:pos x="connsiteX2" y="connsiteY2"/>
                </a:cxn>
              </a:cxnLst>
              <a:rect l="l" t="t" r="r" b="b"/>
              <a:pathLst>
                <a:path w="192556" h="319205">
                  <a:moveTo>
                    <a:pt x="192556" y="0"/>
                  </a:moveTo>
                  <a:lnTo>
                    <a:pt x="0" y="0"/>
                  </a:lnTo>
                  <a:lnTo>
                    <a:pt x="0" y="319205"/>
                  </a:lnTo>
                  <a:close/>
                </a:path>
              </a:pathLst>
            </a:custGeom>
            <a:solidFill>
              <a:srgbClr val="E0B3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任意多边形 39"/>
            <p:cNvSpPr/>
            <p:nvPr/>
          </p:nvSpPr>
          <p:spPr>
            <a:xfrm rot="19734006">
              <a:off x="4856727"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rgbClr val="E0B3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矩形 23"/>
            <p:cNvSpPr/>
            <p:nvPr/>
          </p:nvSpPr>
          <p:spPr>
            <a:xfrm>
              <a:off x="4788852" y="2847518"/>
              <a:ext cx="2607971" cy="615095"/>
            </a:xfrm>
            <a:prstGeom prst="rect">
              <a:avLst/>
            </a:pr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130421" y="2801122"/>
              <a:ext cx="2031325" cy="646331"/>
            </a:xfrm>
            <a:prstGeom prst="rect">
              <a:avLst/>
            </a:prstGeom>
            <a:noFill/>
          </p:spPr>
          <p:txBody>
            <a:bodyPr wrap="none" rtlCol="0">
              <a:spAutoFit/>
            </a:bodyPr>
            <a:lstStyle/>
            <a:p>
              <a:r>
                <a:rPr lang="zh-CN" altLang="en-US" sz="3600" dirty="0">
                  <a:solidFill>
                    <a:srgbClr val="494949"/>
                  </a:solidFill>
                  <a:latin typeface="方正姚体" panose="02010601030101010101" pitchFamily="2" charset="-122"/>
                  <a:ea typeface="方正姚体" panose="02010601030101010101" pitchFamily="2" charset="-122"/>
                </a:rPr>
                <a:t>注重平台</a:t>
              </a:r>
            </a:p>
          </p:txBody>
        </p:sp>
        <p:sp>
          <p:nvSpPr>
            <p:cNvPr id="34" name="文本框 33"/>
            <p:cNvSpPr txBox="1"/>
            <p:nvPr/>
          </p:nvSpPr>
          <p:spPr>
            <a:xfrm>
              <a:off x="5247329" y="3916012"/>
              <a:ext cx="1824979" cy="1426031"/>
            </a:xfrm>
            <a:prstGeom prst="rect">
              <a:avLst/>
            </a:prstGeom>
            <a:noFill/>
            <a:effectLst/>
          </p:spPr>
          <p:txBody>
            <a:bodyPr wrap="square" rtlCol="0">
              <a:spAutoFit/>
            </a:bodyPr>
            <a:lstStyle/>
            <a:p>
              <a:pPr>
                <a:lnSpc>
                  <a:spcPts val="2600"/>
                </a:lnSpc>
              </a:pPr>
              <a:r>
                <a:rPr lang="zh-CN" altLang="en-US" sz="1400" spc="300" dirty="0">
                  <a:solidFill>
                    <a:schemeClr val="bg1"/>
                  </a:solidFill>
                  <a:effectLst>
                    <a:outerShdw blurRad="38100" dist="38100" dir="2700000" algn="tl">
                      <a:srgbClr val="000000">
                        <a:alpha val="43137"/>
                      </a:srgbClr>
                    </a:outerShdw>
                  </a:effectLst>
                  <a:latin typeface="方正细黑_YS" panose="02010600010101010101" pitchFamily="2" charset="-122"/>
                  <a:ea typeface="方正细黑_YS" panose="02010600010101010101" pitchFamily="2" charset="-122"/>
                </a:rPr>
                <a:t>注重平台融入本地化的步伐，用大数据概念抓取用户的心。</a:t>
              </a:r>
            </a:p>
          </p:txBody>
        </p:sp>
      </p:grpSp>
      <p:grpSp>
        <p:nvGrpSpPr>
          <p:cNvPr id="6" name="组合 5"/>
          <p:cNvGrpSpPr/>
          <p:nvPr/>
        </p:nvGrpSpPr>
        <p:grpSpPr>
          <a:xfrm>
            <a:off x="8637997" y="1812496"/>
            <a:ext cx="2610594" cy="3585714"/>
            <a:chOff x="8451548" y="2352142"/>
            <a:chExt cx="2610594" cy="3585714"/>
          </a:xfrm>
        </p:grpSpPr>
        <p:sp>
          <p:nvSpPr>
            <p:cNvPr id="47" name="任意多边形 46"/>
            <p:cNvSpPr/>
            <p:nvPr/>
          </p:nvSpPr>
          <p:spPr>
            <a:xfrm>
              <a:off x="8611183" y="2352142"/>
              <a:ext cx="2288702"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gradFill>
                <a:gsLst>
                  <a:gs pos="0">
                    <a:srgbClr val="F7EC66"/>
                  </a:gs>
                  <a:gs pos="100000">
                    <a:srgbClr val="DEB024"/>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rot="1865994" flipH="1">
              <a:off x="10803606" y="3368781"/>
              <a:ext cx="192556" cy="319204"/>
            </a:xfrm>
            <a:custGeom>
              <a:avLst/>
              <a:gdLst>
                <a:gd name="connsiteX0" fmla="*/ 192556 w 192556"/>
                <a:gd name="connsiteY0" fmla="*/ 0 h 319204"/>
                <a:gd name="connsiteX1" fmla="*/ 0 w 192556"/>
                <a:gd name="connsiteY1" fmla="*/ 0 h 319204"/>
                <a:gd name="connsiteX2" fmla="*/ 0 w 192556"/>
                <a:gd name="connsiteY2" fmla="*/ 319204 h 319204"/>
              </a:gdLst>
              <a:ahLst/>
              <a:cxnLst>
                <a:cxn ang="0">
                  <a:pos x="connsiteX0" y="connsiteY0"/>
                </a:cxn>
                <a:cxn ang="0">
                  <a:pos x="connsiteX1" y="connsiteY1"/>
                </a:cxn>
                <a:cxn ang="0">
                  <a:pos x="connsiteX2" y="connsiteY2"/>
                </a:cxn>
              </a:cxnLst>
              <a:rect l="l" t="t" r="r" b="b"/>
              <a:pathLst>
                <a:path w="192556" h="319204">
                  <a:moveTo>
                    <a:pt x="192556" y="0"/>
                  </a:moveTo>
                  <a:lnTo>
                    <a:pt x="0" y="0"/>
                  </a:lnTo>
                  <a:lnTo>
                    <a:pt x="0" y="319204"/>
                  </a:lnTo>
                  <a:close/>
                </a:path>
              </a:pathLst>
            </a:custGeom>
            <a:solidFill>
              <a:srgbClr val="E0B3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任意多边形 43"/>
            <p:cNvSpPr/>
            <p:nvPr/>
          </p:nvSpPr>
          <p:spPr>
            <a:xfrm rot="19734006">
              <a:off x="8519423"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rgbClr val="E0B3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矩形 28"/>
            <p:cNvSpPr/>
            <p:nvPr/>
          </p:nvSpPr>
          <p:spPr>
            <a:xfrm>
              <a:off x="8451548" y="2847518"/>
              <a:ext cx="2607971" cy="615095"/>
            </a:xfrm>
            <a:prstGeom prst="rect">
              <a:avLst/>
            </a:pr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569152" y="2785658"/>
              <a:ext cx="2492990" cy="646331"/>
            </a:xfrm>
            <a:prstGeom prst="rect">
              <a:avLst/>
            </a:prstGeom>
            <a:noFill/>
          </p:spPr>
          <p:txBody>
            <a:bodyPr wrap="none" rtlCol="0">
              <a:spAutoFit/>
            </a:bodyPr>
            <a:lstStyle/>
            <a:p>
              <a:r>
                <a:rPr lang="zh-CN" altLang="en-US" sz="3600" dirty="0">
                  <a:solidFill>
                    <a:srgbClr val="494949"/>
                  </a:solidFill>
                  <a:latin typeface="方正姚体" panose="02010601030101010101" pitchFamily="2" charset="-122"/>
                  <a:ea typeface="方正姚体" panose="02010601030101010101" pitchFamily="2" charset="-122"/>
                </a:rPr>
                <a:t>基于互联网</a:t>
              </a:r>
            </a:p>
          </p:txBody>
        </p:sp>
        <p:sp>
          <p:nvSpPr>
            <p:cNvPr id="35" name="文本框 34"/>
            <p:cNvSpPr txBox="1"/>
            <p:nvPr/>
          </p:nvSpPr>
          <p:spPr>
            <a:xfrm>
              <a:off x="8927279" y="3910895"/>
              <a:ext cx="1807726" cy="1426031"/>
            </a:xfrm>
            <a:prstGeom prst="rect">
              <a:avLst/>
            </a:prstGeom>
            <a:noFill/>
            <a:effectLst/>
          </p:spPr>
          <p:txBody>
            <a:bodyPr wrap="square" rtlCol="0">
              <a:spAutoFit/>
            </a:bodyPr>
            <a:lstStyle/>
            <a:p>
              <a:pPr>
                <a:lnSpc>
                  <a:spcPts val="2600"/>
                </a:lnSpc>
              </a:pPr>
              <a:r>
                <a:rPr lang="zh-CN" altLang="en-US" sz="1400" spc="300" dirty="0">
                  <a:solidFill>
                    <a:schemeClr val="bg1"/>
                  </a:solidFill>
                  <a:effectLst>
                    <a:outerShdw blurRad="38100" dist="38100" dir="2700000" algn="tl">
                      <a:srgbClr val="000000">
                        <a:alpha val="43137"/>
                      </a:srgbClr>
                    </a:outerShdw>
                  </a:effectLst>
                  <a:latin typeface="方正细黑_YS" panose="02010600010101010101" pitchFamily="2" charset="-122"/>
                  <a:ea typeface="方正细黑_YS" panose="02010600010101010101" pitchFamily="2" charset="-122"/>
                </a:rPr>
                <a:t>以互联网新媒体为主，传统媒介为辅，配合事件营造二次传播</a:t>
              </a:r>
            </a:p>
          </p:txBody>
        </p:sp>
      </p:grpSp>
      <p:sp>
        <p:nvSpPr>
          <p:cNvPr id="37" name="文本框 36"/>
          <p:cNvSpPr txBox="1"/>
          <p:nvPr/>
        </p:nvSpPr>
        <p:spPr>
          <a:xfrm>
            <a:off x="4649038" y="245884"/>
            <a:ext cx="3057248"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圣诞节推广策略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56294" y="1571835"/>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行动地点</a:t>
            </a:r>
          </a:p>
        </p:txBody>
      </p:sp>
      <p:sp>
        <p:nvSpPr>
          <p:cNvPr id="8" name="矩形 7"/>
          <p:cNvSpPr/>
          <p:nvPr/>
        </p:nvSpPr>
        <p:spPr>
          <a:xfrm>
            <a:off x="1564290" y="1941167"/>
            <a:ext cx="2185306" cy="1200329"/>
          </a:xfrm>
          <a:prstGeom prst="rect">
            <a:avLst/>
          </a:prstGeom>
        </p:spPr>
        <p:txBody>
          <a:bodyPr wrap="square">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西南科技大学</a:t>
            </a:r>
            <a:endParaRPr lang="en-US" altLang="zh-CN" dirty="0">
              <a:solidFill>
                <a:schemeClr val="bg1"/>
              </a:solidFill>
              <a:latin typeface="微软雅黑" panose="020B0503020204020204" pitchFamily="34" charset="-122"/>
              <a:ea typeface="微软雅黑" panose="020B0503020204020204" pitchFamily="34" charset="-122"/>
            </a:endParaRPr>
          </a:p>
          <a:p>
            <a:pPr algn="dist"/>
            <a:r>
              <a:rPr lang="zh-CN" altLang="en-US" dirty="0">
                <a:solidFill>
                  <a:schemeClr val="bg1"/>
                </a:solidFill>
                <a:latin typeface="微软雅黑" panose="020B0503020204020204" pitchFamily="34" charset="-122"/>
                <a:ea typeface="微软雅黑" panose="020B0503020204020204" pitchFamily="34" charset="-122"/>
              </a:rPr>
              <a:t>绵阳师范学院</a:t>
            </a:r>
            <a:endParaRPr lang="en-US" altLang="zh-CN" dirty="0">
              <a:solidFill>
                <a:schemeClr val="bg1"/>
              </a:solidFill>
              <a:latin typeface="微软雅黑" panose="020B0503020204020204" pitchFamily="34" charset="-122"/>
              <a:ea typeface="微软雅黑" panose="020B0503020204020204" pitchFamily="34" charset="-122"/>
            </a:endParaRPr>
          </a:p>
          <a:p>
            <a:pPr algn="dist"/>
            <a:r>
              <a:rPr lang="zh-CN" altLang="en-US" dirty="0">
                <a:solidFill>
                  <a:schemeClr val="bg1"/>
                </a:solidFill>
                <a:latin typeface="微软雅黑" panose="020B0503020204020204" pitchFamily="34" charset="-122"/>
                <a:ea typeface="微软雅黑" panose="020B0503020204020204" pitchFamily="34" charset="-122"/>
              </a:rPr>
              <a:t>绵阳职业技术学院</a:t>
            </a:r>
            <a:endParaRPr lang="en-US" altLang="zh-CN" dirty="0">
              <a:solidFill>
                <a:schemeClr val="bg1"/>
              </a:solidFill>
              <a:latin typeface="微软雅黑" panose="020B0503020204020204" pitchFamily="34" charset="-122"/>
              <a:ea typeface="微软雅黑" panose="020B0503020204020204" pitchFamily="34" charset="-122"/>
            </a:endParaRPr>
          </a:p>
          <a:p>
            <a:pPr algn="dist"/>
            <a:r>
              <a:rPr lang="zh-CN" altLang="en-US" dirty="0">
                <a:solidFill>
                  <a:schemeClr val="bg1"/>
                </a:solidFill>
                <a:latin typeface="微软雅黑" panose="020B0503020204020204" pitchFamily="34" charset="-122"/>
                <a:ea typeface="微软雅黑" panose="020B0503020204020204" pitchFamily="34" charset="-122"/>
              </a:rPr>
              <a:t>绵阳高等医科学校</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1370" y="1696659"/>
            <a:ext cx="4701688" cy="3526266"/>
          </a:xfrm>
          <a:prstGeom prst="rect">
            <a:avLst/>
          </a:prstGeom>
        </p:spPr>
      </p:pic>
      <p:sp>
        <p:nvSpPr>
          <p:cNvPr id="11" name="文本框 10"/>
          <p:cNvSpPr txBox="1"/>
          <p:nvPr/>
        </p:nvSpPr>
        <p:spPr>
          <a:xfrm>
            <a:off x="1564290" y="3945636"/>
            <a:ext cx="3117601" cy="92333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现场设立点位：</a:t>
            </a:r>
            <a:r>
              <a:rPr lang="en-US" altLang="zh-CN" dirty="0">
                <a:solidFill>
                  <a:schemeClr val="bg1"/>
                </a:solidFill>
                <a:latin typeface="微软雅黑" panose="020B0503020204020204" pitchFamily="34" charset="-122"/>
                <a:ea typeface="微软雅黑" panose="020B0503020204020204" pitchFamily="34" charset="-122"/>
              </a:rPr>
              <a:t>X</a:t>
            </a:r>
            <a:r>
              <a:rPr lang="zh-CN" altLang="en-US" dirty="0">
                <a:solidFill>
                  <a:schemeClr val="bg1"/>
                </a:solidFill>
                <a:latin typeface="微软雅黑" panose="020B0503020204020204" pitchFamily="34" charset="-122"/>
                <a:ea typeface="微软雅黑" panose="020B0503020204020204" pitchFamily="34" charset="-122"/>
              </a:rPr>
              <a:t>展架两套、兼职</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人、帐篷伞一个、推广接待台一个、网约车数台。</a:t>
            </a:r>
          </a:p>
        </p:txBody>
      </p:sp>
      <p:cxnSp>
        <p:nvCxnSpPr>
          <p:cNvPr id="13" name="直接连接符 12"/>
          <p:cNvCxnSpPr/>
          <p:nvPr/>
        </p:nvCxnSpPr>
        <p:spPr>
          <a:xfrm>
            <a:off x="1597816" y="1696659"/>
            <a:ext cx="0" cy="1411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11383" y="1941167"/>
            <a:ext cx="24679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264591"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场地推荐</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874699" y="1325837"/>
            <a:ext cx="6866141" cy="3914771"/>
          </a:xfrm>
          <a:prstGeom prst="rect">
            <a:avLst/>
          </a:prstGeom>
        </p:spPr>
      </p:pic>
      <p:sp>
        <p:nvSpPr>
          <p:cNvPr id="3" name="心形 2"/>
          <p:cNvSpPr/>
          <p:nvPr/>
        </p:nvSpPr>
        <p:spPr>
          <a:xfrm>
            <a:off x="6315856" y="2294208"/>
            <a:ext cx="2540000" cy="2423886"/>
          </a:xfrm>
          <a:prstGeom prst="hear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71053" y="1325837"/>
            <a:ext cx="3877985" cy="3958904"/>
          </a:xfrm>
          <a:prstGeom prst="rect">
            <a:avLst/>
          </a:prstGeom>
          <a:solidFill>
            <a:schemeClr val="tx1">
              <a:lumMod val="50000"/>
              <a:lumOff val="50000"/>
              <a:alpha val="45000"/>
            </a:schemeClr>
          </a:solidFill>
        </p:spPr>
        <p:txBody>
          <a:bodyPr wrap="none" rtlCol="0">
            <a:spAutoFit/>
          </a:bodyPr>
          <a:lstStyle/>
          <a:p>
            <a:pPr>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圣诞节前（</a:t>
            </a:r>
            <a:r>
              <a:rPr lang="en-US" altLang="zh-CN" sz="1600" dirty="0">
                <a:solidFill>
                  <a:schemeClr val="bg1"/>
                </a:solidFill>
                <a:latin typeface="微软雅黑" panose="020B0503020204020204" pitchFamily="34" charset="-122"/>
                <a:ea typeface="微软雅黑" panose="020B0503020204020204" pitchFamily="34" charset="-122"/>
              </a:rPr>
              <a:t>12</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22</a:t>
            </a:r>
            <a:r>
              <a:rPr lang="zh-CN" altLang="en-US" sz="1600" dirty="0">
                <a:solidFill>
                  <a:schemeClr val="bg1"/>
                </a:solidFill>
                <a:latin typeface="微软雅黑" panose="020B0503020204020204" pitchFamily="34" charset="-122"/>
                <a:ea typeface="微软雅黑" panose="020B0503020204020204" pitchFamily="34" charset="-122"/>
              </a:rPr>
              <a:t>日</a:t>
            </a:r>
            <a:r>
              <a:rPr lang="en-US" altLang="zh-CN" sz="1600" dirty="0">
                <a:solidFill>
                  <a:schemeClr val="bg1"/>
                </a:solidFill>
                <a:latin typeface="微软雅黑" panose="020B0503020204020204" pitchFamily="34" charset="-122"/>
                <a:ea typeface="微软雅黑" panose="020B0503020204020204" pitchFamily="34" charset="-122"/>
              </a:rPr>
              <a:t>-24</a:t>
            </a:r>
            <a:r>
              <a:rPr lang="zh-CN" altLang="en-US" sz="1600" dirty="0">
                <a:solidFill>
                  <a:schemeClr val="bg1"/>
                </a:solidFill>
                <a:latin typeface="微软雅黑" panose="020B0503020204020204" pitchFamily="34" charset="-122"/>
                <a:ea typeface="微软雅黑" panose="020B0503020204020204" pitchFamily="34" charset="-122"/>
              </a:rPr>
              <a:t>日）</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派出推广小组到各个学校驻点推广，</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吸引学生群体下载并注册呼我用车，</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同时平台推出，圣诞节当天指定地点</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出行，使用呼我用车打折等优惠性息。</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凡是在圣诞节当天使用呼我用车完成</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“呼我用车，我爱绵阳”热力地图的均可</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获得相应奖励。</a:t>
            </a:r>
          </a:p>
        </p:txBody>
      </p:sp>
      <p:cxnSp>
        <p:nvCxnSpPr>
          <p:cNvPr id="8" name="直接连接符 7"/>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49038" y="245884"/>
            <a:ext cx="3057248"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圣诞节行动计划</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308100" y="1905000"/>
          <a:ext cx="9591675" cy="2880960"/>
        </p:xfrm>
        <a:graphic>
          <a:graphicData uri="http://schemas.openxmlformats.org/drawingml/2006/table">
            <a:tbl>
              <a:tblPr firstRow="1" bandRow="1">
                <a:tableStyleId>{F5AB1C69-6EDB-4FF4-983F-18BD219EF322}</a:tableStyleId>
              </a:tblPr>
              <a:tblGrid>
                <a:gridCol w="1918335">
                  <a:extLst>
                    <a:ext uri="{9D8B030D-6E8A-4147-A177-3AD203B41FA5}">
                      <a16:colId xmlns:a16="http://schemas.microsoft.com/office/drawing/2014/main" val="20000"/>
                    </a:ext>
                  </a:extLst>
                </a:gridCol>
                <a:gridCol w="1319530">
                  <a:extLst>
                    <a:ext uri="{9D8B030D-6E8A-4147-A177-3AD203B41FA5}">
                      <a16:colId xmlns:a16="http://schemas.microsoft.com/office/drawing/2014/main" val="20001"/>
                    </a:ext>
                  </a:extLst>
                </a:gridCol>
                <a:gridCol w="1049655">
                  <a:extLst>
                    <a:ext uri="{9D8B030D-6E8A-4147-A177-3AD203B41FA5}">
                      <a16:colId xmlns:a16="http://schemas.microsoft.com/office/drawing/2014/main" val="20002"/>
                    </a:ext>
                  </a:extLst>
                </a:gridCol>
                <a:gridCol w="3385820">
                  <a:extLst>
                    <a:ext uri="{9D8B030D-6E8A-4147-A177-3AD203B41FA5}">
                      <a16:colId xmlns:a16="http://schemas.microsoft.com/office/drawing/2014/main" val="20003"/>
                    </a:ext>
                  </a:extLst>
                </a:gridCol>
                <a:gridCol w="1918335">
                  <a:extLst>
                    <a:ext uri="{9D8B030D-6E8A-4147-A177-3AD203B41FA5}">
                      <a16:colId xmlns:a16="http://schemas.microsoft.com/office/drawing/2014/main" val="20004"/>
                    </a:ext>
                  </a:extLst>
                </a:gridCol>
              </a:tblGrid>
              <a:tr h="574040">
                <a:tc>
                  <a:txBody>
                    <a:bodyPr/>
                    <a:lstStyle/>
                    <a:p>
                      <a:pPr algn="ctr">
                        <a:buNone/>
                      </a:pPr>
                      <a:r>
                        <a:rPr lang="zh-CN" altLang="en-US" dirty="0">
                          <a:latin typeface="微软雅黑" panose="020B0503020204020204" pitchFamily="34" charset="-122"/>
                          <a:ea typeface="微软雅黑" panose="020B0503020204020204" pitchFamily="34" charset="-122"/>
                        </a:rPr>
                        <a:t>时间</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媒体</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数量</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内容</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备注</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/18</a:t>
                      </a:r>
                      <a:r>
                        <a:rPr lang="en-US" altLang="zh-CN" sz="1600" dirty="0">
                          <a:latin typeface="微软雅黑" panose="020B0503020204020204" pitchFamily="34" charset="-122"/>
                          <a:ea typeface="微软雅黑" panose="020B0503020204020204" pitchFamily="34" charset="-122"/>
                          <a:sym typeface="+mn-ea"/>
                        </a:rPr>
                        <a:t>-12/25</a:t>
                      </a:r>
                      <a:endParaRPr lang="zh-CN" altLang="en-US" sz="1600" dirty="0">
                        <a:solidFill>
                          <a:srgbClr val="6092CC"/>
                        </a:solidFill>
                        <a:latin typeface="微软雅黑" panose="020B0503020204020204" pitchFamily="34" charset="-122"/>
                        <a:ea typeface="微软雅黑" panose="020B0503020204020204" pitchFamily="34" charset="-122"/>
                        <a:sym typeface="+mn-ea"/>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公交站台</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600" dirty="0">
                          <a:latin typeface="微软雅黑" panose="020B0503020204020204" pitchFamily="34" charset="-122"/>
                          <a:ea typeface="微软雅黑" panose="020B0503020204020204" pitchFamily="34" charset="-122"/>
                        </a:rPr>
                        <a:t>20</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标：我爱绵阳！圣诞节我们一起告白这座城市</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绵阳市大流量车站</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/18</a:t>
                      </a:r>
                      <a:r>
                        <a:rPr lang="en-US" altLang="zh-CN" sz="1600" dirty="0">
                          <a:latin typeface="微软雅黑" panose="020B0503020204020204" pitchFamily="34" charset="-122"/>
                          <a:ea typeface="微软雅黑" panose="020B0503020204020204" pitchFamily="34" charset="-122"/>
                          <a:sym typeface="+mn-ea"/>
                        </a:rPr>
                        <a:t>-12/25</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楼宇轿厢</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600" dirty="0">
                          <a:latin typeface="微软雅黑" panose="020B0503020204020204" pitchFamily="34" charset="-122"/>
                          <a:ea typeface="微软雅黑" panose="020B0503020204020204" pitchFamily="34" charset="-122"/>
                        </a:rPr>
                        <a:t>30</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sym typeface="+mn-ea"/>
                        </a:rPr>
                        <a:t>标：一起行动起来！爱她就告白她！</a:t>
                      </a:r>
                      <a:endParaRPr lang="zh-CN" altLang="en-US"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绵阳中高档小区</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4318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/18</a:t>
                      </a:r>
                      <a:r>
                        <a:rPr lang="en-US" altLang="zh-CN" sz="1600" dirty="0">
                          <a:latin typeface="微软雅黑" panose="020B0503020204020204" pitchFamily="34" charset="-122"/>
                          <a:ea typeface="微软雅黑" panose="020B0503020204020204" pitchFamily="34" charset="-122"/>
                          <a:sym typeface="+mn-ea"/>
                        </a:rPr>
                        <a:t>-12/25</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400" dirty="0">
                          <a:latin typeface="微软雅黑" panose="020B0503020204020204" pitchFamily="34" charset="-122"/>
                          <a:ea typeface="微软雅黑" panose="020B0503020204020204" pitchFamily="34" charset="-122"/>
                        </a:rPr>
                        <a:t>电视台、电台</a:t>
                      </a:r>
                      <a:endParaRPr lang="zh-CN" altLang="en-US" sz="14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400" dirty="0">
                          <a:latin typeface="微软雅黑" panose="020B0503020204020204" pitchFamily="34" charset="-122"/>
                          <a:ea typeface="微软雅黑" panose="020B0503020204020204" pitchFamily="34" charset="-122"/>
                        </a:rPr>
                        <a:t>循环播放</a:t>
                      </a:r>
                      <a:endParaRPr lang="zh-CN" altLang="en-US" sz="14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标：绵阳人将用特殊的方式打造绵阳有史以来参与人数最多的一场城市告白活动！</a:t>
                      </a:r>
                      <a:endParaRPr lang="zh-CN" altLang="en-US"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（阶段）硬广</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访谈</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r h="4318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24</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zh-CN" altLang="en-US" sz="1600" dirty="0">
                          <a:latin typeface="微软雅黑" panose="020B0503020204020204" pitchFamily="34" charset="-122"/>
                          <a:ea typeface="微软雅黑" panose="020B0503020204020204" pitchFamily="34" charset="-122"/>
                        </a:rPr>
                        <a:t>微信、微博大</a:t>
                      </a:r>
                      <a:r>
                        <a:rPr lang="en-US" altLang="zh-CN" sz="1600" dirty="0">
                          <a:latin typeface="微软雅黑" panose="020B0503020204020204" pitchFamily="34" charset="-122"/>
                          <a:ea typeface="微软雅黑" panose="020B0503020204020204" pitchFamily="34" charset="-122"/>
                        </a:rPr>
                        <a:t>V</a:t>
                      </a:r>
                      <a:endParaRPr lang="en-US" altLang="zh-CN"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家</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zh-CN" altLang="en-US" sz="1000" dirty="0">
                          <a:latin typeface="微软雅黑" panose="020B0503020204020204" pitchFamily="34" charset="-122"/>
                          <a:ea typeface="微软雅黑" panose="020B0503020204020204" pitchFamily="34" charset="-122"/>
                        </a:rPr>
                        <a:t>标：圣诞节来了！约妹子不如约绵阳！</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rowSpan="2">
                  <a:txBody>
                    <a:bodyPr/>
                    <a:lstStyle/>
                    <a:p>
                      <a:pPr algn="ctr">
                        <a:buNone/>
                      </a:pPr>
                      <a:r>
                        <a:rPr lang="zh-CN" altLang="en-US" sz="1600" dirty="0">
                          <a:latin typeface="微软雅黑" panose="020B0503020204020204" pitchFamily="34" charset="-122"/>
                          <a:ea typeface="微软雅黑" panose="020B0503020204020204" pitchFamily="34" charset="-122"/>
                        </a:rPr>
                        <a:t>软文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转发礼</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4"/>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25</a:t>
                      </a:r>
                      <a:endParaRPr lang="en-US" altLang="zh-CN" sz="1600" dirty="0">
                        <a:solidFill>
                          <a:srgbClr val="6092CC"/>
                        </a:solidFill>
                        <a:latin typeface="微软雅黑" panose="020B0503020204020204" pitchFamily="34" charset="-122"/>
                        <a:ea typeface="微软雅黑" panose="020B0503020204020204" pitchFamily="34" charset="-122"/>
                        <a:sym typeface="+mn-ea"/>
                      </a:endParaRPr>
                    </a:p>
                  </a:txBody>
                  <a:tcPr anchor="ctr"/>
                </a:tc>
                <a:tc vMerge="1">
                  <a:txBody>
                    <a:bodyPr/>
                    <a:lstStyle/>
                    <a:p>
                      <a:endParaRPr lang="zh-CN"/>
                    </a:p>
                  </a:txBody>
                  <a:tcPr anchor="ctr"/>
                </a:tc>
                <a:tc vMerge="1">
                  <a:txBody>
                    <a:bodyPr/>
                    <a:lstStyle/>
                    <a:p>
                      <a:endParaRPr lang="zh-CN"/>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5"/>
                  </a:ext>
                </a:extLst>
              </a:tr>
            </a:tbl>
          </a:graphicData>
        </a:graphic>
      </p:graphicFrame>
      <p:cxnSp>
        <p:nvCxnSpPr>
          <p:cNvPr id="6" name="直接连接符 5"/>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623118" y="245884"/>
            <a:ext cx="5109091"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第二阶段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媒介计划第二波</a:t>
            </a:r>
          </a:p>
        </p:txBody>
      </p:sp>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085885" y="245884"/>
            <a:ext cx="2236510" cy="584775"/>
          </a:xfrm>
          <a:prstGeom prst="rect">
            <a:avLst/>
          </a:prstGeom>
          <a:noFill/>
          <a:effectLst/>
        </p:spPr>
        <p:txBody>
          <a:bodyPr wrap="none" rtlCol="0">
            <a:spAutoFit/>
          </a:bodyPr>
          <a:lstStyle/>
          <a:p>
            <a:r>
              <a:rPr lang="zh-CN" altLang="en-US" sz="3200" dirty="0">
                <a:solidFill>
                  <a:schemeClr val="bg1"/>
                </a:solidFill>
                <a:latin typeface="方正悠黑_GB18030_粗" panose="02000000000000000000" pitchFamily="2" charset="-122"/>
                <a:ea typeface="方正悠黑_GB18030_粗" panose="02000000000000000000" pitchFamily="2" charset="-122"/>
              </a:rPr>
              <a:t>提升知名度</a:t>
            </a:r>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9478145" y="2228011"/>
            <a:ext cx="1606530" cy="584775"/>
          </a:xfrm>
          <a:prstGeom prst="rect">
            <a:avLst/>
          </a:prstGeom>
          <a:noFill/>
          <a:effectLst/>
        </p:spPr>
        <p:txBody>
          <a:bodyPr wrap="none" rtlCol="0">
            <a:spAutoFit/>
          </a:bodyPr>
          <a:lstStyle/>
          <a:p>
            <a:r>
              <a:rPr lang="en-US" altLang="zh-CN" sz="3200" b="1" dirty="0">
                <a:solidFill>
                  <a:schemeClr val="bg1"/>
                </a:solidFill>
              </a:rPr>
              <a:t>  </a:t>
            </a:r>
            <a:r>
              <a:rPr lang="zh-CN" altLang="en-US" sz="3200" b="1" dirty="0">
                <a:solidFill>
                  <a:schemeClr val="bg1"/>
                </a:solidFill>
              </a:rPr>
              <a:t>知名度</a:t>
            </a:r>
            <a:endParaRPr lang="en-US" altLang="zh-CN" sz="4400" b="1" dirty="0">
              <a:solidFill>
                <a:srgbClr val="F0E25E"/>
              </a:solidFill>
              <a:latin typeface="方正姚体" panose="02010601030101010101" pitchFamily="2" charset="-122"/>
              <a:ea typeface="方正姚体" panose="02010601030101010101" pitchFamily="2" charset="-122"/>
            </a:endParaRPr>
          </a:p>
        </p:txBody>
      </p:sp>
      <p:grpSp>
        <p:nvGrpSpPr>
          <p:cNvPr id="7" name="组合 6"/>
          <p:cNvGrpSpPr/>
          <p:nvPr/>
        </p:nvGrpSpPr>
        <p:grpSpPr>
          <a:xfrm>
            <a:off x="9746661" y="3201128"/>
            <a:ext cx="1394119" cy="3116654"/>
            <a:chOff x="9746661" y="3201128"/>
            <a:chExt cx="1394119" cy="3116654"/>
          </a:xfrm>
        </p:grpSpPr>
        <p:sp>
          <p:nvSpPr>
            <p:cNvPr id="99" name="任意多边形 98"/>
            <p:cNvSpPr/>
            <p:nvPr/>
          </p:nvSpPr>
          <p:spPr>
            <a:xfrm>
              <a:off x="9746661" y="3201128"/>
              <a:ext cx="604157" cy="3116654"/>
            </a:xfrm>
            <a:custGeom>
              <a:avLst/>
              <a:gdLst>
                <a:gd name="connsiteX0" fmla="*/ 0 w 604157"/>
                <a:gd name="connsiteY0" fmla="*/ 0 h 3116654"/>
                <a:gd name="connsiteX1" fmla="*/ 604157 w 604157"/>
                <a:gd name="connsiteY1" fmla="*/ 0 h 3116654"/>
                <a:gd name="connsiteX2" fmla="*/ 604157 w 604157"/>
                <a:gd name="connsiteY2" fmla="*/ 400051 h 3116654"/>
                <a:gd name="connsiteX3" fmla="*/ 375556 w 604157"/>
                <a:gd name="connsiteY3" fmla="*/ 400051 h 3116654"/>
                <a:gd name="connsiteX4" fmla="*/ 375556 w 604157"/>
                <a:gd name="connsiteY4" fmla="*/ 3116654 h 3116654"/>
                <a:gd name="connsiteX5" fmla="*/ 374331 w 604157"/>
                <a:gd name="connsiteY5" fmla="*/ 3116654 h 3116654"/>
                <a:gd name="connsiteX6" fmla="*/ 374331 w 604157"/>
                <a:gd name="connsiteY6" fmla="*/ 1172235 h 3116654"/>
                <a:gd name="connsiteX7" fmla="*/ 0 w 604157"/>
                <a:gd name="connsiteY7" fmla="*/ 1172235 h 3116654"/>
                <a:gd name="connsiteX8" fmla="*/ 0 w 604157"/>
                <a:gd name="connsiteY8" fmla="*/ 1172234 h 3116654"/>
                <a:gd name="connsiteX9" fmla="*/ 374331 w 604157"/>
                <a:gd name="connsiteY9" fmla="*/ 1172234 h 3116654"/>
                <a:gd name="connsiteX10" fmla="*/ 374331 w 604157"/>
                <a:gd name="connsiteY10" fmla="*/ 1162891 h 3116654"/>
                <a:gd name="connsiteX11" fmla="*/ 6188 w 604157"/>
                <a:gd name="connsiteY11" fmla="*/ 772185 h 3116654"/>
                <a:gd name="connsiteX12" fmla="*/ 0 w 604157"/>
                <a:gd name="connsiteY12" fmla="*/ 772185 h 311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157" h="3116654">
                  <a:moveTo>
                    <a:pt x="0" y="0"/>
                  </a:moveTo>
                  <a:lnTo>
                    <a:pt x="604157" y="0"/>
                  </a:lnTo>
                  <a:lnTo>
                    <a:pt x="604157" y="400051"/>
                  </a:lnTo>
                  <a:lnTo>
                    <a:pt x="375556" y="400051"/>
                  </a:lnTo>
                  <a:lnTo>
                    <a:pt x="375556" y="3116654"/>
                  </a:lnTo>
                  <a:lnTo>
                    <a:pt x="374331" y="3116654"/>
                  </a:lnTo>
                  <a:lnTo>
                    <a:pt x="374331" y="1172235"/>
                  </a:lnTo>
                  <a:lnTo>
                    <a:pt x="0" y="1172235"/>
                  </a:lnTo>
                  <a:lnTo>
                    <a:pt x="0" y="1172234"/>
                  </a:lnTo>
                  <a:lnTo>
                    <a:pt x="374331" y="1172234"/>
                  </a:lnTo>
                  <a:lnTo>
                    <a:pt x="374331" y="1162891"/>
                  </a:lnTo>
                  <a:lnTo>
                    <a:pt x="6188" y="772185"/>
                  </a:lnTo>
                  <a:lnTo>
                    <a:pt x="0" y="772185"/>
                  </a:lnTo>
                  <a:close/>
                </a:path>
              </a:pathLst>
            </a:custGeom>
            <a:noFill/>
            <a:ln>
              <a:solidFill>
                <a:srgbClr val="F9F16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0" name="任意多边形 99"/>
            <p:cNvSpPr/>
            <p:nvPr/>
          </p:nvSpPr>
          <p:spPr>
            <a:xfrm>
              <a:off x="9746661" y="3201129"/>
              <a:ext cx="1394119" cy="400049"/>
            </a:xfrm>
            <a:custGeom>
              <a:avLst/>
              <a:gdLst>
                <a:gd name="connsiteX0" fmla="*/ 0 w 1306286"/>
                <a:gd name="connsiteY0" fmla="*/ 0 h 400049"/>
                <a:gd name="connsiteX1" fmla="*/ 961337 w 1306286"/>
                <a:gd name="connsiteY1" fmla="*/ 0 h 400049"/>
                <a:gd name="connsiteX2" fmla="*/ 1306286 w 1306286"/>
                <a:gd name="connsiteY2" fmla="*/ 390706 h 400049"/>
                <a:gd name="connsiteX3" fmla="*/ 1306286 w 1306286"/>
                <a:gd name="connsiteY3" fmla="*/ 400049 h 400049"/>
                <a:gd name="connsiteX4" fmla="*/ 352725 w 1306286"/>
                <a:gd name="connsiteY4" fmla="*/ 400049 h 400049"/>
                <a:gd name="connsiteX5" fmla="*/ 0 w 1306286"/>
                <a:gd name="connsiteY5" fmla="*/ 537 h 4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400049">
                  <a:moveTo>
                    <a:pt x="0" y="0"/>
                  </a:moveTo>
                  <a:lnTo>
                    <a:pt x="961337" y="0"/>
                  </a:lnTo>
                  <a:lnTo>
                    <a:pt x="1306286" y="390706"/>
                  </a:lnTo>
                  <a:lnTo>
                    <a:pt x="1306286" y="400049"/>
                  </a:lnTo>
                  <a:lnTo>
                    <a:pt x="352725" y="400049"/>
                  </a:lnTo>
                  <a:lnTo>
                    <a:pt x="0" y="53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5" name="矩形 104"/>
            <p:cNvSpPr/>
            <p:nvPr/>
          </p:nvSpPr>
          <p:spPr>
            <a:xfrm>
              <a:off x="10122217" y="3601179"/>
              <a:ext cx="1018563" cy="2716603"/>
            </a:xfrm>
            <a:prstGeom prst="rect">
              <a:avLst/>
            </a:prstGeom>
            <a:noFill/>
            <a:ln>
              <a:solidFill>
                <a:srgbClr val="F9F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692635" y="5118321"/>
            <a:ext cx="1408867" cy="1199462"/>
            <a:chOff x="6692635" y="5118321"/>
            <a:chExt cx="1408867" cy="1199462"/>
          </a:xfrm>
        </p:grpSpPr>
        <p:sp>
          <p:nvSpPr>
            <p:cNvPr id="103" name="任意多边形 102"/>
            <p:cNvSpPr/>
            <p:nvPr/>
          </p:nvSpPr>
          <p:spPr>
            <a:xfrm>
              <a:off x="6692635" y="5118321"/>
              <a:ext cx="604157" cy="1190463"/>
            </a:xfrm>
            <a:custGeom>
              <a:avLst/>
              <a:gdLst>
                <a:gd name="connsiteX0" fmla="*/ 0 w 604157"/>
                <a:gd name="connsiteY0" fmla="*/ 0 h 1190463"/>
                <a:gd name="connsiteX1" fmla="*/ 604157 w 604157"/>
                <a:gd name="connsiteY1" fmla="*/ 0 h 1190463"/>
                <a:gd name="connsiteX2" fmla="*/ 604157 w 604157"/>
                <a:gd name="connsiteY2" fmla="*/ 400052 h 1190463"/>
                <a:gd name="connsiteX3" fmla="*/ 375556 w 604157"/>
                <a:gd name="connsiteY3" fmla="*/ 400052 h 1190463"/>
                <a:gd name="connsiteX4" fmla="*/ 375556 w 604157"/>
                <a:gd name="connsiteY4" fmla="*/ 1190463 h 1190463"/>
                <a:gd name="connsiteX5" fmla="*/ 7413 w 604157"/>
                <a:gd name="connsiteY5" fmla="*/ 799757 h 1190463"/>
                <a:gd name="connsiteX6" fmla="*/ 0 w 604157"/>
                <a:gd name="connsiteY6" fmla="*/ 799757 h 119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57" h="1190463">
                  <a:moveTo>
                    <a:pt x="0" y="0"/>
                  </a:moveTo>
                  <a:lnTo>
                    <a:pt x="604157" y="0"/>
                  </a:lnTo>
                  <a:lnTo>
                    <a:pt x="604157" y="400052"/>
                  </a:lnTo>
                  <a:lnTo>
                    <a:pt x="375556" y="400052"/>
                  </a:lnTo>
                  <a:lnTo>
                    <a:pt x="375556" y="1190463"/>
                  </a:lnTo>
                  <a:lnTo>
                    <a:pt x="7413" y="799757"/>
                  </a:lnTo>
                  <a:lnTo>
                    <a:pt x="0" y="799757"/>
                  </a:lnTo>
                  <a:close/>
                </a:path>
              </a:pathLst>
            </a:custGeom>
            <a:noFill/>
            <a:ln>
              <a:solidFill>
                <a:srgbClr val="F9F16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6" name="矩形 105"/>
            <p:cNvSpPr/>
            <p:nvPr/>
          </p:nvSpPr>
          <p:spPr>
            <a:xfrm>
              <a:off x="7068191" y="5518373"/>
              <a:ext cx="1018563" cy="799410"/>
            </a:xfrm>
            <a:prstGeom prst="rect">
              <a:avLst/>
            </a:prstGeom>
            <a:noFill/>
            <a:ln>
              <a:solidFill>
                <a:srgbClr val="F9F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6707383" y="5118322"/>
              <a:ext cx="1394119" cy="400049"/>
            </a:xfrm>
            <a:custGeom>
              <a:avLst/>
              <a:gdLst>
                <a:gd name="connsiteX0" fmla="*/ 0 w 1306286"/>
                <a:gd name="connsiteY0" fmla="*/ 0 h 400049"/>
                <a:gd name="connsiteX1" fmla="*/ 961337 w 1306286"/>
                <a:gd name="connsiteY1" fmla="*/ 0 h 400049"/>
                <a:gd name="connsiteX2" fmla="*/ 1306286 w 1306286"/>
                <a:gd name="connsiteY2" fmla="*/ 390706 h 400049"/>
                <a:gd name="connsiteX3" fmla="*/ 1306286 w 1306286"/>
                <a:gd name="connsiteY3" fmla="*/ 400049 h 400049"/>
                <a:gd name="connsiteX4" fmla="*/ 352725 w 1306286"/>
                <a:gd name="connsiteY4" fmla="*/ 400049 h 400049"/>
                <a:gd name="connsiteX5" fmla="*/ 0 w 1306286"/>
                <a:gd name="connsiteY5" fmla="*/ 537 h 4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400049">
                  <a:moveTo>
                    <a:pt x="0" y="0"/>
                  </a:moveTo>
                  <a:lnTo>
                    <a:pt x="961337" y="0"/>
                  </a:lnTo>
                  <a:lnTo>
                    <a:pt x="1306286" y="390706"/>
                  </a:lnTo>
                  <a:lnTo>
                    <a:pt x="1306286" y="400049"/>
                  </a:lnTo>
                  <a:lnTo>
                    <a:pt x="352725" y="400049"/>
                  </a:lnTo>
                  <a:lnTo>
                    <a:pt x="0" y="53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2"/>
          <p:cNvGrpSpPr/>
          <p:nvPr/>
        </p:nvGrpSpPr>
        <p:grpSpPr>
          <a:xfrm>
            <a:off x="7707085" y="4449543"/>
            <a:ext cx="1394119" cy="1868239"/>
            <a:chOff x="7707085" y="4449543"/>
            <a:chExt cx="1394119" cy="1868239"/>
          </a:xfrm>
        </p:grpSpPr>
        <p:sp>
          <p:nvSpPr>
            <p:cNvPr id="102" name="任意多边形 101"/>
            <p:cNvSpPr/>
            <p:nvPr/>
          </p:nvSpPr>
          <p:spPr>
            <a:xfrm>
              <a:off x="7707085" y="4465871"/>
              <a:ext cx="604157" cy="1052502"/>
            </a:xfrm>
            <a:custGeom>
              <a:avLst/>
              <a:gdLst>
                <a:gd name="connsiteX0" fmla="*/ 0 w 604157"/>
                <a:gd name="connsiteY0" fmla="*/ 1052500 h 1052502"/>
                <a:gd name="connsiteX1" fmla="*/ 375556 w 604157"/>
                <a:gd name="connsiteY1" fmla="*/ 1052500 h 1052502"/>
                <a:gd name="connsiteX2" fmla="*/ 375556 w 604157"/>
                <a:gd name="connsiteY2" fmla="*/ 1052502 h 1052502"/>
                <a:gd name="connsiteX3" fmla="*/ 0 w 604157"/>
                <a:gd name="connsiteY3" fmla="*/ 1052502 h 1052502"/>
                <a:gd name="connsiteX4" fmla="*/ 0 w 604157"/>
                <a:gd name="connsiteY4" fmla="*/ 0 h 1052502"/>
                <a:gd name="connsiteX5" fmla="*/ 604157 w 604157"/>
                <a:gd name="connsiteY5" fmla="*/ 0 h 1052502"/>
                <a:gd name="connsiteX6" fmla="*/ 604157 w 604157"/>
                <a:gd name="connsiteY6" fmla="*/ 383722 h 1052502"/>
                <a:gd name="connsiteX7" fmla="*/ 375556 w 604157"/>
                <a:gd name="connsiteY7" fmla="*/ 383722 h 1052502"/>
                <a:gd name="connsiteX8" fmla="*/ 375556 w 604157"/>
                <a:gd name="connsiteY8" fmla="*/ 1025314 h 1052502"/>
                <a:gd name="connsiteX9" fmla="*/ 24226 w 604157"/>
                <a:gd name="connsiteY9" fmla="*/ 652451 h 1052502"/>
                <a:gd name="connsiteX10" fmla="*/ 0 w 604157"/>
                <a:gd name="connsiteY10" fmla="*/ 652451 h 10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157" h="1052502">
                  <a:moveTo>
                    <a:pt x="0" y="1052500"/>
                  </a:moveTo>
                  <a:lnTo>
                    <a:pt x="375556" y="1052500"/>
                  </a:lnTo>
                  <a:lnTo>
                    <a:pt x="375556" y="1052502"/>
                  </a:lnTo>
                  <a:lnTo>
                    <a:pt x="0" y="1052502"/>
                  </a:lnTo>
                  <a:close/>
                  <a:moveTo>
                    <a:pt x="0" y="0"/>
                  </a:moveTo>
                  <a:lnTo>
                    <a:pt x="604157" y="0"/>
                  </a:lnTo>
                  <a:lnTo>
                    <a:pt x="604157" y="383722"/>
                  </a:lnTo>
                  <a:lnTo>
                    <a:pt x="375556" y="383722"/>
                  </a:lnTo>
                  <a:lnTo>
                    <a:pt x="375556" y="1025314"/>
                  </a:lnTo>
                  <a:lnTo>
                    <a:pt x="24226" y="652451"/>
                  </a:lnTo>
                  <a:lnTo>
                    <a:pt x="0" y="652451"/>
                  </a:lnTo>
                  <a:close/>
                </a:path>
              </a:pathLst>
            </a:custGeom>
            <a:noFill/>
            <a:ln>
              <a:solidFill>
                <a:srgbClr val="F9F16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8" name="矩形 107"/>
            <p:cNvSpPr/>
            <p:nvPr/>
          </p:nvSpPr>
          <p:spPr>
            <a:xfrm>
              <a:off x="8082641" y="4849593"/>
              <a:ext cx="1018563" cy="1468189"/>
            </a:xfrm>
            <a:prstGeom prst="rect">
              <a:avLst/>
            </a:prstGeom>
            <a:noFill/>
            <a:ln>
              <a:solidFill>
                <a:srgbClr val="F9F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p:nvSpPr>
          <p:spPr>
            <a:xfrm>
              <a:off x="7707085" y="4449543"/>
              <a:ext cx="1394119" cy="400049"/>
            </a:xfrm>
            <a:custGeom>
              <a:avLst/>
              <a:gdLst>
                <a:gd name="connsiteX0" fmla="*/ 0 w 1306286"/>
                <a:gd name="connsiteY0" fmla="*/ 0 h 400049"/>
                <a:gd name="connsiteX1" fmla="*/ 961337 w 1306286"/>
                <a:gd name="connsiteY1" fmla="*/ 0 h 400049"/>
                <a:gd name="connsiteX2" fmla="*/ 1306286 w 1306286"/>
                <a:gd name="connsiteY2" fmla="*/ 390706 h 400049"/>
                <a:gd name="connsiteX3" fmla="*/ 1306286 w 1306286"/>
                <a:gd name="connsiteY3" fmla="*/ 400049 h 400049"/>
                <a:gd name="connsiteX4" fmla="*/ 352725 w 1306286"/>
                <a:gd name="connsiteY4" fmla="*/ 400049 h 400049"/>
                <a:gd name="connsiteX5" fmla="*/ 0 w 1306286"/>
                <a:gd name="connsiteY5" fmla="*/ 537 h 4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400049">
                  <a:moveTo>
                    <a:pt x="0" y="0"/>
                  </a:moveTo>
                  <a:lnTo>
                    <a:pt x="961337" y="0"/>
                  </a:lnTo>
                  <a:lnTo>
                    <a:pt x="1306286" y="390706"/>
                  </a:lnTo>
                  <a:lnTo>
                    <a:pt x="1306286" y="400049"/>
                  </a:lnTo>
                  <a:lnTo>
                    <a:pt x="352725" y="400049"/>
                  </a:lnTo>
                  <a:lnTo>
                    <a:pt x="0" y="53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8" name="组合 7"/>
          <p:cNvGrpSpPr/>
          <p:nvPr/>
        </p:nvGrpSpPr>
        <p:grpSpPr>
          <a:xfrm>
            <a:off x="8726873" y="3973312"/>
            <a:ext cx="1394119" cy="2344470"/>
            <a:chOff x="8726873" y="3973312"/>
            <a:chExt cx="1394119" cy="2344470"/>
          </a:xfrm>
        </p:grpSpPr>
        <p:sp>
          <p:nvSpPr>
            <p:cNvPr id="110" name="矩形 109"/>
            <p:cNvSpPr/>
            <p:nvPr/>
          </p:nvSpPr>
          <p:spPr>
            <a:xfrm>
              <a:off x="9102429" y="4373363"/>
              <a:ext cx="1018563" cy="1944419"/>
            </a:xfrm>
            <a:prstGeom prst="rect">
              <a:avLst/>
            </a:prstGeom>
            <a:noFill/>
            <a:ln>
              <a:solidFill>
                <a:srgbClr val="F9F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8726873" y="3973312"/>
              <a:ext cx="1394119" cy="2344470"/>
              <a:chOff x="8726873" y="3973312"/>
              <a:chExt cx="1394119" cy="2344470"/>
            </a:xfrm>
          </p:grpSpPr>
          <p:sp>
            <p:nvSpPr>
              <p:cNvPr id="101" name="任意多边形 100"/>
              <p:cNvSpPr/>
              <p:nvPr/>
            </p:nvSpPr>
            <p:spPr>
              <a:xfrm>
                <a:off x="8726873" y="3973312"/>
                <a:ext cx="604157" cy="2344470"/>
              </a:xfrm>
              <a:custGeom>
                <a:avLst/>
                <a:gdLst>
                  <a:gd name="connsiteX0" fmla="*/ 0 w 604157"/>
                  <a:gd name="connsiteY0" fmla="*/ 0 h 2344470"/>
                  <a:gd name="connsiteX1" fmla="*/ 604157 w 604157"/>
                  <a:gd name="connsiteY1" fmla="*/ 0 h 2344470"/>
                  <a:gd name="connsiteX2" fmla="*/ 604157 w 604157"/>
                  <a:gd name="connsiteY2" fmla="*/ 400051 h 2344470"/>
                  <a:gd name="connsiteX3" fmla="*/ 375556 w 604157"/>
                  <a:gd name="connsiteY3" fmla="*/ 400051 h 2344470"/>
                  <a:gd name="connsiteX4" fmla="*/ 375556 w 604157"/>
                  <a:gd name="connsiteY4" fmla="*/ 2344470 h 2344470"/>
                  <a:gd name="connsiteX5" fmla="*/ 374331 w 604157"/>
                  <a:gd name="connsiteY5" fmla="*/ 2344470 h 2344470"/>
                  <a:gd name="connsiteX6" fmla="*/ 374331 w 604157"/>
                  <a:gd name="connsiteY6" fmla="*/ 876281 h 2344470"/>
                  <a:gd name="connsiteX7" fmla="*/ 0 w 604157"/>
                  <a:gd name="connsiteY7" fmla="*/ 876281 h 2344470"/>
                  <a:gd name="connsiteX8" fmla="*/ 0 w 604157"/>
                  <a:gd name="connsiteY8" fmla="*/ 876280 h 2344470"/>
                  <a:gd name="connsiteX9" fmla="*/ 374331 w 604157"/>
                  <a:gd name="connsiteY9" fmla="*/ 876280 h 2344470"/>
                  <a:gd name="connsiteX10" fmla="*/ 374331 w 604157"/>
                  <a:gd name="connsiteY10" fmla="*/ 866937 h 2344470"/>
                  <a:gd name="connsiteX11" fmla="*/ 6188 w 604157"/>
                  <a:gd name="connsiteY11" fmla="*/ 476231 h 2344470"/>
                  <a:gd name="connsiteX12" fmla="*/ 0 w 604157"/>
                  <a:gd name="connsiteY12" fmla="*/ 476231 h 234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157" h="2344470">
                    <a:moveTo>
                      <a:pt x="0" y="0"/>
                    </a:moveTo>
                    <a:lnTo>
                      <a:pt x="604157" y="0"/>
                    </a:lnTo>
                    <a:lnTo>
                      <a:pt x="604157" y="400051"/>
                    </a:lnTo>
                    <a:lnTo>
                      <a:pt x="375556" y="400051"/>
                    </a:lnTo>
                    <a:lnTo>
                      <a:pt x="375556" y="2344470"/>
                    </a:lnTo>
                    <a:lnTo>
                      <a:pt x="374331" y="2344470"/>
                    </a:lnTo>
                    <a:lnTo>
                      <a:pt x="374331" y="876281"/>
                    </a:lnTo>
                    <a:lnTo>
                      <a:pt x="0" y="876281"/>
                    </a:lnTo>
                    <a:lnTo>
                      <a:pt x="0" y="876280"/>
                    </a:lnTo>
                    <a:lnTo>
                      <a:pt x="374331" y="876280"/>
                    </a:lnTo>
                    <a:lnTo>
                      <a:pt x="374331" y="866937"/>
                    </a:lnTo>
                    <a:lnTo>
                      <a:pt x="6188" y="476231"/>
                    </a:lnTo>
                    <a:lnTo>
                      <a:pt x="0" y="476231"/>
                    </a:lnTo>
                    <a:close/>
                  </a:path>
                </a:pathLst>
              </a:custGeom>
              <a:noFill/>
              <a:ln>
                <a:solidFill>
                  <a:srgbClr val="F9F16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1" name="任意多边形 110"/>
              <p:cNvSpPr/>
              <p:nvPr/>
            </p:nvSpPr>
            <p:spPr>
              <a:xfrm>
                <a:off x="8726873" y="3973313"/>
                <a:ext cx="1394119" cy="400049"/>
              </a:xfrm>
              <a:custGeom>
                <a:avLst/>
                <a:gdLst>
                  <a:gd name="connsiteX0" fmla="*/ 0 w 1306286"/>
                  <a:gd name="connsiteY0" fmla="*/ 0 h 400049"/>
                  <a:gd name="connsiteX1" fmla="*/ 961337 w 1306286"/>
                  <a:gd name="connsiteY1" fmla="*/ 0 h 400049"/>
                  <a:gd name="connsiteX2" fmla="*/ 1306286 w 1306286"/>
                  <a:gd name="connsiteY2" fmla="*/ 390706 h 400049"/>
                  <a:gd name="connsiteX3" fmla="*/ 1306286 w 1306286"/>
                  <a:gd name="connsiteY3" fmla="*/ 400049 h 400049"/>
                  <a:gd name="connsiteX4" fmla="*/ 352725 w 1306286"/>
                  <a:gd name="connsiteY4" fmla="*/ 400049 h 400049"/>
                  <a:gd name="connsiteX5" fmla="*/ 0 w 1306286"/>
                  <a:gd name="connsiteY5" fmla="*/ 537 h 4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400049">
                    <a:moveTo>
                      <a:pt x="0" y="0"/>
                    </a:moveTo>
                    <a:lnTo>
                      <a:pt x="961337" y="0"/>
                    </a:lnTo>
                    <a:lnTo>
                      <a:pt x="1306286" y="390706"/>
                    </a:lnTo>
                    <a:lnTo>
                      <a:pt x="1306286" y="400049"/>
                    </a:lnTo>
                    <a:lnTo>
                      <a:pt x="352725" y="400049"/>
                    </a:lnTo>
                    <a:lnTo>
                      <a:pt x="0" y="53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12" name="Freeform 23"/>
          <p:cNvSpPr>
            <a:spLocks noEditPoints="1"/>
          </p:cNvSpPr>
          <p:nvPr/>
        </p:nvSpPr>
        <p:spPr bwMode="auto">
          <a:xfrm>
            <a:off x="7024303" y="3518908"/>
            <a:ext cx="596185" cy="1842993"/>
          </a:xfrm>
          <a:custGeom>
            <a:avLst/>
            <a:gdLst>
              <a:gd name="T0" fmla="*/ 107 w 121"/>
              <a:gd name="T1" fmla="*/ 193 h 374"/>
              <a:gd name="T2" fmla="*/ 100 w 121"/>
              <a:gd name="T3" fmla="*/ 165 h 374"/>
              <a:gd name="T4" fmla="*/ 90 w 121"/>
              <a:gd name="T5" fmla="*/ 120 h 374"/>
              <a:gd name="T6" fmla="*/ 86 w 121"/>
              <a:gd name="T7" fmla="*/ 88 h 374"/>
              <a:gd name="T8" fmla="*/ 78 w 121"/>
              <a:gd name="T9" fmla="*/ 70 h 374"/>
              <a:gd name="T10" fmla="*/ 60 w 121"/>
              <a:gd name="T11" fmla="*/ 55 h 374"/>
              <a:gd name="T12" fmla="*/ 65 w 121"/>
              <a:gd name="T13" fmla="*/ 43 h 374"/>
              <a:gd name="T14" fmla="*/ 64 w 121"/>
              <a:gd name="T15" fmla="*/ 22 h 374"/>
              <a:gd name="T16" fmla="*/ 42 w 121"/>
              <a:gd name="T17" fmla="*/ 5 h 374"/>
              <a:gd name="T18" fmla="*/ 26 w 121"/>
              <a:gd name="T19" fmla="*/ 24 h 374"/>
              <a:gd name="T20" fmla="*/ 29 w 121"/>
              <a:gd name="T21" fmla="*/ 38 h 374"/>
              <a:gd name="T22" fmla="*/ 33 w 121"/>
              <a:gd name="T23" fmla="*/ 50 h 374"/>
              <a:gd name="T24" fmla="*/ 11 w 121"/>
              <a:gd name="T25" fmla="*/ 69 h 374"/>
              <a:gd name="T26" fmla="*/ 5 w 121"/>
              <a:gd name="T27" fmla="*/ 95 h 374"/>
              <a:gd name="T28" fmla="*/ 18 w 121"/>
              <a:gd name="T29" fmla="*/ 130 h 374"/>
              <a:gd name="T30" fmla="*/ 15 w 121"/>
              <a:gd name="T31" fmla="*/ 160 h 374"/>
              <a:gd name="T32" fmla="*/ 17 w 121"/>
              <a:gd name="T33" fmla="*/ 209 h 374"/>
              <a:gd name="T34" fmla="*/ 11 w 121"/>
              <a:gd name="T35" fmla="*/ 283 h 374"/>
              <a:gd name="T36" fmla="*/ 10 w 121"/>
              <a:gd name="T37" fmla="*/ 321 h 374"/>
              <a:gd name="T38" fmla="*/ 6 w 121"/>
              <a:gd name="T39" fmla="*/ 353 h 374"/>
              <a:gd name="T40" fmla="*/ 10 w 121"/>
              <a:gd name="T41" fmla="*/ 364 h 374"/>
              <a:gd name="T42" fmla="*/ 20 w 121"/>
              <a:gd name="T43" fmla="*/ 372 h 374"/>
              <a:gd name="T44" fmla="*/ 37 w 121"/>
              <a:gd name="T45" fmla="*/ 366 h 374"/>
              <a:gd name="T46" fmla="*/ 36 w 121"/>
              <a:gd name="T47" fmla="*/ 343 h 374"/>
              <a:gd name="T48" fmla="*/ 42 w 121"/>
              <a:gd name="T49" fmla="*/ 287 h 374"/>
              <a:gd name="T50" fmla="*/ 52 w 121"/>
              <a:gd name="T51" fmla="*/ 247 h 374"/>
              <a:gd name="T52" fmla="*/ 52 w 121"/>
              <a:gd name="T53" fmla="*/ 305 h 374"/>
              <a:gd name="T54" fmla="*/ 55 w 121"/>
              <a:gd name="T55" fmla="*/ 329 h 374"/>
              <a:gd name="T56" fmla="*/ 53 w 121"/>
              <a:gd name="T57" fmla="*/ 353 h 374"/>
              <a:gd name="T58" fmla="*/ 70 w 121"/>
              <a:gd name="T59" fmla="*/ 353 h 374"/>
              <a:gd name="T60" fmla="*/ 90 w 121"/>
              <a:gd name="T61" fmla="*/ 359 h 374"/>
              <a:gd name="T62" fmla="*/ 101 w 121"/>
              <a:gd name="T63" fmla="*/ 351 h 374"/>
              <a:gd name="T64" fmla="*/ 84 w 121"/>
              <a:gd name="T65" fmla="*/ 341 h 374"/>
              <a:gd name="T66" fmla="*/ 83 w 121"/>
              <a:gd name="T67" fmla="*/ 306 h 374"/>
              <a:gd name="T68" fmla="*/ 87 w 121"/>
              <a:gd name="T69" fmla="*/ 256 h 374"/>
              <a:gd name="T70" fmla="*/ 121 w 121"/>
              <a:gd name="T71" fmla="*/ 216 h 374"/>
              <a:gd name="T72" fmla="*/ 87 w 121"/>
              <a:gd name="T73" fmla="*/ 188 h 374"/>
              <a:gd name="T74" fmla="*/ 58 w 121"/>
              <a:gd name="T75" fmla="*/ 61 h 374"/>
              <a:gd name="T76" fmla="*/ 58 w 121"/>
              <a:gd name="T77" fmla="*/ 61 h 374"/>
              <a:gd name="T78" fmla="*/ 72 w 121"/>
              <a:gd name="T79" fmla="*/ 83 h 374"/>
              <a:gd name="T80" fmla="*/ 52 w 121"/>
              <a:gd name="T81" fmla="*/ 80 h 374"/>
              <a:gd name="T82" fmla="*/ 35 w 121"/>
              <a:gd name="T83" fmla="*/ 52 h 374"/>
              <a:gd name="T84" fmla="*/ 34 w 121"/>
              <a:gd name="T85" fmla="*/ 59 h 374"/>
              <a:gd name="T86" fmla="*/ 49 w 121"/>
              <a:gd name="T87" fmla="*/ 82 h 374"/>
              <a:gd name="T88" fmla="*/ 27 w 121"/>
              <a:gd name="T89" fmla="*/ 82 h 374"/>
              <a:gd name="T90" fmla="*/ 74 w 121"/>
              <a:gd name="T91" fmla="*/ 101 h 374"/>
              <a:gd name="T92" fmla="*/ 74 w 121"/>
              <a:gd name="T93" fmla="*/ 106 h 374"/>
              <a:gd name="T94" fmla="*/ 26 w 121"/>
              <a:gd name="T95" fmla="*/ 131 h 374"/>
              <a:gd name="T96" fmla="*/ 54 w 121"/>
              <a:gd name="T97" fmla="*/ 156 h 374"/>
              <a:gd name="T98" fmla="*/ 53 w 121"/>
              <a:gd name="T99" fmla="*/ 163 h 374"/>
              <a:gd name="T100" fmla="*/ 66 w 121"/>
              <a:gd name="T101" fmla="*/ 205 h 374"/>
              <a:gd name="T102" fmla="*/ 74 w 121"/>
              <a:gd name="T103" fmla="*/ 192 h 374"/>
              <a:gd name="T104" fmla="*/ 75 w 121"/>
              <a:gd name="T105" fmla="*/ 131 h 374"/>
              <a:gd name="T106" fmla="*/ 73 w 121"/>
              <a:gd name="T107" fmla="*/ 133 h 374"/>
              <a:gd name="T108" fmla="*/ 78 w 121"/>
              <a:gd name="T109" fmla="*/ 159 h 374"/>
              <a:gd name="T110" fmla="*/ 78 w 121"/>
              <a:gd name="T111" fmla="*/ 208 h 374"/>
              <a:gd name="T112" fmla="*/ 89 w 121"/>
              <a:gd name="T113" fmla="*/ 205 h 374"/>
              <a:gd name="T114" fmla="*/ 90 w 121"/>
              <a:gd name="T115" fmla="*/ 20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374">
                <a:moveTo>
                  <a:pt x="107" y="207"/>
                </a:moveTo>
                <a:cubicBezTo>
                  <a:pt x="107" y="202"/>
                  <a:pt x="107" y="202"/>
                  <a:pt x="107" y="202"/>
                </a:cubicBezTo>
                <a:cubicBezTo>
                  <a:pt x="107" y="193"/>
                  <a:pt x="107" y="193"/>
                  <a:pt x="107" y="193"/>
                </a:cubicBezTo>
                <a:cubicBezTo>
                  <a:pt x="107" y="190"/>
                  <a:pt x="107" y="190"/>
                  <a:pt x="107" y="190"/>
                </a:cubicBezTo>
                <a:cubicBezTo>
                  <a:pt x="105" y="184"/>
                  <a:pt x="105" y="184"/>
                  <a:pt x="105" y="184"/>
                </a:cubicBezTo>
                <a:cubicBezTo>
                  <a:pt x="100" y="165"/>
                  <a:pt x="100" y="165"/>
                  <a:pt x="100" y="165"/>
                </a:cubicBezTo>
                <a:cubicBezTo>
                  <a:pt x="95" y="144"/>
                  <a:pt x="95" y="144"/>
                  <a:pt x="95" y="144"/>
                </a:cubicBezTo>
                <a:cubicBezTo>
                  <a:pt x="94" y="132"/>
                  <a:pt x="94" y="132"/>
                  <a:pt x="94" y="132"/>
                </a:cubicBezTo>
                <a:cubicBezTo>
                  <a:pt x="90" y="120"/>
                  <a:pt x="90" y="120"/>
                  <a:pt x="90" y="120"/>
                </a:cubicBezTo>
                <a:cubicBezTo>
                  <a:pt x="89" y="106"/>
                  <a:pt x="89" y="106"/>
                  <a:pt x="89" y="106"/>
                </a:cubicBezTo>
                <a:cubicBezTo>
                  <a:pt x="87" y="98"/>
                  <a:pt x="87" y="98"/>
                  <a:pt x="87" y="98"/>
                </a:cubicBezTo>
                <a:cubicBezTo>
                  <a:pt x="86" y="88"/>
                  <a:pt x="86" y="88"/>
                  <a:pt x="86" y="88"/>
                </a:cubicBezTo>
                <a:cubicBezTo>
                  <a:pt x="84" y="77"/>
                  <a:pt x="84" y="77"/>
                  <a:pt x="84" y="77"/>
                </a:cubicBezTo>
                <a:cubicBezTo>
                  <a:pt x="83" y="73"/>
                  <a:pt x="83" y="73"/>
                  <a:pt x="83" y="73"/>
                </a:cubicBezTo>
                <a:cubicBezTo>
                  <a:pt x="78" y="70"/>
                  <a:pt x="78" y="70"/>
                  <a:pt x="78" y="70"/>
                </a:cubicBezTo>
                <a:cubicBezTo>
                  <a:pt x="67" y="65"/>
                  <a:pt x="67" y="65"/>
                  <a:pt x="67" y="65"/>
                </a:cubicBezTo>
                <a:cubicBezTo>
                  <a:pt x="60" y="60"/>
                  <a:pt x="60" y="60"/>
                  <a:pt x="60" y="60"/>
                </a:cubicBezTo>
                <a:cubicBezTo>
                  <a:pt x="60" y="55"/>
                  <a:pt x="60" y="55"/>
                  <a:pt x="60" y="55"/>
                </a:cubicBezTo>
                <a:cubicBezTo>
                  <a:pt x="62" y="53"/>
                  <a:pt x="62" y="53"/>
                  <a:pt x="62" y="53"/>
                </a:cubicBezTo>
                <a:cubicBezTo>
                  <a:pt x="63" y="47"/>
                  <a:pt x="63" y="47"/>
                  <a:pt x="63" y="47"/>
                </a:cubicBezTo>
                <a:cubicBezTo>
                  <a:pt x="65" y="43"/>
                  <a:pt x="65" y="43"/>
                  <a:pt x="65" y="43"/>
                </a:cubicBezTo>
                <a:cubicBezTo>
                  <a:pt x="65" y="31"/>
                  <a:pt x="65" y="31"/>
                  <a:pt x="65" y="31"/>
                </a:cubicBezTo>
                <a:cubicBezTo>
                  <a:pt x="65" y="28"/>
                  <a:pt x="65" y="28"/>
                  <a:pt x="65" y="28"/>
                </a:cubicBezTo>
                <a:cubicBezTo>
                  <a:pt x="64" y="22"/>
                  <a:pt x="64" y="22"/>
                  <a:pt x="64" y="22"/>
                </a:cubicBezTo>
                <a:cubicBezTo>
                  <a:pt x="64" y="22"/>
                  <a:pt x="62" y="17"/>
                  <a:pt x="62" y="14"/>
                </a:cubicBezTo>
                <a:cubicBezTo>
                  <a:pt x="62" y="10"/>
                  <a:pt x="56" y="5"/>
                  <a:pt x="56" y="5"/>
                </a:cubicBezTo>
                <a:cubicBezTo>
                  <a:pt x="49" y="0"/>
                  <a:pt x="42" y="5"/>
                  <a:pt x="42" y="5"/>
                </a:cubicBezTo>
                <a:cubicBezTo>
                  <a:pt x="42" y="5"/>
                  <a:pt x="36" y="7"/>
                  <a:pt x="32" y="10"/>
                </a:cubicBezTo>
                <a:cubicBezTo>
                  <a:pt x="28" y="12"/>
                  <a:pt x="26" y="17"/>
                  <a:pt x="26" y="17"/>
                </a:cubicBezTo>
                <a:cubicBezTo>
                  <a:pt x="26" y="24"/>
                  <a:pt x="26" y="24"/>
                  <a:pt x="26" y="24"/>
                </a:cubicBezTo>
                <a:cubicBezTo>
                  <a:pt x="28" y="32"/>
                  <a:pt x="28" y="32"/>
                  <a:pt x="28" y="32"/>
                </a:cubicBezTo>
                <a:cubicBezTo>
                  <a:pt x="27" y="34"/>
                  <a:pt x="27" y="34"/>
                  <a:pt x="27" y="34"/>
                </a:cubicBezTo>
                <a:cubicBezTo>
                  <a:pt x="29" y="38"/>
                  <a:pt x="29" y="38"/>
                  <a:pt x="29" y="38"/>
                </a:cubicBezTo>
                <a:cubicBezTo>
                  <a:pt x="32" y="43"/>
                  <a:pt x="32" y="43"/>
                  <a:pt x="32" y="43"/>
                </a:cubicBezTo>
                <a:cubicBezTo>
                  <a:pt x="34" y="46"/>
                  <a:pt x="34" y="46"/>
                  <a:pt x="34" y="46"/>
                </a:cubicBezTo>
                <a:cubicBezTo>
                  <a:pt x="33" y="50"/>
                  <a:pt x="33" y="50"/>
                  <a:pt x="33" y="50"/>
                </a:cubicBezTo>
                <a:cubicBezTo>
                  <a:pt x="29" y="53"/>
                  <a:pt x="29" y="53"/>
                  <a:pt x="29" y="53"/>
                </a:cubicBezTo>
                <a:cubicBezTo>
                  <a:pt x="23" y="62"/>
                  <a:pt x="23" y="62"/>
                  <a:pt x="23" y="62"/>
                </a:cubicBezTo>
                <a:cubicBezTo>
                  <a:pt x="11" y="69"/>
                  <a:pt x="11" y="69"/>
                  <a:pt x="11" y="69"/>
                </a:cubicBezTo>
                <a:cubicBezTo>
                  <a:pt x="11" y="69"/>
                  <a:pt x="3" y="75"/>
                  <a:pt x="1" y="75"/>
                </a:cubicBezTo>
                <a:cubicBezTo>
                  <a:pt x="0" y="76"/>
                  <a:pt x="1" y="86"/>
                  <a:pt x="1" y="86"/>
                </a:cubicBezTo>
                <a:cubicBezTo>
                  <a:pt x="5" y="95"/>
                  <a:pt x="5" y="95"/>
                  <a:pt x="5" y="95"/>
                </a:cubicBezTo>
                <a:cubicBezTo>
                  <a:pt x="8" y="106"/>
                  <a:pt x="8" y="106"/>
                  <a:pt x="8" y="106"/>
                </a:cubicBezTo>
                <a:cubicBezTo>
                  <a:pt x="15" y="122"/>
                  <a:pt x="15" y="122"/>
                  <a:pt x="15" y="122"/>
                </a:cubicBezTo>
                <a:cubicBezTo>
                  <a:pt x="18" y="130"/>
                  <a:pt x="18" y="130"/>
                  <a:pt x="18" y="130"/>
                </a:cubicBezTo>
                <a:cubicBezTo>
                  <a:pt x="18" y="130"/>
                  <a:pt x="17" y="136"/>
                  <a:pt x="17" y="139"/>
                </a:cubicBezTo>
                <a:cubicBezTo>
                  <a:pt x="16" y="142"/>
                  <a:pt x="15" y="151"/>
                  <a:pt x="15" y="151"/>
                </a:cubicBezTo>
                <a:cubicBezTo>
                  <a:pt x="15" y="160"/>
                  <a:pt x="15" y="160"/>
                  <a:pt x="15" y="160"/>
                </a:cubicBezTo>
                <a:cubicBezTo>
                  <a:pt x="16" y="179"/>
                  <a:pt x="16" y="179"/>
                  <a:pt x="16" y="179"/>
                </a:cubicBezTo>
                <a:cubicBezTo>
                  <a:pt x="14" y="208"/>
                  <a:pt x="14" y="208"/>
                  <a:pt x="14" y="208"/>
                </a:cubicBezTo>
                <a:cubicBezTo>
                  <a:pt x="17" y="209"/>
                  <a:pt x="17" y="209"/>
                  <a:pt x="17" y="209"/>
                </a:cubicBezTo>
                <a:cubicBezTo>
                  <a:pt x="16" y="254"/>
                  <a:pt x="16" y="254"/>
                  <a:pt x="16" y="254"/>
                </a:cubicBezTo>
                <a:cubicBezTo>
                  <a:pt x="13" y="273"/>
                  <a:pt x="13" y="273"/>
                  <a:pt x="13" y="273"/>
                </a:cubicBezTo>
                <a:cubicBezTo>
                  <a:pt x="11" y="283"/>
                  <a:pt x="11" y="283"/>
                  <a:pt x="11" y="283"/>
                </a:cubicBezTo>
                <a:cubicBezTo>
                  <a:pt x="11" y="283"/>
                  <a:pt x="8" y="295"/>
                  <a:pt x="7" y="298"/>
                </a:cubicBezTo>
                <a:cubicBezTo>
                  <a:pt x="7" y="302"/>
                  <a:pt x="6" y="316"/>
                  <a:pt x="6" y="316"/>
                </a:cubicBezTo>
                <a:cubicBezTo>
                  <a:pt x="10" y="321"/>
                  <a:pt x="10" y="321"/>
                  <a:pt x="10" y="321"/>
                </a:cubicBezTo>
                <a:cubicBezTo>
                  <a:pt x="10" y="321"/>
                  <a:pt x="9" y="326"/>
                  <a:pt x="12" y="329"/>
                </a:cubicBezTo>
                <a:cubicBezTo>
                  <a:pt x="15" y="332"/>
                  <a:pt x="12" y="339"/>
                  <a:pt x="12" y="339"/>
                </a:cubicBezTo>
                <a:cubicBezTo>
                  <a:pt x="6" y="353"/>
                  <a:pt x="6" y="353"/>
                  <a:pt x="6" y="353"/>
                </a:cubicBezTo>
                <a:cubicBezTo>
                  <a:pt x="8" y="356"/>
                  <a:pt x="8" y="356"/>
                  <a:pt x="8" y="356"/>
                </a:cubicBezTo>
                <a:cubicBezTo>
                  <a:pt x="10" y="359"/>
                  <a:pt x="10" y="359"/>
                  <a:pt x="10" y="359"/>
                </a:cubicBezTo>
                <a:cubicBezTo>
                  <a:pt x="10" y="364"/>
                  <a:pt x="10" y="364"/>
                  <a:pt x="10" y="364"/>
                </a:cubicBezTo>
                <a:cubicBezTo>
                  <a:pt x="12" y="365"/>
                  <a:pt x="12" y="365"/>
                  <a:pt x="12" y="365"/>
                </a:cubicBezTo>
                <a:cubicBezTo>
                  <a:pt x="14" y="369"/>
                  <a:pt x="14" y="369"/>
                  <a:pt x="14" y="369"/>
                </a:cubicBezTo>
                <a:cubicBezTo>
                  <a:pt x="20" y="372"/>
                  <a:pt x="20" y="372"/>
                  <a:pt x="20" y="372"/>
                </a:cubicBezTo>
                <a:cubicBezTo>
                  <a:pt x="37" y="374"/>
                  <a:pt x="37" y="374"/>
                  <a:pt x="37" y="374"/>
                </a:cubicBezTo>
                <a:cubicBezTo>
                  <a:pt x="38" y="371"/>
                  <a:pt x="38" y="371"/>
                  <a:pt x="38" y="371"/>
                </a:cubicBezTo>
                <a:cubicBezTo>
                  <a:pt x="37" y="366"/>
                  <a:pt x="37" y="366"/>
                  <a:pt x="37" y="366"/>
                </a:cubicBezTo>
                <a:cubicBezTo>
                  <a:pt x="32" y="358"/>
                  <a:pt x="32" y="358"/>
                  <a:pt x="32" y="358"/>
                </a:cubicBezTo>
                <a:cubicBezTo>
                  <a:pt x="33" y="355"/>
                  <a:pt x="33" y="355"/>
                  <a:pt x="33" y="355"/>
                </a:cubicBezTo>
                <a:cubicBezTo>
                  <a:pt x="36" y="343"/>
                  <a:pt x="36" y="343"/>
                  <a:pt x="36" y="343"/>
                </a:cubicBezTo>
                <a:cubicBezTo>
                  <a:pt x="38" y="332"/>
                  <a:pt x="38" y="332"/>
                  <a:pt x="38" y="332"/>
                </a:cubicBezTo>
                <a:cubicBezTo>
                  <a:pt x="43" y="314"/>
                  <a:pt x="43" y="314"/>
                  <a:pt x="43" y="314"/>
                </a:cubicBezTo>
                <a:cubicBezTo>
                  <a:pt x="42" y="287"/>
                  <a:pt x="42" y="287"/>
                  <a:pt x="42" y="287"/>
                </a:cubicBezTo>
                <a:cubicBezTo>
                  <a:pt x="45" y="270"/>
                  <a:pt x="45" y="270"/>
                  <a:pt x="45" y="270"/>
                </a:cubicBezTo>
                <a:cubicBezTo>
                  <a:pt x="47" y="260"/>
                  <a:pt x="47" y="260"/>
                  <a:pt x="47" y="260"/>
                </a:cubicBezTo>
                <a:cubicBezTo>
                  <a:pt x="52" y="247"/>
                  <a:pt x="52" y="247"/>
                  <a:pt x="52" y="247"/>
                </a:cubicBezTo>
                <a:cubicBezTo>
                  <a:pt x="53" y="265"/>
                  <a:pt x="53" y="265"/>
                  <a:pt x="53" y="265"/>
                </a:cubicBezTo>
                <a:cubicBezTo>
                  <a:pt x="54" y="291"/>
                  <a:pt x="54" y="291"/>
                  <a:pt x="54" y="291"/>
                </a:cubicBezTo>
                <a:cubicBezTo>
                  <a:pt x="54" y="291"/>
                  <a:pt x="54" y="300"/>
                  <a:pt x="52" y="305"/>
                </a:cubicBezTo>
                <a:cubicBezTo>
                  <a:pt x="51" y="310"/>
                  <a:pt x="51" y="315"/>
                  <a:pt x="51" y="315"/>
                </a:cubicBezTo>
                <a:cubicBezTo>
                  <a:pt x="53" y="323"/>
                  <a:pt x="53" y="323"/>
                  <a:pt x="53" y="323"/>
                </a:cubicBezTo>
                <a:cubicBezTo>
                  <a:pt x="55" y="329"/>
                  <a:pt x="55" y="329"/>
                  <a:pt x="55" y="329"/>
                </a:cubicBezTo>
                <a:cubicBezTo>
                  <a:pt x="55" y="335"/>
                  <a:pt x="55" y="335"/>
                  <a:pt x="55" y="335"/>
                </a:cubicBezTo>
                <a:cubicBezTo>
                  <a:pt x="52" y="338"/>
                  <a:pt x="52" y="338"/>
                  <a:pt x="52" y="338"/>
                </a:cubicBezTo>
                <a:cubicBezTo>
                  <a:pt x="53" y="353"/>
                  <a:pt x="53" y="353"/>
                  <a:pt x="53" y="353"/>
                </a:cubicBezTo>
                <a:cubicBezTo>
                  <a:pt x="66" y="356"/>
                  <a:pt x="66" y="356"/>
                  <a:pt x="66" y="356"/>
                </a:cubicBezTo>
                <a:cubicBezTo>
                  <a:pt x="67" y="353"/>
                  <a:pt x="67" y="353"/>
                  <a:pt x="67" y="353"/>
                </a:cubicBezTo>
                <a:cubicBezTo>
                  <a:pt x="70" y="353"/>
                  <a:pt x="70" y="353"/>
                  <a:pt x="70" y="353"/>
                </a:cubicBezTo>
                <a:cubicBezTo>
                  <a:pt x="77" y="356"/>
                  <a:pt x="77" y="356"/>
                  <a:pt x="77" y="356"/>
                </a:cubicBezTo>
                <a:cubicBezTo>
                  <a:pt x="83" y="359"/>
                  <a:pt x="83" y="359"/>
                  <a:pt x="83" y="359"/>
                </a:cubicBezTo>
                <a:cubicBezTo>
                  <a:pt x="90" y="359"/>
                  <a:pt x="90" y="359"/>
                  <a:pt x="90" y="359"/>
                </a:cubicBezTo>
                <a:cubicBezTo>
                  <a:pt x="102" y="358"/>
                  <a:pt x="102" y="358"/>
                  <a:pt x="102" y="358"/>
                </a:cubicBezTo>
                <a:cubicBezTo>
                  <a:pt x="102" y="355"/>
                  <a:pt x="102" y="355"/>
                  <a:pt x="102" y="355"/>
                </a:cubicBezTo>
                <a:cubicBezTo>
                  <a:pt x="101" y="351"/>
                  <a:pt x="101" y="351"/>
                  <a:pt x="101" y="351"/>
                </a:cubicBezTo>
                <a:cubicBezTo>
                  <a:pt x="96" y="349"/>
                  <a:pt x="96" y="349"/>
                  <a:pt x="96" y="349"/>
                </a:cubicBezTo>
                <a:cubicBezTo>
                  <a:pt x="90" y="347"/>
                  <a:pt x="90" y="347"/>
                  <a:pt x="90" y="347"/>
                </a:cubicBezTo>
                <a:cubicBezTo>
                  <a:pt x="84" y="341"/>
                  <a:pt x="84" y="341"/>
                  <a:pt x="84" y="341"/>
                </a:cubicBezTo>
                <a:cubicBezTo>
                  <a:pt x="81" y="335"/>
                  <a:pt x="81" y="335"/>
                  <a:pt x="81" y="335"/>
                </a:cubicBezTo>
                <a:cubicBezTo>
                  <a:pt x="84" y="326"/>
                  <a:pt x="84" y="326"/>
                  <a:pt x="84" y="326"/>
                </a:cubicBezTo>
                <a:cubicBezTo>
                  <a:pt x="83" y="306"/>
                  <a:pt x="83" y="306"/>
                  <a:pt x="83" y="306"/>
                </a:cubicBezTo>
                <a:cubicBezTo>
                  <a:pt x="83" y="287"/>
                  <a:pt x="83" y="287"/>
                  <a:pt x="83" y="287"/>
                </a:cubicBezTo>
                <a:cubicBezTo>
                  <a:pt x="85" y="267"/>
                  <a:pt x="85" y="267"/>
                  <a:pt x="85" y="267"/>
                </a:cubicBezTo>
                <a:cubicBezTo>
                  <a:pt x="87" y="256"/>
                  <a:pt x="87" y="256"/>
                  <a:pt x="87" y="256"/>
                </a:cubicBezTo>
                <a:cubicBezTo>
                  <a:pt x="87" y="256"/>
                  <a:pt x="105" y="264"/>
                  <a:pt x="108" y="265"/>
                </a:cubicBezTo>
                <a:cubicBezTo>
                  <a:pt x="111" y="267"/>
                  <a:pt x="117" y="263"/>
                  <a:pt x="117" y="263"/>
                </a:cubicBezTo>
                <a:cubicBezTo>
                  <a:pt x="121" y="216"/>
                  <a:pt x="121" y="216"/>
                  <a:pt x="121" y="216"/>
                </a:cubicBezTo>
                <a:lnTo>
                  <a:pt x="107" y="207"/>
                </a:lnTo>
                <a:close/>
                <a:moveTo>
                  <a:pt x="89" y="188"/>
                </a:moveTo>
                <a:cubicBezTo>
                  <a:pt x="87" y="188"/>
                  <a:pt x="87" y="188"/>
                  <a:pt x="87" y="188"/>
                </a:cubicBezTo>
                <a:cubicBezTo>
                  <a:pt x="84" y="100"/>
                  <a:pt x="84" y="100"/>
                  <a:pt x="84" y="100"/>
                </a:cubicBezTo>
                <a:lnTo>
                  <a:pt x="89" y="188"/>
                </a:lnTo>
                <a:close/>
                <a:moveTo>
                  <a:pt x="58" y="61"/>
                </a:moveTo>
                <a:cubicBezTo>
                  <a:pt x="61" y="66"/>
                  <a:pt x="61" y="66"/>
                  <a:pt x="61" y="66"/>
                </a:cubicBezTo>
                <a:cubicBezTo>
                  <a:pt x="56" y="63"/>
                  <a:pt x="56" y="63"/>
                  <a:pt x="56" y="63"/>
                </a:cubicBezTo>
                <a:lnTo>
                  <a:pt x="58" y="61"/>
                </a:lnTo>
                <a:close/>
                <a:moveTo>
                  <a:pt x="56" y="72"/>
                </a:moveTo>
                <a:cubicBezTo>
                  <a:pt x="57" y="76"/>
                  <a:pt x="62" y="69"/>
                  <a:pt x="62" y="69"/>
                </a:cubicBezTo>
                <a:cubicBezTo>
                  <a:pt x="62" y="69"/>
                  <a:pt x="75" y="75"/>
                  <a:pt x="72" y="83"/>
                </a:cubicBezTo>
                <a:cubicBezTo>
                  <a:pt x="70" y="91"/>
                  <a:pt x="68" y="90"/>
                  <a:pt x="68" y="90"/>
                </a:cubicBezTo>
                <a:cubicBezTo>
                  <a:pt x="68" y="90"/>
                  <a:pt x="64" y="83"/>
                  <a:pt x="59" y="81"/>
                </a:cubicBezTo>
                <a:cubicBezTo>
                  <a:pt x="55" y="79"/>
                  <a:pt x="52" y="80"/>
                  <a:pt x="52" y="80"/>
                </a:cubicBezTo>
                <a:cubicBezTo>
                  <a:pt x="52" y="80"/>
                  <a:pt x="52" y="72"/>
                  <a:pt x="52" y="71"/>
                </a:cubicBezTo>
                <a:cubicBezTo>
                  <a:pt x="52" y="69"/>
                  <a:pt x="56" y="69"/>
                  <a:pt x="56" y="72"/>
                </a:cubicBezTo>
                <a:close/>
                <a:moveTo>
                  <a:pt x="35" y="52"/>
                </a:moveTo>
                <a:cubicBezTo>
                  <a:pt x="52" y="61"/>
                  <a:pt x="52" y="61"/>
                  <a:pt x="52" y="61"/>
                </a:cubicBezTo>
                <a:cubicBezTo>
                  <a:pt x="48" y="71"/>
                  <a:pt x="48" y="71"/>
                  <a:pt x="48" y="71"/>
                </a:cubicBezTo>
                <a:cubicBezTo>
                  <a:pt x="34" y="59"/>
                  <a:pt x="34" y="59"/>
                  <a:pt x="34" y="59"/>
                </a:cubicBezTo>
                <a:cubicBezTo>
                  <a:pt x="34" y="59"/>
                  <a:pt x="30" y="57"/>
                  <a:pt x="35" y="52"/>
                </a:cubicBezTo>
                <a:close/>
                <a:moveTo>
                  <a:pt x="36" y="101"/>
                </a:moveTo>
                <a:cubicBezTo>
                  <a:pt x="49" y="82"/>
                  <a:pt x="49" y="82"/>
                  <a:pt x="49" y="82"/>
                </a:cubicBezTo>
                <a:cubicBezTo>
                  <a:pt x="36" y="105"/>
                  <a:pt x="36" y="105"/>
                  <a:pt x="36" y="105"/>
                </a:cubicBezTo>
                <a:cubicBezTo>
                  <a:pt x="31" y="99"/>
                  <a:pt x="31" y="99"/>
                  <a:pt x="31" y="99"/>
                </a:cubicBezTo>
                <a:cubicBezTo>
                  <a:pt x="27" y="82"/>
                  <a:pt x="27" y="82"/>
                  <a:pt x="27" y="82"/>
                </a:cubicBezTo>
                <a:lnTo>
                  <a:pt x="36" y="101"/>
                </a:lnTo>
                <a:close/>
                <a:moveTo>
                  <a:pt x="35" y="135"/>
                </a:moveTo>
                <a:cubicBezTo>
                  <a:pt x="38" y="133"/>
                  <a:pt x="74" y="101"/>
                  <a:pt x="74" y="101"/>
                </a:cubicBezTo>
                <a:cubicBezTo>
                  <a:pt x="70" y="94"/>
                  <a:pt x="70" y="94"/>
                  <a:pt x="70" y="94"/>
                </a:cubicBezTo>
                <a:cubicBezTo>
                  <a:pt x="70" y="94"/>
                  <a:pt x="78" y="102"/>
                  <a:pt x="78" y="102"/>
                </a:cubicBezTo>
                <a:cubicBezTo>
                  <a:pt x="78" y="102"/>
                  <a:pt x="74" y="106"/>
                  <a:pt x="74" y="106"/>
                </a:cubicBezTo>
                <a:cubicBezTo>
                  <a:pt x="67" y="113"/>
                  <a:pt x="60" y="119"/>
                  <a:pt x="54" y="125"/>
                </a:cubicBezTo>
                <a:cubicBezTo>
                  <a:pt x="47" y="131"/>
                  <a:pt x="41" y="139"/>
                  <a:pt x="31" y="139"/>
                </a:cubicBezTo>
                <a:cubicBezTo>
                  <a:pt x="28" y="139"/>
                  <a:pt x="26" y="131"/>
                  <a:pt x="26" y="131"/>
                </a:cubicBezTo>
                <a:cubicBezTo>
                  <a:pt x="31" y="135"/>
                  <a:pt x="32" y="136"/>
                  <a:pt x="35" y="135"/>
                </a:cubicBezTo>
                <a:close/>
                <a:moveTo>
                  <a:pt x="53" y="163"/>
                </a:moveTo>
                <a:cubicBezTo>
                  <a:pt x="56" y="161"/>
                  <a:pt x="54" y="156"/>
                  <a:pt x="54" y="156"/>
                </a:cubicBezTo>
                <a:cubicBezTo>
                  <a:pt x="60" y="165"/>
                  <a:pt x="54" y="168"/>
                  <a:pt x="52" y="170"/>
                </a:cubicBezTo>
                <a:cubicBezTo>
                  <a:pt x="51" y="171"/>
                  <a:pt x="25" y="165"/>
                  <a:pt x="25" y="165"/>
                </a:cubicBezTo>
                <a:cubicBezTo>
                  <a:pt x="25" y="165"/>
                  <a:pt x="50" y="165"/>
                  <a:pt x="53" y="163"/>
                </a:cubicBezTo>
                <a:close/>
                <a:moveTo>
                  <a:pt x="70" y="206"/>
                </a:moveTo>
                <a:cubicBezTo>
                  <a:pt x="66" y="208"/>
                  <a:pt x="20" y="208"/>
                  <a:pt x="20" y="208"/>
                </a:cubicBezTo>
                <a:cubicBezTo>
                  <a:pt x="20" y="208"/>
                  <a:pt x="63" y="206"/>
                  <a:pt x="66" y="205"/>
                </a:cubicBezTo>
                <a:cubicBezTo>
                  <a:pt x="68" y="203"/>
                  <a:pt x="70" y="199"/>
                  <a:pt x="70" y="194"/>
                </a:cubicBezTo>
                <a:cubicBezTo>
                  <a:pt x="70" y="190"/>
                  <a:pt x="70" y="121"/>
                  <a:pt x="70" y="121"/>
                </a:cubicBezTo>
                <a:cubicBezTo>
                  <a:pt x="74" y="192"/>
                  <a:pt x="74" y="192"/>
                  <a:pt x="74" y="192"/>
                </a:cubicBezTo>
                <a:cubicBezTo>
                  <a:pt x="74" y="192"/>
                  <a:pt x="75" y="204"/>
                  <a:pt x="70" y="206"/>
                </a:cubicBezTo>
                <a:close/>
                <a:moveTo>
                  <a:pt x="73" y="133"/>
                </a:moveTo>
                <a:cubicBezTo>
                  <a:pt x="73" y="132"/>
                  <a:pt x="74" y="131"/>
                  <a:pt x="75" y="131"/>
                </a:cubicBezTo>
                <a:cubicBezTo>
                  <a:pt x="77" y="131"/>
                  <a:pt x="77" y="132"/>
                  <a:pt x="77" y="133"/>
                </a:cubicBezTo>
                <a:cubicBezTo>
                  <a:pt x="77" y="135"/>
                  <a:pt x="77" y="135"/>
                  <a:pt x="75" y="135"/>
                </a:cubicBezTo>
                <a:cubicBezTo>
                  <a:pt x="74" y="135"/>
                  <a:pt x="73" y="135"/>
                  <a:pt x="73" y="133"/>
                </a:cubicBezTo>
                <a:close/>
                <a:moveTo>
                  <a:pt x="74" y="159"/>
                </a:moveTo>
                <a:cubicBezTo>
                  <a:pt x="74" y="158"/>
                  <a:pt x="75" y="157"/>
                  <a:pt x="76" y="157"/>
                </a:cubicBezTo>
                <a:cubicBezTo>
                  <a:pt x="77" y="157"/>
                  <a:pt x="78" y="158"/>
                  <a:pt x="78" y="159"/>
                </a:cubicBezTo>
                <a:cubicBezTo>
                  <a:pt x="78" y="160"/>
                  <a:pt x="77" y="161"/>
                  <a:pt x="76" y="161"/>
                </a:cubicBezTo>
                <a:cubicBezTo>
                  <a:pt x="75" y="161"/>
                  <a:pt x="74" y="160"/>
                  <a:pt x="74" y="159"/>
                </a:cubicBezTo>
                <a:close/>
                <a:moveTo>
                  <a:pt x="78" y="208"/>
                </a:moveTo>
                <a:cubicBezTo>
                  <a:pt x="73" y="206"/>
                  <a:pt x="76" y="193"/>
                  <a:pt x="76" y="193"/>
                </a:cubicBezTo>
                <a:cubicBezTo>
                  <a:pt x="76" y="193"/>
                  <a:pt x="77" y="198"/>
                  <a:pt x="78" y="202"/>
                </a:cubicBezTo>
                <a:cubicBezTo>
                  <a:pt x="80" y="207"/>
                  <a:pt x="89" y="205"/>
                  <a:pt x="89" y="205"/>
                </a:cubicBezTo>
                <a:cubicBezTo>
                  <a:pt x="89" y="205"/>
                  <a:pt x="82" y="209"/>
                  <a:pt x="78" y="208"/>
                </a:cubicBezTo>
                <a:close/>
                <a:moveTo>
                  <a:pt x="95" y="200"/>
                </a:moveTo>
                <a:cubicBezTo>
                  <a:pt x="93" y="201"/>
                  <a:pt x="90" y="200"/>
                  <a:pt x="90" y="200"/>
                </a:cubicBezTo>
                <a:cubicBezTo>
                  <a:pt x="92" y="190"/>
                  <a:pt x="92" y="190"/>
                  <a:pt x="92" y="190"/>
                </a:cubicBezTo>
                <a:cubicBezTo>
                  <a:pt x="92" y="190"/>
                  <a:pt x="97" y="198"/>
                  <a:pt x="95" y="200"/>
                </a:cubicBezTo>
                <a:close/>
              </a:path>
            </a:pathLst>
          </a:custGeom>
          <a:gradFill>
            <a:gsLst>
              <a:gs pos="0">
                <a:srgbClr val="FDFA75"/>
              </a:gs>
              <a:gs pos="100000">
                <a:srgbClr val="D79E11"/>
              </a:gs>
            </a:gsLst>
            <a:lin ang="2700000" scaled="1"/>
          </a:gradFill>
          <a:ln w="25400">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p:cNvSpPr txBox="1"/>
          <p:nvPr/>
        </p:nvSpPr>
        <p:spPr>
          <a:xfrm>
            <a:off x="583331" y="2003225"/>
            <a:ext cx="5225487" cy="3615862"/>
          </a:xfrm>
          <a:prstGeom prst="rect">
            <a:avLst/>
          </a:prstGeom>
          <a:solidFill>
            <a:schemeClr val="tx1">
              <a:lumMod val="50000"/>
              <a:lumOff val="50000"/>
              <a:alpha val="37000"/>
            </a:schemeClr>
          </a:solidFill>
        </p:spPr>
        <p:txBody>
          <a:bodyPr wrap="square" rtlCol="0">
            <a:spAutoFit/>
          </a:bodyPr>
          <a:lstStyle/>
          <a:p>
            <a:pPr>
              <a:lnSpc>
                <a:spcPct val="300000"/>
              </a:lnSpc>
            </a:pPr>
            <a:r>
              <a:rPr lang="zh-CN" altLang="en-US" sz="2000" dirty="0">
                <a:solidFill>
                  <a:schemeClr val="bg1"/>
                </a:solidFill>
                <a:latin typeface="微软雅黑" panose="020B0503020204020204" pitchFamily="34" charset="-122"/>
                <a:ea typeface="微软雅黑" panose="020B0503020204020204" pitchFamily="34" charset="-122"/>
              </a:rPr>
              <a:t>       任何新事物的市场化都会面临【认知度</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认可度</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美誉度</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忠诚度】这四个步骤，呼我也不例外，我们第一步要做的，就是让绵阳人知道呼我！</a:t>
            </a:r>
          </a:p>
        </p:txBody>
      </p:sp>
      <p:cxnSp>
        <p:nvCxnSpPr>
          <p:cNvPr id="17" name="直接箭头连接符 16"/>
          <p:cNvCxnSpPr>
            <a:endCxn id="104" idx="1"/>
          </p:cNvCxnSpPr>
          <p:nvPr/>
        </p:nvCxnSpPr>
        <p:spPr>
          <a:xfrm flipV="1">
            <a:off x="7707084" y="2520399"/>
            <a:ext cx="1771061" cy="114186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1000"/>
                                        <p:tgtEl>
                                          <p:spTgt spid="104"/>
                                        </p:tgtEl>
                                      </p:cBhvr>
                                    </p:animEffect>
                                    <p:anim calcmode="lin" valueType="num">
                                      <p:cBhvr>
                                        <p:cTn id="29" dur="1000" fill="hold"/>
                                        <p:tgtEl>
                                          <p:spTgt spid="104"/>
                                        </p:tgtEl>
                                        <p:attrNameLst>
                                          <p:attrName>ppt_x</p:attrName>
                                        </p:attrNameLst>
                                      </p:cBhvr>
                                      <p:tavLst>
                                        <p:tav tm="0">
                                          <p:val>
                                            <p:strVal val="#ppt_x"/>
                                          </p:val>
                                        </p:tav>
                                        <p:tav tm="100000">
                                          <p:val>
                                            <p:strVal val="#ppt_x"/>
                                          </p:val>
                                        </p:tav>
                                      </p:tavLst>
                                    </p:anim>
                                    <p:anim calcmode="lin" valueType="num">
                                      <p:cBhvr>
                                        <p:cTn id="30"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bwMode="auto">
          <a:xfrm>
            <a:off x="1270297" y="2082188"/>
            <a:ext cx="8928547" cy="2450562"/>
          </a:xfrm>
          <a:custGeom>
            <a:avLst/>
            <a:gdLst>
              <a:gd name="connsiteX0" fmla="*/ 1518707 w 4770580"/>
              <a:gd name="connsiteY0" fmla="*/ 68270 h 1309351"/>
              <a:gd name="connsiteX1" fmla="*/ 1341950 w 4770580"/>
              <a:gd name="connsiteY1" fmla="*/ 166412 h 1309351"/>
              <a:gd name="connsiteX2" fmla="*/ 1300229 w 4770580"/>
              <a:gd name="connsiteY2" fmla="*/ 236195 h 1309351"/>
              <a:gd name="connsiteX3" fmla="*/ 1266876 w 4770580"/>
              <a:gd name="connsiteY3" fmla="*/ 291983 h 1309351"/>
              <a:gd name="connsiteX4" fmla="*/ 1278103 w 4770580"/>
              <a:gd name="connsiteY4" fmla="*/ 311429 h 1309351"/>
              <a:gd name="connsiteX5" fmla="*/ 1413457 w 4770580"/>
              <a:gd name="connsiteY5" fmla="*/ 545868 h 1309351"/>
              <a:gd name="connsiteX6" fmla="*/ 1413571 w 4770580"/>
              <a:gd name="connsiteY6" fmla="*/ 763108 h 1309351"/>
              <a:gd name="connsiteX7" fmla="*/ 1267753 w 4770580"/>
              <a:gd name="connsiteY7" fmla="*/ 1015754 h 1309351"/>
              <a:gd name="connsiteX8" fmla="*/ 1263392 w 4770580"/>
              <a:gd name="connsiteY8" fmla="*/ 1023311 h 1309351"/>
              <a:gd name="connsiteX9" fmla="*/ 1264931 w 4770580"/>
              <a:gd name="connsiteY9" fmla="*/ 1025879 h 1309351"/>
              <a:gd name="connsiteX10" fmla="*/ 1341950 w 4770580"/>
              <a:gd name="connsiteY10" fmla="*/ 1154283 h 1309351"/>
              <a:gd name="connsiteX11" fmla="*/ 1518707 w 4770580"/>
              <a:gd name="connsiteY11" fmla="*/ 1252423 h 1309351"/>
              <a:gd name="connsiteX12" fmla="*/ 4267820 w 4770580"/>
              <a:gd name="connsiteY12" fmla="*/ 1252423 h 1309351"/>
              <a:gd name="connsiteX13" fmla="*/ 4443238 w 4770580"/>
              <a:gd name="connsiteY13" fmla="*/ 1154283 h 1309351"/>
              <a:gd name="connsiteX14" fmla="*/ 4681593 w 4770580"/>
              <a:gd name="connsiteY14" fmla="*/ 759135 h 1309351"/>
              <a:gd name="connsiteX15" fmla="*/ 4681593 w 4770580"/>
              <a:gd name="connsiteY15" fmla="*/ 562851 h 1309351"/>
              <a:gd name="connsiteX16" fmla="*/ 4443238 w 4770580"/>
              <a:gd name="connsiteY16" fmla="*/ 166412 h 1309351"/>
              <a:gd name="connsiteX17" fmla="*/ 4267820 w 4770580"/>
              <a:gd name="connsiteY17" fmla="*/ 68270 h 1309351"/>
              <a:gd name="connsiteX18" fmla="*/ 1518707 w 4770580"/>
              <a:gd name="connsiteY18" fmla="*/ 68270 h 1309351"/>
              <a:gd name="connsiteX19" fmla="*/ 720841 w 4770580"/>
              <a:gd name="connsiteY19" fmla="*/ 63932 h 1309351"/>
              <a:gd name="connsiteX20" fmla="*/ 631877 w 4770580"/>
              <a:gd name="connsiteY20" fmla="*/ 86206 h 1309351"/>
              <a:gd name="connsiteX21" fmla="*/ 273216 w 4770580"/>
              <a:gd name="connsiteY21" fmla="*/ 293279 h 1309351"/>
              <a:gd name="connsiteX22" fmla="*/ 184004 w 4770580"/>
              <a:gd name="connsiteY22" fmla="*/ 447613 h 1309351"/>
              <a:gd name="connsiteX23" fmla="*/ 183946 w 4770580"/>
              <a:gd name="connsiteY23" fmla="*/ 861660 h 1309351"/>
              <a:gd name="connsiteX24" fmla="*/ 273583 w 4770580"/>
              <a:gd name="connsiteY24" fmla="*/ 1016915 h 1309351"/>
              <a:gd name="connsiteX25" fmla="*/ 632187 w 4770580"/>
              <a:gd name="connsiteY25" fmla="*/ 1223889 h 1309351"/>
              <a:gd name="connsiteX26" fmla="*/ 810450 w 4770580"/>
              <a:gd name="connsiteY26" fmla="*/ 1223795 h 1309351"/>
              <a:gd name="connsiteX27" fmla="*/ 1169111 w 4770580"/>
              <a:gd name="connsiteY27" fmla="*/ 1016722 h 1309351"/>
              <a:gd name="connsiteX28" fmla="*/ 1258324 w 4770580"/>
              <a:gd name="connsiteY28" fmla="*/ 862389 h 1309351"/>
              <a:gd name="connsiteX29" fmla="*/ 1258381 w 4770580"/>
              <a:gd name="connsiteY29" fmla="*/ 448342 h 1309351"/>
              <a:gd name="connsiteX30" fmla="*/ 1168744 w 4770580"/>
              <a:gd name="connsiteY30" fmla="*/ 293086 h 1309351"/>
              <a:gd name="connsiteX31" fmla="*/ 810141 w 4770580"/>
              <a:gd name="connsiteY31" fmla="*/ 86112 h 1309351"/>
              <a:gd name="connsiteX32" fmla="*/ 720841 w 4770580"/>
              <a:gd name="connsiteY32" fmla="*/ 63932 h 1309351"/>
              <a:gd name="connsiteX33" fmla="*/ 468456 w 4770580"/>
              <a:gd name="connsiteY33" fmla="*/ 0 h 1309351"/>
              <a:gd name="connsiteX34" fmla="*/ 973030 w 4770580"/>
              <a:gd name="connsiteY34" fmla="*/ 70 h 1309351"/>
              <a:gd name="connsiteX35" fmla="*/ 1161109 w 4770580"/>
              <a:gd name="connsiteY35" fmla="*/ 108788 h 1309351"/>
              <a:gd name="connsiteX36" fmla="*/ 1205528 w 4770580"/>
              <a:gd name="connsiteY36" fmla="*/ 185726 h 1309351"/>
              <a:gd name="connsiteX37" fmla="*/ 1230238 w 4770580"/>
              <a:gd name="connsiteY37" fmla="*/ 228524 h 1309351"/>
              <a:gd name="connsiteX38" fmla="*/ 1244158 w 4770580"/>
              <a:gd name="connsiteY38" fmla="*/ 204345 h 1309351"/>
              <a:gd name="connsiteX39" fmla="*/ 1287348 w 4770580"/>
              <a:gd name="connsiteY39" fmla="*/ 129321 h 1309351"/>
              <a:gd name="connsiteX40" fmla="*/ 1470329 w 4770580"/>
              <a:gd name="connsiteY40" fmla="*/ 23809 h 1309351"/>
              <a:gd name="connsiteX41" fmla="*/ 4316245 w 4770580"/>
              <a:gd name="connsiteY41" fmla="*/ 23809 h 1309351"/>
              <a:gd name="connsiteX42" fmla="*/ 4497840 w 4770580"/>
              <a:gd name="connsiteY42" fmla="*/ 129321 h 1309351"/>
              <a:gd name="connsiteX43" fmla="*/ 4744589 w 4770580"/>
              <a:gd name="connsiteY43" fmla="*/ 555530 h 1309351"/>
              <a:gd name="connsiteX44" fmla="*/ 4744589 w 4770580"/>
              <a:gd name="connsiteY44" fmla="*/ 766553 h 1309351"/>
              <a:gd name="connsiteX45" fmla="*/ 4497840 w 4770580"/>
              <a:gd name="connsiteY45" fmla="*/ 1191374 h 1309351"/>
              <a:gd name="connsiteX46" fmla="*/ 4316245 w 4770580"/>
              <a:gd name="connsiteY46" fmla="*/ 1296885 h 1309351"/>
              <a:gd name="connsiteX47" fmla="*/ 1470329 w 4770580"/>
              <a:gd name="connsiteY47" fmla="*/ 1296885 h 1309351"/>
              <a:gd name="connsiteX48" fmla="*/ 1287348 w 4770580"/>
              <a:gd name="connsiteY48" fmla="*/ 1191374 h 1309351"/>
              <a:gd name="connsiteX49" fmla="*/ 1227445 w 4770580"/>
              <a:gd name="connsiteY49" fmla="*/ 1087658 h 1309351"/>
              <a:gd name="connsiteX50" fmla="*/ 1226848 w 4770580"/>
              <a:gd name="connsiteY50" fmla="*/ 1086624 h 1309351"/>
              <a:gd name="connsiteX51" fmla="*/ 1222923 w 4770580"/>
              <a:gd name="connsiteY51" fmla="*/ 1093425 h 1309351"/>
              <a:gd name="connsiteX52" fmla="*/ 1161344 w 4770580"/>
              <a:gd name="connsiteY52" fmla="*/ 1200117 h 1309351"/>
              <a:gd name="connsiteX53" fmla="*/ 972144 w 4770580"/>
              <a:gd name="connsiteY53" fmla="*/ 1309351 h 1309351"/>
              <a:gd name="connsiteX54" fmla="*/ 467570 w 4770580"/>
              <a:gd name="connsiteY54" fmla="*/ 1309282 h 1309351"/>
              <a:gd name="connsiteX55" fmla="*/ 279492 w 4770580"/>
              <a:gd name="connsiteY55" fmla="*/ 1200563 h 1309351"/>
              <a:gd name="connsiteX56" fmla="*/ 27144 w 4770580"/>
              <a:gd name="connsiteY56" fmla="*/ 763483 h 1309351"/>
              <a:gd name="connsiteX57" fmla="*/ 27030 w 4770580"/>
              <a:gd name="connsiteY57" fmla="*/ 546244 h 1309351"/>
              <a:gd name="connsiteX58" fmla="*/ 279256 w 4770580"/>
              <a:gd name="connsiteY58" fmla="*/ 109234 h 1309351"/>
              <a:gd name="connsiteX59" fmla="*/ 468456 w 4770580"/>
              <a:gd name="connsiteY59" fmla="*/ 0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gradFill>
            <a:gsLst>
              <a:gs pos="0">
                <a:srgbClr val="FDFA75"/>
              </a:gs>
              <a:gs pos="100000">
                <a:srgbClr val="D79E11"/>
              </a:gs>
            </a:gsLst>
            <a:lin ang="2700000" scaled="1"/>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31" name="组合 30"/>
          <p:cNvGrpSpPr/>
          <p:nvPr/>
        </p:nvGrpSpPr>
        <p:grpSpPr>
          <a:xfrm>
            <a:off x="2432806" y="3068492"/>
            <a:ext cx="453607" cy="436227"/>
            <a:chOff x="9791183" y="5224434"/>
            <a:chExt cx="645684" cy="620945"/>
          </a:xfrm>
          <a:gradFill>
            <a:gsLst>
              <a:gs pos="0">
                <a:srgbClr val="FDFA75"/>
              </a:gs>
              <a:gs pos="100000">
                <a:srgbClr val="D79E11"/>
              </a:gs>
            </a:gsLst>
            <a:lin ang="2700000" scaled="1"/>
          </a:gradFill>
          <a:effectLst/>
        </p:grpSpPr>
        <p:sp>
          <p:nvSpPr>
            <p:cNvPr id="32"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 name="文本框 45"/>
          <p:cNvSpPr txBox="1"/>
          <p:nvPr/>
        </p:nvSpPr>
        <p:spPr>
          <a:xfrm>
            <a:off x="4717305" y="3152610"/>
            <a:ext cx="3775393" cy="425758"/>
          </a:xfrm>
          <a:prstGeom prst="rect">
            <a:avLst/>
          </a:prstGeom>
          <a:noFill/>
          <a:effectLst/>
        </p:spPr>
        <p:txBody>
          <a:bodyPr wrap="none" rtlCol="0">
            <a:spAutoFit/>
          </a:bodyPr>
          <a:lstStyle>
            <a:defPPr>
              <a:defRPr lang="zh-CN"/>
            </a:defPPr>
            <a:lvl1pPr>
              <a:lnSpc>
                <a:spcPts val="2600"/>
              </a:lnSpc>
              <a:defRPr sz="2000" spc="300">
                <a:solidFill>
                  <a:schemeClr val="bg1"/>
                </a:solidFill>
                <a:latin typeface="方正细黑_YS" panose="02010600010101010101" pitchFamily="2" charset="-122"/>
                <a:ea typeface="方正细黑_YS" panose="02010600010101010101" pitchFamily="2" charset="-122"/>
              </a:defRPr>
            </a:lvl1pPr>
          </a:lstStyle>
          <a:p>
            <a:pPr algn="dist"/>
            <a:r>
              <a:rPr lang="zh-CN" altLang="en-US" sz="3200" dirty="0">
                <a:latin typeface="微软雅黑" panose="020B0503020204020204" pitchFamily="34" charset="-122"/>
                <a:ea typeface="微软雅黑" panose="020B0503020204020204" pitchFamily="34" charset="-122"/>
              </a:rPr>
              <a:t>偶像来了！呼我！</a:t>
            </a:r>
          </a:p>
        </p:txBody>
      </p:sp>
      <p:sp>
        <p:nvSpPr>
          <p:cNvPr id="22" name="文本框 21"/>
          <p:cNvSpPr txBox="1"/>
          <p:nvPr/>
        </p:nvSpPr>
        <p:spPr>
          <a:xfrm>
            <a:off x="7762010" y="3846010"/>
            <a:ext cx="1380506" cy="400110"/>
          </a:xfrm>
          <a:prstGeom prst="rect">
            <a:avLst/>
          </a:prstGeom>
          <a:noFill/>
          <a:effectLst/>
        </p:spPr>
        <p:txBody>
          <a:bodyPr wrap="none" rtlCol="0">
            <a:spAutoFit/>
          </a:bodyPr>
          <a:lstStyle/>
          <a:p>
            <a:pPr>
              <a:lnSpc>
                <a:spcPts val="2600"/>
              </a:lnSpc>
            </a:pPr>
            <a:r>
              <a:rPr lang="en-US" altLang="zh-CN" sz="2000" spc="300" dirty="0">
                <a:solidFill>
                  <a:schemeClr val="bg1"/>
                </a:solidFill>
                <a:latin typeface="方正细黑_YS" panose="02010600010101010101" pitchFamily="2" charset="-122"/>
                <a:ea typeface="方正细黑_YS" panose="02010600010101010101" pitchFamily="2" charset="-122"/>
              </a:rPr>
              <a:t>--</a:t>
            </a:r>
            <a:r>
              <a:rPr lang="zh-CN" altLang="en-US" sz="2000" spc="300" dirty="0">
                <a:solidFill>
                  <a:schemeClr val="bg1"/>
                </a:solidFill>
                <a:latin typeface="方正细黑_YS" panose="02010600010101010101" pitchFamily="2" charset="-122"/>
                <a:ea typeface="方正细黑_YS" panose="02010600010101010101" pitchFamily="2" charset="-122"/>
              </a:rPr>
              <a:t>本地化</a:t>
            </a:r>
            <a:endParaRPr lang="en-US" altLang="zh-CN" sz="2000" dirty="0">
              <a:solidFill>
                <a:srgbClr val="FCFCFC"/>
              </a:solidFill>
            </a:endParaRPr>
          </a:p>
        </p:txBody>
      </p:sp>
      <p:sp>
        <p:nvSpPr>
          <p:cNvPr id="2" name="矩形 1"/>
          <p:cNvSpPr/>
          <p:nvPr/>
        </p:nvSpPr>
        <p:spPr>
          <a:xfrm>
            <a:off x="4488075" y="3312678"/>
            <a:ext cx="2954655" cy="1118255"/>
          </a:xfrm>
          <a:prstGeom prst="rect">
            <a:avLst/>
          </a:prstGeom>
        </p:spPr>
        <p:txBody>
          <a:bodyPr wrap="none">
            <a:spAutoFit/>
          </a:bodyPr>
          <a:lstStyle/>
          <a:p>
            <a:pPr algn="r">
              <a:lnSpc>
                <a:spcPts val="8000"/>
              </a:lnSpc>
            </a:pPr>
            <a:r>
              <a:rPr lang="zh-CN" altLang="en-US" dirty="0">
                <a:solidFill>
                  <a:schemeClr val="bg1"/>
                </a:solidFill>
                <a:latin typeface="方正悠黑_GB18030_粗" panose="02000000000000000000" pitchFamily="2" charset="-122"/>
                <a:ea typeface="方正悠黑_GB18030_粗" panose="02000000000000000000" pitchFamily="2" charset="-122"/>
              </a:rPr>
              <a:t>异业整合合作，与明星偶遇</a:t>
            </a:r>
          </a:p>
        </p:txBody>
      </p:sp>
      <p:sp>
        <p:nvSpPr>
          <p:cNvPr id="19" name="文本框 18"/>
          <p:cNvSpPr txBox="1"/>
          <p:nvPr/>
        </p:nvSpPr>
        <p:spPr>
          <a:xfrm>
            <a:off x="4649040" y="245884"/>
            <a:ext cx="3057247"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第二阶段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偶遇</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53"/>
          <p:cNvSpPr txBox="1"/>
          <p:nvPr/>
        </p:nvSpPr>
        <p:spPr>
          <a:xfrm>
            <a:off x="1601177" y="557193"/>
            <a:ext cx="3775394" cy="946862"/>
          </a:xfrm>
          <a:prstGeom prst="rect">
            <a:avLst/>
          </a:prstGeom>
          <a:noFill/>
        </p:spPr>
        <p:txBody>
          <a:bodyPr wrap="none" rtlCol="0" anchor="ctr">
            <a:spAutoFit/>
          </a:bodyPr>
          <a:lstStyle/>
          <a:p>
            <a:pPr algn="r">
              <a:lnSpc>
                <a:spcPts val="8000"/>
              </a:lnSpc>
            </a:pPr>
            <a:r>
              <a:rPr lang="zh-CN" altLang="en-US" sz="2800" dirty="0">
                <a:solidFill>
                  <a:schemeClr val="bg1"/>
                </a:solidFill>
                <a:latin typeface="方正悠黑_GB18030_粗" panose="02000000000000000000" pitchFamily="2" charset="-122"/>
                <a:ea typeface="方正悠黑_GB18030_粗" panose="02000000000000000000" pitchFamily="2" charset="-122"/>
              </a:rPr>
              <a:t>资源整合、活动嫁接：</a:t>
            </a:r>
          </a:p>
        </p:txBody>
      </p:sp>
      <p:cxnSp>
        <p:nvCxnSpPr>
          <p:cNvPr id="55" name="直接连接符 54"/>
          <p:cNvCxnSpPr/>
          <p:nvPr/>
        </p:nvCxnSpPr>
        <p:spPr>
          <a:xfrm>
            <a:off x="1633135" y="1589752"/>
            <a:ext cx="2880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表格 12"/>
          <p:cNvGraphicFramePr/>
          <p:nvPr/>
        </p:nvGraphicFramePr>
        <p:xfrm>
          <a:off x="1920196" y="2324100"/>
          <a:ext cx="8542020" cy="1976120"/>
        </p:xfrm>
        <a:graphic>
          <a:graphicData uri="http://schemas.openxmlformats.org/drawingml/2006/table">
            <a:tbl>
              <a:tblPr firstRow="1" bandRow="1">
                <a:tableStyleId>{F5AB1C69-6EDB-4FF4-983F-18BD219EF322}</a:tableStyleId>
              </a:tblPr>
              <a:tblGrid>
                <a:gridCol w="1918335">
                  <a:extLst>
                    <a:ext uri="{9D8B030D-6E8A-4147-A177-3AD203B41FA5}">
                      <a16:colId xmlns:a16="http://schemas.microsoft.com/office/drawing/2014/main" val="20000"/>
                    </a:ext>
                  </a:extLst>
                </a:gridCol>
                <a:gridCol w="1319530">
                  <a:extLst>
                    <a:ext uri="{9D8B030D-6E8A-4147-A177-3AD203B41FA5}">
                      <a16:colId xmlns:a16="http://schemas.microsoft.com/office/drawing/2014/main" val="20001"/>
                    </a:ext>
                  </a:extLst>
                </a:gridCol>
                <a:gridCol w="3385820">
                  <a:extLst>
                    <a:ext uri="{9D8B030D-6E8A-4147-A177-3AD203B41FA5}">
                      <a16:colId xmlns:a16="http://schemas.microsoft.com/office/drawing/2014/main" val="20002"/>
                    </a:ext>
                  </a:extLst>
                </a:gridCol>
                <a:gridCol w="1918335">
                  <a:extLst>
                    <a:ext uri="{9D8B030D-6E8A-4147-A177-3AD203B41FA5}">
                      <a16:colId xmlns:a16="http://schemas.microsoft.com/office/drawing/2014/main" val="20003"/>
                    </a:ext>
                  </a:extLst>
                </a:gridCol>
              </a:tblGrid>
              <a:tr h="574040">
                <a:tc>
                  <a:txBody>
                    <a:bodyPr/>
                    <a:lstStyle/>
                    <a:p>
                      <a:pPr algn="ctr">
                        <a:buNone/>
                      </a:pPr>
                      <a:r>
                        <a:rPr lang="zh-CN" altLang="en-US" dirty="0">
                          <a:latin typeface="微软雅黑" panose="020B0503020204020204" pitchFamily="34" charset="-122"/>
                          <a:ea typeface="微软雅黑" panose="020B0503020204020204" pitchFamily="34" charset="-122"/>
                        </a:rPr>
                        <a:t>时间</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活动</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植入方式</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观众人数</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9</a:t>
                      </a:r>
                      <a:r>
                        <a:rPr lang="zh-CN" altLang="en-US" sz="1600" dirty="0">
                          <a:latin typeface="微软雅黑" panose="020B0503020204020204" pitchFamily="34" charset="-122"/>
                          <a:ea typeface="微软雅黑" panose="020B0503020204020204" pitchFamily="34" charset="-122"/>
                          <a:sym typeface="+mn-ea"/>
                        </a:rPr>
                        <a:t>日</a:t>
                      </a:r>
                      <a:endParaRPr lang="zh-CN" altLang="en-US" sz="1600" dirty="0">
                        <a:solidFill>
                          <a:srgbClr val="6092CC"/>
                        </a:solidFill>
                        <a:latin typeface="微软雅黑" panose="020B0503020204020204" pitchFamily="34" charset="-122"/>
                        <a:ea typeface="微软雅黑" panose="020B0503020204020204" pitchFamily="34" charset="-122"/>
                        <a:sym typeface="+mn-ea"/>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国窖</a:t>
                      </a:r>
                      <a:r>
                        <a:rPr lang="en-US" altLang="zh-CN" sz="1600" dirty="0">
                          <a:latin typeface="微软雅黑" panose="020B0503020204020204" pitchFamily="34" charset="-122"/>
                          <a:ea typeface="微软雅黑" panose="020B0503020204020204" pitchFamily="34" charset="-122"/>
                        </a:rPr>
                        <a:t>1573</a:t>
                      </a:r>
                      <a:r>
                        <a:rPr lang="zh-CN" altLang="en-US" sz="1600" dirty="0">
                          <a:latin typeface="微软雅黑" panose="020B0503020204020204" pitchFamily="34" charset="-122"/>
                          <a:ea typeface="微软雅黑" panose="020B0503020204020204" pitchFamily="34" charset="-122"/>
                        </a:rPr>
                        <a:t>群星演唱会</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资源互换、对口优惠、活动专车</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600" dirty="0">
                          <a:latin typeface="微软雅黑" panose="020B0503020204020204" pitchFamily="34" charset="-122"/>
                          <a:ea typeface="微软雅黑" panose="020B0503020204020204" pitchFamily="34" charset="-122"/>
                        </a:rPr>
                        <a:t>15000</a:t>
                      </a:r>
                      <a:r>
                        <a:rPr lang="zh-CN" altLang="en-US" sz="1600" dirty="0">
                          <a:latin typeface="微软雅黑" panose="020B0503020204020204" pitchFamily="34" charset="-122"/>
                          <a:ea typeface="微软雅黑" panose="020B0503020204020204" pitchFamily="34" charset="-122"/>
                        </a:rPr>
                        <a:t>人</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432000">
                <a:tc>
                  <a:txBody>
                    <a:bodyPr/>
                    <a:lstStyle/>
                    <a:p>
                      <a:pPr algn="ctr">
                        <a:buNone/>
                      </a:pPr>
                      <a:r>
                        <a:rPr lang="zh-CN" altLang="en-US" sz="1600" dirty="0">
                          <a:latin typeface="微软雅黑" panose="020B0503020204020204" pitchFamily="34" charset="-122"/>
                          <a:ea typeface="微软雅黑" panose="020B0503020204020204" pitchFamily="34" charset="-122"/>
                          <a:sym typeface="+mn-ea"/>
                        </a:rPr>
                        <a:t>1</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16</a:t>
                      </a:r>
                      <a:r>
                        <a:rPr lang="zh-CN" altLang="en-US" sz="1600" dirty="0">
                          <a:latin typeface="微软雅黑" panose="020B0503020204020204" pitchFamily="34" charset="-122"/>
                          <a:ea typeface="微软雅黑" panose="020B0503020204020204" pitchFamily="34" charset="-122"/>
                          <a:sym typeface="+mn-ea"/>
                        </a:rPr>
                        <a:t>日</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自由搏击世界冠军真霸赛</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000" dirty="0">
                          <a:latin typeface="微软雅黑" panose="020B0503020204020204" pitchFamily="34" charset="-122"/>
                          <a:ea typeface="微软雅黑" panose="020B0503020204020204" pitchFamily="34" charset="-122"/>
                        </a:rPr>
                        <a:t>资源互换、对口优惠、活动专车</a:t>
                      </a:r>
                      <a:endParaRPr lang="zh-CN" altLang="en-US" sz="10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600" dirty="0">
                          <a:latin typeface="微软雅黑" panose="020B0503020204020204" pitchFamily="34" charset="-122"/>
                          <a:ea typeface="微软雅黑" panose="020B0503020204020204" pitchFamily="34" charset="-122"/>
                        </a:rPr>
                        <a:t>10000</a:t>
                      </a:r>
                      <a:r>
                        <a:rPr lang="zh-CN" altLang="en-US" sz="1600" dirty="0">
                          <a:latin typeface="微软雅黑" panose="020B0503020204020204" pitchFamily="34" charset="-122"/>
                          <a:ea typeface="微软雅黑" panose="020B0503020204020204" pitchFamily="34" charset="-122"/>
                        </a:rPr>
                        <a:t>人</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bl>
          </a:graphicData>
        </a:graphic>
      </p:graphicFrame>
      <p:cxnSp>
        <p:nvCxnSpPr>
          <p:cNvPr id="7" name="直接连接符 6"/>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238670" y="245884"/>
            <a:ext cx="3877986"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第二阶段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一键到达</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75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1+#ppt_w/2"/>
                                          </p:val>
                                        </p:tav>
                                        <p:tav tm="100000">
                                          <p:val>
                                            <p:strVal val="#ppt_x"/>
                                          </p:val>
                                        </p:tav>
                                      </p:tavLst>
                                    </p:anim>
                                    <p:anim calcmode="lin" valueType="num">
                                      <p:cBhvr additive="base">
                                        <p:cTn id="12"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bwMode="auto">
          <a:xfrm>
            <a:off x="1270297" y="2082188"/>
            <a:ext cx="8928547" cy="2450562"/>
          </a:xfrm>
          <a:custGeom>
            <a:avLst/>
            <a:gdLst>
              <a:gd name="connsiteX0" fmla="*/ 1518707 w 4770580"/>
              <a:gd name="connsiteY0" fmla="*/ 68270 h 1309351"/>
              <a:gd name="connsiteX1" fmla="*/ 1341950 w 4770580"/>
              <a:gd name="connsiteY1" fmla="*/ 166412 h 1309351"/>
              <a:gd name="connsiteX2" fmla="*/ 1300229 w 4770580"/>
              <a:gd name="connsiteY2" fmla="*/ 236195 h 1309351"/>
              <a:gd name="connsiteX3" fmla="*/ 1266876 w 4770580"/>
              <a:gd name="connsiteY3" fmla="*/ 291983 h 1309351"/>
              <a:gd name="connsiteX4" fmla="*/ 1278103 w 4770580"/>
              <a:gd name="connsiteY4" fmla="*/ 311429 h 1309351"/>
              <a:gd name="connsiteX5" fmla="*/ 1413457 w 4770580"/>
              <a:gd name="connsiteY5" fmla="*/ 545868 h 1309351"/>
              <a:gd name="connsiteX6" fmla="*/ 1413571 w 4770580"/>
              <a:gd name="connsiteY6" fmla="*/ 763108 h 1309351"/>
              <a:gd name="connsiteX7" fmla="*/ 1267753 w 4770580"/>
              <a:gd name="connsiteY7" fmla="*/ 1015754 h 1309351"/>
              <a:gd name="connsiteX8" fmla="*/ 1263392 w 4770580"/>
              <a:gd name="connsiteY8" fmla="*/ 1023311 h 1309351"/>
              <a:gd name="connsiteX9" fmla="*/ 1264931 w 4770580"/>
              <a:gd name="connsiteY9" fmla="*/ 1025879 h 1309351"/>
              <a:gd name="connsiteX10" fmla="*/ 1341950 w 4770580"/>
              <a:gd name="connsiteY10" fmla="*/ 1154283 h 1309351"/>
              <a:gd name="connsiteX11" fmla="*/ 1518707 w 4770580"/>
              <a:gd name="connsiteY11" fmla="*/ 1252423 h 1309351"/>
              <a:gd name="connsiteX12" fmla="*/ 4267820 w 4770580"/>
              <a:gd name="connsiteY12" fmla="*/ 1252423 h 1309351"/>
              <a:gd name="connsiteX13" fmla="*/ 4443238 w 4770580"/>
              <a:gd name="connsiteY13" fmla="*/ 1154283 h 1309351"/>
              <a:gd name="connsiteX14" fmla="*/ 4681593 w 4770580"/>
              <a:gd name="connsiteY14" fmla="*/ 759135 h 1309351"/>
              <a:gd name="connsiteX15" fmla="*/ 4681593 w 4770580"/>
              <a:gd name="connsiteY15" fmla="*/ 562851 h 1309351"/>
              <a:gd name="connsiteX16" fmla="*/ 4443238 w 4770580"/>
              <a:gd name="connsiteY16" fmla="*/ 166412 h 1309351"/>
              <a:gd name="connsiteX17" fmla="*/ 4267820 w 4770580"/>
              <a:gd name="connsiteY17" fmla="*/ 68270 h 1309351"/>
              <a:gd name="connsiteX18" fmla="*/ 1518707 w 4770580"/>
              <a:gd name="connsiteY18" fmla="*/ 68270 h 1309351"/>
              <a:gd name="connsiteX19" fmla="*/ 720841 w 4770580"/>
              <a:gd name="connsiteY19" fmla="*/ 63932 h 1309351"/>
              <a:gd name="connsiteX20" fmla="*/ 631877 w 4770580"/>
              <a:gd name="connsiteY20" fmla="*/ 86206 h 1309351"/>
              <a:gd name="connsiteX21" fmla="*/ 273216 w 4770580"/>
              <a:gd name="connsiteY21" fmla="*/ 293279 h 1309351"/>
              <a:gd name="connsiteX22" fmla="*/ 184004 w 4770580"/>
              <a:gd name="connsiteY22" fmla="*/ 447613 h 1309351"/>
              <a:gd name="connsiteX23" fmla="*/ 183946 w 4770580"/>
              <a:gd name="connsiteY23" fmla="*/ 861660 h 1309351"/>
              <a:gd name="connsiteX24" fmla="*/ 273583 w 4770580"/>
              <a:gd name="connsiteY24" fmla="*/ 1016915 h 1309351"/>
              <a:gd name="connsiteX25" fmla="*/ 632187 w 4770580"/>
              <a:gd name="connsiteY25" fmla="*/ 1223889 h 1309351"/>
              <a:gd name="connsiteX26" fmla="*/ 810450 w 4770580"/>
              <a:gd name="connsiteY26" fmla="*/ 1223795 h 1309351"/>
              <a:gd name="connsiteX27" fmla="*/ 1169111 w 4770580"/>
              <a:gd name="connsiteY27" fmla="*/ 1016722 h 1309351"/>
              <a:gd name="connsiteX28" fmla="*/ 1258324 w 4770580"/>
              <a:gd name="connsiteY28" fmla="*/ 862389 h 1309351"/>
              <a:gd name="connsiteX29" fmla="*/ 1258381 w 4770580"/>
              <a:gd name="connsiteY29" fmla="*/ 448342 h 1309351"/>
              <a:gd name="connsiteX30" fmla="*/ 1168744 w 4770580"/>
              <a:gd name="connsiteY30" fmla="*/ 293086 h 1309351"/>
              <a:gd name="connsiteX31" fmla="*/ 810141 w 4770580"/>
              <a:gd name="connsiteY31" fmla="*/ 86112 h 1309351"/>
              <a:gd name="connsiteX32" fmla="*/ 720841 w 4770580"/>
              <a:gd name="connsiteY32" fmla="*/ 63932 h 1309351"/>
              <a:gd name="connsiteX33" fmla="*/ 468456 w 4770580"/>
              <a:gd name="connsiteY33" fmla="*/ 0 h 1309351"/>
              <a:gd name="connsiteX34" fmla="*/ 973030 w 4770580"/>
              <a:gd name="connsiteY34" fmla="*/ 70 h 1309351"/>
              <a:gd name="connsiteX35" fmla="*/ 1161109 w 4770580"/>
              <a:gd name="connsiteY35" fmla="*/ 108788 h 1309351"/>
              <a:gd name="connsiteX36" fmla="*/ 1205528 w 4770580"/>
              <a:gd name="connsiteY36" fmla="*/ 185726 h 1309351"/>
              <a:gd name="connsiteX37" fmla="*/ 1230238 w 4770580"/>
              <a:gd name="connsiteY37" fmla="*/ 228524 h 1309351"/>
              <a:gd name="connsiteX38" fmla="*/ 1244158 w 4770580"/>
              <a:gd name="connsiteY38" fmla="*/ 204345 h 1309351"/>
              <a:gd name="connsiteX39" fmla="*/ 1287348 w 4770580"/>
              <a:gd name="connsiteY39" fmla="*/ 129321 h 1309351"/>
              <a:gd name="connsiteX40" fmla="*/ 1470329 w 4770580"/>
              <a:gd name="connsiteY40" fmla="*/ 23809 h 1309351"/>
              <a:gd name="connsiteX41" fmla="*/ 4316245 w 4770580"/>
              <a:gd name="connsiteY41" fmla="*/ 23809 h 1309351"/>
              <a:gd name="connsiteX42" fmla="*/ 4497840 w 4770580"/>
              <a:gd name="connsiteY42" fmla="*/ 129321 h 1309351"/>
              <a:gd name="connsiteX43" fmla="*/ 4744589 w 4770580"/>
              <a:gd name="connsiteY43" fmla="*/ 555530 h 1309351"/>
              <a:gd name="connsiteX44" fmla="*/ 4744589 w 4770580"/>
              <a:gd name="connsiteY44" fmla="*/ 766553 h 1309351"/>
              <a:gd name="connsiteX45" fmla="*/ 4497840 w 4770580"/>
              <a:gd name="connsiteY45" fmla="*/ 1191374 h 1309351"/>
              <a:gd name="connsiteX46" fmla="*/ 4316245 w 4770580"/>
              <a:gd name="connsiteY46" fmla="*/ 1296885 h 1309351"/>
              <a:gd name="connsiteX47" fmla="*/ 1470329 w 4770580"/>
              <a:gd name="connsiteY47" fmla="*/ 1296885 h 1309351"/>
              <a:gd name="connsiteX48" fmla="*/ 1287348 w 4770580"/>
              <a:gd name="connsiteY48" fmla="*/ 1191374 h 1309351"/>
              <a:gd name="connsiteX49" fmla="*/ 1227445 w 4770580"/>
              <a:gd name="connsiteY49" fmla="*/ 1087658 h 1309351"/>
              <a:gd name="connsiteX50" fmla="*/ 1226848 w 4770580"/>
              <a:gd name="connsiteY50" fmla="*/ 1086624 h 1309351"/>
              <a:gd name="connsiteX51" fmla="*/ 1222923 w 4770580"/>
              <a:gd name="connsiteY51" fmla="*/ 1093425 h 1309351"/>
              <a:gd name="connsiteX52" fmla="*/ 1161344 w 4770580"/>
              <a:gd name="connsiteY52" fmla="*/ 1200117 h 1309351"/>
              <a:gd name="connsiteX53" fmla="*/ 972144 w 4770580"/>
              <a:gd name="connsiteY53" fmla="*/ 1309351 h 1309351"/>
              <a:gd name="connsiteX54" fmla="*/ 467570 w 4770580"/>
              <a:gd name="connsiteY54" fmla="*/ 1309282 h 1309351"/>
              <a:gd name="connsiteX55" fmla="*/ 279492 w 4770580"/>
              <a:gd name="connsiteY55" fmla="*/ 1200563 h 1309351"/>
              <a:gd name="connsiteX56" fmla="*/ 27144 w 4770580"/>
              <a:gd name="connsiteY56" fmla="*/ 763483 h 1309351"/>
              <a:gd name="connsiteX57" fmla="*/ 27030 w 4770580"/>
              <a:gd name="connsiteY57" fmla="*/ 546244 h 1309351"/>
              <a:gd name="connsiteX58" fmla="*/ 279256 w 4770580"/>
              <a:gd name="connsiteY58" fmla="*/ 109234 h 1309351"/>
              <a:gd name="connsiteX59" fmla="*/ 468456 w 4770580"/>
              <a:gd name="connsiteY59" fmla="*/ 0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gradFill>
            <a:gsLst>
              <a:gs pos="0">
                <a:srgbClr val="FDFA75"/>
              </a:gs>
              <a:gs pos="100000">
                <a:srgbClr val="D79E11"/>
              </a:gs>
            </a:gsLst>
            <a:lin ang="2700000" scaled="1"/>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31" name="组合 30"/>
          <p:cNvGrpSpPr/>
          <p:nvPr/>
        </p:nvGrpSpPr>
        <p:grpSpPr>
          <a:xfrm>
            <a:off x="2432806" y="3068492"/>
            <a:ext cx="453607" cy="436227"/>
            <a:chOff x="9791183" y="5224434"/>
            <a:chExt cx="645684" cy="620945"/>
          </a:xfrm>
          <a:gradFill>
            <a:gsLst>
              <a:gs pos="0">
                <a:srgbClr val="FDFA75"/>
              </a:gs>
              <a:gs pos="100000">
                <a:srgbClr val="D79E11"/>
              </a:gs>
            </a:gsLst>
            <a:lin ang="2700000" scaled="1"/>
          </a:gradFill>
          <a:effectLst/>
        </p:grpSpPr>
        <p:sp>
          <p:nvSpPr>
            <p:cNvPr id="32"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 name="文本框 21"/>
          <p:cNvSpPr txBox="1"/>
          <p:nvPr/>
        </p:nvSpPr>
        <p:spPr>
          <a:xfrm>
            <a:off x="8174345" y="3872386"/>
            <a:ext cx="1598515" cy="425758"/>
          </a:xfrm>
          <a:prstGeom prst="rect">
            <a:avLst/>
          </a:prstGeom>
          <a:noFill/>
          <a:effectLst/>
        </p:spPr>
        <p:txBody>
          <a:bodyPr wrap="none" rtlCol="0">
            <a:spAutoFit/>
          </a:bodyPr>
          <a:lstStyle/>
          <a:p>
            <a:pPr>
              <a:lnSpc>
                <a:spcPts val="2600"/>
              </a:lnSpc>
            </a:pPr>
            <a:r>
              <a:rPr lang="en-US" altLang="zh-CN" sz="2000" spc="300" dirty="0">
                <a:solidFill>
                  <a:schemeClr val="bg1"/>
                </a:solidFill>
                <a:latin typeface="方正细黑_YS" panose="02010600010101010101" pitchFamily="2" charset="-122"/>
                <a:ea typeface="方正细黑_YS" panose="02010600010101010101" pitchFamily="2" charset="-122"/>
              </a:rPr>
              <a:t>--</a:t>
            </a:r>
            <a:r>
              <a:rPr lang="zh-CN" altLang="en-US" sz="2000" spc="300" dirty="0">
                <a:solidFill>
                  <a:schemeClr val="bg1"/>
                </a:solidFill>
                <a:latin typeface="方正细黑_YS" panose="02010600010101010101" pitchFamily="2" charset="-122"/>
                <a:ea typeface="方正细黑_YS" panose="02010600010101010101" pitchFamily="2" charset="-122"/>
              </a:rPr>
              <a:t>专项推广</a:t>
            </a:r>
            <a:endParaRPr lang="en-US" altLang="zh-CN" sz="2000" dirty="0">
              <a:solidFill>
                <a:srgbClr val="FCFCFC"/>
              </a:solidFill>
            </a:endParaRPr>
          </a:p>
        </p:txBody>
      </p:sp>
      <p:sp>
        <p:nvSpPr>
          <p:cNvPr id="19" name="文本框 18"/>
          <p:cNvSpPr txBox="1"/>
          <p:nvPr/>
        </p:nvSpPr>
        <p:spPr>
          <a:xfrm>
            <a:off x="4238670" y="245884"/>
            <a:ext cx="3877985"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第三阶段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一键回家</a:t>
            </a:r>
          </a:p>
        </p:txBody>
      </p:sp>
      <p:sp>
        <p:nvSpPr>
          <p:cNvPr id="6" name="矩形 5"/>
          <p:cNvSpPr/>
          <p:nvPr/>
        </p:nvSpPr>
        <p:spPr>
          <a:xfrm>
            <a:off x="4434947" y="2928494"/>
            <a:ext cx="4801314" cy="369332"/>
          </a:xfrm>
          <a:prstGeom prst="rect">
            <a:avLst/>
          </a:prstGeom>
        </p:spPr>
        <p:txBody>
          <a:bodyPr wrap="none">
            <a:spAutoFit/>
          </a:bodyPr>
          <a:lstStyle/>
          <a:p>
            <a:r>
              <a:rPr lang="zh-CN" altLang="en-US" dirty="0">
                <a:solidFill>
                  <a:schemeClr val="bg1"/>
                </a:solidFill>
              </a:rPr>
              <a:t>一桌好菜，怎能少了你，用呼我，一键回家！</a:t>
            </a:r>
          </a:p>
        </p:txBody>
      </p:sp>
      <p:pic>
        <p:nvPicPr>
          <p:cNvPr id="2" name="图片 1">
            <a:extLst>
              <a:ext uri="{FF2B5EF4-FFF2-40B4-BE49-F238E27FC236}">
                <a16:creationId xmlns:a16="http://schemas.microsoft.com/office/drawing/2014/main" id="{1DA04967-F2C5-424B-AAE3-33099AF1D4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7" t="-77" r="2340" b="7758"/>
          <a:stretch/>
        </p:blipFill>
        <p:spPr>
          <a:xfrm>
            <a:off x="4238670" y="5068713"/>
            <a:ext cx="3486150" cy="1431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53"/>
          <p:cNvSpPr txBox="1"/>
          <p:nvPr/>
        </p:nvSpPr>
        <p:spPr>
          <a:xfrm>
            <a:off x="1921891" y="679606"/>
            <a:ext cx="1980030" cy="1118255"/>
          </a:xfrm>
          <a:prstGeom prst="rect">
            <a:avLst/>
          </a:prstGeom>
          <a:noFill/>
        </p:spPr>
        <p:txBody>
          <a:bodyPr wrap="none" rtlCol="0" anchor="ctr">
            <a:spAutoFit/>
          </a:bodyPr>
          <a:lstStyle/>
          <a:p>
            <a:pPr algn="r">
              <a:lnSpc>
                <a:spcPts val="8000"/>
              </a:lnSpc>
            </a:pPr>
            <a:r>
              <a:rPr lang="zh-CN" altLang="en-US" sz="2800" dirty="0">
                <a:solidFill>
                  <a:schemeClr val="bg1"/>
                </a:solidFill>
                <a:latin typeface="方正悠黑_GB18030_粗" panose="02000000000000000000" pitchFamily="2" charset="-122"/>
                <a:ea typeface="方正悠黑_GB18030_粗" panose="02000000000000000000" pitchFamily="2" charset="-122"/>
              </a:rPr>
              <a:t>渠道嫁接：</a:t>
            </a:r>
          </a:p>
        </p:txBody>
      </p:sp>
      <p:cxnSp>
        <p:nvCxnSpPr>
          <p:cNvPr id="55" name="直接连接符 54"/>
          <p:cNvCxnSpPr/>
          <p:nvPr/>
        </p:nvCxnSpPr>
        <p:spPr>
          <a:xfrm>
            <a:off x="1633135" y="1589752"/>
            <a:ext cx="2880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表格 12"/>
          <p:cNvGraphicFramePr/>
          <p:nvPr/>
        </p:nvGraphicFramePr>
        <p:xfrm>
          <a:off x="378647" y="3086731"/>
          <a:ext cx="11598031" cy="1153160"/>
        </p:xfrm>
        <a:graphic>
          <a:graphicData uri="http://schemas.openxmlformats.org/drawingml/2006/table">
            <a:tbl>
              <a:tblPr firstRow="1" bandRow="1">
                <a:tableStyleId>{F5AB1C69-6EDB-4FF4-983F-18BD219EF322}</a:tableStyleId>
              </a:tblPr>
              <a:tblGrid>
                <a:gridCol w="2186164">
                  <a:extLst>
                    <a:ext uri="{9D8B030D-6E8A-4147-A177-3AD203B41FA5}">
                      <a16:colId xmlns:a16="http://schemas.microsoft.com/office/drawing/2014/main" val="20000"/>
                    </a:ext>
                  </a:extLst>
                </a:gridCol>
                <a:gridCol w="3367171">
                  <a:extLst>
                    <a:ext uri="{9D8B030D-6E8A-4147-A177-3AD203B41FA5}">
                      <a16:colId xmlns:a16="http://schemas.microsoft.com/office/drawing/2014/main" val="20001"/>
                    </a:ext>
                  </a:extLst>
                </a:gridCol>
                <a:gridCol w="2794473">
                  <a:extLst>
                    <a:ext uri="{9D8B030D-6E8A-4147-A177-3AD203B41FA5}">
                      <a16:colId xmlns:a16="http://schemas.microsoft.com/office/drawing/2014/main" val="20002"/>
                    </a:ext>
                  </a:extLst>
                </a:gridCol>
                <a:gridCol w="3250223">
                  <a:extLst>
                    <a:ext uri="{9D8B030D-6E8A-4147-A177-3AD203B41FA5}">
                      <a16:colId xmlns:a16="http://schemas.microsoft.com/office/drawing/2014/main" val="20003"/>
                    </a:ext>
                  </a:extLst>
                </a:gridCol>
              </a:tblGrid>
              <a:tr h="574040">
                <a:tc>
                  <a:txBody>
                    <a:bodyPr/>
                    <a:lstStyle/>
                    <a:p>
                      <a:pPr algn="ctr">
                        <a:buNone/>
                      </a:pPr>
                      <a:r>
                        <a:rPr lang="zh-CN" altLang="en-US" dirty="0">
                          <a:latin typeface="微软雅黑" panose="020B0503020204020204" pitchFamily="34" charset="-122"/>
                          <a:ea typeface="微软雅黑" panose="020B0503020204020204" pitchFamily="34" charset="-122"/>
                        </a:rPr>
                        <a:t>时间</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b="1" dirty="0">
                          <a:solidFill>
                            <a:schemeClr val="lt1"/>
                          </a:solidFill>
                          <a:latin typeface="微软雅黑" panose="020B0503020204020204" pitchFamily="34" charset="-122"/>
                          <a:ea typeface="微软雅黑" panose="020B0503020204020204" pitchFamily="34" charset="-122"/>
                        </a:rPr>
                        <a:t>推广点位</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植入方式</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dirty="0">
                          <a:latin typeface="微软雅黑" panose="020B0503020204020204" pitchFamily="34" charset="-122"/>
                          <a:ea typeface="微软雅黑" panose="020B0503020204020204" pitchFamily="34" charset="-122"/>
                        </a:rPr>
                        <a:t>区域</a:t>
                      </a:r>
                      <a:endParaRPr lang="zh-CN" altLang="en-US" b="0" dirty="0">
                        <a:solidFill>
                          <a:schemeClr val="bg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432000">
                <a:tc>
                  <a:txBody>
                    <a:bodyPr/>
                    <a:lstStyle/>
                    <a:p>
                      <a:pPr algn="ctr">
                        <a:buNone/>
                      </a:pPr>
                      <a:r>
                        <a:rPr lang="en-US" altLang="zh-CN" sz="1600" dirty="0">
                          <a:latin typeface="微软雅黑" panose="020B0503020204020204" pitchFamily="34" charset="-122"/>
                          <a:ea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sym typeface="+mn-ea"/>
                        </a:rPr>
                        <a:t>月</a:t>
                      </a:r>
                      <a:r>
                        <a:rPr lang="en-US" altLang="zh-CN" sz="1600" dirty="0">
                          <a:latin typeface="微软雅黑" panose="020B0503020204020204" pitchFamily="34" charset="-122"/>
                          <a:ea typeface="微软雅黑" panose="020B0503020204020204" pitchFamily="34" charset="-122"/>
                          <a:sym typeface="+mn-ea"/>
                        </a:rPr>
                        <a:t>15</a:t>
                      </a:r>
                      <a:r>
                        <a:rPr lang="zh-CN" altLang="en-US" sz="1600" dirty="0">
                          <a:latin typeface="微软雅黑" panose="020B0503020204020204" pitchFamily="34" charset="-122"/>
                          <a:ea typeface="微软雅黑" panose="020B0503020204020204" pitchFamily="34" charset="-122"/>
                          <a:sym typeface="+mn-ea"/>
                        </a:rPr>
                        <a:t>日/</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月</a:t>
                      </a:r>
                      <a:r>
                        <a:rPr lang="en-US" altLang="zh-CN" sz="1600" dirty="0">
                          <a:latin typeface="微软雅黑" panose="020B0503020204020204" pitchFamily="34" charset="-122"/>
                          <a:ea typeface="微软雅黑" panose="020B0503020204020204" pitchFamily="34" charset="-122"/>
                          <a:sym typeface="+mn-ea"/>
                        </a:rPr>
                        <a:t>16</a:t>
                      </a:r>
                      <a:r>
                        <a:rPr lang="zh-CN" altLang="en-US" sz="1600" dirty="0">
                          <a:latin typeface="微软雅黑" panose="020B0503020204020204" pitchFamily="34" charset="-122"/>
                          <a:ea typeface="微软雅黑" panose="020B0503020204020204" pitchFamily="34" charset="-122"/>
                          <a:sym typeface="+mn-ea"/>
                        </a:rPr>
                        <a:t>日</a:t>
                      </a:r>
                      <a:endParaRPr lang="zh-CN" altLang="en-US" sz="1600" dirty="0">
                        <a:solidFill>
                          <a:srgbClr val="6092CC"/>
                        </a:solidFill>
                        <a:latin typeface="微软雅黑" panose="020B0503020204020204" pitchFamily="34" charset="-122"/>
                        <a:ea typeface="微软雅黑" panose="020B0503020204020204" pitchFamily="34" charset="-122"/>
                        <a:sym typeface="+mn-ea"/>
                      </a:endParaRPr>
                    </a:p>
                  </a:txBody>
                  <a:tcPr anchor="ctr"/>
                </a:tc>
                <a:tc>
                  <a:txBody>
                    <a:bodyPr/>
                    <a:lstStyle/>
                    <a:p>
                      <a:pPr algn="ctr">
                        <a:buNone/>
                      </a:pPr>
                      <a:r>
                        <a:rPr lang="zh-CN" altLang="en-US" sz="1600" dirty="0">
                          <a:solidFill>
                            <a:schemeClr val="tx1"/>
                          </a:solidFill>
                          <a:latin typeface="微软雅黑" panose="020B0503020204020204" pitchFamily="34" charset="-122"/>
                          <a:ea typeface="微软雅黑" panose="020B0503020204020204" pitchFamily="34" charset="-122"/>
                        </a:rPr>
                        <a:t>火车站，汽车站、机场</a:t>
                      </a:r>
                    </a:p>
                  </a:txBody>
                  <a:tcPr anchor="ctr"/>
                </a:tc>
                <a:tc>
                  <a:txBody>
                    <a:bodyPr/>
                    <a:lstStyle/>
                    <a:p>
                      <a:pPr algn="ctr">
                        <a:buNone/>
                      </a:pPr>
                      <a:r>
                        <a:rPr lang="zh-CN" altLang="en-US" sz="1600" dirty="0">
                          <a:latin typeface="微软雅黑" panose="020B0503020204020204" pitchFamily="34" charset="-122"/>
                          <a:ea typeface="微软雅黑" panose="020B0503020204020204" pitchFamily="34" charset="-122"/>
                        </a:rPr>
                        <a:t>户外广告、公交站台</a:t>
                      </a:r>
                      <a:br>
                        <a:rPr lang="en-US" altLang="zh-CN"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户外</a:t>
                      </a:r>
                      <a:r>
                        <a:rPr lang="en-US" altLang="zh-CN" sz="1600" dirty="0">
                          <a:latin typeface="微软雅黑" panose="020B0503020204020204" pitchFamily="34" charset="-122"/>
                          <a:ea typeface="微软雅黑" panose="020B0503020204020204" pitchFamily="34" charset="-122"/>
                        </a:rPr>
                        <a:t>LED</a:t>
                      </a:r>
                      <a:r>
                        <a:rPr lang="zh-CN" altLang="en-US" sz="1600" dirty="0">
                          <a:latin typeface="微软雅黑" panose="020B0503020204020204" pitchFamily="34" charset="-122"/>
                          <a:ea typeface="微软雅黑" panose="020B0503020204020204" pitchFamily="34" charset="-122"/>
                        </a:rPr>
                        <a:t>大屏</a:t>
                      </a:r>
                      <a:endParaRPr lang="zh-CN" altLang="en-US" sz="1600" dirty="0">
                        <a:solidFill>
                          <a:srgbClr val="6092CC"/>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a:solidFill>
                            <a:schemeClr val="tx1"/>
                          </a:solidFill>
                          <a:latin typeface="微软雅黑" panose="020B0503020204020204" pitchFamily="34" charset="-122"/>
                          <a:ea typeface="微软雅黑" panose="020B0503020204020204" pitchFamily="34" charset="-122"/>
                        </a:rPr>
                        <a:t>根据专线开发情况而定</a:t>
                      </a:r>
                    </a:p>
                  </a:txBody>
                  <a:tcPr anchor="ctr"/>
                </a:tc>
                <a:extLst>
                  <a:ext uri="{0D108BD9-81ED-4DB2-BD59-A6C34878D82A}">
                    <a16:rowId xmlns:a16="http://schemas.microsoft.com/office/drawing/2014/main" val="10001"/>
                  </a:ext>
                </a:extLst>
              </a:tr>
            </a:tbl>
          </a:graphicData>
        </a:graphic>
      </p:graphicFrame>
      <p:cxnSp>
        <p:nvCxnSpPr>
          <p:cNvPr id="7" name="直接连接符 6"/>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238670" y="245884"/>
            <a:ext cx="3877986"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第三阶段</a:t>
            </a:r>
            <a:r>
              <a:rPr lang="en-US" altLang="zh-CN" sz="3200" dirty="0">
                <a:solidFill>
                  <a:schemeClr val="bg1"/>
                </a:solidFill>
                <a:latin typeface="方正悠黑_GB18030_粗" panose="02000000000000000000" pitchFamily="2" charset="-122"/>
                <a:ea typeface="方正悠黑_GB18030_粗" panose="02000000000000000000" pitchFamily="2" charset="-122"/>
              </a:rPr>
              <a:t>—</a:t>
            </a:r>
            <a:r>
              <a:rPr lang="zh-CN" altLang="en-US" sz="3200" dirty="0">
                <a:solidFill>
                  <a:schemeClr val="bg1"/>
                </a:solidFill>
                <a:latin typeface="方正悠黑_GB18030_粗" panose="02000000000000000000" pitchFamily="2" charset="-122"/>
                <a:ea typeface="方正悠黑_GB18030_粗" panose="02000000000000000000" pitchFamily="2" charset="-122"/>
              </a:rPr>
              <a:t>一键回家</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75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1+#ppt_w/2"/>
                                          </p:val>
                                        </p:tav>
                                        <p:tav tm="100000">
                                          <p:val>
                                            <p:strVal val="#ppt_x"/>
                                          </p:val>
                                        </p:tav>
                                      </p:tavLst>
                                    </p:anim>
                                    <p:anim calcmode="lin" valueType="num">
                                      <p:cBhvr additive="base">
                                        <p:cTn id="12"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 5"/>
          <p:cNvSpPr txBox="1"/>
          <p:nvPr/>
        </p:nvSpPr>
        <p:spPr>
          <a:xfrm>
            <a:off x="2991737" y="2469210"/>
            <a:ext cx="7142863" cy="1118255"/>
          </a:xfrm>
          <a:prstGeom prst="rect">
            <a:avLst/>
          </a:prstGeom>
          <a:noFill/>
        </p:spPr>
        <p:txBody>
          <a:bodyPr wrap="square" rtlCol="0" anchor="ctr">
            <a:spAutoFit/>
          </a:bodyPr>
          <a:lstStyle/>
          <a:p>
            <a:pPr>
              <a:lnSpc>
                <a:spcPts val="8000"/>
              </a:lnSpc>
            </a:pPr>
            <a:r>
              <a:rPr lang="zh-CN" altLang="en-US" sz="7200" dirty="0">
                <a:latin typeface="方正悠黑_GB18030_粗" panose="02000000000000000000" pitchFamily="2" charset="-122"/>
                <a:ea typeface="方正悠黑_GB18030_粗" panose="02000000000000000000" pitchFamily="2" charset="-122"/>
              </a:rPr>
              <a:t>感谢您的观看！</a:t>
            </a:r>
          </a:p>
        </p:txBody>
      </p:sp>
      <p:cxnSp>
        <p:nvCxnSpPr>
          <p:cNvPr id="11" name="直接连接符 10"/>
          <p:cNvCxnSpPr/>
          <p:nvPr/>
        </p:nvCxnSpPr>
        <p:spPr>
          <a:xfrm>
            <a:off x="5334435" y="5831912"/>
            <a:ext cx="4681181" cy="0"/>
          </a:xfrm>
          <a:prstGeom prst="line">
            <a:avLst/>
          </a:prstGeom>
          <a:ln>
            <a:solidFill>
              <a:srgbClr val="6092CC"/>
            </a:solidFill>
          </a:ln>
        </p:spPr>
        <p:style>
          <a:lnRef idx="1">
            <a:schemeClr val="accent1"/>
          </a:lnRef>
          <a:fillRef idx="0">
            <a:schemeClr val="accent1"/>
          </a:fillRef>
          <a:effectRef idx="0">
            <a:schemeClr val="accent1"/>
          </a:effectRef>
          <a:fontRef idx="minor">
            <a:schemeClr val="tx1"/>
          </a:fontRef>
        </p:style>
      </p:cxnSp>
      <p:sp>
        <p:nvSpPr>
          <p:cNvPr id="102404" name="矩形 5"/>
          <p:cNvSpPr/>
          <p:nvPr/>
        </p:nvSpPr>
        <p:spPr>
          <a:xfrm>
            <a:off x="5334635" y="5897245"/>
            <a:ext cx="6696710" cy="398780"/>
          </a:xfrm>
          <a:prstGeom prst="rect">
            <a:avLst/>
          </a:prstGeom>
          <a:noFill/>
          <a:ln w="9525">
            <a:noFill/>
            <a:miter/>
          </a:ln>
        </p:spPr>
        <p:txBody>
          <a:bodyPr vert="horz" wrap="square" anchor="t">
            <a:spAutoFit/>
          </a:bodyPr>
          <a:lstStyle/>
          <a:p>
            <a:pPr lvl="0" eaLnBrk="1" hangingPunct="1"/>
            <a:r>
              <a:rPr lang="zh-CN" altLang="en-US" sz="1000" b="1" dirty="0">
                <a:latin typeface="微软雅黑" panose="020B0503020204020204" pitchFamily="34" charset="-122"/>
                <a:ea typeface="微软雅黑" panose="020B0503020204020204" pitchFamily="34" charset="-122"/>
              </a:rPr>
              <a:t>声明</a:t>
            </a:r>
            <a:r>
              <a:rPr lang="zh-CN" altLang="en-US" sz="1000" dirty="0">
                <a:latin typeface="微软雅黑" panose="020B0503020204020204" pitchFamily="34" charset="-122"/>
                <a:ea typeface="微软雅黑" panose="020B0503020204020204" pitchFamily="34" charset="-122"/>
              </a:rPr>
              <a:t>：本策划、设计方案里的所有内容，未经本公司书面许可，任何组织及个人不得以任何形式复制、修改、转载、</a:t>
            </a:r>
          </a:p>
          <a:p>
            <a:pPr lvl="0" eaLnBrk="1" hangingPunct="1"/>
            <a:r>
              <a:rPr lang="zh-CN" altLang="en-US" sz="1000" dirty="0">
                <a:latin typeface="微软雅黑" panose="020B0503020204020204" pitchFamily="34" charset="-122"/>
                <a:ea typeface="微软雅黑" panose="020B0503020204020204" pitchFamily="34" charset="-122"/>
              </a:rPr>
              <a:t>发表等，否则，本公司将通过法律手段追究侵权者的法律责任。                                                 </a:t>
            </a: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28787"/>
          <a:stretch>
            <a:fillRect/>
          </a:stretch>
        </p:blipFill>
        <p:spPr>
          <a:xfrm>
            <a:off x="5334435" y="5299547"/>
            <a:ext cx="1319547" cy="467033"/>
          </a:xfrm>
          <a:prstGeom prst="rect">
            <a:avLst/>
          </a:prstGeom>
        </p:spPr>
      </p:pic>
      <p:pic>
        <p:nvPicPr>
          <p:cNvPr id="2" name="内容占位符 21">
            <a:extLst>
              <a:ext uri="{FF2B5EF4-FFF2-40B4-BE49-F238E27FC236}">
                <a16:creationId xmlns:a16="http://schemas.microsoft.com/office/drawing/2014/main" id="{F40011E3-D95E-4807-AB24-6672E37D5F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7"/>
          <a:stretch/>
        </p:blipFill>
        <p:spPr>
          <a:xfrm>
            <a:off x="4722552" y="3800615"/>
            <a:ext cx="2216130" cy="941739"/>
          </a:xfrm>
          <a:prstGeom prst="rect">
            <a:avLst/>
          </a:prstGeom>
          <a:ln>
            <a:solidFill>
              <a:schemeClr val="tx1"/>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par>
                                <p:cTn id="8" presetID="22" presetClass="entr" presetSubtype="2" fill="hold" nodeType="withEffect">
                                  <p:stCondLst>
                                    <p:cond delay="175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a:spLocks noChangeAspect="1"/>
          </p:cNvSpPr>
          <p:nvPr/>
        </p:nvSpPr>
        <p:spPr>
          <a:xfrm>
            <a:off x="3713871" y="1005516"/>
            <a:ext cx="2288801" cy="2288801"/>
          </a:xfrm>
          <a:prstGeom prst="rect">
            <a:avLst/>
          </a:prstGeom>
          <a:blipFill>
            <a:blip r:embed="rId4"/>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a:spLocks noChangeAspect="1"/>
          </p:cNvSpPr>
          <p:nvPr/>
        </p:nvSpPr>
        <p:spPr>
          <a:xfrm>
            <a:off x="8303468" y="1005516"/>
            <a:ext cx="2288801" cy="2288801"/>
          </a:xfrm>
          <a:prstGeom prst="rect">
            <a:avLst/>
          </a:prstGeom>
          <a:blipFill>
            <a:blip r:embed="rId5"/>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a:spLocks noChangeAspect="1"/>
          </p:cNvSpPr>
          <p:nvPr/>
        </p:nvSpPr>
        <p:spPr>
          <a:xfrm>
            <a:off x="1425070" y="1005517"/>
            <a:ext cx="2288801" cy="2288801"/>
          </a:xfrm>
          <a:prstGeom prst="rect">
            <a:avLst/>
          </a:prstGeom>
          <a:blipFill>
            <a:blip r:embed="rId6"/>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a:spLocks noChangeAspect="1"/>
          </p:cNvSpPr>
          <p:nvPr/>
        </p:nvSpPr>
        <p:spPr>
          <a:xfrm>
            <a:off x="6002672" y="1005516"/>
            <a:ext cx="2288801" cy="2288801"/>
          </a:xfrm>
          <a:prstGeom prst="rect">
            <a:avLst/>
          </a:prstGeom>
          <a:blipFill>
            <a:blip r:embed="rId7"/>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880701" y="245884"/>
            <a:ext cx="2646878"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展示品牌实力</a:t>
            </a:r>
          </a:p>
        </p:txBody>
      </p:sp>
      <p:cxnSp>
        <p:nvCxnSpPr>
          <p:cNvPr id="26" name="直接连接符 25"/>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25069" y="4090077"/>
            <a:ext cx="9167199" cy="1938992"/>
          </a:xfrm>
          <a:prstGeom prst="rect">
            <a:avLst/>
          </a:prstGeom>
          <a:solidFill>
            <a:schemeClr val="tx1">
              <a:lumMod val="50000"/>
              <a:lumOff val="50000"/>
              <a:alpha val="37000"/>
            </a:schemeClr>
          </a:solidFill>
        </p:spPr>
        <p:txBody>
          <a:bodyPr wrap="square" rtlCol="0">
            <a:spAutoFit/>
          </a:bodyPr>
          <a:lstStyle>
            <a:defPPr>
              <a:defRPr lang="zh-CN"/>
            </a:defPPr>
            <a:lvl1pPr>
              <a:lnSpc>
                <a:spcPct val="300000"/>
              </a:lnSpc>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       通过一系列线上线下的活动宣传，向市场展示</a:t>
            </a:r>
            <a:r>
              <a:rPr lang="en-US" altLang="zh-CN" dirty="0"/>
              <a:t>”</a:t>
            </a:r>
            <a:r>
              <a:rPr lang="zh-CN" altLang="en-US" dirty="0"/>
              <a:t>呼我</a:t>
            </a:r>
            <a:r>
              <a:rPr lang="en-US" altLang="zh-CN" dirty="0"/>
              <a:t>“</a:t>
            </a:r>
            <a:r>
              <a:rPr lang="zh-CN" altLang="en-US" dirty="0"/>
              <a:t>的品牌实力，增加消费者的消费信心，从而引导市场认可</a:t>
            </a:r>
            <a:r>
              <a:rPr lang="en-US" altLang="zh-CN" dirty="0"/>
              <a:t>”</a:t>
            </a:r>
            <a:r>
              <a:rPr lang="zh-CN" altLang="en-US" dirty="0"/>
              <a:t>呼我</a:t>
            </a:r>
            <a:r>
              <a:rPr lang="en-US" altLang="zh-CN" dirty="0"/>
              <a:t>“</a:t>
            </a:r>
            <a:r>
              <a:rPr lang="zh-CN" altLang="en-US" dirty="0"/>
              <a:t>品牌。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880701" y="245884"/>
            <a:ext cx="2646878"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强势主导市场</a:t>
            </a:r>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02713" y="1005516"/>
            <a:ext cx="6923392" cy="4708981"/>
          </a:xfrm>
          <a:prstGeom prst="rect">
            <a:avLst/>
          </a:prstGeom>
          <a:solidFill>
            <a:schemeClr val="tx1">
              <a:lumMod val="50000"/>
              <a:lumOff val="50000"/>
              <a:alpha val="37000"/>
            </a:schemeClr>
          </a:solidFill>
        </p:spPr>
        <p:txBody>
          <a:bodyPr wrap="square" rtlCol="0">
            <a:spAutoFit/>
          </a:bodyPr>
          <a:lstStyle>
            <a:defPPr>
              <a:defRPr lang="zh-CN"/>
            </a:defPPr>
            <a:lvl1pPr>
              <a:lnSpc>
                <a:spcPct val="300000"/>
              </a:lnSpc>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t>          一切宣传与营销实质上都是为</a:t>
            </a:r>
            <a:r>
              <a:rPr lang="en-US" altLang="zh-CN" dirty="0"/>
              <a:t>”</a:t>
            </a:r>
            <a:r>
              <a:rPr lang="zh-CN" altLang="en-US" dirty="0"/>
              <a:t>带动消费</a:t>
            </a:r>
            <a:r>
              <a:rPr lang="en-US" altLang="zh-CN" dirty="0"/>
              <a:t>“</a:t>
            </a:r>
            <a:r>
              <a:rPr lang="zh-CN" altLang="en-US" dirty="0"/>
              <a:t>来服务的，呼我不仅要挤入已被出租车、滴滴、野猪儿、租车平台等占据的出行市场，还要迅速在绵阳出行市场占据主导地位，毕竟出行市场消费空间有限，竞争者越多，呼我在壮大过程中受到的影响就越多。</a:t>
            </a:r>
          </a:p>
        </p:txBody>
      </p:sp>
      <p:grpSp>
        <p:nvGrpSpPr>
          <p:cNvPr id="32" name="组合 31"/>
          <p:cNvGrpSpPr/>
          <p:nvPr/>
        </p:nvGrpSpPr>
        <p:grpSpPr>
          <a:xfrm rot="18045376">
            <a:off x="6975554" y="2845074"/>
            <a:ext cx="2526601" cy="1534248"/>
            <a:chOff x="7442488" y="2037336"/>
            <a:chExt cx="2526601" cy="1534248"/>
          </a:xfrm>
        </p:grpSpPr>
        <p:sp>
          <p:nvSpPr>
            <p:cNvPr id="33" name="Freeform 8"/>
            <p:cNvSpPr/>
            <p:nvPr/>
          </p:nvSpPr>
          <p:spPr bwMode="auto">
            <a:xfrm rot="19800000">
              <a:off x="7442488" y="2820200"/>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noFill/>
            <a:ln>
              <a:gradFill>
                <a:gsLst>
                  <a:gs pos="0">
                    <a:srgbClr val="FBF56F"/>
                  </a:gs>
                  <a:gs pos="100000">
                    <a:srgbClr val="DEB024"/>
                  </a:gs>
                </a:gsLst>
                <a:lin ang="7200000" scaled="0"/>
              </a:gradFill>
            </a:ln>
          </p:spPr>
          <p:txBody>
            <a:bodyPr vert="horz" wrap="square" lIns="91440" tIns="45720" rIns="91440" bIns="45720" numCol="1" anchor="t" anchorCtr="0" compatLnSpc="1"/>
            <a:lstStyle/>
            <a:p>
              <a:endParaRPr lang="zh-CN" altLang="en-US">
                <a:solidFill>
                  <a:prstClr val="black"/>
                </a:solidFill>
              </a:endParaRPr>
            </a:p>
          </p:txBody>
        </p:sp>
        <p:grpSp>
          <p:nvGrpSpPr>
            <p:cNvPr id="34" name="组合 33"/>
            <p:cNvGrpSpPr/>
            <p:nvPr/>
          </p:nvGrpSpPr>
          <p:grpSpPr>
            <a:xfrm>
              <a:off x="7522743" y="2037336"/>
              <a:ext cx="2446346" cy="1534248"/>
              <a:chOff x="7522743" y="2037336"/>
              <a:chExt cx="2446346" cy="1534248"/>
            </a:xfrm>
          </p:grpSpPr>
          <p:sp>
            <p:nvSpPr>
              <p:cNvPr id="35" name="Freeform 7"/>
              <p:cNvSpPr/>
              <p:nvPr/>
            </p:nvSpPr>
            <p:spPr bwMode="auto">
              <a:xfrm rot="19800000">
                <a:off x="7522743" y="2845169"/>
                <a:ext cx="662454" cy="726415"/>
              </a:xfrm>
              <a:custGeom>
                <a:avLst/>
                <a:gdLst>
                  <a:gd name="T0" fmla="*/ 852 w 879"/>
                  <a:gd name="T1" fmla="*/ 0 h 962"/>
                  <a:gd name="T2" fmla="*/ 852 w 879"/>
                  <a:gd name="T3" fmla="*/ 822 h 962"/>
                  <a:gd name="T4" fmla="*/ 494 w 879"/>
                  <a:gd name="T5" fmla="*/ 900 h 962"/>
                  <a:gd name="T6" fmla="*/ 0 w 879"/>
                  <a:gd name="T7" fmla="*/ 701 h 962"/>
                  <a:gd name="T8" fmla="*/ 533 w 879"/>
                  <a:gd name="T9" fmla="*/ 962 h 962"/>
                  <a:gd name="T10" fmla="*/ 879 w 879"/>
                  <a:gd name="T11" fmla="*/ 887 h 962"/>
                  <a:gd name="T12" fmla="*/ 879 w 879"/>
                  <a:gd name="T13" fmla="*/ 6 h 962"/>
                  <a:gd name="T14" fmla="*/ 852 w 879"/>
                  <a:gd name="T15" fmla="*/ 0 h 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9" h="962">
                    <a:moveTo>
                      <a:pt x="852" y="0"/>
                    </a:moveTo>
                    <a:cubicBezTo>
                      <a:pt x="852" y="822"/>
                      <a:pt x="852" y="822"/>
                      <a:pt x="852" y="822"/>
                    </a:cubicBezTo>
                    <a:cubicBezTo>
                      <a:pt x="494" y="900"/>
                      <a:pt x="494" y="900"/>
                      <a:pt x="494" y="900"/>
                    </a:cubicBezTo>
                    <a:cubicBezTo>
                      <a:pt x="295" y="900"/>
                      <a:pt x="117" y="823"/>
                      <a:pt x="0" y="701"/>
                    </a:cubicBezTo>
                    <a:cubicBezTo>
                      <a:pt x="106" y="857"/>
                      <a:pt x="305" y="962"/>
                      <a:pt x="533" y="962"/>
                    </a:cubicBezTo>
                    <a:cubicBezTo>
                      <a:pt x="879" y="887"/>
                      <a:pt x="879" y="887"/>
                      <a:pt x="879" y="887"/>
                    </a:cubicBezTo>
                    <a:cubicBezTo>
                      <a:pt x="879" y="6"/>
                      <a:pt x="879" y="6"/>
                      <a:pt x="879" y="6"/>
                    </a:cubicBezTo>
                    <a:cubicBezTo>
                      <a:pt x="852" y="0"/>
                      <a:pt x="852" y="0"/>
                      <a:pt x="852" y="0"/>
                    </a:cubicBezTo>
                  </a:path>
                </a:pathLst>
              </a:custGeom>
              <a:gradFill>
                <a:gsLst>
                  <a:gs pos="0">
                    <a:srgbClr val="FDFA75"/>
                  </a:gs>
                  <a:gs pos="100000">
                    <a:srgbClr val="D79E11"/>
                  </a:gs>
                </a:gsLst>
                <a:lin ang="2700000" scaled="1"/>
              </a:gradFill>
              <a:ln w="12700">
                <a:noFill/>
              </a:ln>
            </p:spPr>
            <p:txBody>
              <a:bodyPr vert="horz" wrap="square" lIns="91440" tIns="45720" rIns="91440" bIns="45720" numCol="1" anchor="t" anchorCtr="0" compatLnSpc="1"/>
              <a:lstStyle/>
              <a:p>
                <a:endParaRPr lang="zh-CN" altLang="en-US">
                  <a:solidFill>
                    <a:prstClr val="black"/>
                  </a:solidFill>
                </a:endParaRPr>
              </a:p>
            </p:txBody>
          </p:sp>
          <p:sp>
            <p:nvSpPr>
              <p:cNvPr id="36" name="Freeform 9"/>
              <p:cNvSpPr/>
              <p:nvPr/>
            </p:nvSpPr>
            <p:spPr bwMode="auto">
              <a:xfrm rot="19800000">
                <a:off x="8345696" y="2541275"/>
                <a:ext cx="1623393" cy="388335"/>
              </a:xfrm>
              <a:custGeom>
                <a:avLst/>
                <a:gdLst>
                  <a:gd name="T0" fmla="*/ 2153 w 2153"/>
                  <a:gd name="T1" fmla="*/ 0 h 515"/>
                  <a:gd name="T2" fmla="*/ 845 w 2153"/>
                  <a:gd name="T3" fmla="*/ 456 h 515"/>
                  <a:gd name="T4" fmla="*/ 0 w 2153"/>
                  <a:gd name="T5" fmla="*/ 280 h 515"/>
                  <a:gd name="T6" fmla="*/ 0 w 2153"/>
                  <a:gd name="T7" fmla="*/ 342 h 515"/>
                  <a:gd name="T8" fmla="*/ 832 w 2153"/>
                  <a:gd name="T9" fmla="*/ 515 h 515"/>
                  <a:gd name="T10" fmla="*/ 2153 w 2153"/>
                  <a:gd name="T11" fmla="*/ 0 h 515"/>
                </a:gdLst>
                <a:ahLst/>
                <a:cxnLst>
                  <a:cxn ang="0">
                    <a:pos x="T0" y="T1"/>
                  </a:cxn>
                  <a:cxn ang="0">
                    <a:pos x="T2" y="T3"/>
                  </a:cxn>
                  <a:cxn ang="0">
                    <a:pos x="T4" y="T5"/>
                  </a:cxn>
                  <a:cxn ang="0">
                    <a:pos x="T6" y="T7"/>
                  </a:cxn>
                  <a:cxn ang="0">
                    <a:pos x="T8" y="T9"/>
                  </a:cxn>
                  <a:cxn ang="0">
                    <a:pos x="T10" y="T11"/>
                  </a:cxn>
                </a:cxnLst>
                <a:rect l="0" t="0" r="r" b="b"/>
                <a:pathLst>
                  <a:path w="2153" h="515">
                    <a:moveTo>
                      <a:pt x="2153" y="0"/>
                    </a:moveTo>
                    <a:cubicBezTo>
                      <a:pt x="1893" y="263"/>
                      <a:pt x="1133" y="456"/>
                      <a:pt x="845" y="456"/>
                    </a:cubicBezTo>
                    <a:cubicBezTo>
                      <a:pt x="0" y="280"/>
                      <a:pt x="0" y="280"/>
                      <a:pt x="0" y="280"/>
                    </a:cubicBezTo>
                    <a:cubicBezTo>
                      <a:pt x="0" y="342"/>
                      <a:pt x="0" y="342"/>
                      <a:pt x="0" y="342"/>
                    </a:cubicBezTo>
                    <a:cubicBezTo>
                      <a:pt x="832" y="515"/>
                      <a:pt x="832" y="515"/>
                      <a:pt x="832" y="515"/>
                    </a:cubicBezTo>
                    <a:cubicBezTo>
                      <a:pt x="1137" y="515"/>
                      <a:pt x="1988" y="292"/>
                      <a:pt x="2153" y="0"/>
                    </a:cubicBezTo>
                  </a:path>
                </a:pathLst>
              </a:custGeom>
              <a:gradFill>
                <a:gsLst>
                  <a:gs pos="0">
                    <a:srgbClr val="FDFA75"/>
                  </a:gs>
                  <a:gs pos="100000">
                    <a:srgbClr val="D79E11"/>
                  </a:gs>
                </a:gsLst>
                <a:lin ang="2700000" scaled="1"/>
              </a:gradFill>
              <a:ln w="12700">
                <a:noFill/>
              </a:ln>
            </p:spPr>
            <p:txBody>
              <a:bodyPr vert="horz" wrap="square" lIns="91440" tIns="45720" rIns="91440" bIns="45720" numCol="1" anchor="t" anchorCtr="0" compatLnSpc="1"/>
              <a:lstStyle/>
              <a:p>
                <a:endParaRPr lang="zh-CN" altLang="en-US">
                  <a:solidFill>
                    <a:prstClr val="black"/>
                  </a:solidFill>
                </a:endParaRPr>
              </a:p>
            </p:txBody>
          </p:sp>
          <p:sp>
            <p:nvSpPr>
              <p:cNvPr id="37" name="Freeform 10"/>
              <p:cNvSpPr/>
              <p:nvPr/>
            </p:nvSpPr>
            <p:spPr bwMode="auto">
              <a:xfrm rot="19800000">
                <a:off x="8198833" y="2037336"/>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noFill/>
              <a:ln>
                <a:gradFill>
                  <a:gsLst>
                    <a:gs pos="0">
                      <a:srgbClr val="FBF56F"/>
                    </a:gs>
                    <a:gs pos="100000">
                      <a:srgbClr val="DEB024"/>
                    </a:gs>
                  </a:gsLst>
                  <a:lin ang="7200000" scaled="0"/>
                </a:gradFill>
              </a:ln>
            </p:spPr>
            <p:txBody>
              <a:bodyPr vert="horz" wrap="square" lIns="91440" tIns="45720" rIns="91440" bIns="45720" numCol="1" anchor="t" anchorCtr="0" compatLnSpc="1"/>
              <a:lstStyle/>
              <a:p>
                <a:endParaRPr lang="zh-CN" altLang="en-US">
                  <a:solidFill>
                    <a:prstClr val="black"/>
                  </a:solidFill>
                </a:endParaRPr>
              </a:p>
            </p:txBody>
          </p:sp>
          <p:sp>
            <p:nvSpPr>
              <p:cNvPr id="38" name="矩形 37"/>
              <p:cNvSpPr/>
              <p:nvPr/>
            </p:nvSpPr>
            <p:spPr>
              <a:xfrm>
                <a:off x="7720344" y="3037315"/>
                <a:ext cx="184731" cy="276999"/>
              </a:xfrm>
              <a:prstGeom prst="rect">
                <a:avLst/>
              </a:prstGeom>
            </p:spPr>
            <p:txBody>
              <a:bodyPr wrap="none">
                <a:spAutoFit/>
              </a:bodyPr>
              <a:lstStyle/>
              <a:p>
                <a:endParaRPr lang="zh-CN" altLang="en-US" sz="1200"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4597" y="1797643"/>
            <a:ext cx="3121152" cy="31211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854224" y="245884"/>
            <a:ext cx="2646878"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树立品牌形象</a:t>
            </a:r>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90672" y="1814061"/>
            <a:ext cx="9173981" cy="3785652"/>
          </a:xfrm>
          <a:prstGeom prst="rect">
            <a:avLst/>
          </a:prstGeom>
          <a:solidFill>
            <a:schemeClr val="tx1">
              <a:lumMod val="50000"/>
              <a:lumOff val="50000"/>
              <a:alpha val="37000"/>
            </a:schemeClr>
          </a:solidFill>
        </p:spPr>
        <p:txBody>
          <a:bodyPr wrap="square" rtlCol="0">
            <a:spAutoFit/>
          </a:bodyPr>
          <a:lstStyle/>
          <a:p>
            <a:pPr>
              <a:lnSpc>
                <a:spcPct val="300000"/>
              </a:lnSpc>
            </a:pPr>
            <a:r>
              <a:rPr lang="zh-CN" altLang="en-US" sz="2000" dirty="0">
                <a:solidFill>
                  <a:schemeClr val="bg1"/>
                </a:solidFill>
                <a:latin typeface="微软雅黑" panose="020B0503020204020204" pitchFamily="34" charset="-122"/>
                <a:ea typeface="微软雅黑" panose="020B0503020204020204" pitchFamily="34" charset="-122"/>
              </a:rPr>
              <a:t>       挖掘绵阳出行市场乱象，快速与市场形成情感共鸣，再凸显</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呼我</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在绵阳市场上的</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唯一性</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，快速树立起</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绵阳出行首选</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的品牌形象：一是与传统出租形成差异，以远超出租的司机端凸显出行便利性；二是与已有网约车形成差异，以唯一官方认证平台凸显安全性。</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440894" y="2560716"/>
            <a:ext cx="3148619" cy="769441"/>
          </a:xfrm>
          <a:prstGeom prst="rect">
            <a:avLst/>
          </a:prstGeom>
          <a:noFill/>
          <a:effectLst/>
        </p:spPr>
        <p:txBody>
          <a:bodyPr wrap="none" rtlCol="0">
            <a:spAutoFit/>
          </a:bodyPr>
          <a:lstStyle/>
          <a:p>
            <a:r>
              <a:rPr lang="en-US" altLang="zh-CN" sz="44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PART   02</a:t>
            </a:r>
            <a:endParaRPr lang="en-US" altLang="zh-CN" sz="36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endParaRPr>
          </a:p>
        </p:txBody>
      </p:sp>
      <p:sp>
        <p:nvSpPr>
          <p:cNvPr id="20" name="椭圆 19"/>
          <p:cNvSpPr/>
          <p:nvPr/>
        </p:nvSpPr>
        <p:spPr>
          <a:xfrm rot="5400000" flipH="1">
            <a:off x="2082887" y="1565862"/>
            <a:ext cx="3727385" cy="3727385"/>
          </a:xfrm>
          <a:prstGeom prst="ellipse">
            <a:avLst/>
          </a:prstGeom>
          <a:noFill/>
          <a:ln>
            <a:gradFill>
              <a:gsLst>
                <a:gs pos="0">
                  <a:srgbClr val="FBF670"/>
                </a:gs>
                <a:gs pos="100000">
                  <a:srgbClr val="DEAE22"/>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672436" y="3138095"/>
            <a:ext cx="548288" cy="548289"/>
            <a:chOff x="3672436" y="3138095"/>
            <a:chExt cx="548288" cy="548289"/>
          </a:xfrm>
        </p:grpSpPr>
        <p:sp>
          <p:nvSpPr>
            <p:cNvPr id="21" name="椭圆 20"/>
            <p:cNvSpPr/>
            <p:nvPr/>
          </p:nvSpPr>
          <p:spPr>
            <a:xfrm rot="5400000" flipH="1">
              <a:off x="3672435" y="3138096"/>
              <a:ext cx="548289" cy="548288"/>
            </a:xfrm>
            <a:prstGeom prst="ellipse">
              <a:avLst/>
            </a:prstGeom>
            <a:noFill/>
            <a:ln w="25400">
              <a:gradFill>
                <a:gsLst>
                  <a:gs pos="0">
                    <a:srgbClr val="FBF670"/>
                  </a:gs>
                  <a:gs pos="100000">
                    <a:srgbClr val="DEAE2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rot="5400000" flipH="1">
              <a:off x="3791487" y="3262958"/>
              <a:ext cx="305386" cy="305386"/>
            </a:xfrm>
            <a:prstGeom prst="ellipse">
              <a:avLst/>
            </a:pr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8962144" y="3629873"/>
            <a:ext cx="1627369" cy="523220"/>
          </a:xfrm>
          <a:prstGeom prst="rect">
            <a:avLst/>
          </a:prstGeom>
          <a:noFill/>
          <a:effectLst/>
        </p:spPr>
        <p:txBody>
          <a:bodyPr wrap="none" rtlCol="0">
            <a:spAutoFit/>
          </a:bodyPr>
          <a:lstStyle/>
          <a:p>
            <a:r>
              <a:rPr lang="zh-CN" altLang="en-US" sz="28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推广策略</a:t>
            </a:r>
            <a:endParaRPr lang="en-US" altLang="zh-CN" sz="2800" b="1" dirty="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endParaRPr>
          </a:p>
        </p:txBody>
      </p:sp>
      <p:cxnSp>
        <p:nvCxnSpPr>
          <p:cNvPr id="44" name="直接连接符 43"/>
          <p:cNvCxnSpPr/>
          <p:nvPr/>
        </p:nvCxnSpPr>
        <p:spPr>
          <a:xfrm rot="5400000">
            <a:off x="8196000" y="-558189"/>
            <a:ext cx="0" cy="7992000"/>
          </a:xfrm>
          <a:prstGeom prst="line">
            <a:avLst/>
          </a:prstGeom>
          <a:ln w="12700">
            <a:gradFill>
              <a:gsLst>
                <a:gs pos="0">
                  <a:srgbClr val="FBF670"/>
                </a:gs>
                <a:gs pos="100000">
                  <a:srgbClr val="DEAE22"/>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5400000" flipH="1">
            <a:off x="-259483" y="500839"/>
            <a:ext cx="6316710" cy="5822798"/>
          </a:xfrm>
          <a:custGeom>
            <a:avLst/>
            <a:gdLst>
              <a:gd name="connsiteX0" fmla="*/ 6316710 w 6316710"/>
              <a:gd name="connsiteY0" fmla="*/ 3158355 h 5822798"/>
              <a:gd name="connsiteX1" fmla="*/ 3158355 w 6316710"/>
              <a:gd name="connsiteY1" fmla="*/ 0 h 5822798"/>
              <a:gd name="connsiteX2" fmla="*/ 0 w 6316710"/>
              <a:gd name="connsiteY2" fmla="*/ 3158355 h 5822798"/>
              <a:gd name="connsiteX3" fmla="*/ 1392489 w 6316710"/>
              <a:gd name="connsiteY3" fmla="*/ 5777313 h 5822798"/>
              <a:gd name="connsiteX4" fmla="*/ 1467360 w 6316710"/>
              <a:gd name="connsiteY4" fmla="*/ 5822798 h 5822798"/>
              <a:gd name="connsiteX5" fmla="*/ 4849350 w 6316710"/>
              <a:gd name="connsiteY5" fmla="*/ 5822798 h 5822798"/>
              <a:gd name="connsiteX6" fmla="*/ 4924221 w 6316710"/>
              <a:gd name="connsiteY6" fmla="*/ 5777313 h 5822798"/>
              <a:gd name="connsiteX7" fmla="*/ 6316710 w 6316710"/>
              <a:gd name="connsiteY7" fmla="*/ 3158355 h 582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6710" h="5822798">
                <a:moveTo>
                  <a:pt x="6316710" y="3158355"/>
                </a:moveTo>
                <a:cubicBezTo>
                  <a:pt x="6316710" y="1414044"/>
                  <a:pt x="4902666" y="0"/>
                  <a:pt x="3158355" y="0"/>
                </a:cubicBezTo>
                <a:cubicBezTo>
                  <a:pt x="1414044" y="0"/>
                  <a:pt x="0" y="1414044"/>
                  <a:pt x="0" y="3158355"/>
                </a:cubicBezTo>
                <a:cubicBezTo>
                  <a:pt x="0" y="4248549"/>
                  <a:pt x="552361" y="5209733"/>
                  <a:pt x="1392489" y="5777313"/>
                </a:cubicBezTo>
                <a:lnTo>
                  <a:pt x="1467360" y="5822798"/>
                </a:lnTo>
                <a:lnTo>
                  <a:pt x="4849350" y="5822798"/>
                </a:lnTo>
                <a:lnTo>
                  <a:pt x="4924221" y="5777313"/>
                </a:lnTo>
                <a:cubicBezTo>
                  <a:pt x="5764349" y="5209733"/>
                  <a:pt x="6316710" y="4248549"/>
                  <a:pt x="6316710" y="3158355"/>
                </a:cubicBezTo>
                <a:close/>
              </a:path>
            </a:pathLst>
          </a:custGeom>
          <a:noFill/>
          <a:ln>
            <a:gradFill>
              <a:gsLst>
                <a:gs pos="0">
                  <a:srgbClr val="FBF670">
                    <a:alpha val="80000"/>
                  </a:srgbClr>
                </a:gs>
                <a:gs pos="100000">
                  <a:srgbClr val="DEAE22">
                    <a:alpha val="8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8"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768673" y="1716257"/>
            <a:ext cx="2724752" cy="998806"/>
            <a:chOff x="1768673" y="1716257"/>
            <a:chExt cx="2724752" cy="998806"/>
          </a:xfrm>
        </p:grpSpPr>
        <p:grpSp>
          <p:nvGrpSpPr>
            <p:cNvPr id="3" name="组合 2"/>
            <p:cNvGrpSpPr/>
            <p:nvPr/>
          </p:nvGrpSpPr>
          <p:grpSpPr>
            <a:xfrm>
              <a:off x="1768673" y="1716257"/>
              <a:ext cx="2724752" cy="998806"/>
              <a:chOff x="2208627" y="2757268"/>
              <a:chExt cx="2098475" cy="769233"/>
            </a:xfrm>
          </p:grpSpPr>
          <p:sp>
            <p:nvSpPr>
              <p:cNvPr id="19" name="任意多边形 18"/>
              <p:cNvSpPr/>
              <p:nvPr/>
            </p:nvSpPr>
            <p:spPr>
              <a:xfrm rot="428685">
                <a:off x="2267286" y="2880533"/>
                <a:ext cx="2039816" cy="645968"/>
              </a:xfrm>
              <a:custGeom>
                <a:avLst/>
                <a:gdLst>
                  <a:gd name="connsiteX0" fmla="*/ 1948193 w 2039816"/>
                  <a:gd name="connsiteY0" fmla="*/ 0 h 645968"/>
                  <a:gd name="connsiteX1" fmla="*/ 2039816 w 2039816"/>
                  <a:gd name="connsiteY1" fmla="*/ 0 h 645968"/>
                  <a:gd name="connsiteX2" fmla="*/ 2039816 w 2039816"/>
                  <a:gd name="connsiteY2" fmla="*/ 645968 h 645968"/>
                  <a:gd name="connsiteX3" fmla="*/ 0 w 2039816"/>
                  <a:gd name="connsiteY3" fmla="*/ 645968 h 645968"/>
                  <a:gd name="connsiteX4" fmla="*/ 0 w 2039816"/>
                  <a:gd name="connsiteY4" fmla="*/ 636726 h 645968"/>
                  <a:gd name="connsiteX5" fmla="*/ 1996635 w 2039816"/>
                  <a:gd name="connsiteY5" fmla="*/ 386448 h 645968"/>
                  <a:gd name="connsiteX6" fmla="*/ 0 w 2039816"/>
                  <a:gd name="connsiteY6" fmla="*/ 0 h 645968"/>
                  <a:gd name="connsiteX7" fmla="*/ 8681 w 2039816"/>
                  <a:gd name="connsiteY7" fmla="*/ 0 h 645968"/>
                  <a:gd name="connsiteX8" fmla="*/ 0 w 2039816"/>
                  <a:gd name="connsiteY8" fmla="*/ 1088 h 6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9816" h="645968">
                    <a:moveTo>
                      <a:pt x="1948193" y="0"/>
                    </a:moveTo>
                    <a:lnTo>
                      <a:pt x="2039816" y="0"/>
                    </a:lnTo>
                    <a:lnTo>
                      <a:pt x="2039816" y="645968"/>
                    </a:lnTo>
                    <a:lnTo>
                      <a:pt x="0" y="645968"/>
                    </a:lnTo>
                    <a:lnTo>
                      <a:pt x="0" y="636726"/>
                    </a:lnTo>
                    <a:lnTo>
                      <a:pt x="1996635" y="386448"/>
                    </a:lnTo>
                    <a:close/>
                    <a:moveTo>
                      <a:pt x="0" y="0"/>
                    </a:moveTo>
                    <a:lnTo>
                      <a:pt x="8681" y="0"/>
                    </a:lnTo>
                    <a:lnTo>
                      <a:pt x="0" y="1088"/>
                    </a:lnTo>
                    <a:close/>
                  </a:path>
                </a:pathLst>
              </a:cu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p:nvSpPr>
            <p:spPr>
              <a:xfrm>
                <a:off x="2208627" y="2757268"/>
                <a:ext cx="2039816" cy="630702"/>
              </a:xfrm>
              <a:prstGeom prst="rect">
                <a:avLst/>
              </a:prstGeom>
              <a:noFill/>
              <a:ln>
                <a:gradFill>
                  <a:gsLst>
                    <a:gs pos="0">
                      <a:srgbClr val="FBF56F"/>
                    </a:gs>
                    <a:gs pos="100000">
                      <a:srgbClr val="DEB024"/>
                    </a:gs>
                  </a:gsLst>
                  <a:lin ang="1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2061273" y="1804854"/>
              <a:ext cx="2063385" cy="861774"/>
            </a:xfrm>
            <a:prstGeom prst="rect">
              <a:avLst/>
            </a:prstGeom>
          </p:spPr>
          <p:txBody>
            <a:bodyPr wrap="none">
              <a:spAutoFit/>
            </a:bodyPr>
            <a:lstStyle/>
            <a:p>
              <a:r>
                <a:rPr lang="en-US" altLang="zh-CN" sz="3200" b="1" dirty="0">
                  <a:gradFill>
                    <a:gsLst>
                      <a:gs pos="0">
                        <a:srgbClr val="FDFA75"/>
                      </a:gs>
                      <a:gs pos="100000">
                        <a:srgbClr val="D79E11"/>
                      </a:gs>
                    </a:gsLst>
                    <a:lin ang="2700000" scaled="1"/>
                  </a:gradFill>
                  <a:latin typeface="方正姚体" panose="02010601030101010101" pitchFamily="2" charset="-122"/>
                  <a:ea typeface="方正姚体" panose="02010601030101010101" pitchFamily="2" charset="-122"/>
                </a:rPr>
                <a:t>CHAMPION</a:t>
              </a:r>
              <a:endParaRPr lang="zh-CN" altLang="en-US" sz="3200" b="1" dirty="0">
                <a:gradFill>
                  <a:gsLst>
                    <a:gs pos="0">
                      <a:srgbClr val="FDFA75"/>
                    </a:gs>
                    <a:gs pos="100000">
                      <a:srgbClr val="D79E11"/>
                    </a:gs>
                  </a:gsLst>
                  <a:lin ang="2700000" scaled="1"/>
                </a:gradFill>
                <a:latin typeface="方正姚体" panose="02010601030101010101" pitchFamily="2" charset="-122"/>
                <a:ea typeface="方正姚体" panose="02010601030101010101" pitchFamily="2" charset="-122"/>
              </a:endParaRPr>
            </a:p>
            <a:p>
              <a:r>
                <a:rPr lang="en-US" altLang="zh-CN"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6" name="组合 5"/>
          <p:cNvGrpSpPr/>
          <p:nvPr/>
        </p:nvGrpSpPr>
        <p:grpSpPr>
          <a:xfrm>
            <a:off x="1768673" y="3412698"/>
            <a:ext cx="2724752" cy="998806"/>
            <a:chOff x="1768673" y="3412698"/>
            <a:chExt cx="2724752" cy="998806"/>
          </a:xfrm>
        </p:grpSpPr>
        <p:grpSp>
          <p:nvGrpSpPr>
            <p:cNvPr id="21" name="组合 20"/>
            <p:cNvGrpSpPr/>
            <p:nvPr/>
          </p:nvGrpSpPr>
          <p:grpSpPr>
            <a:xfrm>
              <a:off x="1768673" y="3412698"/>
              <a:ext cx="2724752" cy="998806"/>
              <a:chOff x="2208627" y="2757268"/>
              <a:chExt cx="2098475" cy="769233"/>
            </a:xfrm>
          </p:grpSpPr>
          <p:sp>
            <p:nvSpPr>
              <p:cNvPr id="22" name="任意多边形 21"/>
              <p:cNvSpPr/>
              <p:nvPr/>
            </p:nvSpPr>
            <p:spPr>
              <a:xfrm rot="428685">
                <a:off x="2267286" y="2880533"/>
                <a:ext cx="2039816" cy="645968"/>
              </a:xfrm>
              <a:custGeom>
                <a:avLst/>
                <a:gdLst>
                  <a:gd name="connsiteX0" fmla="*/ 1948193 w 2039816"/>
                  <a:gd name="connsiteY0" fmla="*/ 0 h 645968"/>
                  <a:gd name="connsiteX1" fmla="*/ 2039816 w 2039816"/>
                  <a:gd name="connsiteY1" fmla="*/ 0 h 645968"/>
                  <a:gd name="connsiteX2" fmla="*/ 2039816 w 2039816"/>
                  <a:gd name="connsiteY2" fmla="*/ 645968 h 645968"/>
                  <a:gd name="connsiteX3" fmla="*/ 0 w 2039816"/>
                  <a:gd name="connsiteY3" fmla="*/ 645968 h 645968"/>
                  <a:gd name="connsiteX4" fmla="*/ 0 w 2039816"/>
                  <a:gd name="connsiteY4" fmla="*/ 636726 h 645968"/>
                  <a:gd name="connsiteX5" fmla="*/ 1996635 w 2039816"/>
                  <a:gd name="connsiteY5" fmla="*/ 386448 h 645968"/>
                  <a:gd name="connsiteX6" fmla="*/ 0 w 2039816"/>
                  <a:gd name="connsiteY6" fmla="*/ 0 h 645968"/>
                  <a:gd name="connsiteX7" fmla="*/ 8681 w 2039816"/>
                  <a:gd name="connsiteY7" fmla="*/ 0 h 645968"/>
                  <a:gd name="connsiteX8" fmla="*/ 0 w 2039816"/>
                  <a:gd name="connsiteY8" fmla="*/ 1088 h 6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9816" h="645968">
                    <a:moveTo>
                      <a:pt x="1948193" y="0"/>
                    </a:moveTo>
                    <a:lnTo>
                      <a:pt x="2039816" y="0"/>
                    </a:lnTo>
                    <a:lnTo>
                      <a:pt x="2039816" y="645968"/>
                    </a:lnTo>
                    <a:lnTo>
                      <a:pt x="0" y="645968"/>
                    </a:lnTo>
                    <a:lnTo>
                      <a:pt x="0" y="636726"/>
                    </a:lnTo>
                    <a:lnTo>
                      <a:pt x="1996635" y="386448"/>
                    </a:lnTo>
                    <a:close/>
                    <a:moveTo>
                      <a:pt x="0" y="0"/>
                    </a:moveTo>
                    <a:lnTo>
                      <a:pt x="8681" y="0"/>
                    </a:lnTo>
                    <a:lnTo>
                      <a:pt x="0" y="1088"/>
                    </a:lnTo>
                    <a:close/>
                  </a:path>
                </a:pathLst>
              </a:cu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矩形 22"/>
              <p:cNvSpPr/>
              <p:nvPr/>
            </p:nvSpPr>
            <p:spPr>
              <a:xfrm>
                <a:off x="2208627" y="2757268"/>
                <a:ext cx="2039816" cy="630702"/>
              </a:xfrm>
              <a:prstGeom prst="rect">
                <a:avLst/>
              </a:prstGeom>
              <a:noFill/>
              <a:ln>
                <a:gradFill>
                  <a:gsLst>
                    <a:gs pos="0">
                      <a:srgbClr val="FBF56F"/>
                    </a:gs>
                    <a:gs pos="100000">
                      <a:srgbClr val="DEB024"/>
                    </a:gs>
                  </a:gsLst>
                  <a:lin ang="1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2061272" y="3494656"/>
              <a:ext cx="2063385" cy="861774"/>
            </a:xfrm>
            <a:prstGeom prst="rect">
              <a:avLst/>
            </a:prstGeom>
          </p:spPr>
          <p:txBody>
            <a:bodyPr wrap="none">
              <a:spAutoFit/>
            </a:bodyPr>
            <a:lstStyle/>
            <a:p>
              <a:r>
                <a:rPr lang="en-US" altLang="zh-CN" sz="3200" b="1" dirty="0">
                  <a:gradFill>
                    <a:gsLst>
                      <a:gs pos="0">
                        <a:srgbClr val="FDFA75"/>
                      </a:gs>
                      <a:gs pos="100000">
                        <a:srgbClr val="D79E11"/>
                      </a:gs>
                    </a:gsLst>
                    <a:lin ang="2700000" scaled="1"/>
                  </a:gradFill>
                  <a:latin typeface="方正姚体" panose="02010601030101010101" pitchFamily="2" charset="-122"/>
                  <a:ea typeface="方正姚体" panose="02010601030101010101" pitchFamily="2" charset="-122"/>
                </a:rPr>
                <a:t>CHAMPION</a:t>
              </a:r>
              <a:endParaRPr lang="zh-CN" altLang="en-US" sz="3200" b="1" dirty="0">
                <a:gradFill>
                  <a:gsLst>
                    <a:gs pos="0">
                      <a:srgbClr val="FDFA75"/>
                    </a:gs>
                    <a:gs pos="100000">
                      <a:srgbClr val="D79E11"/>
                    </a:gs>
                  </a:gsLst>
                  <a:lin ang="2700000" scaled="1"/>
                </a:gradFill>
                <a:latin typeface="方正姚体" panose="02010601030101010101" pitchFamily="2" charset="-122"/>
                <a:ea typeface="方正姚体" panose="02010601030101010101" pitchFamily="2" charset="-122"/>
              </a:endParaRPr>
            </a:p>
            <a:p>
              <a:r>
                <a:rPr lang="en-US" altLang="zh-CN"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7" name="组合 6"/>
          <p:cNvGrpSpPr/>
          <p:nvPr/>
        </p:nvGrpSpPr>
        <p:grpSpPr>
          <a:xfrm>
            <a:off x="1768673" y="5107737"/>
            <a:ext cx="2724752" cy="998806"/>
            <a:chOff x="1768673" y="5107737"/>
            <a:chExt cx="2724752" cy="998806"/>
          </a:xfrm>
        </p:grpSpPr>
        <p:grpSp>
          <p:nvGrpSpPr>
            <p:cNvPr id="24" name="组合 23"/>
            <p:cNvGrpSpPr/>
            <p:nvPr/>
          </p:nvGrpSpPr>
          <p:grpSpPr>
            <a:xfrm>
              <a:off x="1768673" y="5107737"/>
              <a:ext cx="2724752" cy="998806"/>
              <a:chOff x="2208627" y="2757268"/>
              <a:chExt cx="2098475" cy="769233"/>
            </a:xfrm>
          </p:grpSpPr>
          <p:sp>
            <p:nvSpPr>
              <p:cNvPr id="25" name="任意多边形 24"/>
              <p:cNvSpPr/>
              <p:nvPr/>
            </p:nvSpPr>
            <p:spPr>
              <a:xfrm rot="428685">
                <a:off x="2267286" y="2880533"/>
                <a:ext cx="2039816" cy="645968"/>
              </a:xfrm>
              <a:custGeom>
                <a:avLst/>
                <a:gdLst>
                  <a:gd name="connsiteX0" fmla="*/ 1948193 w 2039816"/>
                  <a:gd name="connsiteY0" fmla="*/ 0 h 645968"/>
                  <a:gd name="connsiteX1" fmla="*/ 2039816 w 2039816"/>
                  <a:gd name="connsiteY1" fmla="*/ 0 h 645968"/>
                  <a:gd name="connsiteX2" fmla="*/ 2039816 w 2039816"/>
                  <a:gd name="connsiteY2" fmla="*/ 645968 h 645968"/>
                  <a:gd name="connsiteX3" fmla="*/ 0 w 2039816"/>
                  <a:gd name="connsiteY3" fmla="*/ 645968 h 645968"/>
                  <a:gd name="connsiteX4" fmla="*/ 0 w 2039816"/>
                  <a:gd name="connsiteY4" fmla="*/ 636726 h 645968"/>
                  <a:gd name="connsiteX5" fmla="*/ 1996635 w 2039816"/>
                  <a:gd name="connsiteY5" fmla="*/ 386448 h 645968"/>
                  <a:gd name="connsiteX6" fmla="*/ 0 w 2039816"/>
                  <a:gd name="connsiteY6" fmla="*/ 0 h 645968"/>
                  <a:gd name="connsiteX7" fmla="*/ 8681 w 2039816"/>
                  <a:gd name="connsiteY7" fmla="*/ 0 h 645968"/>
                  <a:gd name="connsiteX8" fmla="*/ 0 w 2039816"/>
                  <a:gd name="connsiteY8" fmla="*/ 1088 h 6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9816" h="645968">
                    <a:moveTo>
                      <a:pt x="1948193" y="0"/>
                    </a:moveTo>
                    <a:lnTo>
                      <a:pt x="2039816" y="0"/>
                    </a:lnTo>
                    <a:lnTo>
                      <a:pt x="2039816" y="645968"/>
                    </a:lnTo>
                    <a:lnTo>
                      <a:pt x="0" y="645968"/>
                    </a:lnTo>
                    <a:lnTo>
                      <a:pt x="0" y="636726"/>
                    </a:lnTo>
                    <a:lnTo>
                      <a:pt x="1996635" y="386448"/>
                    </a:lnTo>
                    <a:close/>
                    <a:moveTo>
                      <a:pt x="0" y="0"/>
                    </a:moveTo>
                    <a:lnTo>
                      <a:pt x="8681" y="0"/>
                    </a:lnTo>
                    <a:lnTo>
                      <a:pt x="0" y="1088"/>
                    </a:lnTo>
                    <a:close/>
                  </a:path>
                </a:pathLst>
              </a:cu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矩形 25"/>
              <p:cNvSpPr/>
              <p:nvPr/>
            </p:nvSpPr>
            <p:spPr>
              <a:xfrm>
                <a:off x="2208627" y="2757268"/>
                <a:ext cx="2039816" cy="630702"/>
              </a:xfrm>
              <a:prstGeom prst="rect">
                <a:avLst/>
              </a:prstGeom>
              <a:noFill/>
              <a:ln>
                <a:gradFill>
                  <a:gsLst>
                    <a:gs pos="0">
                      <a:srgbClr val="FBF56F"/>
                    </a:gs>
                    <a:gs pos="100000">
                      <a:srgbClr val="DEB024"/>
                    </a:gs>
                  </a:gsLst>
                  <a:lin ang="1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2039445" y="5175975"/>
              <a:ext cx="2063385" cy="861774"/>
            </a:xfrm>
            <a:prstGeom prst="rect">
              <a:avLst/>
            </a:prstGeom>
          </p:spPr>
          <p:txBody>
            <a:bodyPr wrap="none">
              <a:spAutoFit/>
            </a:bodyPr>
            <a:lstStyle/>
            <a:p>
              <a:r>
                <a:rPr lang="en-US" altLang="zh-CN" sz="3200" b="1" dirty="0">
                  <a:gradFill>
                    <a:gsLst>
                      <a:gs pos="0">
                        <a:srgbClr val="FDFA75"/>
                      </a:gs>
                      <a:gs pos="100000">
                        <a:srgbClr val="D79E11"/>
                      </a:gs>
                    </a:gsLst>
                    <a:lin ang="2700000" scaled="1"/>
                  </a:gradFill>
                  <a:latin typeface="方正姚体" panose="02010601030101010101" pitchFamily="2" charset="-122"/>
                  <a:ea typeface="方正姚体" panose="02010601030101010101" pitchFamily="2" charset="-122"/>
                </a:rPr>
                <a:t>CHAMPION</a:t>
              </a:r>
              <a:endParaRPr lang="zh-CN" altLang="en-US" sz="3200" b="1" dirty="0">
                <a:gradFill>
                  <a:gsLst>
                    <a:gs pos="0">
                      <a:srgbClr val="FDFA75"/>
                    </a:gs>
                    <a:gs pos="100000">
                      <a:srgbClr val="D79E11"/>
                    </a:gs>
                  </a:gsLst>
                  <a:lin ang="2700000" scaled="1"/>
                </a:gradFill>
                <a:latin typeface="方正姚体" panose="02010601030101010101" pitchFamily="2" charset="-122"/>
                <a:ea typeface="方正姚体" panose="02010601030101010101" pitchFamily="2" charset="-122"/>
              </a:endParaRPr>
            </a:p>
            <a:p>
              <a:r>
                <a:rPr lang="en-US" altLang="zh-CN"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sp>
        <p:nvSpPr>
          <p:cNvPr id="31" name="矩形 30"/>
          <p:cNvSpPr/>
          <p:nvPr/>
        </p:nvSpPr>
        <p:spPr>
          <a:xfrm>
            <a:off x="4892092" y="1972520"/>
            <a:ext cx="607859" cy="646331"/>
          </a:xfrm>
          <a:prstGeom prst="rect">
            <a:avLst/>
          </a:prstGeom>
        </p:spPr>
        <p:txBody>
          <a:bodyPr wrap="none">
            <a:spAutoFit/>
          </a:bodyPr>
          <a:lstStyle/>
          <a:p>
            <a:r>
              <a:rPr lang="en-US" altLang="zh-CN" sz="3600" dirty="0">
                <a:gradFill>
                  <a:gsLst>
                    <a:gs pos="0">
                      <a:srgbClr val="FDFA75"/>
                    </a:gs>
                    <a:gs pos="100000">
                      <a:srgbClr val="D79E11"/>
                    </a:gs>
                  </a:gsLst>
                  <a:lin ang="2700000" scaled="1"/>
                </a:gradFill>
                <a:latin typeface="Impact" panose="020B0806030902050204" pitchFamily="34" charset="0"/>
                <a:ea typeface="方正姚体" panose="02010601030101010101" pitchFamily="2" charset="-122"/>
              </a:rPr>
              <a:t>01</a:t>
            </a:r>
            <a:endParaRPr lang="zh-CN" altLang="en-US"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sp>
        <p:nvSpPr>
          <p:cNvPr id="33" name="矩形 32"/>
          <p:cNvSpPr/>
          <p:nvPr/>
        </p:nvSpPr>
        <p:spPr>
          <a:xfrm>
            <a:off x="4877507" y="3668961"/>
            <a:ext cx="663964" cy="646331"/>
          </a:xfrm>
          <a:prstGeom prst="rect">
            <a:avLst/>
          </a:prstGeom>
        </p:spPr>
        <p:txBody>
          <a:bodyPr wrap="none">
            <a:spAutoFit/>
          </a:bodyPr>
          <a:lstStyle/>
          <a:p>
            <a:r>
              <a:rPr lang="en-US" altLang="zh-CN" sz="3600" dirty="0">
                <a:gradFill>
                  <a:gsLst>
                    <a:gs pos="0">
                      <a:srgbClr val="FDFA75"/>
                    </a:gs>
                    <a:gs pos="100000">
                      <a:srgbClr val="D79E11"/>
                    </a:gs>
                  </a:gsLst>
                  <a:lin ang="2700000" scaled="1"/>
                </a:gradFill>
                <a:latin typeface="Impact" panose="020B0806030902050204" pitchFamily="34" charset="0"/>
                <a:ea typeface="方正姚体" panose="02010601030101010101" pitchFamily="2" charset="-122"/>
              </a:rPr>
              <a:t>02</a:t>
            </a:r>
            <a:endParaRPr lang="zh-CN" altLang="en-US"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sp>
        <p:nvSpPr>
          <p:cNvPr id="34" name="矩形 33"/>
          <p:cNvSpPr/>
          <p:nvPr/>
        </p:nvSpPr>
        <p:spPr>
          <a:xfrm>
            <a:off x="4877507" y="5256020"/>
            <a:ext cx="676788" cy="646331"/>
          </a:xfrm>
          <a:prstGeom prst="rect">
            <a:avLst/>
          </a:prstGeom>
        </p:spPr>
        <p:txBody>
          <a:bodyPr wrap="none">
            <a:spAutoFit/>
          </a:bodyPr>
          <a:lstStyle/>
          <a:p>
            <a:r>
              <a:rPr lang="en-US" altLang="zh-CN" sz="3600" dirty="0">
                <a:gradFill>
                  <a:gsLst>
                    <a:gs pos="0">
                      <a:srgbClr val="FDFA75"/>
                    </a:gs>
                    <a:gs pos="100000">
                      <a:srgbClr val="D79E11"/>
                    </a:gs>
                  </a:gsLst>
                  <a:lin ang="2700000" scaled="1"/>
                </a:gradFill>
                <a:latin typeface="Impact" panose="020B0806030902050204" pitchFamily="34" charset="0"/>
                <a:ea typeface="方正姚体" panose="02010601030101010101" pitchFamily="2" charset="-122"/>
              </a:rPr>
              <a:t>03</a:t>
            </a:r>
            <a:endParaRPr lang="zh-CN" altLang="en-US" dirty="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sp>
        <p:nvSpPr>
          <p:cNvPr id="35" name="文本框 34"/>
          <p:cNvSpPr txBox="1"/>
          <p:nvPr/>
        </p:nvSpPr>
        <p:spPr>
          <a:xfrm>
            <a:off x="6029703" y="1803832"/>
            <a:ext cx="3998717" cy="759182"/>
          </a:xfrm>
          <a:prstGeom prst="rect">
            <a:avLst/>
          </a:prstGeom>
          <a:noFill/>
          <a:effectLst/>
        </p:spPr>
        <p:txBody>
          <a:bodyPr wrap="square" rtlCol="0">
            <a:spAutoFit/>
          </a:bodyPr>
          <a:lstStyle/>
          <a:p>
            <a:pPr>
              <a:lnSpc>
                <a:spcPts val="2600"/>
              </a:lnSpc>
            </a:pPr>
            <a:r>
              <a:rPr lang="zh-CN" altLang="en-US" spc="300" dirty="0">
                <a:solidFill>
                  <a:schemeClr val="bg1"/>
                </a:solidFill>
                <a:latin typeface="微软雅黑" panose="020B0503020204020204" pitchFamily="34" charset="-122"/>
                <a:ea typeface="微软雅黑" panose="020B0503020204020204" pitchFamily="34" charset="-122"/>
              </a:rPr>
              <a:t>城市专车和城乡快车分开，各自采取不同策略</a:t>
            </a:r>
          </a:p>
        </p:txBody>
      </p:sp>
      <p:sp>
        <p:nvSpPr>
          <p:cNvPr id="36" name="文本框 35"/>
          <p:cNvSpPr txBox="1"/>
          <p:nvPr/>
        </p:nvSpPr>
        <p:spPr>
          <a:xfrm>
            <a:off x="6029705" y="3494656"/>
            <a:ext cx="3998716" cy="1397627"/>
          </a:xfrm>
          <a:prstGeom prst="rect">
            <a:avLst/>
          </a:prstGeom>
          <a:noFill/>
          <a:effectLst/>
        </p:spPr>
        <p:txBody>
          <a:bodyPr wrap="square" rtlCol="0">
            <a:spAutoFit/>
          </a:bodyPr>
          <a:lstStyle>
            <a:defPPr>
              <a:defRPr lang="zh-CN"/>
            </a:defPPr>
            <a:lvl1pPr>
              <a:lnSpc>
                <a:spcPts val="2600"/>
              </a:lnSpc>
              <a:defRPr spc="300">
                <a:solidFill>
                  <a:schemeClr val="bg1"/>
                </a:solidFill>
                <a:latin typeface="微软雅黑" panose="020B0503020204020204" pitchFamily="34" charset="-122"/>
                <a:ea typeface="微软雅黑" panose="020B0503020204020204" pitchFamily="34" charset="-122"/>
              </a:defRPr>
            </a:lvl1pPr>
          </a:lstStyle>
          <a:p>
            <a:r>
              <a:rPr lang="zh-CN" altLang="en-US" dirty="0"/>
              <a:t>宣传必须与运力匹配同步，坚决杜绝司机、车辆准备好之前把用户往产品端大量引流</a:t>
            </a:r>
          </a:p>
          <a:p>
            <a:endParaRPr lang="en-US" altLang="zh-CN" dirty="0"/>
          </a:p>
        </p:txBody>
      </p:sp>
      <p:sp>
        <p:nvSpPr>
          <p:cNvPr id="37" name="文本框 36"/>
          <p:cNvSpPr txBox="1"/>
          <p:nvPr/>
        </p:nvSpPr>
        <p:spPr>
          <a:xfrm>
            <a:off x="6029705" y="5175975"/>
            <a:ext cx="3998716" cy="1426031"/>
          </a:xfrm>
          <a:prstGeom prst="rect">
            <a:avLst/>
          </a:prstGeom>
          <a:noFill/>
          <a:effectLst/>
        </p:spPr>
        <p:txBody>
          <a:bodyPr wrap="square" rtlCol="0">
            <a:spAutoFit/>
          </a:bodyPr>
          <a:lstStyle>
            <a:defPPr>
              <a:defRPr lang="zh-CN"/>
            </a:defPPr>
            <a:lvl1pPr>
              <a:lnSpc>
                <a:spcPts val="2600"/>
              </a:lnSpc>
              <a:defRPr spc="300">
                <a:solidFill>
                  <a:schemeClr val="bg1"/>
                </a:solidFill>
                <a:latin typeface="微软雅黑" panose="020B0503020204020204" pitchFamily="34" charset="-122"/>
                <a:ea typeface="微软雅黑" panose="020B0503020204020204" pitchFamily="34" charset="-122"/>
              </a:defRPr>
            </a:lvl1pPr>
          </a:lstStyle>
          <a:p>
            <a:r>
              <a:rPr lang="zh-CN" altLang="en-US" dirty="0"/>
              <a:t>以互联网新媒体为主，传统媒介为辅，配合事件营造二次传播</a:t>
            </a:r>
          </a:p>
          <a:p>
            <a:endParaRPr lang="en-US" altLang="zh-CN" dirty="0"/>
          </a:p>
          <a:p>
            <a:endParaRPr lang="en-US" altLang="zh-CN" dirty="0"/>
          </a:p>
        </p:txBody>
      </p:sp>
      <p:sp>
        <p:nvSpPr>
          <p:cNvPr id="32" name="文本框 31"/>
          <p:cNvSpPr txBox="1"/>
          <p:nvPr/>
        </p:nvSpPr>
        <p:spPr>
          <a:xfrm>
            <a:off x="5264592" y="245884"/>
            <a:ext cx="1826142" cy="584775"/>
          </a:xfrm>
          <a:prstGeom prst="rect">
            <a:avLst/>
          </a:prstGeom>
          <a:noFill/>
          <a:effectLst/>
        </p:spPr>
        <p:txBody>
          <a:bodyPr wrap="none" rtlCol="0">
            <a:spAutoFit/>
          </a:bodyPr>
          <a:lstStyle/>
          <a:p>
            <a:pPr algn="ctr"/>
            <a:r>
              <a:rPr lang="zh-CN" altLang="en-US" sz="3200" dirty="0">
                <a:solidFill>
                  <a:schemeClr val="bg1"/>
                </a:solidFill>
                <a:latin typeface="方正悠黑_GB18030_粗" panose="02000000000000000000" pitchFamily="2" charset="-122"/>
                <a:ea typeface="方正悠黑_GB18030_粗" panose="02000000000000000000" pitchFamily="2" charset="-122"/>
              </a:rPr>
              <a:t>基本策略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500"/>
                                        <p:tgtEl>
                                          <p:spTgt spid="31"/>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1+#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P spid="3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e462ab4bdee8b7c3b68a32b6bd2fd293752464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14e5b9b9c43b7a9f33f6100272e75d139be5d5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fb418cd52e075b3c8cd079a2898349360cb54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d008f172a6834b7f9a6cb13292286fa714a05d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72eff891c7ba36eec0cfdd5b5557b5a423c22e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e16ffcb866a3eebde80ba40144d7659124c64c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bb1b7ae323ddbbda7b665056271e649f59ba2f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653ccf4fa6a46b0a46bd1a77ddc7b575a2c048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df2e454442b5d5c2fcaff4ec5f8f7e56c8009c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7f5c6f630ebca144d3d90a36ed7a9ddc4f0626f">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DFA75"/>
            </a:gs>
            <a:gs pos="100000">
              <a:srgbClr val="D79E11"/>
            </a:gs>
          </a:gsLst>
          <a:lin ang="27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A000120151030A02KPBG</Template>
  <TotalTime>3</TotalTime>
  <Words>1869</Words>
  <Application>Microsoft Office PowerPoint</Application>
  <PresentationFormat>宽屏</PresentationFormat>
  <Paragraphs>321</Paragraphs>
  <Slides>44</Slides>
  <Notes>21</Notes>
  <HiddenSlides>0</HiddenSlides>
  <MMClips>1</MMClips>
  <ScaleCrop>false</ScaleCrop>
  <HeadingPairs>
    <vt:vector size="6" baseType="variant">
      <vt:variant>
        <vt:lpstr>已用的字体</vt:lpstr>
      </vt:variant>
      <vt:variant>
        <vt:i4>13</vt:i4>
      </vt:variant>
      <vt:variant>
        <vt:lpstr>主题</vt:lpstr>
      </vt:variant>
      <vt:variant>
        <vt:i4>11</vt:i4>
      </vt:variant>
      <vt:variant>
        <vt:lpstr>幻灯片标题</vt:lpstr>
      </vt:variant>
      <vt:variant>
        <vt:i4>44</vt:i4>
      </vt:variant>
    </vt:vector>
  </HeadingPairs>
  <TitlesOfParts>
    <vt:vector size="68" baseType="lpstr">
      <vt:lpstr>a song for jennifer</vt:lpstr>
      <vt:lpstr>草檀斋毛泽东字体</vt:lpstr>
      <vt:lpstr>等线</vt:lpstr>
      <vt:lpstr>等线 Light</vt:lpstr>
      <vt:lpstr>方正兰亭超细黑简体</vt:lpstr>
      <vt:lpstr>方正细黑_YS</vt:lpstr>
      <vt:lpstr>方正姚体</vt:lpstr>
      <vt:lpstr>方正悠黑_GB18030_粗</vt:lpstr>
      <vt:lpstr>微软雅黑</vt:lpstr>
      <vt:lpstr>Arial</vt:lpstr>
      <vt:lpstr>Calibri</vt:lpstr>
      <vt:lpstr>Calibri Light</vt:lpstr>
      <vt:lpstr>Impact</vt:lpstr>
      <vt:lpstr>Office 主题​​</vt:lpstr>
      <vt:lpstr>15fb418cd52e075b3c8cd079a2898349360cb542</vt:lpstr>
      <vt:lpstr>7d008f172a6834b7f9a6cb13292286fa714a05d5</vt:lpstr>
      <vt:lpstr>772eff891c7ba36eec0cfdd5b5557b5a423c22e0</vt:lpstr>
      <vt:lpstr>7e16ffcb866a3eebde80ba40144d7659124c64c8</vt:lpstr>
      <vt:lpstr>6bb1b7ae323ddbbda7b665056271e649f59ba2f8</vt:lpstr>
      <vt:lpstr>4653ccf4fa6a46b0a46bd1a77ddc7b575a2c048d</vt:lpstr>
      <vt:lpstr>ddf2e454442b5d5c2fcaff4ec5f8f7e56c8009c5</vt:lpstr>
      <vt:lpstr>67f5c6f630ebca144d3d90a36ed7a9ddc4f0626f</vt:lpstr>
      <vt:lpstr>1e462ab4bdee8b7c3b68a32b6bd2fd2937524643</vt:lpstr>
      <vt:lpstr>b14e5b9b9c43b7a9f33f6100272e75d139be5d56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高志远</dc:creator>
  <cp:lastModifiedBy>康 邓</cp:lastModifiedBy>
  <cp:revision>277</cp:revision>
  <dcterms:created xsi:type="dcterms:W3CDTF">2017-10-01T12:26:00Z</dcterms:created>
  <dcterms:modified xsi:type="dcterms:W3CDTF">2020-11-02T06:29:54Z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y fmtid="{D5CDD505-2E9C-101B-9397-08002B2CF9AE}" pid="3" name="KSORubyTemplateID">
    <vt:lpwstr>13</vt:lpwstr>
  </property>
</Properties>
</file>