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98" r:id="rId6"/>
    <p:sldId id="408" r:id="rId7"/>
    <p:sldId id="346" r:id="rId8"/>
    <p:sldId id="347" r:id="rId9"/>
    <p:sldId id="348" r:id="rId10"/>
    <p:sldId id="349" r:id="rId11"/>
    <p:sldId id="353" r:id="rId12"/>
    <p:sldId id="354" r:id="rId13"/>
    <p:sldId id="358" r:id="rId14"/>
    <p:sldId id="355" r:id="rId15"/>
    <p:sldId id="356" r:id="rId16"/>
    <p:sldId id="357" r:id="rId17"/>
    <p:sldId id="359" r:id="rId18"/>
    <p:sldId id="350" r:id="rId19"/>
    <p:sldId id="387" r:id="rId20"/>
    <p:sldId id="388" r:id="rId21"/>
    <p:sldId id="390" r:id="rId22"/>
    <p:sldId id="391" r:id="rId23"/>
    <p:sldId id="392" r:id="rId24"/>
    <p:sldId id="393" r:id="rId25"/>
    <p:sldId id="394" r:id="rId26"/>
    <p:sldId id="397" r:id="rId27"/>
    <p:sldId id="396" r:id="rId28"/>
    <p:sldId id="373" r:id="rId29"/>
    <p:sldId id="372" r:id="rId30"/>
    <p:sldId id="364" r:id="rId31"/>
    <p:sldId id="398" r:id="rId32"/>
    <p:sldId id="405" r:id="rId33"/>
    <p:sldId id="407" r:id="rId34"/>
    <p:sldId id="371" r:id="rId35"/>
    <p:sldId id="399" r:id="rId36"/>
    <p:sldId id="400" r:id="rId37"/>
    <p:sldId id="403" r:id="rId38"/>
    <p:sldId id="401" r:id="rId39"/>
    <p:sldId id="402" r:id="rId40"/>
    <p:sldId id="370" r:id="rId41"/>
    <p:sldId id="380" r:id="rId42"/>
    <p:sldId id="381" r:id="rId43"/>
    <p:sldId id="378" r:id="rId44"/>
    <p:sldId id="379" r:id="rId45"/>
    <p:sldId id="376" r:id="rId46"/>
    <p:sldId id="382" r:id="rId47"/>
    <p:sldId id="404" r:id="rId48"/>
    <p:sldId id="367" r:id="rId49"/>
    <p:sldId id="383" r:id="rId50"/>
    <p:sldId id="384" r:id="rId51"/>
    <p:sldId id="385" r:id="rId52"/>
    <p:sldId id="291" r:id="rId53"/>
  </p:sldIdLst>
  <p:sldSz cx="12192000" cy="6858000"/>
  <p:notesSz cx="6858000" cy="9144000"/>
  <p:custDataLst>
    <p:tags r:id="rId5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2F63"/>
    <a:srgbClr val="C31124"/>
    <a:srgbClr val="CB4133"/>
    <a:srgbClr val="FCFCFC"/>
    <a:srgbClr val="3D3C41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7" Type="http://schemas.openxmlformats.org/officeDocument/2006/relationships/tags" Target="tags/tag2.xml"/><Relationship Id="rId56" Type="http://schemas.openxmlformats.org/officeDocument/2006/relationships/tableStyles" Target="tableStyles.xml"/><Relationship Id="rId55" Type="http://schemas.openxmlformats.org/officeDocument/2006/relationships/viewProps" Target="viewProps.xml"/><Relationship Id="rId54" Type="http://schemas.openxmlformats.org/officeDocument/2006/relationships/presProps" Target="presProps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90A-1732-41D5-A70C-57ECF597D3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9A17-486E-4DC9-B86C-AAA26B3C1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90A-1732-41D5-A70C-57ECF597D3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9A17-486E-4DC9-B86C-AAA26B3C1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90A-1732-41D5-A70C-57ECF597D3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9A17-486E-4DC9-B86C-AAA26B3C1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90A-1732-41D5-A70C-57ECF597D3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9A17-486E-4DC9-B86C-AAA26B3C1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90A-1732-41D5-A70C-57ECF597D3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9A17-486E-4DC9-B86C-AAA26B3C1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90A-1732-41D5-A70C-57ECF597D3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9A17-486E-4DC9-B86C-AAA26B3C1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90A-1732-41D5-A70C-57ECF597D3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9A17-486E-4DC9-B86C-AAA26B3C1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90A-1732-41D5-A70C-57ECF597D3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9A17-486E-4DC9-B86C-AAA26B3C1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90A-1732-41D5-A70C-57ECF597D3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9A17-486E-4DC9-B86C-AAA26B3C1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90A-1732-41D5-A70C-57ECF597D3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9A17-486E-4DC9-B86C-AAA26B3C1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D90A-1732-41D5-A70C-57ECF597D3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9A17-486E-4DC9-B86C-AAA26B3C16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2D90A-1732-41D5-A70C-57ECF597D3A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49A17-486E-4DC9-B86C-AAA26B3C16C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4.emf"/><Relationship Id="rId2" Type="http://schemas.openxmlformats.org/officeDocument/2006/relationships/image" Target="../media/image43.jpe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4.emf"/><Relationship Id="rId2" Type="http://schemas.openxmlformats.org/officeDocument/2006/relationships/image" Target="../media/image45.jpe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4.emf"/><Relationship Id="rId2" Type="http://schemas.openxmlformats.org/officeDocument/2006/relationships/image" Target="../media/image46.jpe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4.emf"/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4.emf"/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4.emf"/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4.emf"/><Relationship Id="rId4" Type="http://schemas.openxmlformats.org/officeDocument/2006/relationships/image" Target="../media/image55.jpeg"/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4.emf"/><Relationship Id="rId2" Type="http://schemas.openxmlformats.org/officeDocument/2006/relationships/image" Target="../media/image5.png"/><Relationship Id="rId1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1" Type="http://schemas.openxmlformats.org/officeDocument/2006/relationships/image" Target="../media/image4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3.wdp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jpeg"/><Relationship Id="rId3" Type="http://schemas.openxmlformats.org/officeDocument/2006/relationships/image" Target="../media/image59.jpeg"/><Relationship Id="rId2" Type="http://schemas.openxmlformats.org/officeDocument/2006/relationships/image" Target="../media/image15.jpeg"/><Relationship Id="rId1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jpeg"/><Relationship Id="rId3" Type="http://schemas.openxmlformats.org/officeDocument/2006/relationships/image" Target="../media/image13.emf"/><Relationship Id="rId2" Type="http://schemas.openxmlformats.org/officeDocument/2006/relationships/image" Target="../media/image61.jpeg"/><Relationship Id="rId1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5.jpeg"/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image" Target="../media/image62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jpeg"/><Relationship Id="rId3" Type="http://schemas.openxmlformats.org/officeDocument/2006/relationships/image" Target="../media/image16.jpeg"/><Relationship Id="rId2" Type="http://schemas.openxmlformats.org/officeDocument/2006/relationships/image" Target="../media/image67.jpeg"/><Relationship Id="rId1" Type="http://schemas.openxmlformats.org/officeDocument/2006/relationships/image" Target="../media/image66.jpe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1.jpeg"/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image" Target="../media/image68.jpe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5.jpeg"/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image" Target="../media/image72.jpe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4.jpeg"/><Relationship Id="rId8" Type="http://schemas.openxmlformats.org/officeDocument/2006/relationships/image" Target="../media/image83.jpeg"/><Relationship Id="rId7" Type="http://schemas.openxmlformats.org/officeDocument/2006/relationships/image" Target="../media/image82.jpeg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Relationship Id="rId3" Type="http://schemas.openxmlformats.org/officeDocument/2006/relationships/image" Target="../media/image78.png"/><Relationship Id="rId2" Type="http://schemas.openxmlformats.org/officeDocument/2006/relationships/image" Target="../media/image77.jpeg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90.jpeg"/><Relationship Id="rId14" Type="http://schemas.openxmlformats.org/officeDocument/2006/relationships/image" Target="../media/image89.jpeg"/><Relationship Id="rId13" Type="http://schemas.openxmlformats.org/officeDocument/2006/relationships/image" Target="../media/image88.jpeg"/><Relationship Id="rId12" Type="http://schemas.openxmlformats.org/officeDocument/2006/relationships/image" Target="../media/image87.jpeg"/><Relationship Id="rId11" Type="http://schemas.openxmlformats.org/officeDocument/2006/relationships/image" Target="../media/image86.jpeg"/><Relationship Id="rId10" Type="http://schemas.openxmlformats.org/officeDocument/2006/relationships/image" Target="../media/image85.jpeg"/><Relationship Id="rId1" Type="http://schemas.openxmlformats.org/officeDocument/2006/relationships/image" Target="../media/image7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4.emf"/><Relationship Id="rId1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2.jpeg"/><Relationship Id="rId1" Type="http://schemas.openxmlformats.org/officeDocument/2006/relationships/image" Target="../media/image9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1" Type="http://schemas.openxmlformats.org/officeDocument/2006/relationships/image" Target="../media/image44.emf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4.png"/><Relationship Id="rId2" Type="http://schemas.openxmlformats.org/officeDocument/2006/relationships/image" Target="../media/image93.jpeg"/><Relationship Id="rId1" Type="http://schemas.openxmlformats.org/officeDocument/2006/relationships/image" Target="../media/image44.emf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7.png"/><Relationship Id="rId2" Type="http://schemas.openxmlformats.org/officeDocument/2006/relationships/image" Target="../media/image96.jpeg"/><Relationship Id="rId1" Type="http://schemas.openxmlformats.org/officeDocument/2006/relationships/image" Target="../media/image95.jpe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4.emf"/><Relationship Id="rId2" Type="http://schemas.openxmlformats.org/officeDocument/2006/relationships/image" Target="../media/image5.png"/><Relationship Id="rId1" Type="http://schemas.openxmlformats.org/officeDocument/2006/relationships/image" Target="../media/image97.jpe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image" Target="../media/image98.jpeg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image" Target="../media/image101.jpe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image" Target="../media/image106.jpe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image" Target="../media/image109.jpe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image" Target="../media/image112.jpeg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4.emf"/><Relationship Id="rId2" Type="http://schemas.openxmlformats.org/officeDocument/2006/relationships/image" Target="../media/image115.jpe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4.emf"/><Relationship Id="rId2" Type="http://schemas.openxmlformats.org/officeDocument/2006/relationships/image" Target="../media/image116.jpeg"/><Relationship Id="rId1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7.jpeg"/><Relationship Id="rId2" Type="http://schemas.openxmlformats.org/officeDocument/2006/relationships/image" Target="../media/image44.emf"/><Relationship Id="rId1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8.jpeg"/><Relationship Id="rId2" Type="http://schemas.openxmlformats.org/officeDocument/2006/relationships/image" Target="../media/image44.emf"/><Relationship Id="rId1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4.emf"/><Relationship Id="rId2" Type="http://schemas.openxmlformats.org/officeDocument/2006/relationships/image" Target="../media/image5.png"/><Relationship Id="rId1" Type="http://schemas.openxmlformats.org/officeDocument/2006/relationships/image" Target="../media/image119.jpeg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4.emf"/><Relationship Id="rId2" Type="http://schemas.openxmlformats.org/officeDocument/2006/relationships/image" Target="../media/image5.png"/><Relationship Id="rId1" Type="http://schemas.openxmlformats.org/officeDocument/2006/relationships/image" Target="../media/image53.jpeg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4.emf"/><Relationship Id="rId2" Type="http://schemas.openxmlformats.org/officeDocument/2006/relationships/image" Target="../media/image120.jpeg"/><Relationship Id="rId1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image" Target="../media/image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4.emf"/><Relationship Id="rId1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4.emf"/><Relationship Id="rId1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4.emf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4.emf"/><Relationship Id="rId1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1.jpeg"/><Relationship Id="rId1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jpeg"/><Relationship Id="rId8" Type="http://schemas.openxmlformats.org/officeDocument/2006/relationships/image" Target="../media/image14.jpeg"/><Relationship Id="rId7" Type="http://schemas.openxmlformats.org/officeDocument/2006/relationships/image" Target="../media/image13.emf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7.jpeg"/><Relationship Id="rId10" Type="http://schemas.openxmlformats.org/officeDocument/2006/relationships/image" Target="../media/image16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jpeg"/><Relationship Id="rId8" Type="http://schemas.openxmlformats.org/officeDocument/2006/relationships/image" Target="../media/image25.jpeg"/><Relationship Id="rId7" Type="http://schemas.openxmlformats.org/officeDocument/2006/relationships/image" Target="../media/image24.jpeg"/><Relationship Id="rId6" Type="http://schemas.openxmlformats.org/officeDocument/2006/relationships/image" Target="../media/image23.jpeg"/><Relationship Id="rId5" Type="http://schemas.openxmlformats.org/officeDocument/2006/relationships/image" Target="../media/image22.GIF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3" Type="http://schemas.openxmlformats.org/officeDocument/2006/relationships/slideLayout" Target="../slideLayouts/slideLayout2.xml"/><Relationship Id="rId22" Type="http://schemas.openxmlformats.org/officeDocument/2006/relationships/image" Target="../media/image39.jpeg"/><Relationship Id="rId21" Type="http://schemas.openxmlformats.org/officeDocument/2006/relationships/image" Target="../media/image38.jpeg"/><Relationship Id="rId20" Type="http://schemas.openxmlformats.org/officeDocument/2006/relationships/image" Target="../media/image37.jpeg"/><Relationship Id="rId2" Type="http://schemas.openxmlformats.org/officeDocument/2006/relationships/image" Target="../media/image19.png"/><Relationship Id="rId19" Type="http://schemas.openxmlformats.org/officeDocument/2006/relationships/image" Target="../media/image36.jpeg"/><Relationship Id="rId18" Type="http://schemas.openxmlformats.org/officeDocument/2006/relationships/image" Target="../media/image35.jpeg"/><Relationship Id="rId17" Type="http://schemas.openxmlformats.org/officeDocument/2006/relationships/image" Target="../media/image34.jpeg"/><Relationship Id="rId16" Type="http://schemas.openxmlformats.org/officeDocument/2006/relationships/image" Target="../media/image33.jpeg"/><Relationship Id="rId15" Type="http://schemas.openxmlformats.org/officeDocument/2006/relationships/image" Target="../media/image32.jpeg"/><Relationship Id="rId14" Type="http://schemas.openxmlformats.org/officeDocument/2006/relationships/image" Target="../media/image31.jpeg"/><Relationship Id="rId13" Type="http://schemas.openxmlformats.org/officeDocument/2006/relationships/image" Target="../media/image30.jpeg"/><Relationship Id="rId12" Type="http://schemas.openxmlformats.org/officeDocument/2006/relationships/image" Target="../media/image29.jpeg"/><Relationship Id="rId11" Type="http://schemas.openxmlformats.org/officeDocument/2006/relationships/image" Target="../media/image28.jpeg"/><Relationship Id="rId10" Type="http://schemas.openxmlformats.org/officeDocument/2006/relationships/image" Target="../media/image27.jpeg"/><Relationship Id="rId1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42.wdp"/><Relationship Id="rId2" Type="http://schemas.openxmlformats.org/officeDocument/2006/relationships/image" Target="../media/image41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1" y="321779"/>
            <a:ext cx="11147600" cy="6435141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27924" y="163774"/>
            <a:ext cx="8628845" cy="654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2016</a:t>
            </a:r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年活动回顾</a:t>
            </a:r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——Noble M600</a:t>
            </a:r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全国首测</a:t>
            </a:r>
            <a:endParaRPr lang="en-US" altLang="zh-CN" sz="2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80" y="5769734"/>
            <a:ext cx="1539020" cy="108826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94409" y="329950"/>
            <a:ext cx="433515" cy="433515"/>
          </a:xfrm>
          <a:prstGeom prst="rect">
            <a:avLst/>
          </a:prstGeom>
          <a:solidFill>
            <a:srgbClr val="1B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80" y="5769734"/>
            <a:ext cx="1539020" cy="1088265"/>
          </a:xfrm>
          <a:prstGeom prst="rect">
            <a:avLst/>
          </a:prstGeom>
        </p:spPr>
      </p:pic>
      <p:pic>
        <p:nvPicPr>
          <p:cNvPr id="7" name="图片 6" descr="CA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409" y="1584102"/>
            <a:ext cx="5709633" cy="4282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文本框 8"/>
          <p:cNvSpPr txBox="1"/>
          <p:nvPr/>
        </p:nvSpPr>
        <p:spPr>
          <a:xfrm>
            <a:off x="6532194" y="2064001"/>
            <a:ext cx="509635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54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20+</a:t>
            </a:r>
            <a:r>
              <a: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专业汽车媒体及圈内大咖</a:t>
            </a:r>
            <a:endParaRPr lang="en-US" altLang="zh-CN" sz="2400" dirty="0">
              <a:solidFill>
                <a:srgbClr val="0070C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国内首次试驾体验</a:t>
            </a:r>
            <a:endParaRPr lang="en-US" altLang="zh-CN" sz="2400" dirty="0">
              <a:solidFill>
                <a:srgbClr val="0070C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品牌官方赛道专业评测</a:t>
            </a:r>
            <a:endParaRPr lang="en-US" altLang="zh-CN" sz="2400" dirty="0">
              <a:solidFill>
                <a:srgbClr val="0070C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16809" r="14370" b="31530"/>
          <a:stretch>
            <a:fillRect/>
          </a:stretch>
        </p:blipFill>
        <p:spPr>
          <a:xfrm>
            <a:off x="10831132" y="231779"/>
            <a:ext cx="1193979" cy="604985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140315" y="817416"/>
            <a:ext cx="1069081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27924" y="163774"/>
            <a:ext cx="8628845" cy="654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2016</a:t>
            </a:r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年活动回顾</a:t>
            </a:r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——</a:t>
            </a:r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英伦车系巡游</a:t>
            </a:r>
            <a:endParaRPr lang="en-US" altLang="zh-CN" sz="2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80" y="5769734"/>
            <a:ext cx="1539020" cy="108826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94409" y="329950"/>
            <a:ext cx="433515" cy="433515"/>
          </a:xfrm>
          <a:prstGeom prst="rect">
            <a:avLst/>
          </a:prstGeom>
          <a:solidFill>
            <a:srgbClr val="1B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80" y="5769734"/>
            <a:ext cx="1539020" cy="10882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41" y="1532585"/>
            <a:ext cx="6547304" cy="4687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文本框 7"/>
          <p:cNvSpPr txBox="1"/>
          <p:nvPr/>
        </p:nvSpPr>
        <p:spPr>
          <a:xfrm>
            <a:off x="6908590" y="2308700"/>
            <a:ext cx="509635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54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54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小时</a:t>
            </a:r>
            <a:r>
              <a: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全球知名稀世跑车巡游</a:t>
            </a:r>
            <a:endParaRPr lang="en-US" altLang="zh-CN" sz="2400" dirty="0">
              <a:solidFill>
                <a:srgbClr val="0070C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altLang="zh-CN" sz="44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100+</a:t>
            </a:r>
            <a:r>
              <a:rPr lang="zh-CN" altLang="en-US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台跑车同时出场的极致视觉冲击</a:t>
            </a:r>
            <a:endParaRPr lang="en-US" altLang="zh-CN" dirty="0">
              <a:solidFill>
                <a:srgbClr val="0070C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16809" r="14370" b="31530"/>
          <a:stretch>
            <a:fillRect/>
          </a:stretch>
        </p:blipFill>
        <p:spPr>
          <a:xfrm>
            <a:off x="10831132" y="231779"/>
            <a:ext cx="1193979" cy="604985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140315" y="817416"/>
            <a:ext cx="1069081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27924" y="163774"/>
            <a:ext cx="8628845" cy="654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2016</a:t>
            </a:r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年活动回顾</a:t>
            </a:r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——</a:t>
            </a:r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青年冠军方程式</a:t>
            </a:r>
            <a:endParaRPr lang="en-US" altLang="zh-CN" sz="2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80" y="5769734"/>
            <a:ext cx="1539020" cy="108826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94409" y="329950"/>
            <a:ext cx="433515" cy="433515"/>
          </a:xfrm>
          <a:prstGeom prst="rect">
            <a:avLst/>
          </a:prstGeom>
          <a:solidFill>
            <a:srgbClr val="1B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80" y="5769734"/>
            <a:ext cx="1539020" cy="1088265"/>
          </a:xfrm>
          <a:prstGeom prst="rect">
            <a:avLst/>
          </a:prstGeom>
        </p:spPr>
      </p:pic>
      <p:pic>
        <p:nvPicPr>
          <p:cNvPr id="8" name="Picture 2" descr="C:\Users\Administrator.X6X8-20150130QF\Desktop\1869973_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09" y="1832018"/>
            <a:ext cx="5975797" cy="4481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文本框 8"/>
          <p:cNvSpPr txBox="1"/>
          <p:nvPr/>
        </p:nvSpPr>
        <p:spPr>
          <a:xfrm>
            <a:off x="6779801" y="2141275"/>
            <a:ext cx="5096358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54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最顶尖的</a:t>
            </a:r>
            <a:r>
              <a: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国内方程式比赛</a:t>
            </a:r>
            <a:endParaRPr lang="en-US" altLang="zh-CN" sz="2400" dirty="0">
              <a:solidFill>
                <a:srgbClr val="0070C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zh-CN" altLang="en-US" sz="44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最具实力的</a:t>
            </a:r>
            <a:r>
              <a:rPr lang="zh-CN" altLang="en-US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青年车手齐聚一堂</a:t>
            </a:r>
            <a:endParaRPr lang="en-US" altLang="zh-CN" dirty="0">
              <a:solidFill>
                <a:srgbClr val="0070C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zh-CN" altLang="en-US" sz="44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最激烈的</a:t>
            </a:r>
            <a:r>
              <a:rPr lang="zh-CN" altLang="en-US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年度分站冠军决战</a:t>
            </a:r>
            <a:endParaRPr lang="en-US" altLang="zh-CN" dirty="0">
              <a:solidFill>
                <a:srgbClr val="0070C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16809" r="14370" b="31530"/>
          <a:stretch>
            <a:fillRect/>
          </a:stretch>
        </p:blipFill>
        <p:spPr>
          <a:xfrm>
            <a:off x="10831132" y="231779"/>
            <a:ext cx="1193979" cy="60498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140315" y="817416"/>
            <a:ext cx="1069081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27924" y="163774"/>
            <a:ext cx="8628845" cy="654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2016</a:t>
            </a:r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年活动回顾</a:t>
            </a:r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——</a:t>
            </a:r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哈雷摩托车巡游</a:t>
            </a:r>
            <a:endParaRPr lang="en-US" altLang="zh-CN" sz="2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80" y="5769734"/>
            <a:ext cx="1539020" cy="108826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94409" y="329950"/>
            <a:ext cx="433515" cy="433515"/>
          </a:xfrm>
          <a:prstGeom prst="rect">
            <a:avLst/>
          </a:prstGeom>
          <a:solidFill>
            <a:srgbClr val="1B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80" y="5769734"/>
            <a:ext cx="1539020" cy="10882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922" y="3157725"/>
            <a:ext cx="4687909" cy="3515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文本框 7"/>
          <p:cNvSpPr txBox="1"/>
          <p:nvPr/>
        </p:nvSpPr>
        <p:spPr>
          <a:xfrm>
            <a:off x="5821249" y="763465"/>
            <a:ext cx="5731099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54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200+</a:t>
            </a:r>
            <a:r>
              <a: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台哈雷摩托的视觉听觉盛宴</a:t>
            </a:r>
            <a:endParaRPr lang="en-US" altLang="zh-CN" sz="2400" dirty="0">
              <a:solidFill>
                <a:srgbClr val="0070C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en-US" altLang="zh-CN" sz="44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500+</a:t>
            </a:r>
            <a:r>
              <a:rPr lang="zh-CN" altLang="en-US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哈雷车友齐参与；年度最大哈雷车友活动</a:t>
            </a:r>
            <a:endParaRPr lang="en-US" altLang="zh-CN" dirty="0">
              <a:solidFill>
                <a:srgbClr val="0070C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96" y="1305568"/>
            <a:ext cx="5500605" cy="3704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16809" r="14370" b="31530"/>
          <a:stretch>
            <a:fillRect/>
          </a:stretch>
        </p:blipFill>
        <p:spPr>
          <a:xfrm>
            <a:off x="10831132" y="231779"/>
            <a:ext cx="1193979" cy="604985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140315" y="817416"/>
            <a:ext cx="1069081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27924" y="163774"/>
            <a:ext cx="8628845" cy="654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2016</a:t>
            </a:r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年活动回顾</a:t>
            </a:r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——</a:t>
            </a:r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改装文化展</a:t>
            </a:r>
            <a:endParaRPr lang="en-US" altLang="zh-CN" sz="2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80" y="5769734"/>
            <a:ext cx="1539020" cy="108826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94409" y="329950"/>
            <a:ext cx="433515" cy="433515"/>
          </a:xfrm>
          <a:prstGeom prst="rect">
            <a:avLst/>
          </a:prstGeom>
          <a:solidFill>
            <a:srgbClr val="1B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80" y="5769734"/>
            <a:ext cx="1539020" cy="1088265"/>
          </a:xfrm>
          <a:prstGeom prst="rect">
            <a:avLst/>
          </a:prstGeom>
        </p:spPr>
      </p:pic>
      <p:pic>
        <p:nvPicPr>
          <p:cNvPr id="7" name="Picture 4" descr="C:\Users\Administrator.X6X8-20150130QF\Desktop\Img3817075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90" y="1183514"/>
            <a:ext cx="6465194" cy="4848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784" y="1183514"/>
            <a:ext cx="5329363" cy="3110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文本框 7"/>
          <p:cNvSpPr txBox="1"/>
          <p:nvPr/>
        </p:nvSpPr>
        <p:spPr>
          <a:xfrm>
            <a:off x="6226048" y="4085238"/>
            <a:ext cx="5731099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54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一年一度</a:t>
            </a:r>
            <a:r>
              <a: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的改装文化盛宴</a:t>
            </a:r>
            <a:endParaRPr lang="en-US" altLang="zh-CN" sz="2400" dirty="0">
              <a:solidFill>
                <a:srgbClr val="0070C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zh-CN" altLang="en-US" sz="24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改装集市、车型展示、静态评比</a:t>
            </a:r>
            <a:endParaRPr lang="en-US" altLang="zh-CN" sz="2400" dirty="0">
              <a:solidFill>
                <a:srgbClr val="0070C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16809" r="14370" b="31530"/>
          <a:stretch>
            <a:fillRect/>
          </a:stretch>
        </p:blipFill>
        <p:spPr>
          <a:xfrm>
            <a:off x="10831132" y="231779"/>
            <a:ext cx="1193979" cy="604985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140315" y="817416"/>
            <a:ext cx="1069081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27924" y="163774"/>
            <a:ext cx="8628845" cy="654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2016</a:t>
            </a:r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年活动回顾</a:t>
            </a:r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——</a:t>
            </a:r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精品展及亲子嘉年华</a:t>
            </a:r>
            <a:endParaRPr lang="en-US" altLang="zh-CN" sz="2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80" y="5769734"/>
            <a:ext cx="1539020" cy="108826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94409" y="329950"/>
            <a:ext cx="433515" cy="433515"/>
          </a:xfrm>
          <a:prstGeom prst="rect">
            <a:avLst/>
          </a:prstGeom>
          <a:solidFill>
            <a:srgbClr val="1B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80" y="5769734"/>
            <a:ext cx="1539020" cy="1088265"/>
          </a:xfrm>
          <a:prstGeom prst="rect">
            <a:avLst/>
          </a:prstGeom>
        </p:spPr>
      </p:pic>
      <p:pic>
        <p:nvPicPr>
          <p:cNvPr id="8" name="Picture 4" descr="http://bbsimg.qianlong.com/data/attachment/forum/201212/18/132533l4ogvug2rghsd2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30" y="1661374"/>
            <a:ext cx="6375038" cy="4781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268" y="3742438"/>
            <a:ext cx="4345017" cy="2700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文本框 10"/>
          <p:cNvSpPr txBox="1"/>
          <p:nvPr/>
        </p:nvSpPr>
        <p:spPr>
          <a:xfrm>
            <a:off x="6226047" y="1572767"/>
            <a:ext cx="57310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44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世界铭品汇聚一堂</a:t>
            </a:r>
            <a:endParaRPr lang="en-US" altLang="zh-CN" sz="4400" dirty="0">
              <a:solidFill>
                <a:srgbClr val="0070C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亲子乐园打造举家玩乐好选择</a:t>
            </a:r>
            <a:endParaRPr lang="en-US" altLang="zh-CN" sz="2800" dirty="0">
              <a:solidFill>
                <a:srgbClr val="0070C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16809" r="14370" b="31530"/>
          <a:stretch>
            <a:fillRect/>
          </a:stretch>
        </p:blipFill>
        <p:spPr>
          <a:xfrm>
            <a:off x="10831132" y="231779"/>
            <a:ext cx="1193979" cy="604985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140315" y="817416"/>
            <a:ext cx="1069081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27924" y="163774"/>
            <a:ext cx="862884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英伦赛车节 不是一场虚有其表的自嗨</a:t>
            </a:r>
            <a:endParaRPr lang="en-US" altLang="zh-CN" sz="2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80" y="5769734"/>
            <a:ext cx="1539020" cy="108826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94409" y="329950"/>
            <a:ext cx="433515" cy="433515"/>
          </a:xfrm>
          <a:prstGeom prst="rect">
            <a:avLst/>
          </a:prstGeom>
          <a:solidFill>
            <a:srgbClr val="1B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80" y="5769734"/>
            <a:ext cx="1539020" cy="10882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11166" y="1488152"/>
            <a:ext cx="10672910" cy="45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英伦赛车节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=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中国汽车文化产业交流平台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+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汽车品牌资源及实力展示平台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+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车迷的娱乐欢享平台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1166" y="1967230"/>
            <a:ext cx="1067291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我们倡导正面、健康、积极的玩车文化，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年复一年的可持续性及蓬勃发展的汽车文化氛围，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定能让我们成为推动中国汽车文化产业向前发展的一股动力。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611166" y="3606084"/>
            <a:ext cx="10554817" cy="0"/>
          </a:xfrm>
          <a:prstGeom prst="line">
            <a:avLst/>
          </a:prstGeom>
          <a:ln w="412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09" y="4012440"/>
            <a:ext cx="3709652" cy="2405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850" y="4012440"/>
            <a:ext cx="3602820" cy="2401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459" y="4012440"/>
            <a:ext cx="3602820" cy="2401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16809" r="14370" b="31530"/>
          <a:stretch>
            <a:fillRect/>
          </a:stretch>
        </p:blipFill>
        <p:spPr>
          <a:xfrm>
            <a:off x="10831132" y="231779"/>
            <a:ext cx="1193979" cy="604985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>
            <a:off x="140315" y="817416"/>
            <a:ext cx="1069081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"/>
            <a:ext cx="4655127" cy="683029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80" y="5769734"/>
            <a:ext cx="1539020" cy="108826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80" y="5769734"/>
            <a:ext cx="1539020" cy="108826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772818" y="231779"/>
            <a:ext cx="664182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3D3C4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除了传统的</a:t>
            </a:r>
            <a:r>
              <a:rPr lang="en-US" altLang="zh-CN" dirty="0">
                <a:solidFill>
                  <a:srgbClr val="3D3C4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Noble</a:t>
            </a:r>
            <a:r>
              <a:rPr lang="zh-CN" altLang="en-US" dirty="0">
                <a:solidFill>
                  <a:srgbClr val="3D3C4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试驾体验外，</a:t>
            </a:r>
            <a:endParaRPr lang="en-US" altLang="zh-CN" dirty="0">
              <a:solidFill>
                <a:srgbClr val="3D3C4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我们让更多人参与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——More people to join</a:t>
            </a:r>
            <a:endParaRPr lang="en-US" altLang="zh-CN" sz="2000" dirty="0">
              <a:solidFill>
                <a:srgbClr val="0070C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3D3C4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多组别的开放式圈速赛 </a:t>
            </a:r>
            <a:endParaRPr lang="en-US" altLang="zh-CN" sz="1400" dirty="0">
              <a:solidFill>
                <a:srgbClr val="3D3C4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3D3C4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Open the track for time race</a:t>
            </a:r>
            <a:endParaRPr lang="en-US" altLang="zh-CN" sz="1400" dirty="0">
              <a:solidFill>
                <a:srgbClr val="3D3C4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我们让更多品牌参与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——More brand to cooperate</a:t>
            </a:r>
            <a:endParaRPr lang="en-US" altLang="zh-CN" sz="2000" dirty="0">
              <a:solidFill>
                <a:srgbClr val="0070C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3D3C4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开放品牌定制专场，告别传统的展台搭建和媒体试驾，创意私人定制</a:t>
            </a:r>
            <a:endParaRPr lang="en-US" altLang="zh-CN" sz="1400" dirty="0">
              <a:solidFill>
                <a:srgbClr val="3D3C4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3D3C4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Exclusive time and customized parts for cooperation brand </a:t>
            </a:r>
            <a:endParaRPr lang="en-US" altLang="zh-CN" sz="1400" dirty="0">
              <a:solidFill>
                <a:srgbClr val="3D3C4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我们让更多志同道合的平台参与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——More partners</a:t>
            </a:r>
            <a:endParaRPr lang="en-US" altLang="zh-CN" sz="2000" dirty="0">
              <a:solidFill>
                <a:srgbClr val="0070C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3D3C4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极致酷炫的静态展示及激情无限的</a:t>
            </a:r>
            <a:r>
              <a:rPr lang="en-US" altLang="zh-CN" sz="1400" dirty="0">
                <a:solidFill>
                  <a:srgbClr val="3D3C4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0-400</a:t>
            </a:r>
            <a:r>
              <a:rPr lang="zh-CN" altLang="en-US" sz="1400" dirty="0">
                <a:solidFill>
                  <a:srgbClr val="3D3C4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米加速</a:t>
            </a:r>
            <a:endParaRPr lang="en-US" altLang="zh-CN" sz="1400" dirty="0">
              <a:solidFill>
                <a:srgbClr val="3D3C4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3D3C4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Bring the drag race and static car show</a:t>
            </a:r>
            <a:endParaRPr lang="en-US" altLang="zh-CN" sz="1400" dirty="0">
              <a:solidFill>
                <a:srgbClr val="3D3C4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我们让更多车迷参与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——More fans to take part in</a:t>
            </a:r>
            <a:endParaRPr lang="en-US" altLang="zh-CN" sz="2000" dirty="0">
              <a:solidFill>
                <a:srgbClr val="0070C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3D3C4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汽车改装展，每台都是独一无二</a:t>
            </a:r>
            <a:endParaRPr lang="en-US" altLang="zh-CN" sz="1400" dirty="0">
              <a:solidFill>
                <a:srgbClr val="3D3C4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3D3C4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More involving cars</a:t>
            </a:r>
            <a:endParaRPr lang="en-US" altLang="zh-CN" sz="1400" dirty="0">
              <a:solidFill>
                <a:srgbClr val="3D3C4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我们让更多吃瓜群众参与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——More </a:t>
            </a:r>
            <a:r>
              <a:rPr lang="en-US" altLang="zh-CN" sz="2000" dirty="0" err="1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audienses</a:t>
            </a:r>
            <a:endParaRPr lang="en-US" altLang="zh-CN" sz="2000" dirty="0">
              <a:solidFill>
                <a:srgbClr val="0070C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3D3C4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汽车集市帮你淘到梦寐以求的零部件，美食集市让你吃喝不停，</a:t>
            </a:r>
            <a:endParaRPr lang="en-US" altLang="zh-CN" sz="1400" dirty="0">
              <a:solidFill>
                <a:srgbClr val="3D3C4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3D3C4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嘉年华</a:t>
            </a:r>
            <a:r>
              <a:rPr lang="en-US" altLang="zh-CN" sz="1400" dirty="0">
                <a:solidFill>
                  <a:srgbClr val="3D3C4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&amp;</a:t>
            </a:r>
            <a:r>
              <a:rPr lang="zh-CN" altLang="en-US" sz="1400" dirty="0">
                <a:solidFill>
                  <a:srgbClr val="3D3C4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百大</a:t>
            </a:r>
            <a:r>
              <a:rPr lang="en-US" altLang="zh-CN" sz="1400" dirty="0">
                <a:solidFill>
                  <a:srgbClr val="3D3C4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DJ</a:t>
            </a:r>
            <a:r>
              <a:rPr lang="zh-CN" altLang="en-US" sz="1400" dirty="0">
                <a:solidFill>
                  <a:srgbClr val="3D3C4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让你再也不用担心孩子和家人没得玩</a:t>
            </a:r>
            <a:endParaRPr lang="en-US" altLang="zh-CN" sz="1400" dirty="0">
              <a:solidFill>
                <a:srgbClr val="3D3C4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3D3C4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DJ party, delicate foods and auto parts market</a:t>
            </a:r>
            <a:endParaRPr lang="en-US" altLang="zh-CN" sz="1400" dirty="0">
              <a:solidFill>
                <a:srgbClr val="3D3C4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16809" r="14370" b="31530"/>
          <a:stretch>
            <a:fillRect/>
          </a:stretch>
        </p:blipFill>
        <p:spPr>
          <a:xfrm>
            <a:off x="10831132" y="231779"/>
            <a:ext cx="1193979" cy="60498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55691" y="2120558"/>
            <a:ext cx="5241546" cy="2091224"/>
          </a:xfrm>
          <a:prstGeom prst="rect">
            <a:avLst/>
          </a:prstGeom>
          <a:solidFill>
            <a:srgbClr val="1B2F63">
              <a:alpha val="70000"/>
            </a:srgbClr>
          </a:solidFill>
          <a:ln w="539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2017 </a:t>
            </a:r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我们玩点更大的</a:t>
            </a:r>
            <a:endParaRPr lang="en-US" altLang="zh-CN" sz="40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2017, we’ll do more than your imagine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" y="3830151"/>
            <a:ext cx="12192000" cy="3027849"/>
          </a:xfrm>
          <a:prstGeom prst="rect">
            <a:avLst/>
          </a:prstGeom>
        </p:spPr>
      </p:pic>
      <p:sp>
        <p:nvSpPr>
          <p:cNvPr id="10" name="等腰三角形 9"/>
          <p:cNvSpPr/>
          <p:nvPr/>
        </p:nvSpPr>
        <p:spPr>
          <a:xfrm rot="10800000">
            <a:off x="-1" y="-96986"/>
            <a:ext cx="12192000" cy="1892299"/>
          </a:xfrm>
          <a:prstGeom prst="triangle">
            <a:avLst/>
          </a:prstGeom>
          <a:solidFill>
            <a:srgbClr val="1B2F63"/>
          </a:solidFill>
          <a:ln w="184150">
            <a:solidFill>
              <a:srgbClr val="C31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954250"/>
            <a:ext cx="1565565" cy="90374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15835" y="464442"/>
            <a:ext cx="81603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2</a:t>
            </a:r>
            <a:endParaRPr lang="zh-CN" alt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80" y="5769734"/>
            <a:ext cx="1539020" cy="10882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297381" y="2356743"/>
            <a:ext cx="5597237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活动规划</a:t>
            </a:r>
            <a:endParaRPr lang="en-US" altLang="zh-CN" sz="6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Event Planning</a:t>
            </a:r>
            <a:endParaRPr lang="zh-CN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515704" y="4003888"/>
            <a:ext cx="500819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2017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英伦赛车节拟邀请品牌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Invitation list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4199271"/>
            <a:ext cx="914400" cy="914400"/>
          </a:xfrm>
          <a:prstGeom prst="rect">
            <a:avLst/>
          </a:prstGeom>
          <a:solidFill>
            <a:srgbClr val="1B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080653" y="4199271"/>
            <a:ext cx="2435051" cy="914400"/>
          </a:xfrm>
          <a:prstGeom prst="rect">
            <a:avLst/>
          </a:prstGeom>
          <a:solidFill>
            <a:srgbClr val="C31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11277600" y="4199271"/>
            <a:ext cx="914400" cy="914400"/>
          </a:xfrm>
          <a:prstGeom prst="rect">
            <a:avLst/>
          </a:prstGeom>
          <a:solidFill>
            <a:srgbClr val="1B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8523893" y="4199271"/>
            <a:ext cx="2435051" cy="914400"/>
          </a:xfrm>
          <a:prstGeom prst="rect">
            <a:avLst/>
          </a:prstGeom>
          <a:solidFill>
            <a:srgbClr val="C31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16809" r="14370" b="31530"/>
          <a:stretch>
            <a:fillRect/>
          </a:stretch>
        </p:blipFill>
        <p:spPr>
          <a:xfrm>
            <a:off x="4023842" y="1745672"/>
            <a:ext cx="3991913" cy="2022688"/>
          </a:xfrm>
          <a:prstGeom prst="rect">
            <a:avLst/>
          </a:prstGeom>
        </p:spPr>
      </p:pic>
      <p:pic>
        <p:nvPicPr>
          <p:cNvPr id="3" name="内容占位符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"/>
          <a:stretch>
            <a:fillRect/>
          </a:stretch>
        </p:blipFill>
        <p:spPr>
          <a:xfrm>
            <a:off x="8903095" y="5888367"/>
            <a:ext cx="2216130" cy="9417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233" y="6440"/>
            <a:ext cx="514350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18941" y="131808"/>
            <a:ext cx="499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目录</a:t>
            </a:r>
            <a:r>
              <a:rPr lang="en-US" altLang="zh-CN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/Content</a:t>
            </a:r>
            <a:endParaRPr lang="zh-CN" alt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93951" y="2126185"/>
            <a:ext cx="708338" cy="708338"/>
          </a:xfrm>
          <a:prstGeom prst="rect">
            <a:avLst/>
          </a:prstGeom>
          <a:solidFill>
            <a:srgbClr val="1B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FCFCFC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en-US" sz="3600" dirty="0">
              <a:solidFill>
                <a:srgbClr val="FCFCFC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93951" y="3167227"/>
            <a:ext cx="708338" cy="708338"/>
          </a:xfrm>
          <a:prstGeom prst="rect">
            <a:avLst/>
          </a:prstGeom>
          <a:solidFill>
            <a:srgbClr val="C31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FCFCFC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en-US" sz="3600" dirty="0">
              <a:solidFill>
                <a:srgbClr val="FCFCFC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93951" y="4289835"/>
            <a:ext cx="708338" cy="708338"/>
          </a:xfrm>
          <a:prstGeom prst="rect">
            <a:avLst/>
          </a:prstGeom>
          <a:solidFill>
            <a:srgbClr val="1B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FCFCFC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</a:t>
            </a:r>
            <a:endParaRPr lang="zh-CN" altLang="en-US" sz="3600" dirty="0">
              <a:solidFill>
                <a:srgbClr val="FCFCFC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305320" y="2120721"/>
            <a:ext cx="29106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活动概述</a:t>
            </a: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Event Introduction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305320" y="3167227"/>
            <a:ext cx="29106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活动规划</a:t>
            </a: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Event Planning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305319" y="4289835"/>
            <a:ext cx="39707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合作及赞助规划</a:t>
            </a:r>
            <a:endParaRPr lang="en-US" altLang="zh-CN" sz="2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Sponsorship &amp; Co-branding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直角三角形 2"/>
          <p:cNvSpPr/>
          <p:nvPr/>
        </p:nvSpPr>
        <p:spPr>
          <a:xfrm>
            <a:off x="7" y="5943599"/>
            <a:ext cx="914400" cy="914400"/>
          </a:xfrm>
          <a:prstGeom prst="rtTriangle">
            <a:avLst/>
          </a:prstGeom>
          <a:solidFill>
            <a:srgbClr val="1B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</a:t>
            </a:r>
            <a:endParaRPr lang="zh-CN" altLang="en-US" dirty="0"/>
          </a:p>
        </p:txBody>
      </p:sp>
      <p:cxnSp>
        <p:nvCxnSpPr>
          <p:cNvPr id="10" name="直接连接符 9"/>
          <p:cNvCxnSpPr/>
          <p:nvPr/>
        </p:nvCxnSpPr>
        <p:spPr>
          <a:xfrm>
            <a:off x="140315" y="817416"/>
            <a:ext cx="660684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652654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39090" cy="86324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81200" y="1052945"/>
            <a:ext cx="3671455" cy="914400"/>
          </a:xfrm>
          <a:prstGeom prst="rect">
            <a:avLst/>
          </a:prstGeom>
          <a:solidFill>
            <a:srgbClr val="1B2F6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越野千里，发现 永无止尽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Discover never end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-1"/>
            <a:ext cx="6553200" cy="685758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638799" y="5721927"/>
            <a:ext cx="3671455" cy="914400"/>
          </a:xfrm>
          <a:prstGeom prst="rect">
            <a:avLst/>
          </a:prstGeom>
          <a:solidFill>
            <a:srgbClr val="C3112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看似绅士 但绝不好惹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 gentleman but never be gentle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771" y="0"/>
            <a:ext cx="1843229" cy="86324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99018" y="0"/>
            <a:ext cx="6192982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999018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327563" y="595745"/>
            <a:ext cx="3671455" cy="914400"/>
          </a:xfrm>
          <a:prstGeom prst="rect">
            <a:avLst/>
          </a:prstGeom>
          <a:solidFill>
            <a:srgbClr val="1B2F6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极致纯粹的驾控体验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Extreme and pure experience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999018" y="3103418"/>
            <a:ext cx="3380509" cy="914400"/>
          </a:xfrm>
          <a:prstGeom prst="rect">
            <a:avLst/>
          </a:prstGeom>
          <a:solidFill>
            <a:srgbClr val="C3112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简单直接的驾驶乐趣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The pleasure of driving directly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0" y="101251"/>
            <a:ext cx="1087001" cy="71616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621" y="-42007"/>
            <a:ext cx="1325379" cy="85942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29492" y="0"/>
            <a:ext cx="642851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0473" y="0"/>
            <a:ext cx="6331527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895599" y="1163781"/>
            <a:ext cx="2964874" cy="914400"/>
          </a:xfrm>
          <a:prstGeom prst="rect">
            <a:avLst/>
          </a:prstGeom>
          <a:solidFill>
            <a:srgbClr val="1B2F6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不容忽视的赛道王者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The king on track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860474" y="2078181"/>
            <a:ext cx="2964874" cy="914400"/>
          </a:xfrm>
          <a:prstGeom prst="rect">
            <a:avLst/>
          </a:prstGeom>
          <a:solidFill>
            <a:srgbClr val="C3112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永恒镌刻的贵族基因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To be the noble forever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113901" cy="7741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267" y="0"/>
            <a:ext cx="1108733" cy="77410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0"/>
            <a:ext cx="6470073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7912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175165" y="5306290"/>
            <a:ext cx="3616036" cy="914400"/>
          </a:xfrm>
          <a:prstGeom prst="rect">
            <a:avLst/>
          </a:prstGeom>
          <a:solidFill>
            <a:srgbClr val="1B2F6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雍容华贵的皇室之选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Always be the choice of royal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791199" y="1025235"/>
            <a:ext cx="2964874" cy="914400"/>
          </a:xfrm>
          <a:prstGeom prst="rect">
            <a:avLst/>
          </a:prstGeom>
          <a:solidFill>
            <a:srgbClr val="C3112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奢华典雅的运动哲学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Lux, beauty and sports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58213" cy="11950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507" y="0"/>
            <a:ext cx="1493766" cy="119501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4944" y="0"/>
            <a:ext cx="6567055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652654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036618" y="1025235"/>
            <a:ext cx="3616036" cy="914400"/>
          </a:xfrm>
          <a:prstGeom prst="rect">
            <a:avLst/>
          </a:prstGeom>
          <a:solidFill>
            <a:srgbClr val="1B2F6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古典英伦的男子气概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The power of classical British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638799" y="5140035"/>
            <a:ext cx="2964874" cy="914400"/>
          </a:xfrm>
          <a:prstGeom prst="rect">
            <a:avLst/>
          </a:prstGeom>
          <a:solidFill>
            <a:srgbClr val="C3112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纯粹灵动的驾驶乐趣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So pure and so clever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19210" cy="49614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381" y="1"/>
            <a:ext cx="1274617" cy="84974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9237" y="0"/>
            <a:ext cx="5818908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359237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743201" y="5015344"/>
            <a:ext cx="3616036" cy="914400"/>
          </a:xfrm>
          <a:prstGeom prst="rect">
            <a:avLst/>
          </a:prstGeom>
          <a:solidFill>
            <a:srgbClr val="1B2F6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英伦绅士的另类诠释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Alternative explanation of British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59237" y="1593272"/>
            <a:ext cx="2964874" cy="914400"/>
          </a:xfrm>
          <a:prstGeom prst="rect">
            <a:avLst/>
          </a:prstGeom>
          <a:solidFill>
            <a:srgbClr val="C3112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永不过时的玩趣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Pleasure never be old-fashioned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AutoShape 2" descr="https://timgsa.baidu.com/timg?image&amp;quality=80&amp;size=b9999_10000&amp;sec=1487838706&amp;di=d70ee6f7d7adb6e5c85343f796f32602&amp;imgtype=jpg&amp;er=1&amp;src=http%3A%2F%2Fblog.elmsdirect.com%2Fwp-content%2Fuploads%2F2015%2F01%2FP90167726_highRes_Attachment-28851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AutoShape 4" descr="https://timgsa.baidu.com/timg?image&amp;quality=80&amp;size=b9999_10000&amp;sec=1487838706&amp;di=d70ee6f7d7adb6e5c85343f796f32602&amp;imgtype=jpg&amp;er=1&amp;src=http%3A%2F%2Fblog.elmsdirect.com%2Fwp-content%2Fuploads%2F2015%2F01%2FP90167726_highRes_Attachment-288515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"/>
            <a:ext cx="2699640" cy="108924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110" y="0"/>
            <a:ext cx="1374663" cy="110512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30524" y="619262"/>
            <a:ext cx="10435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2017 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英伦赛车节更多品牌洽谈中 敬请期待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…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8464" y="2662268"/>
            <a:ext cx="1824753" cy="112524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802" y="4213714"/>
            <a:ext cx="1455101" cy="72920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37" y="2495923"/>
            <a:ext cx="1470418" cy="147041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55" y="2553792"/>
            <a:ext cx="1745721" cy="135468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748463" y="1725785"/>
            <a:ext cx="3328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欧洲极速专场</a:t>
            </a:r>
            <a:endParaRPr lang="zh-CN" altLang="en-US" sz="36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189" y="2692035"/>
            <a:ext cx="1027007" cy="109547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24" y="3920190"/>
            <a:ext cx="1460632" cy="1095474"/>
          </a:xfrm>
          <a:prstGeom prst="rect">
            <a:avLst/>
          </a:prstGeom>
        </p:spPr>
      </p:pic>
      <p:pic>
        <p:nvPicPr>
          <p:cNvPr id="1026" name="Picture 2" descr="https://timgsa.baidu.com/timg?image&amp;quality=80&amp;size=b9999_10000&amp;sec=1487066832231&amp;di=2f71c43c99fe340042c382511c68a301&amp;imgtype=0&amp;src=http%3A%2F%2Fm.img.dj129.com%2Fimg%2FaHR0cDovL3AzLnNvLnFoaW1nLmNvbS9zZHIvXzI0MF8vdDAxZjhhODZiNDRiN2I1YjJjZC5wbmc%3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66" y="5148345"/>
            <a:ext cx="2477580" cy="153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952" y="3869814"/>
            <a:ext cx="1519235" cy="1196226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748464" y="2553792"/>
            <a:ext cx="3328090" cy="3954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4461159" y="1725785"/>
            <a:ext cx="3328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德系运动专场</a:t>
            </a:r>
            <a:endParaRPr lang="zh-CN" altLang="en-US" sz="36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28" name="Picture 4" descr="https://timgsa.baidu.com/timg?image&amp;quality=80&amp;size=b9999_10000&amp;sec=1487067267378&amp;di=73bffe935f66f03f22dcc9468c189c3d&amp;imgtype=0&amp;src=http%3A%2F%2Fres.cngoldres.com%2Fupload%2F2015%2F0806%2F995fa6c3a419d32e297e459b53ea61ae.png%3F_%3D143884347396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270" y="4085731"/>
            <a:ext cx="1532931" cy="98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987" y="5318278"/>
            <a:ext cx="1605028" cy="990532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4480456" y="2553792"/>
            <a:ext cx="3328090" cy="3954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8152587" y="1725785"/>
            <a:ext cx="3328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美系肌肉专场</a:t>
            </a:r>
            <a:endParaRPr lang="zh-CN" altLang="en-US" sz="36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171884" y="2553792"/>
            <a:ext cx="3328090" cy="3954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985" y="2736846"/>
            <a:ext cx="1050663" cy="105066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83" y="2733909"/>
            <a:ext cx="1455733" cy="1090751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30385" y="3892869"/>
            <a:ext cx="1452462" cy="1351937"/>
          </a:xfrm>
          <a:prstGeom prst="rect">
            <a:avLst/>
          </a:prstGeom>
        </p:spPr>
      </p:pic>
      <p:pic>
        <p:nvPicPr>
          <p:cNvPr id="1030" name="Picture 6" descr="https://timgsa.baidu.com/timg?image&amp;quality=80&amp;size=b9999_10000&amp;sec=1487067375751&amp;di=952621a602205a5a48668d55976e8d00&amp;imgtype=0&amp;src=http%3A%2F%2Fimgsrc.baidu.com%2Fforum%2Fw%253D580%2Fsign%3D8562a1be4e086e066aa83f43320a7b5a%2F0a46f21fbe096b63cbdf63df0e338744eaf8ac7e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597" y="5525516"/>
            <a:ext cx="2542070" cy="53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347" y="4071637"/>
            <a:ext cx="994403" cy="99440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80" y="5769734"/>
            <a:ext cx="1539020" cy="108826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80" y="5769734"/>
            <a:ext cx="1539020" cy="10882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382428" y="2138802"/>
            <a:ext cx="73098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通过一段视频</a:t>
            </a:r>
            <a:endParaRPr lang="en-US" altLang="zh-CN" sz="44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您将领略英伦赛车节的魅力</a:t>
            </a:r>
            <a:endParaRPr lang="zh-CN" altLang="en-US" sz="44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16809" r="14370" b="31530"/>
          <a:stretch>
            <a:fillRect/>
          </a:stretch>
        </p:blipFill>
        <p:spPr>
          <a:xfrm>
            <a:off x="10831132" y="231779"/>
            <a:ext cx="1193979" cy="60498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27924" y="163774"/>
            <a:ext cx="86288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关于英伦赛车节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80" y="5769734"/>
            <a:ext cx="1539020" cy="108826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94409" y="329950"/>
            <a:ext cx="433515" cy="4335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80" y="5769734"/>
            <a:ext cx="1539020" cy="108826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855"/>
            <a:ext cx="12192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56416" y="1178963"/>
            <a:ext cx="11239839" cy="4376710"/>
          </a:xfrm>
          <a:prstGeom prst="rect">
            <a:avLst/>
          </a:prstGeom>
          <a:solidFill>
            <a:srgbClr val="1B2F63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6417" y="1178963"/>
            <a:ext cx="9060873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2017</a:t>
            </a:r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英伦赛车节</a:t>
            </a:r>
            <a:endParaRPr lang="en-US" altLang="zh-CN" sz="32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lvl="2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活动时间：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lvl="2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月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17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日 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– 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英伦赛车节主题活动日暨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GT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大奖赛预赛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lvl="2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月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18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日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– 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英伦赛车节品牌定制专场暨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GT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大奖赛决赛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70683" y="3400201"/>
            <a:ext cx="33943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活动地点：上海奥迪国际赛车场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拟邀请品牌：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30+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拟邀请现场媒体：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50+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预计参与人数：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20000+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126" y="3268147"/>
            <a:ext cx="3588327" cy="2018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" y="3830151"/>
            <a:ext cx="12192000" cy="3027849"/>
          </a:xfrm>
          <a:prstGeom prst="rect">
            <a:avLst/>
          </a:prstGeom>
        </p:spPr>
      </p:pic>
      <p:sp>
        <p:nvSpPr>
          <p:cNvPr id="10" name="等腰三角形 9"/>
          <p:cNvSpPr/>
          <p:nvPr/>
        </p:nvSpPr>
        <p:spPr>
          <a:xfrm rot="10800000">
            <a:off x="-1" y="-96986"/>
            <a:ext cx="12192000" cy="1892299"/>
          </a:xfrm>
          <a:prstGeom prst="triangle">
            <a:avLst/>
          </a:prstGeom>
          <a:solidFill>
            <a:srgbClr val="1B2F63"/>
          </a:solidFill>
          <a:ln w="184150">
            <a:solidFill>
              <a:srgbClr val="C31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954250"/>
            <a:ext cx="1565565" cy="90374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15835" y="464442"/>
            <a:ext cx="81603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1</a:t>
            </a:r>
            <a:endParaRPr lang="zh-CN" alt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80" y="5769734"/>
            <a:ext cx="1539020" cy="10882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297381" y="2356743"/>
            <a:ext cx="5597237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活动概述</a:t>
            </a:r>
            <a:endParaRPr lang="en-US" altLang="zh-CN" sz="6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Event Introduction</a:t>
            </a:r>
            <a:endParaRPr lang="zh-CN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右箭头 1"/>
          <p:cNvSpPr/>
          <p:nvPr/>
        </p:nvSpPr>
        <p:spPr>
          <a:xfrm>
            <a:off x="249382" y="1205345"/>
            <a:ext cx="11693236" cy="623455"/>
          </a:xfrm>
          <a:prstGeom prst="rightArrow">
            <a:avLst>
              <a:gd name="adj1" fmla="val 50000"/>
              <a:gd name="adj2" fmla="val 98889"/>
            </a:avLst>
          </a:prstGeom>
          <a:solidFill>
            <a:srgbClr val="1B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454727" y="1059872"/>
            <a:ext cx="914400" cy="914400"/>
          </a:xfrm>
          <a:prstGeom prst="ellipse">
            <a:avLst/>
          </a:prstGeom>
          <a:solidFill>
            <a:srgbClr val="C3112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Apr</a:t>
            </a:r>
            <a:endParaRPr lang="zh-CN" altLang="en-US" dirty="0"/>
          </a:p>
        </p:txBody>
      </p:sp>
      <p:sp>
        <p:nvSpPr>
          <p:cNvPr id="15" name="椭圆 14"/>
          <p:cNvSpPr/>
          <p:nvPr/>
        </p:nvSpPr>
        <p:spPr>
          <a:xfrm>
            <a:off x="5638800" y="1059872"/>
            <a:ext cx="914400" cy="914400"/>
          </a:xfrm>
          <a:prstGeom prst="ellipse">
            <a:avLst/>
          </a:prstGeom>
          <a:solidFill>
            <a:srgbClr val="C3112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June</a:t>
            </a:r>
            <a:endParaRPr lang="zh-CN" altLang="en-US" dirty="0"/>
          </a:p>
        </p:txBody>
      </p:sp>
      <p:sp>
        <p:nvSpPr>
          <p:cNvPr id="17" name="椭圆 16"/>
          <p:cNvSpPr/>
          <p:nvPr/>
        </p:nvSpPr>
        <p:spPr>
          <a:xfrm>
            <a:off x="9822873" y="1059872"/>
            <a:ext cx="914400" cy="914400"/>
          </a:xfrm>
          <a:prstGeom prst="ellipse">
            <a:avLst/>
          </a:prstGeom>
          <a:solidFill>
            <a:srgbClr val="C3112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July</a:t>
            </a:r>
            <a:endParaRPr lang="zh-CN" altLang="en-US" dirty="0"/>
          </a:p>
        </p:txBody>
      </p:sp>
      <p:cxnSp>
        <p:nvCxnSpPr>
          <p:cNvPr id="18" name="直接连接符 17"/>
          <p:cNvCxnSpPr/>
          <p:nvPr/>
        </p:nvCxnSpPr>
        <p:spPr>
          <a:xfrm>
            <a:off x="140315" y="817416"/>
            <a:ext cx="1069081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16809" r="14370" b="31530"/>
          <a:stretch>
            <a:fillRect/>
          </a:stretch>
        </p:blipFill>
        <p:spPr>
          <a:xfrm>
            <a:off x="10831132" y="231779"/>
            <a:ext cx="1193979" cy="60498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827924" y="163774"/>
            <a:ext cx="86288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2017 </a:t>
            </a:r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英伦赛车节活动进程规划</a:t>
            </a:r>
            <a:endParaRPr lang="en-US" altLang="zh-CN" sz="2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94409" y="329950"/>
            <a:ext cx="433515" cy="433515"/>
          </a:xfrm>
          <a:prstGeom prst="rect">
            <a:avLst/>
          </a:prstGeom>
          <a:solidFill>
            <a:srgbClr val="1B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9382" y="2119745"/>
            <a:ext cx="4662500" cy="429491"/>
          </a:xfrm>
          <a:prstGeom prst="rect">
            <a:avLst/>
          </a:prstGeom>
          <a:solidFill>
            <a:srgbClr val="C31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线上预热期</a:t>
            </a: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142346" y="2119745"/>
            <a:ext cx="2865581" cy="429491"/>
          </a:xfrm>
          <a:prstGeom prst="rect">
            <a:avLst/>
          </a:prstGeom>
          <a:solidFill>
            <a:srgbClr val="C31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活动引爆期</a:t>
            </a: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238391" y="2119744"/>
            <a:ext cx="2865581" cy="429491"/>
          </a:xfrm>
          <a:prstGeom prst="rect">
            <a:avLst/>
          </a:prstGeom>
          <a:solidFill>
            <a:srgbClr val="C31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媒体报道期</a:t>
            </a: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49382" y="2847108"/>
            <a:ext cx="2327563" cy="3013365"/>
          </a:xfrm>
          <a:prstGeom prst="roundRect">
            <a:avLst/>
          </a:prstGeom>
          <a:noFill/>
          <a:ln w="41275">
            <a:solidFill>
              <a:srgbClr val="1B2F63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品牌合作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车辆线上招募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品牌联合活动推广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品牌专场定制方案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车队合作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5191283" y="2847108"/>
            <a:ext cx="2816644" cy="3013365"/>
          </a:xfrm>
          <a:prstGeom prst="roundRect">
            <a:avLst/>
          </a:prstGeom>
          <a:noFill/>
          <a:ln w="41275">
            <a:solidFill>
              <a:srgbClr val="1B2F63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Day 1: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英伦车系巡游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GT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大奖赛预赛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Day2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品牌合作巡游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GT</a:t>
            </a: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大奖赛决赛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249382" y="5985164"/>
            <a:ext cx="4662500" cy="748146"/>
          </a:xfrm>
          <a:prstGeom prst="roundRect">
            <a:avLst/>
          </a:prstGeom>
          <a:noFill/>
          <a:ln w="41275">
            <a:solidFill>
              <a:srgbClr val="1B2F63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活动启用仪式发布会（上海西班牙中心）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2881745" y="2847108"/>
            <a:ext cx="2182537" cy="3013365"/>
          </a:xfrm>
          <a:prstGeom prst="roundRect">
            <a:avLst/>
          </a:prstGeom>
          <a:noFill/>
          <a:ln w="41275">
            <a:solidFill>
              <a:srgbClr val="1B2F63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大麦门票预售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本地微信推广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本地电台露出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5191283" y="5985164"/>
            <a:ext cx="2816644" cy="748146"/>
          </a:xfrm>
          <a:prstGeom prst="roundRect">
            <a:avLst/>
          </a:prstGeom>
          <a:noFill/>
          <a:ln w="41275">
            <a:solidFill>
              <a:srgbClr val="1B2F63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直播平台全程露出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8238391" y="2847108"/>
            <a:ext cx="2816644" cy="3013365"/>
          </a:xfrm>
          <a:prstGeom prst="roundRect">
            <a:avLst/>
          </a:prstGeom>
          <a:noFill/>
          <a:ln w="41275">
            <a:solidFill>
              <a:srgbClr val="1B2F63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媒体报道持续露出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3" name="内容占位符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"/>
          <a:stretch>
            <a:fillRect/>
          </a:stretch>
        </p:blipFill>
        <p:spPr>
          <a:xfrm>
            <a:off x="8903095" y="5888367"/>
            <a:ext cx="2216130" cy="9417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/>
        </p:nvCxnSpPr>
        <p:spPr>
          <a:xfrm>
            <a:off x="140315" y="817416"/>
            <a:ext cx="1069081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16809" r="14370" b="31530"/>
          <a:stretch>
            <a:fillRect/>
          </a:stretch>
        </p:blipFill>
        <p:spPr>
          <a:xfrm>
            <a:off x="10831132" y="231779"/>
            <a:ext cx="1193979" cy="60498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827924" y="163774"/>
            <a:ext cx="86288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2017 </a:t>
            </a:r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门票销售计划</a:t>
            </a:r>
            <a:endParaRPr lang="en-US" altLang="zh-CN" sz="2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94409" y="329950"/>
            <a:ext cx="433515" cy="433515"/>
          </a:xfrm>
          <a:prstGeom prst="rect">
            <a:avLst/>
          </a:prstGeom>
          <a:solidFill>
            <a:srgbClr val="1B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92" y="1068614"/>
            <a:ext cx="11620500" cy="54006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420" y="2442558"/>
            <a:ext cx="6883136" cy="4002736"/>
          </a:xfrm>
          <a:prstGeom prst="rect">
            <a:avLst/>
          </a:prstGeom>
          <a:ln w="63500">
            <a:solidFill>
              <a:srgbClr val="1B2F63"/>
            </a:solidFill>
          </a:ln>
        </p:spPr>
      </p:pic>
      <p:sp>
        <p:nvSpPr>
          <p:cNvPr id="6" name="矩形 5"/>
          <p:cNvSpPr/>
          <p:nvPr/>
        </p:nvSpPr>
        <p:spPr>
          <a:xfrm>
            <a:off x="2384420" y="3768951"/>
            <a:ext cx="525035" cy="1201962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8742521" y="3768951"/>
            <a:ext cx="525035" cy="1201962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燕尾形 8"/>
          <p:cNvSpPr/>
          <p:nvPr/>
        </p:nvSpPr>
        <p:spPr>
          <a:xfrm>
            <a:off x="8900790" y="4113623"/>
            <a:ext cx="208495" cy="512617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燕尾形 24"/>
          <p:cNvSpPr/>
          <p:nvPr/>
        </p:nvSpPr>
        <p:spPr>
          <a:xfrm flipH="1">
            <a:off x="2555245" y="4113623"/>
            <a:ext cx="183383" cy="512617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384418" y="6054435"/>
            <a:ext cx="2547800" cy="463111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2017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英伦赛车节</a:t>
            </a:r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1054"/>
            <a:ext cx="12092087" cy="602672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962399" y="678872"/>
            <a:ext cx="2563091" cy="484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764497" y="4558145"/>
            <a:ext cx="7150412" cy="1039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764497" y="3754582"/>
            <a:ext cx="7150412" cy="69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4149768" y="574962"/>
            <a:ext cx="7150412" cy="69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2017</a:t>
            </a:r>
            <a:r>
              <a: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英伦赛车节</a:t>
            </a:r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44606" y="3775364"/>
            <a:ext cx="2439867" cy="484909"/>
          </a:xfrm>
          <a:prstGeom prst="rect">
            <a:avLst/>
          </a:prstGeom>
          <a:solidFill>
            <a:schemeClr val="bg1"/>
          </a:solidFill>
          <a:ln w="349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2017-6-17 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周六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10:00-19:00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564582" y="3775364"/>
            <a:ext cx="2439867" cy="484909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2017-6-18 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周日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10:00-19:00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44606" y="4655128"/>
            <a:ext cx="1620982" cy="44334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80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（主看台）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745697" y="4655128"/>
            <a:ext cx="1620982" cy="44334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150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（全场通票）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02"/>
          <a:stretch>
            <a:fillRect/>
          </a:stretch>
        </p:blipFill>
        <p:spPr>
          <a:xfrm>
            <a:off x="154316" y="484908"/>
            <a:ext cx="3627974" cy="5112327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13" name="矩形 12"/>
          <p:cNvSpPr/>
          <p:nvPr/>
        </p:nvSpPr>
        <p:spPr>
          <a:xfrm>
            <a:off x="698189" y="2220189"/>
            <a:ext cx="422274" cy="175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400" b="1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2" name="内容占位符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"/>
          <a:stretch>
            <a:fillRect/>
          </a:stretch>
        </p:blipFill>
        <p:spPr>
          <a:xfrm>
            <a:off x="9055891" y="5105769"/>
            <a:ext cx="2216130" cy="9417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2297002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27924" y="163774"/>
            <a:ext cx="8628845" cy="654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2017 </a:t>
            </a:r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英伦赛车节活动内容规划</a:t>
            </a:r>
            <a:endParaRPr lang="en-US" altLang="zh-CN" sz="2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80" y="5769734"/>
            <a:ext cx="1539020" cy="108826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94409" y="329950"/>
            <a:ext cx="433515" cy="433515"/>
          </a:xfrm>
          <a:prstGeom prst="rect">
            <a:avLst/>
          </a:prstGeom>
          <a:solidFill>
            <a:srgbClr val="1B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80" y="5769734"/>
            <a:ext cx="1539020" cy="108826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0" y="1066211"/>
            <a:ext cx="6181437" cy="5681169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181437" y="1066211"/>
            <a:ext cx="6181437" cy="5681169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6411192" y="1167583"/>
            <a:ext cx="5497945" cy="577081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月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18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日 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– 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品牌合作专场</a:t>
            </a:r>
            <a:r>
              <a:rPr lang="zh-CN" altLang="en-US" sz="11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（暂拟美系肌肉车专场</a:t>
            </a:r>
            <a:r>
              <a:rPr lang="en-US" altLang="zh-CN" sz="11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&amp;SUV</a:t>
            </a:r>
            <a:r>
              <a:rPr lang="zh-CN" altLang="en-US" sz="11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专场）</a:t>
            </a:r>
            <a:endParaRPr lang="en-US" altLang="zh-CN" sz="11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品牌媒体试驾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&amp;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专业测评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圈速计时赛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品牌汽车展示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&amp;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巡游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GT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大奖赛决赛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超跑巡游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哈雷摩托车巡游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直线加速赛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改装车文化展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&amp;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改装集市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百大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DJ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电音节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商贸互动游戏区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精品展（赞助商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VIP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客户包厢整包）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亲子嘉年华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US" altLang="zh-CN" sz="11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*</a:t>
            </a:r>
            <a:r>
              <a:rPr lang="zh-CN" altLang="en-US" sz="11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品牌客户可定制专场需求</a:t>
            </a:r>
            <a:endParaRPr lang="en-US" altLang="zh-CN" sz="11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229755" y="1167583"/>
            <a:ext cx="5721927" cy="5355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月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17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日 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– Noble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英伦赛车专场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Noble M600 Track Sport 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专业测评 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Noble M600 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媒体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VIP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驾乘体验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圈速计时赛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英伦汽车展示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GT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大奖赛预赛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TBD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）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英伦车系巡游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老爷车巡游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百大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DJ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电音节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改装车文化展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&amp;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改装集市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商贸互动游戏区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精品展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（赞助商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VIP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客户包厢整包）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亲子嘉年华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16809" r="14370" b="31530"/>
          <a:stretch>
            <a:fillRect/>
          </a:stretch>
        </p:blipFill>
        <p:spPr>
          <a:xfrm>
            <a:off x="10831132" y="231779"/>
            <a:ext cx="1193979" cy="604985"/>
          </a:xfrm>
          <a:prstGeom prst="rect">
            <a:avLst/>
          </a:prstGeom>
        </p:spPr>
      </p:pic>
      <p:cxnSp>
        <p:nvCxnSpPr>
          <p:cNvPr id="15" name="直接连接符 14"/>
          <p:cNvCxnSpPr/>
          <p:nvPr/>
        </p:nvCxnSpPr>
        <p:spPr>
          <a:xfrm>
            <a:off x="140315" y="817416"/>
            <a:ext cx="1069081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20888" y="2466108"/>
            <a:ext cx="11891003" cy="3997823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80" y="3088995"/>
            <a:ext cx="4341564" cy="3256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389" y="3088995"/>
            <a:ext cx="4348127" cy="3259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文本框 1"/>
          <p:cNvSpPr txBox="1"/>
          <p:nvPr/>
        </p:nvSpPr>
        <p:spPr>
          <a:xfrm>
            <a:off x="1821872" y="374074"/>
            <a:ext cx="8492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Noble M600</a:t>
            </a:r>
            <a:r>
              <a:rPr lang="zh-CN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赛道评测</a:t>
            </a:r>
            <a:endParaRPr lang="en-US" altLang="zh-CN" sz="4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Noble M600 Track Test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95745" y="1524000"/>
            <a:ext cx="10917382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917" y="2645704"/>
            <a:ext cx="4348519" cy="3259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文本框 20"/>
          <p:cNvSpPr txBox="1"/>
          <p:nvPr/>
        </p:nvSpPr>
        <p:spPr>
          <a:xfrm>
            <a:off x="415636" y="1884218"/>
            <a:ext cx="1139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C31124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及其稀有的</a:t>
            </a:r>
            <a:r>
              <a:rPr lang="en-US" altLang="zh-CN" b="1" dirty="0">
                <a:solidFill>
                  <a:srgbClr val="C31124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Noble</a:t>
            </a:r>
            <a:r>
              <a:rPr lang="zh-CN" altLang="en-US" b="1" dirty="0">
                <a:solidFill>
                  <a:srgbClr val="C31124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品牌面向</a:t>
            </a:r>
            <a:r>
              <a:rPr lang="en-US" altLang="zh-CN" b="1" dirty="0">
                <a:solidFill>
                  <a:srgbClr val="C31124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VIP</a:t>
            </a:r>
            <a:r>
              <a:rPr lang="zh-CN" altLang="en-US" b="1" dirty="0">
                <a:solidFill>
                  <a:srgbClr val="C31124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及全国媒体的赛道测试，全年只此一次！</a:t>
            </a:r>
            <a:endParaRPr lang="zh-CN" altLang="en-US" b="1" dirty="0">
              <a:solidFill>
                <a:srgbClr val="C31124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21872" y="374074"/>
            <a:ext cx="8492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汽车大巡游</a:t>
            </a:r>
            <a:endParaRPr lang="en-US" altLang="zh-CN" sz="4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The grand tour of supercar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95745" y="1524000"/>
            <a:ext cx="10917382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415636" y="1884218"/>
            <a:ext cx="1139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C31124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地表最强巡游阵容！全球知名跑车、老爷车、改装车、摩托车的巡游专场，规模空前</a:t>
            </a:r>
            <a:endParaRPr lang="zh-CN" altLang="en-US" b="1" dirty="0">
              <a:solidFill>
                <a:srgbClr val="C31124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2" y="2445327"/>
            <a:ext cx="3112077" cy="414943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251" y="2445327"/>
            <a:ext cx="2931651" cy="209896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251" y="4644201"/>
            <a:ext cx="2931651" cy="19505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06693" y="2445327"/>
            <a:ext cx="3467665" cy="209896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93" y="4644201"/>
            <a:ext cx="3467665" cy="195056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45127" y="2345416"/>
            <a:ext cx="10169237" cy="4360183"/>
          </a:xfrm>
          <a:prstGeom prst="rect">
            <a:avLst/>
          </a:prstGeom>
          <a:noFill/>
          <a:ln w="95250">
            <a:solidFill>
              <a:srgbClr val="CB41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21872" y="374074"/>
            <a:ext cx="8492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GT</a:t>
            </a:r>
            <a:r>
              <a:rPr lang="zh-CN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大奖赛</a:t>
            </a:r>
            <a:endParaRPr lang="en-US" altLang="zh-CN" sz="4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GT cup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95745" y="1524000"/>
            <a:ext cx="10917382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415636" y="1884218"/>
            <a:ext cx="1139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C31124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全球顶尖高端赛事，极致团队，极致比赛带来极致参与感</a:t>
            </a:r>
            <a:endParaRPr lang="zh-CN" altLang="en-US" b="1" dirty="0">
              <a:solidFill>
                <a:srgbClr val="C31124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013" y="3735985"/>
            <a:ext cx="4275114" cy="28399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964" y="3163117"/>
            <a:ext cx="4979230" cy="284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2461277"/>
            <a:ext cx="3851885" cy="25679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21872" y="374074"/>
            <a:ext cx="8492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集市嘉年华</a:t>
            </a:r>
            <a:endParaRPr lang="en-US" altLang="zh-CN" sz="4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The carnival of auto fans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95745" y="1524000"/>
            <a:ext cx="10917382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415636" y="1884218"/>
            <a:ext cx="1139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C31124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改装集市、英伦小镇、精品集市、美食集市，好玩好看根本停不下来</a:t>
            </a:r>
            <a:endParaRPr lang="en-US" altLang="zh-CN" b="1" dirty="0">
              <a:solidFill>
                <a:srgbClr val="C31124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2105" y="4003963"/>
            <a:ext cx="3351278" cy="2101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383" y="2814841"/>
            <a:ext cx="4935408" cy="3290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791" y="4003963"/>
            <a:ext cx="3151725" cy="2101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21872" y="374074"/>
            <a:ext cx="8492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英伦</a:t>
            </a:r>
            <a:r>
              <a:rPr lang="en-US" altLang="zh-CN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DJ</a:t>
            </a:r>
            <a:r>
              <a:rPr lang="zh-CN" alt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电音节</a:t>
            </a:r>
            <a:endParaRPr lang="en-US" altLang="zh-CN" sz="4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British DJ party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95745" y="1524000"/>
            <a:ext cx="10917382" cy="0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415636" y="1884218"/>
            <a:ext cx="1139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C31124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来自英国的百大</a:t>
            </a:r>
            <a:r>
              <a:rPr lang="en-US" altLang="zh-CN" b="1" dirty="0">
                <a:solidFill>
                  <a:srgbClr val="C31124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DJ</a:t>
            </a:r>
            <a:r>
              <a:rPr lang="zh-CN" altLang="en-US" b="1" dirty="0">
                <a:solidFill>
                  <a:srgbClr val="C31124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嗨翻全场</a:t>
            </a:r>
            <a:endParaRPr lang="en-US" altLang="zh-CN" b="1" dirty="0">
              <a:solidFill>
                <a:srgbClr val="C31124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3074" name="Picture 2" descr="https://timgsa.baidu.com/timg?image&amp;quality=80&amp;size=b9999_10000&amp;sec=1487246689408&amp;di=813478e64cc53fa857d2fc0011490d52&amp;imgtype=0&amp;src=http%3A%2F%2Fwww.westbund.com%2Fupload%2Fphoto_db%2F2015%2F08%2F16%2F201508161942504953%2F201508161942504953_1440_600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853" y="2447512"/>
            <a:ext cx="6827815" cy="2844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3978070"/>
            <a:ext cx="4014740" cy="2258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789" y="3978070"/>
            <a:ext cx="3586338" cy="2258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27924" y="163774"/>
            <a:ext cx="86288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2017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英伦赛车节活动场地规划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80" y="5769734"/>
            <a:ext cx="1539020" cy="108826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94409" y="329950"/>
            <a:ext cx="433515" cy="4335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80" y="5769734"/>
            <a:ext cx="1539020" cy="10882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00" y="1405553"/>
            <a:ext cx="7151008" cy="4364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文本框 6"/>
          <p:cNvSpPr txBox="1"/>
          <p:nvPr/>
        </p:nvSpPr>
        <p:spPr>
          <a:xfrm>
            <a:off x="7689273" y="2729345"/>
            <a:ext cx="41702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赛事主舞台区</a:t>
            </a:r>
            <a:endParaRPr lang="en-US" altLang="zh-CN" sz="2800" dirty="0">
              <a:solidFill>
                <a:srgbClr val="0070C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商贸区</a:t>
            </a:r>
            <a:endParaRPr lang="zh-CN" altLang="en-US" sz="2800" dirty="0">
              <a:solidFill>
                <a:srgbClr val="0070C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16809" r="14370" b="31530"/>
          <a:stretch>
            <a:fillRect/>
          </a:stretch>
        </p:blipFill>
        <p:spPr>
          <a:xfrm>
            <a:off x="10831132" y="231779"/>
            <a:ext cx="1193979" cy="6049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74072" y="166256"/>
            <a:ext cx="11471563" cy="6539344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803563" y="1013720"/>
            <a:ext cx="507076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The British Racing Festival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5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英伦赛车节</a:t>
            </a:r>
            <a:endParaRPr lang="zh-CN" altLang="en-US" sz="54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直角三角形 16"/>
          <p:cNvSpPr/>
          <p:nvPr/>
        </p:nvSpPr>
        <p:spPr>
          <a:xfrm rot="10800000">
            <a:off x="10931235" y="166256"/>
            <a:ext cx="914400" cy="914400"/>
          </a:xfrm>
          <a:prstGeom prst="rtTriangle">
            <a:avLst/>
          </a:prstGeom>
          <a:solidFill>
            <a:srgbClr val="C31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78" y="2904932"/>
            <a:ext cx="5366734" cy="3577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9" name="直接连接符 18"/>
          <p:cNvCxnSpPr/>
          <p:nvPr/>
        </p:nvCxnSpPr>
        <p:spPr>
          <a:xfrm>
            <a:off x="655578" y="2458782"/>
            <a:ext cx="5366734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直角三角形 15"/>
          <p:cNvSpPr/>
          <p:nvPr/>
        </p:nvSpPr>
        <p:spPr>
          <a:xfrm>
            <a:off x="374072" y="5791200"/>
            <a:ext cx="914400" cy="914400"/>
          </a:xfrm>
          <a:prstGeom prst="rtTriangle">
            <a:avLst/>
          </a:prstGeom>
          <a:solidFill>
            <a:srgbClr val="1B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6451804" y="1246912"/>
            <a:ext cx="515358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创立背景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：除国际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级车展外，汽车工业发达国家往往还有更多汽车文化衍生活动、展会，如古德伍德速度节、原石滩车展、银石赛道车展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….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我们计划打造属于中国的汽车文化交流盛会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目标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打造中国第一的汽车文化大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IP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时间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2017.6.17-18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地点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：上海奥迪国际赛车场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Background: Except for the 1</a:t>
            </a:r>
            <a:r>
              <a:rPr lang="en-US" altLang="zh-CN" sz="1400" baseline="30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st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class auto show over the world, more and more people focus on the culture of automobile. We are planning to built the platform of car’s culture for our own.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Target: To set up the most famous auto event in China.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Time: 2017.6.17-18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Location: Shanghai Audi International Racing Track.</a:t>
            </a:r>
            <a:endParaRPr lang="en-US" altLang="zh-CN" sz="24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27924" y="163774"/>
            <a:ext cx="86288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2017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英伦赛车节主舞台区规划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80" y="5769734"/>
            <a:ext cx="1539020" cy="108826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94409" y="329950"/>
            <a:ext cx="433515" cy="4335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80" y="5769734"/>
            <a:ext cx="1539020" cy="108826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80" y="1762308"/>
            <a:ext cx="5645088" cy="3744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文本框 11"/>
          <p:cNvSpPr txBox="1"/>
          <p:nvPr/>
        </p:nvSpPr>
        <p:spPr>
          <a:xfrm rot="839006">
            <a:off x="2061905" y="4345751"/>
            <a:ext cx="3642820" cy="400110"/>
          </a:xfrm>
          <a:prstGeom prst="rect">
            <a:avLst/>
          </a:prstGeom>
          <a:solidFill>
            <a:schemeClr val="tx1">
              <a:lumMod val="75000"/>
              <a:lumOff val="25000"/>
              <a:alpha val="30000"/>
            </a:schemeClr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区域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 rot="20581504">
            <a:off x="756689" y="4094728"/>
            <a:ext cx="1314543" cy="400110"/>
          </a:xfrm>
          <a:prstGeom prst="rect">
            <a:avLst/>
          </a:prstGeom>
          <a:solidFill>
            <a:schemeClr val="tx1">
              <a:lumMod val="75000"/>
              <a:lumOff val="25000"/>
              <a:alpha val="30000"/>
            </a:schemeClr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区域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601182" y="2295575"/>
            <a:ext cx="47322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位置：</a:t>
            </a: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</a:t>
            </a:r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房外通道</a:t>
            </a:r>
            <a:endParaRPr lang="en-US" altLang="zh-CN" sz="2800" dirty="0">
              <a:solidFill>
                <a:srgbClr val="0070C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用途：精品展，亲子嘉年华</a:t>
            </a:r>
            <a:endParaRPr lang="en-US" altLang="zh-CN" sz="2800" dirty="0">
              <a:solidFill>
                <a:srgbClr val="0070C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展位：</a:t>
            </a: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平米</a:t>
            </a: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/</a:t>
            </a:r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个</a:t>
            </a:r>
            <a:endParaRPr lang="en-US" altLang="zh-CN" sz="2800" dirty="0">
              <a:solidFill>
                <a:srgbClr val="0070C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优势：人流集中</a:t>
            </a:r>
            <a:endParaRPr lang="en-US" altLang="zh-CN" sz="2800" dirty="0">
              <a:solidFill>
                <a:srgbClr val="0070C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16809" r="14370" b="31530"/>
          <a:stretch>
            <a:fillRect/>
          </a:stretch>
        </p:blipFill>
        <p:spPr>
          <a:xfrm>
            <a:off x="10831132" y="231779"/>
            <a:ext cx="1193979" cy="60498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27924" y="163774"/>
            <a:ext cx="86288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2017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英伦赛车节主舞台区规划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80" y="5769734"/>
            <a:ext cx="1539020" cy="108826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94409" y="329950"/>
            <a:ext cx="433515" cy="4335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80" y="5769734"/>
            <a:ext cx="1539020" cy="108826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690195" y="1890461"/>
            <a:ext cx="55018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位置：</a:t>
            </a: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</a:t>
            </a:r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房</a:t>
            </a:r>
            <a:endParaRPr lang="en-US" altLang="zh-CN" sz="2800" dirty="0">
              <a:solidFill>
                <a:srgbClr val="0070C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用途：车队入驻、精品展、产品销售、品牌展览搭建、媒体接待</a:t>
            </a: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…</a:t>
            </a:r>
            <a:endParaRPr lang="en-US" altLang="zh-CN" sz="2800" dirty="0">
              <a:solidFill>
                <a:srgbClr val="0070C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优势：空间灵活，可搭建，人流主要汇集处</a:t>
            </a:r>
            <a:endParaRPr lang="en-US" altLang="zh-CN" sz="2800" dirty="0">
              <a:solidFill>
                <a:srgbClr val="0070C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16809" r="14370" b="31530"/>
          <a:stretch>
            <a:fillRect/>
          </a:stretch>
        </p:blipFill>
        <p:spPr>
          <a:xfrm>
            <a:off x="10831132" y="231779"/>
            <a:ext cx="1193979" cy="6049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72" y="1890461"/>
            <a:ext cx="5290224" cy="3970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27924" y="163774"/>
            <a:ext cx="86288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2017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英伦赛车节主舞台区规划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80" y="5769734"/>
            <a:ext cx="1539020" cy="108826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94409" y="329950"/>
            <a:ext cx="433515" cy="4335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80" y="5769734"/>
            <a:ext cx="1539020" cy="108826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690195" y="2814434"/>
            <a:ext cx="55018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位置：</a:t>
            </a: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</a:t>
            </a:r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房面对赛道处通道</a:t>
            </a:r>
            <a:endParaRPr lang="en-US" altLang="zh-CN" sz="2800" dirty="0">
              <a:solidFill>
                <a:srgbClr val="0070C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用途：</a:t>
            </a: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</a:t>
            </a:r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板广告展示位</a:t>
            </a:r>
            <a:endParaRPr lang="en-US" altLang="zh-CN" sz="2800" dirty="0">
              <a:solidFill>
                <a:srgbClr val="0070C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优势：全场观众视线集中处</a:t>
            </a:r>
            <a:endParaRPr lang="en-US" altLang="zh-CN" sz="2800" dirty="0">
              <a:solidFill>
                <a:srgbClr val="0070C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16809" r="14370" b="31530"/>
          <a:stretch>
            <a:fillRect/>
          </a:stretch>
        </p:blipFill>
        <p:spPr>
          <a:xfrm>
            <a:off x="10831132" y="231779"/>
            <a:ext cx="1193979" cy="6049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24" y="2250702"/>
            <a:ext cx="5615623" cy="3158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文本框 17"/>
          <p:cNvSpPr txBox="1"/>
          <p:nvPr/>
        </p:nvSpPr>
        <p:spPr>
          <a:xfrm rot="21210692">
            <a:off x="1084593" y="3889006"/>
            <a:ext cx="4769827" cy="507831"/>
          </a:xfrm>
          <a:prstGeom prst="rect">
            <a:avLst/>
          </a:prstGeom>
          <a:solidFill>
            <a:schemeClr val="tx1">
              <a:lumMod val="75000"/>
              <a:lumOff val="25000"/>
              <a:alpha val="3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广告位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09" y="1536427"/>
            <a:ext cx="5781385" cy="4336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本框 4"/>
          <p:cNvSpPr txBox="1"/>
          <p:nvPr/>
        </p:nvSpPr>
        <p:spPr>
          <a:xfrm>
            <a:off x="827924" y="163774"/>
            <a:ext cx="86288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2017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英伦赛车节主舞台区规划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80" y="5769734"/>
            <a:ext cx="1539020" cy="108826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94409" y="329950"/>
            <a:ext cx="433515" cy="4335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80" y="5769734"/>
            <a:ext cx="1539020" cy="108826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620923" y="2037431"/>
            <a:ext cx="49753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位置：</a:t>
            </a: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</a:t>
            </a:r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房</a:t>
            </a: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楼</a:t>
            </a: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VIP</a:t>
            </a:r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包厢</a:t>
            </a:r>
            <a:endParaRPr lang="en-US" altLang="zh-CN" sz="2800" dirty="0">
              <a:solidFill>
                <a:srgbClr val="0070C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用途：品牌展览、媒体接待、用餐、产品销售</a:t>
            </a:r>
            <a:endParaRPr lang="en-US" altLang="zh-CN" sz="2800" dirty="0">
              <a:solidFill>
                <a:srgbClr val="0070C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优势：</a:t>
            </a: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VIP</a:t>
            </a:r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客户密集，最佳观赛地点，私密性强</a:t>
            </a:r>
            <a:endParaRPr lang="en-US" altLang="zh-CN" sz="2800" dirty="0">
              <a:solidFill>
                <a:srgbClr val="0070C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497487" y="3242890"/>
            <a:ext cx="4661858" cy="456535"/>
          </a:xfrm>
          <a:prstGeom prst="rect">
            <a:avLst/>
          </a:prstGeom>
          <a:solidFill>
            <a:schemeClr val="tx1">
              <a:lumMod val="75000"/>
              <a:lumOff val="25000"/>
              <a:alpha val="30000"/>
            </a:schemeClr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VIP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包厢区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16809" r="14370" b="31530"/>
          <a:stretch>
            <a:fillRect/>
          </a:stretch>
        </p:blipFill>
        <p:spPr>
          <a:xfrm>
            <a:off x="10831132" y="231779"/>
            <a:ext cx="1193979" cy="60498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08" y="1884394"/>
            <a:ext cx="5991851" cy="3885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本框 4"/>
          <p:cNvSpPr txBox="1"/>
          <p:nvPr/>
        </p:nvSpPr>
        <p:spPr>
          <a:xfrm>
            <a:off x="827924" y="163774"/>
            <a:ext cx="86288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2017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英伦赛车节主舞台区规划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80" y="5769734"/>
            <a:ext cx="1539020" cy="108826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94409" y="329950"/>
            <a:ext cx="433515" cy="4335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80" y="5769734"/>
            <a:ext cx="1539020" cy="108826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554945" y="3140405"/>
            <a:ext cx="3642820" cy="400110"/>
          </a:xfrm>
          <a:prstGeom prst="rect">
            <a:avLst/>
          </a:prstGeom>
          <a:solidFill>
            <a:schemeClr val="tx1">
              <a:lumMod val="75000"/>
              <a:lumOff val="25000"/>
              <a:alpha val="30000"/>
            </a:schemeClr>
          </a:solidFill>
          <a:ln>
            <a:solidFill>
              <a:srgbClr val="FFFFFF"/>
            </a:solidFill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广告位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579359" y="2524852"/>
            <a:ext cx="47322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位置：赛道出发点龙门架</a:t>
            </a:r>
            <a:endParaRPr lang="en-US" altLang="zh-CN" sz="2800" dirty="0">
              <a:solidFill>
                <a:srgbClr val="0070C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用途：广告位</a:t>
            </a:r>
            <a:endParaRPr lang="en-US" altLang="zh-CN" sz="2800" dirty="0">
              <a:solidFill>
                <a:srgbClr val="0070C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优势：全场最佳广告位</a:t>
            </a:r>
            <a:endParaRPr lang="en-US" altLang="zh-CN" sz="2800" dirty="0">
              <a:solidFill>
                <a:srgbClr val="0070C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16809" r="14370" b="31530"/>
          <a:stretch>
            <a:fillRect/>
          </a:stretch>
        </p:blipFill>
        <p:spPr>
          <a:xfrm>
            <a:off x="10831132" y="231779"/>
            <a:ext cx="1193979" cy="60498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27924" y="163774"/>
            <a:ext cx="86288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2017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英伦赛车节商贸区规划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80" y="5769734"/>
            <a:ext cx="1539020" cy="108826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94409" y="329950"/>
            <a:ext cx="433515" cy="4335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80" y="5769734"/>
            <a:ext cx="1539020" cy="108826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439838" y="2821751"/>
            <a:ext cx="3642820" cy="400110"/>
          </a:xfrm>
          <a:prstGeom prst="rect">
            <a:avLst/>
          </a:prstGeom>
          <a:solidFill>
            <a:schemeClr val="tx1">
              <a:lumMod val="75000"/>
              <a:lumOff val="25000"/>
              <a:alpha val="30000"/>
            </a:schemeClr>
          </a:solidFill>
          <a:ln>
            <a:solidFill>
              <a:srgbClr val="FFFFFF"/>
            </a:solidFill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广告位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367270" y="1883033"/>
            <a:ext cx="473229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位置：赛场入口处</a:t>
            </a:r>
            <a:endParaRPr lang="en-US" altLang="zh-CN" sz="2800" dirty="0">
              <a:solidFill>
                <a:srgbClr val="0070C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用途：展览展位，餐饮及周边销售，车友聚会</a:t>
            </a:r>
            <a:endParaRPr lang="en-US" altLang="zh-CN" sz="2800" dirty="0">
              <a:solidFill>
                <a:srgbClr val="0070C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展位：</a:t>
            </a: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3-5</a:t>
            </a:r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平米</a:t>
            </a:r>
            <a:r>
              <a:rPr lang="en-US" altLang="zh-CN" sz="28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/</a:t>
            </a:r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个</a:t>
            </a:r>
            <a:endParaRPr lang="en-US" altLang="zh-CN" sz="2800" dirty="0">
              <a:solidFill>
                <a:srgbClr val="0070C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优势：入口处人流密集</a:t>
            </a:r>
            <a:endParaRPr lang="en-US" altLang="zh-CN" sz="2800" dirty="0">
              <a:solidFill>
                <a:srgbClr val="0070C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66" y="1769644"/>
            <a:ext cx="5300163" cy="3550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16809" r="14370" b="31530"/>
          <a:stretch>
            <a:fillRect/>
          </a:stretch>
        </p:blipFill>
        <p:spPr>
          <a:xfrm>
            <a:off x="10831132" y="231779"/>
            <a:ext cx="1193979" cy="60498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" y="3830151"/>
            <a:ext cx="12192000" cy="3027849"/>
          </a:xfrm>
          <a:prstGeom prst="rect">
            <a:avLst/>
          </a:prstGeom>
        </p:spPr>
      </p:pic>
      <p:sp>
        <p:nvSpPr>
          <p:cNvPr id="10" name="等腰三角形 9"/>
          <p:cNvSpPr/>
          <p:nvPr/>
        </p:nvSpPr>
        <p:spPr>
          <a:xfrm rot="10800000">
            <a:off x="-1" y="-96986"/>
            <a:ext cx="12192000" cy="1892299"/>
          </a:xfrm>
          <a:prstGeom prst="triangle">
            <a:avLst/>
          </a:prstGeom>
          <a:solidFill>
            <a:srgbClr val="1B2F63"/>
          </a:solidFill>
          <a:ln w="184150">
            <a:solidFill>
              <a:srgbClr val="C31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5954250"/>
            <a:ext cx="1565565" cy="90374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15835" y="464442"/>
            <a:ext cx="81603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3</a:t>
            </a:r>
            <a:endParaRPr lang="zh-CN" alt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80" y="5769734"/>
            <a:ext cx="1539020" cy="10882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0" y="2356743"/>
            <a:ext cx="121919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合作及赞助规划</a:t>
            </a:r>
            <a:endParaRPr lang="en-US" altLang="zh-CN" sz="8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Sponsorship &amp; Co-branding</a:t>
            </a:r>
            <a:endParaRPr lang="zh-CN" altLang="en-US" sz="4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27924" y="163774"/>
            <a:ext cx="8628845" cy="654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2017 </a:t>
            </a:r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英伦赛车节赞助规划</a:t>
            </a:r>
            <a:endParaRPr lang="en-US" altLang="zh-CN" sz="2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80" y="5769734"/>
            <a:ext cx="1539020" cy="108826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94409" y="329950"/>
            <a:ext cx="433515" cy="433515"/>
          </a:xfrm>
          <a:prstGeom prst="rect">
            <a:avLst/>
          </a:prstGeom>
          <a:solidFill>
            <a:srgbClr val="1B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80" y="5769734"/>
            <a:ext cx="1539020" cy="1088265"/>
          </a:xfrm>
          <a:prstGeom prst="rect">
            <a:avLst/>
          </a:prstGeom>
        </p:spPr>
      </p:pic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297937" y="1193384"/>
          <a:ext cx="9533195" cy="523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676"/>
                <a:gridCol w="792991"/>
                <a:gridCol w="3378139"/>
                <a:gridCol w="1034706"/>
                <a:gridCol w="1622084"/>
                <a:gridCol w="1371599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2017</a:t>
                      </a:r>
                      <a:r>
                        <a:rPr lang="zh-CN" altLang="en-US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英伦赛车节赞助及合作权益总览</a:t>
                      </a:r>
                      <a:endParaRPr lang="zh-CN" altLang="en-US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2F63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合作级别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11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总数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11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合作权益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11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数量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11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费用（</a:t>
                      </a:r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RMB</a:t>
                      </a:r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11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时长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1124"/>
                    </a:solidFill>
                  </a:tcPr>
                </a:tc>
              </a:tr>
              <a:tr h="370840">
                <a:tc rowSpan="11"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钻石级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活动主题冠名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300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万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6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月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17-18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日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定制分会场（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节时段任选，总计时长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小时）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/>
                </a:tc>
                <a:tc vMerge="1">
                  <a:tcPr anchor="ctr"/>
                </a:tc>
              </a:tr>
              <a:tr h="370840">
                <a:tc vMerge="1">
                  <a:tcPr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P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房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/>
                </a:tc>
                <a:tc vMerge="1">
                  <a:tcPr anchor="ctr"/>
                </a:tc>
              </a:tr>
              <a:tr h="370840">
                <a:tc vMerge="1">
                  <a:tcPr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VIP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包房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/>
                </a:tc>
                <a:tc vMerge="1">
                  <a:tcPr anchor="ctr"/>
                </a:tc>
              </a:tr>
              <a:tr h="370840">
                <a:tc vMerge="1">
                  <a:tcPr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上赛别墅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/>
                </a:tc>
                <a:tc vMerge="1">
                  <a:tcPr anchor="ctr"/>
                </a:tc>
              </a:tr>
              <a:tr h="370840">
                <a:tc vMerge="1">
                  <a:tcPr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3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层露天看台可用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/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/>
                </a:tc>
                <a:tc vMerge="1">
                  <a:tcPr anchor="ctr"/>
                </a:tc>
              </a:tr>
              <a:tr h="370840">
                <a:tc vMerge="1">
                  <a:tcPr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龙门架广告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/>
                </a:tc>
                <a:tc vMerge="1">
                  <a:tcPr anchor="ctr"/>
                </a:tc>
              </a:tr>
              <a:tr h="370840">
                <a:tc vMerge="1">
                  <a:tcPr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P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房正对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A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板广告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/>
                </a:tc>
                <a:tc vMerge="1">
                  <a:tcPr anchor="ctr"/>
                </a:tc>
              </a:tr>
              <a:tr h="370840">
                <a:tc vMerge="1">
                  <a:tcPr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宣传物料（活动手册、背景板合作伙伴首位）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Logo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露出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/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/>
                </a:tc>
                <a:tc vMerge="1">
                  <a:tcPr anchor="ctr"/>
                </a:tc>
              </a:tr>
              <a:tr h="370840">
                <a:tc vMerge="1">
                  <a:tcPr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帐篷展位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/>
                </a:tc>
                <a:tc vMerge="1">
                  <a:tcPr anchor="ctr"/>
                </a:tc>
              </a:tr>
              <a:tr h="370840">
                <a:tc vMerge="1">
                  <a:tcPr anchor="ctr"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媒体报道权益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/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anchor="ctr"/>
                </a:tc>
                <a:tc vMerge="1">
                  <a:tcPr anchor="ctr"/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16809" r="14370" b="31530"/>
          <a:stretch>
            <a:fillRect/>
          </a:stretch>
        </p:blipFill>
        <p:spPr>
          <a:xfrm>
            <a:off x="10831132" y="231779"/>
            <a:ext cx="1193979" cy="60498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140315" y="817416"/>
            <a:ext cx="1069081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27924" y="163774"/>
            <a:ext cx="8628845" cy="654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2017 </a:t>
            </a:r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英伦赛车节赞助规划</a:t>
            </a:r>
            <a:endParaRPr lang="en-US" altLang="zh-CN" sz="2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80" y="5769734"/>
            <a:ext cx="1539020" cy="108826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94409" y="329950"/>
            <a:ext cx="433515" cy="433515"/>
          </a:xfrm>
          <a:prstGeom prst="rect">
            <a:avLst/>
          </a:prstGeom>
          <a:solidFill>
            <a:srgbClr val="1B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80" y="5769734"/>
            <a:ext cx="1539020" cy="1088265"/>
          </a:xfrm>
          <a:prstGeom prst="rect">
            <a:avLst/>
          </a:prstGeom>
        </p:spPr>
      </p:pic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383019" y="1232285"/>
          <a:ext cx="9269961" cy="486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851"/>
                <a:gridCol w="771094"/>
                <a:gridCol w="3284860"/>
                <a:gridCol w="1006135"/>
                <a:gridCol w="1636401"/>
                <a:gridCol w="1274620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2017</a:t>
                      </a:r>
                      <a:r>
                        <a:rPr lang="zh-CN" altLang="en-US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英伦赛车节赞助及合作权益总览</a:t>
                      </a:r>
                      <a:endParaRPr lang="zh-CN" altLang="en-US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1B2F63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合作级别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11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总数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11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合作权益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11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数量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11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费用（</a:t>
                      </a:r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RMB</a:t>
                      </a:r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11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时长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1124"/>
                    </a:solidFill>
                  </a:tcPr>
                </a:tc>
              </a:tr>
              <a:tr h="370840">
                <a:tc rowSpan="10"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白金级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活动分会场主题定制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200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万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6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月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17-18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日</a:t>
                      </a:r>
                      <a:endParaRPr lang="en-US" altLang="zh-CN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定制分会场（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节时段任选，总计时长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小时）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/>
                </a:tc>
                <a:tc vMerge="1">
                  <a:tcPr anchor="ctr"/>
                </a:tc>
              </a:tr>
              <a:tr h="370840">
                <a:tc vMerge="1">
                  <a:tcPr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P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房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/>
                </a:tc>
                <a:tc vMerge="1">
                  <a:tcPr anchor="ctr"/>
                </a:tc>
              </a:tr>
              <a:tr h="370840">
                <a:tc vMerge="1">
                  <a:tcPr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VIP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包房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/>
                </a:tc>
                <a:tc vMerge="1">
                  <a:tcPr anchor="ctr"/>
                </a:tc>
              </a:tr>
              <a:tr h="370840">
                <a:tc vMerge="1">
                  <a:tcPr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3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层露天看台可用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/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/>
                </a:tc>
                <a:tc vMerge="1">
                  <a:tcPr anchor="ctr"/>
                </a:tc>
              </a:tr>
              <a:tr h="370840">
                <a:tc vMerge="1">
                  <a:tcPr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龙门架分时广告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/>
                </a:tc>
                <a:tc vMerge="1">
                  <a:tcPr anchor="ctr"/>
                </a:tc>
              </a:tr>
              <a:tr h="370840">
                <a:tc vMerge="1">
                  <a:tcPr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P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房正对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A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板广告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/>
                </a:tc>
                <a:tc vMerge="1">
                  <a:tcPr anchor="ctr"/>
                </a:tc>
              </a:tr>
              <a:tr h="370840">
                <a:tc vMerge="1">
                  <a:tcPr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宣传物料（活动手册、背景板合作伙伴第二位）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Logo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露出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/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/>
                </a:tc>
                <a:tc vMerge="1">
                  <a:tcPr anchor="ctr"/>
                </a:tc>
              </a:tr>
              <a:tr h="370840">
                <a:tc vMerge="1">
                  <a:tcPr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帐篷展位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/>
                </a:tc>
                <a:tc vMerge="1">
                  <a:tcPr anchor="ctr"/>
                </a:tc>
              </a:tr>
              <a:tr h="370840">
                <a:tc vMerge="1">
                  <a:tcPr anchor="ctr"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媒体报道权益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·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anchor="ctr"/>
                </a:tc>
                <a:tc vMerge="1">
                  <a:tcPr anchor="ctr"/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16809" r="14370" b="31530"/>
          <a:stretch>
            <a:fillRect/>
          </a:stretch>
        </p:blipFill>
        <p:spPr>
          <a:xfrm>
            <a:off x="10831132" y="231779"/>
            <a:ext cx="1193979" cy="60498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140315" y="817416"/>
            <a:ext cx="1069081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27924" y="163774"/>
            <a:ext cx="8628845" cy="654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2017 </a:t>
            </a:r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英伦赛车节赞助规划</a:t>
            </a:r>
            <a:endParaRPr lang="en-US" altLang="zh-CN" sz="2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80" y="5769734"/>
            <a:ext cx="1539020" cy="108826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94409" y="329950"/>
            <a:ext cx="433515" cy="433515"/>
          </a:xfrm>
          <a:prstGeom prst="rect">
            <a:avLst/>
          </a:prstGeom>
          <a:solidFill>
            <a:srgbClr val="1B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80" y="5769734"/>
            <a:ext cx="1539020" cy="1088265"/>
          </a:xfrm>
          <a:prstGeom prst="rect">
            <a:avLst/>
          </a:prstGeom>
        </p:spPr>
      </p:pic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299893" y="1523231"/>
          <a:ext cx="9353087" cy="354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480"/>
                <a:gridCol w="778008"/>
                <a:gridCol w="3314317"/>
                <a:gridCol w="1015157"/>
                <a:gridCol w="1523961"/>
                <a:gridCol w="1413164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2017</a:t>
                      </a:r>
                      <a:r>
                        <a:rPr lang="zh-CN" altLang="en-US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英伦赛车节赞助及合作权益总览</a:t>
                      </a:r>
                      <a:endParaRPr lang="zh-CN" altLang="en-US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1B2F63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合作级别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11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总数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11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合作权益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11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数量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11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费用（</a:t>
                      </a:r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RMB</a:t>
                      </a:r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11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时长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1124"/>
                    </a:solidFill>
                  </a:tcPr>
                </a:tc>
              </a:tr>
              <a:tr h="370840">
                <a:tc rowSpan="7"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黄金级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3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P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房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万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6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月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17-18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日</a:t>
                      </a:r>
                      <a:endParaRPr lang="en-US" altLang="zh-CN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VIP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包房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/>
                </a:tc>
                <a:tc vMerge="1">
                  <a:tcPr anchor="ctr"/>
                </a:tc>
              </a:tr>
              <a:tr h="370840">
                <a:tc vMerge="1">
                  <a:tcPr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3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层露天看台可用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/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/>
                </a:tc>
                <a:tc vMerge="1">
                  <a:tcPr anchor="ctr"/>
                </a:tc>
              </a:tr>
              <a:tr h="370840">
                <a:tc vMerge="1">
                  <a:tcPr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P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房正对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A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板广告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/>
                </a:tc>
                <a:tc vMerge="1">
                  <a:tcPr anchor="ctr"/>
                </a:tc>
              </a:tr>
              <a:tr h="370840">
                <a:tc vMerge="1">
                  <a:tcPr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宣传物料（活动手册、背景板合作伙伴第三位）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Logo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露出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/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/>
                </a:tc>
                <a:tc vMerge="1">
                  <a:tcPr anchor="ctr"/>
                </a:tc>
              </a:tr>
              <a:tr h="370840">
                <a:tc vMerge="1">
                  <a:tcPr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帐篷展位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/>
                </a:tc>
                <a:tc vMerge="1">
                  <a:tcPr anchor="ctr"/>
                </a:tc>
              </a:tr>
              <a:tr h="370840">
                <a:tc vMerge="1">
                  <a:tcPr anchor="ctr"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媒体报道权益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/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anchor="ctr"/>
                </a:tc>
                <a:tc vMerge="1">
                  <a:tcPr anchor="ctr"/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16809" r="14370" b="31530"/>
          <a:stretch>
            <a:fillRect/>
          </a:stretch>
        </p:blipFill>
        <p:spPr>
          <a:xfrm>
            <a:off x="10831132" y="231779"/>
            <a:ext cx="1193979" cy="60498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140315" y="817416"/>
            <a:ext cx="1069081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98" y="1738649"/>
            <a:ext cx="5218872" cy="301268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80" y="5769734"/>
            <a:ext cx="1539020" cy="1088265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5756460" y="1313844"/>
            <a:ext cx="0" cy="4095481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6129551" y="1536830"/>
            <a:ext cx="49940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主办方：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上海市汽车摩托车运动协会</a:t>
            </a:r>
            <a:b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承办方：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上海银基汽车销售服务有限公司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协办方：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上海奥迪国际赛车场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27924" y="163774"/>
            <a:ext cx="8628845" cy="654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2017 </a:t>
            </a:r>
            <a:r>
              <a:rPr lang="zh-CN" alt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英伦赛车节赞助规划</a:t>
            </a:r>
            <a:endParaRPr lang="en-US" altLang="zh-CN" sz="2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80" y="5769734"/>
            <a:ext cx="1539020" cy="108826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94409" y="329950"/>
            <a:ext cx="433515" cy="433515"/>
          </a:xfrm>
          <a:prstGeom prst="rect">
            <a:avLst/>
          </a:prstGeom>
          <a:solidFill>
            <a:srgbClr val="1B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80" y="5769734"/>
            <a:ext cx="1539020" cy="1088265"/>
          </a:xfrm>
          <a:prstGeom prst="rect">
            <a:avLst/>
          </a:prstGeom>
        </p:spPr>
      </p:pic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065531" y="1190721"/>
          <a:ext cx="9353087" cy="523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480"/>
                <a:gridCol w="778008"/>
                <a:gridCol w="3314317"/>
                <a:gridCol w="1015157"/>
                <a:gridCol w="1537816"/>
                <a:gridCol w="1399309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2017</a:t>
                      </a:r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英伦赛车节赞助及合作权益总览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1B2F63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合作级别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11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总数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11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合作权益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11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数量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11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费用（</a:t>
                      </a:r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RMB</a:t>
                      </a:r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）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11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时长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31124"/>
                    </a:solidFill>
                  </a:tcPr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车队合作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不限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P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房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30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万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6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月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17-18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日</a:t>
                      </a:r>
                      <a:endParaRPr lang="en-US" altLang="zh-CN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 vMerge="1">
                  <a:tcPr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P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房正对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A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板广告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/>
                </a:tc>
                <a:tc vMerge="1">
                  <a:tcPr anchor="ctr"/>
                </a:tc>
              </a:tr>
              <a:tr h="370840">
                <a:tc vMerge="1">
                  <a:tcPr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宣传物料活动手册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Logo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及宣传内容露出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/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/>
                </a:tc>
                <a:tc vMerge="1">
                  <a:tcPr anchor="ctr"/>
                </a:tc>
              </a:tr>
              <a:tr h="370840">
                <a:tc vMerge="1">
                  <a:tcPr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帐篷展位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/>
                </a:tc>
                <a:tc vMerge="1"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P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房租赁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不限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P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房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20w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 vMerge="1">
                  <a:tcPr anchor="ctr"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P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房正对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A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板广告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anchor="ctr"/>
                </a:tc>
                <a:tc vMerge="1"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别墅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不限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上赛别墅一日租赁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15w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展位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不限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精品展展位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3-5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平米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10w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 v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商贸区展位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3-5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平米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5w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A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板广告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不限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单一无其他合作品牌限购</a:t>
                      </a:r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2</a:t>
                      </a:r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块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1w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车辆合作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不限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单一车辆赛道使用公众开放时段一节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3000</a:t>
                      </a:r>
                      <a:endParaRPr lang="zh-CN" altLang="en-US" sz="1600" dirty="0"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16809" r="14370" b="31530"/>
          <a:stretch>
            <a:fillRect/>
          </a:stretch>
        </p:blipFill>
        <p:spPr>
          <a:xfrm>
            <a:off x="10831132" y="231779"/>
            <a:ext cx="1193979" cy="60498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140315" y="817416"/>
            <a:ext cx="1069081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781577" y="4304734"/>
            <a:ext cx="8628845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THANKS FOR YOUR TIME!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681" y="1565564"/>
            <a:ext cx="4745067" cy="27391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" t="-77" r="2340" b="7758"/>
          <a:stretch>
            <a:fillRect/>
          </a:stretch>
        </p:blipFill>
        <p:spPr>
          <a:xfrm>
            <a:off x="4352924" y="4972661"/>
            <a:ext cx="3486150" cy="14311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02" y="0"/>
            <a:ext cx="1218159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矩形 27"/>
          <p:cNvSpPr/>
          <p:nvPr/>
        </p:nvSpPr>
        <p:spPr>
          <a:xfrm>
            <a:off x="10402" y="5767848"/>
            <a:ext cx="12181598" cy="1090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980" y="5769734"/>
            <a:ext cx="1539020" cy="108826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199" y="5797648"/>
            <a:ext cx="1251776" cy="100142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432" y="6009788"/>
            <a:ext cx="1232334" cy="57714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978" y="5769734"/>
            <a:ext cx="1389403" cy="97006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7668" y="5981973"/>
            <a:ext cx="1300310" cy="47617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88" y="6028263"/>
            <a:ext cx="819900" cy="54018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385" y="5981973"/>
            <a:ext cx="983644" cy="63783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832" y="5853185"/>
            <a:ext cx="910044" cy="75603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480" y="5943132"/>
            <a:ext cx="516225" cy="643798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10402" y="-22466"/>
            <a:ext cx="4672434" cy="5790313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57356" y="90192"/>
            <a:ext cx="5276016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基于英伦品牌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Base on British supercar 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衍生至全球范围的汽车文化交流盛事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All world-famous auto brands join in.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20+</a:t>
            </a: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全球知名汽车品牌参与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Over 20 brands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100+</a:t>
            </a: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台稀世跑车登场亮相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Over 100 ultra hyper-cars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1000+</a:t>
            </a: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篇活动视频、新闻、微信报道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Over 1000 media reports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中国版“古德伍德速度节”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Chinese </a:t>
            </a:r>
            <a:r>
              <a:rPr lang="en-US" altLang="zh-CN" sz="1600" dirty="0" err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Goodwood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748" y="5981973"/>
            <a:ext cx="1415976" cy="5713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43973" y="476505"/>
            <a:ext cx="12192000" cy="6145968"/>
            <a:chOff x="645440" y="1326524"/>
            <a:chExt cx="10327102" cy="4713668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2827" y="2788222"/>
              <a:ext cx="4540153" cy="2842834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45440" y="1326524"/>
              <a:ext cx="5454783" cy="2790455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0223" y="1385668"/>
              <a:ext cx="1695450" cy="371475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0223" y="1948417"/>
              <a:ext cx="1695450" cy="573765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389" y="3629050"/>
              <a:ext cx="1121028" cy="443429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5673" y="1326524"/>
              <a:ext cx="3176869" cy="1195658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2066" y="2703077"/>
              <a:ext cx="1140498" cy="712811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62197" y="4116979"/>
              <a:ext cx="4300622" cy="1923213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3418" y="4209639"/>
              <a:ext cx="1749406" cy="444641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930538" y="2762464"/>
              <a:ext cx="1456293" cy="668664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3322" y="4728794"/>
              <a:ext cx="1249252" cy="699581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4249" y="5009882"/>
              <a:ext cx="816459" cy="816459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061482" y="4651521"/>
              <a:ext cx="984039" cy="521026"/>
            </a:xfrm>
            <a:prstGeom prst="rect">
              <a:avLst/>
            </a:prstGeom>
          </p:spPr>
        </p:pic>
      </p:grpSp>
      <p:sp>
        <p:nvSpPr>
          <p:cNvPr id="22" name="矩形 21"/>
          <p:cNvSpPr/>
          <p:nvPr/>
        </p:nvSpPr>
        <p:spPr>
          <a:xfrm>
            <a:off x="180109" y="476505"/>
            <a:ext cx="11591327" cy="6145968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1720176" y="569349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50+</a:t>
            </a:r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权威媒体面向全国报道</a:t>
            </a:r>
            <a:endParaRPr lang="en-US" altLang="zh-CN" sz="40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Over 50 national media on booth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23" name="Picture 2" descr="JNF0]OK{JB`ZUR({J53A)19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64" y="834564"/>
            <a:ext cx="3505275" cy="2109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1T36%[@9LG_XF%2]I82)]H5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62" y="2348771"/>
            <a:ext cx="3509421" cy="2191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OJ%U3HK@$71)4M}IZ@(3)27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62" y="4247122"/>
            <a:ext cx="3506677" cy="2075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4802306" y="2208574"/>
            <a:ext cx="6443116" cy="4234196"/>
            <a:chOff x="4170316" y="1256988"/>
            <a:chExt cx="7660914" cy="5034491"/>
          </a:xfrm>
        </p:grpSpPr>
        <p:pic>
          <p:nvPicPr>
            <p:cNvPr id="41" name="图片 40"/>
            <p:cNvPicPr/>
            <p:nvPr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170316" y="1256988"/>
              <a:ext cx="3785810" cy="39535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2" name="图片 41" descr="C:\Users\Administrator.WIN-H5UR5IPQ7P8\AppData\Roaming\Tencent\Users\1152961722\QQ\WinTemp\RichOle\~OZ29Q9NC(Q6NQOX7{L6_`I.png"/>
            <p:cNvPicPr/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2916" y="1549477"/>
              <a:ext cx="3682284" cy="40737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3" name="图片 42" descr="C:\Users\Administrator.WIN-H5UR5IPQ7P8\AppData\Roaming\Tencent\Users\1152961722\QQ\WinTemp\RichOle\UTKW9]F~EATV4YV31VNYI$M.jpg"/>
            <p:cNvPicPr/>
            <p:nvPr/>
          </p:nvPicPr>
          <p:blipFill rotWithShape="1"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3421" y="1950083"/>
              <a:ext cx="4013242" cy="38768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4" name="图片 43" descr="C:\Users\Administrator.WIN-H5UR5IPQ7P8\AppData\Roaming\Tencent\Users\1152961722\QQ\WinTemp\RichOle\)~((Y`QA_WVKENV9UZ50T_H.png"/>
            <p:cNvPicPr/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3691" y="2285528"/>
              <a:ext cx="3763450" cy="37585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5" name="图片 44" descr="C:\Users\Administrator.WIN-H5UR5IPQ7P8\AppData\Roaming\Tencent\Users\1152961722\QQ\WinTemp\RichOle\%[FQ}RMSVK)}4RH{9}[ZF%T.jpg"/>
            <p:cNvPicPr/>
            <p:nvPr/>
          </p:nvPicPr>
          <p:blipFill rotWithShape="1"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1503" y="2451549"/>
              <a:ext cx="3352699" cy="37004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6" name="图片 45" descr="C:\Users\Administrator.WIN-H5UR5IPQ7P8\AppData\Roaming\Tencent\Users\1152961722\QQ\WinTemp\RichOle\774%`SJ5PFO9XS)DEES5J@U.png"/>
            <p:cNvPicPr/>
            <p:nvPr/>
          </p:nvPicPr>
          <p:blipFill rotWithShape="1"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4017" y="2837513"/>
              <a:ext cx="3617213" cy="345396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矩形 8"/>
          <p:cNvSpPr/>
          <p:nvPr/>
        </p:nvSpPr>
        <p:spPr>
          <a:xfrm>
            <a:off x="0" y="1662545"/>
            <a:ext cx="12192000" cy="2715492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15000+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现场观众及参与嘉宾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Over 15000 audiences and VIPs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30+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品牌合作开放名额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Over 30 cooperation brands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直角三角形 9"/>
          <p:cNvSpPr/>
          <p:nvPr/>
        </p:nvSpPr>
        <p:spPr>
          <a:xfrm rot="10800000">
            <a:off x="11277600" y="1662545"/>
            <a:ext cx="914400" cy="914400"/>
          </a:xfrm>
          <a:prstGeom prst="rtTriangle">
            <a:avLst/>
          </a:prstGeom>
          <a:solidFill>
            <a:srgbClr val="C31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/>
          <p:nvPr/>
        </p:nvSpPr>
        <p:spPr>
          <a:xfrm>
            <a:off x="0" y="3463637"/>
            <a:ext cx="914400" cy="914400"/>
          </a:xfrm>
          <a:prstGeom prst="rtTriangle">
            <a:avLst/>
          </a:prstGeom>
          <a:solidFill>
            <a:srgbClr val="1B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74072" y="166256"/>
            <a:ext cx="11471563" cy="6539344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直角三角形 17"/>
          <p:cNvSpPr/>
          <p:nvPr/>
        </p:nvSpPr>
        <p:spPr>
          <a:xfrm rot="10800000">
            <a:off x="10931235" y="166256"/>
            <a:ext cx="914400" cy="914400"/>
          </a:xfrm>
          <a:prstGeom prst="rtTriangle">
            <a:avLst/>
          </a:prstGeom>
          <a:solidFill>
            <a:srgbClr val="C31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>
            <a:lum bright="-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52" y="2104682"/>
            <a:ext cx="5526401" cy="4164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6996199" y="3284163"/>
            <a:ext cx="4739425" cy="29854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Noble M600 Track Sport 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专业测评 </a:t>
            </a:r>
            <a:r>
              <a: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Professional Test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Noble M600 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媒体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VIP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驾乘体验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VIP &amp; Media Driving Experience 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英伦汽车展示 </a:t>
            </a:r>
            <a:r>
              <a: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British Cars Display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冠军青年方程式 </a:t>
            </a:r>
            <a:r>
              <a: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Formula Masters China Series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英伦车系巡游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British Cars tour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哈雷摩托车巡游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Harley-Davidson Motorcycle Tour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改装车文化展 </a:t>
            </a:r>
            <a:r>
              <a: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Refitted Vehicle Display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精品展 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</a:t>
            </a:r>
            <a:r>
              <a: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outique Display 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亲子嘉年华 </a:t>
            </a:r>
            <a:r>
              <a:rPr lang="en-US" altLang="zh-CN" sz="1100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Parent-Child Carnival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96199" y="2125878"/>
            <a:ext cx="265649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活动内容详情</a:t>
            </a:r>
            <a:endParaRPr lang="en-US" altLang="zh-CN" sz="32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About Event</a:t>
            </a:r>
            <a:endParaRPr lang="en-US" altLang="zh-CN" sz="32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639352" y="803657"/>
            <a:ext cx="552640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2016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银河丽湾</a:t>
            </a: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•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英伦赛车节回顾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2016 British Racing Festival Review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9" name="直角三角形 18"/>
          <p:cNvSpPr/>
          <p:nvPr/>
        </p:nvSpPr>
        <p:spPr>
          <a:xfrm>
            <a:off x="374072" y="5791200"/>
            <a:ext cx="914400" cy="914400"/>
          </a:xfrm>
          <a:prstGeom prst="rtTriangle">
            <a:avLst/>
          </a:prstGeom>
          <a:solidFill>
            <a:srgbClr val="1B2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639352" y="1898073"/>
            <a:ext cx="5526401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p="http://schemas.openxmlformats.org/presentationml/2006/main">
  <p:tag name="KSO_WPP_MARK_KEY" val="8bd8c110-d761-4cd1-a501-63a52e253fe4"/>
  <p:tag name="COMMONDATA" val="eyJoZGlkIjoiZGNiZThmZjI3NzZlZTI4N2U1YmNhYWY1ZGZiNWI3ZT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5845</Words>
  <Application>WPS 演示</Application>
  <PresentationFormat>宽屏</PresentationFormat>
  <Paragraphs>951</Paragraphs>
  <Slides>51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51</vt:i4>
      </vt:variant>
    </vt:vector>
  </HeadingPairs>
  <TitlesOfParts>
    <vt:vector size="60" baseType="lpstr">
      <vt:lpstr>Arial</vt:lpstr>
      <vt:lpstr>宋体</vt:lpstr>
      <vt:lpstr>Wingdings</vt:lpstr>
      <vt:lpstr>黑体</vt:lpstr>
      <vt:lpstr>微软雅黑</vt:lpstr>
      <vt:lpstr>Arial Unicode MS</vt:lpstr>
      <vt:lpstr>Calibri Light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不昧</cp:lastModifiedBy>
  <cp:revision>148</cp:revision>
  <dcterms:created xsi:type="dcterms:W3CDTF">2016-10-28T07:45:00Z</dcterms:created>
  <dcterms:modified xsi:type="dcterms:W3CDTF">2022-11-29T07:24:02Z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240889454</vt:lpwstr>
  </property>
  <property fmtid="{D5CDD505-2E9C-101B-9397-08002B2CF9AE}" pid="3" name="NXPowerLiteSettings">
    <vt:lpwstr>C7200358026400</vt:lpwstr>
  </property>
  <property fmtid="{D5CDD505-2E9C-101B-9397-08002B2CF9AE}" pid="4" name="NXPowerLiteVersion">
    <vt:lpwstr>D7.1.2</vt:lpwstr>
  </property>
  <property fmtid="{D5CDD505-2E9C-101B-9397-08002B2CF9AE}" pid="5" name="KSORubyTemplateID">
    <vt:lpwstr>2</vt:lpwstr>
  </property>
  <property fmtid="{D5CDD505-2E9C-101B-9397-08002B2CF9AE}" pid="6" name="KSOProductBuildVer">
    <vt:lpwstr>2052-11.1.0.12763</vt:lpwstr>
  </property>
  <property fmtid="{D5CDD505-2E9C-101B-9397-08002B2CF9AE}" pid="7" name="ICV">
    <vt:lpwstr>27A3D6FDF5D54542ADE5D847C120DEC3</vt:lpwstr>
  </property>
</Properties>
</file>