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charts/chart10.xml" ContentType="application/vnd.openxmlformats-officedocument.drawingml.chart+xml"/>
  <Override PartName="/ppt/theme/themeOverride4.xml" ContentType="application/vnd.openxmlformats-officedocument.themeOverride+xml"/>
  <Override PartName="/ppt/charts/chart11.xml" ContentType="application/vnd.openxmlformats-officedocument.drawingml.chart+xml"/>
  <Override PartName="/ppt/theme/themeOverride5.xml" ContentType="application/vnd.openxmlformats-officedocument.themeOverr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theme/themeOverride8.xml" ContentType="application/vnd.openxmlformats-officedocument.themeOverride+xml"/>
  <Override PartName="/ppt/charts/chart15.xml" ContentType="application/vnd.openxmlformats-officedocument.drawingml.chart+xml"/>
  <Override PartName="/ppt/theme/themeOverride9.xml" ContentType="application/vnd.openxmlformats-officedocument.themeOverride+xml"/>
  <Override PartName="/ppt/charts/chart16.xml" ContentType="application/vnd.openxmlformats-officedocument.drawingml.chart+xml"/>
  <Override PartName="/ppt/charts/style5.xml" ContentType="application/vnd.ms-office.chartstyle+xml"/>
  <Override PartName="/ppt/charts/colors5.xml" ContentType="application/vnd.ms-office.chartcolorstyle+xml"/>
  <Override PartName="/ppt/charts/chart17.xml" ContentType="application/vnd.openxmlformats-officedocument.drawingml.chart+xml"/>
  <Override PartName="/ppt/charts/style6.xml" ContentType="application/vnd.ms-office.chartstyle+xml"/>
  <Override PartName="/ppt/charts/colors6.xml" ContentType="application/vnd.ms-office.chartcolorstyle+xml"/>
  <Override PartName="/ppt/charts/chart18.xml" ContentType="application/vnd.openxmlformats-officedocument.drawingml.chart+xml"/>
  <Override PartName="/ppt/charts/style7.xml" ContentType="application/vnd.ms-office.chartstyle+xml"/>
  <Override PartName="/ppt/charts/colors7.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charts/chart21.xml" ContentType="application/vnd.openxmlformats-officedocument.drawingml.chart+xml"/>
  <Override PartName="/ppt/theme/themeOverride10.xml" ContentType="application/vnd.openxmlformats-officedocument.themeOverride+xml"/>
  <Override PartName="/ppt/charts/chart22.xml" ContentType="application/vnd.openxmlformats-officedocument.drawingml.chart+xml"/>
  <Override PartName="/ppt/theme/themeOverride11.xml" ContentType="application/vnd.openxmlformats-officedocument.themeOverride+xml"/>
  <Override PartName="/ppt/charts/chart23.xml" ContentType="application/vnd.openxmlformats-officedocument.drawingml.chart+xml"/>
  <Override PartName="/ppt/theme/themeOverride12.xml" ContentType="application/vnd.openxmlformats-officedocument.themeOverride+xml"/>
  <Override PartName="/ppt/charts/chart24.xml" ContentType="application/vnd.openxmlformats-officedocument.drawingml.chart+xml"/>
  <Override PartName="/ppt/theme/themeOverride13.xml" ContentType="application/vnd.openxmlformats-officedocument.themeOverride+xml"/>
  <Override PartName="/ppt/charts/chart25.xml" ContentType="application/vnd.openxmlformats-officedocument.drawingml.chart+xml"/>
  <Override PartName="/ppt/theme/themeOverride14.xml" ContentType="application/vnd.openxmlformats-officedocument.themeOverride+xml"/>
  <Override PartName="/ppt/charts/chart26.xml" ContentType="application/vnd.openxmlformats-officedocument.drawingml.chart+xml"/>
  <Override PartName="/ppt/theme/themeOverride15.xml" ContentType="application/vnd.openxmlformats-officedocument.themeOverride+xml"/>
  <Override PartName="/ppt/charts/chart27.xml" ContentType="application/vnd.openxmlformats-officedocument.drawingml.chart+xml"/>
  <Override PartName="/ppt/theme/themeOverride16.xml" ContentType="application/vnd.openxmlformats-officedocument.themeOverride+xml"/>
  <Override PartName="/ppt/charts/chart28.xml" ContentType="application/vnd.openxmlformats-officedocument.drawingml.chart+xml"/>
  <Override PartName="/ppt/theme/themeOverride17.xml" ContentType="application/vnd.openxmlformats-officedocument.themeOverride+xml"/>
  <Override PartName="/ppt/charts/chart29.xml" ContentType="application/vnd.openxmlformats-officedocument.drawingml.chart+xml"/>
  <Override PartName="/ppt/charts/style9.xml" ContentType="application/vnd.ms-office.chartstyle+xml"/>
  <Override PartName="/ppt/charts/colors9.xml" ContentType="application/vnd.ms-office.chartcolorstyle+xml"/>
  <Override PartName="/ppt/charts/chart3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3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32.xml" ContentType="application/vnd.openxmlformats-officedocument.drawingml.chart+xml"/>
  <Override PartName="/ppt/charts/chart3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34.xml" ContentType="application/vnd.openxmlformats-officedocument.drawingml.chart+xml"/>
  <Override PartName="/ppt/theme/themeOverride18.xml" ContentType="application/vnd.openxmlformats-officedocument.themeOverride+xml"/>
  <Override PartName="/ppt/charts/chart35.xml" ContentType="application/vnd.openxmlformats-officedocument.drawingml.chart+xml"/>
  <Override PartName="/ppt/theme/themeOverride19.xml" ContentType="application/vnd.openxmlformats-officedocument.themeOverride+xml"/>
  <Override PartName="/ppt/charts/chart36.xml" ContentType="application/vnd.openxmlformats-officedocument.drawingml.chart+xml"/>
  <Override PartName="/ppt/theme/themeOverride20.xml" ContentType="application/vnd.openxmlformats-officedocument.themeOverride+xml"/>
  <Override PartName="/ppt/charts/chart37.xml" ContentType="application/vnd.openxmlformats-officedocument.drawingml.chart+xml"/>
  <Override PartName="/ppt/theme/themeOverride21.xml" ContentType="application/vnd.openxmlformats-officedocument.themeOverride+xml"/>
  <Override PartName="/ppt/charts/chart38.xml" ContentType="application/vnd.openxmlformats-officedocument.drawingml.chart+xml"/>
  <Override PartName="/ppt/theme/themeOverride22.xml" ContentType="application/vnd.openxmlformats-officedocument.themeOverride+xml"/>
  <Override PartName="/ppt/charts/chart39.xml" ContentType="application/vnd.openxmlformats-officedocument.drawingml.chart+xml"/>
  <Override PartName="/ppt/theme/themeOverride23.xml" ContentType="application/vnd.openxmlformats-officedocument.themeOverride+xml"/>
  <Override PartName="/ppt/charts/chart40.xml" ContentType="application/vnd.openxmlformats-officedocument.drawingml.chart+xml"/>
  <Override PartName="/ppt/theme/themeOverride24.xml" ContentType="application/vnd.openxmlformats-officedocument.themeOverride+xml"/>
  <Override PartName="/ppt/charts/chart41.xml" ContentType="application/vnd.openxmlformats-officedocument.drawingml.chart+xml"/>
  <Override PartName="/ppt/theme/themeOverride25.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charts/chart42.xml" ContentType="application/vnd.openxmlformats-officedocument.drawingml.chart+xml"/>
  <Override PartName="/ppt/theme/themeOverride26.xml" ContentType="application/vnd.openxmlformats-officedocument.themeOverride+xml"/>
  <Override PartName="/ppt/drawings/drawing1.xml" ContentType="application/vnd.openxmlformats-officedocument.drawingml.chartshapes+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handoutMasterIdLst>
    <p:handoutMasterId r:id="rId80"/>
  </p:handoutMasterIdLst>
  <p:sldIdLst>
    <p:sldId id="709" r:id="rId2"/>
    <p:sldId id="715" r:id="rId3"/>
    <p:sldId id="716" r:id="rId4"/>
    <p:sldId id="717" r:id="rId5"/>
    <p:sldId id="738" r:id="rId6"/>
    <p:sldId id="840" r:id="rId7"/>
    <p:sldId id="723" r:id="rId8"/>
    <p:sldId id="726" r:id="rId9"/>
    <p:sldId id="730" r:id="rId10"/>
    <p:sldId id="838" r:id="rId11"/>
    <p:sldId id="839" r:id="rId12"/>
    <p:sldId id="731" r:id="rId13"/>
    <p:sldId id="725" r:id="rId14"/>
    <p:sldId id="739" r:id="rId15"/>
    <p:sldId id="740" r:id="rId16"/>
    <p:sldId id="719" r:id="rId17"/>
    <p:sldId id="720" r:id="rId18"/>
    <p:sldId id="721" r:id="rId19"/>
    <p:sldId id="766" r:id="rId20"/>
    <p:sldId id="767" r:id="rId21"/>
    <p:sldId id="768" r:id="rId22"/>
    <p:sldId id="769" r:id="rId23"/>
    <p:sldId id="770" r:id="rId24"/>
    <p:sldId id="771" r:id="rId25"/>
    <p:sldId id="772" r:id="rId26"/>
    <p:sldId id="773" r:id="rId27"/>
    <p:sldId id="774" r:id="rId28"/>
    <p:sldId id="775" r:id="rId29"/>
    <p:sldId id="776" r:id="rId30"/>
    <p:sldId id="777" r:id="rId31"/>
    <p:sldId id="778" r:id="rId32"/>
    <p:sldId id="779" r:id="rId33"/>
    <p:sldId id="780" r:id="rId34"/>
    <p:sldId id="781" r:id="rId35"/>
    <p:sldId id="782" r:id="rId36"/>
    <p:sldId id="783" r:id="rId37"/>
    <p:sldId id="784" r:id="rId38"/>
    <p:sldId id="812" r:id="rId39"/>
    <p:sldId id="841" r:id="rId40"/>
    <p:sldId id="813" r:id="rId41"/>
    <p:sldId id="814" r:id="rId42"/>
    <p:sldId id="818" r:id="rId43"/>
    <p:sldId id="819" r:id="rId44"/>
    <p:sldId id="820" r:id="rId45"/>
    <p:sldId id="821" r:id="rId46"/>
    <p:sldId id="822" r:id="rId47"/>
    <p:sldId id="826" r:id="rId48"/>
    <p:sldId id="827" r:id="rId49"/>
    <p:sldId id="828" r:id="rId50"/>
    <p:sldId id="829" r:id="rId51"/>
    <p:sldId id="830" r:id="rId52"/>
    <p:sldId id="831" r:id="rId53"/>
    <p:sldId id="832" r:id="rId54"/>
    <p:sldId id="834" r:id="rId55"/>
    <p:sldId id="835" r:id="rId56"/>
    <p:sldId id="833" r:id="rId57"/>
    <p:sldId id="824" r:id="rId58"/>
    <p:sldId id="825" r:id="rId59"/>
    <p:sldId id="823" r:id="rId60"/>
    <p:sldId id="817" r:id="rId61"/>
    <p:sldId id="836" r:id="rId62"/>
    <p:sldId id="815" r:id="rId63"/>
    <p:sldId id="816" r:id="rId64"/>
    <p:sldId id="837" r:id="rId65"/>
    <p:sldId id="745" r:id="rId66"/>
    <p:sldId id="754" r:id="rId67"/>
    <p:sldId id="755" r:id="rId68"/>
    <p:sldId id="756" r:id="rId69"/>
    <p:sldId id="757" r:id="rId70"/>
    <p:sldId id="758" r:id="rId71"/>
    <p:sldId id="759" r:id="rId72"/>
    <p:sldId id="761" r:id="rId73"/>
    <p:sldId id="762" r:id="rId74"/>
    <p:sldId id="763" r:id="rId75"/>
    <p:sldId id="764" r:id="rId76"/>
    <p:sldId id="765" r:id="rId77"/>
    <p:sldId id="712"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2169">
          <p15:clr>
            <a:srgbClr val="A4A3A4"/>
          </p15:clr>
        </p15:guide>
        <p15:guide id="3"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56B"/>
    <a:srgbClr val="FFD966"/>
    <a:srgbClr val="D1BB4B"/>
    <a:srgbClr val="5EA5D7"/>
    <a:srgbClr val="EFEFEF"/>
    <a:srgbClr val="23648A"/>
    <a:srgbClr val="983F49"/>
    <a:srgbClr val="32A0A6"/>
    <a:srgbClr val="58518D"/>
    <a:srgbClr val="8680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32" autoAdjust="0"/>
    <p:restoredTop sz="94424" autoAdjust="0"/>
  </p:normalViewPr>
  <p:slideViewPr>
    <p:cSldViewPr snapToGrid="0">
      <p:cViewPr varScale="1">
        <p:scale>
          <a:sx n="114" d="100"/>
          <a:sy n="114" d="100"/>
        </p:scale>
        <p:origin x="660" y="108"/>
      </p:cViewPr>
      <p:guideLst>
        <p:guide orient="horz" pos="2160"/>
        <p:guide orient="horz" pos="2169"/>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5.xml"/><Relationship Id="rId1" Type="http://schemas.microsoft.com/office/2011/relationships/chartStyle" Target="style5.xml"/></Relationships>
</file>

<file path=ppt/charts/_rels/chart17.xml.rels><?xml version="1.0" encoding="UTF-8" standalone="yes"?>
<Relationships xmlns="http://schemas.openxmlformats.org/package/2006/relationships"><Relationship Id="rId3" Type="http://schemas.openxmlformats.org/officeDocument/2006/relationships/oleObject" Target="file:///E:\&#19990;&#30028;&#20043;&#31383;\20161213184906_&#32508;&#21512;&#30011;&#20687;.csv" TargetMode="External"/><Relationship Id="rId2" Type="http://schemas.microsoft.com/office/2011/relationships/chartColorStyle" Target="colors6.xml"/><Relationship Id="rId1" Type="http://schemas.microsoft.com/office/2011/relationships/chartStyle" Target="style6.xml"/></Relationships>
</file>

<file path=ppt/charts/_rels/chart18.xml.rels><?xml version="1.0" encoding="UTF-8" standalone="yes"?>
<Relationships xmlns="http://schemas.openxmlformats.org/package/2006/relationships"><Relationship Id="rId3" Type="http://schemas.openxmlformats.org/officeDocument/2006/relationships/oleObject" Target="file:///E:\&#19990;&#30028;&#20043;&#31383;\20161213184708_&#32508;&#21512;&#30011;&#20687;.csv" TargetMode="External"/><Relationship Id="rId2" Type="http://schemas.microsoft.com/office/2011/relationships/chartColorStyle" Target="colors7.xml"/><Relationship Id="rId1" Type="http://schemas.microsoft.com/office/2011/relationships/chartStyle" Target="style7.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Ryan\Desktop\&#24037;&#20316;&#31807;2.xlsx" TargetMode="Externa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8.xml"/><Relationship Id="rId1" Type="http://schemas.microsoft.com/office/2011/relationships/chartStyle" Target="style8.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0.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1.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2.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3.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4.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5.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6.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9.xml"/><Relationship Id="rId1" Type="http://schemas.microsoft.com/office/2011/relationships/chartStyle" Target="style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0.xml.rels><?xml version="1.0" encoding="UTF-8" standalone="yes"?>
<Relationships xmlns="http://schemas.openxmlformats.org/package/2006/relationships"><Relationship Id="rId3" Type="http://schemas.openxmlformats.org/officeDocument/2006/relationships/oleObject" Target="file:///E:\&#19990;&#30028;&#20043;&#31383;\20161213184906_&#32508;&#21512;&#30011;&#20687;.csv" TargetMode="External"/><Relationship Id="rId2" Type="http://schemas.microsoft.com/office/2011/relationships/chartColorStyle" Target="colors10.xml"/><Relationship Id="rId1" Type="http://schemas.microsoft.com/office/2011/relationships/chartStyle" Target="style10.xml"/></Relationships>
</file>

<file path=ppt/charts/_rels/chart31.xml.rels><?xml version="1.0" encoding="UTF-8" standalone="yes"?>
<Relationships xmlns="http://schemas.openxmlformats.org/package/2006/relationships"><Relationship Id="rId3" Type="http://schemas.openxmlformats.org/officeDocument/2006/relationships/oleObject" Target="file:///E:\&#19990;&#30028;&#20043;&#31383;\20161213184708_&#32508;&#21512;&#30011;&#20687;.csv" TargetMode="External"/><Relationship Id="rId2" Type="http://schemas.microsoft.com/office/2011/relationships/chartColorStyle" Target="colors11.xml"/><Relationship Id="rId1" Type="http://schemas.microsoft.com/office/2011/relationships/chartStyle" Target="style11.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2.xml"/><Relationship Id="rId1" Type="http://schemas.microsoft.com/office/2011/relationships/chartStyle" Target="style12.xml"/></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18.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19.xml"/></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20.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21.xml"/></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22.xml"/></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themeOverride" Target="../theme/themeOverride23.xml"/></Relationships>
</file>

<file path=ppt/charts/_rels/chart4.xml.rels><?xml version="1.0" encoding="UTF-8" standalone="yes"?>
<Relationships xmlns="http://schemas.openxmlformats.org/package/2006/relationships"><Relationship Id="rId3" Type="http://schemas.openxmlformats.org/officeDocument/2006/relationships/oleObject" Target="file:///E:\&#19990;&#30028;&#20043;&#31383;\20161213184906_&#32508;&#21512;&#30011;&#20687;.csv" TargetMode="External"/><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themeOverride" Target="../theme/themeOverride24.xm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themeOverride" Target="../theme/themeOverride25.xml"/></Relationships>
</file>

<file path=ppt/charts/_rels/chart4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4.xlsx"/><Relationship Id="rId1" Type="http://schemas.openxmlformats.org/officeDocument/2006/relationships/themeOverride" Target="../theme/themeOverride26.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5.xml.rels><?xml version="1.0" encoding="UTF-8" standalone="yes"?>
<Relationships xmlns="http://schemas.openxmlformats.org/package/2006/relationships"><Relationship Id="rId3" Type="http://schemas.openxmlformats.org/officeDocument/2006/relationships/oleObject" Target="file:///E:\&#19990;&#30028;&#20043;&#31383;\20161213184708_&#32508;&#21512;&#30011;&#20687;.csv" TargetMode="External"/><Relationship Id="rId2" Type="http://schemas.microsoft.com/office/2011/relationships/chartColorStyle" Target="colors3.xml"/><Relationship Id="rId1" Type="http://schemas.microsoft.com/office/2011/relationships/chartStyle" Target="style3.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3100469564153599E-3"/>
          <c:y val="7.3380763822700507E-2"/>
          <c:w val="0.99041078769024704"/>
          <c:h val="0.68122107881759697"/>
        </c:manualLayout>
      </c:layout>
      <c:barChart>
        <c:barDir val="col"/>
        <c:grouping val="clustered"/>
        <c:varyColors val="0"/>
        <c:ser>
          <c:idx val="0"/>
          <c:order val="0"/>
          <c:tx>
            <c:strRef>
              <c:f>Sheet1!$B$2</c:f>
              <c:strCache>
                <c:ptCount val="1"/>
                <c:pt idx="0">
                  <c:v>2015年Q4</c:v>
                </c:pt>
              </c:strCache>
            </c:strRef>
          </c:tx>
          <c:spPr>
            <a:solidFill>
              <a:srgbClr val="FFFFFF">
                <a:lumMod val="85000"/>
              </a:srgbClr>
            </a:solidFill>
            <a:ln w="9878">
              <a:noFill/>
              <a:prstDash val="solid"/>
            </a:ln>
          </c:spPr>
          <c:invertIfNegative val="0"/>
          <c:dLbls>
            <c:delete val="1"/>
          </c:dLbls>
          <c:cat>
            <c:strRef>
              <c:f>Sheet1!$A$3:$A$10</c:f>
              <c:strCache>
                <c:ptCount val="8"/>
                <c:pt idx="0">
                  <c:v>易车网</c:v>
                </c:pt>
                <c:pt idx="1">
                  <c:v>汽车之家</c:v>
                </c:pt>
                <c:pt idx="2">
                  <c:v>太平洋汽车网</c:v>
                </c:pt>
                <c:pt idx="3">
                  <c:v>爱卡汽车网</c:v>
                </c:pt>
                <c:pt idx="4">
                  <c:v>58车</c:v>
                </c:pt>
                <c:pt idx="5">
                  <c:v>网上车市</c:v>
                </c:pt>
                <c:pt idx="6">
                  <c:v>中国汽车消费网</c:v>
                </c:pt>
                <c:pt idx="7">
                  <c:v>万车网</c:v>
                </c:pt>
              </c:strCache>
            </c:strRef>
          </c:cat>
          <c:val>
            <c:numRef>
              <c:f>Sheet1!$B$3:$B$10</c:f>
              <c:numCache>
                <c:formatCode>0.00</c:formatCode>
                <c:ptCount val="8"/>
                <c:pt idx="0">
                  <c:v>79675.842921875505</c:v>
                </c:pt>
                <c:pt idx="1">
                  <c:v>44562.831889909503</c:v>
                </c:pt>
                <c:pt idx="2">
                  <c:v>35953.000220191701</c:v>
                </c:pt>
                <c:pt idx="3">
                  <c:v>24819.443976018702</c:v>
                </c:pt>
                <c:pt idx="4" formatCode="General">
                  <c:v>6583.9681652332101</c:v>
                </c:pt>
                <c:pt idx="5">
                  <c:v>877.85816909322205</c:v>
                </c:pt>
                <c:pt idx="6">
                  <c:v>601.64815232157696</c:v>
                </c:pt>
                <c:pt idx="7" formatCode="General">
                  <c:v>69.677770286798406</c:v>
                </c:pt>
              </c:numCache>
            </c:numRef>
          </c:val>
          <c:extLst>
            <c:ext xmlns:c16="http://schemas.microsoft.com/office/drawing/2014/chart" uri="{C3380CC4-5D6E-409C-BE32-E72D297353CC}">
              <c16:uniqueId val="{00000000-2395-4FD7-B730-4FFB2DB6A363}"/>
            </c:ext>
          </c:extLst>
        </c:ser>
        <c:ser>
          <c:idx val="1"/>
          <c:order val="1"/>
          <c:tx>
            <c:strRef>
              <c:f>Sheet1!$C$2</c:f>
              <c:strCache>
                <c:ptCount val="1"/>
                <c:pt idx="0">
                  <c:v>2016年Q1</c:v>
                </c:pt>
              </c:strCache>
            </c:strRef>
          </c:tx>
          <c:spPr>
            <a:solidFill>
              <a:srgbClr val="FFFFFF">
                <a:lumMod val="75000"/>
              </a:srgbClr>
            </a:solidFill>
          </c:spPr>
          <c:invertIfNegative val="0"/>
          <c:dLbls>
            <c:delete val="1"/>
          </c:dLbls>
          <c:cat>
            <c:strRef>
              <c:f>Sheet1!$A$3:$A$10</c:f>
              <c:strCache>
                <c:ptCount val="8"/>
                <c:pt idx="0">
                  <c:v>易车网</c:v>
                </c:pt>
                <c:pt idx="1">
                  <c:v>汽车之家</c:v>
                </c:pt>
                <c:pt idx="2">
                  <c:v>太平洋汽车网</c:v>
                </c:pt>
                <c:pt idx="3">
                  <c:v>爱卡汽车网</c:v>
                </c:pt>
                <c:pt idx="4">
                  <c:v>58车</c:v>
                </c:pt>
                <c:pt idx="5">
                  <c:v>网上车市</c:v>
                </c:pt>
                <c:pt idx="6">
                  <c:v>中国汽车消费网</c:v>
                </c:pt>
                <c:pt idx="7">
                  <c:v>万车网</c:v>
                </c:pt>
              </c:strCache>
            </c:strRef>
          </c:cat>
          <c:val>
            <c:numRef>
              <c:f>Sheet1!$C$3:$C$10</c:f>
              <c:numCache>
                <c:formatCode>General</c:formatCode>
                <c:ptCount val="8"/>
                <c:pt idx="0">
                  <c:v>82500.184498197006</c:v>
                </c:pt>
                <c:pt idx="1">
                  <c:v>46892.149412532402</c:v>
                </c:pt>
                <c:pt idx="2">
                  <c:v>28690.494175713</c:v>
                </c:pt>
                <c:pt idx="3">
                  <c:v>29609.596663390301</c:v>
                </c:pt>
                <c:pt idx="4">
                  <c:v>8369.2192841564101</c:v>
                </c:pt>
                <c:pt idx="5">
                  <c:v>1237.78001842144</c:v>
                </c:pt>
                <c:pt idx="6">
                  <c:v>445.33973112702398</c:v>
                </c:pt>
                <c:pt idx="7">
                  <c:v>123.36866990890501</c:v>
                </c:pt>
              </c:numCache>
            </c:numRef>
          </c:val>
          <c:extLst>
            <c:ext xmlns:c16="http://schemas.microsoft.com/office/drawing/2014/chart" uri="{C3380CC4-5D6E-409C-BE32-E72D297353CC}">
              <c16:uniqueId val="{00000001-2395-4FD7-B730-4FFB2DB6A363}"/>
            </c:ext>
          </c:extLst>
        </c:ser>
        <c:ser>
          <c:idx val="2"/>
          <c:order val="2"/>
          <c:tx>
            <c:strRef>
              <c:f>Sheet1!$D$2</c:f>
              <c:strCache>
                <c:ptCount val="1"/>
                <c:pt idx="0">
                  <c:v>2016年Q2</c:v>
                </c:pt>
              </c:strCache>
            </c:strRef>
          </c:tx>
          <c:spPr>
            <a:solidFill>
              <a:srgbClr val="FFFFFF">
                <a:lumMod val="65000"/>
              </a:srgbClr>
            </a:solidFill>
          </c:spPr>
          <c:invertIfNegative val="0"/>
          <c:dLbls>
            <c:delete val="1"/>
          </c:dLbls>
          <c:cat>
            <c:strRef>
              <c:f>Sheet1!$A$3:$A$10</c:f>
              <c:strCache>
                <c:ptCount val="8"/>
                <c:pt idx="0">
                  <c:v>易车网</c:v>
                </c:pt>
                <c:pt idx="1">
                  <c:v>汽车之家</c:v>
                </c:pt>
                <c:pt idx="2">
                  <c:v>太平洋汽车网</c:v>
                </c:pt>
                <c:pt idx="3">
                  <c:v>爱卡汽车网</c:v>
                </c:pt>
                <c:pt idx="4">
                  <c:v>58车</c:v>
                </c:pt>
                <c:pt idx="5">
                  <c:v>网上车市</c:v>
                </c:pt>
                <c:pt idx="6">
                  <c:v>中国汽车消费网</c:v>
                </c:pt>
                <c:pt idx="7">
                  <c:v>万车网</c:v>
                </c:pt>
              </c:strCache>
            </c:strRef>
          </c:cat>
          <c:val>
            <c:numRef>
              <c:f>Sheet1!$D$3:$D$10</c:f>
              <c:numCache>
                <c:formatCode>General</c:formatCode>
                <c:ptCount val="8"/>
                <c:pt idx="0">
                  <c:v>82830.185236189805</c:v>
                </c:pt>
                <c:pt idx="1">
                  <c:v>46985.933711357502</c:v>
                </c:pt>
                <c:pt idx="2">
                  <c:v>24052.1545080377</c:v>
                </c:pt>
                <c:pt idx="3">
                  <c:v>62328.200976436499</c:v>
                </c:pt>
                <c:pt idx="4">
                  <c:v>10638.543454107799</c:v>
                </c:pt>
                <c:pt idx="5">
                  <c:v>1624.1907278778999</c:v>
                </c:pt>
                <c:pt idx="6">
                  <c:v>329.64029783022602</c:v>
                </c:pt>
                <c:pt idx="7">
                  <c:v>218.431626793547</c:v>
                </c:pt>
              </c:numCache>
            </c:numRef>
          </c:val>
          <c:extLst>
            <c:ext xmlns:c16="http://schemas.microsoft.com/office/drawing/2014/chart" uri="{C3380CC4-5D6E-409C-BE32-E72D297353CC}">
              <c16:uniqueId val="{00000002-2395-4FD7-B730-4FFB2DB6A363}"/>
            </c:ext>
          </c:extLst>
        </c:ser>
        <c:ser>
          <c:idx val="3"/>
          <c:order val="3"/>
          <c:tx>
            <c:strRef>
              <c:f>Sheet1!$E$2</c:f>
              <c:strCache>
                <c:ptCount val="1"/>
                <c:pt idx="0">
                  <c:v>2016年Q3</c:v>
                </c:pt>
              </c:strCache>
            </c:strRef>
          </c:tx>
          <c:spPr>
            <a:solidFill>
              <a:srgbClr val="D1BB4B"/>
            </a:solidFill>
          </c:spPr>
          <c:invertIfNegative val="0"/>
          <c:dLbls>
            <c:dLbl>
              <c:idx val="0"/>
              <c:numFmt formatCode="#,##0.0_);[Red]\(#,##0.0\)" sourceLinked="0"/>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rgbClr val="C00000"/>
                      </a:solidFill>
                      <a:latin typeface="微软雅黑" panose="020B0503020204020204" pitchFamily="34" charset="-122"/>
                      <a:ea typeface="微软雅黑" panose="020B0503020204020204" pitchFamily="34" charset="-122"/>
                      <a:cs typeface="Arial" panose="020B0604020202020204"/>
                    </a:defRPr>
                  </a:pPr>
                  <a:endParaRPr lang="zh-CN"/>
                </a:p>
              </c:txPr>
              <c:dLblPos val="outEnd"/>
              <c:showLegendKey val="0"/>
              <c:showVal val="1"/>
              <c:showCatName val="0"/>
              <c:showSerName val="0"/>
              <c:showPercent val="0"/>
              <c:showBubbleSize val="0"/>
              <c:extLst>
                <c:ext xmlns:c16="http://schemas.microsoft.com/office/drawing/2014/chart" uri="{C3380CC4-5D6E-409C-BE32-E72D297353CC}">
                  <c16:uniqueId val="{00000003-2395-4FD7-B730-4FFB2DB6A363}"/>
                </c:ext>
              </c:extLst>
            </c:dLbl>
            <c:dLbl>
              <c:idx val="1"/>
              <c:layout>
                <c:manualLayout>
                  <c:x val="2.9394882050142301E-3"/>
                  <c:y val="-8.571368579347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95-4FD7-B730-4FFB2DB6A363}"/>
                </c:ext>
              </c:extLst>
            </c:dLbl>
            <c:dLbl>
              <c:idx val="2"/>
              <c:layout>
                <c:manualLayout>
                  <c:x val="5.8789764100285096E-3"/>
                  <c:y val="-1.90474857318834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95-4FD7-B730-4FFB2DB6A363}"/>
                </c:ext>
              </c:extLst>
            </c:dLbl>
            <c:numFmt formatCode="#,##0.0_);[Red]\(#,##0.0\)" sourceLinked="0"/>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Arial" panose="020B0604020202020204"/>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Sheet1!$A$3:$A$10</c:f>
              <c:strCache>
                <c:ptCount val="8"/>
                <c:pt idx="0">
                  <c:v>易车网</c:v>
                </c:pt>
                <c:pt idx="1">
                  <c:v>汽车之家</c:v>
                </c:pt>
                <c:pt idx="2">
                  <c:v>太平洋汽车网</c:v>
                </c:pt>
                <c:pt idx="3">
                  <c:v>爱卡汽车网</c:v>
                </c:pt>
                <c:pt idx="4">
                  <c:v>58车</c:v>
                </c:pt>
                <c:pt idx="5">
                  <c:v>网上车市</c:v>
                </c:pt>
                <c:pt idx="6">
                  <c:v>中国汽车消费网</c:v>
                </c:pt>
                <c:pt idx="7">
                  <c:v>万车网</c:v>
                </c:pt>
              </c:strCache>
            </c:strRef>
          </c:cat>
          <c:val>
            <c:numRef>
              <c:f>Sheet1!$E$3:$E$10</c:f>
              <c:numCache>
                <c:formatCode>General</c:formatCode>
                <c:ptCount val="8"/>
                <c:pt idx="0">
                  <c:v>79517</c:v>
                </c:pt>
                <c:pt idx="1">
                  <c:v>39703.1</c:v>
                </c:pt>
                <c:pt idx="2">
                  <c:v>29031</c:v>
                </c:pt>
                <c:pt idx="3">
                  <c:v>68221.899999999994</c:v>
                </c:pt>
                <c:pt idx="4">
                  <c:v>8276.7999999999993</c:v>
                </c:pt>
                <c:pt idx="5">
                  <c:v>1266.9000000000001</c:v>
                </c:pt>
                <c:pt idx="6">
                  <c:v>304.3</c:v>
                </c:pt>
                <c:pt idx="7">
                  <c:v>317.8</c:v>
                </c:pt>
              </c:numCache>
            </c:numRef>
          </c:val>
          <c:extLst>
            <c:ext xmlns:c16="http://schemas.microsoft.com/office/drawing/2014/chart" uri="{C3380CC4-5D6E-409C-BE32-E72D297353CC}">
              <c16:uniqueId val="{00000006-2395-4FD7-B730-4FFB2DB6A363}"/>
            </c:ext>
          </c:extLst>
        </c:ser>
        <c:dLbls>
          <c:showLegendKey val="0"/>
          <c:showVal val="1"/>
          <c:showCatName val="0"/>
          <c:showSerName val="0"/>
          <c:showPercent val="0"/>
          <c:showBubbleSize val="0"/>
        </c:dLbls>
        <c:gapWidth val="150"/>
        <c:axId val="36775808"/>
        <c:axId val="36777344"/>
      </c:barChart>
      <c:catAx>
        <c:axId val="36775808"/>
        <c:scaling>
          <c:orientation val="minMax"/>
        </c:scaling>
        <c:delete val="0"/>
        <c:axPos val="b"/>
        <c:numFmt formatCode="General" sourceLinked="0"/>
        <c:majorTickMark val="none"/>
        <c:minorTickMark val="none"/>
        <c:tickLblPos val="low"/>
        <c:spPr>
          <a:ln w="9878" cap="flat" cmpd="sng" algn="ctr">
            <a:solidFill>
              <a:srgbClr val="808080"/>
            </a:solidFill>
            <a:prstDash val="solid"/>
            <a:round/>
          </a:ln>
        </c:spPr>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Arial" panose="020B0604020202020204"/>
              </a:defRPr>
            </a:pPr>
            <a:endParaRPr lang="zh-CN"/>
          </a:p>
        </c:txPr>
        <c:crossAx val="36777344"/>
        <c:crosses val="autoZero"/>
        <c:auto val="1"/>
        <c:lblAlgn val="ctr"/>
        <c:lblOffset val="100"/>
        <c:tickLblSkip val="1"/>
        <c:noMultiLvlLbl val="0"/>
      </c:catAx>
      <c:valAx>
        <c:axId val="36777344"/>
        <c:scaling>
          <c:orientation val="minMax"/>
        </c:scaling>
        <c:delete val="0"/>
        <c:axPos val="l"/>
        <c:numFmt formatCode="0.00" sourceLinked="1"/>
        <c:majorTickMark val="in"/>
        <c:minorTickMark val="none"/>
        <c:tickLblPos val="none"/>
        <c:spPr>
          <a:ln w="9878" cap="flat" cmpd="sng" algn="ctr">
            <a:solidFill>
              <a:srgbClr val="FFFFFF"/>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Arial" panose="020B0604020202020204"/>
              </a:defRPr>
            </a:pPr>
            <a:endParaRPr lang="zh-CN"/>
          </a:p>
        </c:txPr>
        <c:crossAx val="36775808"/>
        <c:crosses val="autoZero"/>
        <c:crossBetween val="between"/>
      </c:valAx>
      <c:spPr>
        <a:noFill/>
        <a:ln w="19756">
          <a:noFill/>
        </a:ln>
      </c:spPr>
    </c:plotArea>
    <c:legend>
      <c:legendPos val="t"/>
      <c:layout>
        <c:manualLayout>
          <c:xMode val="edge"/>
          <c:yMode val="edge"/>
          <c:x val="0.30203981964966897"/>
          <c:y val="1.9047485731883401E-2"/>
          <c:w val="0.395920360700663"/>
          <c:h val="7.2005745241628102E-2"/>
        </c:manualLayout>
      </c:layout>
      <c:overlay val="0"/>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Arial" panose="020B0604020202020204"/>
            </a:defRPr>
          </a:pPr>
          <a:endParaRPr lang="zh-CN"/>
        </a:p>
      </c:txPr>
    </c:legend>
    <c:plotVisOnly val="1"/>
    <c:dispBlanksAs val="gap"/>
    <c:showDLblsOverMax val="0"/>
  </c:chart>
  <c:spPr>
    <a:noFill/>
    <a:ln>
      <a:noFill/>
    </a:ln>
  </c:spPr>
  <c:txPr>
    <a:bodyPr/>
    <a:lstStyle/>
    <a:p>
      <a:pPr>
        <a:defRPr lang="zh-CN" sz="1000" b="0" i="0" u="none" strike="noStrike" baseline="0">
          <a:solidFill>
            <a:schemeClr val="tx1"/>
          </a:solidFill>
          <a:latin typeface="微软雅黑" panose="020B0503020204020204" pitchFamily="34" charset="-122"/>
          <a:ea typeface="微软雅黑" panose="020B0503020204020204" pitchFamily="34" charset="-122"/>
          <a:cs typeface="Arial" panose="020B0604020202020204"/>
        </a:defRPr>
      </a:pPr>
      <a:endParaRPr lang="zh-CN"/>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A0DD-4802-BA11-9B2EA6AD380C}"/>
            </c:ext>
          </c:extLst>
        </c:ser>
        <c:dLbls>
          <c:showLegendKey val="0"/>
          <c:showVal val="0"/>
          <c:showCatName val="0"/>
          <c:showSerName val="0"/>
          <c:showPercent val="0"/>
          <c:showBubbleSize val="0"/>
        </c:dLbls>
        <c:gapWidth val="20"/>
        <c:overlap val="50"/>
        <c:axId val="139059968"/>
        <c:axId val="139061504"/>
      </c:barChart>
      <c:catAx>
        <c:axId val="139059968"/>
        <c:scaling>
          <c:orientation val="minMax"/>
        </c:scaling>
        <c:delete val="1"/>
        <c:axPos val="l"/>
        <c:numFmt formatCode="General" sourceLinked="1"/>
        <c:majorTickMark val="out"/>
        <c:minorTickMark val="none"/>
        <c:tickLblPos val="none"/>
        <c:crossAx val="139061504"/>
        <c:crosses val="autoZero"/>
        <c:auto val="1"/>
        <c:lblAlgn val="ctr"/>
        <c:lblOffset val="100"/>
        <c:noMultiLvlLbl val="0"/>
      </c:catAx>
      <c:valAx>
        <c:axId val="139061504"/>
        <c:scaling>
          <c:orientation val="minMax"/>
          <c:max val="50000"/>
        </c:scaling>
        <c:delete val="1"/>
        <c:axPos val="b"/>
        <c:numFmt formatCode="General" sourceLinked="1"/>
        <c:majorTickMark val="out"/>
        <c:minorTickMark val="none"/>
        <c:tickLblPos val="none"/>
        <c:crossAx val="13905996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ADAB-4735-BCBF-B397BC01DB66}"/>
            </c:ext>
          </c:extLst>
        </c:ser>
        <c:dLbls>
          <c:showLegendKey val="0"/>
          <c:showVal val="0"/>
          <c:showCatName val="0"/>
          <c:showSerName val="0"/>
          <c:showPercent val="0"/>
          <c:showBubbleSize val="0"/>
        </c:dLbls>
        <c:gapWidth val="20"/>
        <c:overlap val="50"/>
        <c:axId val="139106176"/>
        <c:axId val="139107712"/>
      </c:barChart>
      <c:catAx>
        <c:axId val="139106176"/>
        <c:scaling>
          <c:orientation val="minMax"/>
        </c:scaling>
        <c:delete val="1"/>
        <c:axPos val="l"/>
        <c:numFmt formatCode="General" sourceLinked="1"/>
        <c:majorTickMark val="out"/>
        <c:minorTickMark val="none"/>
        <c:tickLblPos val="none"/>
        <c:crossAx val="139107712"/>
        <c:crosses val="autoZero"/>
        <c:auto val="1"/>
        <c:lblAlgn val="ctr"/>
        <c:lblOffset val="100"/>
        <c:noMultiLvlLbl val="0"/>
      </c:catAx>
      <c:valAx>
        <c:axId val="139107712"/>
        <c:scaling>
          <c:orientation val="minMax"/>
          <c:max val="50000"/>
        </c:scaling>
        <c:delete val="1"/>
        <c:axPos val="b"/>
        <c:numFmt formatCode="General" sourceLinked="1"/>
        <c:majorTickMark val="out"/>
        <c:minorTickMark val="none"/>
        <c:tickLblPos val="none"/>
        <c:crossAx val="13910617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4C3E-4990-ADC0-62933A7BE5C4}"/>
            </c:ext>
          </c:extLst>
        </c:ser>
        <c:dLbls>
          <c:showLegendKey val="0"/>
          <c:showVal val="0"/>
          <c:showCatName val="0"/>
          <c:showSerName val="0"/>
          <c:showPercent val="0"/>
          <c:showBubbleSize val="0"/>
        </c:dLbls>
        <c:gapWidth val="20"/>
        <c:overlap val="50"/>
        <c:axId val="139127808"/>
        <c:axId val="139244288"/>
      </c:barChart>
      <c:catAx>
        <c:axId val="139127808"/>
        <c:scaling>
          <c:orientation val="minMax"/>
        </c:scaling>
        <c:delete val="1"/>
        <c:axPos val="l"/>
        <c:numFmt formatCode="General" sourceLinked="1"/>
        <c:majorTickMark val="out"/>
        <c:minorTickMark val="none"/>
        <c:tickLblPos val="none"/>
        <c:crossAx val="139244288"/>
        <c:crosses val="autoZero"/>
        <c:auto val="1"/>
        <c:lblAlgn val="ctr"/>
        <c:lblOffset val="100"/>
        <c:noMultiLvlLbl val="0"/>
      </c:catAx>
      <c:valAx>
        <c:axId val="139244288"/>
        <c:scaling>
          <c:orientation val="minMax"/>
          <c:max val="50000"/>
        </c:scaling>
        <c:delete val="1"/>
        <c:axPos val="b"/>
        <c:numFmt formatCode="General" sourceLinked="1"/>
        <c:majorTickMark val="out"/>
        <c:minorTickMark val="none"/>
        <c:tickLblPos val="none"/>
        <c:crossAx val="13912780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1276</c:v>
                </c:pt>
                <c:pt idx="1">
                  <c:v>18275</c:v>
                </c:pt>
                <c:pt idx="2">
                  <c:v>111441</c:v>
                </c:pt>
              </c:numCache>
            </c:numRef>
          </c:val>
          <c:extLst>
            <c:ext xmlns:c16="http://schemas.microsoft.com/office/drawing/2014/chart" uri="{C3380CC4-5D6E-409C-BE32-E72D297353CC}">
              <c16:uniqueId val="{00000000-4F64-4EF7-BC9B-0CA5D1316837}"/>
            </c:ext>
          </c:extLst>
        </c:ser>
        <c:dLbls>
          <c:showLegendKey val="0"/>
          <c:showVal val="0"/>
          <c:showCatName val="0"/>
          <c:showSerName val="0"/>
          <c:showPercent val="0"/>
          <c:showBubbleSize val="0"/>
        </c:dLbls>
        <c:gapWidth val="20"/>
        <c:overlap val="50"/>
        <c:axId val="139137408"/>
        <c:axId val="139138944"/>
      </c:barChart>
      <c:catAx>
        <c:axId val="139137408"/>
        <c:scaling>
          <c:orientation val="minMax"/>
        </c:scaling>
        <c:delete val="1"/>
        <c:axPos val="l"/>
        <c:numFmt formatCode="General" sourceLinked="1"/>
        <c:majorTickMark val="none"/>
        <c:minorTickMark val="none"/>
        <c:tickLblPos val="none"/>
        <c:crossAx val="139138944"/>
        <c:crosses val="autoZero"/>
        <c:auto val="1"/>
        <c:lblAlgn val="ctr"/>
        <c:lblOffset val="100"/>
        <c:noMultiLvlLbl val="0"/>
      </c:catAx>
      <c:valAx>
        <c:axId val="139138944"/>
        <c:scaling>
          <c:orientation val="minMax"/>
        </c:scaling>
        <c:delete val="1"/>
        <c:axPos val="b"/>
        <c:numFmt formatCode="General" sourceLinked="1"/>
        <c:majorTickMark val="none"/>
        <c:minorTickMark val="none"/>
        <c:tickLblPos val="none"/>
        <c:crossAx val="13913740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1223</c:v>
                </c:pt>
                <c:pt idx="1">
                  <c:v>15965</c:v>
                </c:pt>
                <c:pt idx="2">
                  <c:v>103446</c:v>
                </c:pt>
              </c:numCache>
            </c:numRef>
          </c:val>
          <c:extLst>
            <c:ext xmlns:c16="http://schemas.microsoft.com/office/drawing/2014/chart" uri="{C3380CC4-5D6E-409C-BE32-E72D297353CC}">
              <c16:uniqueId val="{00000000-1FCB-4C89-A0B7-24DD72F8AA13}"/>
            </c:ext>
          </c:extLst>
        </c:ser>
        <c:dLbls>
          <c:showLegendKey val="0"/>
          <c:showVal val="0"/>
          <c:showCatName val="0"/>
          <c:showSerName val="0"/>
          <c:showPercent val="0"/>
          <c:showBubbleSize val="0"/>
        </c:dLbls>
        <c:gapWidth val="20"/>
        <c:overlap val="50"/>
        <c:axId val="139163136"/>
        <c:axId val="139164672"/>
      </c:barChart>
      <c:catAx>
        <c:axId val="139163136"/>
        <c:scaling>
          <c:orientation val="minMax"/>
        </c:scaling>
        <c:delete val="1"/>
        <c:axPos val="l"/>
        <c:numFmt formatCode="General" sourceLinked="1"/>
        <c:majorTickMark val="none"/>
        <c:minorTickMark val="none"/>
        <c:tickLblPos val="none"/>
        <c:crossAx val="139164672"/>
        <c:crosses val="autoZero"/>
        <c:auto val="1"/>
        <c:lblAlgn val="ctr"/>
        <c:lblOffset val="100"/>
        <c:noMultiLvlLbl val="0"/>
      </c:catAx>
      <c:valAx>
        <c:axId val="139164672"/>
        <c:scaling>
          <c:orientation val="minMax"/>
        </c:scaling>
        <c:delete val="1"/>
        <c:axPos val="b"/>
        <c:numFmt formatCode="General" sourceLinked="1"/>
        <c:majorTickMark val="none"/>
        <c:minorTickMark val="none"/>
        <c:tickLblPos val="none"/>
        <c:crossAx val="13916313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607</c:v>
                </c:pt>
                <c:pt idx="1">
                  <c:v>10076</c:v>
                </c:pt>
                <c:pt idx="2">
                  <c:v>58022</c:v>
                </c:pt>
              </c:numCache>
            </c:numRef>
          </c:val>
          <c:extLst>
            <c:ext xmlns:c16="http://schemas.microsoft.com/office/drawing/2014/chart" uri="{C3380CC4-5D6E-409C-BE32-E72D297353CC}">
              <c16:uniqueId val="{00000000-4412-4E78-BE45-8EFEBC9F631E}"/>
            </c:ext>
          </c:extLst>
        </c:ser>
        <c:dLbls>
          <c:showLegendKey val="0"/>
          <c:showVal val="0"/>
          <c:showCatName val="0"/>
          <c:showSerName val="0"/>
          <c:showPercent val="0"/>
          <c:showBubbleSize val="0"/>
        </c:dLbls>
        <c:gapWidth val="20"/>
        <c:overlap val="50"/>
        <c:axId val="140016256"/>
        <c:axId val="140022144"/>
      </c:barChart>
      <c:catAx>
        <c:axId val="140016256"/>
        <c:scaling>
          <c:orientation val="minMax"/>
        </c:scaling>
        <c:delete val="1"/>
        <c:axPos val="l"/>
        <c:numFmt formatCode="General" sourceLinked="1"/>
        <c:majorTickMark val="none"/>
        <c:minorTickMark val="none"/>
        <c:tickLblPos val="none"/>
        <c:crossAx val="140022144"/>
        <c:crosses val="autoZero"/>
        <c:auto val="1"/>
        <c:lblAlgn val="ctr"/>
        <c:lblOffset val="100"/>
        <c:noMultiLvlLbl val="0"/>
      </c:catAx>
      <c:valAx>
        <c:axId val="140022144"/>
        <c:scaling>
          <c:orientation val="minMax"/>
        </c:scaling>
        <c:delete val="1"/>
        <c:axPos val="b"/>
        <c:numFmt formatCode="General" sourceLinked="1"/>
        <c:majorTickMark val="none"/>
        <c:minorTickMark val="none"/>
        <c:tickLblPos val="none"/>
        <c:crossAx val="14001625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216514356708606E-2"/>
          <c:y val="8.1035020277506406E-2"/>
          <c:w val="0.899144769541389"/>
          <c:h val="0.76481527619976897"/>
        </c:manualLayout>
      </c:layout>
      <c:bubbleChart>
        <c:varyColors val="0"/>
        <c:ser>
          <c:idx val="0"/>
          <c:order val="0"/>
          <c:tx>
            <c:strRef>
              <c:f>Sheet1!$B$1</c:f>
              <c:strCache>
                <c:ptCount val="1"/>
                <c:pt idx="0">
                  <c:v>Y 值</c:v>
                </c:pt>
              </c:strCache>
            </c:strRef>
          </c:tx>
          <c:spPr>
            <a:solidFill>
              <a:srgbClr val="D1BB4B"/>
            </a:solidFill>
            <a:ln>
              <a:noFill/>
            </a:ln>
            <a:effectLst/>
          </c:spPr>
          <c:invertIfNegative val="0"/>
          <c:dLbls>
            <c:dLbl>
              <c:idx val="0"/>
              <c:tx>
                <c:rich>
                  <a:bodyPr/>
                  <a:lstStyle/>
                  <a:p>
                    <a:fld id="{9F3DA0E0-1C4A-4833-A98F-896565A161B0}"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26C-4919-95E9-FF1619030C3A}"/>
                </c:ext>
              </c:extLst>
            </c:dLbl>
            <c:dLbl>
              <c:idx val="1"/>
              <c:tx>
                <c:rich>
                  <a:bodyPr/>
                  <a:lstStyle/>
                  <a:p>
                    <a:fld id="{56003762-550A-4C15-97EC-F629C9B19624}"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26C-4919-95E9-FF1619030C3A}"/>
                </c:ext>
              </c:extLst>
            </c:dLbl>
            <c:dLbl>
              <c:idx val="2"/>
              <c:tx>
                <c:rich>
                  <a:bodyPr/>
                  <a:lstStyle/>
                  <a:p>
                    <a:fld id="{DBBAF4F3-3745-4F75-A147-27E7B6929FA4}"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26C-4919-95E9-FF1619030C3A}"/>
                </c:ext>
              </c:extLst>
            </c:dLbl>
            <c:dLbl>
              <c:idx val="3"/>
              <c:tx>
                <c:rich>
                  <a:bodyPr/>
                  <a:lstStyle/>
                  <a:p>
                    <a:fld id="{17807AD0-1D2B-4983-A510-137A456F3ACA}"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26C-4919-95E9-FF1619030C3A}"/>
                </c:ext>
              </c:extLst>
            </c:dLbl>
            <c:dLbl>
              <c:idx val="4"/>
              <c:tx>
                <c:rich>
                  <a:bodyPr/>
                  <a:lstStyle/>
                  <a:p>
                    <a:fld id="{B852EC1F-8ABC-4438-BAA8-B2009CE11D4C}"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26C-4919-95E9-FF1619030C3A}"/>
                </c:ext>
              </c:extLst>
            </c:dLbl>
            <c:dLbl>
              <c:idx val="5"/>
              <c:tx>
                <c:rich>
                  <a:bodyPr/>
                  <a:lstStyle/>
                  <a:p>
                    <a:fld id="{7811F7F4-89E6-4075-89E9-CE7EE0D6FED2}"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26C-4919-95E9-FF1619030C3A}"/>
                </c:ext>
              </c:extLst>
            </c:dLbl>
            <c:dLbl>
              <c:idx val="6"/>
              <c:tx>
                <c:rich>
                  <a:bodyPr/>
                  <a:lstStyle/>
                  <a:p>
                    <a:fld id="{039539C1-8381-4B0E-B759-B0C7F1EF203D}"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26C-4919-95E9-FF1619030C3A}"/>
                </c:ext>
              </c:extLst>
            </c:dLbl>
            <c:dLbl>
              <c:idx val="7"/>
              <c:tx>
                <c:rich>
                  <a:bodyPr/>
                  <a:lstStyle/>
                  <a:p>
                    <a:fld id="{600BD5CB-499D-47A4-8D08-B3B09EA8AD84}"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26C-4919-95E9-FF1619030C3A}"/>
                </c:ext>
              </c:extLst>
            </c:dLbl>
            <c:dLbl>
              <c:idx val="8"/>
              <c:tx>
                <c:rich>
                  <a:bodyPr/>
                  <a:lstStyle/>
                  <a:p>
                    <a:fld id="{045CACB5-3E0E-49C3-A2E2-256BE0558FF6}"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26C-4919-95E9-FF1619030C3A}"/>
                </c:ext>
              </c:extLst>
            </c:dLbl>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Sheet1!$A$2:$A$10</c:f>
              <c:numCache>
                <c:formatCode>0.00%</c:formatCode>
                <c:ptCount val="9"/>
                <c:pt idx="0">
                  <c:v>0.2707</c:v>
                </c:pt>
                <c:pt idx="1">
                  <c:v>0.24360000000000001</c:v>
                </c:pt>
                <c:pt idx="2">
                  <c:v>0.23710000000000001</c:v>
                </c:pt>
                <c:pt idx="3">
                  <c:v>0.1618</c:v>
                </c:pt>
                <c:pt idx="4">
                  <c:v>0.18129999999999999</c:v>
                </c:pt>
                <c:pt idx="5">
                  <c:v>0.14319999999999999</c:v>
                </c:pt>
                <c:pt idx="6">
                  <c:v>0.1042</c:v>
                </c:pt>
                <c:pt idx="7">
                  <c:v>7.6300000000000007E-2</c:v>
                </c:pt>
                <c:pt idx="8">
                  <c:v>3.0099999999999998E-2</c:v>
                </c:pt>
              </c:numCache>
            </c:numRef>
          </c:xVal>
          <c:yVal>
            <c:numRef>
              <c:f>Sheet1!$B$2:$B$10</c:f>
              <c:numCache>
                <c:formatCode>0.00%</c:formatCode>
                <c:ptCount val="9"/>
                <c:pt idx="0">
                  <c:v>1.6500000000000001E-2</c:v>
                </c:pt>
                <c:pt idx="1">
                  <c:v>1.8599999999999998E-2</c:v>
                </c:pt>
                <c:pt idx="2">
                  <c:v>3.6200000000000003E-2</c:v>
                </c:pt>
                <c:pt idx="3">
                  <c:v>4.7199999999999999E-2</c:v>
                </c:pt>
                <c:pt idx="4">
                  <c:v>2.1700000000000001E-2</c:v>
                </c:pt>
                <c:pt idx="5">
                  <c:v>1.8800000000000001E-2</c:v>
                </c:pt>
                <c:pt idx="6">
                  <c:v>2.0199999999999999E-2</c:v>
                </c:pt>
                <c:pt idx="7">
                  <c:v>0.1048</c:v>
                </c:pt>
                <c:pt idx="8">
                  <c:v>7.2099999999999997E-2</c:v>
                </c:pt>
              </c:numCache>
            </c:numRef>
          </c:yVal>
          <c:bubbleSize>
            <c:numRef>
              <c:f>Sheet1!$C$2:$C$10</c:f>
              <c:numCache>
                <c:formatCode>General</c:formatCode>
                <c:ptCount val="9"/>
                <c:pt idx="0">
                  <c:v>44071549</c:v>
                </c:pt>
                <c:pt idx="1">
                  <c:v>34967637</c:v>
                </c:pt>
                <c:pt idx="2">
                  <c:v>11175500</c:v>
                </c:pt>
                <c:pt idx="3">
                  <c:v>6292438</c:v>
                </c:pt>
                <c:pt idx="4">
                  <c:v>26964084</c:v>
                </c:pt>
                <c:pt idx="5">
                  <c:v>17286235</c:v>
                </c:pt>
                <c:pt idx="6">
                  <c:v>2937803</c:v>
                </c:pt>
                <c:pt idx="7">
                  <c:v>2748596</c:v>
                </c:pt>
                <c:pt idx="8">
                  <c:v>2520808</c:v>
                </c:pt>
              </c:numCache>
            </c:numRef>
          </c:bubbleSize>
          <c:bubble3D val="0"/>
          <c:extLst>
            <c:ext xmlns:c15="http://schemas.microsoft.com/office/drawing/2012/chart" uri="{02D57815-91ED-43cb-92C2-25804820EDAC}">
              <c15:datalabelsRange>
                <c15:f>Sheet1!$D$2:$D$10</c15:f>
                <c15:dlblRangeCache>
                  <c:ptCount val="9"/>
                  <c:pt idx="0">
                    <c:v>一汽奥迪:A6L</c:v>
                  </c:pt>
                  <c:pt idx="1">
                    <c:v>华晨宝马:5系</c:v>
                  </c:pt>
                  <c:pt idx="2">
                    <c:v>雷克萨斯:ES</c:v>
                  </c:pt>
                  <c:pt idx="3">
                    <c:v>东风英菲尼迪:Q50L</c:v>
                  </c:pt>
                  <c:pt idx="4">
                    <c:v>北京奔驰:E级</c:v>
                  </c:pt>
                  <c:pt idx="5">
                    <c:v>一汽丰田:皇冠</c:v>
                  </c:pt>
                  <c:pt idx="6">
                    <c:v>奇瑞捷豹路虎:XFL</c:v>
                  </c:pt>
                  <c:pt idx="7">
                    <c:v>英菲尼迪:Q50</c:v>
                  </c:pt>
                  <c:pt idx="8">
                    <c:v>英菲尼迪:QX70</c:v>
                  </c:pt>
                </c15:dlblRangeCache>
              </c15:datalabelsRange>
            </c:ext>
            <c:ext xmlns:c16="http://schemas.microsoft.com/office/drawing/2014/chart" uri="{C3380CC4-5D6E-409C-BE32-E72D297353CC}">
              <c16:uniqueId val="{00000009-F26C-4919-95E9-FF1619030C3A}"/>
            </c:ext>
          </c:extLst>
        </c:ser>
        <c:dLbls>
          <c:showLegendKey val="0"/>
          <c:showVal val="1"/>
          <c:showCatName val="0"/>
          <c:showSerName val="0"/>
          <c:showPercent val="0"/>
          <c:showBubbleSize val="0"/>
        </c:dLbls>
        <c:bubbleScale val="100"/>
        <c:showNegBubbles val="0"/>
        <c:axId val="139647232"/>
        <c:axId val="139338112"/>
      </c:bubbleChart>
      <c:valAx>
        <c:axId val="139647232"/>
        <c:scaling>
          <c:orientation val="minMax"/>
          <c:max val="0.35"/>
          <c:min val="0"/>
        </c:scaling>
        <c:delete val="0"/>
        <c:axPos val="b"/>
        <c:title>
          <c:tx>
            <c:rich>
              <a:bodyPr rot="0" spcFirstLastPara="1" vertOverflow="ellipsis" vert="horz" wrap="square" anchor="ctr" anchorCtr="1"/>
              <a:lstStyle/>
              <a:p>
                <a:pPr>
                  <a:defRPr lang="zh-CN" sz="133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a:latin typeface="微软雅黑" panose="020B0503020204020204" pitchFamily="34" charset="-122"/>
                    <a:ea typeface="微软雅黑" panose="020B0503020204020204" pitchFamily="34" charset="-122"/>
                  </a:rPr>
                  <a:t>主动对比</a:t>
                </a:r>
              </a:p>
            </c:rich>
          </c:tx>
          <c:layout>
            <c:manualLayout>
              <c:xMode val="edge"/>
              <c:yMode val="edge"/>
              <c:x val="0.48920203546214103"/>
              <c:y val="0.89760196257216296"/>
            </c:manualLayout>
          </c:layout>
          <c:overlay val="0"/>
          <c:spPr>
            <a:noFill/>
            <a:ln>
              <a:noFill/>
            </a:ln>
            <a:effectLst/>
          </c:spPr>
          <c:txPr>
            <a:bodyPr rot="0" spcFirstLastPara="1" vertOverflow="ellipsis" vert="horz" wrap="square" anchor="ctr" anchorCtr="1"/>
            <a:lstStyle/>
            <a:p>
              <a:pPr>
                <a:defRPr lang="zh-CN" sz="133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39338112"/>
        <c:crosses val="autoZero"/>
        <c:crossBetween val="midCat"/>
      </c:valAx>
      <c:valAx>
        <c:axId val="139338112"/>
        <c:scaling>
          <c:orientation val="minMax"/>
          <c:max val="0.35"/>
          <c:min val="0"/>
        </c:scaling>
        <c:delete val="0"/>
        <c:axPos val="l"/>
        <c:title>
          <c:tx>
            <c:rich>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a:latin typeface="微软雅黑" panose="020B0503020204020204" pitchFamily="34" charset="-122"/>
                    <a:ea typeface="微软雅黑" panose="020B0503020204020204" pitchFamily="34" charset="-122"/>
                  </a:rPr>
                  <a:t>被动对比</a:t>
                </a:r>
              </a:p>
            </c:rich>
          </c:tx>
          <c:overlay val="0"/>
          <c:spPr>
            <a:noFill/>
            <a:ln>
              <a:noFill/>
            </a:ln>
            <a:effectLst/>
          </c:spPr>
          <c:txPr>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39647232"/>
        <c:crosses val="autoZero"/>
        <c:crossBetween val="midCat"/>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'20161213184906_综合画像'!$A$2</c:f>
              <c:strCache>
                <c:ptCount val="1"/>
                <c:pt idx="0">
                  <c:v>英菲尼迪:Q70L</c:v>
                </c:pt>
              </c:strCache>
            </c:strRef>
          </c:tx>
          <c:spPr>
            <a:solidFill>
              <a:srgbClr val="D1BB4B"/>
            </a:solidFill>
            <a:ln>
              <a:noFill/>
            </a:ln>
            <a:effectLst/>
          </c:spPr>
          <c:invertIfNegative val="0"/>
          <c:cat>
            <c:strRef>
              <c:f>'20161213184906_综合画像'!$B$1:$F$1</c:f>
              <c:strCache>
                <c:ptCount val="5"/>
                <c:pt idx="0">
                  <c:v>0-17岁</c:v>
                </c:pt>
                <c:pt idx="1">
                  <c:v>18-24岁</c:v>
                </c:pt>
                <c:pt idx="2">
                  <c:v>25-34岁</c:v>
                </c:pt>
                <c:pt idx="3">
                  <c:v>35-49岁</c:v>
                </c:pt>
                <c:pt idx="4">
                  <c:v>50岁以上</c:v>
                </c:pt>
              </c:strCache>
            </c:strRef>
          </c:cat>
          <c:val>
            <c:numRef>
              <c:f>'20161213184906_综合画像'!$B$2:$F$2</c:f>
              <c:numCache>
                <c:formatCode>General</c:formatCode>
                <c:ptCount val="5"/>
                <c:pt idx="0">
                  <c:v>13.64</c:v>
                </c:pt>
                <c:pt idx="1">
                  <c:v>22.43</c:v>
                </c:pt>
                <c:pt idx="2">
                  <c:v>42.72</c:v>
                </c:pt>
                <c:pt idx="3">
                  <c:v>16.670000000000002</c:v>
                </c:pt>
                <c:pt idx="4">
                  <c:v>4.55</c:v>
                </c:pt>
              </c:numCache>
            </c:numRef>
          </c:val>
          <c:extLst>
            <c:ext xmlns:c16="http://schemas.microsoft.com/office/drawing/2014/chart" uri="{C3380CC4-5D6E-409C-BE32-E72D297353CC}">
              <c16:uniqueId val="{00000000-3AAC-4815-B85B-2FA381278805}"/>
            </c:ext>
          </c:extLst>
        </c:ser>
        <c:ser>
          <c:idx val="1"/>
          <c:order val="1"/>
          <c:tx>
            <c:strRef>
              <c:f>'20161213184906_综合画像'!$A$3</c:f>
              <c:strCache>
                <c:ptCount val="1"/>
                <c:pt idx="0">
                  <c:v>华晨宝马:5系</c:v>
                </c:pt>
              </c:strCache>
            </c:strRef>
          </c:tx>
          <c:spPr>
            <a:solidFill>
              <a:schemeClr val="accent2"/>
            </a:solidFill>
            <a:ln>
              <a:noFill/>
            </a:ln>
            <a:effectLst/>
          </c:spPr>
          <c:invertIfNegative val="0"/>
          <c:cat>
            <c:strRef>
              <c:f>'20161213184906_综合画像'!$B$1:$F$1</c:f>
              <c:strCache>
                <c:ptCount val="5"/>
                <c:pt idx="0">
                  <c:v>0-17岁</c:v>
                </c:pt>
                <c:pt idx="1">
                  <c:v>18-24岁</c:v>
                </c:pt>
                <c:pt idx="2">
                  <c:v>25-34岁</c:v>
                </c:pt>
                <c:pt idx="3">
                  <c:v>35-49岁</c:v>
                </c:pt>
                <c:pt idx="4">
                  <c:v>50岁以上</c:v>
                </c:pt>
              </c:strCache>
            </c:strRef>
          </c:cat>
          <c:val>
            <c:numRef>
              <c:f>'20161213184906_综合画像'!$B$3:$F$3</c:f>
              <c:numCache>
                <c:formatCode>General</c:formatCode>
                <c:ptCount val="5"/>
                <c:pt idx="0">
                  <c:v>8.7899999999999991</c:v>
                </c:pt>
                <c:pt idx="1">
                  <c:v>21.09</c:v>
                </c:pt>
                <c:pt idx="2">
                  <c:v>34.56</c:v>
                </c:pt>
                <c:pt idx="3">
                  <c:v>25.12</c:v>
                </c:pt>
                <c:pt idx="4">
                  <c:v>10.45</c:v>
                </c:pt>
              </c:numCache>
            </c:numRef>
          </c:val>
          <c:extLst>
            <c:ext xmlns:c16="http://schemas.microsoft.com/office/drawing/2014/chart" uri="{C3380CC4-5D6E-409C-BE32-E72D297353CC}">
              <c16:uniqueId val="{00000001-3AAC-4815-B85B-2FA381278805}"/>
            </c:ext>
          </c:extLst>
        </c:ser>
        <c:ser>
          <c:idx val="2"/>
          <c:order val="2"/>
          <c:tx>
            <c:strRef>
              <c:f>'20161213184906_综合画像'!$A$4</c:f>
              <c:strCache>
                <c:ptCount val="1"/>
                <c:pt idx="0">
                  <c:v>雷克萨斯:ES</c:v>
                </c:pt>
              </c:strCache>
            </c:strRef>
          </c:tx>
          <c:spPr>
            <a:solidFill>
              <a:schemeClr val="accent3"/>
            </a:solidFill>
            <a:ln>
              <a:noFill/>
            </a:ln>
            <a:effectLst/>
          </c:spPr>
          <c:invertIfNegative val="0"/>
          <c:cat>
            <c:strRef>
              <c:f>'20161213184906_综合画像'!$B$1:$F$1</c:f>
              <c:strCache>
                <c:ptCount val="5"/>
                <c:pt idx="0">
                  <c:v>0-17岁</c:v>
                </c:pt>
                <c:pt idx="1">
                  <c:v>18-24岁</c:v>
                </c:pt>
                <c:pt idx="2">
                  <c:v>25-34岁</c:v>
                </c:pt>
                <c:pt idx="3">
                  <c:v>35-49岁</c:v>
                </c:pt>
                <c:pt idx="4">
                  <c:v>50岁以上</c:v>
                </c:pt>
              </c:strCache>
            </c:strRef>
          </c:cat>
          <c:val>
            <c:numRef>
              <c:f>'20161213184906_综合画像'!$B$4:$F$4</c:f>
              <c:numCache>
                <c:formatCode>General</c:formatCode>
                <c:ptCount val="5"/>
                <c:pt idx="0">
                  <c:v>7.65</c:v>
                </c:pt>
                <c:pt idx="1">
                  <c:v>20.74</c:v>
                </c:pt>
                <c:pt idx="2">
                  <c:v>39.49</c:v>
                </c:pt>
                <c:pt idx="3">
                  <c:v>24.67</c:v>
                </c:pt>
                <c:pt idx="4">
                  <c:v>7.45</c:v>
                </c:pt>
              </c:numCache>
            </c:numRef>
          </c:val>
          <c:extLst>
            <c:ext xmlns:c16="http://schemas.microsoft.com/office/drawing/2014/chart" uri="{C3380CC4-5D6E-409C-BE32-E72D297353CC}">
              <c16:uniqueId val="{00000002-3AAC-4815-B85B-2FA381278805}"/>
            </c:ext>
          </c:extLst>
        </c:ser>
        <c:ser>
          <c:idx val="3"/>
          <c:order val="3"/>
          <c:tx>
            <c:strRef>
              <c:f>'20161213184906_综合画像'!$A$5</c:f>
              <c:strCache>
                <c:ptCount val="1"/>
                <c:pt idx="0">
                  <c:v>一汽奥迪:A6L</c:v>
                </c:pt>
              </c:strCache>
            </c:strRef>
          </c:tx>
          <c:spPr>
            <a:solidFill>
              <a:schemeClr val="accent4"/>
            </a:solidFill>
            <a:ln>
              <a:noFill/>
            </a:ln>
            <a:effectLst/>
          </c:spPr>
          <c:invertIfNegative val="0"/>
          <c:cat>
            <c:strRef>
              <c:f>'20161213184906_综合画像'!$B$1:$F$1</c:f>
              <c:strCache>
                <c:ptCount val="5"/>
                <c:pt idx="0">
                  <c:v>0-17岁</c:v>
                </c:pt>
                <c:pt idx="1">
                  <c:v>18-24岁</c:v>
                </c:pt>
                <c:pt idx="2">
                  <c:v>25-34岁</c:v>
                </c:pt>
                <c:pt idx="3">
                  <c:v>35-49岁</c:v>
                </c:pt>
                <c:pt idx="4">
                  <c:v>50岁以上</c:v>
                </c:pt>
              </c:strCache>
            </c:strRef>
          </c:cat>
          <c:val>
            <c:numRef>
              <c:f>'20161213184906_综合画像'!$B$5:$F$5</c:f>
              <c:numCache>
                <c:formatCode>General</c:formatCode>
                <c:ptCount val="5"/>
                <c:pt idx="0">
                  <c:v>10.69</c:v>
                </c:pt>
                <c:pt idx="1">
                  <c:v>21.92</c:v>
                </c:pt>
                <c:pt idx="2">
                  <c:v>30.81</c:v>
                </c:pt>
                <c:pt idx="3">
                  <c:v>18.46</c:v>
                </c:pt>
                <c:pt idx="4">
                  <c:v>18.13</c:v>
                </c:pt>
              </c:numCache>
            </c:numRef>
          </c:val>
          <c:extLst>
            <c:ext xmlns:c16="http://schemas.microsoft.com/office/drawing/2014/chart" uri="{C3380CC4-5D6E-409C-BE32-E72D297353CC}">
              <c16:uniqueId val="{00000003-3AAC-4815-B85B-2FA381278805}"/>
            </c:ext>
          </c:extLst>
        </c:ser>
        <c:dLbls>
          <c:showLegendKey val="0"/>
          <c:showVal val="0"/>
          <c:showCatName val="0"/>
          <c:showSerName val="0"/>
          <c:showPercent val="0"/>
          <c:showBubbleSize val="0"/>
        </c:dLbls>
        <c:gapWidth val="219"/>
        <c:overlap val="-27"/>
        <c:axId val="99836288"/>
        <c:axId val="99837824"/>
      </c:barChart>
      <c:catAx>
        <c:axId val="9983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9837824"/>
        <c:crosses val="autoZero"/>
        <c:auto val="1"/>
        <c:lblAlgn val="ctr"/>
        <c:lblOffset val="100"/>
        <c:noMultiLvlLbl val="0"/>
      </c:catAx>
      <c:valAx>
        <c:axId val="99837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9836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'20161213184708_综合画像'!$B$1</c:f>
              <c:strCache>
                <c:ptCount val="1"/>
                <c:pt idx="0">
                  <c:v>男性</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900" b="1"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'20161213184708_综合画像'!$A$2:$A$5</c:f>
              <c:strCache>
                <c:ptCount val="4"/>
                <c:pt idx="0">
                  <c:v>英菲尼迪:Q70L</c:v>
                </c:pt>
                <c:pt idx="1">
                  <c:v>华晨宝马:5系</c:v>
                </c:pt>
                <c:pt idx="2">
                  <c:v>雷克萨斯:ES</c:v>
                </c:pt>
                <c:pt idx="3">
                  <c:v>一汽奥迪:A6L</c:v>
                </c:pt>
              </c:strCache>
            </c:strRef>
          </c:cat>
          <c:val>
            <c:numRef>
              <c:f>'20161213184708_综合画像'!$B$2:$B$5</c:f>
              <c:numCache>
                <c:formatCode>General</c:formatCode>
                <c:ptCount val="4"/>
                <c:pt idx="0">
                  <c:v>69.7</c:v>
                </c:pt>
                <c:pt idx="1">
                  <c:v>78.3</c:v>
                </c:pt>
                <c:pt idx="2">
                  <c:v>75.3</c:v>
                </c:pt>
                <c:pt idx="3">
                  <c:v>76.400000000000006</c:v>
                </c:pt>
              </c:numCache>
            </c:numRef>
          </c:val>
          <c:extLst>
            <c:ext xmlns:c16="http://schemas.microsoft.com/office/drawing/2014/chart" uri="{C3380CC4-5D6E-409C-BE32-E72D297353CC}">
              <c16:uniqueId val="{00000000-91CB-4E41-A929-79D0876422CD}"/>
            </c:ext>
          </c:extLst>
        </c:ser>
        <c:ser>
          <c:idx val="1"/>
          <c:order val="1"/>
          <c:tx>
            <c:strRef>
              <c:f>'20161213184708_综合画像'!$C$1</c:f>
              <c:strCache>
                <c:ptCount val="1"/>
                <c:pt idx="0">
                  <c:v>女性</c:v>
                </c:pt>
              </c:strCache>
            </c:strRef>
          </c:tx>
          <c:spPr>
            <a:solidFill>
              <a:srgbClr val="E9656B"/>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900" b="1"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'20161213184708_综合画像'!$A$2:$A$5</c:f>
              <c:strCache>
                <c:ptCount val="4"/>
                <c:pt idx="0">
                  <c:v>英菲尼迪:Q70L</c:v>
                </c:pt>
                <c:pt idx="1">
                  <c:v>华晨宝马:5系</c:v>
                </c:pt>
                <c:pt idx="2">
                  <c:v>雷克萨斯:ES</c:v>
                </c:pt>
                <c:pt idx="3">
                  <c:v>一汽奥迪:A6L</c:v>
                </c:pt>
              </c:strCache>
            </c:strRef>
          </c:cat>
          <c:val>
            <c:numRef>
              <c:f>'20161213184708_综合画像'!$C$2:$C$5</c:f>
              <c:numCache>
                <c:formatCode>General</c:formatCode>
                <c:ptCount val="4"/>
                <c:pt idx="0">
                  <c:v>30.3</c:v>
                </c:pt>
                <c:pt idx="1">
                  <c:v>21.7</c:v>
                </c:pt>
                <c:pt idx="2">
                  <c:v>24.7</c:v>
                </c:pt>
                <c:pt idx="3">
                  <c:v>23.7</c:v>
                </c:pt>
              </c:numCache>
            </c:numRef>
          </c:val>
          <c:extLst>
            <c:ext xmlns:c16="http://schemas.microsoft.com/office/drawing/2014/chart" uri="{C3380CC4-5D6E-409C-BE32-E72D297353CC}">
              <c16:uniqueId val="{00000001-91CB-4E41-A929-79D0876422CD}"/>
            </c:ext>
          </c:extLst>
        </c:ser>
        <c:dLbls>
          <c:showLegendKey val="0"/>
          <c:showVal val="1"/>
          <c:showCatName val="0"/>
          <c:showSerName val="0"/>
          <c:showPercent val="0"/>
          <c:showBubbleSize val="0"/>
        </c:dLbls>
        <c:gapWidth val="219"/>
        <c:overlap val="100"/>
        <c:axId val="99753984"/>
        <c:axId val="99755520"/>
      </c:barChart>
      <c:catAx>
        <c:axId val="9975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9755520"/>
        <c:crosses val="autoZero"/>
        <c:auto val="1"/>
        <c:lblAlgn val="ctr"/>
        <c:lblOffset val="100"/>
        <c:noMultiLvlLbl val="0"/>
      </c:catAx>
      <c:valAx>
        <c:axId val="99755520"/>
        <c:scaling>
          <c:orientation val="minMax"/>
        </c:scaling>
        <c:delete val="1"/>
        <c:axPos val="l"/>
        <c:numFmt formatCode="General" sourceLinked="1"/>
        <c:majorTickMark val="none"/>
        <c:minorTickMark val="none"/>
        <c:tickLblPos val="none"/>
        <c:crossAx val="99753984"/>
        <c:crosses val="autoZero"/>
        <c:crossBetween val="between"/>
      </c:valAx>
      <c:spPr>
        <a:noFill/>
        <a:ln>
          <a:noFill/>
        </a:ln>
        <a:effectLst/>
      </c:spPr>
    </c:plotArea>
    <c:legend>
      <c:legendPos val="b"/>
      <c:layout>
        <c:manualLayout>
          <c:xMode val="edge"/>
          <c:yMode val="edge"/>
          <c:x val="0.42190185217135701"/>
          <c:y val="2.6601202744227701E-2"/>
          <c:w val="0.156196117052115"/>
          <c:h val="6.2019798648122501E-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60606920282199"/>
          <c:y val="0.13403162106931499"/>
          <c:w val="0.68842861457084603"/>
          <c:h val="0.79192326625004394"/>
        </c:manualLayout>
      </c:layout>
      <c:radarChart>
        <c:radarStyle val="marker"/>
        <c:varyColors val="0"/>
        <c:ser>
          <c:idx val="0"/>
          <c:order val="0"/>
          <c:tx>
            <c:strRef>
              <c:f>Sheet1!$B$1</c:f>
              <c:strCache>
                <c:ptCount val="1"/>
                <c:pt idx="0">
                  <c:v>英菲尼迪Q70L</c:v>
                </c:pt>
              </c:strCache>
            </c:strRef>
          </c:tx>
          <c:spPr>
            <a:ln w="31750" cap="rnd" cmpd="sng" algn="ctr">
              <a:solidFill>
                <a:srgbClr val="FF0000"/>
              </a:solidFill>
              <a:prstDash val="solid"/>
              <a:round/>
            </a:ln>
          </c:spPr>
          <c:marker>
            <c:symbol val="circle"/>
            <c:size val="7"/>
            <c:spPr>
              <a:solidFill>
                <a:srgbClr val="FF0000"/>
              </a:solidFill>
              <a:ln w="6350" cap="flat" cmpd="sng" algn="ctr">
                <a:solidFill>
                  <a:srgbClr val="FF000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Sheet1!$B$2:$B$9</c:f>
              <c:numCache>
                <c:formatCode>0.0</c:formatCode>
                <c:ptCount val="8"/>
                <c:pt idx="0">
                  <c:v>4.71</c:v>
                </c:pt>
                <c:pt idx="1">
                  <c:v>4.3</c:v>
                </c:pt>
                <c:pt idx="2">
                  <c:v>4.0199999999999996</c:v>
                </c:pt>
                <c:pt idx="3">
                  <c:v>3.86</c:v>
                </c:pt>
                <c:pt idx="4">
                  <c:v>4.38</c:v>
                </c:pt>
                <c:pt idx="5">
                  <c:v>4.8</c:v>
                </c:pt>
                <c:pt idx="6">
                  <c:v>4.5199999999999996</c:v>
                </c:pt>
                <c:pt idx="7">
                  <c:v>4.13</c:v>
                </c:pt>
              </c:numCache>
            </c:numRef>
          </c:val>
          <c:extLst>
            <c:ext xmlns:c16="http://schemas.microsoft.com/office/drawing/2014/chart" uri="{C3380CC4-5D6E-409C-BE32-E72D297353CC}">
              <c16:uniqueId val="{00000000-5E67-4A64-AEE7-85A0E7190405}"/>
            </c:ext>
          </c:extLst>
        </c:ser>
        <c:ser>
          <c:idx val="1"/>
          <c:order val="1"/>
          <c:tx>
            <c:strRef>
              <c:f>Sheet1!$C$1</c:f>
              <c:strCache>
                <c:ptCount val="1"/>
                <c:pt idx="0">
                  <c:v>华晨宝马5系</c:v>
                </c:pt>
              </c:strCache>
            </c:strRef>
          </c:tx>
          <c:spPr>
            <a:ln w="25400" cap="rnd" cmpd="sng" algn="ctr">
              <a:solidFill>
                <a:srgbClr val="00B0F0"/>
              </a:solidFill>
              <a:prstDash val="sysDash"/>
              <a:round/>
            </a:ln>
          </c:spPr>
          <c:marker>
            <c:symbol val="circle"/>
            <c:size val="7"/>
            <c:spPr>
              <a:solidFill>
                <a:srgbClr val="00B0F0"/>
              </a:solidFill>
              <a:ln w="6350" cap="flat" cmpd="sng" algn="ctr">
                <a:solidFill>
                  <a:srgbClr val="00B0F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Sheet1!$C$2:$C$9</c:f>
              <c:numCache>
                <c:formatCode>0.0</c:formatCode>
                <c:ptCount val="8"/>
                <c:pt idx="0">
                  <c:v>4.8</c:v>
                </c:pt>
                <c:pt idx="1">
                  <c:v>4.5</c:v>
                </c:pt>
                <c:pt idx="2">
                  <c:v>4.63</c:v>
                </c:pt>
                <c:pt idx="3">
                  <c:v>3.83</c:v>
                </c:pt>
                <c:pt idx="4">
                  <c:v>4.24</c:v>
                </c:pt>
                <c:pt idx="5">
                  <c:v>4.5999999999999996</c:v>
                </c:pt>
                <c:pt idx="6">
                  <c:v>4.24</c:v>
                </c:pt>
                <c:pt idx="7">
                  <c:v>4.4400000000000004</c:v>
                </c:pt>
              </c:numCache>
            </c:numRef>
          </c:val>
          <c:extLst>
            <c:ext xmlns:c16="http://schemas.microsoft.com/office/drawing/2014/chart" uri="{C3380CC4-5D6E-409C-BE32-E72D297353CC}">
              <c16:uniqueId val="{00000001-5E67-4A64-AEE7-85A0E7190405}"/>
            </c:ext>
          </c:extLst>
        </c:ser>
        <c:ser>
          <c:idx val="2"/>
          <c:order val="2"/>
          <c:tx>
            <c:strRef>
              <c:f>Sheet1!$D$1</c:f>
              <c:strCache>
                <c:ptCount val="1"/>
                <c:pt idx="0">
                  <c:v>雷克萨斯ES</c:v>
                </c:pt>
              </c:strCache>
            </c:strRef>
          </c:tx>
          <c:spPr>
            <a:ln w="25400" cap="rnd" cmpd="sng" algn="ctr">
              <a:solidFill>
                <a:srgbClr val="00B050"/>
              </a:solidFill>
              <a:prstDash val="sysDash"/>
              <a:round/>
            </a:ln>
          </c:spPr>
          <c:marker>
            <c:symbol val="circle"/>
            <c:size val="7"/>
            <c:spPr>
              <a:solidFill>
                <a:srgbClr val="00B050"/>
              </a:solidFill>
              <a:ln w="6350" cap="flat" cmpd="sng" algn="ctr">
                <a:solidFill>
                  <a:srgbClr val="00B05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Sheet1!$D$2:$D$9</c:f>
              <c:numCache>
                <c:formatCode>0.0</c:formatCode>
                <c:ptCount val="8"/>
                <c:pt idx="0">
                  <c:v>4.9000000000000004</c:v>
                </c:pt>
                <c:pt idx="1">
                  <c:v>4.0599999999999996</c:v>
                </c:pt>
                <c:pt idx="2">
                  <c:v>4.4400000000000004</c:v>
                </c:pt>
                <c:pt idx="3">
                  <c:v>4.4400000000000004</c:v>
                </c:pt>
                <c:pt idx="4">
                  <c:v>4.7</c:v>
                </c:pt>
                <c:pt idx="5">
                  <c:v>4.8099999999999996</c:v>
                </c:pt>
                <c:pt idx="6">
                  <c:v>4.7</c:v>
                </c:pt>
                <c:pt idx="7">
                  <c:v>4.4000000000000004</c:v>
                </c:pt>
              </c:numCache>
            </c:numRef>
          </c:val>
          <c:extLst>
            <c:ext xmlns:c16="http://schemas.microsoft.com/office/drawing/2014/chart" uri="{C3380CC4-5D6E-409C-BE32-E72D297353CC}">
              <c16:uniqueId val="{00000002-5E67-4A64-AEE7-85A0E7190405}"/>
            </c:ext>
          </c:extLst>
        </c:ser>
        <c:ser>
          <c:idx val="3"/>
          <c:order val="3"/>
          <c:tx>
            <c:strRef>
              <c:f>Sheet1!$E$1</c:f>
              <c:strCache>
                <c:ptCount val="1"/>
                <c:pt idx="0">
                  <c:v>一汽奥迪A6L</c:v>
                </c:pt>
              </c:strCache>
            </c:strRef>
          </c:tx>
          <c:spPr>
            <a:ln w="25400" cap="rnd" cmpd="sng" algn="ctr">
              <a:solidFill>
                <a:srgbClr val="FFC000"/>
              </a:solidFill>
              <a:prstDash val="sysDash"/>
              <a:round/>
            </a:ln>
          </c:spPr>
          <c:marker>
            <c:symbol val="circle"/>
            <c:size val="7"/>
            <c:spPr>
              <a:solidFill>
                <a:srgbClr val="FFC000"/>
              </a:solidFill>
              <a:ln w="6350" cap="flat" cmpd="sng" algn="ctr">
                <a:solidFill>
                  <a:srgbClr val="FFC00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Sheet1!$E$2:$E$9</c:f>
              <c:numCache>
                <c:formatCode>0.0</c:formatCode>
                <c:ptCount val="8"/>
                <c:pt idx="0">
                  <c:v>4.7</c:v>
                </c:pt>
                <c:pt idx="1">
                  <c:v>4.1900000000000004</c:v>
                </c:pt>
                <c:pt idx="2">
                  <c:v>3.81</c:v>
                </c:pt>
                <c:pt idx="3">
                  <c:v>4.28</c:v>
                </c:pt>
                <c:pt idx="4">
                  <c:v>3.74</c:v>
                </c:pt>
                <c:pt idx="5">
                  <c:v>4.47</c:v>
                </c:pt>
                <c:pt idx="6">
                  <c:v>4.01</c:v>
                </c:pt>
                <c:pt idx="7">
                  <c:v>4.21</c:v>
                </c:pt>
              </c:numCache>
            </c:numRef>
          </c:val>
          <c:extLst>
            <c:ext xmlns:c16="http://schemas.microsoft.com/office/drawing/2014/chart" uri="{C3380CC4-5D6E-409C-BE32-E72D297353CC}">
              <c16:uniqueId val="{00000003-5E67-4A64-AEE7-85A0E7190405}"/>
            </c:ext>
          </c:extLst>
        </c:ser>
        <c:dLbls>
          <c:showLegendKey val="0"/>
          <c:showVal val="0"/>
          <c:showCatName val="0"/>
          <c:showSerName val="0"/>
          <c:showPercent val="0"/>
          <c:showBubbleSize val="0"/>
        </c:dLbls>
        <c:axId val="138417280"/>
        <c:axId val="139016064"/>
      </c:radarChart>
      <c:catAx>
        <c:axId val="138417280"/>
        <c:scaling>
          <c:orientation val="minMax"/>
        </c:scaling>
        <c:delete val="0"/>
        <c:axPos val="b"/>
        <c:majorGridlines/>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crossAx val="139016064"/>
        <c:crosses val="autoZero"/>
        <c:auto val="1"/>
        <c:lblAlgn val="ctr"/>
        <c:lblOffset val="100"/>
        <c:noMultiLvlLbl val="0"/>
      </c:catAx>
      <c:valAx>
        <c:axId val="139016064"/>
        <c:scaling>
          <c:orientation val="minMax"/>
          <c:min val="3"/>
        </c:scaling>
        <c:delete val="0"/>
        <c:axPos val="l"/>
        <c:majorGridlines>
          <c:spPr>
            <a:ln w="6350" cap="flat" cmpd="sng" algn="ctr">
              <a:solidFill>
                <a:schemeClr val="bg1">
                  <a:lumMod val="85000"/>
                </a:schemeClr>
              </a:solidFill>
              <a:prstDash val="solid"/>
              <a:round/>
            </a:ln>
          </c:spPr>
        </c:majorGridlines>
        <c:numFmt formatCode="0.0" sourceLinked="1"/>
        <c:majorTickMark val="cross"/>
        <c:minorTickMark val="none"/>
        <c:tickLblPos val="nextTo"/>
        <c:txPr>
          <a:bodyPr rot="-60000000" spcFirstLastPara="0" vertOverflow="ellipsis" vert="horz" wrap="square" anchor="ctr" anchorCtr="1"/>
          <a:lstStyle/>
          <a:p>
            <a:pPr>
              <a:defRPr lang="zh-CN" sz="10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crossAx val="138417280"/>
        <c:crosses val="autoZero"/>
        <c:crossBetween val="between"/>
        <c:majorUnit val="0.5"/>
        <c:minorUnit val="0.06"/>
      </c:valAx>
    </c:plotArea>
    <c:legend>
      <c:legendPos val="b"/>
      <c:layout>
        <c:manualLayout>
          <c:xMode val="edge"/>
          <c:yMode val="edge"/>
          <c:x val="0.139663228793938"/>
          <c:y val="0.90730707185293602"/>
          <c:w val="0.75554034390929203"/>
          <c:h val="9.2692928147063702E-2"/>
        </c:manualLayout>
      </c:layout>
      <c:overlay val="0"/>
      <c:txPr>
        <a:bodyPr rot="0" spcFirstLastPara="0" vertOverflow="ellipsis" vert="horz" wrap="square" anchor="ctr" anchorCtr="1"/>
        <a:lstStyle/>
        <a:p>
          <a:pPr>
            <a:defRPr lang="zh-CN" sz="10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legend>
    <c:plotVisOnly val="1"/>
    <c:dispBlanksAs val="gap"/>
    <c:showDLblsOverMax val="0"/>
  </c:chart>
  <c:spPr>
    <a:ln>
      <a:noFill/>
    </a:ln>
  </c:spPr>
  <c:txPr>
    <a:bodyPr/>
    <a:lstStyle/>
    <a:p>
      <a:pPr>
        <a:defRPr lang="zh-CN" sz="100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'[工作簿2.xlsx]Sheet1 (2)'!$B$20</c:f>
              <c:strCache>
                <c:ptCount val="1"/>
                <c:pt idx="0">
                  <c:v>2-4个月</c:v>
                </c:pt>
              </c:strCache>
            </c:strRef>
          </c:tx>
          <c:spPr>
            <a:solidFill>
              <a:schemeClr val="bg1">
                <a:lumMod val="95000"/>
              </a:schemeClr>
            </a:solidFill>
            <a:ln>
              <a:noFill/>
            </a:ln>
            <a:effectLst/>
          </c:spPr>
          <c:invertIfNegative val="0"/>
          <c:cat>
            <c:strRef>
              <c:f>'[工作簿2.xlsx]Sheet1 (2)'!$A$21:$A$22</c:f>
              <c:strCache>
                <c:ptCount val="2"/>
                <c:pt idx="0">
                  <c:v>移动端</c:v>
                </c:pt>
                <c:pt idx="1">
                  <c:v>PC端</c:v>
                </c:pt>
              </c:strCache>
            </c:strRef>
          </c:cat>
          <c:val>
            <c:numRef>
              <c:f>'[工作簿2.xlsx]Sheet1 (2)'!$B$21:$B$22</c:f>
              <c:numCache>
                <c:formatCode>0%</c:formatCode>
                <c:ptCount val="2"/>
                <c:pt idx="0">
                  <c:v>0.12</c:v>
                </c:pt>
                <c:pt idx="1">
                  <c:v>0.25</c:v>
                </c:pt>
              </c:numCache>
            </c:numRef>
          </c:val>
          <c:extLst>
            <c:ext xmlns:c16="http://schemas.microsoft.com/office/drawing/2014/chart" uri="{C3380CC4-5D6E-409C-BE32-E72D297353CC}">
              <c16:uniqueId val="{00000000-AB04-4A68-9FEE-943B47A7F612}"/>
            </c:ext>
          </c:extLst>
        </c:ser>
        <c:ser>
          <c:idx val="1"/>
          <c:order val="1"/>
          <c:tx>
            <c:strRef>
              <c:f>'[工作簿2.xlsx]Sheet1 (2)'!$C$20</c:f>
              <c:strCache>
                <c:ptCount val="1"/>
                <c:pt idx="0">
                  <c:v>1-2个月</c:v>
                </c:pt>
              </c:strCache>
            </c:strRef>
          </c:tx>
          <c:spPr>
            <a:solidFill>
              <a:schemeClr val="bg1">
                <a:lumMod val="85000"/>
              </a:schemeClr>
            </a:solidFill>
            <a:ln>
              <a:noFill/>
            </a:ln>
            <a:effectLst/>
          </c:spPr>
          <c:invertIfNegative val="0"/>
          <c:cat>
            <c:strRef>
              <c:f>'[工作簿2.xlsx]Sheet1 (2)'!$A$21:$A$22</c:f>
              <c:strCache>
                <c:ptCount val="2"/>
                <c:pt idx="0">
                  <c:v>移动端</c:v>
                </c:pt>
                <c:pt idx="1">
                  <c:v>PC端</c:v>
                </c:pt>
              </c:strCache>
            </c:strRef>
          </c:cat>
          <c:val>
            <c:numRef>
              <c:f>'[工作簿2.xlsx]Sheet1 (2)'!$C$21:$C$22</c:f>
              <c:numCache>
                <c:formatCode>0%</c:formatCode>
                <c:ptCount val="2"/>
                <c:pt idx="0">
                  <c:v>0.19</c:v>
                </c:pt>
                <c:pt idx="1">
                  <c:v>0.18</c:v>
                </c:pt>
              </c:numCache>
            </c:numRef>
          </c:val>
          <c:extLst>
            <c:ext xmlns:c16="http://schemas.microsoft.com/office/drawing/2014/chart" uri="{C3380CC4-5D6E-409C-BE32-E72D297353CC}">
              <c16:uniqueId val="{00000001-AB04-4A68-9FEE-943B47A7F612}"/>
            </c:ext>
          </c:extLst>
        </c:ser>
        <c:ser>
          <c:idx val="2"/>
          <c:order val="2"/>
          <c:tx>
            <c:strRef>
              <c:f>'[工作簿2.xlsx]Sheet1 (2)'!$D$20</c:f>
              <c:strCache>
                <c:ptCount val="1"/>
                <c:pt idx="0">
                  <c:v>14-30天</c:v>
                </c:pt>
              </c:strCache>
            </c:strRef>
          </c:tx>
          <c:spPr>
            <a:solidFill>
              <a:srgbClr val="26A197">
                <a:alpha val="50196"/>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'[工作簿2.xlsx]Sheet1 (2)'!$A$21:$A$22</c:f>
              <c:strCache>
                <c:ptCount val="2"/>
                <c:pt idx="0">
                  <c:v>移动端</c:v>
                </c:pt>
                <c:pt idx="1">
                  <c:v>PC端</c:v>
                </c:pt>
              </c:strCache>
            </c:strRef>
          </c:cat>
          <c:val>
            <c:numRef>
              <c:f>'[工作簿2.xlsx]Sheet1 (2)'!$D$21:$D$22</c:f>
              <c:numCache>
                <c:formatCode>0%</c:formatCode>
                <c:ptCount val="2"/>
                <c:pt idx="0">
                  <c:v>0.23</c:v>
                </c:pt>
                <c:pt idx="1">
                  <c:v>0.19</c:v>
                </c:pt>
              </c:numCache>
            </c:numRef>
          </c:val>
          <c:extLst>
            <c:ext xmlns:c16="http://schemas.microsoft.com/office/drawing/2014/chart" uri="{C3380CC4-5D6E-409C-BE32-E72D297353CC}">
              <c16:uniqueId val="{00000002-AB04-4A68-9FEE-943B47A7F612}"/>
            </c:ext>
          </c:extLst>
        </c:ser>
        <c:ser>
          <c:idx val="3"/>
          <c:order val="3"/>
          <c:tx>
            <c:strRef>
              <c:f>'[工作簿2.xlsx]Sheet1 (2)'!$E$20</c:f>
              <c:strCache>
                <c:ptCount val="1"/>
                <c:pt idx="0">
                  <c:v>14天内</c:v>
                </c:pt>
              </c:strCache>
            </c:strRef>
          </c:tx>
          <c:spPr>
            <a:solidFill>
              <a:srgbClr val="26A1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2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'[工作簿2.xlsx]Sheet1 (2)'!$A$21:$A$22</c:f>
              <c:strCache>
                <c:ptCount val="2"/>
                <c:pt idx="0">
                  <c:v>移动端</c:v>
                </c:pt>
                <c:pt idx="1">
                  <c:v>PC端</c:v>
                </c:pt>
              </c:strCache>
            </c:strRef>
          </c:cat>
          <c:val>
            <c:numRef>
              <c:f>'[工作簿2.xlsx]Sheet1 (2)'!$E$21:$E$22</c:f>
              <c:numCache>
                <c:formatCode>0%</c:formatCode>
                <c:ptCount val="2"/>
                <c:pt idx="0">
                  <c:v>0.46</c:v>
                </c:pt>
                <c:pt idx="1">
                  <c:v>0.38</c:v>
                </c:pt>
              </c:numCache>
            </c:numRef>
          </c:val>
          <c:extLst>
            <c:ext xmlns:c16="http://schemas.microsoft.com/office/drawing/2014/chart" uri="{C3380CC4-5D6E-409C-BE32-E72D297353CC}">
              <c16:uniqueId val="{00000003-AB04-4A68-9FEE-943B47A7F612}"/>
            </c:ext>
          </c:extLst>
        </c:ser>
        <c:dLbls>
          <c:showLegendKey val="0"/>
          <c:showVal val="0"/>
          <c:showCatName val="0"/>
          <c:showSerName val="0"/>
          <c:showPercent val="0"/>
          <c:showBubbleSize val="0"/>
        </c:dLbls>
        <c:gapWidth val="150"/>
        <c:overlap val="100"/>
        <c:axId val="89668992"/>
        <c:axId val="89678976"/>
      </c:barChart>
      <c:catAx>
        <c:axId val="8966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89678976"/>
        <c:crosses val="autoZero"/>
        <c:auto val="1"/>
        <c:lblAlgn val="ctr"/>
        <c:lblOffset val="100"/>
        <c:noMultiLvlLbl val="0"/>
      </c:catAx>
      <c:valAx>
        <c:axId val="89678976"/>
        <c:scaling>
          <c:orientation val="minMax"/>
        </c:scaling>
        <c:delete val="1"/>
        <c:axPos val="l"/>
        <c:numFmt formatCode="0%" sourceLinked="1"/>
        <c:majorTickMark val="none"/>
        <c:minorTickMark val="none"/>
        <c:tickLblPos val="none"/>
        <c:crossAx val="8966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sz="900">
          <a:solidFill>
            <a:schemeClr val="bg1"/>
          </a:solidFill>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320" b="0"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Q70L</a:t>
            </a:r>
            <a:r>
              <a:rPr lang="zh-CN"/>
              <a:t>及竞品关注度走势</a:t>
            </a:r>
          </a:p>
        </c:rich>
      </c:tx>
      <c:layout>
        <c:manualLayout>
          <c:xMode val="edge"/>
          <c:yMode val="edge"/>
          <c:x val="0.41705796460280897"/>
          <c:y val="9.4249159606037997E-2"/>
        </c:manualLayout>
      </c:layout>
      <c:overlay val="0"/>
      <c:spPr>
        <a:noFill/>
        <a:ln>
          <a:noFill/>
        </a:ln>
        <a:effectLst/>
      </c:spPr>
      <c:txPr>
        <a:bodyPr rot="0" spcFirstLastPara="1" vertOverflow="ellipsis" vert="horz" wrap="square" anchor="ctr" anchorCtr="1"/>
        <a:lstStyle/>
        <a:p>
          <a:pPr>
            <a:defRPr lang="zh-CN" sz="1320" b="0"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1.26182406830506E-2"/>
          <c:y val="0.16750646093618601"/>
          <c:w val="0.97476351863389898"/>
          <c:h val="0.66251739482819305"/>
        </c:manualLayout>
      </c:layout>
      <c:lineChart>
        <c:grouping val="standard"/>
        <c:varyColors val="0"/>
        <c:ser>
          <c:idx val="0"/>
          <c:order val="0"/>
          <c:tx>
            <c:strRef>
              <c:f>Sheet1!$A$2</c:f>
              <c:strCache>
                <c:ptCount val="1"/>
                <c:pt idx="0">
                  <c:v>Q70L</c:v>
                </c:pt>
              </c:strCache>
            </c:strRef>
          </c:tx>
          <c:spPr>
            <a:ln w="28575" cap="rnd">
              <a:solidFill>
                <a:srgbClr val="D1BB4B"/>
              </a:solidFill>
              <a:round/>
            </a:ln>
            <a:effectLst/>
          </c:spPr>
          <c:marker>
            <c:symbol val="circle"/>
            <c:size val="5"/>
            <c:spPr>
              <a:solidFill>
                <a:srgbClr val="D1BB4B"/>
              </a:solidFill>
              <a:ln w="9525">
                <a:noFill/>
              </a:ln>
              <a:effectLst/>
            </c:spPr>
          </c:marker>
          <c:dLbls>
            <c:spPr>
              <a:noFill/>
              <a:ln>
                <a:noFill/>
              </a:ln>
              <a:effectLst/>
            </c:spPr>
            <c:txPr>
              <a:bodyPr rot="0" spcFirstLastPara="1" vertOverflow="ellipsis" vert="horz" wrap="square" lIns="38100" tIns="19050" rIns="38100" bIns="19050" anchor="ctr" anchorCtr="1"/>
              <a:lstStyle/>
              <a:p>
                <a:pPr>
                  <a:defRPr lang="zh-CN" sz="110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Sheet1!$B$2:$L$2</c:f>
              <c:numCache>
                <c:formatCode>General</c:formatCode>
                <c:ptCount val="11"/>
                <c:pt idx="0">
                  <c:v>35700</c:v>
                </c:pt>
                <c:pt idx="1">
                  <c:v>26146</c:v>
                </c:pt>
                <c:pt idx="2">
                  <c:v>21198</c:v>
                </c:pt>
                <c:pt idx="3">
                  <c:v>21925</c:v>
                </c:pt>
                <c:pt idx="4">
                  <c:v>24340</c:v>
                </c:pt>
                <c:pt idx="5">
                  <c:v>37912</c:v>
                </c:pt>
                <c:pt idx="6">
                  <c:v>30379</c:v>
                </c:pt>
                <c:pt idx="7">
                  <c:v>31163</c:v>
                </c:pt>
                <c:pt idx="8">
                  <c:v>35011</c:v>
                </c:pt>
                <c:pt idx="9">
                  <c:v>44758</c:v>
                </c:pt>
                <c:pt idx="10">
                  <c:v>47908</c:v>
                </c:pt>
              </c:numCache>
            </c:numRef>
          </c:val>
          <c:smooth val="1"/>
          <c:extLst>
            <c:ext xmlns:c16="http://schemas.microsoft.com/office/drawing/2014/chart" uri="{C3380CC4-5D6E-409C-BE32-E72D297353CC}">
              <c16:uniqueId val="{00000000-5212-4827-A2B2-F9E4380393E9}"/>
            </c:ext>
          </c:extLst>
        </c:ser>
        <c:ser>
          <c:idx val="1"/>
          <c:order val="1"/>
          <c:tx>
            <c:strRef>
              <c:f>Sheet1!$A$3</c:f>
              <c:strCache>
                <c:ptCount val="1"/>
                <c:pt idx="0">
                  <c:v>A6L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Sheet1!$B$3:$L$3</c:f>
              <c:numCache>
                <c:formatCode>General</c:formatCode>
                <c:ptCount val="11"/>
                <c:pt idx="0">
                  <c:v>536493</c:v>
                </c:pt>
                <c:pt idx="1">
                  <c:v>441602</c:v>
                </c:pt>
                <c:pt idx="2">
                  <c:v>358687</c:v>
                </c:pt>
                <c:pt idx="3">
                  <c:v>410198</c:v>
                </c:pt>
                <c:pt idx="4">
                  <c:v>440157</c:v>
                </c:pt>
                <c:pt idx="5">
                  <c:v>505572</c:v>
                </c:pt>
                <c:pt idx="6">
                  <c:v>528349</c:v>
                </c:pt>
                <c:pt idx="7">
                  <c:v>621478</c:v>
                </c:pt>
                <c:pt idx="8">
                  <c:v>1074411</c:v>
                </c:pt>
                <c:pt idx="9">
                  <c:v>919718</c:v>
                </c:pt>
                <c:pt idx="10">
                  <c:v>663281</c:v>
                </c:pt>
              </c:numCache>
            </c:numRef>
          </c:val>
          <c:smooth val="1"/>
          <c:extLst>
            <c:ext xmlns:c16="http://schemas.microsoft.com/office/drawing/2014/chart" uri="{C3380CC4-5D6E-409C-BE32-E72D297353CC}">
              <c16:uniqueId val="{00000001-5212-4827-A2B2-F9E4380393E9}"/>
            </c:ext>
          </c:extLst>
        </c:ser>
        <c:ser>
          <c:idx val="2"/>
          <c:order val="2"/>
          <c:tx>
            <c:strRef>
              <c:f>Sheet1!$A$4</c:f>
              <c:strCache>
                <c:ptCount val="1"/>
                <c:pt idx="0">
                  <c:v>5系</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Sheet1!$B$4:$L$4</c:f>
              <c:numCache>
                <c:formatCode>General</c:formatCode>
                <c:ptCount val="11"/>
                <c:pt idx="0">
                  <c:v>257346</c:v>
                </c:pt>
                <c:pt idx="1">
                  <c:v>243061</c:v>
                </c:pt>
                <c:pt idx="2">
                  <c:v>232185</c:v>
                </c:pt>
                <c:pt idx="3">
                  <c:v>248477</c:v>
                </c:pt>
                <c:pt idx="4">
                  <c:v>368298</c:v>
                </c:pt>
                <c:pt idx="5">
                  <c:v>358290</c:v>
                </c:pt>
                <c:pt idx="6">
                  <c:v>488621</c:v>
                </c:pt>
                <c:pt idx="7">
                  <c:v>782369</c:v>
                </c:pt>
                <c:pt idx="8">
                  <c:v>1009613</c:v>
                </c:pt>
                <c:pt idx="9">
                  <c:v>1015272</c:v>
                </c:pt>
                <c:pt idx="10">
                  <c:v>839534</c:v>
                </c:pt>
              </c:numCache>
            </c:numRef>
          </c:val>
          <c:smooth val="1"/>
          <c:extLst>
            <c:ext xmlns:c16="http://schemas.microsoft.com/office/drawing/2014/chart" uri="{C3380CC4-5D6E-409C-BE32-E72D297353CC}">
              <c16:uniqueId val="{00000002-5212-4827-A2B2-F9E4380393E9}"/>
            </c:ext>
          </c:extLst>
        </c:ser>
        <c:ser>
          <c:idx val="3"/>
          <c:order val="3"/>
          <c:tx>
            <c:strRef>
              <c:f>Sheet1!$A$5</c:f>
              <c:strCache>
                <c:ptCount val="1"/>
                <c:pt idx="0">
                  <c:v>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Sheet1!$B$5:$L$5</c:f>
              <c:numCache>
                <c:formatCode>General</c:formatCode>
                <c:ptCount val="11"/>
                <c:pt idx="0">
                  <c:v>111761</c:v>
                </c:pt>
                <c:pt idx="1">
                  <c:v>105798</c:v>
                </c:pt>
                <c:pt idx="2">
                  <c:v>126212</c:v>
                </c:pt>
                <c:pt idx="3">
                  <c:v>123529</c:v>
                </c:pt>
                <c:pt idx="4">
                  <c:v>117723</c:v>
                </c:pt>
                <c:pt idx="5">
                  <c:v>123336</c:v>
                </c:pt>
                <c:pt idx="6">
                  <c:v>135941</c:v>
                </c:pt>
                <c:pt idx="7">
                  <c:v>151478</c:v>
                </c:pt>
                <c:pt idx="8">
                  <c:v>255697</c:v>
                </c:pt>
                <c:pt idx="9">
                  <c:v>198703</c:v>
                </c:pt>
                <c:pt idx="10">
                  <c:v>292355</c:v>
                </c:pt>
              </c:numCache>
            </c:numRef>
          </c:val>
          <c:smooth val="0"/>
          <c:extLst>
            <c:ext xmlns:c16="http://schemas.microsoft.com/office/drawing/2014/chart" uri="{C3380CC4-5D6E-409C-BE32-E72D297353CC}">
              <c16:uniqueId val="{00000003-5212-4827-A2B2-F9E4380393E9}"/>
            </c:ext>
          </c:extLst>
        </c:ser>
        <c:dLbls>
          <c:showLegendKey val="0"/>
          <c:showVal val="0"/>
          <c:showCatName val="0"/>
          <c:showSerName val="0"/>
          <c:showPercent val="0"/>
          <c:showBubbleSize val="0"/>
        </c:dLbls>
        <c:marker val="1"/>
        <c:smooth val="0"/>
        <c:axId val="140116736"/>
        <c:axId val="140117888"/>
      </c:lineChart>
      <c:catAx>
        <c:axId val="140116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40117888"/>
        <c:crosses val="autoZero"/>
        <c:auto val="1"/>
        <c:lblAlgn val="ctr"/>
        <c:lblOffset val="100"/>
        <c:noMultiLvlLbl val="0"/>
      </c:catAx>
      <c:valAx>
        <c:axId val="14011788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crossAx val="140116736"/>
        <c:crosses val="autoZero"/>
        <c:crossBetween val="between"/>
        <c:majorUnit val="4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sz="1100">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7624-422C-88CF-2F7AE6162BE1}"/>
            </c:ext>
          </c:extLst>
        </c:ser>
        <c:dLbls>
          <c:showLegendKey val="0"/>
          <c:showVal val="0"/>
          <c:showCatName val="0"/>
          <c:showSerName val="0"/>
          <c:showPercent val="0"/>
          <c:showBubbleSize val="0"/>
        </c:dLbls>
        <c:gapWidth val="20"/>
        <c:overlap val="50"/>
        <c:axId val="140161408"/>
        <c:axId val="140162944"/>
      </c:barChart>
      <c:catAx>
        <c:axId val="140161408"/>
        <c:scaling>
          <c:orientation val="minMax"/>
        </c:scaling>
        <c:delete val="1"/>
        <c:axPos val="l"/>
        <c:numFmt formatCode="General" sourceLinked="1"/>
        <c:majorTickMark val="out"/>
        <c:minorTickMark val="none"/>
        <c:tickLblPos val="none"/>
        <c:crossAx val="140162944"/>
        <c:crosses val="autoZero"/>
        <c:auto val="1"/>
        <c:lblAlgn val="ctr"/>
        <c:lblOffset val="100"/>
        <c:noMultiLvlLbl val="0"/>
      </c:catAx>
      <c:valAx>
        <c:axId val="140162944"/>
        <c:scaling>
          <c:orientation val="minMax"/>
          <c:max val="50000"/>
        </c:scaling>
        <c:delete val="1"/>
        <c:axPos val="b"/>
        <c:numFmt formatCode="General" sourceLinked="1"/>
        <c:majorTickMark val="out"/>
        <c:minorTickMark val="none"/>
        <c:tickLblPos val="none"/>
        <c:crossAx val="14016140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216</c:v>
                </c:pt>
                <c:pt idx="1">
                  <c:v>2746</c:v>
                </c:pt>
                <c:pt idx="2">
                  <c:v>23186</c:v>
                </c:pt>
              </c:numCache>
            </c:numRef>
          </c:val>
          <c:extLst>
            <c:ext xmlns:c16="http://schemas.microsoft.com/office/drawing/2014/chart" uri="{C3380CC4-5D6E-409C-BE32-E72D297353CC}">
              <c16:uniqueId val="{00000000-1468-4F8A-AB1A-E43EE8BE995F}"/>
            </c:ext>
          </c:extLst>
        </c:ser>
        <c:dLbls>
          <c:showLegendKey val="0"/>
          <c:showVal val="0"/>
          <c:showCatName val="0"/>
          <c:showSerName val="0"/>
          <c:showPercent val="0"/>
          <c:showBubbleSize val="0"/>
        </c:dLbls>
        <c:gapWidth val="20"/>
        <c:overlap val="50"/>
        <c:axId val="140079488"/>
        <c:axId val="140081408"/>
      </c:barChart>
      <c:catAx>
        <c:axId val="140079488"/>
        <c:scaling>
          <c:orientation val="minMax"/>
        </c:scaling>
        <c:delete val="1"/>
        <c:axPos val="l"/>
        <c:numFmt formatCode="General" sourceLinked="1"/>
        <c:majorTickMark val="none"/>
        <c:minorTickMark val="none"/>
        <c:tickLblPos val="none"/>
        <c:crossAx val="140081408"/>
        <c:crosses val="autoZero"/>
        <c:auto val="1"/>
        <c:lblAlgn val="ctr"/>
        <c:lblOffset val="100"/>
        <c:noMultiLvlLbl val="0"/>
      </c:catAx>
      <c:valAx>
        <c:axId val="140081408"/>
        <c:scaling>
          <c:orientation val="minMax"/>
        </c:scaling>
        <c:delete val="1"/>
        <c:axPos val="b"/>
        <c:numFmt formatCode="General" sourceLinked="1"/>
        <c:majorTickMark val="none"/>
        <c:minorTickMark val="none"/>
        <c:tickLblPos val="none"/>
        <c:crossAx val="14007948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F292-440A-B94B-C35179D21878}"/>
            </c:ext>
          </c:extLst>
        </c:ser>
        <c:dLbls>
          <c:showLegendKey val="0"/>
          <c:showVal val="0"/>
          <c:showCatName val="0"/>
          <c:showSerName val="0"/>
          <c:showPercent val="0"/>
          <c:showBubbleSize val="0"/>
        </c:dLbls>
        <c:gapWidth val="20"/>
        <c:overlap val="50"/>
        <c:axId val="140423936"/>
        <c:axId val="140425472"/>
      </c:barChart>
      <c:catAx>
        <c:axId val="140423936"/>
        <c:scaling>
          <c:orientation val="minMax"/>
        </c:scaling>
        <c:delete val="1"/>
        <c:axPos val="l"/>
        <c:numFmt formatCode="General" sourceLinked="1"/>
        <c:majorTickMark val="out"/>
        <c:minorTickMark val="none"/>
        <c:tickLblPos val="none"/>
        <c:crossAx val="140425472"/>
        <c:crosses val="autoZero"/>
        <c:auto val="1"/>
        <c:lblAlgn val="ctr"/>
        <c:lblOffset val="100"/>
        <c:noMultiLvlLbl val="0"/>
      </c:catAx>
      <c:valAx>
        <c:axId val="140425472"/>
        <c:scaling>
          <c:orientation val="minMax"/>
          <c:max val="50000"/>
        </c:scaling>
        <c:delete val="1"/>
        <c:axPos val="b"/>
        <c:numFmt formatCode="General" sourceLinked="1"/>
        <c:majorTickMark val="out"/>
        <c:minorTickMark val="none"/>
        <c:tickLblPos val="none"/>
        <c:crossAx val="14042393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7604-4D5D-9DFC-A90039768F73}"/>
            </c:ext>
          </c:extLst>
        </c:ser>
        <c:dLbls>
          <c:showLegendKey val="0"/>
          <c:showVal val="0"/>
          <c:showCatName val="0"/>
          <c:showSerName val="0"/>
          <c:showPercent val="0"/>
          <c:showBubbleSize val="0"/>
        </c:dLbls>
        <c:gapWidth val="20"/>
        <c:overlap val="50"/>
        <c:axId val="140718848"/>
        <c:axId val="140720384"/>
      </c:barChart>
      <c:catAx>
        <c:axId val="140718848"/>
        <c:scaling>
          <c:orientation val="minMax"/>
        </c:scaling>
        <c:delete val="1"/>
        <c:axPos val="l"/>
        <c:numFmt formatCode="General" sourceLinked="1"/>
        <c:majorTickMark val="out"/>
        <c:minorTickMark val="none"/>
        <c:tickLblPos val="none"/>
        <c:crossAx val="140720384"/>
        <c:crosses val="autoZero"/>
        <c:auto val="1"/>
        <c:lblAlgn val="ctr"/>
        <c:lblOffset val="100"/>
        <c:noMultiLvlLbl val="0"/>
      </c:catAx>
      <c:valAx>
        <c:axId val="140720384"/>
        <c:scaling>
          <c:orientation val="minMax"/>
          <c:max val="50000"/>
        </c:scaling>
        <c:delete val="1"/>
        <c:axPos val="b"/>
        <c:numFmt formatCode="General" sourceLinked="1"/>
        <c:majorTickMark val="out"/>
        <c:minorTickMark val="none"/>
        <c:tickLblPos val="none"/>
        <c:crossAx val="14071884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6C29-49AD-A60B-840115596A03}"/>
            </c:ext>
          </c:extLst>
        </c:ser>
        <c:dLbls>
          <c:showLegendKey val="0"/>
          <c:showVal val="0"/>
          <c:showCatName val="0"/>
          <c:showSerName val="0"/>
          <c:showPercent val="0"/>
          <c:showBubbleSize val="0"/>
        </c:dLbls>
        <c:gapWidth val="20"/>
        <c:overlap val="50"/>
        <c:axId val="140811648"/>
        <c:axId val="140813440"/>
      </c:barChart>
      <c:catAx>
        <c:axId val="140811648"/>
        <c:scaling>
          <c:orientation val="minMax"/>
        </c:scaling>
        <c:delete val="1"/>
        <c:axPos val="l"/>
        <c:numFmt formatCode="General" sourceLinked="1"/>
        <c:majorTickMark val="out"/>
        <c:minorTickMark val="none"/>
        <c:tickLblPos val="none"/>
        <c:crossAx val="140813440"/>
        <c:crosses val="autoZero"/>
        <c:auto val="1"/>
        <c:lblAlgn val="ctr"/>
        <c:lblOffset val="100"/>
        <c:noMultiLvlLbl val="0"/>
      </c:catAx>
      <c:valAx>
        <c:axId val="140813440"/>
        <c:scaling>
          <c:orientation val="minMax"/>
          <c:max val="50000"/>
        </c:scaling>
        <c:delete val="1"/>
        <c:axPos val="b"/>
        <c:numFmt formatCode="General" sourceLinked="1"/>
        <c:majorTickMark val="out"/>
        <c:minorTickMark val="none"/>
        <c:tickLblPos val="none"/>
        <c:crossAx val="14081164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1276</c:v>
                </c:pt>
                <c:pt idx="1">
                  <c:v>18275</c:v>
                </c:pt>
                <c:pt idx="2">
                  <c:v>111441</c:v>
                </c:pt>
              </c:numCache>
            </c:numRef>
          </c:val>
          <c:extLst>
            <c:ext xmlns:c16="http://schemas.microsoft.com/office/drawing/2014/chart" uri="{C3380CC4-5D6E-409C-BE32-E72D297353CC}">
              <c16:uniqueId val="{00000000-9740-44F2-B429-20CF52782D90}"/>
            </c:ext>
          </c:extLst>
        </c:ser>
        <c:dLbls>
          <c:showLegendKey val="0"/>
          <c:showVal val="0"/>
          <c:showCatName val="0"/>
          <c:showSerName val="0"/>
          <c:showPercent val="0"/>
          <c:showBubbleSize val="0"/>
        </c:dLbls>
        <c:gapWidth val="20"/>
        <c:overlap val="50"/>
        <c:axId val="156832512"/>
        <c:axId val="156834048"/>
      </c:barChart>
      <c:catAx>
        <c:axId val="156832512"/>
        <c:scaling>
          <c:orientation val="minMax"/>
        </c:scaling>
        <c:delete val="1"/>
        <c:axPos val="l"/>
        <c:numFmt formatCode="General" sourceLinked="1"/>
        <c:majorTickMark val="none"/>
        <c:minorTickMark val="none"/>
        <c:tickLblPos val="none"/>
        <c:crossAx val="156834048"/>
        <c:crosses val="autoZero"/>
        <c:auto val="1"/>
        <c:lblAlgn val="ctr"/>
        <c:lblOffset val="100"/>
        <c:noMultiLvlLbl val="0"/>
      </c:catAx>
      <c:valAx>
        <c:axId val="156834048"/>
        <c:scaling>
          <c:orientation val="minMax"/>
        </c:scaling>
        <c:delete val="1"/>
        <c:axPos val="b"/>
        <c:numFmt formatCode="General" sourceLinked="1"/>
        <c:majorTickMark val="none"/>
        <c:minorTickMark val="none"/>
        <c:tickLblPos val="none"/>
        <c:crossAx val="15683251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1223</c:v>
                </c:pt>
                <c:pt idx="1">
                  <c:v>15965</c:v>
                </c:pt>
                <c:pt idx="2">
                  <c:v>103446</c:v>
                </c:pt>
              </c:numCache>
            </c:numRef>
          </c:val>
          <c:extLst>
            <c:ext xmlns:c16="http://schemas.microsoft.com/office/drawing/2014/chart" uri="{C3380CC4-5D6E-409C-BE32-E72D297353CC}">
              <c16:uniqueId val="{00000000-F259-4BD5-A86F-F86882A2B2B7}"/>
            </c:ext>
          </c:extLst>
        </c:ser>
        <c:dLbls>
          <c:showLegendKey val="0"/>
          <c:showVal val="0"/>
          <c:showCatName val="0"/>
          <c:showSerName val="0"/>
          <c:showPercent val="0"/>
          <c:showBubbleSize val="0"/>
        </c:dLbls>
        <c:gapWidth val="20"/>
        <c:overlap val="50"/>
        <c:axId val="156891008"/>
        <c:axId val="156892544"/>
      </c:barChart>
      <c:catAx>
        <c:axId val="156891008"/>
        <c:scaling>
          <c:orientation val="minMax"/>
        </c:scaling>
        <c:delete val="1"/>
        <c:axPos val="l"/>
        <c:numFmt formatCode="General" sourceLinked="1"/>
        <c:majorTickMark val="none"/>
        <c:minorTickMark val="none"/>
        <c:tickLblPos val="none"/>
        <c:crossAx val="156892544"/>
        <c:crosses val="autoZero"/>
        <c:auto val="1"/>
        <c:lblAlgn val="ctr"/>
        <c:lblOffset val="100"/>
        <c:noMultiLvlLbl val="0"/>
      </c:catAx>
      <c:valAx>
        <c:axId val="156892544"/>
        <c:scaling>
          <c:orientation val="minMax"/>
        </c:scaling>
        <c:delete val="1"/>
        <c:axPos val="b"/>
        <c:numFmt formatCode="General" sourceLinked="1"/>
        <c:majorTickMark val="none"/>
        <c:minorTickMark val="none"/>
        <c:tickLblPos val="none"/>
        <c:crossAx val="15689100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607</c:v>
                </c:pt>
                <c:pt idx="1">
                  <c:v>10076</c:v>
                </c:pt>
                <c:pt idx="2">
                  <c:v>58022</c:v>
                </c:pt>
              </c:numCache>
            </c:numRef>
          </c:val>
          <c:extLst>
            <c:ext xmlns:c16="http://schemas.microsoft.com/office/drawing/2014/chart" uri="{C3380CC4-5D6E-409C-BE32-E72D297353CC}">
              <c16:uniqueId val="{00000000-B7AC-475C-BA28-C44816B2369F}"/>
            </c:ext>
          </c:extLst>
        </c:ser>
        <c:dLbls>
          <c:showLegendKey val="0"/>
          <c:showVal val="0"/>
          <c:showCatName val="0"/>
          <c:showSerName val="0"/>
          <c:showPercent val="0"/>
          <c:showBubbleSize val="0"/>
        </c:dLbls>
        <c:gapWidth val="20"/>
        <c:overlap val="50"/>
        <c:axId val="358689792"/>
        <c:axId val="358712064"/>
      </c:barChart>
      <c:catAx>
        <c:axId val="358689792"/>
        <c:scaling>
          <c:orientation val="minMax"/>
        </c:scaling>
        <c:delete val="1"/>
        <c:axPos val="l"/>
        <c:numFmt formatCode="General" sourceLinked="1"/>
        <c:majorTickMark val="none"/>
        <c:minorTickMark val="none"/>
        <c:tickLblPos val="none"/>
        <c:crossAx val="358712064"/>
        <c:crosses val="autoZero"/>
        <c:auto val="1"/>
        <c:lblAlgn val="ctr"/>
        <c:lblOffset val="100"/>
        <c:noMultiLvlLbl val="0"/>
      </c:catAx>
      <c:valAx>
        <c:axId val="358712064"/>
        <c:scaling>
          <c:orientation val="minMax"/>
        </c:scaling>
        <c:delete val="1"/>
        <c:axPos val="b"/>
        <c:numFmt formatCode="General" sourceLinked="1"/>
        <c:majorTickMark val="none"/>
        <c:minorTickMark val="none"/>
        <c:tickLblPos val="none"/>
        <c:crossAx val="35868979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216514356708606E-2"/>
          <c:y val="3.13359035856604E-2"/>
          <c:w val="0.899144769541389"/>
          <c:h val="0.81451432597849704"/>
        </c:manualLayout>
      </c:layout>
      <c:bubbleChart>
        <c:varyColors val="0"/>
        <c:ser>
          <c:idx val="0"/>
          <c:order val="0"/>
          <c:tx>
            <c:strRef>
              <c:f>Sheet1!$B$1</c:f>
              <c:strCache>
                <c:ptCount val="1"/>
                <c:pt idx="0">
                  <c:v>Y 值</c:v>
                </c:pt>
              </c:strCache>
            </c:strRef>
          </c:tx>
          <c:spPr>
            <a:solidFill>
              <a:srgbClr val="D1BB4B">
                <a:alpha val="88000"/>
              </a:srgbClr>
            </a:solidFill>
            <a:ln>
              <a:noFill/>
            </a:ln>
            <a:effectLst/>
          </c:spPr>
          <c:invertIfNegative val="0"/>
          <c:dLbls>
            <c:dLbl>
              <c:idx val="0"/>
              <c:tx>
                <c:rich>
                  <a:bodyPr/>
                  <a:lstStyle/>
                  <a:p>
                    <a:fld id="{B829B01F-1AFC-4CC8-9FA3-8EF55BBFACF1}"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C5F-4537-A0A4-FEEDD4315053}"/>
                </c:ext>
              </c:extLst>
            </c:dLbl>
            <c:dLbl>
              <c:idx val="1"/>
              <c:layout>
                <c:manualLayout>
                  <c:x val="-3.7302191269723603E-2"/>
                  <c:y val="-4.8385230653978699E-2"/>
                </c:manualLayout>
              </c:layout>
              <c:tx>
                <c:rich>
                  <a:bodyPr/>
                  <a:lstStyle/>
                  <a:p>
                    <a:fld id="{F44C93DB-47CD-429B-B56A-0B3AB9382988}" type="CELLRANGE">
                      <a:rPr lang="zh-CN" altLang="en-US"/>
                      <a:pPr/>
                      <a:t>[CELLRANGE]</a:t>
                    </a:fld>
                    <a:endParaRPr lang="zh-CN"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C5F-4537-A0A4-FEEDD4315053}"/>
                </c:ext>
              </c:extLst>
            </c:dLbl>
            <c:dLbl>
              <c:idx val="2"/>
              <c:layout>
                <c:manualLayout>
                  <c:x val="-4.1362912180756099E-2"/>
                  <c:y val="-8.1490914785648294E-2"/>
                </c:manualLayout>
              </c:layout>
              <c:tx>
                <c:rich>
                  <a:bodyPr/>
                  <a:lstStyle/>
                  <a:p>
                    <a:fld id="{8CA06D34-0B7D-468D-AF3D-04F29A999EF2}" type="CELLRANGE">
                      <a:rPr lang="zh-CN" altLang="en-US"/>
                      <a:pPr/>
                      <a:t>[CELLRANGE]</a:t>
                    </a:fld>
                    <a:endParaRPr lang="zh-CN"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C5F-4537-A0A4-FEEDD4315053}"/>
                </c:ext>
              </c:extLst>
            </c:dLbl>
            <c:dLbl>
              <c:idx val="3"/>
              <c:layout>
                <c:manualLayout>
                  <c:x val="2.7844571250738501E-2"/>
                  <c:y val="-3.05590930446181E-2"/>
                </c:manualLayout>
              </c:layout>
              <c:tx>
                <c:rich>
                  <a:bodyPr/>
                  <a:lstStyle/>
                  <a:p>
                    <a:fld id="{4045D240-51A2-42D0-A795-AAB43220D4D7}" type="CELLRANGE">
                      <a:rPr lang="zh-CN" altLang="en-US"/>
                      <a:pPr/>
                      <a:t>[CELLRANGE]</a:t>
                    </a:fld>
                    <a:endParaRPr lang="zh-CN"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C5F-4537-A0A4-FEEDD4315053}"/>
                </c:ext>
              </c:extLst>
            </c:dLbl>
            <c:dLbl>
              <c:idx val="4"/>
              <c:layout>
                <c:manualLayout>
                  <c:x val="-7.5173916773499605E-2"/>
                  <c:y val="-0.112050007830266"/>
                </c:manualLayout>
              </c:layout>
              <c:tx>
                <c:rich>
                  <a:bodyPr/>
                  <a:lstStyle/>
                  <a:p>
                    <a:fld id="{5F76484A-B68D-4611-AB7C-705CE35F09B4}" type="CELLRANGE">
                      <a:rPr lang="zh-CN" altLang="en-US"/>
                      <a:pPr/>
                      <a:t>[CELLRANGE]</a:t>
                    </a:fld>
                    <a:endParaRPr lang="zh-CN"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CC5F-4537-A0A4-FEEDD4315053}"/>
                </c:ext>
              </c:extLst>
            </c:dLbl>
            <c:dLbl>
              <c:idx val="5"/>
              <c:layout>
                <c:manualLayout>
                  <c:x val="-0.17552777649458701"/>
                  <c:y val="-0.17062160283245101"/>
                </c:manualLayout>
              </c:layout>
              <c:tx>
                <c:rich>
                  <a:bodyPr/>
                  <a:lstStyle/>
                  <a:p>
                    <a:fld id="{32EC8D18-BFC2-4587-9A27-742604A45C94}" type="CELLRANGE">
                      <a:rPr lang="zh-CN" altLang="en-US"/>
                      <a:pPr/>
                      <a:t>[CELLRANGE]</a:t>
                    </a:fld>
                    <a:endParaRPr lang="zh-CN"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CC5F-4537-A0A4-FEEDD4315053}"/>
                </c:ext>
              </c:extLst>
            </c:dLbl>
            <c:dLbl>
              <c:idx val="6"/>
              <c:layout>
                <c:manualLayout>
                  <c:x val="-1.8155455840995101E-2"/>
                  <c:y val="-9.1677279133854206E-2"/>
                </c:manualLayout>
              </c:layout>
              <c:tx>
                <c:rich>
                  <a:bodyPr/>
                  <a:lstStyle/>
                  <a:p>
                    <a:fld id="{9A9BE7E5-701E-46B4-9859-FBD4C76D8E36}" type="CELLRANGE">
                      <a:rPr lang="zh-CN" altLang="en-US"/>
                      <a:pPr/>
                      <a:t>[CELLRANGE]</a:t>
                    </a:fld>
                    <a:endParaRPr lang="zh-CN"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CC5F-4537-A0A4-FEEDD4315053}"/>
                </c:ext>
              </c:extLst>
            </c:dLbl>
            <c:dLbl>
              <c:idx val="7"/>
              <c:tx>
                <c:rich>
                  <a:bodyPr/>
                  <a:lstStyle/>
                  <a:p>
                    <a:fld id="{FB10BA96-A3D1-4B88-944B-7A048E8F0E99}"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CC5F-4537-A0A4-FEEDD4315053}"/>
                </c:ext>
              </c:extLst>
            </c:dLbl>
            <c:dLbl>
              <c:idx val="8"/>
              <c:layout>
                <c:manualLayout>
                  <c:x val="-4.3846755261266801E-2"/>
                  <c:y val="-7.1304550437442202E-2"/>
                </c:manualLayout>
              </c:layout>
              <c:tx>
                <c:rich>
                  <a:bodyPr/>
                  <a:lstStyle/>
                  <a:p>
                    <a:fld id="{2F40F3DE-0709-43C6-9537-30F3A6454DF4}" type="CELLRANGE">
                      <a:rPr lang="zh-CN" altLang="en-US"/>
                      <a:pPr/>
                      <a:t>[CELLRANGE]</a:t>
                    </a:fld>
                    <a:endParaRPr lang="zh-CN"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CC5F-4537-A0A4-FEEDD4315053}"/>
                </c:ext>
              </c:extLst>
            </c:dLbl>
            <c:dLbl>
              <c:idx val="9"/>
              <c:layout>
                <c:manualLayout>
                  <c:x val="-0.143288092453667"/>
                  <c:y val="-7.3851141524493694E-2"/>
                </c:manualLayout>
              </c:layout>
              <c:tx>
                <c:rich>
                  <a:bodyPr/>
                  <a:lstStyle/>
                  <a:p>
                    <a:fld id="{7F436178-3BDC-4C03-9ED4-FEB67F061205}" type="CELLRANGE">
                      <a:rPr lang="zh-CN" altLang="en-US"/>
                      <a:pPr/>
                      <a:t>[CELLRANGE]</a:t>
                    </a:fld>
                    <a:endParaRPr lang="zh-CN" alt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CC5F-4537-A0A4-FEEDD4315053}"/>
                </c:ext>
              </c:extLst>
            </c:dLbl>
            <c:spPr>
              <a:noFill/>
              <a:ln>
                <a:noFill/>
              </a:ln>
              <a:effectLst/>
            </c:spPr>
            <c:txPr>
              <a:bodyPr rot="0" spcFirstLastPara="1" vertOverflow="ellipsis" vert="horz" wrap="square" lIns="38100" tIns="19050" rIns="38100" bIns="19050" anchor="ctr" anchorCtr="1"/>
              <a:lstStyle/>
              <a:p>
                <a:pPr>
                  <a:defRPr lang="zh-CN" sz="105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0.00%</c:formatCode>
                <c:ptCount val="10"/>
                <c:pt idx="0" formatCode="0%">
                  <c:v>0.28999999999999998</c:v>
                </c:pt>
                <c:pt idx="1">
                  <c:v>0.13289999999999999</c:v>
                </c:pt>
                <c:pt idx="2">
                  <c:v>0.1174</c:v>
                </c:pt>
                <c:pt idx="3">
                  <c:v>0.12180000000000001</c:v>
                </c:pt>
                <c:pt idx="4">
                  <c:v>8.9200000000000002E-2</c:v>
                </c:pt>
                <c:pt idx="5">
                  <c:v>8.7300000000000003E-2</c:v>
                </c:pt>
                <c:pt idx="6">
                  <c:v>8.3400000000000002E-2</c:v>
                </c:pt>
                <c:pt idx="7">
                  <c:v>7.3700000000000002E-2</c:v>
                </c:pt>
                <c:pt idx="8">
                  <c:v>7.1800000000000003E-2</c:v>
                </c:pt>
                <c:pt idx="9">
                  <c:v>6.9800000000000001E-2</c:v>
                </c:pt>
              </c:numCache>
            </c:numRef>
          </c:xVal>
          <c:yVal>
            <c:numRef>
              <c:f>Sheet1!$B$2:$B$11</c:f>
              <c:numCache>
                <c:formatCode>0%</c:formatCode>
                <c:ptCount val="10"/>
                <c:pt idx="0" formatCode="0.00%">
                  <c:v>3.56E-2</c:v>
                </c:pt>
                <c:pt idx="1">
                  <c:v>0</c:v>
                </c:pt>
                <c:pt idx="2">
                  <c:v>0</c:v>
                </c:pt>
                <c:pt idx="3" formatCode="0.00%">
                  <c:v>5.2600000000000001E-2</c:v>
                </c:pt>
                <c:pt idx="4">
                  <c:v>0</c:v>
                </c:pt>
                <c:pt idx="5">
                  <c:v>0</c:v>
                </c:pt>
                <c:pt idx="6" formatCode="0.00%">
                  <c:v>6.0100000000000001E-2</c:v>
                </c:pt>
                <c:pt idx="7">
                  <c:v>0</c:v>
                </c:pt>
                <c:pt idx="8">
                  <c:v>0</c:v>
                </c:pt>
                <c:pt idx="9">
                  <c:v>0</c:v>
                </c:pt>
              </c:numCache>
            </c:numRef>
          </c:yVal>
          <c:bubbleSize>
            <c:numRef>
              <c:f>Sheet1!$C$2:$C$11</c:f>
              <c:numCache>
                <c:formatCode>General</c:formatCode>
                <c:ptCount val="10"/>
                <c:pt idx="0">
                  <c:v>1175527</c:v>
                </c:pt>
                <c:pt idx="1">
                  <c:v>1222319</c:v>
                </c:pt>
                <c:pt idx="2">
                  <c:v>2178438</c:v>
                </c:pt>
                <c:pt idx="3">
                  <c:v>261015</c:v>
                </c:pt>
                <c:pt idx="4">
                  <c:v>8521345</c:v>
                </c:pt>
                <c:pt idx="5">
                  <c:v>3533068</c:v>
                </c:pt>
                <c:pt idx="6">
                  <c:v>229792</c:v>
                </c:pt>
                <c:pt idx="7">
                  <c:v>2657045</c:v>
                </c:pt>
                <c:pt idx="8">
                  <c:v>2050096</c:v>
                </c:pt>
                <c:pt idx="9">
                  <c:v>1403799</c:v>
                </c:pt>
              </c:numCache>
            </c:numRef>
          </c:bubbleSize>
          <c:bubble3D val="0"/>
          <c:extLst>
            <c:ext xmlns:c15="http://schemas.microsoft.com/office/drawing/2012/chart" uri="{02D57815-91ED-43cb-92C2-25804820EDAC}">
              <c15:datalabelsRange>
                <c15:f>Sheet1!$D$2:$D$11</c15:f>
                <c15:dlblRangeCache>
                  <c:ptCount val="10"/>
                  <c:pt idx="0">
                    <c:v>北京奔驰:GLA级</c:v>
                  </c:pt>
                  <c:pt idx="1">
                    <c:v>一汽奥迪:Q3</c:v>
                  </c:pt>
                  <c:pt idx="2">
                    <c:v>华晨宝马:X1</c:v>
                  </c:pt>
                  <c:pt idx="3">
                    <c:v>广汽讴歌:CDX</c:v>
                  </c:pt>
                  <c:pt idx="4">
                    <c:v>上汽大众:途观</c:v>
                  </c:pt>
                  <c:pt idx="5">
                    <c:v>上汽通用别克:昂科威ENVISION</c:v>
                  </c:pt>
                  <c:pt idx="6">
                    <c:v>东风英菲尼迪:QX50</c:v>
                  </c:pt>
                  <c:pt idx="7">
                    <c:v>一汽马自达:CX-4</c:v>
                  </c:pt>
                  <c:pt idx="8">
                    <c:v>一汽奥迪:Q5</c:v>
                  </c:pt>
                  <c:pt idx="9">
                    <c:v>广汽本田:冠道</c:v>
                  </c:pt>
                </c15:dlblRangeCache>
              </c15:datalabelsRange>
            </c:ext>
            <c:ext xmlns:c16="http://schemas.microsoft.com/office/drawing/2014/chart" uri="{C3380CC4-5D6E-409C-BE32-E72D297353CC}">
              <c16:uniqueId val="{0000000A-CC5F-4537-A0A4-FEEDD4315053}"/>
            </c:ext>
          </c:extLst>
        </c:ser>
        <c:dLbls>
          <c:showLegendKey val="0"/>
          <c:showVal val="1"/>
          <c:showCatName val="0"/>
          <c:showSerName val="0"/>
          <c:showPercent val="0"/>
          <c:showBubbleSize val="0"/>
        </c:dLbls>
        <c:bubbleScale val="100"/>
        <c:showNegBubbles val="0"/>
        <c:axId val="136593792"/>
        <c:axId val="136595712"/>
      </c:bubbleChart>
      <c:valAx>
        <c:axId val="136593792"/>
        <c:scaling>
          <c:orientation val="minMax"/>
          <c:max val="0.35"/>
          <c:min val="0"/>
        </c:scaling>
        <c:delete val="0"/>
        <c:axPos val="b"/>
        <c:title>
          <c:tx>
            <c:rich>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a:t>主动对比</a:t>
                </a:r>
              </a:p>
            </c:rich>
          </c:tx>
          <c:layout>
            <c:manualLayout>
              <c:xMode val="edge"/>
              <c:yMode val="edge"/>
              <c:x val="0.47424334136527202"/>
              <c:y val="0.84855546590026998"/>
            </c:manualLayout>
          </c:layout>
          <c:overlay val="0"/>
          <c:spPr>
            <a:noFill/>
            <a:ln>
              <a:noFill/>
            </a:ln>
            <a:effectLst/>
          </c:spPr>
          <c:txPr>
            <a:bodyPr rot="0" spcFirstLastPara="1"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36595712"/>
        <c:crosses val="autoZero"/>
        <c:crossBetween val="midCat"/>
      </c:valAx>
      <c:valAx>
        <c:axId val="136595712"/>
        <c:scaling>
          <c:orientation val="minMax"/>
          <c:max val="0.35"/>
          <c:min val="-0.05"/>
        </c:scaling>
        <c:delete val="0"/>
        <c:axPos val="l"/>
        <c:title>
          <c:tx>
            <c:rich>
              <a:bodyPr rot="-5400000" spcFirstLastPara="1"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a:t>被动对比</a:t>
                </a:r>
              </a:p>
            </c:rich>
          </c:tx>
          <c:overlay val="0"/>
          <c:spPr>
            <a:noFill/>
            <a:ln>
              <a:noFill/>
            </a:ln>
            <a:effectLst/>
          </c:spPr>
          <c:txPr>
            <a:bodyPr rot="-5400000" spcFirstLastPara="1"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2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36593792"/>
        <c:crosses val="autoZero"/>
        <c:crossBetween val="midCat"/>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lang="zh-CN" sz="1200">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216514356708606E-2"/>
          <c:y val="3.13359035856604E-2"/>
          <c:w val="0.899144769541389"/>
          <c:h val="0.81451432597849704"/>
        </c:manualLayout>
      </c:layout>
      <c:bubbleChart>
        <c:varyColors val="0"/>
        <c:ser>
          <c:idx val="0"/>
          <c:order val="0"/>
          <c:tx>
            <c:strRef>
              <c:f>Sheet1!$B$1</c:f>
              <c:strCache>
                <c:ptCount val="1"/>
                <c:pt idx="0">
                  <c:v>Y 值</c:v>
                </c:pt>
              </c:strCache>
            </c:strRef>
          </c:tx>
          <c:spPr>
            <a:solidFill>
              <a:srgbClr val="D1BB4B"/>
            </a:solidFill>
            <a:ln>
              <a:noFill/>
            </a:ln>
            <a:effectLst/>
          </c:spPr>
          <c:invertIfNegative val="0"/>
          <c:dLbls>
            <c:dLbl>
              <c:idx val="0"/>
              <c:tx>
                <c:rich>
                  <a:bodyPr/>
                  <a:lstStyle/>
                  <a:p>
                    <a:fld id="{D7F4BCD4-0027-43EA-9038-4FEDC92D7563}"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5003-417E-9CEE-186B50C551AD}"/>
                </c:ext>
              </c:extLst>
            </c:dLbl>
            <c:dLbl>
              <c:idx val="1"/>
              <c:tx>
                <c:rich>
                  <a:bodyPr/>
                  <a:lstStyle/>
                  <a:p>
                    <a:fld id="{E3AFCCDD-1EDE-4173-B461-51128400796A}"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003-417E-9CEE-186B50C551AD}"/>
                </c:ext>
              </c:extLst>
            </c:dLbl>
            <c:dLbl>
              <c:idx val="2"/>
              <c:tx>
                <c:rich>
                  <a:bodyPr/>
                  <a:lstStyle/>
                  <a:p>
                    <a:fld id="{7A349D3D-9814-48AC-B586-46BFF5DCFE63}"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003-417E-9CEE-186B50C551AD}"/>
                </c:ext>
              </c:extLst>
            </c:dLbl>
            <c:dLbl>
              <c:idx val="3"/>
              <c:tx>
                <c:rich>
                  <a:bodyPr/>
                  <a:lstStyle/>
                  <a:p>
                    <a:fld id="{31258256-A366-484E-A4B5-779296A137F2}"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003-417E-9CEE-186B50C551AD}"/>
                </c:ext>
              </c:extLst>
            </c:dLbl>
            <c:dLbl>
              <c:idx val="4"/>
              <c:tx>
                <c:rich>
                  <a:bodyPr/>
                  <a:lstStyle/>
                  <a:p>
                    <a:fld id="{8ECF11C6-3F14-467D-9C01-40BCA919DF9A}"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5003-417E-9CEE-186B50C551AD}"/>
                </c:ext>
              </c:extLst>
            </c:dLbl>
            <c:dLbl>
              <c:idx val="5"/>
              <c:tx>
                <c:rich>
                  <a:bodyPr/>
                  <a:lstStyle/>
                  <a:p>
                    <a:fld id="{044AB186-2077-48D1-AB32-C2A059CE5D30}"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003-417E-9CEE-186B50C551AD}"/>
                </c:ext>
              </c:extLst>
            </c:dLbl>
            <c:dLbl>
              <c:idx val="6"/>
              <c:tx>
                <c:rich>
                  <a:bodyPr/>
                  <a:lstStyle/>
                  <a:p>
                    <a:fld id="{EC678E85-5541-4F8C-8719-A7DF02969021}"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003-417E-9CEE-186B50C551AD}"/>
                </c:ext>
              </c:extLst>
            </c:dLbl>
            <c:dLbl>
              <c:idx val="7"/>
              <c:tx>
                <c:rich>
                  <a:bodyPr/>
                  <a:lstStyle/>
                  <a:p>
                    <a:fld id="{096716D1-1CB7-489D-A19E-1158421B6B67}"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003-417E-9CEE-186B50C551AD}"/>
                </c:ext>
              </c:extLst>
            </c:dLbl>
            <c:dLbl>
              <c:idx val="8"/>
              <c:tx>
                <c:rich>
                  <a:bodyPr/>
                  <a:lstStyle/>
                  <a:p>
                    <a:fld id="{19518802-ED59-484B-9C8B-947D0022DBD0}"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5003-417E-9CEE-186B50C551AD}"/>
                </c:ext>
              </c:extLst>
            </c:dLbl>
            <c:dLbl>
              <c:idx val="9"/>
              <c:tx>
                <c:rich>
                  <a:bodyPr/>
                  <a:lstStyle/>
                  <a:p>
                    <a:fld id="{6B8DC33F-B354-4AA8-8FD0-B63C5D43DC71}"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5003-417E-9CEE-186B50C551AD}"/>
                </c:ext>
              </c:extLst>
            </c:dLbl>
            <c:dLbl>
              <c:idx val="10"/>
              <c:tx>
                <c:rich>
                  <a:bodyPr/>
                  <a:lstStyle/>
                  <a:p>
                    <a:fld id="{F171CAF5-58E0-4D76-B339-6EDE1DC94D72}" type="CELLRANGE">
                      <a:rPr lang="zh-CN" altLang="en-US"/>
                      <a:pPr/>
                      <a:t>[CELLRANGE]</a:t>
                    </a:fld>
                    <a:endParaRPr lang="zh-CN" alt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5003-417E-9CEE-186B50C551AD}"/>
                </c:ext>
              </c:extLst>
            </c:dLbl>
            <c:spPr>
              <a:noFill/>
              <a:ln>
                <a:noFill/>
              </a:ln>
              <a:effectLst/>
            </c:spPr>
            <c:txPr>
              <a:bodyPr rot="0" spcFirstLastPara="1" vertOverflow="ellipsis" vert="horz" wrap="square" lIns="38100" tIns="19050" rIns="38100" bIns="19050" anchor="ctr" anchorCtr="1"/>
              <a:lstStyle/>
              <a:p>
                <a:pPr>
                  <a:defRPr lang="zh-CN" sz="105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Sheet1!$A$2:$A$12</c:f>
              <c:numCache>
                <c:formatCode>0.00%</c:formatCode>
                <c:ptCount val="11"/>
                <c:pt idx="0">
                  <c:v>0.22500000000000001</c:v>
                </c:pt>
                <c:pt idx="1">
                  <c:v>0.22420000000000001</c:v>
                </c:pt>
                <c:pt idx="2">
                  <c:v>0.158</c:v>
                </c:pt>
                <c:pt idx="3">
                  <c:v>0.18809999999999999</c:v>
                </c:pt>
                <c:pt idx="4">
                  <c:v>0.15060000000000001</c:v>
                </c:pt>
                <c:pt idx="5">
                  <c:v>0.1105</c:v>
                </c:pt>
                <c:pt idx="6">
                  <c:v>9.9599999999999994E-2</c:v>
                </c:pt>
                <c:pt idx="7">
                  <c:v>6.9000000000000006E-2</c:v>
                </c:pt>
                <c:pt idx="8">
                  <c:v>6.5199999999999994E-2</c:v>
                </c:pt>
                <c:pt idx="9">
                  <c:v>4.7199999999999999E-2</c:v>
                </c:pt>
                <c:pt idx="10">
                  <c:v>4.53E-2</c:v>
                </c:pt>
              </c:numCache>
            </c:numRef>
          </c:xVal>
          <c:yVal>
            <c:numRef>
              <c:f>Sheet1!$B$2:$B$12</c:f>
              <c:numCache>
                <c:formatCode>0.00%</c:formatCode>
                <c:ptCount val="11"/>
                <c:pt idx="0">
                  <c:v>4.9500000000000002E-2</c:v>
                </c:pt>
                <c:pt idx="1">
                  <c:v>9.8000000000000004E-2</c:v>
                </c:pt>
                <c:pt idx="2">
                  <c:v>4.9099999999999998E-2</c:v>
                </c:pt>
                <c:pt idx="3">
                  <c:v>3.3599999999999998E-2</c:v>
                </c:pt>
                <c:pt idx="4">
                  <c:v>7.5399999999999995E-2</c:v>
                </c:pt>
                <c:pt idx="5">
                  <c:v>8.14E-2</c:v>
                </c:pt>
                <c:pt idx="6">
                  <c:v>4.3400000000000001E-2</c:v>
                </c:pt>
                <c:pt idx="7">
                  <c:v>0.1115</c:v>
                </c:pt>
                <c:pt idx="8">
                  <c:v>0.30630000000000002</c:v>
                </c:pt>
                <c:pt idx="9">
                  <c:v>0.1618</c:v>
                </c:pt>
                <c:pt idx="10">
                  <c:v>6.2E-2</c:v>
                </c:pt>
              </c:numCache>
            </c:numRef>
          </c:yVal>
          <c:bubbleSize>
            <c:numRef>
              <c:f>Sheet1!$C$2:$C$12</c:f>
              <c:numCache>
                <c:formatCode>General</c:formatCode>
                <c:ptCount val="11"/>
                <c:pt idx="0">
                  <c:v>26754000</c:v>
                </c:pt>
                <c:pt idx="1">
                  <c:v>12155681</c:v>
                </c:pt>
                <c:pt idx="2">
                  <c:v>23614730</c:v>
                </c:pt>
                <c:pt idx="3">
                  <c:v>48435363</c:v>
                </c:pt>
                <c:pt idx="4">
                  <c:v>11175500</c:v>
                </c:pt>
                <c:pt idx="5">
                  <c:v>7428519</c:v>
                </c:pt>
                <c:pt idx="6">
                  <c:v>17286235</c:v>
                </c:pt>
                <c:pt idx="7">
                  <c:v>4354108</c:v>
                </c:pt>
                <c:pt idx="8">
                  <c:v>2748596</c:v>
                </c:pt>
                <c:pt idx="9">
                  <c:v>2535270</c:v>
                </c:pt>
                <c:pt idx="10">
                  <c:v>8078873</c:v>
                </c:pt>
              </c:numCache>
            </c:numRef>
          </c:bubbleSize>
          <c:bubble3D val="0"/>
          <c:extLst>
            <c:ext xmlns:c15="http://schemas.microsoft.com/office/drawing/2012/chart" uri="{02D57815-91ED-43cb-92C2-25804820EDAC}">
              <c15:datalabelsRange>
                <c15:f>Sheet1!$D$2:$D$12</c15:f>
                <c15:dlblRangeCache>
                  <c:ptCount val="11"/>
                  <c:pt idx="0">
                    <c:v>华晨宝马:3系</c:v>
                  </c:pt>
                  <c:pt idx="1">
                    <c:v>上汽通用凯迪拉克:ATS-L</c:v>
                  </c:pt>
                  <c:pt idx="2">
                    <c:v>北京奔驰:C级</c:v>
                  </c:pt>
                  <c:pt idx="3">
                    <c:v>一汽奥迪:A4L</c:v>
                  </c:pt>
                  <c:pt idx="4">
                    <c:v>雷克萨斯:ES</c:v>
                  </c:pt>
                  <c:pt idx="5">
                    <c:v>沃尔沃亚太:S60L</c:v>
                  </c:pt>
                  <c:pt idx="6">
                    <c:v>一汽丰田:皇冠</c:v>
                  </c:pt>
                  <c:pt idx="7">
                    <c:v>东风英菲尼迪:QX50</c:v>
                  </c:pt>
                  <c:pt idx="8">
                    <c:v>英菲尼迪:Q50</c:v>
                  </c:pt>
                  <c:pt idx="9">
                    <c:v>英菲尼迪:Q70L</c:v>
                  </c:pt>
                  <c:pt idx="10">
                    <c:v>捷豹:XE</c:v>
                  </c:pt>
                </c15:dlblRangeCache>
              </c15:datalabelsRange>
            </c:ext>
            <c:ext xmlns:c16="http://schemas.microsoft.com/office/drawing/2014/chart" uri="{C3380CC4-5D6E-409C-BE32-E72D297353CC}">
              <c16:uniqueId val="{0000000B-5003-417E-9CEE-186B50C551AD}"/>
            </c:ext>
          </c:extLst>
        </c:ser>
        <c:dLbls>
          <c:showLegendKey val="0"/>
          <c:showVal val="1"/>
          <c:showCatName val="0"/>
          <c:showSerName val="0"/>
          <c:showPercent val="0"/>
          <c:showBubbleSize val="0"/>
        </c:dLbls>
        <c:bubbleScale val="100"/>
        <c:showNegBubbles val="0"/>
        <c:axId val="127807488"/>
        <c:axId val="127809408"/>
      </c:bubbleChart>
      <c:valAx>
        <c:axId val="127807488"/>
        <c:scaling>
          <c:orientation val="minMax"/>
          <c:max val="0.35"/>
          <c:min val="0"/>
        </c:scaling>
        <c:delete val="0"/>
        <c:axPos val="b"/>
        <c:title>
          <c:tx>
            <c:rich>
              <a:bodyPr rot="0" spcFirstLastPara="1" vertOverflow="ellipsis" vert="horz" wrap="square" anchor="ctr" anchorCtr="1"/>
              <a:lstStyle/>
              <a:p>
                <a:pPr>
                  <a:defRPr lang="zh-CN" sz="105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a:t>主动对比</a:t>
                </a:r>
              </a:p>
            </c:rich>
          </c:tx>
          <c:overlay val="0"/>
          <c:spPr>
            <a:noFill/>
            <a:ln>
              <a:noFill/>
            </a:ln>
            <a:effectLst/>
          </c:spPr>
          <c:txPr>
            <a:bodyPr rot="0" spcFirstLastPara="1" vertOverflow="ellipsis" vert="horz" wrap="square" anchor="ctr" anchorCtr="1"/>
            <a:lstStyle/>
            <a:p>
              <a:pPr>
                <a:defRPr lang="zh-CN" sz="105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27809408"/>
        <c:crosses val="autoZero"/>
        <c:crossBetween val="midCat"/>
      </c:valAx>
      <c:valAx>
        <c:axId val="127809408"/>
        <c:scaling>
          <c:orientation val="minMax"/>
          <c:max val="0.35"/>
          <c:min val="0"/>
        </c:scaling>
        <c:delete val="0"/>
        <c:axPos val="l"/>
        <c:title>
          <c:tx>
            <c:rich>
              <a:bodyPr rot="-5400000" spcFirstLastPara="1" vertOverflow="ellipsis" vert="horz" wrap="square" anchor="ctr" anchorCtr="1"/>
              <a:lstStyle/>
              <a:p>
                <a:pPr>
                  <a:defRPr lang="zh-CN" sz="105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a:t>被动对比</a:t>
                </a:r>
              </a:p>
            </c:rich>
          </c:tx>
          <c:overlay val="0"/>
          <c:spPr>
            <a:noFill/>
            <a:ln>
              <a:noFill/>
            </a:ln>
            <a:effectLst/>
          </c:spPr>
          <c:txPr>
            <a:bodyPr rot="-5400000" spcFirstLastPara="1" vertOverflow="ellipsis" vert="horz" wrap="square" anchor="ctr" anchorCtr="1"/>
            <a:lstStyle/>
            <a:p>
              <a:pPr>
                <a:defRPr lang="zh-CN" sz="105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27807488"/>
        <c:crosses val="autoZero"/>
        <c:crossBetween val="midCat"/>
      </c:valAx>
      <c:spPr>
        <a:noFill/>
        <a:ln>
          <a:solidFill>
            <a:schemeClr val="bg1">
              <a:lumMod val="85000"/>
            </a:schemeClr>
          </a:solidFill>
        </a:ln>
        <a:effectLst/>
      </c:spPr>
    </c:plotArea>
    <c:plotVisOnly val="1"/>
    <c:dispBlanksAs val="gap"/>
    <c:showDLblsOverMax val="0"/>
  </c:chart>
  <c:spPr>
    <a:noFill/>
    <a:ln>
      <a:noFill/>
    </a:ln>
    <a:effectLst/>
  </c:spPr>
  <c:txPr>
    <a:bodyPr/>
    <a:lstStyle/>
    <a:p>
      <a:pPr>
        <a:defRPr lang="zh-CN" sz="1050">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'20161213184906_综合画像'!$A$2</c:f>
              <c:strCache>
                <c:ptCount val="1"/>
                <c:pt idx="0">
                  <c:v>英菲尼迪:QX30</c:v>
                </c:pt>
              </c:strCache>
            </c:strRef>
          </c:tx>
          <c:spPr>
            <a:solidFill>
              <a:srgbClr val="D1BB4B"/>
            </a:solidFill>
            <a:ln>
              <a:noFill/>
            </a:ln>
            <a:effectLst/>
          </c:spPr>
          <c:invertIfNegative val="0"/>
          <c:cat>
            <c:strRef>
              <c:f>'20161213184906_综合画像'!$B$1:$F$1</c:f>
              <c:strCache>
                <c:ptCount val="5"/>
                <c:pt idx="0">
                  <c:v>0-17岁</c:v>
                </c:pt>
                <c:pt idx="1">
                  <c:v>18-24岁</c:v>
                </c:pt>
                <c:pt idx="2">
                  <c:v>25-34岁</c:v>
                </c:pt>
                <c:pt idx="3">
                  <c:v>35-49岁</c:v>
                </c:pt>
                <c:pt idx="4">
                  <c:v>50岁以上</c:v>
                </c:pt>
              </c:strCache>
            </c:strRef>
          </c:cat>
          <c:val>
            <c:numRef>
              <c:f>'20161213184906_综合画像'!$B$2:$F$2</c:f>
              <c:numCache>
                <c:formatCode>General</c:formatCode>
                <c:ptCount val="5"/>
                <c:pt idx="0">
                  <c:v>12.38</c:v>
                </c:pt>
                <c:pt idx="1">
                  <c:v>26.83</c:v>
                </c:pt>
                <c:pt idx="2">
                  <c:v>38.270000000000003</c:v>
                </c:pt>
                <c:pt idx="3">
                  <c:v>13.18</c:v>
                </c:pt>
                <c:pt idx="4">
                  <c:v>9.34</c:v>
                </c:pt>
              </c:numCache>
            </c:numRef>
          </c:val>
          <c:extLst>
            <c:ext xmlns:c16="http://schemas.microsoft.com/office/drawing/2014/chart" uri="{C3380CC4-5D6E-409C-BE32-E72D297353CC}">
              <c16:uniqueId val="{00000000-0473-4083-AE03-403385F2FD2F}"/>
            </c:ext>
          </c:extLst>
        </c:ser>
        <c:ser>
          <c:idx val="1"/>
          <c:order val="1"/>
          <c:tx>
            <c:strRef>
              <c:f>'20161213184906_综合画像'!$A$3</c:f>
              <c:strCache>
                <c:ptCount val="1"/>
                <c:pt idx="0">
                  <c:v>北京奔驰:GLA级</c:v>
                </c:pt>
              </c:strCache>
            </c:strRef>
          </c:tx>
          <c:spPr>
            <a:solidFill>
              <a:schemeClr val="accent2"/>
            </a:solidFill>
            <a:ln>
              <a:noFill/>
            </a:ln>
            <a:effectLst/>
          </c:spPr>
          <c:invertIfNegative val="0"/>
          <c:cat>
            <c:strRef>
              <c:f>'20161213184906_综合画像'!$B$1:$F$1</c:f>
              <c:strCache>
                <c:ptCount val="5"/>
                <c:pt idx="0">
                  <c:v>0-17岁</c:v>
                </c:pt>
                <c:pt idx="1">
                  <c:v>18-24岁</c:v>
                </c:pt>
                <c:pt idx="2">
                  <c:v>25-34岁</c:v>
                </c:pt>
                <c:pt idx="3">
                  <c:v>35-49岁</c:v>
                </c:pt>
                <c:pt idx="4">
                  <c:v>50岁以上</c:v>
                </c:pt>
              </c:strCache>
            </c:strRef>
          </c:cat>
          <c:val>
            <c:numRef>
              <c:f>'20161213184906_综合画像'!$B$3:$F$3</c:f>
              <c:numCache>
                <c:formatCode>General</c:formatCode>
                <c:ptCount val="5"/>
                <c:pt idx="0">
                  <c:v>13.21</c:v>
                </c:pt>
                <c:pt idx="1">
                  <c:v>25.27</c:v>
                </c:pt>
                <c:pt idx="2">
                  <c:v>33.72</c:v>
                </c:pt>
                <c:pt idx="3">
                  <c:v>15.11</c:v>
                </c:pt>
                <c:pt idx="4">
                  <c:v>12.69</c:v>
                </c:pt>
              </c:numCache>
            </c:numRef>
          </c:val>
          <c:extLst>
            <c:ext xmlns:c16="http://schemas.microsoft.com/office/drawing/2014/chart" uri="{C3380CC4-5D6E-409C-BE32-E72D297353CC}">
              <c16:uniqueId val="{00000001-0473-4083-AE03-403385F2FD2F}"/>
            </c:ext>
          </c:extLst>
        </c:ser>
        <c:ser>
          <c:idx val="2"/>
          <c:order val="2"/>
          <c:tx>
            <c:strRef>
              <c:f>'20161213184906_综合画像'!$A$4</c:f>
              <c:strCache>
                <c:ptCount val="1"/>
                <c:pt idx="0">
                  <c:v>一汽奥迪:Q3</c:v>
                </c:pt>
              </c:strCache>
            </c:strRef>
          </c:tx>
          <c:spPr>
            <a:solidFill>
              <a:schemeClr val="accent3"/>
            </a:solidFill>
            <a:ln>
              <a:noFill/>
            </a:ln>
            <a:effectLst/>
          </c:spPr>
          <c:invertIfNegative val="0"/>
          <c:cat>
            <c:strRef>
              <c:f>'20161213184906_综合画像'!$B$1:$F$1</c:f>
              <c:strCache>
                <c:ptCount val="5"/>
                <c:pt idx="0">
                  <c:v>0-17岁</c:v>
                </c:pt>
                <c:pt idx="1">
                  <c:v>18-24岁</c:v>
                </c:pt>
                <c:pt idx="2">
                  <c:v>25-34岁</c:v>
                </c:pt>
                <c:pt idx="3">
                  <c:v>35-49岁</c:v>
                </c:pt>
                <c:pt idx="4">
                  <c:v>50岁以上</c:v>
                </c:pt>
              </c:strCache>
            </c:strRef>
          </c:cat>
          <c:val>
            <c:numRef>
              <c:f>'20161213184906_综合画像'!$B$4:$F$4</c:f>
              <c:numCache>
                <c:formatCode>General</c:formatCode>
                <c:ptCount val="5"/>
                <c:pt idx="0">
                  <c:v>13.13</c:v>
                </c:pt>
                <c:pt idx="1">
                  <c:v>23.94</c:v>
                </c:pt>
                <c:pt idx="2">
                  <c:v>34.479999999999997</c:v>
                </c:pt>
                <c:pt idx="3">
                  <c:v>15.24</c:v>
                </c:pt>
                <c:pt idx="4">
                  <c:v>13.21</c:v>
                </c:pt>
              </c:numCache>
            </c:numRef>
          </c:val>
          <c:extLst>
            <c:ext xmlns:c16="http://schemas.microsoft.com/office/drawing/2014/chart" uri="{C3380CC4-5D6E-409C-BE32-E72D297353CC}">
              <c16:uniqueId val="{00000002-0473-4083-AE03-403385F2FD2F}"/>
            </c:ext>
          </c:extLst>
        </c:ser>
        <c:ser>
          <c:idx val="3"/>
          <c:order val="3"/>
          <c:tx>
            <c:strRef>
              <c:f>'20161213184906_综合画像'!$A$5</c:f>
              <c:strCache>
                <c:ptCount val="1"/>
                <c:pt idx="0">
                  <c:v>广汽讴歌：CDX</c:v>
                </c:pt>
              </c:strCache>
            </c:strRef>
          </c:tx>
          <c:spPr>
            <a:solidFill>
              <a:schemeClr val="accent4"/>
            </a:solidFill>
            <a:ln>
              <a:noFill/>
            </a:ln>
            <a:effectLst/>
          </c:spPr>
          <c:invertIfNegative val="0"/>
          <c:cat>
            <c:strRef>
              <c:f>'20161213184906_综合画像'!$B$1:$F$1</c:f>
              <c:strCache>
                <c:ptCount val="5"/>
                <c:pt idx="0">
                  <c:v>0-17岁</c:v>
                </c:pt>
                <c:pt idx="1">
                  <c:v>18-24岁</c:v>
                </c:pt>
                <c:pt idx="2">
                  <c:v>25-34岁</c:v>
                </c:pt>
                <c:pt idx="3">
                  <c:v>35-49岁</c:v>
                </c:pt>
                <c:pt idx="4">
                  <c:v>50岁以上</c:v>
                </c:pt>
              </c:strCache>
            </c:strRef>
          </c:cat>
          <c:val>
            <c:numRef>
              <c:f>'20161213184906_综合画像'!$B$5:$F$5</c:f>
              <c:numCache>
                <c:formatCode>General</c:formatCode>
                <c:ptCount val="5"/>
                <c:pt idx="0">
                  <c:v>12.69</c:v>
                </c:pt>
                <c:pt idx="1">
                  <c:v>18.920000000000002</c:v>
                </c:pt>
                <c:pt idx="2">
                  <c:v>29.81</c:v>
                </c:pt>
                <c:pt idx="3">
                  <c:v>20.46</c:v>
                </c:pt>
                <c:pt idx="4">
                  <c:v>18.12</c:v>
                </c:pt>
              </c:numCache>
            </c:numRef>
          </c:val>
          <c:extLst>
            <c:ext xmlns:c16="http://schemas.microsoft.com/office/drawing/2014/chart" uri="{C3380CC4-5D6E-409C-BE32-E72D297353CC}">
              <c16:uniqueId val="{00000003-0473-4083-AE03-403385F2FD2F}"/>
            </c:ext>
          </c:extLst>
        </c:ser>
        <c:dLbls>
          <c:showLegendKey val="0"/>
          <c:showVal val="0"/>
          <c:showCatName val="0"/>
          <c:showSerName val="0"/>
          <c:showPercent val="0"/>
          <c:showBubbleSize val="0"/>
        </c:dLbls>
        <c:gapWidth val="219"/>
        <c:overlap val="-27"/>
        <c:axId val="99508224"/>
        <c:axId val="99509760"/>
      </c:barChart>
      <c:catAx>
        <c:axId val="9950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9509760"/>
        <c:crosses val="autoZero"/>
        <c:auto val="1"/>
        <c:lblAlgn val="ctr"/>
        <c:lblOffset val="100"/>
        <c:noMultiLvlLbl val="0"/>
      </c:catAx>
      <c:valAx>
        <c:axId val="99509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9508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'20161213184708_综合画像'!$B$1</c:f>
              <c:strCache>
                <c:ptCount val="1"/>
                <c:pt idx="0">
                  <c:v>男性</c:v>
                </c:pt>
              </c:strCache>
            </c:strRef>
          </c:tx>
          <c:spPr>
            <a:solidFill>
              <a:schemeClr val="bg1">
                <a:lumMod val="50000"/>
              </a:schemeClr>
            </a:solidFill>
            <a:ln>
              <a:noFill/>
            </a:ln>
            <a:effectLst/>
          </c:spPr>
          <c:invertIfNegative val="0"/>
          <c:dLbls>
            <c:numFmt formatCode="#,##0.0_);[Red]\(#,##0.0\)" sourceLinked="0"/>
            <c:spPr>
              <a:noFill/>
              <a:ln>
                <a:noFill/>
              </a:ln>
              <a:effectLst/>
            </c:spPr>
            <c:txPr>
              <a:bodyPr rot="0" spcFirstLastPara="1" vertOverflow="ellipsis" vert="horz" wrap="square" lIns="38100" tIns="19050" rIns="38100" bIns="19050"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'20161213184708_综合画像'!$A$2:$A$5</c:f>
              <c:strCache>
                <c:ptCount val="4"/>
                <c:pt idx="0">
                  <c:v>英菲尼迪:QX30</c:v>
                </c:pt>
                <c:pt idx="1">
                  <c:v>北京奔驰:GLA级</c:v>
                </c:pt>
                <c:pt idx="2">
                  <c:v>一汽奥迪:Q3</c:v>
                </c:pt>
                <c:pt idx="3">
                  <c:v>广汽讴歌：CDX</c:v>
                </c:pt>
              </c:strCache>
            </c:strRef>
          </c:cat>
          <c:val>
            <c:numRef>
              <c:f>'20161213184708_综合画像'!$B$2:$B$5</c:f>
              <c:numCache>
                <c:formatCode>General</c:formatCode>
                <c:ptCount val="4"/>
                <c:pt idx="0">
                  <c:v>77.989999999999995</c:v>
                </c:pt>
                <c:pt idx="1">
                  <c:v>70.790000000000006</c:v>
                </c:pt>
                <c:pt idx="2">
                  <c:v>70.62</c:v>
                </c:pt>
                <c:pt idx="3">
                  <c:v>76.099999999999994</c:v>
                </c:pt>
              </c:numCache>
            </c:numRef>
          </c:val>
          <c:extLst>
            <c:ext xmlns:c16="http://schemas.microsoft.com/office/drawing/2014/chart" uri="{C3380CC4-5D6E-409C-BE32-E72D297353CC}">
              <c16:uniqueId val="{00000000-9B76-418A-9DA8-E1C8FC30B61B}"/>
            </c:ext>
          </c:extLst>
        </c:ser>
        <c:ser>
          <c:idx val="1"/>
          <c:order val="1"/>
          <c:tx>
            <c:strRef>
              <c:f>'20161213184708_综合画像'!$C$1</c:f>
              <c:strCache>
                <c:ptCount val="1"/>
                <c:pt idx="0">
                  <c:v>女性</c:v>
                </c:pt>
              </c:strCache>
            </c:strRef>
          </c:tx>
          <c:spPr>
            <a:solidFill>
              <a:srgbClr val="E9656B"/>
            </a:solidFill>
            <a:ln>
              <a:noFill/>
            </a:ln>
            <a:effectLst/>
          </c:spPr>
          <c:invertIfNegative val="0"/>
          <c:dLbls>
            <c:numFmt formatCode="#,##0.0_);[Red]\(#,##0.0\)" sourceLinked="0"/>
            <c:spPr>
              <a:noFill/>
              <a:ln>
                <a:noFill/>
              </a:ln>
              <a:effectLst/>
            </c:spPr>
            <c:txPr>
              <a:bodyPr rot="0" spcFirstLastPara="1" vertOverflow="ellipsis" vert="horz" wrap="square" lIns="38100" tIns="19050" rIns="38100" bIns="19050"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'20161213184708_综合画像'!$A$2:$A$5</c:f>
              <c:strCache>
                <c:ptCount val="4"/>
                <c:pt idx="0">
                  <c:v>英菲尼迪:QX30</c:v>
                </c:pt>
                <c:pt idx="1">
                  <c:v>北京奔驰:GLA级</c:v>
                </c:pt>
                <c:pt idx="2">
                  <c:v>一汽奥迪:Q3</c:v>
                </c:pt>
                <c:pt idx="3">
                  <c:v>广汽讴歌：CDX</c:v>
                </c:pt>
              </c:strCache>
            </c:strRef>
          </c:cat>
          <c:val>
            <c:numRef>
              <c:f>'20161213184708_综合画像'!$C$2:$C$5</c:f>
              <c:numCache>
                <c:formatCode>General</c:formatCode>
                <c:ptCount val="4"/>
                <c:pt idx="0">
                  <c:v>22.01</c:v>
                </c:pt>
                <c:pt idx="1">
                  <c:v>29.21</c:v>
                </c:pt>
                <c:pt idx="2">
                  <c:v>29.38</c:v>
                </c:pt>
                <c:pt idx="3">
                  <c:v>23.9</c:v>
                </c:pt>
              </c:numCache>
            </c:numRef>
          </c:val>
          <c:extLst>
            <c:ext xmlns:c16="http://schemas.microsoft.com/office/drawing/2014/chart" uri="{C3380CC4-5D6E-409C-BE32-E72D297353CC}">
              <c16:uniqueId val="{00000001-9B76-418A-9DA8-E1C8FC30B61B}"/>
            </c:ext>
          </c:extLst>
        </c:ser>
        <c:dLbls>
          <c:showLegendKey val="0"/>
          <c:showVal val="1"/>
          <c:showCatName val="0"/>
          <c:showSerName val="0"/>
          <c:showPercent val="0"/>
          <c:showBubbleSize val="0"/>
        </c:dLbls>
        <c:gapWidth val="219"/>
        <c:overlap val="100"/>
        <c:axId val="99532160"/>
        <c:axId val="99533952"/>
      </c:barChart>
      <c:catAx>
        <c:axId val="9953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9533952"/>
        <c:crosses val="autoZero"/>
        <c:auto val="1"/>
        <c:lblAlgn val="ctr"/>
        <c:lblOffset val="100"/>
        <c:noMultiLvlLbl val="0"/>
      </c:catAx>
      <c:valAx>
        <c:axId val="99533952"/>
        <c:scaling>
          <c:orientation val="minMax"/>
        </c:scaling>
        <c:delete val="1"/>
        <c:axPos val="l"/>
        <c:numFmt formatCode="General" sourceLinked="1"/>
        <c:majorTickMark val="none"/>
        <c:minorTickMark val="none"/>
        <c:tickLblPos val="none"/>
        <c:crossAx val="99532160"/>
        <c:crosses val="autoZero"/>
        <c:crossBetween val="between"/>
      </c:valAx>
      <c:spPr>
        <a:noFill/>
        <a:ln>
          <a:noFill/>
        </a:ln>
        <a:effectLst/>
      </c:spPr>
    </c:plotArea>
    <c:legend>
      <c:legendPos val="b"/>
      <c:layout>
        <c:manualLayout>
          <c:xMode val="edge"/>
          <c:yMode val="edge"/>
          <c:x val="0.40375556667670398"/>
          <c:y val="0.10342242101767"/>
          <c:w val="0.156196117052115"/>
          <c:h val="6.2019798648122501E-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57162336533"/>
          <c:y val="9.4280157902767003E-2"/>
          <c:w val="0.62636181672773406"/>
          <c:h val="0.76192808782621102"/>
        </c:manualLayout>
      </c:layout>
      <c:radarChart>
        <c:radarStyle val="marker"/>
        <c:varyColors val="0"/>
        <c:ser>
          <c:idx val="0"/>
          <c:order val="0"/>
          <c:tx>
            <c:strRef>
              <c:f>Sheet1!$B$1</c:f>
              <c:strCache>
                <c:ptCount val="1"/>
                <c:pt idx="0">
                  <c:v>英菲尼迪QX30</c:v>
                </c:pt>
              </c:strCache>
            </c:strRef>
          </c:tx>
          <c:spPr>
            <a:ln w="31750" cap="rnd" cmpd="sng" algn="ctr">
              <a:solidFill>
                <a:srgbClr val="FF0000"/>
              </a:solidFill>
              <a:prstDash val="solid"/>
              <a:round/>
            </a:ln>
          </c:spPr>
          <c:marker>
            <c:symbol val="circle"/>
            <c:size val="7"/>
            <c:spPr>
              <a:solidFill>
                <a:srgbClr val="FF0000"/>
              </a:solidFill>
              <a:ln w="6350" cap="flat" cmpd="sng" algn="ctr">
                <a:solidFill>
                  <a:srgbClr val="FF000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Sheet1!$B$2:$B$9</c:f>
              <c:numCache>
                <c:formatCode>General</c:formatCode>
                <c:ptCount val="8"/>
              </c:numCache>
            </c:numRef>
          </c:val>
          <c:extLst>
            <c:ext xmlns:c16="http://schemas.microsoft.com/office/drawing/2014/chart" uri="{C3380CC4-5D6E-409C-BE32-E72D297353CC}">
              <c16:uniqueId val="{00000000-F227-42E4-AEFE-09667A209373}"/>
            </c:ext>
          </c:extLst>
        </c:ser>
        <c:ser>
          <c:idx val="1"/>
          <c:order val="1"/>
          <c:tx>
            <c:strRef>
              <c:f>Sheet1!$C$1</c:f>
              <c:strCache>
                <c:ptCount val="1"/>
                <c:pt idx="0">
                  <c:v>北京奔驰GLA级</c:v>
                </c:pt>
              </c:strCache>
            </c:strRef>
          </c:tx>
          <c:spPr>
            <a:ln w="25400" cap="rnd" cmpd="sng" algn="ctr">
              <a:solidFill>
                <a:srgbClr val="00B0F0"/>
              </a:solidFill>
              <a:prstDash val="sysDash"/>
              <a:round/>
            </a:ln>
          </c:spPr>
          <c:marker>
            <c:symbol val="circle"/>
            <c:size val="7"/>
            <c:spPr>
              <a:solidFill>
                <a:srgbClr val="00B0F0"/>
              </a:solidFill>
              <a:ln w="6350" cap="flat" cmpd="sng" algn="ctr">
                <a:solidFill>
                  <a:srgbClr val="00B0F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Sheet1!$C$2:$C$9</c:f>
              <c:numCache>
                <c:formatCode>0.0</c:formatCode>
                <c:ptCount val="8"/>
                <c:pt idx="0">
                  <c:v>3.42</c:v>
                </c:pt>
                <c:pt idx="1">
                  <c:v>4.33</c:v>
                </c:pt>
                <c:pt idx="2">
                  <c:v>4.66</c:v>
                </c:pt>
                <c:pt idx="3">
                  <c:v>4.1900000000000004</c:v>
                </c:pt>
                <c:pt idx="4">
                  <c:v>3.94</c:v>
                </c:pt>
                <c:pt idx="5">
                  <c:v>4.84</c:v>
                </c:pt>
                <c:pt idx="6">
                  <c:v>4.6500000000000004</c:v>
                </c:pt>
                <c:pt idx="7">
                  <c:v>4.0999999999999996</c:v>
                </c:pt>
              </c:numCache>
            </c:numRef>
          </c:val>
          <c:extLst>
            <c:ext xmlns:c16="http://schemas.microsoft.com/office/drawing/2014/chart" uri="{C3380CC4-5D6E-409C-BE32-E72D297353CC}">
              <c16:uniqueId val="{00000001-F227-42E4-AEFE-09667A209373}"/>
            </c:ext>
          </c:extLst>
        </c:ser>
        <c:ser>
          <c:idx val="2"/>
          <c:order val="2"/>
          <c:tx>
            <c:strRef>
              <c:f>Sheet1!$D$1</c:f>
              <c:strCache>
                <c:ptCount val="1"/>
                <c:pt idx="0">
                  <c:v>一汽奥迪Q3</c:v>
                </c:pt>
              </c:strCache>
            </c:strRef>
          </c:tx>
          <c:spPr>
            <a:ln w="25400" cap="rnd" cmpd="sng" algn="ctr">
              <a:solidFill>
                <a:srgbClr val="00B050"/>
              </a:solidFill>
              <a:prstDash val="sysDash"/>
              <a:round/>
            </a:ln>
          </c:spPr>
          <c:marker>
            <c:symbol val="circle"/>
            <c:size val="7"/>
            <c:spPr>
              <a:solidFill>
                <a:srgbClr val="00B050"/>
              </a:solidFill>
              <a:ln w="6350" cap="flat" cmpd="sng" algn="ctr">
                <a:solidFill>
                  <a:srgbClr val="00B05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Sheet1!$D$2:$D$9</c:f>
              <c:numCache>
                <c:formatCode>0.0</c:formatCode>
                <c:ptCount val="8"/>
                <c:pt idx="0">
                  <c:v>3.81</c:v>
                </c:pt>
                <c:pt idx="1">
                  <c:v>4.4000000000000004</c:v>
                </c:pt>
                <c:pt idx="2">
                  <c:v>4.66</c:v>
                </c:pt>
                <c:pt idx="3">
                  <c:v>4.2699999999999996</c:v>
                </c:pt>
                <c:pt idx="4">
                  <c:v>4.6100000000000003</c:v>
                </c:pt>
                <c:pt idx="5">
                  <c:v>4.7</c:v>
                </c:pt>
                <c:pt idx="6">
                  <c:v>4.25</c:v>
                </c:pt>
                <c:pt idx="7">
                  <c:v>4.4000000000000004</c:v>
                </c:pt>
              </c:numCache>
            </c:numRef>
          </c:val>
          <c:extLst>
            <c:ext xmlns:c16="http://schemas.microsoft.com/office/drawing/2014/chart" uri="{C3380CC4-5D6E-409C-BE32-E72D297353CC}">
              <c16:uniqueId val="{00000002-F227-42E4-AEFE-09667A209373}"/>
            </c:ext>
          </c:extLst>
        </c:ser>
        <c:ser>
          <c:idx val="3"/>
          <c:order val="3"/>
          <c:tx>
            <c:strRef>
              <c:f>Sheet1!$E$1</c:f>
              <c:strCache>
                <c:ptCount val="1"/>
                <c:pt idx="0">
                  <c:v>广汽讴歌CDX</c:v>
                </c:pt>
              </c:strCache>
            </c:strRef>
          </c:tx>
          <c:spPr>
            <a:ln w="25400" cap="rnd" cmpd="sng" algn="ctr">
              <a:solidFill>
                <a:srgbClr val="FFC000"/>
              </a:solidFill>
              <a:prstDash val="sysDash"/>
              <a:round/>
            </a:ln>
          </c:spPr>
          <c:marker>
            <c:symbol val="circle"/>
            <c:size val="7"/>
            <c:spPr>
              <a:solidFill>
                <a:srgbClr val="FFC000"/>
              </a:solidFill>
              <a:ln w="6350" cap="flat" cmpd="sng" algn="ctr">
                <a:solidFill>
                  <a:srgbClr val="FFC00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Sheet1!$E$2:$E$9</c:f>
              <c:numCache>
                <c:formatCode>0.0</c:formatCode>
                <c:ptCount val="8"/>
                <c:pt idx="0">
                  <c:v>4.66</c:v>
                </c:pt>
                <c:pt idx="1">
                  <c:v>4.97</c:v>
                </c:pt>
                <c:pt idx="2">
                  <c:v>4.76</c:v>
                </c:pt>
                <c:pt idx="3">
                  <c:v>4.53</c:v>
                </c:pt>
                <c:pt idx="4">
                  <c:v>4.55</c:v>
                </c:pt>
                <c:pt idx="5">
                  <c:v>4.87</c:v>
                </c:pt>
                <c:pt idx="6">
                  <c:v>4.91</c:v>
                </c:pt>
                <c:pt idx="7">
                  <c:v>4.29</c:v>
                </c:pt>
              </c:numCache>
            </c:numRef>
          </c:val>
          <c:extLst>
            <c:ext xmlns:c16="http://schemas.microsoft.com/office/drawing/2014/chart" uri="{C3380CC4-5D6E-409C-BE32-E72D297353CC}">
              <c16:uniqueId val="{00000003-F227-42E4-AEFE-09667A209373}"/>
            </c:ext>
          </c:extLst>
        </c:ser>
        <c:dLbls>
          <c:showLegendKey val="0"/>
          <c:showVal val="0"/>
          <c:showCatName val="0"/>
          <c:showSerName val="0"/>
          <c:showPercent val="0"/>
          <c:showBubbleSize val="0"/>
        </c:dLbls>
        <c:axId val="136712960"/>
        <c:axId val="136714880"/>
      </c:radarChart>
      <c:catAx>
        <c:axId val="136712960"/>
        <c:scaling>
          <c:orientation val="minMax"/>
        </c:scaling>
        <c:delete val="0"/>
        <c:axPos val="b"/>
        <c:majorGridlines/>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crossAx val="136714880"/>
        <c:crosses val="autoZero"/>
        <c:auto val="1"/>
        <c:lblAlgn val="ctr"/>
        <c:lblOffset val="100"/>
        <c:noMultiLvlLbl val="0"/>
      </c:catAx>
      <c:valAx>
        <c:axId val="136714880"/>
        <c:scaling>
          <c:orientation val="minMax"/>
          <c:min val="3"/>
        </c:scaling>
        <c:delete val="0"/>
        <c:axPos val="l"/>
        <c:majorGridlines>
          <c:spPr>
            <a:ln w="6350" cap="flat" cmpd="sng" algn="ctr">
              <a:solidFill>
                <a:schemeClr val="bg1">
                  <a:lumMod val="85000"/>
                </a:schemeClr>
              </a:solidFill>
              <a:prstDash val="solid"/>
              <a:round/>
            </a:ln>
          </c:spPr>
        </c:majorGridlines>
        <c:numFmt formatCode="General" sourceLinked="1"/>
        <c:majorTickMark val="cross"/>
        <c:minorTickMark val="none"/>
        <c:tickLblPos val="nextTo"/>
        <c:txPr>
          <a:bodyPr rot="-60000000" spcFirstLastPara="0" vertOverflow="ellipsis" vert="horz" wrap="square" anchor="ctr" anchorCtr="1"/>
          <a:lstStyle/>
          <a:p>
            <a:pPr>
              <a:defRPr lang="zh-CN" sz="10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crossAx val="136712960"/>
        <c:crosses val="autoZero"/>
        <c:crossBetween val="between"/>
        <c:majorUnit val="0.5"/>
        <c:minorUnit val="0.06"/>
      </c:valAx>
    </c:plotArea>
    <c:legend>
      <c:legendPos val="b"/>
      <c:layout>
        <c:manualLayout>
          <c:xMode val="edge"/>
          <c:yMode val="edge"/>
          <c:x val="7.5551498034805598E-2"/>
          <c:y val="0.88930982017469096"/>
          <c:w val="0.82458385117528199"/>
          <c:h val="9.2692928147063702E-2"/>
        </c:manualLayout>
      </c:layout>
      <c:overlay val="0"/>
      <c:txPr>
        <a:bodyPr rot="0" spcFirstLastPara="0" vertOverflow="ellipsis" vert="horz" wrap="square" anchor="ctr" anchorCtr="1"/>
        <a:lstStyle/>
        <a:p>
          <a:pPr>
            <a:defRPr lang="zh-CN" sz="10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legend>
    <c:plotVisOnly val="1"/>
    <c:dispBlanksAs val="gap"/>
    <c:showDLblsOverMax val="0"/>
  </c:chart>
  <c:spPr>
    <a:ln>
      <a:noFill/>
    </a:ln>
  </c:spPr>
  <c:txPr>
    <a:bodyPr/>
    <a:lstStyle/>
    <a:p>
      <a:pPr>
        <a:defRPr lang="zh-CN" sz="100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QX30</a:t>
            </a:r>
            <a:r>
              <a:rPr lang="zh-CN"/>
              <a:t>及竞品关注度走势</a:t>
            </a:r>
          </a:p>
        </c:rich>
      </c:tx>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lineChart>
        <c:grouping val="standard"/>
        <c:varyColors val="0"/>
        <c:ser>
          <c:idx val="0"/>
          <c:order val="0"/>
          <c:tx>
            <c:strRef>
              <c:f>Sheet1!$A$2</c:f>
              <c:strCache>
                <c:ptCount val="1"/>
                <c:pt idx="0">
                  <c:v>QX30</c:v>
                </c:pt>
              </c:strCache>
            </c:strRef>
          </c:tx>
          <c:spPr>
            <a:ln w="28575" cap="rnd">
              <a:solidFill>
                <a:srgbClr val="D1BB4B"/>
              </a:solidFill>
              <a:round/>
            </a:ln>
            <a:effectLst/>
          </c:spPr>
          <c:marker>
            <c:symbol val="circle"/>
            <c:size val="5"/>
            <c:spPr>
              <a:solidFill>
                <a:srgbClr val="D1BB4B"/>
              </a:solidFill>
              <a:ln w="9525">
                <a:solidFill>
                  <a:srgbClr val="D1BB4B"/>
                </a:solidFill>
              </a:ln>
              <a:effectLst/>
            </c:spPr>
          </c:marker>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Sheet1!$B$2:$L$2</c:f>
              <c:numCache>
                <c:formatCode>General</c:formatCode>
                <c:ptCount val="11"/>
                <c:pt idx="0">
                  <c:v>12077</c:v>
                </c:pt>
                <c:pt idx="1">
                  <c:v>13216</c:v>
                </c:pt>
                <c:pt idx="2">
                  <c:v>8146</c:v>
                </c:pt>
                <c:pt idx="3">
                  <c:v>11976</c:v>
                </c:pt>
                <c:pt idx="4">
                  <c:v>8673</c:v>
                </c:pt>
                <c:pt idx="5">
                  <c:v>8666</c:v>
                </c:pt>
                <c:pt idx="6">
                  <c:v>98982</c:v>
                </c:pt>
                <c:pt idx="7">
                  <c:v>35061</c:v>
                </c:pt>
                <c:pt idx="8">
                  <c:v>16331</c:v>
                </c:pt>
                <c:pt idx="9">
                  <c:v>43287</c:v>
                </c:pt>
                <c:pt idx="10">
                  <c:v>195301</c:v>
                </c:pt>
              </c:numCache>
            </c:numRef>
          </c:val>
          <c:smooth val="1"/>
          <c:extLst>
            <c:ext xmlns:c16="http://schemas.microsoft.com/office/drawing/2014/chart" uri="{C3380CC4-5D6E-409C-BE32-E72D297353CC}">
              <c16:uniqueId val="{00000000-9526-4EFD-A10F-BB70E393AD89}"/>
            </c:ext>
          </c:extLst>
        </c:ser>
        <c:ser>
          <c:idx val="1"/>
          <c:order val="1"/>
          <c:tx>
            <c:strRef>
              <c:f>Sheet1!$A$3</c:f>
              <c:strCache>
                <c:ptCount val="1"/>
                <c:pt idx="0">
                  <c:v>GLA级</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Sheet1!$B$3:$L$3</c:f>
              <c:numCache>
                <c:formatCode>General</c:formatCode>
                <c:ptCount val="11"/>
                <c:pt idx="0">
                  <c:v>169019</c:v>
                </c:pt>
                <c:pt idx="1">
                  <c:v>128980</c:v>
                </c:pt>
                <c:pt idx="2">
                  <c:v>173750</c:v>
                </c:pt>
                <c:pt idx="3">
                  <c:v>188904</c:v>
                </c:pt>
                <c:pt idx="4">
                  <c:v>341986</c:v>
                </c:pt>
                <c:pt idx="5">
                  <c:v>228773</c:v>
                </c:pt>
                <c:pt idx="6">
                  <c:v>296759</c:v>
                </c:pt>
                <c:pt idx="7">
                  <c:v>359695</c:v>
                </c:pt>
                <c:pt idx="8">
                  <c:v>391234</c:v>
                </c:pt>
                <c:pt idx="9">
                  <c:v>442837</c:v>
                </c:pt>
                <c:pt idx="10">
                  <c:v>367649</c:v>
                </c:pt>
              </c:numCache>
            </c:numRef>
          </c:val>
          <c:smooth val="1"/>
          <c:extLst>
            <c:ext xmlns:c16="http://schemas.microsoft.com/office/drawing/2014/chart" uri="{C3380CC4-5D6E-409C-BE32-E72D297353CC}">
              <c16:uniqueId val="{00000001-9526-4EFD-A10F-BB70E393AD89}"/>
            </c:ext>
          </c:extLst>
        </c:ser>
        <c:ser>
          <c:idx val="2"/>
          <c:order val="2"/>
          <c:tx>
            <c:strRef>
              <c:f>Sheet1!$A$4</c:f>
              <c:strCache>
                <c:ptCount val="1"/>
                <c:pt idx="0">
                  <c:v>Q3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Sheet1!$B$4:$L$4</c:f>
              <c:numCache>
                <c:formatCode>General</c:formatCode>
                <c:ptCount val="11"/>
                <c:pt idx="0">
                  <c:v>262003</c:v>
                </c:pt>
                <c:pt idx="1">
                  <c:v>190719</c:v>
                </c:pt>
                <c:pt idx="2">
                  <c:v>226728</c:v>
                </c:pt>
                <c:pt idx="3">
                  <c:v>250336</c:v>
                </c:pt>
                <c:pt idx="4">
                  <c:v>414250</c:v>
                </c:pt>
                <c:pt idx="5">
                  <c:v>351349</c:v>
                </c:pt>
                <c:pt idx="6">
                  <c:v>336084</c:v>
                </c:pt>
                <c:pt idx="7">
                  <c:v>376014</c:v>
                </c:pt>
                <c:pt idx="8">
                  <c:v>365062</c:v>
                </c:pt>
                <c:pt idx="9">
                  <c:v>373922</c:v>
                </c:pt>
                <c:pt idx="10">
                  <c:v>335373</c:v>
                </c:pt>
              </c:numCache>
            </c:numRef>
          </c:val>
          <c:smooth val="1"/>
          <c:extLst>
            <c:ext xmlns:c16="http://schemas.microsoft.com/office/drawing/2014/chart" uri="{C3380CC4-5D6E-409C-BE32-E72D297353CC}">
              <c16:uniqueId val="{00000002-9526-4EFD-A10F-BB70E393AD89}"/>
            </c:ext>
          </c:extLst>
        </c:ser>
        <c:ser>
          <c:idx val="3"/>
          <c:order val="3"/>
          <c:tx>
            <c:strRef>
              <c:f>Sheet1!$A$5</c:f>
              <c:strCache>
                <c:ptCount val="1"/>
                <c:pt idx="0">
                  <c:v>CDX</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Sheet1!$B$5:$L$5</c:f>
              <c:numCache>
                <c:formatCode>General</c:formatCode>
                <c:ptCount val="11"/>
                <c:pt idx="0">
                  <c:v>0</c:v>
                </c:pt>
                <c:pt idx="1">
                  <c:v>0</c:v>
                </c:pt>
                <c:pt idx="2">
                  <c:v>0</c:v>
                </c:pt>
                <c:pt idx="3">
                  <c:v>9953</c:v>
                </c:pt>
                <c:pt idx="4">
                  <c:v>11887</c:v>
                </c:pt>
                <c:pt idx="5">
                  <c:v>6065</c:v>
                </c:pt>
                <c:pt idx="6">
                  <c:v>273262</c:v>
                </c:pt>
                <c:pt idx="7">
                  <c:v>404751</c:v>
                </c:pt>
                <c:pt idx="8">
                  <c:v>163780</c:v>
                </c:pt>
                <c:pt idx="9">
                  <c:v>187592</c:v>
                </c:pt>
                <c:pt idx="10">
                  <c:v>153821</c:v>
                </c:pt>
              </c:numCache>
            </c:numRef>
          </c:val>
          <c:smooth val="1"/>
          <c:extLst>
            <c:ext xmlns:c16="http://schemas.microsoft.com/office/drawing/2014/chart" uri="{C3380CC4-5D6E-409C-BE32-E72D297353CC}">
              <c16:uniqueId val="{00000003-9526-4EFD-A10F-BB70E393AD89}"/>
            </c:ext>
          </c:extLst>
        </c:ser>
        <c:dLbls>
          <c:showLegendKey val="0"/>
          <c:showVal val="0"/>
          <c:showCatName val="0"/>
          <c:showSerName val="0"/>
          <c:showPercent val="0"/>
          <c:showBubbleSize val="0"/>
        </c:dLbls>
        <c:marker val="1"/>
        <c:smooth val="0"/>
        <c:axId val="137171712"/>
        <c:axId val="137173632"/>
      </c:lineChart>
      <c:catAx>
        <c:axId val="13717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37173632"/>
        <c:crosses val="autoZero"/>
        <c:auto val="1"/>
        <c:lblAlgn val="ctr"/>
        <c:lblOffset val="100"/>
        <c:noMultiLvlLbl val="0"/>
      </c:catAx>
      <c:valAx>
        <c:axId val="137173632"/>
        <c:scaling>
          <c:orientation val="minMax"/>
          <c:max val="600000"/>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crossAx val="137171712"/>
        <c:crosses val="autoZero"/>
        <c:crossBetween val="between"/>
        <c:majorUnit val="2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83A3-4C01-A5E5-3C3781665B8B}"/>
            </c:ext>
          </c:extLst>
        </c:ser>
        <c:dLbls>
          <c:showLegendKey val="0"/>
          <c:showVal val="0"/>
          <c:showCatName val="0"/>
          <c:showSerName val="0"/>
          <c:showPercent val="0"/>
          <c:showBubbleSize val="0"/>
        </c:dLbls>
        <c:gapWidth val="20"/>
        <c:overlap val="50"/>
        <c:axId val="137217152"/>
        <c:axId val="137218688"/>
      </c:barChart>
      <c:catAx>
        <c:axId val="137217152"/>
        <c:scaling>
          <c:orientation val="minMax"/>
        </c:scaling>
        <c:delete val="1"/>
        <c:axPos val="l"/>
        <c:numFmt formatCode="General" sourceLinked="1"/>
        <c:majorTickMark val="out"/>
        <c:minorTickMark val="none"/>
        <c:tickLblPos val="none"/>
        <c:crossAx val="137218688"/>
        <c:crosses val="autoZero"/>
        <c:auto val="1"/>
        <c:lblAlgn val="ctr"/>
        <c:lblOffset val="100"/>
        <c:noMultiLvlLbl val="0"/>
      </c:catAx>
      <c:valAx>
        <c:axId val="137218688"/>
        <c:scaling>
          <c:orientation val="minMax"/>
          <c:max val="50000"/>
        </c:scaling>
        <c:delete val="1"/>
        <c:axPos val="b"/>
        <c:numFmt formatCode="General" sourceLinked="1"/>
        <c:majorTickMark val="out"/>
        <c:minorTickMark val="none"/>
        <c:tickLblPos val="none"/>
        <c:crossAx val="13721715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216</c:v>
                </c:pt>
                <c:pt idx="1">
                  <c:v>2746</c:v>
                </c:pt>
                <c:pt idx="2">
                  <c:v>23186</c:v>
                </c:pt>
              </c:numCache>
            </c:numRef>
          </c:val>
          <c:extLst>
            <c:ext xmlns:c16="http://schemas.microsoft.com/office/drawing/2014/chart" uri="{C3380CC4-5D6E-409C-BE32-E72D297353CC}">
              <c16:uniqueId val="{00000000-1303-45F2-88BB-8143561D5DFD}"/>
            </c:ext>
          </c:extLst>
        </c:ser>
        <c:dLbls>
          <c:showLegendKey val="0"/>
          <c:showVal val="0"/>
          <c:showCatName val="0"/>
          <c:showSerName val="0"/>
          <c:showPercent val="0"/>
          <c:showBubbleSize val="0"/>
        </c:dLbls>
        <c:gapWidth val="20"/>
        <c:overlap val="50"/>
        <c:axId val="358849152"/>
        <c:axId val="359883136"/>
      </c:barChart>
      <c:catAx>
        <c:axId val="358849152"/>
        <c:scaling>
          <c:orientation val="minMax"/>
        </c:scaling>
        <c:delete val="1"/>
        <c:axPos val="l"/>
        <c:numFmt formatCode="General" sourceLinked="1"/>
        <c:majorTickMark val="none"/>
        <c:minorTickMark val="none"/>
        <c:tickLblPos val="none"/>
        <c:crossAx val="359883136"/>
        <c:crosses val="autoZero"/>
        <c:auto val="1"/>
        <c:lblAlgn val="ctr"/>
        <c:lblOffset val="100"/>
        <c:noMultiLvlLbl val="0"/>
      </c:catAx>
      <c:valAx>
        <c:axId val="359883136"/>
        <c:scaling>
          <c:orientation val="minMax"/>
        </c:scaling>
        <c:delete val="1"/>
        <c:axPos val="b"/>
        <c:numFmt formatCode="General" sourceLinked="1"/>
        <c:majorTickMark val="none"/>
        <c:minorTickMark val="none"/>
        <c:tickLblPos val="none"/>
        <c:crossAx val="35884915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BFE8-40E7-90B8-6B250682DFCB}"/>
            </c:ext>
          </c:extLst>
        </c:ser>
        <c:dLbls>
          <c:showLegendKey val="0"/>
          <c:showVal val="0"/>
          <c:showCatName val="0"/>
          <c:showSerName val="0"/>
          <c:showPercent val="0"/>
          <c:showBubbleSize val="0"/>
        </c:dLbls>
        <c:gapWidth val="20"/>
        <c:overlap val="50"/>
        <c:axId val="359919616"/>
        <c:axId val="359921152"/>
      </c:barChart>
      <c:catAx>
        <c:axId val="359919616"/>
        <c:scaling>
          <c:orientation val="minMax"/>
        </c:scaling>
        <c:delete val="1"/>
        <c:axPos val="l"/>
        <c:numFmt formatCode="General" sourceLinked="1"/>
        <c:majorTickMark val="out"/>
        <c:minorTickMark val="none"/>
        <c:tickLblPos val="none"/>
        <c:crossAx val="359921152"/>
        <c:crosses val="autoZero"/>
        <c:auto val="1"/>
        <c:lblAlgn val="ctr"/>
        <c:lblOffset val="100"/>
        <c:noMultiLvlLbl val="0"/>
      </c:catAx>
      <c:valAx>
        <c:axId val="359921152"/>
        <c:scaling>
          <c:orientation val="minMax"/>
          <c:max val="50000"/>
        </c:scaling>
        <c:delete val="1"/>
        <c:axPos val="b"/>
        <c:numFmt formatCode="General" sourceLinked="1"/>
        <c:majorTickMark val="out"/>
        <c:minorTickMark val="none"/>
        <c:tickLblPos val="none"/>
        <c:crossAx val="35991961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6A72-4AA0-9166-D57E837F3ECC}"/>
            </c:ext>
          </c:extLst>
        </c:ser>
        <c:dLbls>
          <c:showLegendKey val="0"/>
          <c:showVal val="0"/>
          <c:showCatName val="0"/>
          <c:showSerName val="0"/>
          <c:showPercent val="0"/>
          <c:showBubbleSize val="0"/>
        </c:dLbls>
        <c:gapWidth val="20"/>
        <c:overlap val="50"/>
        <c:axId val="358937728"/>
        <c:axId val="358939264"/>
      </c:barChart>
      <c:catAx>
        <c:axId val="358937728"/>
        <c:scaling>
          <c:orientation val="minMax"/>
        </c:scaling>
        <c:delete val="1"/>
        <c:axPos val="l"/>
        <c:numFmt formatCode="General" sourceLinked="1"/>
        <c:majorTickMark val="out"/>
        <c:minorTickMark val="none"/>
        <c:tickLblPos val="none"/>
        <c:crossAx val="358939264"/>
        <c:crosses val="autoZero"/>
        <c:auto val="1"/>
        <c:lblAlgn val="ctr"/>
        <c:lblOffset val="100"/>
        <c:noMultiLvlLbl val="0"/>
      </c:catAx>
      <c:valAx>
        <c:axId val="358939264"/>
        <c:scaling>
          <c:orientation val="minMax"/>
          <c:max val="50000"/>
        </c:scaling>
        <c:delete val="1"/>
        <c:axPos val="b"/>
        <c:numFmt formatCode="General" sourceLinked="1"/>
        <c:majorTickMark val="out"/>
        <c:minorTickMark val="none"/>
        <c:tickLblPos val="none"/>
        <c:crossAx val="35893772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E018-4EAB-85F2-070E7C07BBC1}"/>
            </c:ext>
          </c:extLst>
        </c:ser>
        <c:dLbls>
          <c:showLegendKey val="0"/>
          <c:showVal val="0"/>
          <c:showCatName val="0"/>
          <c:showSerName val="0"/>
          <c:showPercent val="0"/>
          <c:showBubbleSize val="0"/>
        </c:dLbls>
        <c:gapWidth val="20"/>
        <c:overlap val="50"/>
        <c:axId val="360405248"/>
        <c:axId val="360407040"/>
      </c:barChart>
      <c:catAx>
        <c:axId val="360405248"/>
        <c:scaling>
          <c:orientation val="minMax"/>
        </c:scaling>
        <c:delete val="1"/>
        <c:axPos val="l"/>
        <c:numFmt formatCode="General" sourceLinked="1"/>
        <c:majorTickMark val="out"/>
        <c:minorTickMark val="none"/>
        <c:tickLblPos val="none"/>
        <c:crossAx val="360407040"/>
        <c:crosses val="autoZero"/>
        <c:auto val="1"/>
        <c:lblAlgn val="ctr"/>
        <c:lblOffset val="100"/>
        <c:noMultiLvlLbl val="0"/>
      </c:catAx>
      <c:valAx>
        <c:axId val="360407040"/>
        <c:scaling>
          <c:orientation val="minMax"/>
          <c:max val="50000"/>
        </c:scaling>
        <c:delete val="1"/>
        <c:axPos val="b"/>
        <c:numFmt formatCode="General" sourceLinked="1"/>
        <c:majorTickMark val="out"/>
        <c:minorTickMark val="none"/>
        <c:tickLblPos val="none"/>
        <c:crossAx val="360405248"/>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1276</c:v>
                </c:pt>
                <c:pt idx="1">
                  <c:v>18275</c:v>
                </c:pt>
                <c:pt idx="2">
                  <c:v>111441</c:v>
                </c:pt>
              </c:numCache>
            </c:numRef>
          </c:val>
          <c:extLst>
            <c:ext xmlns:c16="http://schemas.microsoft.com/office/drawing/2014/chart" uri="{C3380CC4-5D6E-409C-BE32-E72D297353CC}">
              <c16:uniqueId val="{00000000-1BA9-46C0-A2A1-5646BF6A6C32}"/>
            </c:ext>
          </c:extLst>
        </c:ser>
        <c:dLbls>
          <c:showLegendKey val="0"/>
          <c:showVal val="0"/>
          <c:showCatName val="0"/>
          <c:showSerName val="0"/>
          <c:showPercent val="0"/>
          <c:showBubbleSize val="0"/>
        </c:dLbls>
        <c:gapWidth val="20"/>
        <c:overlap val="50"/>
        <c:axId val="360422784"/>
        <c:axId val="360428672"/>
      </c:barChart>
      <c:catAx>
        <c:axId val="360422784"/>
        <c:scaling>
          <c:orientation val="minMax"/>
        </c:scaling>
        <c:delete val="1"/>
        <c:axPos val="l"/>
        <c:numFmt formatCode="General" sourceLinked="1"/>
        <c:majorTickMark val="none"/>
        <c:minorTickMark val="none"/>
        <c:tickLblPos val="none"/>
        <c:crossAx val="360428672"/>
        <c:crosses val="autoZero"/>
        <c:auto val="1"/>
        <c:lblAlgn val="ctr"/>
        <c:lblOffset val="100"/>
        <c:noMultiLvlLbl val="0"/>
      </c:catAx>
      <c:valAx>
        <c:axId val="360428672"/>
        <c:scaling>
          <c:orientation val="minMax"/>
        </c:scaling>
        <c:delete val="1"/>
        <c:axPos val="b"/>
        <c:numFmt formatCode="General" sourceLinked="1"/>
        <c:majorTickMark val="none"/>
        <c:minorTickMark val="none"/>
        <c:tickLblPos val="none"/>
        <c:crossAx val="36042278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Sheet2!$A$2</c:f>
              <c:strCache>
                <c:ptCount val="1"/>
                <c:pt idx="0">
                  <c:v>东风英菲尼迪:Q50L</c:v>
                </c:pt>
              </c:strCache>
            </c:strRef>
          </c:tx>
          <c:spPr>
            <a:solidFill>
              <a:srgbClr val="D1BB4B"/>
            </a:solidFill>
            <a:ln>
              <a:noFill/>
            </a:ln>
            <a:effectLst/>
          </c:spPr>
          <c:invertIfNegative val="0"/>
          <c:cat>
            <c:strRef>
              <c:f>Sheet2!$B$1:$F$1</c:f>
              <c:strCache>
                <c:ptCount val="5"/>
                <c:pt idx="0">
                  <c:v>0-17岁</c:v>
                </c:pt>
                <c:pt idx="1">
                  <c:v>18-24岁</c:v>
                </c:pt>
                <c:pt idx="2">
                  <c:v>25-34岁</c:v>
                </c:pt>
                <c:pt idx="3">
                  <c:v>35-49岁</c:v>
                </c:pt>
                <c:pt idx="4">
                  <c:v>50岁以上</c:v>
                </c:pt>
              </c:strCache>
            </c:strRef>
          </c:cat>
          <c:val>
            <c:numRef>
              <c:f>Sheet2!$B$2:$F$2</c:f>
              <c:numCache>
                <c:formatCode>General</c:formatCode>
                <c:ptCount val="5"/>
                <c:pt idx="0">
                  <c:v>10.86</c:v>
                </c:pt>
                <c:pt idx="1">
                  <c:v>23.58</c:v>
                </c:pt>
                <c:pt idx="2">
                  <c:v>33.950000000000003</c:v>
                </c:pt>
                <c:pt idx="3">
                  <c:v>20.76</c:v>
                </c:pt>
                <c:pt idx="4">
                  <c:v>10.86</c:v>
                </c:pt>
              </c:numCache>
            </c:numRef>
          </c:val>
          <c:extLst>
            <c:ext xmlns:c16="http://schemas.microsoft.com/office/drawing/2014/chart" uri="{C3380CC4-5D6E-409C-BE32-E72D297353CC}">
              <c16:uniqueId val="{00000000-EF88-41A1-B998-A2DC8FDBD9B5}"/>
            </c:ext>
          </c:extLst>
        </c:ser>
        <c:ser>
          <c:idx val="1"/>
          <c:order val="1"/>
          <c:tx>
            <c:strRef>
              <c:f>Sheet2!$A$3</c:f>
              <c:strCache>
                <c:ptCount val="1"/>
                <c:pt idx="0">
                  <c:v>华晨宝马:3系</c:v>
                </c:pt>
              </c:strCache>
            </c:strRef>
          </c:tx>
          <c:spPr>
            <a:solidFill>
              <a:schemeClr val="accent2"/>
            </a:solidFill>
            <a:ln>
              <a:noFill/>
            </a:ln>
            <a:effectLst/>
          </c:spPr>
          <c:invertIfNegative val="0"/>
          <c:cat>
            <c:strRef>
              <c:f>Sheet2!$B$1:$F$1</c:f>
              <c:strCache>
                <c:ptCount val="5"/>
                <c:pt idx="0">
                  <c:v>0-17岁</c:v>
                </c:pt>
                <c:pt idx="1">
                  <c:v>18-24岁</c:v>
                </c:pt>
                <c:pt idx="2">
                  <c:v>25-34岁</c:v>
                </c:pt>
                <c:pt idx="3">
                  <c:v>35-49岁</c:v>
                </c:pt>
                <c:pt idx="4">
                  <c:v>50岁以上</c:v>
                </c:pt>
              </c:strCache>
            </c:strRef>
          </c:cat>
          <c:val>
            <c:numRef>
              <c:f>Sheet2!$B$3:$F$3</c:f>
              <c:numCache>
                <c:formatCode>General</c:formatCode>
                <c:ptCount val="5"/>
                <c:pt idx="0">
                  <c:v>13.85</c:v>
                </c:pt>
                <c:pt idx="1">
                  <c:v>24.53</c:v>
                </c:pt>
                <c:pt idx="2">
                  <c:v>37.9</c:v>
                </c:pt>
                <c:pt idx="3">
                  <c:v>15.25</c:v>
                </c:pt>
                <c:pt idx="4">
                  <c:v>8.4700000000000006</c:v>
                </c:pt>
              </c:numCache>
            </c:numRef>
          </c:val>
          <c:extLst>
            <c:ext xmlns:c16="http://schemas.microsoft.com/office/drawing/2014/chart" uri="{C3380CC4-5D6E-409C-BE32-E72D297353CC}">
              <c16:uniqueId val="{00000001-EF88-41A1-B998-A2DC8FDBD9B5}"/>
            </c:ext>
          </c:extLst>
        </c:ser>
        <c:ser>
          <c:idx val="2"/>
          <c:order val="2"/>
          <c:tx>
            <c:strRef>
              <c:f>Sheet2!$A$4</c:f>
              <c:strCache>
                <c:ptCount val="1"/>
                <c:pt idx="0">
                  <c:v>上汽通用凯迪拉克:ATS-L</c:v>
                </c:pt>
              </c:strCache>
            </c:strRef>
          </c:tx>
          <c:spPr>
            <a:solidFill>
              <a:schemeClr val="accent3"/>
            </a:solidFill>
            <a:ln>
              <a:noFill/>
            </a:ln>
            <a:effectLst/>
          </c:spPr>
          <c:invertIfNegative val="0"/>
          <c:cat>
            <c:strRef>
              <c:f>Sheet2!$B$1:$F$1</c:f>
              <c:strCache>
                <c:ptCount val="5"/>
                <c:pt idx="0">
                  <c:v>0-17岁</c:v>
                </c:pt>
                <c:pt idx="1">
                  <c:v>18-24岁</c:v>
                </c:pt>
                <c:pt idx="2">
                  <c:v>25-34岁</c:v>
                </c:pt>
                <c:pt idx="3">
                  <c:v>35-49岁</c:v>
                </c:pt>
                <c:pt idx="4">
                  <c:v>50岁以上</c:v>
                </c:pt>
              </c:strCache>
            </c:strRef>
          </c:cat>
          <c:val>
            <c:numRef>
              <c:f>Sheet2!$B$4:$F$4</c:f>
              <c:numCache>
                <c:formatCode>General</c:formatCode>
                <c:ptCount val="5"/>
                <c:pt idx="0">
                  <c:v>12.46</c:v>
                </c:pt>
                <c:pt idx="1">
                  <c:v>32.119999999999997</c:v>
                </c:pt>
                <c:pt idx="2">
                  <c:v>35.18</c:v>
                </c:pt>
                <c:pt idx="3">
                  <c:v>11.39</c:v>
                </c:pt>
                <c:pt idx="4">
                  <c:v>8.86</c:v>
                </c:pt>
              </c:numCache>
            </c:numRef>
          </c:val>
          <c:extLst>
            <c:ext xmlns:c16="http://schemas.microsoft.com/office/drawing/2014/chart" uri="{C3380CC4-5D6E-409C-BE32-E72D297353CC}">
              <c16:uniqueId val="{00000002-EF88-41A1-B998-A2DC8FDBD9B5}"/>
            </c:ext>
          </c:extLst>
        </c:ser>
        <c:ser>
          <c:idx val="3"/>
          <c:order val="3"/>
          <c:tx>
            <c:strRef>
              <c:f>Sheet2!$A$5</c:f>
              <c:strCache>
                <c:ptCount val="1"/>
                <c:pt idx="0">
                  <c:v>一汽奥迪:A4L</c:v>
                </c:pt>
              </c:strCache>
            </c:strRef>
          </c:tx>
          <c:spPr>
            <a:solidFill>
              <a:schemeClr val="accent4"/>
            </a:solidFill>
            <a:ln>
              <a:noFill/>
            </a:ln>
            <a:effectLst/>
          </c:spPr>
          <c:invertIfNegative val="0"/>
          <c:cat>
            <c:strRef>
              <c:f>Sheet2!$B$1:$F$1</c:f>
              <c:strCache>
                <c:ptCount val="5"/>
                <c:pt idx="0">
                  <c:v>0-17岁</c:v>
                </c:pt>
                <c:pt idx="1">
                  <c:v>18-24岁</c:v>
                </c:pt>
                <c:pt idx="2">
                  <c:v>25-34岁</c:v>
                </c:pt>
                <c:pt idx="3">
                  <c:v>35-49岁</c:v>
                </c:pt>
                <c:pt idx="4">
                  <c:v>50岁以上</c:v>
                </c:pt>
              </c:strCache>
            </c:strRef>
          </c:cat>
          <c:val>
            <c:numRef>
              <c:f>Sheet2!$B$5:$F$5</c:f>
              <c:numCache>
                <c:formatCode>General</c:formatCode>
                <c:ptCount val="5"/>
                <c:pt idx="0">
                  <c:v>9.57</c:v>
                </c:pt>
                <c:pt idx="1">
                  <c:v>28.05</c:v>
                </c:pt>
                <c:pt idx="2">
                  <c:v>33.32</c:v>
                </c:pt>
                <c:pt idx="3">
                  <c:v>17.649999999999999</c:v>
                </c:pt>
                <c:pt idx="4">
                  <c:v>11.41</c:v>
                </c:pt>
              </c:numCache>
            </c:numRef>
          </c:val>
          <c:extLst>
            <c:ext xmlns:c16="http://schemas.microsoft.com/office/drawing/2014/chart" uri="{C3380CC4-5D6E-409C-BE32-E72D297353CC}">
              <c16:uniqueId val="{00000003-EF88-41A1-B998-A2DC8FDBD9B5}"/>
            </c:ext>
          </c:extLst>
        </c:ser>
        <c:dLbls>
          <c:showLegendKey val="0"/>
          <c:showVal val="0"/>
          <c:showCatName val="0"/>
          <c:showSerName val="0"/>
          <c:showPercent val="0"/>
          <c:showBubbleSize val="0"/>
        </c:dLbls>
        <c:gapWidth val="219"/>
        <c:overlap val="-27"/>
        <c:axId val="95994624"/>
        <c:axId val="95996160"/>
      </c:barChart>
      <c:catAx>
        <c:axId val="9599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5996160"/>
        <c:crosses val="autoZero"/>
        <c:auto val="1"/>
        <c:lblAlgn val="ctr"/>
        <c:lblOffset val="100"/>
        <c:noMultiLvlLbl val="0"/>
      </c:catAx>
      <c:valAx>
        <c:axId val="95996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95994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1223</c:v>
                </c:pt>
                <c:pt idx="1">
                  <c:v>15965</c:v>
                </c:pt>
                <c:pt idx="2">
                  <c:v>103446</c:v>
                </c:pt>
              </c:numCache>
            </c:numRef>
          </c:val>
          <c:extLst>
            <c:ext xmlns:c16="http://schemas.microsoft.com/office/drawing/2014/chart" uri="{C3380CC4-5D6E-409C-BE32-E72D297353CC}">
              <c16:uniqueId val="{00000000-972A-4EA6-978A-3486B555DBAD}"/>
            </c:ext>
          </c:extLst>
        </c:ser>
        <c:dLbls>
          <c:showLegendKey val="0"/>
          <c:showVal val="0"/>
          <c:showCatName val="0"/>
          <c:showSerName val="0"/>
          <c:showPercent val="0"/>
          <c:showBubbleSize val="0"/>
        </c:dLbls>
        <c:gapWidth val="20"/>
        <c:overlap val="50"/>
        <c:axId val="360563456"/>
        <c:axId val="360564992"/>
      </c:barChart>
      <c:catAx>
        <c:axId val="360563456"/>
        <c:scaling>
          <c:orientation val="minMax"/>
        </c:scaling>
        <c:delete val="1"/>
        <c:axPos val="l"/>
        <c:numFmt formatCode="General" sourceLinked="1"/>
        <c:majorTickMark val="none"/>
        <c:minorTickMark val="none"/>
        <c:tickLblPos val="none"/>
        <c:crossAx val="360564992"/>
        <c:crosses val="autoZero"/>
        <c:auto val="1"/>
        <c:lblAlgn val="ctr"/>
        <c:lblOffset val="100"/>
        <c:noMultiLvlLbl val="0"/>
      </c:catAx>
      <c:valAx>
        <c:axId val="360564992"/>
        <c:scaling>
          <c:orientation val="minMax"/>
        </c:scaling>
        <c:delete val="1"/>
        <c:axPos val="b"/>
        <c:numFmt formatCode="General" sourceLinked="1"/>
        <c:majorTickMark val="none"/>
        <c:minorTickMark val="none"/>
        <c:tickLblPos val="none"/>
        <c:crossAx val="36056345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607</c:v>
                </c:pt>
                <c:pt idx="1">
                  <c:v>10076</c:v>
                </c:pt>
                <c:pt idx="2">
                  <c:v>58022</c:v>
                </c:pt>
              </c:numCache>
            </c:numRef>
          </c:val>
          <c:extLst>
            <c:ext xmlns:c16="http://schemas.microsoft.com/office/drawing/2014/chart" uri="{C3380CC4-5D6E-409C-BE32-E72D297353CC}">
              <c16:uniqueId val="{00000000-AE16-43A8-8B93-9F870CE359FD}"/>
            </c:ext>
          </c:extLst>
        </c:ser>
        <c:dLbls>
          <c:showLegendKey val="0"/>
          <c:showVal val="0"/>
          <c:showCatName val="0"/>
          <c:showSerName val="0"/>
          <c:showPercent val="0"/>
          <c:showBubbleSize val="0"/>
        </c:dLbls>
        <c:gapWidth val="20"/>
        <c:overlap val="50"/>
        <c:axId val="360474496"/>
        <c:axId val="360476032"/>
      </c:barChart>
      <c:catAx>
        <c:axId val="360474496"/>
        <c:scaling>
          <c:orientation val="minMax"/>
        </c:scaling>
        <c:delete val="1"/>
        <c:axPos val="l"/>
        <c:numFmt formatCode="General" sourceLinked="1"/>
        <c:majorTickMark val="none"/>
        <c:minorTickMark val="none"/>
        <c:tickLblPos val="none"/>
        <c:crossAx val="360476032"/>
        <c:crosses val="autoZero"/>
        <c:auto val="1"/>
        <c:lblAlgn val="ctr"/>
        <c:lblOffset val="100"/>
        <c:noMultiLvlLbl val="0"/>
      </c:catAx>
      <c:valAx>
        <c:axId val="360476032"/>
        <c:scaling>
          <c:orientation val="minMax"/>
        </c:scaling>
        <c:delete val="1"/>
        <c:axPos val="b"/>
        <c:numFmt formatCode="General" sourceLinked="1"/>
        <c:majorTickMark val="none"/>
        <c:minorTickMark val="none"/>
        <c:tickLblPos val="none"/>
        <c:crossAx val="36047449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a:lstStyle/>
          <a:p>
            <a:pPr>
              <a:defRPr lang="zh-CN" sz="1200" b="1"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dirty="0"/>
              <a:t>英菲尼迪线索总量趋势图</a:t>
            </a:r>
          </a:p>
        </c:rich>
      </c:tx>
      <c:layout>
        <c:manualLayout>
          <c:xMode val="edge"/>
          <c:yMode val="edge"/>
          <c:x val="0.36692115104775902"/>
          <c:y val="7.7991605837838901E-2"/>
        </c:manualLayout>
      </c:layout>
      <c:overlay val="0"/>
    </c:title>
    <c:autoTitleDeleted val="0"/>
    <c:plotArea>
      <c:layout>
        <c:manualLayout>
          <c:layoutTarget val="inner"/>
          <c:xMode val="edge"/>
          <c:yMode val="edge"/>
          <c:x val="5.0659332338596499E-2"/>
          <c:y val="0.33431764850645701"/>
          <c:w val="0.85706965949047098"/>
          <c:h val="0.518987396474616"/>
        </c:manualLayout>
      </c:layout>
      <c:barChart>
        <c:barDir val="col"/>
        <c:grouping val="clustered"/>
        <c:varyColors val="0"/>
        <c:ser>
          <c:idx val="0"/>
          <c:order val="0"/>
          <c:tx>
            <c:strRef>
              <c:f>工作表1!$B$1</c:f>
              <c:strCache>
                <c:ptCount val="1"/>
                <c:pt idx="0">
                  <c:v>2015年</c:v>
                </c:pt>
              </c:strCache>
            </c:strRef>
          </c:tx>
          <c:spPr>
            <a:solidFill>
              <a:srgbClr val="316886"/>
            </a:solidFill>
          </c:spPr>
          <c:invertIfNegative val="0"/>
          <c:cat>
            <c:strRef>
              <c:f>工作表1!$A$2:$A$13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工作表1!$B$2:$B$13</c:f>
              <c:numCache>
                <c:formatCode>General</c:formatCode>
                <c:ptCount val="12"/>
                <c:pt idx="0">
                  <c:v>10178</c:v>
                </c:pt>
                <c:pt idx="1">
                  <c:v>7414</c:v>
                </c:pt>
                <c:pt idx="2">
                  <c:v>12353</c:v>
                </c:pt>
                <c:pt idx="3">
                  <c:v>11495</c:v>
                </c:pt>
                <c:pt idx="4">
                  <c:v>10209</c:v>
                </c:pt>
                <c:pt idx="5">
                  <c:v>9889</c:v>
                </c:pt>
                <c:pt idx="6">
                  <c:v>8208</c:v>
                </c:pt>
                <c:pt idx="7">
                  <c:v>10162</c:v>
                </c:pt>
                <c:pt idx="8">
                  <c:v>8659</c:v>
                </c:pt>
                <c:pt idx="9">
                  <c:v>9027</c:v>
                </c:pt>
                <c:pt idx="10">
                  <c:v>7991</c:v>
                </c:pt>
                <c:pt idx="11">
                  <c:v>9634</c:v>
                </c:pt>
              </c:numCache>
            </c:numRef>
          </c:val>
          <c:extLst>
            <c:ext xmlns:c16="http://schemas.microsoft.com/office/drawing/2014/chart" uri="{C3380CC4-5D6E-409C-BE32-E72D297353CC}">
              <c16:uniqueId val="{00000000-3231-478E-B685-2BDB598D9AD7}"/>
            </c:ext>
          </c:extLst>
        </c:ser>
        <c:ser>
          <c:idx val="1"/>
          <c:order val="1"/>
          <c:tx>
            <c:strRef>
              <c:f>工作表1!$C$1</c:f>
              <c:strCache>
                <c:ptCount val="1"/>
                <c:pt idx="0">
                  <c:v>2016年</c:v>
                </c:pt>
              </c:strCache>
            </c:strRef>
          </c:tx>
          <c:spPr>
            <a:solidFill>
              <a:srgbClr val="C00000"/>
            </a:solidFill>
          </c:spPr>
          <c:invertIfNegative val="0"/>
          <c:cat>
            <c:strRef>
              <c:f>工作表1!$A$2:$A$13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工作表1!$C$2:$C$13</c:f>
              <c:numCache>
                <c:formatCode>General</c:formatCode>
                <c:ptCount val="12"/>
                <c:pt idx="0">
                  <c:v>7430</c:v>
                </c:pt>
                <c:pt idx="1">
                  <c:v>6225</c:v>
                </c:pt>
                <c:pt idx="2">
                  <c:v>8561</c:v>
                </c:pt>
                <c:pt idx="3">
                  <c:v>7380</c:v>
                </c:pt>
                <c:pt idx="4">
                  <c:v>7135</c:v>
                </c:pt>
                <c:pt idx="5">
                  <c:v>8656</c:v>
                </c:pt>
                <c:pt idx="6">
                  <c:v>7750</c:v>
                </c:pt>
                <c:pt idx="7" formatCode="0_ ">
                  <c:v>7336</c:v>
                </c:pt>
                <c:pt idx="8" formatCode="0_ ">
                  <c:v>6944</c:v>
                </c:pt>
                <c:pt idx="9" formatCode="0_ ">
                  <c:v>8067</c:v>
                </c:pt>
                <c:pt idx="10" formatCode="0_ ">
                  <c:v>7765</c:v>
                </c:pt>
              </c:numCache>
            </c:numRef>
          </c:val>
          <c:extLst>
            <c:ext xmlns:c16="http://schemas.microsoft.com/office/drawing/2014/chart" uri="{C3380CC4-5D6E-409C-BE32-E72D297353CC}">
              <c16:uniqueId val="{00000001-3231-478E-B685-2BDB598D9AD7}"/>
            </c:ext>
          </c:extLst>
        </c:ser>
        <c:dLbls>
          <c:showLegendKey val="0"/>
          <c:showVal val="0"/>
          <c:showCatName val="0"/>
          <c:showSerName val="0"/>
          <c:showPercent val="0"/>
          <c:showBubbleSize val="0"/>
        </c:dLbls>
        <c:gapWidth val="150"/>
        <c:axId val="368841856"/>
        <c:axId val="368843392"/>
      </c:barChart>
      <c:lineChart>
        <c:grouping val="standard"/>
        <c:varyColors val="0"/>
        <c:ser>
          <c:idx val="2"/>
          <c:order val="2"/>
          <c:tx>
            <c:strRef>
              <c:f>工作表1!$D$1</c:f>
              <c:strCache>
                <c:ptCount val="1"/>
                <c:pt idx="0">
                  <c:v>同比</c:v>
                </c:pt>
              </c:strCache>
            </c:strRef>
          </c:tx>
          <c:spPr>
            <a:ln w="31750" cap="rnd" cmpd="sng" algn="ctr">
              <a:solidFill>
                <a:srgbClr val="F69200"/>
              </a:solidFill>
              <a:prstDash val="solid"/>
              <a:round/>
            </a:ln>
          </c:spPr>
          <c:marker>
            <c:spPr>
              <a:solidFill>
                <a:srgbClr val="F69200"/>
              </a:solidFill>
              <a:ln w="6350" cap="flat" cmpd="sng" algn="ctr">
                <a:solidFill>
                  <a:srgbClr val="F69200"/>
                </a:solidFill>
                <a:prstDash val="solid"/>
                <a:round/>
              </a:ln>
            </c:spPr>
          </c:marker>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工作表1!$D$2:$D$13</c:f>
              <c:numCache>
                <c:formatCode>0.0%</c:formatCode>
                <c:ptCount val="12"/>
                <c:pt idx="0">
                  <c:v>-0.26999410493220699</c:v>
                </c:pt>
                <c:pt idx="1">
                  <c:v>-0.16037226868087401</c:v>
                </c:pt>
                <c:pt idx="2">
                  <c:v>-0.30696996680968203</c:v>
                </c:pt>
                <c:pt idx="3">
                  <c:v>-0.35798173118747301</c:v>
                </c:pt>
                <c:pt idx="4">
                  <c:v>-0.30110686649035201</c:v>
                </c:pt>
                <c:pt idx="5">
                  <c:v>-0.124683992314693</c:v>
                </c:pt>
                <c:pt idx="6">
                  <c:v>-5.5799220272904501E-2</c:v>
                </c:pt>
                <c:pt idx="7">
                  <c:v>-0.27809486321590299</c:v>
                </c:pt>
                <c:pt idx="8">
                  <c:v>-0.198059822150364</c:v>
                </c:pt>
                <c:pt idx="9">
                  <c:v>-0.106347623795281</c:v>
                </c:pt>
                <c:pt idx="10">
                  <c:v>-2.8281817044174699E-2</c:v>
                </c:pt>
              </c:numCache>
            </c:numRef>
          </c:val>
          <c:smooth val="0"/>
          <c:extLst>
            <c:ext xmlns:c16="http://schemas.microsoft.com/office/drawing/2014/chart" uri="{C3380CC4-5D6E-409C-BE32-E72D297353CC}">
              <c16:uniqueId val="{00000002-3231-478E-B685-2BDB598D9AD7}"/>
            </c:ext>
          </c:extLst>
        </c:ser>
        <c:dLbls>
          <c:showLegendKey val="0"/>
          <c:showVal val="0"/>
          <c:showCatName val="0"/>
          <c:showSerName val="0"/>
          <c:showPercent val="0"/>
          <c:showBubbleSize val="0"/>
        </c:dLbls>
        <c:marker val="1"/>
        <c:smooth val="0"/>
        <c:axId val="368846720"/>
        <c:axId val="368845184"/>
      </c:lineChart>
      <c:catAx>
        <c:axId val="368841856"/>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368843392"/>
        <c:crosses val="autoZero"/>
        <c:auto val="1"/>
        <c:lblAlgn val="ctr"/>
        <c:lblOffset val="100"/>
        <c:noMultiLvlLbl val="0"/>
      </c:catAx>
      <c:valAx>
        <c:axId val="368843392"/>
        <c:scaling>
          <c:orientation val="minMax"/>
          <c:max val="16000"/>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8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368841856"/>
        <c:crosses val="autoZero"/>
        <c:crossBetween val="between"/>
      </c:valAx>
      <c:catAx>
        <c:axId val="368846720"/>
        <c:scaling>
          <c:orientation val="minMax"/>
        </c:scaling>
        <c:delete val="1"/>
        <c:axPos val="b"/>
        <c:numFmt formatCode="General" sourceLinked="1"/>
        <c:majorTickMark val="out"/>
        <c:minorTickMark val="none"/>
        <c:tickLblPos val="none"/>
        <c:crossAx val="368845184"/>
        <c:crosses val="autoZero"/>
        <c:auto val="1"/>
        <c:lblAlgn val="ctr"/>
        <c:lblOffset val="100"/>
        <c:noMultiLvlLbl val="0"/>
      </c:catAx>
      <c:valAx>
        <c:axId val="368845184"/>
        <c:scaling>
          <c:orientation val="minMax"/>
          <c:min val="-1"/>
        </c:scaling>
        <c:delete val="0"/>
        <c:axPos val="r"/>
        <c:numFmt formatCode="0.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368846720"/>
        <c:crosses val="max"/>
        <c:crossBetween val="between"/>
        <c:majorUnit val="0.2"/>
      </c:valAx>
    </c:plotArea>
    <c:legend>
      <c:legendPos val="t"/>
      <c:layout>
        <c:manualLayout>
          <c:xMode val="edge"/>
          <c:yMode val="edge"/>
          <c:x val="0.21843640932824601"/>
          <c:y val="0.200221897377239"/>
          <c:w val="0.54643019135830795"/>
          <c:h val="6.2614590685086499E-2"/>
        </c:manualLayout>
      </c:layout>
      <c:overlay val="0"/>
      <c:txPr>
        <a:bodyPr rot="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txPr>
    <a:bodyPr/>
    <a:lstStyle/>
    <a:p>
      <a:pPr>
        <a:defRPr lang="zh-CN" sz="1000">
          <a:latin typeface="微软雅黑" panose="020B0503020204020204" pitchFamily="34" charset="-122"/>
          <a:ea typeface="微软雅黑" panose="020B0503020204020204" pitchFamily="34" charset="-122"/>
        </a:defRPr>
      </a:pPr>
      <a:endParaRPr lang="zh-CN"/>
    </a:p>
  </c:txPr>
  <c:externalData r:id="rId2">
    <c:autoUpdate val="0"/>
  </c:externalData>
  <c:userShapes r:id="rId3"/>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080" b="1"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a:t>易湃大盘趋势及英菲尼迪线索份额对比图</a:t>
            </a:r>
          </a:p>
        </c:rich>
      </c:tx>
      <c:layout>
        <c:manualLayout>
          <c:xMode val="edge"/>
          <c:yMode val="edge"/>
          <c:x val="0.140668256925461"/>
          <c:y val="1.2624511732097899E-2"/>
        </c:manualLayout>
      </c:layout>
      <c:overlay val="0"/>
    </c:title>
    <c:autoTitleDeleted val="0"/>
    <c:plotArea>
      <c:layout/>
      <c:lineChart>
        <c:grouping val="standard"/>
        <c:varyColors val="0"/>
        <c:ser>
          <c:idx val="0"/>
          <c:order val="0"/>
          <c:tx>
            <c:strRef>
              <c:f>Sheet1!$B$1</c:f>
              <c:strCache>
                <c:ptCount val="1"/>
                <c:pt idx="0">
                  <c:v>2015年大盘</c:v>
                </c:pt>
              </c:strCache>
            </c:strRef>
          </c:tx>
          <c:spPr>
            <a:ln w="19050" cap="rnd" cmpd="sng" algn="ctr">
              <a:solidFill>
                <a:srgbClr val="365F91"/>
              </a:solidFill>
              <a:prstDash val="solid"/>
              <a:round/>
            </a:ln>
          </c:spPr>
          <c:marker>
            <c:symbol val="triangle"/>
            <c:size val="5"/>
            <c:spPr>
              <a:ln w="6350" cap="flat" cmpd="sng" algn="ctr">
                <a:solidFill>
                  <a:srgbClr val="365F91"/>
                </a:solidFill>
                <a:prstDash val="solid"/>
                <a:round/>
              </a:ln>
            </c:spPr>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6618000</c:v>
                </c:pt>
                <c:pt idx="1">
                  <c:v>4458300</c:v>
                </c:pt>
                <c:pt idx="2">
                  <c:v>6146600</c:v>
                </c:pt>
                <c:pt idx="3">
                  <c:v>5558500</c:v>
                </c:pt>
                <c:pt idx="4">
                  <c:v>5807200</c:v>
                </c:pt>
                <c:pt idx="5">
                  <c:v>5666400</c:v>
                </c:pt>
                <c:pt idx="6">
                  <c:v>5882300</c:v>
                </c:pt>
                <c:pt idx="7">
                  <c:v>6428400</c:v>
                </c:pt>
                <c:pt idx="8">
                  <c:v>6485500</c:v>
                </c:pt>
                <c:pt idx="9">
                  <c:v>6842800</c:v>
                </c:pt>
                <c:pt idx="10">
                  <c:v>6771000</c:v>
                </c:pt>
                <c:pt idx="11">
                  <c:v>7736800</c:v>
                </c:pt>
              </c:numCache>
            </c:numRef>
          </c:val>
          <c:smooth val="0"/>
          <c:extLst>
            <c:ext xmlns:c16="http://schemas.microsoft.com/office/drawing/2014/chart" uri="{C3380CC4-5D6E-409C-BE32-E72D297353CC}">
              <c16:uniqueId val="{00000000-ECA6-403F-908F-9AF1DD7D6AE0}"/>
            </c:ext>
          </c:extLst>
        </c:ser>
        <c:ser>
          <c:idx val="1"/>
          <c:order val="1"/>
          <c:tx>
            <c:strRef>
              <c:f>Sheet1!$C$1</c:f>
              <c:strCache>
                <c:ptCount val="1"/>
                <c:pt idx="0">
                  <c:v>2016年大盘</c:v>
                </c:pt>
              </c:strCache>
            </c:strRef>
          </c:tx>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6743100</c:v>
                </c:pt>
                <c:pt idx="1">
                  <c:v>5353100</c:v>
                </c:pt>
                <c:pt idx="2">
                  <c:v>6554500</c:v>
                </c:pt>
                <c:pt idx="3">
                  <c:v>5716100</c:v>
                </c:pt>
                <c:pt idx="4">
                  <c:v>5544000</c:v>
                </c:pt>
                <c:pt idx="5">
                  <c:v>5651900</c:v>
                </c:pt>
                <c:pt idx="6">
                  <c:v>6292900</c:v>
                </c:pt>
                <c:pt idx="7">
                  <c:v>6458400</c:v>
                </c:pt>
                <c:pt idx="8">
                  <c:v>6304500</c:v>
                </c:pt>
                <c:pt idx="9">
                  <c:v>6359400</c:v>
                </c:pt>
                <c:pt idx="10">
                  <c:v>6307000</c:v>
                </c:pt>
              </c:numCache>
            </c:numRef>
          </c:val>
          <c:smooth val="0"/>
          <c:extLst>
            <c:ext xmlns:c16="http://schemas.microsoft.com/office/drawing/2014/chart" uri="{C3380CC4-5D6E-409C-BE32-E72D297353CC}">
              <c16:uniqueId val="{00000001-ECA6-403F-908F-9AF1DD7D6AE0}"/>
            </c:ext>
          </c:extLst>
        </c:ser>
        <c:dLbls>
          <c:showLegendKey val="0"/>
          <c:showVal val="0"/>
          <c:showCatName val="0"/>
          <c:showSerName val="0"/>
          <c:showPercent val="0"/>
          <c:showBubbleSize val="0"/>
        </c:dLbls>
        <c:marker val="1"/>
        <c:smooth val="0"/>
        <c:axId val="368895488"/>
        <c:axId val="368897408"/>
      </c:lineChart>
      <c:lineChart>
        <c:grouping val="standard"/>
        <c:varyColors val="0"/>
        <c:ser>
          <c:idx val="2"/>
          <c:order val="2"/>
          <c:tx>
            <c:strRef>
              <c:f>Sheet1!$D$1</c:f>
              <c:strCache>
                <c:ptCount val="1"/>
                <c:pt idx="0">
                  <c:v>英菲尼迪2015年份额</c:v>
                </c:pt>
              </c:strCache>
            </c:strRef>
          </c:tx>
          <c:spPr>
            <a:ln w="19050" cap="rnd" cmpd="sng" algn="ctr">
              <a:solidFill>
                <a:srgbClr val="0084B4"/>
              </a:solidFill>
              <a:prstDash val="solid"/>
              <a:round/>
            </a:ln>
          </c:spPr>
          <c:marker>
            <c:spPr>
              <a:solidFill>
                <a:srgbClr val="0084B4"/>
              </a:solidFill>
              <a:ln w="6350" cap="flat" cmpd="sng" algn="ctr">
                <a:solidFill>
                  <a:srgbClr val="0084B4"/>
                </a:solidFill>
                <a:prstDash val="solid"/>
                <a:round/>
              </a:ln>
            </c:spPr>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0.00%</c:formatCode>
                <c:ptCount val="12"/>
                <c:pt idx="0">
                  <c:v>1.5379268661227E-3</c:v>
                </c:pt>
                <c:pt idx="1">
                  <c:v>1.66296570441648E-3</c:v>
                </c:pt>
                <c:pt idx="2">
                  <c:v>2.0097289558455101E-3</c:v>
                </c:pt>
                <c:pt idx="3">
                  <c:v>2.0680039579023201E-3</c:v>
                </c:pt>
                <c:pt idx="4">
                  <c:v>1.7579900812784101E-3</c:v>
                </c:pt>
                <c:pt idx="5">
                  <c:v>1.74519977410702E-3</c:v>
                </c:pt>
                <c:pt idx="6">
                  <c:v>1.39537255835303E-3</c:v>
                </c:pt>
                <c:pt idx="7">
                  <c:v>1.58079771016116E-3</c:v>
                </c:pt>
                <c:pt idx="8">
                  <c:v>1.3351322180248199E-3</c:v>
                </c:pt>
                <c:pt idx="9">
                  <c:v>1.3191968200152E-3</c:v>
                </c:pt>
                <c:pt idx="10">
                  <c:v>1.1801801801801801E-3</c:v>
                </c:pt>
              </c:numCache>
            </c:numRef>
          </c:val>
          <c:smooth val="0"/>
          <c:extLst>
            <c:ext xmlns:c16="http://schemas.microsoft.com/office/drawing/2014/chart" uri="{C3380CC4-5D6E-409C-BE32-E72D297353CC}">
              <c16:uniqueId val="{00000002-ECA6-403F-908F-9AF1DD7D6AE0}"/>
            </c:ext>
          </c:extLst>
        </c:ser>
        <c:ser>
          <c:idx val="3"/>
          <c:order val="3"/>
          <c:tx>
            <c:strRef>
              <c:f>Sheet1!$E$1</c:f>
              <c:strCache>
                <c:ptCount val="1"/>
                <c:pt idx="0">
                  <c:v>英菲尼迪2016年份额</c:v>
                </c:pt>
              </c:strCache>
            </c:strRef>
          </c:tx>
          <c:spPr>
            <a:ln w="19050" cap="rnd" cmpd="sng" algn="ctr">
              <a:solidFill>
                <a:schemeClr val="accent2">
                  <a:lumMod val="60000"/>
                  <a:lumOff val="40000"/>
                </a:schemeClr>
              </a:solidFill>
              <a:prstDash val="solid"/>
              <a:round/>
            </a:ln>
          </c:spPr>
          <c:marker>
            <c:symbol val="square"/>
            <c:size val="5"/>
            <c:spPr>
              <a:solidFill>
                <a:schemeClr val="accent2">
                  <a:lumMod val="60000"/>
                  <a:lumOff val="40000"/>
                </a:schemeClr>
              </a:solidFill>
              <a:ln w="6350" cap="flat" cmpd="sng" algn="ctr">
                <a:solidFill>
                  <a:schemeClr val="accent2">
                    <a:lumMod val="60000"/>
                    <a:lumOff val="40000"/>
                  </a:schemeClr>
                </a:solidFill>
                <a:prstDash val="solid"/>
                <a:round/>
              </a:ln>
            </c:spPr>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Sheet1!$E$2:$E$13</c:f>
              <c:numCache>
                <c:formatCode>0.00%</c:formatCode>
                <c:ptCount val="12"/>
                <c:pt idx="0">
                  <c:v>1.1018670937699301E-3</c:v>
                </c:pt>
                <c:pt idx="1">
                  <c:v>1.16287758495078E-3</c:v>
                </c:pt>
                <c:pt idx="2">
                  <c:v>1.30612556259059E-3</c:v>
                </c:pt>
                <c:pt idx="3">
                  <c:v>1.2910900788999501E-3</c:v>
                </c:pt>
                <c:pt idx="4">
                  <c:v>1.28697691197691E-3</c:v>
                </c:pt>
                <c:pt idx="5">
                  <c:v>1.5315203736796499E-3</c:v>
                </c:pt>
                <c:pt idx="6">
                  <c:v>1.2315466637003601E-3</c:v>
                </c:pt>
                <c:pt idx="7">
                  <c:v>1.13588504892853E-3</c:v>
                </c:pt>
                <c:pt idx="8">
                  <c:v>1.1014354825918001E-3</c:v>
                </c:pt>
                <c:pt idx="9">
                  <c:v>1.2685158977262E-3</c:v>
                </c:pt>
                <c:pt idx="10">
                  <c:v>1.23117171396861E-3</c:v>
                </c:pt>
              </c:numCache>
            </c:numRef>
          </c:val>
          <c:smooth val="0"/>
          <c:extLst>
            <c:ext xmlns:c16="http://schemas.microsoft.com/office/drawing/2014/chart" uri="{C3380CC4-5D6E-409C-BE32-E72D297353CC}">
              <c16:uniqueId val="{00000003-ECA6-403F-908F-9AF1DD7D6AE0}"/>
            </c:ext>
          </c:extLst>
        </c:ser>
        <c:dLbls>
          <c:showLegendKey val="0"/>
          <c:showVal val="0"/>
          <c:showCatName val="0"/>
          <c:showSerName val="0"/>
          <c:showPercent val="0"/>
          <c:showBubbleSize val="0"/>
        </c:dLbls>
        <c:marker val="1"/>
        <c:smooth val="0"/>
        <c:axId val="368908928"/>
        <c:axId val="368907392"/>
      </c:lineChart>
      <c:catAx>
        <c:axId val="368895488"/>
        <c:scaling>
          <c:orientation val="minMax"/>
        </c:scaling>
        <c:delete val="0"/>
        <c:axPos val="b"/>
        <c:numFmt formatCode="General" sourceLinked="0"/>
        <c:majorTickMark val="none"/>
        <c:minorTickMark val="none"/>
        <c:tickLblPos val="nextTo"/>
        <c:txPr>
          <a:bodyPr rot="-60000000" spcFirstLastPara="0" vertOverflow="ellipsis" vert="horz" wrap="square" anchor="ctr" anchorCtr="1"/>
          <a:lstStyle/>
          <a:p>
            <a:pPr>
              <a:defRPr lang="zh-CN" sz="8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368897408"/>
        <c:crossesAt val="0"/>
        <c:auto val="1"/>
        <c:lblAlgn val="ctr"/>
        <c:lblOffset val="100"/>
        <c:noMultiLvlLbl val="0"/>
      </c:catAx>
      <c:valAx>
        <c:axId val="368897408"/>
        <c:scaling>
          <c:orientation val="minMax"/>
          <c:max val="8000000"/>
          <c:min val="2000000"/>
        </c:scaling>
        <c:delete val="0"/>
        <c:axPos val="l"/>
        <c:numFmt formatCode="General" sourceLinked="1"/>
        <c:majorTickMark val="out"/>
        <c:minorTickMark val="none"/>
        <c:tickLblPos val="nextTo"/>
        <c:spPr>
          <a:ln w="6350" cap="flat" cmpd="sng" algn="ctr">
            <a:noFill/>
            <a:prstDash val="solid"/>
            <a:round/>
          </a:ln>
        </c:spPr>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368895488"/>
        <c:crosses val="autoZero"/>
        <c:crossBetween val="between"/>
      </c:valAx>
      <c:catAx>
        <c:axId val="368908928"/>
        <c:scaling>
          <c:orientation val="minMax"/>
        </c:scaling>
        <c:delete val="1"/>
        <c:axPos val="b"/>
        <c:numFmt formatCode="General" sourceLinked="1"/>
        <c:majorTickMark val="out"/>
        <c:minorTickMark val="none"/>
        <c:tickLblPos val="none"/>
        <c:crossAx val="368907392"/>
        <c:crosses val="autoZero"/>
        <c:auto val="1"/>
        <c:lblAlgn val="ctr"/>
        <c:lblOffset val="100"/>
        <c:noMultiLvlLbl val="0"/>
      </c:catAx>
      <c:valAx>
        <c:axId val="368907392"/>
        <c:scaling>
          <c:orientation val="minMax"/>
          <c:max val="8.0000000000000106E-3"/>
        </c:scaling>
        <c:delete val="0"/>
        <c:axPos val="r"/>
        <c:numFmt formatCode="0.00%" sourceLinked="1"/>
        <c:majorTickMark val="none"/>
        <c:minorTickMark val="none"/>
        <c:tickLblPos val="none"/>
        <c:spPr>
          <a:ln w="6350" cap="flat" cmpd="sng" algn="ctr">
            <a:noFill/>
            <a:prstDash val="solid"/>
            <a:round/>
          </a:ln>
        </c:spPr>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368908928"/>
        <c:crosses val="max"/>
        <c:crossBetween val="between"/>
      </c:valAx>
    </c:plotArea>
    <c:legend>
      <c:legendPos val="r"/>
      <c:overlay val="0"/>
      <c:txPr>
        <a:bodyPr rot="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txPr>
    <a:bodyPr/>
    <a:lstStyle/>
    <a:p>
      <a:pPr>
        <a:defRPr lang="zh-CN" sz="90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080" b="1"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a:t>各大区线索量对比</a:t>
            </a:r>
          </a:p>
        </c:rich>
      </c:tx>
      <c:layout>
        <c:manualLayout>
          <c:xMode val="edge"/>
          <c:yMode val="edge"/>
          <c:x val="0.39452468155528397"/>
          <c:y val="4.2954668400504603E-2"/>
        </c:manualLayout>
      </c:layout>
      <c:overlay val="0"/>
    </c:title>
    <c:autoTitleDeleted val="0"/>
    <c:plotArea>
      <c:layout>
        <c:manualLayout>
          <c:layoutTarget val="inner"/>
          <c:xMode val="edge"/>
          <c:yMode val="edge"/>
          <c:x val="0.114238407699037"/>
          <c:y val="0.237880121376876"/>
          <c:w val="0.75317585301837497"/>
          <c:h val="0.56604850402003404"/>
        </c:manualLayout>
      </c:layout>
      <c:barChart>
        <c:barDir val="col"/>
        <c:grouping val="clustered"/>
        <c:varyColors val="0"/>
        <c:ser>
          <c:idx val="0"/>
          <c:order val="0"/>
          <c:tx>
            <c:strRef>
              <c:f>区域分析!$B$2</c:f>
              <c:strCache>
                <c:ptCount val="1"/>
                <c:pt idx="0">
                  <c:v>2015年1-11月</c:v>
                </c:pt>
              </c:strCache>
            </c:strRef>
          </c:tx>
          <c:spPr>
            <a:solidFill>
              <a:schemeClr val="bg1">
                <a:lumMod val="65000"/>
              </a:schemeClr>
            </a:solidFill>
          </c:spPr>
          <c:invertIfNegative val="0"/>
          <c:cat>
            <c:strRef>
              <c:f>区域分析!$A$3:$A$6</c:f>
              <c:strCache>
                <c:ptCount val="4"/>
                <c:pt idx="0">
                  <c:v>北区</c:v>
                </c:pt>
                <c:pt idx="1">
                  <c:v>东区</c:v>
                </c:pt>
                <c:pt idx="2">
                  <c:v>南区</c:v>
                </c:pt>
                <c:pt idx="3">
                  <c:v>西区</c:v>
                </c:pt>
              </c:strCache>
            </c:strRef>
          </c:cat>
          <c:val>
            <c:numRef>
              <c:f>区域分析!$B$3:$B$6</c:f>
              <c:numCache>
                <c:formatCode>General</c:formatCode>
                <c:ptCount val="4"/>
                <c:pt idx="0">
                  <c:v>35164</c:v>
                </c:pt>
                <c:pt idx="1">
                  <c:v>33024</c:v>
                </c:pt>
                <c:pt idx="2">
                  <c:v>20469</c:v>
                </c:pt>
                <c:pt idx="3">
                  <c:v>16928</c:v>
                </c:pt>
              </c:numCache>
            </c:numRef>
          </c:val>
          <c:extLst>
            <c:ext xmlns:c16="http://schemas.microsoft.com/office/drawing/2014/chart" uri="{C3380CC4-5D6E-409C-BE32-E72D297353CC}">
              <c16:uniqueId val="{00000000-E976-4436-AC64-97AC6AB4A867}"/>
            </c:ext>
          </c:extLst>
        </c:ser>
        <c:ser>
          <c:idx val="1"/>
          <c:order val="1"/>
          <c:tx>
            <c:strRef>
              <c:f>区域分析!$C$2</c:f>
              <c:strCache>
                <c:ptCount val="1"/>
                <c:pt idx="0">
                  <c:v>2016年1-11月</c:v>
                </c:pt>
              </c:strCache>
            </c:strRef>
          </c:tx>
          <c:spPr>
            <a:solidFill>
              <a:schemeClr val="tx1">
                <a:lumMod val="75000"/>
                <a:lumOff val="25000"/>
              </a:schemeClr>
            </a:solidFill>
          </c:spPr>
          <c:invertIfNegative val="0"/>
          <c:dLbls>
            <c:spPr>
              <a:noFill/>
              <a:ln>
                <a:noFill/>
              </a:ln>
              <a:effectLst/>
            </c:spPr>
            <c:txPr>
              <a:bodyPr rot="0" spcFirstLastPara="0" vertOverflow="ellipsis" vert="horz" wrap="square" lIns="38100" tIns="19050" rIns="38100" bIns="19050" anchor="ctr" anchorCtr="1">
                <a:spAutoFit/>
              </a:bodyPr>
              <a:lstStyle/>
              <a:p>
                <a:pPr>
                  <a:defRPr lang="zh-CN" sz="8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区域分析!$A$3:$A$6</c:f>
              <c:strCache>
                <c:ptCount val="4"/>
                <c:pt idx="0">
                  <c:v>北区</c:v>
                </c:pt>
                <c:pt idx="1">
                  <c:v>东区</c:v>
                </c:pt>
                <c:pt idx="2">
                  <c:v>南区</c:v>
                </c:pt>
                <c:pt idx="3">
                  <c:v>西区</c:v>
                </c:pt>
              </c:strCache>
            </c:strRef>
          </c:cat>
          <c:val>
            <c:numRef>
              <c:f>区域分析!$C$3:$C$6</c:f>
              <c:numCache>
                <c:formatCode>General</c:formatCode>
                <c:ptCount val="4"/>
                <c:pt idx="0">
                  <c:v>28187</c:v>
                </c:pt>
                <c:pt idx="1">
                  <c:v>25838</c:v>
                </c:pt>
                <c:pt idx="2">
                  <c:v>17352</c:v>
                </c:pt>
                <c:pt idx="3">
                  <c:v>11872</c:v>
                </c:pt>
              </c:numCache>
            </c:numRef>
          </c:val>
          <c:extLst>
            <c:ext xmlns:c16="http://schemas.microsoft.com/office/drawing/2014/chart" uri="{C3380CC4-5D6E-409C-BE32-E72D297353CC}">
              <c16:uniqueId val="{00000001-E976-4436-AC64-97AC6AB4A867}"/>
            </c:ext>
          </c:extLst>
        </c:ser>
        <c:dLbls>
          <c:showLegendKey val="0"/>
          <c:showVal val="0"/>
          <c:showCatName val="0"/>
          <c:showSerName val="0"/>
          <c:showPercent val="0"/>
          <c:showBubbleSize val="0"/>
        </c:dLbls>
        <c:gapWidth val="150"/>
        <c:axId val="114752896"/>
        <c:axId val="114758784"/>
      </c:barChart>
      <c:lineChart>
        <c:grouping val="standard"/>
        <c:varyColors val="0"/>
        <c:ser>
          <c:idx val="2"/>
          <c:order val="2"/>
          <c:tx>
            <c:strRef>
              <c:f>区域分析!$D$2</c:f>
              <c:strCache>
                <c:ptCount val="1"/>
                <c:pt idx="0">
                  <c:v>同比增长</c:v>
                </c:pt>
              </c:strCache>
            </c:strRef>
          </c:tx>
          <c:spPr>
            <a:ln w="25400" cap="rnd" cmpd="sng" algn="ctr">
              <a:solidFill>
                <a:schemeClr val="accent3"/>
              </a:solidFill>
              <a:prstDash val="solid"/>
              <a:round/>
            </a:ln>
          </c:spPr>
          <c:marker>
            <c:symbol val="circle"/>
            <c:size val="5"/>
          </c:marker>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区域分析!$A$3:$A$6</c:f>
              <c:strCache>
                <c:ptCount val="4"/>
                <c:pt idx="0">
                  <c:v>北区</c:v>
                </c:pt>
                <c:pt idx="1">
                  <c:v>东区</c:v>
                </c:pt>
                <c:pt idx="2">
                  <c:v>南区</c:v>
                </c:pt>
                <c:pt idx="3">
                  <c:v>西区</c:v>
                </c:pt>
              </c:strCache>
            </c:strRef>
          </c:cat>
          <c:val>
            <c:numRef>
              <c:f>区域分析!$D$3:$D$6</c:f>
              <c:numCache>
                <c:formatCode>0.0%</c:formatCode>
                <c:ptCount val="4"/>
                <c:pt idx="0">
                  <c:v>-0.19841314981230801</c:v>
                </c:pt>
                <c:pt idx="1">
                  <c:v>-0.21759932170542701</c:v>
                </c:pt>
                <c:pt idx="2">
                  <c:v>-0.15227905613366599</c:v>
                </c:pt>
                <c:pt idx="3">
                  <c:v>-0.29867674858223098</c:v>
                </c:pt>
              </c:numCache>
            </c:numRef>
          </c:val>
          <c:smooth val="0"/>
          <c:extLst>
            <c:ext xmlns:c16="http://schemas.microsoft.com/office/drawing/2014/chart" uri="{C3380CC4-5D6E-409C-BE32-E72D297353CC}">
              <c16:uniqueId val="{00000002-E976-4436-AC64-97AC6AB4A867}"/>
            </c:ext>
          </c:extLst>
        </c:ser>
        <c:dLbls>
          <c:showLegendKey val="0"/>
          <c:showVal val="0"/>
          <c:showCatName val="0"/>
          <c:showSerName val="0"/>
          <c:showPercent val="0"/>
          <c:showBubbleSize val="0"/>
        </c:dLbls>
        <c:marker val="1"/>
        <c:smooth val="0"/>
        <c:axId val="114774400"/>
        <c:axId val="114760320"/>
      </c:lineChart>
      <c:catAx>
        <c:axId val="114752896"/>
        <c:scaling>
          <c:orientation val="minMax"/>
        </c:scaling>
        <c:delete val="0"/>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4758784"/>
        <c:crosses val="autoZero"/>
        <c:auto val="1"/>
        <c:lblAlgn val="ctr"/>
        <c:lblOffset val="100"/>
        <c:noMultiLvlLbl val="0"/>
      </c:catAx>
      <c:valAx>
        <c:axId val="114758784"/>
        <c:scaling>
          <c:orientation val="minMax"/>
          <c:max val="60000"/>
        </c:scaling>
        <c:delete val="0"/>
        <c:axPos val="l"/>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4752896"/>
        <c:crosses val="autoZero"/>
        <c:crossBetween val="between"/>
      </c:valAx>
      <c:catAx>
        <c:axId val="114774400"/>
        <c:scaling>
          <c:orientation val="minMax"/>
        </c:scaling>
        <c:delete val="1"/>
        <c:axPos val="b"/>
        <c:numFmt formatCode="General" sourceLinked="1"/>
        <c:majorTickMark val="out"/>
        <c:minorTickMark val="none"/>
        <c:tickLblPos val="none"/>
        <c:crossAx val="114760320"/>
        <c:crosses val="autoZero"/>
        <c:auto val="1"/>
        <c:lblAlgn val="ctr"/>
        <c:lblOffset val="100"/>
        <c:noMultiLvlLbl val="0"/>
      </c:catAx>
      <c:valAx>
        <c:axId val="114760320"/>
        <c:scaling>
          <c:orientation val="minMax"/>
          <c:max val="-0.1"/>
          <c:min val="-0.6"/>
        </c:scaling>
        <c:delete val="0"/>
        <c:axPos val="r"/>
        <c:numFmt formatCode="0.0%"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4774400"/>
        <c:crosses val="max"/>
        <c:crossBetween val="between"/>
      </c:valAx>
    </c:plotArea>
    <c:legend>
      <c:legendPos val="r"/>
      <c:layout>
        <c:manualLayout>
          <c:xMode val="edge"/>
          <c:yMode val="edge"/>
          <c:x val="0.16417632214464001"/>
          <c:y val="0.12282408939186799"/>
          <c:w val="0.65467915721851899"/>
          <c:h val="8.3344918750797206E-2"/>
        </c:manualLayout>
      </c:layout>
      <c:overlay val="0"/>
      <c:txPr>
        <a:bodyPr rot="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txPr>
    <a:bodyPr/>
    <a:lstStyle/>
    <a:p>
      <a:pPr>
        <a:defRPr lang="zh-CN" sz="90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080" b="1"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a:t>各大区线索量份额变化</a:t>
            </a:r>
          </a:p>
        </c:rich>
      </c:tx>
      <c:layout>
        <c:manualLayout>
          <c:xMode val="edge"/>
          <c:yMode val="edge"/>
          <c:x val="0.36590842329648798"/>
          <c:y val="6.5396498455200902E-2"/>
        </c:manualLayout>
      </c:layout>
      <c:overlay val="0"/>
    </c:title>
    <c:autoTitleDeleted val="0"/>
    <c:plotArea>
      <c:layout>
        <c:manualLayout>
          <c:layoutTarget val="inner"/>
          <c:xMode val="edge"/>
          <c:yMode val="edge"/>
          <c:x val="0.112946850393701"/>
          <c:y val="0.22675706602586099"/>
          <c:w val="0.78395494313210801"/>
          <c:h val="0.55964145401838605"/>
        </c:manualLayout>
      </c:layout>
      <c:barChart>
        <c:barDir val="col"/>
        <c:grouping val="clustered"/>
        <c:varyColors val="0"/>
        <c:ser>
          <c:idx val="0"/>
          <c:order val="0"/>
          <c:tx>
            <c:strRef>
              <c:f>区域分析!$B$2</c:f>
              <c:strCache>
                <c:ptCount val="1"/>
                <c:pt idx="0">
                  <c:v>2015年1-11月</c:v>
                </c:pt>
              </c:strCache>
            </c:strRef>
          </c:tx>
          <c:spPr>
            <a:solidFill>
              <a:schemeClr val="bg1">
                <a:lumMod val="65000"/>
              </a:schemeClr>
            </a:solidFill>
          </c:spPr>
          <c:invertIfNegative val="0"/>
          <c:cat>
            <c:strRef>
              <c:f>区域分析!$A$3:$A$6</c:f>
              <c:strCache>
                <c:ptCount val="4"/>
                <c:pt idx="0">
                  <c:v>北区</c:v>
                </c:pt>
                <c:pt idx="1">
                  <c:v>东区</c:v>
                </c:pt>
                <c:pt idx="2">
                  <c:v>南区</c:v>
                </c:pt>
                <c:pt idx="3">
                  <c:v>西区</c:v>
                </c:pt>
              </c:strCache>
            </c:strRef>
          </c:cat>
          <c:val>
            <c:numRef>
              <c:f>区域分析!$B$3:$B$6</c:f>
              <c:numCache>
                <c:formatCode>0.0%</c:formatCode>
                <c:ptCount val="4"/>
                <c:pt idx="0">
                  <c:v>0.33303973102239898</c:v>
                </c:pt>
                <c:pt idx="1">
                  <c:v>0.31277170052564301</c:v>
                </c:pt>
                <c:pt idx="2">
                  <c:v>0.193862764597244</c:v>
                </c:pt>
                <c:pt idx="3">
                  <c:v>0.16032580385471401</c:v>
                </c:pt>
              </c:numCache>
            </c:numRef>
          </c:val>
          <c:extLst>
            <c:ext xmlns:c16="http://schemas.microsoft.com/office/drawing/2014/chart" uri="{C3380CC4-5D6E-409C-BE32-E72D297353CC}">
              <c16:uniqueId val="{00000000-34A4-40D6-942F-422E3CF8E52F}"/>
            </c:ext>
          </c:extLst>
        </c:ser>
        <c:ser>
          <c:idx val="1"/>
          <c:order val="1"/>
          <c:tx>
            <c:strRef>
              <c:f>区域分析!$C$2</c:f>
              <c:strCache>
                <c:ptCount val="1"/>
                <c:pt idx="0">
                  <c:v>2016年1-11月</c:v>
                </c:pt>
              </c:strCache>
            </c:strRef>
          </c:tx>
          <c:spPr>
            <a:solidFill>
              <a:schemeClr val="tx1">
                <a:lumMod val="75000"/>
                <a:lumOff val="25000"/>
              </a:schemeClr>
            </a:solidFill>
          </c:spPr>
          <c:invertIfNegative val="0"/>
          <c:cat>
            <c:strRef>
              <c:f>区域分析!$A$3:$A$6</c:f>
              <c:strCache>
                <c:ptCount val="4"/>
                <c:pt idx="0">
                  <c:v>北区</c:v>
                </c:pt>
                <c:pt idx="1">
                  <c:v>东区</c:v>
                </c:pt>
                <c:pt idx="2">
                  <c:v>南区</c:v>
                </c:pt>
                <c:pt idx="3">
                  <c:v>西区</c:v>
                </c:pt>
              </c:strCache>
            </c:strRef>
          </c:cat>
          <c:val>
            <c:numRef>
              <c:f>区域分析!$C$3:$C$6</c:f>
              <c:numCache>
                <c:formatCode>0.0%</c:formatCode>
                <c:ptCount val="4"/>
                <c:pt idx="0">
                  <c:v>0.33858664968948599</c:v>
                </c:pt>
                <c:pt idx="1">
                  <c:v>0.31037009453567099</c:v>
                </c:pt>
                <c:pt idx="2">
                  <c:v>0.20843493615538899</c:v>
                </c:pt>
                <c:pt idx="3">
                  <c:v>0.142608319619455</c:v>
                </c:pt>
              </c:numCache>
            </c:numRef>
          </c:val>
          <c:extLst>
            <c:ext xmlns:c16="http://schemas.microsoft.com/office/drawing/2014/chart" uri="{C3380CC4-5D6E-409C-BE32-E72D297353CC}">
              <c16:uniqueId val="{00000001-34A4-40D6-942F-422E3CF8E52F}"/>
            </c:ext>
          </c:extLst>
        </c:ser>
        <c:dLbls>
          <c:showLegendKey val="0"/>
          <c:showVal val="0"/>
          <c:showCatName val="0"/>
          <c:showSerName val="0"/>
          <c:showPercent val="0"/>
          <c:showBubbleSize val="0"/>
        </c:dLbls>
        <c:gapWidth val="150"/>
        <c:axId val="114802688"/>
        <c:axId val="114804224"/>
      </c:barChart>
      <c:lineChart>
        <c:grouping val="standard"/>
        <c:varyColors val="0"/>
        <c:ser>
          <c:idx val="2"/>
          <c:order val="2"/>
          <c:tx>
            <c:strRef>
              <c:f>区域分析!$D$2</c:f>
              <c:strCache>
                <c:ptCount val="1"/>
                <c:pt idx="0">
                  <c:v>份额增长率</c:v>
                </c:pt>
              </c:strCache>
            </c:strRef>
          </c:tx>
          <c:spPr>
            <a:ln w="25400" cap="rnd" cmpd="sng" algn="ctr">
              <a:solidFill>
                <a:schemeClr val="accent3"/>
              </a:solidFill>
              <a:prstDash val="solid"/>
              <a:round/>
            </a:ln>
          </c:spPr>
          <c:marker>
            <c:symbol val="circle"/>
            <c:size val="5"/>
          </c:marker>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区域分析!$A$3:$A$6</c:f>
              <c:strCache>
                <c:ptCount val="4"/>
                <c:pt idx="0">
                  <c:v>北区</c:v>
                </c:pt>
                <c:pt idx="1">
                  <c:v>东区</c:v>
                </c:pt>
                <c:pt idx="2">
                  <c:v>南区</c:v>
                </c:pt>
                <c:pt idx="3">
                  <c:v>西区</c:v>
                </c:pt>
              </c:strCache>
            </c:strRef>
          </c:cat>
          <c:val>
            <c:numRef>
              <c:f>区域分析!$D$3:$D$6</c:f>
              <c:numCache>
                <c:formatCode>0.0%</c:formatCode>
                <c:ptCount val="4"/>
                <c:pt idx="0">
                  <c:v>5.5469186670867301E-3</c:v>
                </c:pt>
                <c:pt idx="1">
                  <c:v>-2.4016059899727399E-3</c:v>
                </c:pt>
                <c:pt idx="2">
                  <c:v>1.4572171558145299E-2</c:v>
                </c:pt>
                <c:pt idx="3">
                  <c:v>-1.77174842352593E-2</c:v>
                </c:pt>
              </c:numCache>
            </c:numRef>
          </c:val>
          <c:smooth val="0"/>
          <c:extLst>
            <c:ext xmlns:c16="http://schemas.microsoft.com/office/drawing/2014/chart" uri="{C3380CC4-5D6E-409C-BE32-E72D297353CC}">
              <c16:uniqueId val="{00000002-34A4-40D6-942F-422E3CF8E52F}"/>
            </c:ext>
          </c:extLst>
        </c:ser>
        <c:dLbls>
          <c:showLegendKey val="0"/>
          <c:showVal val="0"/>
          <c:showCatName val="0"/>
          <c:showSerName val="0"/>
          <c:showPercent val="0"/>
          <c:showBubbleSize val="0"/>
        </c:dLbls>
        <c:marker val="1"/>
        <c:smooth val="0"/>
        <c:axId val="114811648"/>
        <c:axId val="114805760"/>
      </c:lineChart>
      <c:catAx>
        <c:axId val="114802688"/>
        <c:scaling>
          <c:orientation val="minMax"/>
        </c:scaling>
        <c:delete val="0"/>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4804224"/>
        <c:crosses val="autoZero"/>
        <c:auto val="1"/>
        <c:lblAlgn val="ctr"/>
        <c:lblOffset val="100"/>
        <c:noMultiLvlLbl val="0"/>
      </c:catAx>
      <c:valAx>
        <c:axId val="114804224"/>
        <c:scaling>
          <c:orientation val="minMax"/>
          <c:max val="0.6"/>
        </c:scaling>
        <c:delete val="0"/>
        <c:axPos val="l"/>
        <c:numFmt formatCode="0.0%"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4802688"/>
        <c:crosses val="autoZero"/>
        <c:crossBetween val="between"/>
      </c:valAx>
      <c:catAx>
        <c:axId val="114811648"/>
        <c:scaling>
          <c:orientation val="minMax"/>
        </c:scaling>
        <c:delete val="1"/>
        <c:axPos val="b"/>
        <c:numFmt formatCode="General" sourceLinked="1"/>
        <c:majorTickMark val="out"/>
        <c:minorTickMark val="none"/>
        <c:tickLblPos val="none"/>
        <c:crossAx val="114805760"/>
        <c:crosses val="autoZero"/>
        <c:auto val="1"/>
        <c:lblAlgn val="ctr"/>
        <c:lblOffset val="100"/>
        <c:noMultiLvlLbl val="0"/>
      </c:catAx>
      <c:valAx>
        <c:axId val="114805760"/>
        <c:scaling>
          <c:orientation val="minMax"/>
          <c:min val="-0.1"/>
        </c:scaling>
        <c:delete val="0"/>
        <c:axPos val="r"/>
        <c:numFmt formatCode="0.0%"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4811648"/>
        <c:crosses val="max"/>
        <c:crossBetween val="between"/>
      </c:valAx>
    </c:plotArea>
    <c:legend>
      <c:legendPos val="r"/>
      <c:layout>
        <c:manualLayout>
          <c:xMode val="edge"/>
          <c:yMode val="edge"/>
          <c:x val="0.114519334866563"/>
          <c:y val="0.123353739939734"/>
          <c:w val="0.77458776078756497"/>
          <c:h val="8.4755883586985603E-2"/>
        </c:manualLayout>
      </c:layout>
      <c:overlay val="0"/>
      <c:txPr>
        <a:bodyPr rot="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txPr>
    <a:bodyPr/>
    <a:lstStyle/>
    <a:p>
      <a:pPr>
        <a:defRPr lang="zh-CN" sz="90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600" b="1"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sz="1600" dirty="0"/>
              <a:t>各省潜力对比</a:t>
            </a:r>
          </a:p>
        </c:rich>
      </c:tx>
      <c:layout>
        <c:manualLayout>
          <c:xMode val="edge"/>
          <c:yMode val="edge"/>
          <c:x val="0.43353349564966098"/>
          <c:y val="8.5519953497303403E-2"/>
        </c:manualLayout>
      </c:layout>
      <c:overlay val="0"/>
    </c:title>
    <c:autoTitleDeleted val="0"/>
    <c:plotArea>
      <c:layout/>
      <c:scatterChart>
        <c:scatterStyle val="lineMarker"/>
        <c:varyColors val="0"/>
        <c:ser>
          <c:idx val="0"/>
          <c:order val="0"/>
          <c:spPr>
            <a:ln w="28575" cap="rnd" cmpd="sng" algn="ctr">
              <a:noFill/>
              <a:prstDash val="solid"/>
              <a:round/>
            </a:ln>
          </c:spPr>
          <c:marker>
            <c:spPr>
              <a:solidFill>
                <a:srgbClr val="D1BB4B"/>
              </a:solidFill>
              <a:ln w="6350" cap="flat" cmpd="sng" algn="ctr">
                <a:noFill/>
                <a:prstDash val="solid"/>
                <a:round/>
              </a:ln>
            </c:spPr>
          </c:marker>
          <c:dLbls>
            <c:dLbl>
              <c:idx val="0"/>
              <c:tx>
                <c:strRef>
                  <c:f>区域分析!$A$4</c:f>
                  <c:strCache>
                    <c:ptCount val="1"/>
                    <c:pt idx="0">
                      <c:v>安徽</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{F39ADFBB-3CF7-40D5-B3D6-21A0E26C070D}</c15:txfldGUID>
                      <c15:f>区域分析!$A$4</c15:f>
                      <c15:dlblFieldTableCache>
                        <c:ptCount val="1"/>
                        <c:pt idx="0">
                          <c:v>安徽</c:v>
                        </c:pt>
                      </c15:dlblFieldTableCache>
                    </c15:dlblFTEntry>
                  </c15:dlblFieldTable>
                  <c15:showDataLabelsRange val="0"/>
                </c:ext>
                <c:ext xmlns:c16="http://schemas.microsoft.com/office/drawing/2014/chart" uri="{C3380CC4-5D6E-409C-BE32-E72D297353CC}">
                  <c16:uniqueId val="{00000000-5B0A-47B8-8239-4F17759C366C}"/>
                </c:ext>
              </c:extLst>
            </c:dLbl>
            <c:dLbl>
              <c:idx val="1"/>
              <c:tx>
                <c:strRef>
                  <c:f>区域分析!$A$5</c:f>
                  <c:strCache>
                    <c:ptCount val="1"/>
                    <c:pt idx="0">
                      <c:v>北京</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{8B3CFEEA-511B-48F4-8E8B-9C660C0C83F3}</c15:txfldGUID>
                      <c15:f>区域分析!$A$5</c15:f>
                      <c15:dlblFieldTableCache>
                        <c:ptCount val="1"/>
                        <c:pt idx="0">
                          <c:v>北京</c:v>
                        </c:pt>
                      </c15:dlblFieldTableCache>
                    </c15:dlblFTEntry>
                  </c15:dlblFieldTable>
                  <c15:showDataLabelsRange val="0"/>
                </c:ext>
                <c:ext xmlns:c16="http://schemas.microsoft.com/office/drawing/2014/chart" uri="{C3380CC4-5D6E-409C-BE32-E72D297353CC}">
                  <c16:uniqueId val="{00000001-5B0A-47B8-8239-4F17759C366C}"/>
                </c:ext>
              </c:extLst>
            </c:dLbl>
            <c:dLbl>
              <c:idx val="2"/>
              <c:tx>
                <c:strRef>
                  <c:f>区域分析!$A$6</c:f>
                  <c:strCache>
                    <c:ptCount val="1"/>
                    <c:pt idx="0">
                      <c:v>福建</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{B2E7BA3E-3E3F-43B4-BD05-8EC75DEA9077}</c15:txfldGUID>
                      <c15:f>区域分析!$A$6</c15:f>
                      <c15:dlblFieldTableCache>
                        <c:ptCount val="1"/>
                        <c:pt idx="0">
                          <c:v>福建</c:v>
                        </c:pt>
                      </c15:dlblFieldTableCache>
                    </c15:dlblFTEntry>
                  </c15:dlblFieldTable>
                  <c15:showDataLabelsRange val="0"/>
                </c:ext>
                <c:ext xmlns:c16="http://schemas.microsoft.com/office/drawing/2014/chart" uri="{C3380CC4-5D6E-409C-BE32-E72D297353CC}">
                  <c16:uniqueId val="{00000002-5B0A-47B8-8239-4F17759C366C}"/>
                </c:ext>
              </c:extLst>
            </c:dLbl>
            <c:dLbl>
              <c:idx val="3"/>
              <c:tx>
                <c:strRef>
                  <c:f>区域分析!$A$7</c:f>
                  <c:strCache>
                    <c:ptCount val="1"/>
                    <c:pt idx="0">
                      <c:v>甘肃</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{0462E11F-34E3-4CBC-918A-BE1B511ADD7E}</c15:txfldGUID>
                      <c15:f>区域分析!$A$7</c15:f>
                      <c15:dlblFieldTableCache>
                        <c:ptCount val="1"/>
                        <c:pt idx="0">
                          <c:v>甘肃</c:v>
                        </c:pt>
                      </c15:dlblFieldTableCache>
                    </c15:dlblFTEntry>
                  </c15:dlblFieldTable>
                  <c15:showDataLabelsRange val="0"/>
                </c:ext>
                <c:ext xmlns:c16="http://schemas.microsoft.com/office/drawing/2014/chart" uri="{C3380CC4-5D6E-409C-BE32-E72D297353CC}">
                  <c16:uniqueId val="{00000003-5B0A-47B8-8239-4F17759C366C}"/>
                </c:ext>
              </c:extLst>
            </c:dLbl>
            <c:dLbl>
              <c:idx val="4"/>
              <c:tx>
                <c:strRef>
                  <c:f>区域分析!$A$8</c:f>
                  <c:strCache>
                    <c:ptCount val="1"/>
                    <c:pt idx="0">
                      <c:v>广东</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{77A73477-118B-4E2F-BF5B-729FDDAA3E2D}</c15:txfldGUID>
                      <c15:f>区域分析!$A$8</c15:f>
                      <c15:dlblFieldTableCache>
                        <c:ptCount val="1"/>
                        <c:pt idx="0">
                          <c:v>广东</c:v>
                        </c:pt>
                      </c15:dlblFieldTableCache>
                    </c15:dlblFTEntry>
                  </c15:dlblFieldTable>
                  <c15:showDataLabelsRange val="0"/>
                </c:ext>
                <c:ext xmlns:c16="http://schemas.microsoft.com/office/drawing/2014/chart" uri="{C3380CC4-5D6E-409C-BE32-E72D297353CC}">
                  <c16:uniqueId val="{00000004-5B0A-47B8-8239-4F17759C366C}"/>
                </c:ext>
              </c:extLst>
            </c:dLbl>
            <c:dLbl>
              <c:idx val="5"/>
              <c:tx>
                <c:strRef>
                  <c:f>区域分析!$A$9</c:f>
                  <c:strCache>
                    <c:ptCount val="1"/>
                    <c:pt idx="0">
                      <c:v>广西</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{29CE4492-C6BD-4AD9-B144-2DDC8373C9D3}</c15:txfldGUID>
                      <c15:f>区域分析!$A$9</c15:f>
                      <c15:dlblFieldTableCache>
                        <c:ptCount val="1"/>
                        <c:pt idx="0">
                          <c:v>广西</c:v>
                        </c:pt>
                      </c15:dlblFieldTableCache>
                    </c15:dlblFTEntry>
                  </c15:dlblFieldTable>
                  <c15:showDataLabelsRange val="0"/>
                </c:ext>
                <c:ext xmlns:c16="http://schemas.microsoft.com/office/drawing/2014/chart" uri="{C3380CC4-5D6E-409C-BE32-E72D297353CC}">
                  <c16:uniqueId val="{00000005-5B0A-47B8-8239-4F17759C366C}"/>
                </c:ext>
              </c:extLst>
            </c:dLbl>
            <c:dLbl>
              <c:idx val="6"/>
              <c:layout>
                <c:manualLayout>
                  <c:x val="-4.27664825643801E-2"/>
                  <c:y val="2.302360110473E-2"/>
                </c:manualLayout>
              </c:layout>
              <c:tx>
                <c:strRef>
                  <c:f>区域分析!$A$10</c:f>
                  <c:strCache>
                    <c:ptCount val="1"/>
                    <c:pt idx="0">
                      <c:v>贵州</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{606A464C-E72F-4517-A3CD-371031384FA7}</c15:txfldGUID>
                      <c15:f>区域分析!$A$10</c15:f>
                      <c15:dlblFieldTableCache>
                        <c:ptCount val="1"/>
                        <c:pt idx="0">
                          <c:v>贵州</c:v>
                        </c:pt>
                      </c15:dlblFieldTableCache>
                    </c15:dlblFTEntry>
                  </c15:dlblFieldTable>
                  <c15:showDataLabelsRange val="0"/>
                </c:ext>
                <c:ext xmlns:c16="http://schemas.microsoft.com/office/drawing/2014/chart" uri="{C3380CC4-5D6E-409C-BE32-E72D297353CC}">
                  <c16:uniqueId val="{00000006-5B0A-47B8-8239-4F17759C366C}"/>
                </c:ext>
              </c:extLst>
            </c:dLbl>
            <c:dLbl>
              <c:idx val="7"/>
              <c:tx>
                <c:strRef>
                  <c:f>区域分析!$A$11</c:f>
                  <c:strCache>
                    <c:ptCount val="1"/>
                    <c:pt idx="0">
                      <c:v>海南</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{92473EA1-E8E5-4D5A-8837-3D329F2FF709}</c15:txfldGUID>
                      <c15:f>区域分析!$A$11</c15:f>
                      <c15:dlblFieldTableCache>
                        <c:ptCount val="1"/>
                        <c:pt idx="0">
                          <c:v>海南</c:v>
                        </c:pt>
                      </c15:dlblFieldTableCache>
                    </c15:dlblFTEntry>
                  </c15:dlblFieldTable>
                  <c15:showDataLabelsRange val="0"/>
                </c:ext>
                <c:ext xmlns:c16="http://schemas.microsoft.com/office/drawing/2014/chart" uri="{C3380CC4-5D6E-409C-BE32-E72D297353CC}">
                  <c16:uniqueId val="{00000007-5B0A-47B8-8239-4F17759C366C}"/>
                </c:ext>
              </c:extLst>
            </c:dLbl>
            <c:dLbl>
              <c:idx val="8"/>
              <c:tx>
                <c:strRef>
                  <c:f>区域分析!$A$12</c:f>
                  <c:strCache>
                    <c:ptCount val="1"/>
                    <c:pt idx="0">
                      <c:v>河北</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{9B6DCD3E-6646-4096-9599-9A2787A80DDC}</c15:txfldGUID>
                      <c15:f>区域分析!$A$12</c15:f>
                      <c15:dlblFieldTableCache>
                        <c:ptCount val="1"/>
                        <c:pt idx="0">
                          <c:v>河北</c:v>
                        </c:pt>
                      </c15:dlblFieldTableCache>
                    </c15:dlblFTEntry>
                  </c15:dlblFieldTable>
                  <c15:showDataLabelsRange val="0"/>
                </c:ext>
                <c:ext xmlns:c16="http://schemas.microsoft.com/office/drawing/2014/chart" uri="{C3380CC4-5D6E-409C-BE32-E72D297353CC}">
                  <c16:uniqueId val="{00000008-5B0A-47B8-8239-4F17759C366C}"/>
                </c:ext>
              </c:extLst>
            </c:dLbl>
            <c:dLbl>
              <c:idx val="9"/>
              <c:tx>
                <c:strRef>
                  <c:f>区域分析!$A$13</c:f>
                  <c:strCache>
                    <c:ptCount val="1"/>
                    <c:pt idx="0">
                      <c:v>河南</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{9C160A10-E868-43AD-9EE9-B73DA7A11445}</c15:txfldGUID>
                      <c15:f>区域分析!$A$13</c15:f>
                      <c15:dlblFieldTableCache>
                        <c:ptCount val="1"/>
                        <c:pt idx="0">
                          <c:v>河南</c:v>
                        </c:pt>
                      </c15:dlblFieldTableCache>
                    </c15:dlblFTEntry>
                  </c15:dlblFieldTable>
                  <c15:showDataLabelsRange val="0"/>
                </c:ext>
                <c:ext xmlns:c16="http://schemas.microsoft.com/office/drawing/2014/chart" uri="{C3380CC4-5D6E-409C-BE32-E72D297353CC}">
                  <c16:uniqueId val="{00000009-5B0A-47B8-8239-4F17759C366C}"/>
                </c:ext>
              </c:extLst>
            </c:dLbl>
            <c:dLbl>
              <c:idx val="10"/>
              <c:tx>
                <c:strRef>
                  <c:f>区域分析!$A$14</c:f>
                  <c:strCache>
                    <c:ptCount val="1"/>
                    <c:pt idx="0">
                      <c:v>黑龙江</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{88F152E3-9B36-4A5B-B91A-3FF87C051815}</c15:txfldGUID>
                      <c15:f>区域分析!$A$14</c15:f>
                      <c15:dlblFieldTableCache>
                        <c:ptCount val="1"/>
                        <c:pt idx="0">
                          <c:v>黑龙江</c:v>
                        </c:pt>
                      </c15:dlblFieldTableCache>
                    </c15:dlblFTEntry>
                  </c15:dlblFieldTable>
                  <c15:showDataLabelsRange val="0"/>
                </c:ext>
                <c:ext xmlns:c16="http://schemas.microsoft.com/office/drawing/2014/chart" uri="{C3380CC4-5D6E-409C-BE32-E72D297353CC}">
                  <c16:uniqueId val="{0000000A-5B0A-47B8-8239-4F17759C366C}"/>
                </c:ext>
              </c:extLst>
            </c:dLbl>
            <c:dLbl>
              <c:idx val="11"/>
              <c:tx>
                <c:strRef>
                  <c:f>区域分析!$A$15</c:f>
                  <c:strCache>
                    <c:ptCount val="1"/>
                    <c:pt idx="0">
                      <c:v>湖北</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{047D8428-0DF0-461B-8E63-F027204F3FD9}</c15:txfldGUID>
                      <c15:f>区域分析!$A$15</c15:f>
                      <c15:dlblFieldTableCache>
                        <c:ptCount val="1"/>
                        <c:pt idx="0">
                          <c:v>湖北</c:v>
                        </c:pt>
                      </c15:dlblFieldTableCache>
                    </c15:dlblFTEntry>
                  </c15:dlblFieldTable>
                  <c15:showDataLabelsRange val="0"/>
                </c:ext>
                <c:ext xmlns:c16="http://schemas.microsoft.com/office/drawing/2014/chart" uri="{C3380CC4-5D6E-409C-BE32-E72D297353CC}">
                  <c16:uniqueId val="{0000000B-5B0A-47B8-8239-4F17759C366C}"/>
                </c:ext>
              </c:extLst>
            </c:dLbl>
            <c:dLbl>
              <c:idx val="12"/>
              <c:tx>
                <c:strRef>
                  <c:f>区域分析!$A$16</c:f>
                  <c:strCache>
                    <c:ptCount val="1"/>
                    <c:pt idx="0">
                      <c:v>湖南</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{DF8266D1-2FE2-408D-B1F2-8EF64F3EB3BD}</c15:txfldGUID>
                      <c15:f>区域分析!$A$16</c15:f>
                      <c15:dlblFieldTableCache>
                        <c:ptCount val="1"/>
                        <c:pt idx="0">
                          <c:v>湖南</c:v>
                        </c:pt>
                      </c15:dlblFieldTableCache>
                    </c15:dlblFTEntry>
                  </c15:dlblFieldTable>
                  <c15:showDataLabelsRange val="0"/>
                </c:ext>
                <c:ext xmlns:c16="http://schemas.microsoft.com/office/drawing/2014/chart" uri="{C3380CC4-5D6E-409C-BE32-E72D297353CC}">
                  <c16:uniqueId val="{0000000C-5B0A-47B8-8239-4F17759C366C}"/>
                </c:ext>
              </c:extLst>
            </c:dLbl>
            <c:dLbl>
              <c:idx val="13"/>
              <c:tx>
                <c:strRef>
                  <c:f>区域分析!$A$17</c:f>
                  <c:strCache>
                    <c:ptCount val="1"/>
                    <c:pt idx="0">
                      <c:v>吉林</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{0B95E7BB-F102-44C1-AA75-D65E1C5C36F2}</c15:txfldGUID>
                      <c15:f>区域分析!$A$17</c15:f>
                      <c15:dlblFieldTableCache>
                        <c:ptCount val="1"/>
                        <c:pt idx="0">
                          <c:v>吉林</c:v>
                        </c:pt>
                      </c15:dlblFieldTableCache>
                    </c15:dlblFTEntry>
                  </c15:dlblFieldTable>
                  <c15:showDataLabelsRange val="0"/>
                </c:ext>
                <c:ext xmlns:c16="http://schemas.microsoft.com/office/drawing/2014/chart" uri="{C3380CC4-5D6E-409C-BE32-E72D297353CC}">
                  <c16:uniqueId val="{0000000D-5B0A-47B8-8239-4F17759C366C}"/>
                </c:ext>
              </c:extLst>
            </c:dLbl>
            <c:dLbl>
              <c:idx val="14"/>
              <c:tx>
                <c:strRef>
                  <c:f>区域分析!$A$18</c:f>
                  <c:strCache>
                    <c:ptCount val="1"/>
                    <c:pt idx="0">
                      <c:v>江苏</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{796BCA23-8D05-42C3-AB04-64B907FD0C47}</c15:txfldGUID>
                      <c15:f>区域分析!$A$18</c15:f>
                      <c15:dlblFieldTableCache>
                        <c:ptCount val="1"/>
                        <c:pt idx="0">
                          <c:v>江苏</c:v>
                        </c:pt>
                      </c15:dlblFieldTableCache>
                    </c15:dlblFTEntry>
                  </c15:dlblFieldTable>
                  <c15:showDataLabelsRange val="0"/>
                </c:ext>
                <c:ext xmlns:c16="http://schemas.microsoft.com/office/drawing/2014/chart" uri="{C3380CC4-5D6E-409C-BE32-E72D297353CC}">
                  <c16:uniqueId val="{0000000E-5B0A-47B8-8239-4F17759C366C}"/>
                </c:ext>
              </c:extLst>
            </c:dLbl>
            <c:dLbl>
              <c:idx val="15"/>
              <c:tx>
                <c:strRef>
                  <c:f>区域分析!$A$19</c:f>
                  <c:strCache>
                    <c:ptCount val="1"/>
                    <c:pt idx="0">
                      <c:v>江西</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{3151AA62-2676-4E20-A3D0-29967C6DE1FD}</c15:txfldGUID>
                      <c15:f>区域分析!$A$19</c15:f>
                      <c15:dlblFieldTableCache>
                        <c:ptCount val="1"/>
                        <c:pt idx="0">
                          <c:v>江西</c:v>
                        </c:pt>
                      </c15:dlblFieldTableCache>
                    </c15:dlblFTEntry>
                  </c15:dlblFieldTable>
                  <c15:showDataLabelsRange val="0"/>
                </c:ext>
                <c:ext xmlns:c16="http://schemas.microsoft.com/office/drawing/2014/chart" uri="{C3380CC4-5D6E-409C-BE32-E72D297353CC}">
                  <c16:uniqueId val="{0000000F-5B0A-47B8-8239-4F17759C366C}"/>
                </c:ext>
              </c:extLst>
            </c:dLbl>
            <c:dLbl>
              <c:idx val="16"/>
              <c:tx>
                <c:strRef>
                  <c:f>区域分析!$A$20</c:f>
                  <c:strCache>
                    <c:ptCount val="1"/>
                    <c:pt idx="0">
                      <c:v>辽宁</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{0C24900C-2C88-414B-9C63-185AF1CAF18B}</c15:txfldGUID>
                      <c15:f>区域分析!$A$20</c15:f>
                      <c15:dlblFieldTableCache>
                        <c:ptCount val="1"/>
                        <c:pt idx="0">
                          <c:v>辽宁</c:v>
                        </c:pt>
                      </c15:dlblFieldTableCache>
                    </c15:dlblFTEntry>
                  </c15:dlblFieldTable>
                  <c15:showDataLabelsRange val="0"/>
                </c:ext>
                <c:ext xmlns:c16="http://schemas.microsoft.com/office/drawing/2014/chart" uri="{C3380CC4-5D6E-409C-BE32-E72D297353CC}">
                  <c16:uniqueId val="{00000010-5B0A-47B8-8239-4F17759C366C}"/>
                </c:ext>
              </c:extLst>
            </c:dLbl>
            <c:dLbl>
              <c:idx val="17"/>
              <c:tx>
                <c:strRef>
                  <c:f>区域分析!$A$21</c:f>
                  <c:strCache>
                    <c:ptCount val="1"/>
                    <c:pt idx="0">
                      <c:v>内蒙古</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{9DE3C73B-84E7-4508-B311-E3964EA11629}</c15:txfldGUID>
                      <c15:f>区域分析!$A$21</c15:f>
                      <c15:dlblFieldTableCache>
                        <c:ptCount val="1"/>
                        <c:pt idx="0">
                          <c:v>内蒙古</c:v>
                        </c:pt>
                      </c15:dlblFieldTableCache>
                    </c15:dlblFTEntry>
                  </c15:dlblFieldTable>
                  <c15:showDataLabelsRange val="0"/>
                </c:ext>
                <c:ext xmlns:c16="http://schemas.microsoft.com/office/drawing/2014/chart" uri="{C3380CC4-5D6E-409C-BE32-E72D297353CC}">
                  <c16:uniqueId val="{00000011-5B0A-47B8-8239-4F17759C366C}"/>
                </c:ext>
              </c:extLst>
            </c:dLbl>
            <c:dLbl>
              <c:idx val="18"/>
              <c:tx>
                <c:strRef>
                  <c:f>区域分析!$A$22</c:f>
                  <c:strCache>
                    <c:ptCount val="1"/>
                    <c:pt idx="0">
                      <c:v>宁夏</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{B669DF9F-3F8C-4A91-9262-41867A8957FA}</c15:txfldGUID>
                      <c15:f>区域分析!$A$22</c15:f>
                      <c15:dlblFieldTableCache>
                        <c:ptCount val="1"/>
                        <c:pt idx="0">
                          <c:v>宁夏</c:v>
                        </c:pt>
                      </c15:dlblFieldTableCache>
                    </c15:dlblFTEntry>
                  </c15:dlblFieldTable>
                  <c15:showDataLabelsRange val="0"/>
                </c:ext>
                <c:ext xmlns:c16="http://schemas.microsoft.com/office/drawing/2014/chart" uri="{C3380CC4-5D6E-409C-BE32-E72D297353CC}">
                  <c16:uniqueId val="{00000012-5B0A-47B8-8239-4F17759C366C}"/>
                </c:ext>
              </c:extLst>
            </c:dLbl>
            <c:dLbl>
              <c:idx val="19"/>
              <c:tx>
                <c:strRef>
                  <c:f>区域分析!$A$23</c:f>
                  <c:strCache>
                    <c:ptCount val="1"/>
                    <c:pt idx="0">
                      <c:v>山东</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{D72120AE-0A54-49FF-A323-21DEC6F3C43E}</c15:txfldGUID>
                      <c15:f>区域分析!$A$23</c15:f>
                      <c15:dlblFieldTableCache>
                        <c:ptCount val="1"/>
                        <c:pt idx="0">
                          <c:v>山东</c:v>
                        </c:pt>
                      </c15:dlblFieldTableCache>
                    </c15:dlblFTEntry>
                  </c15:dlblFieldTable>
                  <c15:showDataLabelsRange val="0"/>
                </c:ext>
                <c:ext xmlns:c16="http://schemas.microsoft.com/office/drawing/2014/chart" uri="{C3380CC4-5D6E-409C-BE32-E72D297353CC}">
                  <c16:uniqueId val="{00000013-5B0A-47B8-8239-4F17759C366C}"/>
                </c:ext>
              </c:extLst>
            </c:dLbl>
            <c:dLbl>
              <c:idx val="20"/>
              <c:tx>
                <c:strRef>
                  <c:f>区域分析!$A$24</c:f>
                  <c:strCache>
                    <c:ptCount val="1"/>
                    <c:pt idx="0">
                      <c:v>山西</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{699F4A3A-4C1D-4A55-BECC-F94F12BD30EC}</c15:txfldGUID>
                      <c15:f>区域分析!$A$24</c15:f>
                      <c15:dlblFieldTableCache>
                        <c:ptCount val="1"/>
                        <c:pt idx="0">
                          <c:v>山西</c:v>
                        </c:pt>
                      </c15:dlblFieldTableCache>
                    </c15:dlblFTEntry>
                  </c15:dlblFieldTable>
                  <c15:showDataLabelsRange val="0"/>
                </c:ext>
                <c:ext xmlns:c16="http://schemas.microsoft.com/office/drawing/2014/chart" uri="{C3380CC4-5D6E-409C-BE32-E72D297353CC}">
                  <c16:uniqueId val="{00000014-5B0A-47B8-8239-4F17759C366C}"/>
                </c:ext>
              </c:extLst>
            </c:dLbl>
            <c:dLbl>
              <c:idx val="21"/>
              <c:tx>
                <c:strRef>
                  <c:f>区域分析!$A$25</c:f>
                  <c:strCache>
                    <c:ptCount val="1"/>
                    <c:pt idx="0">
                      <c:v>陕西</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{B499E19F-55CB-4B0E-9D6B-0843EAF4054E}</c15:txfldGUID>
                      <c15:f>区域分析!$A$25</c15:f>
                      <c15:dlblFieldTableCache>
                        <c:ptCount val="1"/>
                        <c:pt idx="0">
                          <c:v>陕西</c:v>
                        </c:pt>
                      </c15:dlblFieldTableCache>
                    </c15:dlblFTEntry>
                  </c15:dlblFieldTable>
                  <c15:showDataLabelsRange val="0"/>
                </c:ext>
                <c:ext xmlns:c16="http://schemas.microsoft.com/office/drawing/2014/chart" uri="{C3380CC4-5D6E-409C-BE32-E72D297353CC}">
                  <c16:uniqueId val="{00000015-5B0A-47B8-8239-4F17759C366C}"/>
                </c:ext>
              </c:extLst>
            </c:dLbl>
            <c:dLbl>
              <c:idx val="22"/>
              <c:tx>
                <c:strRef>
                  <c:f>区域分析!$A$26</c:f>
                  <c:strCache>
                    <c:ptCount val="1"/>
                    <c:pt idx="0">
                      <c:v>上海</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{9D81149F-10AB-4457-BBFF-1AA2F10FA58E}</c15:txfldGUID>
                      <c15:f>区域分析!$A$26</c15:f>
                      <c15:dlblFieldTableCache>
                        <c:ptCount val="1"/>
                        <c:pt idx="0">
                          <c:v>上海</c:v>
                        </c:pt>
                      </c15:dlblFieldTableCache>
                    </c15:dlblFTEntry>
                  </c15:dlblFieldTable>
                  <c15:showDataLabelsRange val="0"/>
                </c:ext>
                <c:ext xmlns:c16="http://schemas.microsoft.com/office/drawing/2014/chart" uri="{C3380CC4-5D6E-409C-BE32-E72D297353CC}">
                  <c16:uniqueId val="{00000016-5B0A-47B8-8239-4F17759C366C}"/>
                </c:ext>
              </c:extLst>
            </c:dLbl>
            <c:dLbl>
              <c:idx val="23"/>
              <c:tx>
                <c:strRef>
                  <c:f>区域分析!$A$27</c:f>
                  <c:strCache>
                    <c:ptCount val="1"/>
                    <c:pt idx="0">
                      <c:v>四川</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{4EE32F48-B088-4993-98E6-C3DA409710CE}</c15:txfldGUID>
                      <c15:f>区域分析!$A$27</c15:f>
                      <c15:dlblFieldTableCache>
                        <c:ptCount val="1"/>
                        <c:pt idx="0">
                          <c:v>四川</c:v>
                        </c:pt>
                      </c15:dlblFieldTableCache>
                    </c15:dlblFTEntry>
                  </c15:dlblFieldTable>
                  <c15:showDataLabelsRange val="0"/>
                </c:ext>
                <c:ext xmlns:c16="http://schemas.microsoft.com/office/drawing/2014/chart" uri="{C3380CC4-5D6E-409C-BE32-E72D297353CC}">
                  <c16:uniqueId val="{00000017-5B0A-47B8-8239-4F17759C366C}"/>
                </c:ext>
              </c:extLst>
            </c:dLbl>
            <c:dLbl>
              <c:idx val="24"/>
              <c:tx>
                <c:strRef>
                  <c:f>区域分析!$A$28</c:f>
                  <c:strCache>
                    <c:ptCount val="1"/>
                    <c:pt idx="0">
                      <c:v>新疆</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{80ADFE98-51AD-4385-A121-80E6CA542ABD}</c15:txfldGUID>
                      <c15:f>区域分析!$A$28</c15:f>
                      <c15:dlblFieldTableCache>
                        <c:ptCount val="1"/>
                        <c:pt idx="0">
                          <c:v>新疆</c:v>
                        </c:pt>
                      </c15:dlblFieldTableCache>
                    </c15:dlblFTEntry>
                  </c15:dlblFieldTable>
                  <c15:showDataLabelsRange val="0"/>
                </c:ext>
                <c:ext xmlns:c16="http://schemas.microsoft.com/office/drawing/2014/chart" uri="{C3380CC4-5D6E-409C-BE32-E72D297353CC}">
                  <c16:uniqueId val="{00000018-5B0A-47B8-8239-4F17759C366C}"/>
                </c:ext>
              </c:extLst>
            </c:dLbl>
            <c:dLbl>
              <c:idx val="25"/>
              <c:tx>
                <c:strRef>
                  <c:f>区域分析!$A$29</c:f>
                  <c:strCache>
                    <c:ptCount val="1"/>
                    <c:pt idx="0">
                      <c:v>云南</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{25D129B7-105F-4D27-94BA-C36EBA61966D}</c15:txfldGUID>
                      <c15:f>区域分析!$A$29</c15:f>
                      <c15:dlblFieldTableCache>
                        <c:ptCount val="1"/>
                        <c:pt idx="0">
                          <c:v>云南</c:v>
                        </c:pt>
                      </c15:dlblFieldTableCache>
                    </c15:dlblFTEntry>
                  </c15:dlblFieldTable>
                  <c15:showDataLabelsRange val="0"/>
                </c:ext>
                <c:ext xmlns:c16="http://schemas.microsoft.com/office/drawing/2014/chart" uri="{C3380CC4-5D6E-409C-BE32-E72D297353CC}">
                  <c16:uniqueId val="{00000019-5B0A-47B8-8239-4F17759C366C}"/>
                </c:ext>
              </c:extLst>
            </c:dLbl>
            <c:dLbl>
              <c:idx val="26"/>
              <c:tx>
                <c:strRef>
                  <c:f>区域分析!$A$30</c:f>
                  <c:strCache>
                    <c:ptCount val="1"/>
                    <c:pt idx="0">
                      <c:v>浙江</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{67B54268-E9F9-4058-ACFD-A843D630B7B4}</c15:txfldGUID>
                      <c15:f>区域分析!$A$30</c15:f>
                      <c15:dlblFieldTableCache>
                        <c:ptCount val="1"/>
                        <c:pt idx="0">
                          <c:v>浙江</c:v>
                        </c:pt>
                      </c15:dlblFieldTableCache>
                    </c15:dlblFTEntry>
                  </c15:dlblFieldTable>
                  <c15:showDataLabelsRange val="0"/>
                </c:ext>
                <c:ext xmlns:c16="http://schemas.microsoft.com/office/drawing/2014/chart" uri="{C3380CC4-5D6E-409C-BE32-E72D297353CC}">
                  <c16:uniqueId val="{0000001A-5B0A-47B8-8239-4F17759C366C}"/>
                </c:ext>
              </c:extLst>
            </c:dLbl>
            <c:dLbl>
              <c:idx val="27"/>
              <c:tx>
                <c:strRef>
                  <c:f>区域分析!$A$31</c:f>
                  <c:strCache>
                    <c:ptCount val="1"/>
                    <c:pt idx="0">
                      <c:v>重庆</c:v>
                    </c:pt>
                  </c:strCache>
                </c:strRef>
              </c:tx>
              <c:dLblPos val="r"/>
              <c:showLegendKey val="0"/>
              <c:showVal val="0"/>
              <c:showCatName val="1"/>
              <c:showSerName val="0"/>
              <c:showPercent val="0"/>
              <c:showBubbleSize val="0"/>
              <c:extLst>
                <c:ext xmlns:c15="http://schemas.microsoft.com/office/drawing/2012/chart" uri="{CE6537A1-D6FC-4f65-9D91-7224C49458BB}">
                  <c15:dlblFieldTable>
                    <c15:dlblFTEntry>
                      <c15:txfldGUID>{91B22AA6-A6FE-4F66-BB74-5A26739E144E}</c15:txfldGUID>
                      <c15:f>区域分析!$A$31</c15:f>
                      <c15:dlblFieldTableCache>
                        <c:ptCount val="1"/>
                        <c:pt idx="0">
                          <c:v>重庆</c:v>
                        </c:pt>
                      </c15:dlblFieldTableCache>
                    </c15:dlblFTEntry>
                  </c15:dlblFieldTable>
                  <c15:showDataLabelsRange val="0"/>
                </c:ext>
                <c:ext xmlns:c16="http://schemas.microsoft.com/office/drawing/2014/chart" uri="{C3380CC4-5D6E-409C-BE32-E72D297353CC}">
                  <c16:uniqueId val="{0000001B-5B0A-47B8-8239-4F17759C366C}"/>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区域分析!$B$4:$B$31</c:f>
              <c:numCache>
                <c:formatCode>0%</c:formatCode>
                <c:ptCount val="28"/>
                <c:pt idx="0">
                  <c:v>-0.323033707865169</c:v>
                </c:pt>
                <c:pt idx="1">
                  <c:v>-0.19382440476190499</c:v>
                </c:pt>
                <c:pt idx="2">
                  <c:v>-0.248653500897666</c:v>
                </c:pt>
                <c:pt idx="3">
                  <c:v>-0.46928327645051199</c:v>
                </c:pt>
                <c:pt idx="4">
                  <c:v>-0.12050274941084101</c:v>
                </c:pt>
                <c:pt idx="5">
                  <c:v>-0.43415417558886499</c:v>
                </c:pt>
                <c:pt idx="6">
                  <c:v>-5.5480378890392403E-2</c:v>
                </c:pt>
                <c:pt idx="7">
                  <c:v>-7.1794871794871803E-2</c:v>
                </c:pt>
                <c:pt idx="8">
                  <c:v>-0.60677200902934603</c:v>
                </c:pt>
                <c:pt idx="9">
                  <c:v>-9.8152424942263394E-2</c:v>
                </c:pt>
                <c:pt idx="10">
                  <c:v>-0.250460405156538</c:v>
                </c:pt>
                <c:pt idx="11">
                  <c:v>-0.32193052240784997</c:v>
                </c:pt>
                <c:pt idx="12">
                  <c:v>-0.30682376043200799</c:v>
                </c:pt>
                <c:pt idx="13">
                  <c:v>8.0912863070539506E-2</c:v>
                </c:pt>
                <c:pt idx="14">
                  <c:v>-0.109758679085521</c:v>
                </c:pt>
                <c:pt idx="15">
                  <c:v>0.29836995038979502</c:v>
                </c:pt>
                <c:pt idx="16">
                  <c:v>-0.330247433092072</c:v>
                </c:pt>
                <c:pt idx="17">
                  <c:v>0.99397590361445798</c:v>
                </c:pt>
                <c:pt idx="18">
                  <c:v>-6.1170212765957403E-2</c:v>
                </c:pt>
                <c:pt idx="19">
                  <c:v>6.4325842696629207E-2</c:v>
                </c:pt>
                <c:pt idx="20">
                  <c:v>-0.35899999999999999</c:v>
                </c:pt>
                <c:pt idx="21">
                  <c:v>-0.473456121343446</c:v>
                </c:pt>
                <c:pt idx="22">
                  <c:v>-0.32484645449469601</c:v>
                </c:pt>
                <c:pt idx="23">
                  <c:v>-0.30307548928238598</c:v>
                </c:pt>
                <c:pt idx="24">
                  <c:v>-0.101123595505618</c:v>
                </c:pt>
                <c:pt idx="25">
                  <c:v>-0.39185750636132299</c:v>
                </c:pt>
                <c:pt idx="26">
                  <c:v>-0.15686274509803899</c:v>
                </c:pt>
                <c:pt idx="27">
                  <c:v>7.2727272727272797E-3</c:v>
                </c:pt>
              </c:numCache>
            </c:numRef>
          </c:xVal>
          <c:yVal>
            <c:numRef>
              <c:f>区域分析!$C$4:$C$31</c:f>
              <c:numCache>
                <c:formatCode>0%</c:formatCode>
                <c:ptCount val="28"/>
                <c:pt idx="0">
                  <c:v>1.8251094545024299E-2</c:v>
                </c:pt>
                <c:pt idx="1">
                  <c:v>2.0408245636222299E-2</c:v>
                </c:pt>
                <c:pt idx="2">
                  <c:v>1.03389495528435E-2</c:v>
                </c:pt>
                <c:pt idx="3">
                  <c:v>5.3226993445035899E-3</c:v>
                </c:pt>
                <c:pt idx="4">
                  <c:v>1.70607274123649E-2</c:v>
                </c:pt>
                <c:pt idx="5">
                  <c:v>1.6508144746911601E-2</c:v>
                </c:pt>
                <c:pt idx="6">
                  <c:v>5.6141366857289897E-3</c:v>
                </c:pt>
                <c:pt idx="7">
                  <c:v>1.31808913486746E-2</c:v>
                </c:pt>
                <c:pt idx="8">
                  <c:v>3.6149178654138301E-3</c:v>
                </c:pt>
                <c:pt idx="9">
                  <c:v>5.5985261754396103E-3</c:v>
                </c:pt>
                <c:pt idx="10">
                  <c:v>8.6329409269275594E-3</c:v>
                </c:pt>
                <c:pt idx="11">
                  <c:v>8.6326806212018992E-3</c:v>
                </c:pt>
                <c:pt idx="12">
                  <c:v>8.4565583244994701E-3</c:v>
                </c:pt>
                <c:pt idx="13">
                  <c:v>6.2937147413053701E-3</c:v>
                </c:pt>
                <c:pt idx="14">
                  <c:v>1.5157768018208799E-2</c:v>
                </c:pt>
                <c:pt idx="15">
                  <c:v>1.60977109968806E-2</c:v>
                </c:pt>
                <c:pt idx="16">
                  <c:v>1.88033703351905E-2</c:v>
                </c:pt>
                <c:pt idx="17">
                  <c:v>1.24058318653724E-2</c:v>
                </c:pt>
                <c:pt idx="18">
                  <c:v>2.38384656942194E-2</c:v>
                </c:pt>
                <c:pt idx="19">
                  <c:v>1.07363571191767E-2</c:v>
                </c:pt>
                <c:pt idx="20">
                  <c:v>7.3050930516143104E-3</c:v>
                </c:pt>
                <c:pt idx="21">
                  <c:v>1.20598526018015E-2</c:v>
                </c:pt>
                <c:pt idx="22">
                  <c:v>1.7209528716230701E-2</c:v>
                </c:pt>
                <c:pt idx="23">
                  <c:v>1.0069915756361399E-2</c:v>
                </c:pt>
                <c:pt idx="24">
                  <c:v>1.1464192311826001E-2</c:v>
                </c:pt>
                <c:pt idx="25">
                  <c:v>1.7297281648959301E-3</c:v>
                </c:pt>
                <c:pt idx="26">
                  <c:v>1.5891888695534699E-2</c:v>
                </c:pt>
                <c:pt idx="27">
                  <c:v>1.2669517689299499E-2</c:v>
                </c:pt>
              </c:numCache>
            </c:numRef>
          </c:yVal>
          <c:smooth val="0"/>
          <c:extLst>
            <c:ext xmlns:c16="http://schemas.microsoft.com/office/drawing/2014/chart" uri="{C3380CC4-5D6E-409C-BE32-E72D297353CC}">
              <c16:uniqueId val="{0000001C-5B0A-47B8-8239-4F17759C366C}"/>
            </c:ext>
          </c:extLst>
        </c:ser>
        <c:dLbls>
          <c:showLegendKey val="0"/>
          <c:showVal val="0"/>
          <c:showCatName val="0"/>
          <c:showSerName val="0"/>
          <c:showPercent val="0"/>
          <c:showBubbleSize val="0"/>
        </c:dLbls>
        <c:axId val="116456832"/>
        <c:axId val="116819072"/>
      </c:scatterChart>
      <c:valAx>
        <c:axId val="116456832"/>
        <c:scaling>
          <c:orientation val="minMax"/>
        </c:scaling>
        <c:delete val="0"/>
        <c:axPos val="b"/>
        <c:numFmt formatCode="0%" sourceLinked="1"/>
        <c:majorTickMark val="none"/>
        <c:minorTickMark val="none"/>
        <c:tickLblPos val="low"/>
        <c:txPr>
          <a:bodyPr rot="-6000000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6819072"/>
        <c:crossesAt val="1.1900000000000001E-2"/>
        <c:crossBetween val="midCat"/>
      </c:valAx>
      <c:valAx>
        <c:axId val="116819072"/>
        <c:scaling>
          <c:orientation val="minMax"/>
        </c:scaling>
        <c:delete val="0"/>
        <c:axPos val="l"/>
        <c:numFmt formatCode="0%" sourceLinked="1"/>
        <c:majorTickMark val="none"/>
        <c:minorTickMark val="none"/>
        <c:tickLblPos val="low"/>
        <c:txPr>
          <a:bodyPr rot="-60000000" spcFirstLastPara="0" vertOverflow="ellipsis" vert="horz" wrap="square" anchor="ctr" anchorCtr="1"/>
          <a:lstStyle/>
          <a:p>
            <a:pPr>
              <a:defRPr lang="zh-CN" sz="10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6456832"/>
        <c:crossesAt val="-0.16669999999999999"/>
        <c:crossBetween val="midCat"/>
      </c:valAx>
    </c:plotArea>
    <c:plotVisOnly val="1"/>
    <c:dispBlanksAs val="gap"/>
    <c:showDLblsOverMax val="0"/>
  </c:chart>
  <c:txPr>
    <a:bodyPr/>
    <a:lstStyle/>
    <a:p>
      <a:pPr>
        <a:defRPr lang="zh-CN">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400按键接通率</c:v>
                </c:pt>
              </c:strCache>
            </c:strRef>
          </c:tx>
          <c:spPr>
            <a:ln w="31750" cap="rnd" cmpd="sng" algn="ctr">
              <a:solidFill>
                <a:schemeClr val="accent3"/>
              </a:solidFill>
              <a:prstDash val="solid"/>
              <a:round/>
            </a:ln>
          </c:spPr>
          <c:marker>
            <c:symbol val="none"/>
          </c:marker>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Sheet1!$A$2:$A$24</c:f>
              <c:strCache>
                <c:ptCount val="23"/>
                <c:pt idx="0">
                  <c:v>2015年 1月</c:v>
                </c:pt>
                <c:pt idx="1">
                  <c:v>2月</c:v>
                </c:pt>
                <c:pt idx="2">
                  <c:v>3月</c:v>
                </c:pt>
                <c:pt idx="3">
                  <c:v>4月</c:v>
                </c:pt>
                <c:pt idx="4">
                  <c:v>5月</c:v>
                </c:pt>
                <c:pt idx="5">
                  <c:v>6月</c:v>
                </c:pt>
                <c:pt idx="6">
                  <c:v>7月</c:v>
                </c:pt>
                <c:pt idx="7">
                  <c:v>8月</c:v>
                </c:pt>
                <c:pt idx="8">
                  <c:v>9月</c:v>
                </c:pt>
                <c:pt idx="9">
                  <c:v>10月</c:v>
                </c:pt>
                <c:pt idx="10">
                  <c:v>11月</c:v>
                </c:pt>
                <c:pt idx="11">
                  <c:v>12月</c:v>
                </c:pt>
                <c:pt idx="12">
                  <c:v>2016年 1月</c:v>
                </c:pt>
                <c:pt idx="13">
                  <c:v>2月</c:v>
                </c:pt>
                <c:pt idx="14">
                  <c:v>3月</c:v>
                </c:pt>
                <c:pt idx="15">
                  <c:v>4月</c:v>
                </c:pt>
                <c:pt idx="16">
                  <c:v>5月</c:v>
                </c:pt>
                <c:pt idx="17">
                  <c:v>6月</c:v>
                </c:pt>
                <c:pt idx="18">
                  <c:v>7月</c:v>
                </c:pt>
                <c:pt idx="19">
                  <c:v>8月</c:v>
                </c:pt>
                <c:pt idx="20">
                  <c:v>9月</c:v>
                </c:pt>
                <c:pt idx="21">
                  <c:v>10月</c:v>
                </c:pt>
                <c:pt idx="22">
                  <c:v>11月</c:v>
                </c:pt>
              </c:strCache>
            </c:strRef>
          </c:cat>
          <c:val>
            <c:numRef>
              <c:f>Sheet1!$B$2:$B$24</c:f>
              <c:numCache>
                <c:formatCode>0%</c:formatCode>
                <c:ptCount val="23"/>
                <c:pt idx="0">
                  <c:v>0.94577719355898804</c:v>
                </c:pt>
                <c:pt idx="1">
                  <c:v>0.92395833333333399</c:v>
                </c:pt>
                <c:pt idx="2">
                  <c:v>0.92622720897615696</c:v>
                </c:pt>
                <c:pt idx="3">
                  <c:v>0.93206296603148298</c:v>
                </c:pt>
                <c:pt idx="4">
                  <c:v>0.92466765140325002</c:v>
                </c:pt>
                <c:pt idx="5">
                  <c:v>0.87987243090007095</c:v>
                </c:pt>
                <c:pt idx="6">
                  <c:v>0.93796918214144598</c:v>
                </c:pt>
                <c:pt idx="7">
                  <c:v>0.93923076923076898</c:v>
                </c:pt>
                <c:pt idx="8">
                  <c:v>0.93283270755110603</c:v>
                </c:pt>
                <c:pt idx="9">
                  <c:v>0.93928427824688399</c:v>
                </c:pt>
                <c:pt idx="10">
                  <c:v>0.95771263815473395</c:v>
                </c:pt>
                <c:pt idx="11">
                  <c:v>0.94098677845856205</c:v>
                </c:pt>
                <c:pt idx="12">
                  <c:v>0.95170034499753497</c:v>
                </c:pt>
                <c:pt idx="13">
                  <c:v>0.93080054274084101</c:v>
                </c:pt>
                <c:pt idx="14">
                  <c:v>0.95340050377833696</c:v>
                </c:pt>
                <c:pt idx="15">
                  <c:v>0.95574341123819095</c:v>
                </c:pt>
                <c:pt idx="16">
                  <c:v>0.96141732283464498</c:v>
                </c:pt>
                <c:pt idx="17">
                  <c:v>0.96418732782369099</c:v>
                </c:pt>
                <c:pt idx="18">
                  <c:v>0.97240723120837302</c:v>
                </c:pt>
                <c:pt idx="19">
                  <c:v>0.96227390180878603</c:v>
                </c:pt>
                <c:pt idx="20">
                  <c:v>0.97226666666666595</c:v>
                </c:pt>
                <c:pt idx="21">
                  <c:v>0.96553352219074495</c:v>
                </c:pt>
                <c:pt idx="22">
                  <c:v>0.96302316131653798</c:v>
                </c:pt>
              </c:numCache>
            </c:numRef>
          </c:val>
          <c:smooth val="1"/>
          <c:extLst>
            <c:ext xmlns:c16="http://schemas.microsoft.com/office/drawing/2014/chart" uri="{C3380CC4-5D6E-409C-BE32-E72D297353CC}">
              <c16:uniqueId val="{00000000-5F9F-446E-94FC-1729D478A5E6}"/>
            </c:ext>
          </c:extLst>
        </c:ser>
        <c:ser>
          <c:idx val="1"/>
          <c:order val="1"/>
          <c:tx>
            <c:strRef>
              <c:f>Sheet1!$C$1</c:f>
              <c:strCache>
                <c:ptCount val="1"/>
                <c:pt idx="0">
                  <c:v>24小时订单处理率</c:v>
                </c:pt>
              </c:strCache>
            </c:strRef>
          </c:tx>
          <c:spPr>
            <a:ln w="31750" cap="rnd" cmpd="sng" algn="ctr">
              <a:solidFill>
                <a:srgbClr val="00B050"/>
              </a:solidFill>
              <a:prstDash val="solid"/>
              <a:round/>
            </a:ln>
          </c:spPr>
          <c:marker>
            <c:symbol val="none"/>
          </c:marker>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Sheet1!$A$2:$A$24</c:f>
              <c:strCache>
                <c:ptCount val="23"/>
                <c:pt idx="0">
                  <c:v>2015年 1月</c:v>
                </c:pt>
                <c:pt idx="1">
                  <c:v>2月</c:v>
                </c:pt>
                <c:pt idx="2">
                  <c:v>3月</c:v>
                </c:pt>
                <c:pt idx="3">
                  <c:v>4月</c:v>
                </c:pt>
                <c:pt idx="4">
                  <c:v>5月</c:v>
                </c:pt>
                <c:pt idx="5">
                  <c:v>6月</c:v>
                </c:pt>
                <c:pt idx="6">
                  <c:v>7月</c:v>
                </c:pt>
                <c:pt idx="7">
                  <c:v>8月</c:v>
                </c:pt>
                <c:pt idx="8">
                  <c:v>9月</c:v>
                </c:pt>
                <c:pt idx="9">
                  <c:v>10月</c:v>
                </c:pt>
                <c:pt idx="10">
                  <c:v>11月</c:v>
                </c:pt>
                <c:pt idx="11">
                  <c:v>12月</c:v>
                </c:pt>
                <c:pt idx="12">
                  <c:v>2016年 1月</c:v>
                </c:pt>
                <c:pt idx="13">
                  <c:v>2月</c:v>
                </c:pt>
                <c:pt idx="14">
                  <c:v>3月</c:v>
                </c:pt>
                <c:pt idx="15">
                  <c:v>4月</c:v>
                </c:pt>
                <c:pt idx="16">
                  <c:v>5月</c:v>
                </c:pt>
                <c:pt idx="17">
                  <c:v>6月</c:v>
                </c:pt>
                <c:pt idx="18">
                  <c:v>7月</c:v>
                </c:pt>
                <c:pt idx="19">
                  <c:v>8月</c:v>
                </c:pt>
                <c:pt idx="20">
                  <c:v>9月</c:v>
                </c:pt>
                <c:pt idx="21">
                  <c:v>10月</c:v>
                </c:pt>
                <c:pt idx="22">
                  <c:v>11月</c:v>
                </c:pt>
              </c:strCache>
            </c:strRef>
          </c:cat>
          <c:val>
            <c:numRef>
              <c:f>Sheet1!$C$2:$C$24</c:f>
              <c:numCache>
                <c:formatCode>0%</c:formatCode>
                <c:ptCount val="23"/>
                <c:pt idx="0">
                  <c:v>0.98950790601448202</c:v>
                </c:pt>
                <c:pt idx="1">
                  <c:v>0.98932246165793003</c:v>
                </c:pt>
                <c:pt idx="2">
                  <c:v>0.98938223938223802</c:v>
                </c:pt>
                <c:pt idx="3">
                  <c:v>0.99460188933873195</c:v>
                </c:pt>
                <c:pt idx="4">
                  <c:v>0.99307714043515105</c:v>
                </c:pt>
                <c:pt idx="5">
                  <c:v>0.98879806236754497</c:v>
                </c:pt>
                <c:pt idx="6">
                  <c:v>0.97959961868446199</c:v>
                </c:pt>
                <c:pt idx="7">
                  <c:v>0.99281993523863099</c:v>
                </c:pt>
                <c:pt idx="8">
                  <c:v>0.98913605794102399</c:v>
                </c:pt>
                <c:pt idx="9">
                  <c:v>0.99590633699033904</c:v>
                </c:pt>
                <c:pt idx="10">
                  <c:v>0.99616438356164305</c:v>
                </c:pt>
                <c:pt idx="11">
                  <c:v>0.98704280793832999</c:v>
                </c:pt>
                <c:pt idx="12">
                  <c:v>0.99604586793198902</c:v>
                </c:pt>
                <c:pt idx="13">
                  <c:v>0.99577777777777798</c:v>
                </c:pt>
                <c:pt idx="14">
                  <c:v>0.99603721571330095</c:v>
                </c:pt>
                <c:pt idx="15">
                  <c:v>0.99940594059405896</c:v>
                </c:pt>
                <c:pt idx="16">
                  <c:v>0.99486700886607504</c:v>
                </c:pt>
                <c:pt idx="17">
                  <c:v>0.99878474859486499</c:v>
                </c:pt>
                <c:pt idx="18">
                  <c:v>0.99962546816479503</c:v>
                </c:pt>
                <c:pt idx="19">
                  <c:v>0.99276495893625305</c:v>
                </c:pt>
                <c:pt idx="20">
                  <c:v>0.99729279466888798</c:v>
                </c:pt>
                <c:pt idx="21">
                  <c:v>0.999449541284404</c:v>
                </c:pt>
                <c:pt idx="22">
                  <c:v>0.999800279608548</c:v>
                </c:pt>
              </c:numCache>
            </c:numRef>
          </c:val>
          <c:smooth val="1"/>
          <c:extLst>
            <c:ext xmlns:c16="http://schemas.microsoft.com/office/drawing/2014/chart" uri="{C3380CC4-5D6E-409C-BE32-E72D297353CC}">
              <c16:uniqueId val="{00000001-5F9F-446E-94FC-1729D478A5E6}"/>
            </c:ext>
          </c:extLst>
        </c:ser>
        <c:dLbls>
          <c:showLegendKey val="0"/>
          <c:showVal val="0"/>
          <c:showCatName val="0"/>
          <c:showSerName val="0"/>
          <c:showPercent val="0"/>
          <c:showBubbleSize val="0"/>
        </c:dLbls>
        <c:smooth val="0"/>
        <c:axId val="117052160"/>
        <c:axId val="117053696"/>
      </c:lineChart>
      <c:catAx>
        <c:axId val="117052160"/>
        <c:scaling>
          <c:orientation val="minMax"/>
        </c:scaling>
        <c:delete val="0"/>
        <c:axPos val="b"/>
        <c:numFmt formatCode="General" sourceLinked="0"/>
        <c:majorTickMark val="none"/>
        <c:minorTickMark val="none"/>
        <c:tickLblPos val="nextTo"/>
        <c:txPr>
          <a:bodyPr rot="-60000000" spcFirstLastPara="0" vertOverflow="ellipsis" vert="horz" wrap="square" anchor="ctr" anchorCtr="1"/>
          <a:lstStyle/>
          <a:p>
            <a:pPr>
              <a:defRPr lang="zh-CN" sz="7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7053696"/>
        <c:crosses val="autoZero"/>
        <c:auto val="1"/>
        <c:lblAlgn val="ctr"/>
        <c:lblOffset val="100"/>
        <c:noMultiLvlLbl val="0"/>
      </c:catAx>
      <c:valAx>
        <c:axId val="117053696"/>
        <c:scaling>
          <c:orientation val="minMax"/>
          <c:max val="1.01"/>
          <c:min val="0.85"/>
        </c:scaling>
        <c:delete val="0"/>
        <c:axPos val="l"/>
        <c:numFmt formatCode="0%" sourceLinked="1"/>
        <c:majorTickMark val="none"/>
        <c:minorTickMark val="none"/>
        <c:tickLblPos val="nextTo"/>
        <c:spPr>
          <a:ln w="6350" cap="flat" cmpd="sng" algn="ctr">
            <a:noFill/>
            <a:prstDash val="solid"/>
            <a:round/>
          </a:ln>
        </c:spPr>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7052160"/>
        <c:crosses val="autoZero"/>
        <c:crossBetween val="between"/>
      </c:valAx>
    </c:plotArea>
    <c:legend>
      <c:legendPos val="t"/>
      <c:overlay val="0"/>
      <c:txPr>
        <a:bodyPr rot="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ln>
      <a:noFill/>
    </a:ln>
  </c:spPr>
  <c:txPr>
    <a:bodyPr/>
    <a:lstStyle/>
    <a:p>
      <a:pPr>
        <a:defRPr lang="zh-CN" sz="90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260" b="1"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a:t>各品牌店均线索量趋势对比</a:t>
            </a:r>
          </a:p>
        </c:rich>
      </c:tx>
      <c:overlay val="0"/>
    </c:title>
    <c:autoTitleDeleted val="0"/>
    <c:plotArea>
      <c:layout>
        <c:manualLayout>
          <c:layoutTarget val="inner"/>
          <c:xMode val="edge"/>
          <c:yMode val="edge"/>
          <c:x val="3.8115333140216603E-2"/>
          <c:y val="0.101062777989161"/>
          <c:w val="0.94972493057547902"/>
          <c:h val="0.79240539733466597"/>
        </c:manualLayout>
      </c:layout>
      <c:lineChart>
        <c:grouping val="standard"/>
        <c:varyColors val="0"/>
        <c:ser>
          <c:idx val="0"/>
          <c:order val="0"/>
          <c:tx>
            <c:strRef>
              <c:f>Sheet1!$B$1</c:f>
              <c:strCache>
                <c:ptCount val="1"/>
                <c:pt idx="0">
                  <c:v>英菲尼迪</c:v>
                </c:pt>
              </c:strCache>
            </c:strRef>
          </c:tx>
          <c:spPr>
            <a:ln w="25400" cap="rnd" cmpd="sng" algn="ctr">
              <a:solidFill>
                <a:srgbClr val="C00000"/>
              </a:solidFill>
              <a:prstDash val="solid"/>
              <a:round/>
            </a:ln>
          </c:spPr>
          <c:marker>
            <c:symbol val="circle"/>
            <c:size val="5"/>
            <c:spPr>
              <a:solidFill>
                <a:srgbClr val="C00000"/>
              </a:solidFill>
              <a:ln w="38100" cap="flat" cmpd="sng" algn="ctr">
                <a:solidFill>
                  <a:srgbClr val="C00000"/>
                </a:solidFill>
                <a:prstDash val="solid"/>
                <a:round/>
              </a:ln>
            </c:spPr>
          </c:marker>
          <c:cat>
            <c:strRef>
              <c:f>Sheet1!$A$2:$A$24</c:f>
              <c:strCache>
                <c:ptCount val="23"/>
                <c:pt idx="0">
                  <c:v>2015年 1月</c:v>
                </c:pt>
                <c:pt idx="1">
                  <c:v>2月</c:v>
                </c:pt>
                <c:pt idx="2">
                  <c:v>3月</c:v>
                </c:pt>
                <c:pt idx="3">
                  <c:v>4月</c:v>
                </c:pt>
                <c:pt idx="4">
                  <c:v>5月</c:v>
                </c:pt>
                <c:pt idx="5">
                  <c:v>6月</c:v>
                </c:pt>
                <c:pt idx="6">
                  <c:v>7月</c:v>
                </c:pt>
                <c:pt idx="7">
                  <c:v>8月</c:v>
                </c:pt>
                <c:pt idx="8">
                  <c:v>9月</c:v>
                </c:pt>
                <c:pt idx="9">
                  <c:v>10月</c:v>
                </c:pt>
                <c:pt idx="10">
                  <c:v>11月</c:v>
                </c:pt>
                <c:pt idx="11">
                  <c:v>12月</c:v>
                </c:pt>
                <c:pt idx="12">
                  <c:v>2016年 1月</c:v>
                </c:pt>
                <c:pt idx="13">
                  <c:v>2月</c:v>
                </c:pt>
                <c:pt idx="14">
                  <c:v>3月</c:v>
                </c:pt>
                <c:pt idx="15">
                  <c:v>4月</c:v>
                </c:pt>
                <c:pt idx="16">
                  <c:v>5月</c:v>
                </c:pt>
                <c:pt idx="17">
                  <c:v>6月</c:v>
                </c:pt>
                <c:pt idx="18">
                  <c:v>7月</c:v>
                </c:pt>
                <c:pt idx="19">
                  <c:v>8月</c:v>
                </c:pt>
                <c:pt idx="20">
                  <c:v>9月</c:v>
                </c:pt>
                <c:pt idx="21">
                  <c:v>10月</c:v>
                </c:pt>
                <c:pt idx="22">
                  <c:v>11月</c:v>
                </c:pt>
              </c:strCache>
            </c:strRef>
          </c:cat>
          <c:val>
            <c:numRef>
              <c:f>Sheet1!$B$2:$B$24</c:f>
              <c:numCache>
                <c:formatCode>General</c:formatCode>
                <c:ptCount val="23"/>
                <c:pt idx="0">
                  <c:v>139.42465753424599</c:v>
                </c:pt>
                <c:pt idx="1">
                  <c:v>101.561643835616</c:v>
                </c:pt>
                <c:pt idx="2">
                  <c:v>171.569444444445</c:v>
                </c:pt>
                <c:pt idx="3">
                  <c:v>157.46575342465701</c:v>
                </c:pt>
                <c:pt idx="4">
                  <c:v>137.95945945945999</c:v>
                </c:pt>
                <c:pt idx="5">
                  <c:v>131.85333333333301</c:v>
                </c:pt>
                <c:pt idx="6">
                  <c:v>109.44</c:v>
                </c:pt>
                <c:pt idx="7">
                  <c:v>133.71052631578999</c:v>
                </c:pt>
                <c:pt idx="8">
                  <c:v>111.01282051282</c:v>
                </c:pt>
                <c:pt idx="9">
                  <c:v>117.233766233766</c:v>
                </c:pt>
                <c:pt idx="10">
                  <c:v>102.448717948718</c:v>
                </c:pt>
                <c:pt idx="11">
                  <c:v>121.949367088608</c:v>
                </c:pt>
                <c:pt idx="12">
                  <c:v>99.066666666666706</c:v>
                </c:pt>
                <c:pt idx="13">
                  <c:v>83</c:v>
                </c:pt>
                <c:pt idx="14">
                  <c:v>111.181818181818</c:v>
                </c:pt>
                <c:pt idx="15">
                  <c:v>94.615384615384599</c:v>
                </c:pt>
                <c:pt idx="16">
                  <c:v>92.662337662337606</c:v>
                </c:pt>
                <c:pt idx="17">
                  <c:v>112.41558441558399</c:v>
                </c:pt>
                <c:pt idx="18">
                  <c:v>100.64935064935101</c:v>
                </c:pt>
                <c:pt idx="19">
                  <c:v>87.3333333333333</c:v>
                </c:pt>
                <c:pt idx="20">
                  <c:v>81.694117647058803</c:v>
                </c:pt>
                <c:pt idx="21">
                  <c:v>92.724137931034406</c:v>
                </c:pt>
                <c:pt idx="22">
                  <c:v>98.291139240506297</c:v>
                </c:pt>
              </c:numCache>
            </c:numRef>
          </c:val>
          <c:smooth val="0"/>
          <c:extLst>
            <c:ext xmlns:c16="http://schemas.microsoft.com/office/drawing/2014/chart" uri="{C3380CC4-5D6E-409C-BE32-E72D297353CC}">
              <c16:uniqueId val="{00000000-8E51-4C07-926A-2D97BCAAA72B}"/>
            </c:ext>
          </c:extLst>
        </c:ser>
        <c:ser>
          <c:idx val="1"/>
          <c:order val="1"/>
          <c:tx>
            <c:strRef>
              <c:f>Sheet1!$C$1</c:f>
              <c:strCache>
                <c:ptCount val="1"/>
                <c:pt idx="0">
                  <c:v>奔驰</c:v>
                </c:pt>
              </c:strCache>
            </c:strRef>
          </c:tx>
          <c:spPr>
            <a:ln w="25400" cap="rnd" cmpd="sng" algn="ctr">
              <a:solidFill>
                <a:schemeClr val="accent1">
                  <a:lumMod val="75000"/>
                </a:schemeClr>
              </a:solidFill>
              <a:prstDash val="solid"/>
              <a:round/>
            </a:ln>
          </c:spPr>
          <c:marker>
            <c:symbol val="circle"/>
            <c:size val="5"/>
            <c:spPr>
              <a:solidFill>
                <a:schemeClr val="accent1">
                  <a:lumMod val="75000"/>
                </a:schemeClr>
              </a:solidFill>
              <a:ln w="28575" cap="flat" cmpd="sng" algn="ctr">
                <a:solidFill>
                  <a:schemeClr val="accent1">
                    <a:lumMod val="75000"/>
                  </a:schemeClr>
                </a:solidFill>
                <a:prstDash val="solid"/>
                <a:round/>
              </a:ln>
            </c:spPr>
          </c:marker>
          <c:cat>
            <c:strRef>
              <c:f>Sheet1!$A$2:$A$24</c:f>
              <c:strCache>
                <c:ptCount val="23"/>
                <c:pt idx="0">
                  <c:v>2015年 1月</c:v>
                </c:pt>
                <c:pt idx="1">
                  <c:v>2月</c:v>
                </c:pt>
                <c:pt idx="2">
                  <c:v>3月</c:v>
                </c:pt>
                <c:pt idx="3">
                  <c:v>4月</c:v>
                </c:pt>
                <c:pt idx="4">
                  <c:v>5月</c:v>
                </c:pt>
                <c:pt idx="5">
                  <c:v>6月</c:v>
                </c:pt>
                <c:pt idx="6">
                  <c:v>7月</c:v>
                </c:pt>
                <c:pt idx="7">
                  <c:v>8月</c:v>
                </c:pt>
                <c:pt idx="8">
                  <c:v>9月</c:v>
                </c:pt>
                <c:pt idx="9">
                  <c:v>10月</c:v>
                </c:pt>
                <c:pt idx="10">
                  <c:v>11月</c:v>
                </c:pt>
                <c:pt idx="11">
                  <c:v>12月</c:v>
                </c:pt>
                <c:pt idx="12">
                  <c:v>2016年 1月</c:v>
                </c:pt>
                <c:pt idx="13">
                  <c:v>2月</c:v>
                </c:pt>
                <c:pt idx="14">
                  <c:v>3月</c:v>
                </c:pt>
                <c:pt idx="15">
                  <c:v>4月</c:v>
                </c:pt>
                <c:pt idx="16">
                  <c:v>5月</c:v>
                </c:pt>
                <c:pt idx="17">
                  <c:v>6月</c:v>
                </c:pt>
                <c:pt idx="18">
                  <c:v>7月</c:v>
                </c:pt>
                <c:pt idx="19">
                  <c:v>8月</c:v>
                </c:pt>
                <c:pt idx="20">
                  <c:v>9月</c:v>
                </c:pt>
                <c:pt idx="21">
                  <c:v>10月</c:v>
                </c:pt>
                <c:pt idx="22">
                  <c:v>11月</c:v>
                </c:pt>
              </c:strCache>
            </c:strRef>
          </c:cat>
          <c:val>
            <c:numRef>
              <c:f>Sheet1!$C$2:$C$24</c:f>
              <c:numCache>
                <c:formatCode>General</c:formatCode>
                <c:ptCount val="23"/>
                <c:pt idx="0">
                  <c:v>294.38461538461502</c:v>
                </c:pt>
                <c:pt idx="1">
                  <c:v>209.783606557377</c:v>
                </c:pt>
                <c:pt idx="2">
                  <c:v>320.87096774193498</c:v>
                </c:pt>
                <c:pt idx="3">
                  <c:v>325.890675241157</c:v>
                </c:pt>
                <c:pt idx="4">
                  <c:v>335.88745980707398</c:v>
                </c:pt>
                <c:pt idx="5">
                  <c:v>293.578125</c:v>
                </c:pt>
                <c:pt idx="6">
                  <c:v>300.898773006135</c:v>
                </c:pt>
                <c:pt idx="7">
                  <c:v>361.673780487805</c:v>
                </c:pt>
                <c:pt idx="8">
                  <c:v>321.21005917159698</c:v>
                </c:pt>
                <c:pt idx="9">
                  <c:v>327.45217391304402</c:v>
                </c:pt>
                <c:pt idx="10">
                  <c:v>316.75358166189102</c:v>
                </c:pt>
                <c:pt idx="11">
                  <c:v>350.78386167146999</c:v>
                </c:pt>
                <c:pt idx="12">
                  <c:v>319.43148688046603</c:v>
                </c:pt>
                <c:pt idx="13">
                  <c:v>263.93352601155999</c:v>
                </c:pt>
                <c:pt idx="14">
                  <c:v>342.18413597733701</c:v>
                </c:pt>
                <c:pt idx="15">
                  <c:v>323.058823529412</c:v>
                </c:pt>
                <c:pt idx="16">
                  <c:v>319.54867256637198</c:v>
                </c:pt>
                <c:pt idx="17">
                  <c:v>303.65406976744202</c:v>
                </c:pt>
                <c:pt idx="18">
                  <c:v>329.62790697674399</c:v>
                </c:pt>
                <c:pt idx="19">
                  <c:v>342.55102040816303</c:v>
                </c:pt>
                <c:pt idx="20">
                  <c:v>328.85041551246502</c:v>
                </c:pt>
                <c:pt idx="21">
                  <c:v>315.445652173913</c:v>
                </c:pt>
                <c:pt idx="22">
                  <c:v>296.88063660477502</c:v>
                </c:pt>
              </c:numCache>
            </c:numRef>
          </c:val>
          <c:smooth val="0"/>
          <c:extLst>
            <c:ext xmlns:c16="http://schemas.microsoft.com/office/drawing/2014/chart" uri="{C3380CC4-5D6E-409C-BE32-E72D297353CC}">
              <c16:uniqueId val="{00000001-8E51-4C07-926A-2D97BCAAA72B}"/>
            </c:ext>
          </c:extLst>
        </c:ser>
        <c:ser>
          <c:idx val="2"/>
          <c:order val="2"/>
          <c:tx>
            <c:strRef>
              <c:f>Sheet1!$D$1</c:f>
              <c:strCache>
                <c:ptCount val="1"/>
                <c:pt idx="0">
                  <c:v>宝马</c:v>
                </c:pt>
              </c:strCache>
            </c:strRef>
          </c:tx>
          <c:spPr>
            <a:ln w="25400" cap="rnd" cmpd="sng" algn="ctr">
              <a:solidFill>
                <a:schemeClr val="accent6">
                  <a:lumMod val="60000"/>
                  <a:lumOff val="40000"/>
                </a:schemeClr>
              </a:solidFill>
              <a:prstDash val="solid"/>
              <a:round/>
            </a:ln>
          </c:spPr>
          <c:marker>
            <c:symbol val="circle"/>
            <c:size val="5"/>
            <c:spPr>
              <a:solidFill>
                <a:schemeClr val="accent6">
                  <a:lumMod val="60000"/>
                  <a:lumOff val="40000"/>
                </a:schemeClr>
              </a:solidFill>
              <a:ln w="28575" cap="flat" cmpd="sng" algn="ctr">
                <a:solidFill>
                  <a:schemeClr val="accent6">
                    <a:lumMod val="60000"/>
                    <a:lumOff val="40000"/>
                  </a:schemeClr>
                </a:solidFill>
                <a:prstDash val="solid"/>
                <a:round/>
              </a:ln>
            </c:spPr>
          </c:marker>
          <c:cat>
            <c:strRef>
              <c:f>Sheet1!$A$2:$A$24</c:f>
              <c:strCache>
                <c:ptCount val="23"/>
                <c:pt idx="0">
                  <c:v>2015年 1月</c:v>
                </c:pt>
                <c:pt idx="1">
                  <c:v>2月</c:v>
                </c:pt>
                <c:pt idx="2">
                  <c:v>3月</c:v>
                </c:pt>
                <c:pt idx="3">
                  <c:v>4月</c:v>
                </c:pt>
                <c:pt idx="4">
                  <c:v>5月</c:v>
                </c:pt>
                <c:pt idx="5">
                  <c:v>6月</c:v>
                </c:pt>
                <c:pt idx="6">
                  <c:v>7月</c:v>
                </c:pt>
                <c:pt idx="7">
                  <c:v>8月</c:v>
                </c:pt>
                <c:pt idx="8">
                  <c:v>9月</c:v>
                </c:pt>
                <c:pt idx="9">
                  <c:v>10月</c:v>
                </c:pt>
                <c:pt idx="10">
                  <c:v>11月</c:v>
                </c:pt>
                <c:pt idx="11">
                  <c:v>12月</c:v>
                </c:pt>
                <c:pt idx="12">
                  <c:v>2016年 1月</c:v>
                </c:pt>
                <c:pt idx="13">
                  <c:v>2月</c:v>
                </c:pt>
                <c:pt idx="14">
                  <c:v>3月</c:v>
                </c:pt>
                <c:pt idx="15">
                  <c:v>4月</c:v>
                </c:pt>
                <c:pt idx="16">
                  <c:v>5月</c:v>
                </c:pt>
                <c:pt idx="17">
                  <c:v>6月</c:v>
                </c:pt>
                <c:pt idx="18">
                  <c:v>7月</c:v>
                </c:pt>
                <c:pt idx="19">
                  <c:v>8月</c:v>
                </c:pt>
                <c:pt idx="20">
                  <c:v>9月</c:v>
                </c:pt>
                <c:pt idx="21">
                  <c:v>10月</c:v>
                </c:pt>
                <c:pt idx="22">
                  <c:v>11月</c:v>
                </c:pt>
              </c:strCache>
            </c:strRef>
          </c:cat>
          <c:val>
            <c:numRef>
              <c:f>Sheet1!$D$2:$D$24</c:f>
              <c:numCache>
                <c:formatCode>General</c:formatCode>
                <c:ptCount val="23"/>
                <c:pt idx="0">
                  <c:v>338.13770491803302</c:v>
                </c:pt>
                <c:pt idx="1">
                  <c:v>245.03125</c:v>
                </c:pt>
                <c:pt idx="2">
                  <c:v>364.45454545454498</c:v>
                </c:pt>
                <c:pt idx="3">
                  <c:v>367.82692307692298</c:v>
                </c:pt>
                <c:pt idx="4">
                  <c:v>387.86250000000001</c:v>
                </c:pt>
                <c:pt idx="5">
                  <c:v>346.01234567901201</c:v>
                </c:pt>
                <c:pt idx="6">
                  <c:v>340.528875379939</c:v>
                </c:pt>
                <c:pt idx="7">
                  <c:v>381.95495495495499</c:v>
                </c:pt>
                <c:pt idx="8">
                  <c:v>372.171597633136</c:v>
                </c:pt>
                <c:pt idx="9">
                  <c:v>382.44540229885098</c:v>
                </c:pt>
                <c:pt idx="10">
                  <c:v>356.47126436781599</c:v>
                </c:pt>
                <c:pt idx="11">
                  <c:v>386.70414201183399</c:v>
                </c:pt>
                <c:pt idx="12">
                  <c:v>357.32440476190499</c:v>
                </c:pt>
                <c:pt idx="13">
                  <c:v>308.59530791788802</c:v>
                </c:pt>
                <c:pt idx="14">
                  <c:v>374.51977401129898</c:v>
                </c:pt>
                <c:pt idx="15">
                  <c:v>366.76404494382001</c:v>
                </c:pt>
                <c:pt idx="16">
                  <c:v>359.49863013698598</c:v>
                </c:pt>
                <c:pt idx="17">
                  <c:v>353.45528455284602</c:v>
                </c:pt>
                <c:pt idx="18">
                  <c:v>377.55913978494601</c:v>
                </c:pt>
                <c:pt idx="19">
                  <c:v>369.04533333333399</c:v>
                </c:pt>
                <c:pt idx="20">
                  <c:v>357.18421052631601</c:v>
                </c:pt>
                <c:pt idx="21">
                  <c:v>371.39473684210498</c:v>
                </c:pt>
                <c:pt idx="22">
                  <c:v>338.87631578947298</c:v>
                </c:pt>
              </c:numCache>
            </c:numRef>
          </c:val>
          <c:smooth val="0"/>
          <c:extLst>
            <c:ext xmlns:c16="http://schemas.microsoft.com/office/drawing/2014/chart" uri="{C3380CC4-5D6E-409C-BE32-E72D297353CC}">
              <c16:uniqueId val="{00000002-8E51-4C07-926A-2D97BCAAA72B}"/>
            </c:ext>
          </c:extLst>
        </c:ser>
        <c:ser>
          <c:idx val="3"/>
          <c:order val="3"/>
          <c:tx>
            <c:strRef>
              <c:f>Sheet1!$E$1</c:f>
              <c:strCache>
                <c:ptCount val="1"/>
                <c:pt idx="0">
                  <c:v>奥迪</c:v>
                </c:pt>
              </c:strCache>
            </c:strRef>
          </c:tx>
          <c:spPr>
            <a:ln w="25400" cap="rnd" cmpd="sng" algn="ctr">
              <a:solidFill>
                <a:schemeClr val="accent4">
                  <a:shade val="76667"/>
                </a:schemeClr>
              </a:solidFill>
              <a:prstDash val="solid"/>
              <a:round/>
            </a:ln>
          </c:spPr>
          <c:marker>
            <c:symbol val="circle"/>
            <c:size val="5"/>
            <c:spPr>
              <a:ln w="28575" cap="flat" cmpd="sng" algn="ctr">
                <a:solidFill>
                  <a:schemeClr val="accent4">
                    <a:shade val="76667"/>
                  </a:schemeClr>
                </a:solidFill>
                <a:prstDash val="solid"/>
                <a:round/>
              </a:ln>
            </c:spPr>
          </c:marker>
          <c:cat>
            <c:strRef>
              <c:f>Sheet1!$A$2:$A$24</c:f>
              <c:strCache>
                <c:ptCount val="23"/>
                <c:pt idx="0">
                  <c:v>2015年 1月</c:v>
                </c:pt>
                <c:pt idx="1">
                  <c:v>2月</c:v>
                </c:pt>
                <c:pt idx="2">
                  <c:v>3月</c:v>
                </c:pt>
                <c:pt idx="3">
                  <c:v>4月</c:v>
                </c:pt>
                <c:pt idx="4">
                  <c:v>5月</c:v>
                </c:pt>
                <c:pt idx="5">
                  <c:v>6月</c:v>
                </c:pt>
                <c:pt idx="6">
                  <c:v>7月</c:v>
                </c:pt>
                <c:pt idx="7">
                  <c:v>8月</c:v>
                </c:pt>
                <c:pt idx="8">
                  <c:v>9月</c:v>
                </c:pt>
                <c:pt idx="9">
                  <c:v>10月</c:v>
                </c:pt>
                <c:pt idx="10">
                  <c:v>11月</c:v>
                </c:pt>
                <c:pt idx="11">
                  <c:v>12月</c:v>
                </c:pt>
                <c:pt idx="12">
                  <c:v>2016年 1月</c:v>
                </c:pt>
                <c:pt idx="13">
                  <c:v>2月</c:v>
                </c:pt>
                <c:pt idx="14">
                  <c:v>3月</c:v>
                </c:pt>
                <c:pt idx="15">
                  <c:v>4月</c:v>
                </c:pt>
                <c:pt idx="16">
                  <c:v>5月</c:v>
                </c:pt>
                <c:pt idx="17">
                  <c:v>6月</c:v>
                </c:pt>
                <c:pt idx="18">
                  <c:v>7月</c:v>
                </c:pt>
                <c:pt idx="19">
                  <c:v>8月</c:v>
                </c:pt>
                <c:pt idx="20">
                  <c:v>9月</c:v>
                </c:pt>
                <c:pt idx="21">
                  <c:v>10月</c:v>
                </c:pt>
                <c:pt idx="22">
                  <c:v>11月</c:v>
                </c:pt>
              </c:strCache>
            </c:strRef>
          </c:cat>
          <c:val>
            <c:numRef>
              <c:f>Sheet1!$E$2:$E$24</c:f>
              <c:numCache>
                <c:formatCode>General</c:formatCode>
                <c:ptCount val="23"/>
                <c:pt idx="0">
                  <c:v>698.37362637362696</c:v>
                </c:pt>
                <c:pt idx="1">
                  <c:v>492.85326086956502</c:v>
                </c:pt>
                <c:pt idx="2">
                  <c:v>675.17553191489401</c:v>
                </c:pt>
                <c:pt idx="3">
                  <c:v>591.281914893617</c:v>
                </c:pt>
                <c:pt idx="4">
                  <c:v>632.61273209548995</c:v>
                </c:pt>
                <c:pt idx="5">
                  <c:v>628.91315789473595</c:v>
                </c:pt>
                <c:pt idx="6">
                  <c:v>620.33333333333405</c:v>
                </c:pt>
                <c:pt idx="7">
                  <c:v>769.40208877284601</c:v>
                </c:pt>
                <c:pt idx="8">
                  <c:v>736.05089058524095</c:v>
                </c:pt>
                <c:pt idx="9">
                  <c:v>715.38324873096406</c:v>
                </c:pt>
                <c:pt idx="10">
                  <c:v>660.34760705289602</c:v>
                </c:pt>
                <c:pt idx="11">
                  <c:v>706.57828282828302</c:v>
                </c:pt>
                <c:pt idx="12">
                  <c:v>637.76227390180804</c:v>
                </c:pt>
                <c:pt idx="13">
                  <c:v>579.04615384615397</c:v>
                </c:pt>
                <c:pt idx="14">
                  <c:v>708.86</c:v>
                </c:pt>
                <c:pt idx="15">
                  <c:v>626.79601990049798</c:v>
                </c:pt>
                <c:pt idx="16">
                  <c:v>633.92288557213999</c:v>
                </c:pt>
                <c:pt idx="17">
                  <c:v>674.39506172839504</c:v>
                </c:pt>
                <c:pt idx="18">
                  <c:v>743.26781326781395</c:v>
                </c:pt>
                <c:pt idx="19">
                  <c:v>741.87530562347195</c:v>
                </c:pt>
                <c:pt idx="20">
                  <c:v>682.34866828087104</c:v>
                </c:pt>
                <c:pt idx="21">
                  <c:v>636.43203883495096</c:v>
                </c:pt>
                <c:pt idx="22">
                  <c:v>614.36144578313201</c:v>
                </c:pt>
              </c:numCache>
            </c:numRef>
          </c:val>
          <c:smooth val="0"/>
          <c:extLst>
            <c:ext xmlns:c16="http://schemas.microsoft.com/office/drawing/2014/chart" uri="{C3380CC4-5D6E-409C-BE32-E72D297353CC}">
              <c16:uniqueId val="{00000003-8E51-4C07-926A-2D97BCAAA72B}"/>
            </c:ext>
          </c:extLst>
        </c:ser>
        <c:ser>
          <c:idx val="4"/>
          <c:order val="4"/>
          <c:tx>
            <c:strRef>
              <c:f>Sheet1!$F$1</c:f>
              <c:strCache>
                <c:ptCount val="1"/>
                <c:pt idx="0">
                  <c:v>凯迪拉克</c:v>
                </c:pt>
              </c:strCache>
            </c:strRef>
          </c:tx>
          <c:spPr>
            <a:ln w="25400" cap="rnd" cmpd="sng" algn="ctr">
              <a:solidFill>
                <a:srgbClr val="00B050"/>
              </a:solidFill>
              <a:prstDash val="solid"/>
              <a:round/>
            </a:ln>
          </c:spPr>
          <c:marker>
            <c:symbol val="circle"/>
            <c:size val="5"/>
            <c:spPr>
              <a:solidFill>
                <a:srgbClr val="00B050"/>
              </a:solidFill>
              <a:ln w="28575" cap="flat" cmpd="sng" algn="ctr">
                <a:solidFill>
                  <a:srgbClr val="00B050"/>
                </a:solidFill>
                <a:prstDash val="solid"/>
                <a:round/>
              </a:ln>
            </c:spPr>
          </c:marker>
          <c:cat>
            <c:strRef>
              <c:f>Sheet1!$A$2:$A$24</c:f>
              <c:strCache>
                <c:ptCount val="23"/>
                <c:pt idx="0">
                  <c:v>2015年 1月</c:v>
                </c:pt>
                <c:pt idx="1">
                  <c:v>2月</c:v>
                </c:pt>
                <c:pt idx="2">
                  <c:v>3月</c:v>
                </c:pt>
                <c:pt idx="3">
                  <c:v>4月</c:v>
                </c:pt>
                <c:pt idx="4">
                  <c:v>5月</c:v>
                </c:pt>
                <c:pt idx="5">
                  <c:v>6月</c:v>
                </c:pt>
                <c:pt idx="6">
                  <c:v>7月</c:v>
                </c:pt>
                <c:pt idx="7">
                  <c:v>8月</c:v>
                </c:pt>
                <c:pt idx="8">
                  <c:v>9月</c:v>
                </c:pt>
                <c:pt idx="9">
                  <c:v>10月</c:v>
                </c:pt>
                <c:pt idx="10">
                  <c:v>11月</c:v>
                </c:pt>
                <c:pt idx="11">
                  <c:v>12月</c:v>
                </c:pt>
                <c:pt idx="12">
                  <c:v>2016年 1月</c:v>
                </c:pt>
                <c:pt idx="13">
                  <c:v>2月</c:v>
                </c:pt>
                <c:pt idx="14">
                  <c:v>3月</c:v>
                </c:pt>
                <c:pt idx="15">
                  <c:v>4月</c:v>
                </c:pt>
                <c:pt idx="16">
                  <c:v>5月</c:v>
                </c:pt>
                <c:pt idx="17">
                  <c:v>6月</c:v>
                </c:pt>
                <c:pt idx="18">
                  <c:v>7月</c:v>
                </c:pt>
                <c:pt idx="19">
                  <c:v>8月</c:v>
                </c:pt>
                <c:pt idx="20">
                  <c:v>9月</c:v>
                </c:pt>
                <c:pt idx="21">
                  <c:v>10月</c:v>
                </c:pt>
                <c:pt idx="22">
                  <c:v>11月</c:v>
                </c:pt>
              </c:strCache>
            </c:strRef>
          </c:cat>
          <c:val>
            <c:numRef>
              <c:f>Sheet1!$F$2:$F$24</c:f>
              <c:numCache>
                <c:formatCode>General</c:formatCode>
                <c:ptCount val="23"/>
                <c:pt idx="0">
                  <c:v>127.28571428571399</c:v>
                </c:pt>
                <c:pt idx="1">
                  <c:v>88.679245283018901</c:v>
                </c:pt>
                <c:pt idx="2">
                  <c:v>114.583333333333</c:v>
                </c:pt>
                <c:pt idx="3">
                  <c:v>127.615384615385</c:v>
                </c:pt>
                <c:pt idx="4">
                  <c:v>124.16149068323</c:v>
                </c:pt>
                <c:pt idx="5">
                  <c:v>102.82666666666699</c:v>
                </c:pt>
                <c:pt idx="6">
                  <c:v>104.734567901235</c:v>
                </c:pt>
                <c:pt idx="7">
                  <c:v>109.018292682927</c:v>
                </c:pt>
                <c:pt idx="8">
                  <c:v>91.423841059602694</c:v>
                </c:pt>
                <c:pt idx="9">
                  <c:v>99.927152317880697</c:v>
                </c:pt>
                <c:pt idx="10">
                  <c:v>112.827814569536</c:v>
                </c:pt>
                <c:pt idx="11">
                  <c:v>127</c:v>
                </c:pt>
                <c:pt idx="12">
                  <c:v>128.99285714285699</c:v>
                </c:pt>
                <c:pt idx="13">
                  <c:v>112.298611111111</c:v>
                </c:pt>
                <c:pt idx="14">
                  <c:v>154.82993197278901</c:v>
                </c:pt>
                <c:pt idx="15">
                  <c:v>160.85135135135101</c:v>
                </c:pt>
                <c:pt idx="16">
                  <c:v>157.54</c:v>
                </c:pt>
                <c:pt idx="17">
                  <c:v>170.27450980392101</c:v>
                </c:pt>
                <c:pt idx="18">
                  <c:v>191.19745222929899</c:v>
                </c:pt>
                <c:pt idx="19">
                  <c:v>188.85534591195</c:v>
                </c:pt>
                <c:pt idx="20">
                  <c:v>186.46540880503201</c:v>
                </c:pt>
                <c:pt idx="21">
                  <c:v>193.01290322580601</c:v>
                </c:pt>
                <c:pt idx="22">
                  <c:v>184.95394736842101</c:v>
                </c:pt>
              </c:numCache>
            </c:numRef>
          </c:val>
          <c:smooth val="0"/>
          <c:extLst>
            <c:ext xmlns:c16="http://schemas.microsoft.com/office/drawing/2014/chart" uri="{C3380CC4-5D6E-409C-BE32-E72D297353CC}">
              <c16:uniqueId val="{00000004-8E51-4C07-926A-2D97BCAAA72B}"/>
            </c:ext>
          </c:extLst>
        </c:ser>
        <c:ser>
          <c:idx val="5"/>
          <c:order val="5"/>
          <c:tx>
            <c:strRef>
              <c:f>Sheet1!$G$1</c:f>
              <c:strCache>
                <c:ptCount val="1"/>
                <c:pt idx="0">
                  <c:v>雷克萨斯</c:v>
                </c:pt>
              </c:strCache>
            </c:strRef>
          </c:tx>
          <c:spPr>
            <a:ln w="25400" cap="rnd" cmpd="sng" algn="ctr">
              <a:solidFill>
                <a:schemeClr val="accent6">
                  <a:shade val="76667"/>
                </a:schemeClr>
              </a:solidFill>
              <a:prstDash val="solid"/>
              <a:round/>
            </a:ln>
          </c:spPr>
          <c:marker>
            <c:symbol val="circle"/>
            <c:size val="5"/>
          </c:marker>
          <c:cat>
            <c:strRef>
              <c:f>Sheet1!$A$2:$A$24</c:f>
              <c:strCache>
                <c:ptCount val="23"/>
                <c:pt idx="0">
                  <c:v>2015年 1月</c:v>
                </c:pt>
                <c:pt idx="1">
                  <c:v>2月</c:v>
                </c:pt>
                <c:pt idx="2">
                  <c:v>3月</c:v>
                </c:pt>
                <c:pt idx="3">
                  <c:v>4月</c:v>
                </c:pt>
                <c:pt idx="4">
                  <c:v>5月</c:v>
                </c:pt>
                <c:pt idx="5">
                  <c:v>6月</c:v>
                </c:pt>
                <c:pt idx="6">
                  <c:v>7月</c:v>
                </c:pt>
                <c:pt idx="7">
                  <c:v>8月</c:v>
                </c:pt>
                <c:pt idx="8">
                  <c:v>9月</c:v>
                </c:pt>
                <c:pt idx="9">
                  <c:v>10月</c:v>
                </c:pt>
                <c:pt idx="10">
                  <c:v>11月</c:v>
                </c:pt>
                <c:pt idx="11">
                  <c:v>12月</c:v>
                </c:pt>
                <c:pt idx="12">
                  <c:v>2016年 1月</c:v>
                </c:pt>
                <c:pt idx="13">
                  <c:v>2月</c:v>
                </c:pt>
                <c:pt idx="14">
                  <c:v>3月</c:v>
                </c:pt>
                <c:pt idx="15">
                  <c:v>4月</c:v>
                </c:pt>
                <c:pt idx="16">
                  <c:v>5月</c:v>
                </c:pt>
                <c:pt idx="17">
                  <c:v>6月</c:v>
                </c:pt>
                <c:pt idx="18">
                  <c:v>7月</c:v>
                </c:pt>
                <c:pt idx="19">
                  <c:v>8月</c:v>
                </c:pt>
                <c:pt idx="20">
                  <c:v>9月</c:v>
                </c:pt>
                <c:pt idx="21">
                  <c:v>10月</c:v>
                </c:pt>
                <c:pt idx="22">
                  <c:v>11月</c:v>
                </c:pt>
              </c:strCache>
            </c:strRef>
          </c:cat>
          <c:val>
            <c:numRef>
              <c:f>Sheet1!$G$2:$G$24</c:f>
              <c:numCache>
                <c:formatCode>General</c:formatCode>
                <c:ptCount val="23"/>
                <c:pt idx="7">
                  <c:v>111.645454545454</c:v>
                </c:pt>
                <c:pt idx="8">
                  <c:v>102.543103448276</c:v>
                </c:pt>
                <c:pt idx="9">
                  <c:v>114.98333333333299</c:v>
                </c:pt>
                <c:pt idx="10">
                  <c:v>147.90322580645201</c:v>
                </c:pt>
                <c:pt idx="11">
                  <c:v>161.78399999999999</c:v>
                </c:pt>
                <c:pt idx="12">
                  <c:v>125.811688311688</c:v>
                </c:pt>
                <c:pt idx="13">
                  <c:v>102.385620915033</c:v>
                </c:pt>
                <c:pt idx="14">
                  <c:v>140.366013071895</c:v>
                </c:pt>
                <c:pt idx="15">
                  <c:v>125.793548387097</c:v>
                </c:pt>
                <c:pt idx="16">
                  <c:v>121.21935483871</c:v>
                </c:pt>
                <c:pt idx="17">
                  <c:v>114.30769230769199</c:v>
                </c:pt>
                <c:pt idx="18">
                  <c:v>117.019230769231</c:v>
                </c:pt>
                <c:pt idx="19">
                  <c:v>112.15625</c:v>
                </c:pt>
                <c:pt idx="20">
                  <c:v>117.17283950617301</c:v>
                </c:pt>
                <c:pt idx="21">
                  <c:v>121.23312883435599</c:v>
                </c:pt>
                <c:pt idx="22">
                  <c:v>119.189024390244</c:v>
                </c:pt>
              </c:numCache>
            </c:numRef>
          </c:val>
          <c:smooth val="0"/>
          <c:extLst>
            <c:ext xmlns:c16="http://schemas.microsoft.com/office/drawing/2014/chart" uri="{C3380CC4-5D6E-409C-BE32-E72D297353CC}">
              <c16:uniqueId val="{00000005-8E51-4C07-926A-2D97BCAAA72B}"/>
            </c:ext>
          </c:extLst>
        </c:ser>
        <c:ser>
          <c:idx val="6"/>
          <c:order val="6"/>
          <c:tx>
            <c:strRef>
              <c:f>Sheet1!$H$1</c:f>
              <c:strCache>
                <c:ptCount val="1"/>
                <c:pt idx="0">
                  <c:v>沃尔沃</c:v>
                </c:pt>
              </c:strCache>
            </c:strRef>
          </c:tx>
          <c:spPr>
            <a:ln w="25400" cap="rnd" cmpd="sng" algn="ctr">
              <a:solidFill>
                <a:schemeClr val="accent3"/>
              </a:solidFill>
              <a:prstDash val="solid"/>
              <a:round/>
            </a:ln>
          </c:spPr>
          <c:marker>
            <c:symbol val="circle"/>
            <c:size val="5"/>
            <c:spPr>
              <a:solidFill>
                <a:schemeClr val="accent3"/>
              </a:solidFill>
              <a:ln w="6350" cap="flat" cmpd="sng" algn="ctr">
                <a:solidFill>
                  <a:schemeClr val="accent3"/>
                </a:solidFill>
                <a:prstDash val="solid"/>
                <a:round/>
              </a:ln>
            </c:spPr>
          </c:marker>
          <c:cat>
            <c:strRef>
              <c:f>Sheet1!$A$2:$A$24</c:f>
              <c:strCache>
                <c:ptCount val="23"/>
                <c:pt idx="0">
                  <c:v>2015年 1月</c:v>
                </c:pt>
                <c:pt idx="1">
                  <c:v>2月</c:v>
                </c:pt>
                <c:pt idx="2">
                  <c:v>3月</c:v>
                </c:pt>
                <c:pt idx="3">
                  <c:v>4月</c:v>
                </c:pt>
                <c:pt idx="4">
                  <c:v>5月</c:v>
                </c:pt>
                <c:pt idx="5">
                  <c:v>6月</c:v>
                </c:pt>
                <c:pt idx="6">
                  <c:v>7月</c:v>
                </c:pt>
                <c:pt idx="7">
                  <c:v>8月</c:v>
                </c:pt>
                <c:pt idx="8">
                  <c:v>9月</c:v>
                </c:pt>
                <c:pt idx="9">
                  <c:v>10月</c:v>
                </c:pt>
                <c:pt idx="10">
                  <c:v>11月</c:v>
                </c:pt>
                <c:pt idx="11">
                  <c:v>12月</c:v>
                </c:pt>
                <c:pt idx="12">
                  <c:v>2016年 1月</c:v>
                </c:pt>
                <c:pt idx="13">
                  <c:v>2月</c:v>
                </c:pt>
                <c:pt idx="14">
                  <c:v>3月</c:v>
                </c:pt>
                <c:pt idx="15">
                  <c:v>4月</c:v>
                </c:pt>
                <c:pt idx="16">
                  <c:v>5月</c:v>
                </c:pt>
                <c:pt idx="17">
                  <c:v>6月</c:v>
                </c:pt>
                <c:pt idx="18">
                  <c:v>7月</c:v>
                </c:pt>
                <c:pt idx="19">
                  <c:v>8月</c:v>
                </c:pt>
                <c:pt idx="20">
                  <c:v>9月</c:v>
                </c:pt>
                <c:pt idx="21">
                  <c:v>10月</c:v>
                </c:pt>
                <c:pt idx="22">
                  <c:v>11月</c:v>
                </c:pt>
              </c:strCache>
            </c:strRef>
          </c:cat>
          <c:val>
            <c:numRef>
              <c:f>Sheet1!$H$2:$H$24</c:f>
              <c:numCache>
                <c:formatCode>General</c:formatCode>
                <c:ptCount val="23"/>
                <c:pt idx="0">
                  <c:v>152.85074626865699</c:v>
                </c:pt>
                <c:pt idx="1">
                  <c:v>113.21599999999999</c:v>
                </c:pt>
                <c:pt idx="2">
                  <c:v>147.62406015037601</c:v>
                </c:pt>
                <c:pt idx="3">
                  <c:v>143.154411764706</c:v>
                </c:pt>
                <c:pt idx="4">
                  <c:v>136.32142857142901</c:v>
                </c:pt>
                <c:pt idx="5">
                  <c:v>119.309352517986</c:v>
                </c:pt>
                <c:pt idx="6">
                  <c:v>124.11724137931</c:v>
                </c:pt>
                <c:pt idx="7">
                  <c:v>113.246666666667</c:v>
                </c:pt>
                <c:pt idx="8">
                  <c:v>99.300613496932499</c:v>
                </c:pt>
                <c:pt idx="9">
                  <c:v>128.18354430379799</c:v>
                </c:pt>
                <c:pt idx="10">
                  <c:v>125.24683544303799</c:v>
                </c:pt>
                <c:pt idx="11">
                  <c:v>148.16129032258101</c:v>
                </c:pt>
                <c:pt idx="12">
                  <c:v>132.10447761194001</c:v>
                </c:pt>
                <c:pt idx="13">
                  <c:v>102.869565217391</c:v>
                </c:pt>
                <c:pt idx="14">
                  <c:v>127.71223021582701</c:v>
                </c:pt>
                <c:pt idx="15">
                  <c:v>117.89928057554</c:v>
                </c:pt>
                <c:pt idx="16">
                  <c:v>118.72262773722601</c:v>
                </c:pt>
                <c:pt idx="17">
                  <c:v>128.920863309352</c:v>
                </c:pt>
                <c:pt idx="18">
                  <c:v>121.597222222222</c:v>
                </c:pt>
                <c:pt idx="19">
                  <c:v>116.386206896552</c:v>
                </c:pt>
                <c:pt idx="20">
                  <c:v>110.277777777778</c:v>
                </c:pt>
                <c:pt idx="21">
                  <c:v>118.152777777778</c:v>
                </c:pt>
                <c:pt idx="22">
                  <c:v>104.847222222222</c:v>
                </c:pt>
              </c:numCache>
            </c:numRef>
          </c:val>
          <c:smooth val="0"/>
          <c:extLst>
            <c:ext xmlns:c16="http://schemas.microsoft.com/office/drawing/2014/chart" uri="{C3380CC4-5D6E-409C-BE32-E72D297353CC}">
              <c16:uniqueId val="{00000006-8E51-4C07-926A-2D97BCAAA72B}"/>
            </c:ext>
          </c:extLst>
        </c:ser>
        <c:dLbls>
          <c:showLegendKey val="0"/>
          <c:showVal val="0"/>
          <c:showCatName val="0"/>
          <c:showSerName val="0"/>
          <c:showPercent val="0"/>
          <c:showBubbleSize val="0"/>
        </c:dLbls>
        <c:marker val="1"/>
        <c:smooth val="0"/>
        <c:axId val="117127040"/>
        <c:axId val="117133312"/>
      </c:lineChart>
      <c:catAx>
        <c:axId val="117127040"/>
        <c:scaling>
          <c:orientation val="minMax"/>
        </c:scaling>
        <c:delete val="0"/>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7133312"/>
        <c:crosses val="autoZero"/>
        <c:auto val="1"/>
        <c:lblAlgn val="ctr"/>
        <c:lblOffset val="100"/>
        <c:noMultiLvlLbl val="0"/>
      </c:catAx>
      <c:valAx>
        <c:axId val="117133312"/>
        <c:scaling>
          <c:orientation val="minMax"/>
        </c:scaling>
        <c:delete val="1"/>
        <c:axPos val="l"/>
        <c:numFmt formatCode="General" sourceLinked="1"/>
        <c:majorTickMark val="out"/>
        <c:minorTickMark val="none"/>
        <c:tickLblPos val="none"/>
        <c:crossAx val="117127040"/>
        <c:crosses val="autoZero"/>
        <c:crossBetween val="between"/>
      </c:valAx>
    </c:plotArea>
    <c:legend>
      <c:legendPos val="t"/>
      <c:overlay val="0"/>
      <c:txPr>
        <a:bodyPr rot="0" spcFirstLastPara="0" vertOverflow="ellipsis" vert="horz" wrap="square" anchor="ctr" anchorCtr="1"/>
        <a:lstStyle/>
        <a:p>
          <a:pPr>
            <a:defRPr lang="zh-CN" sz="105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txPr>
    <a:bodyPr/>
    <a:lstStyle/>
    <a:p>
      <a:pPr>
        <a:defRPr lang="zh-CN" sz="105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2938637210938"/>
          <c:y val="9.6675002823273001E-2"/>
        </c:manualLayout>
      </c:layout>
      <c:overlay val="0"/>
      <c:txPr>
        <a:bodyPr rot="0" spcFirstLastPara="0" vertOverflow="ellipsis" vert="horz" wrap="square" anchor="ctr" anchorCtr="1"/>
        <a:lstStyle/>
        <a:p>
          <a:pPr>
            <a:defRPr lang="zh-CN" sz="1080" b="1"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0.139443514671173"/>
          <c:y val="0.253136392150145"/>
          <c:w val="0.84009710144927496"/>
          <c:h val="0.52346111111111104"/>
        </c:manualLayout>
      </c:layout>
      <c:barChart>
        <c:barDir val="col"/>
        <c:grouping val="clustered"/>
        <c:varyColors val="0"/>
        <c:ser>
          <c:idx val="0"/>
          <c:order val="0"/>
          <c:tx>
            <c:strRef>
              <c:f>Sheet4!$B$9</c:f>
              <c:strCache>
                <c:ptCount val="1"/>
                <c:pt idx="0">
                  <c:v>店均曝光量</c:v>
                </c:pt>
              </c:strCache>
            </c:strRef>
          </c:tx>
          <c:spPr>
            <a:solidFill>
              <a:srgbClr val="195595"/>
            </a:solidFill>
            <a:ln>
              <a:noFill/>
            </a:ln>
          </c:spPr>
          <c:invertIfNegative val="0"/>
          <c:dPt>
            <c:idx val="5"/>
            <c:invertIfNegative val="0"/>
            <c:bubble3D val="0"/>
            <c:spPr>
              <a:solidFill>
                <a:srgbClr val="C00000"/>
              </a:solidFill>
              <a:ln>
                <a:noFill/>
              </a:ln>
            </c:spPr>
            <c:extLst>
              <c:ext xmlns:c16="http://schemas.microsoft.com/office/drawing/2014/chart" uri="{C3380CC4-5D6E-409C-BE32-E72D297353CC}">
                <c16:uniqueId val="{00000001-F4AD-45C6-9A95-4FC15BD55402}"/>
              </c:ext>
            </c:extLst>
          </c:dPt>
          <c:cat>
            <c:strRef>
              <c:f>Sheet4!$A$10:$A$16</c:f>
              <c:strCache>
                <c:ptCount val="7"/>
                <c:pt idx="0">
                  <c:v>奥迪</c:v>
                </c:pt>
                <c:pt idx="1">
                  <c:v>宝马</c:v>
                </c:pt>
                <c:pt idx="2">
                  <c:v>奔驰</c:v>
                </c:pt>
                <c:pt idx="3">
                  <c:v>沃尔沃</c:v>
                </c:pt>
                <c:pt idx="4">
                  <c:v>凯迪拉克</c:v>
                </c:pt>
                <c:pt idx="5">
                  <c:v>英菲尼迪</c:v>
                </c:pt>
                <c:pt idx="6">
                  <c:v>雷克萨斯</c:v>
                </c:pt>
              </c:strCache>
            </c:strRef>
          </c:cat>
          <c:val>
            <c:numRef>
              <c:f>Sheet4!$B$10:$B$16</c:f>
              <c:numCache>
                <c:formatCode>0_ </c:formatCode>
                <c:ptCount val="7"/>
                <c:pt idx="0" formatCode="General">
                  <c:v>45750.0754164791</c:v>
                </c:pt>
                <c:pt idx="1">
                  <c:v>20872.0319361277</c:v>
                </c:pt>
                <c:pt idx="2">
                  <c:v>20649.743131155999</c:v>
                </c:pt>
                <c:pt idx="3" formatCode="General">
                  <c:v>14506.0297349709</c:v>
                </c:pt>
                <c:pt idx="4">
                  <c:v>9235.8233173077006</c:v>
                </c:pt>
                <c:pt idx="5">
                  <c:v>8781.5958668197509</c:v>
                </c:pt>
                <c:pt idx="6">
                  <c:v>5750.4552281918004</c:v>
                </c:pt>
              </c:numCache>
            </c:numRef>
          </c:val>
          <c:extLst>
            <c:ext xmlns:c16="http://schemas.microsoft.com/office/drawing/2014/chart" uri="{C3380CC4-5D6E-409C-BE32-E72D297353CC}">
              <c16:uniqueId val="{00000002-F4AD-45C6-9A95-4FC15BD55402}"/>
            </c:ext>
          </c:extLst>
        </c:ser>
        <c:dLbls>
          <c:showLegendKey val="0"/>
          <c:showVal val="0"/>
          <c:showCatName val="0"/>
          <c:showSerName val="0"/>
          <c:showPercent val="0"/>
          <c:showBubbleSize val="0"/>
        </c:dLbls>
        <c:gapWidth val="150"/>
        <c:axId val="117140096"/>
        <c:axId val="128192896"/>
      </c:barChart>
      <c:catAx>
        <c:axId val="117140096"/>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28192896"/>
        <c:crosses val="autoZero"/>
        <c:auto val="1"/>
        <c:lblAlgn val="ctr"/>
        <c:lblOffset val="100"/>
        <c:noMultiLvlLbl val="0"/>
      </c:catAx>
      <c:valAx>
        <c:axId val="128192896"/>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17140096"/>
        <c:crosses val="autoZero"/>
        <c:crossBetween val="between"/>
        <c:majorUnit val="10000"/>
      </c:valAx>
    </c:plotArea>
    <c:plotVisOnly val="1"/>
    <c:dispBlanksAs val="gap"/>
    <c:showDLblsOverMax val="0"/>
  </c:chart>
  <c:txPr>
    <a:bodyPr/>
    <a:lstStyle/>
    <a:p>
      <a:pPr>
        <a:defRPr lang="zh-CN" sz="90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男性</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000" b="1"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东风英菲尼迪:Q50L</c:v>
                </c:pt>
                <c:pt idx="1">
                  <c:v>华晨宝马:3系</c:v>
                </c:pt>
                <c:pt idx="2">
                  <c:v>上汽通用凯迪拉克:ATS-L</c:v>
                </c:pt>
                <c:pt idx="3">
                  <c:v>一汽奥迪:A4L</c:v>
                </c:pt>
              </c:strCache>
            </c:strRef>
          </c:cat>
          <c:val>
            <c:numRef>
              <c:f>Sheet1!$B$2:$B$5</c:f>
              <c:numCache>
                <c:formatCode>0.0</c:formatCode>
                <c:ptCount val="4"/>
                <c:pt idx="0">
                  <c:v>74.17</c:v>
                </c:pt>
                <c:pt idx="1">
                  <c:v>71.790000000000006</c:v>
                </c:pt>
                <c:pt idx="2">
                  <c:v>79.87</c:v>
                </c:pt>
                <c:pt idx="3">
                  <c:v>76.319999999999993</c:v>
                </c:pt>
              </c:numCache>
            </c:numRef>
          </c:val>
          <c:extLst>
            <c:ext xmlns:c16="http://schemas.microsoft.com/office/drawing/2014/chart" uri="{C3380CC4-5D6E-409C-BE32-E72D297353CC}">
              <c16:uniqueId val="{00000000-0F8C-4A97-8837-049DF8AB5168}"/>
            </c:ext>
          </c:extLst>
        </c:ser>
        <c:ser>
          <c:idx val="1"/>
          <c:order val="1"/>
          <c:tx>
            <c:strRef>
              <c:f>Sheet1!$C$1</c:f>
              <c:strCache>
                <c:ptCount val="1"/>
                <c:pt idx="0">
                  <c:v>女性</c:v>
                </c:pt>
              </c:strCache>
            </c:strRef>
          </c:tx>
          <c:spPr>
            <a:solidFill>
              <a:srgbClr val="E96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000" b="1"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东风英菲尼迪:Q50L</c:v>
                </c:pt>
                <c:pt idx="1">
                  <c:v>华晨宝马:3系</c:v>
                </c:pt>
                <c:pt idx="2">
                  <c:v>上汽通用凯迪拉克:ATS-L</c:v>
                </c:pt>
                <c:pt idx="3">
                  <c:v>一汽奥迪:A4L</c:v>
                </c:pt>
              </c:strCache>
            </c:strRef>
          </c:cat>
          <c:val>
            <c:numRef>
              <c:f>Sheet1!$C$2:$C$5</c:f>
              <c:numCache>
                <c:formatCode>0.0</c:formatCode>
                <c:ptCount val="4"/>
                <c:pt idx="0">
                  <c:v>25.83</c:v>
                </c:pt>
                <c:pt idx="1">
                  <c:v>28.21</c:v>
                </c:pt>
                <c:pt idx="2">
                  <c:v>20.13</c:v>
                </c:pt>
                <c:pt idx="3">
                  <c:v>23.68</c:v>
                </c:pt>
              </c:numCache>
            </c:numRef>
          </c:val>
          <c:extLst>
            <c:ext xmlns:c16="http://schemas.microsoft.com/office/drawing/2014/chart" uri="{C3380CC4-5D6E-409C-BE32-E72D297353CC}">
              <c16:uniqueId val="{00000001-0F8C-4A97-8837-049DF8AB5168}"/>
            </c:ext>
          </c:extLst>
        </c:ser>
        <c:dLbls>
          <c:showLegendKey val="0"/>
          <c:showVal val="1"/>
          <c:showCatName val="0"/>
          <c:showSerName val="0"/>
          <c:showPercent val="0"/>
          <c:showBubbleSize val="0"/>
        </c:dLbls>
        <c:gapWidth val="219"/>
        <c:overlap val="100"/>
        <c:axId val="93028736"/>
        <c:axId val="93030272"/>
      </c:barChart>
      <c:catAx>
        <c:axId val="930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3030272"/>
        <c:crosses val="autoZero"/>
        <c:auto val="1"/>
        <c:lblAlgn val="ctr"/>
        <c:lblOffset val="100"/>
        <c:noMultiLvlLbl val="0"/>
      </c:catAx>
      <c:valAx>
        <c:axId val="93030272"/>
        <c:scaling>
          <c:orientation val="minMax"/>
        </c:scaling>
        <c:delete val="1"/>
        <c:axPos val="l"/>
        <c:numFmt formatCode="0.0" sourceLinked="1"/>
        <c:majorTickMark val="none"/>
        <c:minorTickMark val="none"/>
        <c:tickLblPos val="none"/>
        <c:crossAx val="93028736"/>
        <c:crosses val="autoZero"/>
        <c:crossBetween val="between"/>
      </c:valAx>
      <c:spPr>
        <a:noFill/>
        <a:ln>
          <a:noFill/>
        </a:ln>
        <a:effectLst/>
      </c:spPr>
    </c:plotArea>
    <c:legend>
      <c:legendPos val="b"/>
      <c:layout>
        <c:manualLayout>
          <c:xMode val="edge"/>
          <c:yMode val="edge"/>
          <c:x val="0.42668900660160403"/>
          <c:y val="5.05246608758389E-2"/>
          <c:w val="0.142085415423128"/>
          <c:h val="5.2063834748046302E-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0961599714550201"/>
          <c:y val="0.13528720800374999"/>
        </c:manualLayout>
      </c:layout>
      <c:overlay val="0"/>
      <c:txPr>
        <a:bodyPr rot="0" spcFirstLastPara="0" vertOverflow="ellipsis" vert="horz" wrap="square" anchor="ctr" anchorCtr="1"/>
        <a:lstStyle/>
        <a:p>
          <a:pPr>
            <a:defRPr lang="zh-CN" sz="1080" b="1"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8.2073723250170594E-2"/>
          <c:y val="0.25779236111111098"/>
          <c:w val="0.89180767812014905"/>
          <c:h val="0.58544930555555597"/>
        </c:manualLayout>
      </c:layout>
      <c:barChart>
        <c:barDir val="col"/>
        <c:grouping val="clustered"/>
        <c:varyColors val="0"/>
        <c:ser>
          <c:idx val="0"/>
          <c:order val="0"/>
          <c:tx>
            <c:strRef>
              <c:f>Sheet4!$B$1</c:f>
              <c:strCache>
                <c:ptCount val="1"/>
                <c:pt idx="0">
                  <c:v>店均线索量</c:v>
                </c:pt>
              </c:strCache>
            </c:strRef>
          </c:tx>
          <c:spPr>
            <a:solidFill>
              <a:srgbClr val="365F91"/>
            </a:solidFill>
            <a:ln>
              <a:noFill/>
            </a:ln>
          </c:spPr>
          <c:invertIfNegative val="0"/>
          <c:dPt>
            <c:idx val="6"/>
            <c:invertIfNegative val="0"/>
            <c:bubble3D val="0"/>
            <c:spPr>
              <a:solidFill>
                <a:srgbClr val="C00000"/>
              </a:solidFill>
              <a:ln>
                <a:noFill/>
              </a:ln>
            </c:spPr>
            <c:extLst>
              <c:ext xmlns:c16="http://schemas.microsoft.com/office/drawing/2014/chart" uri="{C3380CC4-5D6E-409C-BE32-E72D297353CC}">
                <c16:uniqueId val="{00000001-CBDA-44D7-BACA-DF724521A143}"/>
              </c:ext>
            </c:extLst>
          </c:dPt>
          <c:cat>
            <c:strRef>
              <c:f>Sheet4!$A$2:$A$8</c:f>
              <c:strCache>
                <c:ptCount val="7"/>
                <c:pt idx="0">
                  <c:v>奥迪</c:v>
                </c:pt>
                <c:pt idx="1">
                  <c:v>宝马</c:v>
                </c:pt>
                <c:pt idx="2">
                  <c:v>奔驰</c:v>
                </c:pt>
                <c:pt idx="3">
                  <c:v>凯迪拉克</c:v>
                </c:pt>
                <c:pt idx="4">
                  <c:v>雷克萨斯</c:v>
                </c:pt>
                <c:pt idx="5">
                  <c:v>沃尔沃</c:v>
                </c:pt>
                <c:pt idx="6">
                  <c:v>英菲尼迪</c:v>
                </c:pt>
              </c:strCache>
            </c:strRef>
          </c:cat>
          <c:val>
            <c:numRef>
              <c:f>Sheet4!$B$2:$B$8</c:f>
              <c:numCache>
                <c:formatCode>0_ </c:formatCode>
                <c:ptCount val="7"/>
                <c:pt idx="0" formatCode="General">
                  <c:v>662.09860423232794</c:v>
                </c:pt>
                <c:pt idx="1">
                  <c:v>357.923902195609</c:v>
                </c:pt>
                <c:pt idx="2">
                  <c:v>316.72135821669201</c:v>
                </c:pt>
                <c:pt idx="3">
                  <c:v>167.18930288461499</c:v>
                </c:pt>
                <c:pt idx="4">
                  <c:v>119.656268053148</c:v>
                </c:pt>
                <c:pt idx="5" formatCode="General">
                  <c:v>118.035552682611</c:v>
                </c:pt>
                <c:pt idx="6">
                  <c:v>95.578645235361606</c:v>
                </c:pt>
              </c:numCache>
            </c:numRef>
          </c:val>
          <c:extLst>
            <c:ext xmlns:c16="http://schemas.microsoft.com/office/drawing/2014/chart" uri="{C3380CC4-5D6E-409C-BE32-E72D297353CC}">
              <c16:uniqueId val="{00000002-CBDA-44D7-BACA-DF724521A143}"/>
            </c:ext>
          </c:extLst>
        </c:ser>
        <c:dLbls>
          <c:showLegendKey val="0"/>
          <c:showVal val="0"/>
          <c:showCatName val="0"/>
          <c:showSerName val="0"/>
          <c:showPercent val="0"/>
          <c:showBubbleSize val="0"/>
        </c:dLbls>
        <c:gapWidth val="150"/>
        <c:axId val="128293504"/>
        <c:axId val="128315776"/>
      </c:barChart>
      <c:catAx>
        <c:axId val="128293504"/>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28315776"/>
        <c:crosses val="autoZero"/>
        <c:auto val="1"/>
        <c:lblAlgn val="ctr"/>
        <c:lblOffset val="100"/>
        <c:noMultiLvlLbl val="0"/>
      </c:catAx>
      <c:valAx>
        <c:axId val="128315776"/>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28293504"/>
        <c:crosses val="autoZero"/>
        <c:crossBetween val="between"/>
        <c:majorUnit val="200"/>
      </c:valAx>
    </c:plotArea>
    <c:plotVisOnly val="1"/>
    <c:dispBlanksAs val="gap"/>
    <c:showDLblsOverMax val="0"/>
  </c:chart>
  <c:txPr>
    <a:bodyPr/>
    <a:lstStyle/>
    <a:p>
      <a:pPr>
        <a:defRPr lang="zh-CN" sz="90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1080" b="1" i="0" u="none" strike="noStrike" kern="1200" baseline="0">
                <a:solidFill>
                  <a:schemeClr val="tx1"/>
                </a:solidFill>
                <a:latin typeface="微软雅黑" panose="020B0503020204020204" pitchFamily="34" charset="-122"/>
                <a:ea typeface="微软雅黑" panose="020B0503020204020204" pitchFamily="34" charset="-122"/>
                <a:cs typeface="+mn-cs"/>
              </a:defRPr>
            </a:pPr>
            <a:r>
              <a:rPr lang="zh-CN"/>
              <a:t>店均新闻发布量</a:t>
            </a:r>
          </a:p>
        </c:rich>
      </c:tx>
      <c:layout>
        <c:manualLayout>
          <c:xMode val="edge"/>
          <c:yMode val="edge"/>
          <c:x val="0.40059794136790899"/>
          <c:y val="0.15519293054827599"/>
        </c:manualLayout>
      </c:layout>
      <c:overlay val="0"/>
    </c:title>
    <c:autoTitleDeleted val="0"/>
    <c:plotArea>
      <c:layout/>
      <c:barChart>
        <c:barDir val="col"/>
        <c:grouping val="clustered"/>
        <c:varyColors val="0"/>
        <c:ser>
          <c:idx val="0"/>
          <c:order val="0"/>
          <c:tx>
            <c:strRef>
              <c:f>Sheet4!$F$1</c:f>
              <c:strCache>
                <c:ptCount val="1"/>
                <c:pt idx="0">
                  <c:v>操作量</c:v>
                </c:pt>
              </c:strCache>
            </c:strRef>
          </c:tx>
          <c:spPr>
            <a:solidFill>
              <a:srgbClr val="195595"/>
            </a:solidFill>
            <a:ln>
              <a:noFill/>
            </a:ln>
          </c:spPr>
          <c:invertIfNegative val="0"/>
          <c:dPt>
            <c:idx val="1"/>
            <c:invertIfNegative val="0"/>
            <c:bubble3D val="0"/>
            <c:spPr>
              <a:solidFill>
                <a:srgbClr val="C00000"/>
              </a:solidFill>
              <a:ln>
                <a:noFill/>
              </a:ln>
            </c:spPr>
            <c:extLst>
              <c:ext xmlns:c16="http://schemas.microsoft.com/office/drawing/2014/chart" uri="{C3380CC4-5D6E-409C-BE32-E72D297353CC}">
                <c16:uniqueId val="{00000001-D30D-481B-B612-29063194133A}"/>
              </c:ext>
            </c:extLst>
          </c:dPt>
          <c:cat>
            <c:strRef>
              <c:f>Sheet4!$E$2:$E$8</c:f>
              <c:strCache>
                <c:ptCount val="7"/>
                <c:pt idx="0">
                  <c:v>雷克萨斯</c:v>
                </c:pt>
                <c:pt idx="1">
                  <c:v>英菲尼迪</c:v>
                </c:pt>
                <c:pt idx="2">
                  <c:v>凯迪拉克</c:v>
                </c:pt>
                <c:pt idx="3">
                  <c:v>奥迪</c:v>
                </c:pt>
                <c:pt idx="4">
                  <c:v>奔驰</c:v>
                </c:pt>
                <c:pt idx="5">
                  <c:v>宝马</c:v>
                </c:pt>
                <c:pt idx="6">
                  <c:v>沃尔沃</c:v>
                </c:pt>
              </c:strCache>
            </c:strRef>
          </c:cat>
          <c:val>
            <c:numRef>
              <c:f>Sheet4!$F$2:$F$8</c:f>
              <c:numCache>
                <c:formatCode>0_ </c:formatCode>
                <c:ptCount val="7"/>
                <c:pt idx="0">
                  <c:v>419.96649335644099</c:v>
                </c:pt>
                <c:pt idx="1">
                  <c:v>222.95063145809399</c:v>
                </c:pt>
                <c:pt idx="2">
                  <c:v>218.578725961538</c:v>
                </c:pt>
                <c:pt idx="3" formatCode="General">
                  <c:v>197.47005853219301</c:v>
                </c:pt>
                <c:pt idx="4">
                  <c:v>175.60938310005201</c:v>
                </c:pt>
                <c:pt idx="5">
                  <c:v>154.42814371257501</c:v>
                </c:pt>
                <c:pt idx="6" formatCode="General">
                  <c:v>126.952811893988</c:v>
                </c:pt>
              </c:numCache>
            </c:numRef>
          </c:val>
          <c:extLst>
            <c:ext xmlns:c16="http://schemas.microsoft.com/office/drawing/2014/chart" uri="{C3380CC4-5D6E-409C-BE32-E72D297353CC}">
              <c16:uniqueId val="{00000002-D30D-481B-B612-29063194133A}"/>
            </c:ext>
          </c:extLst>
        </c:ser>
        <c:dLbls>
          <c:showLegendKey val="0"/>
          <c:showVal val="0"/>
          <c:showCatName val="0"/>
          <c:showSerName val="0"/>
          <c:showPercent val="0"/>
          <c:showBubbleSize val="0"/>
        </c:dLbls>
        <c:gapWidth val="150"/>
        <c:axId val="128565632"/>
        <c:axId val="128567168"/>
      </c:barChart>
      <c:catAx>
        <c:axId val="128565632"/>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28567168"/>
        <c:crosses val="autoZero"/>
        <c:auto val="1"/>
        <c:lblAlgn val="ctr"/>
        <c:lblOffset val="100"/>
        <c:noMultiLvlLbl val="0"/>
      </c:catAx>
      <c:valAx>
        <c:axId val="128567168"/>
        <c:scaling>
          <c:orientation val="minMax"/>
        </c:scaling>
        <c:delete val="0"/>
        <c:axPos val="l"/>
        <c:numFmt formatCode="0_ "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28565632"/>
        <c:crosses val="autoZero"/>
        <c:crossBetween val="between"/>
        <c:majorUnit val="100"/>
      </c:valAx>
    </c:plotArea>
    <c:plotVisOnly val="1"/>
    <c:dispBlanksAs val="gap"/>
    <c:showDLblsOverMax val="0"/>
  </c:chart>
  <c:txPr>
    <a:bodyPr/>
    <a:lstStyle/>
    <a:p>
      <a:pPr>
        <a:defRPr lang="zh-CN" sz="90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815086817844503"/>
          <c:y val="0.16130585784125201"/>
        </c:manualLayout>
      </c:layout>
      <c:overlay val="0"/>
      <c:txPr>
        <a:bodyPr rot="0" spcFirstLastPara="0" vertOverflow="ellipsis" vert="horz" wrap="square" anchor="ctr" anchorCtr="1"/>
        <a:lstStyle/>
        <a:p>
          <a:pPr>
            <a:defRPr lang="zh-CN" sz="1080" b="1"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title>
    <c:autoTitleDeleted val="0"/>
    <c:plotArea>
      <c:layout/>
      <c:barChart>
        <c:barDir val="col"/>
        <c:grouping val="clustered"/>
        <c:varyColors val="0"/>
        <c:ser>
          <c:idx val="0"/>
          <c:order val="0"/>
          <c:tx>
            <c:strRef>
              <c:f>Sheet4!$F$9</c:f>
              <c:strCache>
                <c:ptCount val="1"/>
                <c:pt idx="0">
                  <c:v>日均活跃度积分</c:v>
                </c:pt>
              </c:strCache>
            </c:strRef>
          </c:tx>
          <c:spPr>
            <a:solidFill>
              <a:srgbClr val="195595"/>
            </a:solidFill>
          </c:spPr>
          <c:invertIfNegative val="0"/>
          <c:dPt>
            <c:idx val="2"/>
            <c:invertIfNegative val="0"/>
            <c:bubble3D val="0"/>
            <c:spPr>
              <a:solidFill>
                <a:srgbClr val="C00000"/>
              </a:solidFill>
            </c:spPr>
            <c:extLst>
              <c:ext xmlns:c16="http://schemas.microsoft.com/office/drawing/2014/chart" uri="{C3380CC4-5D6E-409C-BE32-E72D297353CC}">
                <c16:uniqueId val="{00000001-0D75-45CF-8E5D-A3E94BB725C6}"/>
              </c:ext>
            </c:extLst>
          </c:dPt>
          <c:cat>
            <c:strRef>
              <c:f>Sheet4!$E$10:$E$16</c:f>
              <c:strCache>
                <c:ptCount val="7"/>
                <c:pt idx="0">
                  <c:v>宝马</c:v>
                </c:pt>
                <c:pt idx="1">
                  <c:v>雷克萨斯</c:v>
                </c:pt>
                <c:pt idx="2">
                  <c:v>英菲尼迪</c:v>
                </c:pt>
                <c:pt idx="3">
                  <c:v>奥迪</c:v>
                </c:pt>
                <c:pt idx="4">
                  <c:v>奔驰</c:v>
                </c:pt>
                <c:pt idx="5">
                  <c:v>凯迪拉克</c:v>
                </c:pt>
                <c:pt idx="6">
                  <c:v>沃尔沃</c:v>
                </c:pt>
              </c:strCache>
            </c:strRef>
          </c:cat>
          <c:val>
            <c:numRef>
              <c:f>Sheet4!$F$10:$F$16</c:f>
              <c:numCache>
                <c:formatCode>0_);[Red]\(0\)</c:formatCode>
                <c:ptCount val="7"/>
                <c:pt idx="0">
                  <c:v>835.87959913506302</c:v>
                </c:pt>
                <c:pt idx="1">
                  <c:v>832.90284999037203</c:v>
                </c:pt>
                <c:pt idx="2">
                  <c:v>831.40130118637603</c:v>
                </c:pt>
                <c:pt idx="3" formatCode="General">
                  <c:v>827.90009755365497</c:v>
                </c:pt>
                <c:pt idx="4">
                  <c:v>815.57930706756599</c:v>
                </c:pt>
                <c:pt idx="5">
                  <c:v>814.50538862179496</c:v>
                </c:pt>
                <c:pt idx="6" formatCode="General">
                  <c:v>808.63757810816696</c:v>
                </c:pt>
              </c:numCache>
            </c:numRef>
          </c:val>
          <c:extLst>
            <c:ext xmlns:c16="http://schemas.microsoft.com/office/drawing/2014/chart" uri="{C3380CC4-5D6E-409C-BE32-E72D297353CC}">
              <c16:uniqueId val="{00000002-0D75-45CF-8E5D-A3E94BB725C6}"/>
            </c:ext>
          </c:extLst>
        </c:ser>
        <c:dLbls>
          <c:showLegendKey val="0"/>
          <c:showVal val="0"/>
          <c:showCatName val="0"/>
          <c:showSerName val="0"/>
          <c:showPercent val="0"/>
          <c:showBubbleSize val="0"/>
        </c:dLbls>
        <c:gapWidth val="150"/>
        <c:axId val="128579456"/>
        <c:axId val="128580992"/>
      </c:barChart>
      <c:catAx>
        <c:axId val="128579456"/>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28580992"/>
        <c:crosses val="autoZero"/>
        <c:auto val="1"/>
        <c:lblAlgn val="ctr"/>
        <c:lblOffset val="100"/>
        <c:noMultiLvlLbl val="0"/>
      </c:catAx>
      <c:valAx>
        <c:axId val="128580992"/>
        <c:scaling>
          <c:orientation val="minMax"/>
          <c:max val="860"/>
        </c:scaling>
        <c:delete val="0"/>
        <c:axPos val="l"/>
        <c:numFmt formatCode="0_);[Red]\(0\)" sourceLinked="1"/>
        <c:majorTickMark val="out"/>
        <c:minorTickMark val="none"/>
        <c:tickLblPos val="nextTo"/>
        <c:txPr>
          <a:bodyPr rot="-60000000" spcFirstLastPara="0" vertOverflow="ellipsis" vert="horz" wrap="square" anchor="ctr" anchorCtr="1"/>
          <a:lstStyle/>
          <a:p>
            <a:pPr>
              <a:defRPr lang="zh-CN" sz="900"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28579456"/>
        <c:crosses val="autoZero"/>
        <c:crossBetween val="between"/>
        <c:majorUnit val="20"/>
      </c:valAx>
    </c:plotArea>
    <c:plotVisOnly val="1"/>
    <c:dispBlanksAs val="gap"/>
    <c:showDLblsOverMax val="0"/>
  </c:chart>
  <c:txPr>
    <a:bodyPr/>
    <a:lstStyle/>
    <a:p>
      <a:pPr>
        <a:defRPr lang="zh-CN" sz="900">
          <a:latin typeface="微软雅黑" panose="020B0503020204020204" pitchFamily="34" charset="-122"/>
          <a:ea typeface="微软雅黑" panose="020B0503020204020204" pitchFamily="34" charset="-122"/>
        </a:defRPr>
      </a:pPr>
      <a:endParaRPr lang="zh-CN"/>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78296259620101"/>
          <c:y val="9.3096129145994494E-2"/>
          <c:w val="0.68842861457084603"/>
          <c:h val="0.79192326625004394"/>
        </c:manualLayout>
      </c:layout>
      <c:radarChart>
        <c:radarStyle val="marker"/>
        <c:varyColors val="0"/>
        <c:ser>
          <c:idx val="0"/>
          <c:order val="0"/>
          <c:tx>
            <c:strRef>
              <c:f>Sheet1!$B$1</c:f>
              <c:strCache>
                <c:ptCount val="1"/>
                <c:pt idx="0">
                  <c:v>东风英菲尼迪Q50L</c:v>
                </c:pt>
              </c:strCache>
            </c:strRef>
          </c:tx>
          <c:spPr>
            <a:ln w="31750" cap="rnd" cmpd="sng" algn="ctr">
              <a:solidFill>
                <a:srgbClr val="FF0000"/>
              </a:solidFill>
              <a:prstDash val="solid"/>
              <a:round/>
            </a:ln>
          </c:spPr>
          <c:marker>
            <c:symbol val="circle"/>
            <c:size val="7"/>
            <c:spPr>
              <a:solidFill>
                <a:srgbClr val="FF0000"/>
              </a:solidFill>
              <a:ln w="6350" cap="flat" cmpd="sng" algn="ctr">
                <a:solidFill>
                  <a:srgbClr val="FF000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Sheet1!$B$2:$B$9</c:f>
              <c:numCache>
                <c:formatCode>0.0</c:formatCode>
                <c:ptCount val="8"/>
                <c:pt idx="0">
                  <c:v>4.22</c:v>
                </c:pt>
                <c:pt idx="1">
                  <c:v>4.6500000000000004</c:v>
                </c:pt>
                <c:pt idx="2">
                  <c:v>4.5599999999999996</c:v>
                </c:pt>
                <c:pt idx="3">
                  <c:v>3.9</c:v>
                </c:pt>
                <c:pt idx="4">
                  <c:v>4.41</c:v>
                </c:pt>
                <c:pt idx="5">
                  <c:v>4.8499999999999996</c:v>
                </c:pt>
                <c:pt idx="6">
                  <c:v>4.49</c:v>
                </c:pt>
                <c:pt idx="7">
                  <c:v>4.6399999999999997</c:v>
                </c:pt>
              </c:numCache>
            </c:numRef>
          </c:val>
          <c:extLst>
            <c:ext xmlns:c16="http://schemas.microsoft.com/office/drawing/2014/chart" uri="{C3380CC4-5D6E-409C-BE32-E72D297353CC}">
              <c16:uniqueId val="{00000000-8A4A-4AC4-801F-A95BDF0EAECF}"/>
            </c:ext>
          </c:extLst>
        </c:ser>
        <c:ser>
          <c:idx val="1"/>
          <c:order val="1"/>
          <c:tx>
            <c:strRef>
              <c:f>Sheet1!$C$1</c:f>
              <c:strCache>
                <c:ptCount val="1"/>
                <c:pt idx="0">
                  <c:v>华晨宝马3系</c:v>
                </c:pt>
              </c:strCache>
            </c:strRef>
          </c:tx>
          <c:spPr>
            <a:ln w="25400" cap="rnd" cmpd="sng" algn="ctr">
              <a:solidFill>
                <a:srgbClr val="00B0F0"/>
              </a:solidFill>
              <a:prstDash val="sysDash"/>
              <a:round/>
            </a:ln>
          </c:spPr>
          <c:marker>
            <c:symbol val="circle"/>
            <c:size val="7"/>
            <c:spPr>
              <a:solidFill>
                <a:srgbClr val="00B0F0"/>
              </a:solidFill>
              <a:ln w="6350" cap="flat" cmpd="sng" algn="ctr">
                <a:solidFill>
                  <a:srgbClr val="00B0F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Sheet1!$C$2:$C$9</c:f>
              <c:numCache>
                <c:formatCode>0.0</c:formatCode>
                <c:ptCount val="8"/>
                <c:pt idx="0">
                  <c:v>4.47</c:v>
                </c:pt>
                <c:pt idx="1">
                  <c:v>4.5599999999999996</c:v>
                </c:pt>
                <c:pt idx="2">
                  <c:v>4.87</c:v>
                </c:pt>
                <c:pt idx="3">
                  <c:v>4.38</c:v>
                </c:pt>
                <c:pt idx="4">
                  <c:v>4.0599999999999996</c:v>
                </c:pt>
                <c:pt idx="5">
                  <c:v>4.8899999999999997</c:v>
                </c:pt>
                <c:pt idx="6">
                  <c:v>3.97</c:v>
                </c:pt>
                <c:pt idx="7">
                  <c:v>4.38</c:v>
                </c:pt>
              </c:numCache>
            </c:numRef>
          </c:val>
          <c:extLst>
            <c:ext xmlns:c16="http://schemas.microsoft.com/office/drawing/2014/chart" uri="{C3380CC4-5D6E-409C-BE32-E72D297353CC}">
              <c16:uniqueId val="{00000001-8A4A-4AC4-801F-A95BDF0EAECF}"/>
            </c:ext>
          </c:extLst>
        </c:ser>
        <c:ser>
          <c:idx val="2"/>
          <c:order val="2"/>
          <c:tx>
            <c:strRef>
              <c:f>Sheet1!$D$1</c:f>
              <c:strCache>
                <c:ptCount val="1"/>
                <c:pt idx="0">
                  <c:v>上汽通用凯迪拉克ATS-L</c:v>
                </c:pt>
              </c:strCache>
            </c:strRef>
          </c:tx>
          <c:spPr>
            <a:ln w="25400" cap="rnd" cmpd="sng" algn="ctr">
              <a:solidFill>
                <a:srgbClr val="00B050"/>
              </a:solidFill>
              <a:prstDash val="sysDash"/>
              <a:round/>
            </a:ln>
          </c:spPr>
          <c:marker>
            <c:symbol val="circle"/>
            <c:size val="7"/>
            <c:spPr>
              <a:solidFill>
                <a:srgbClr val="00B050"/>
              </a:solidFill>
              <a:ln w="6350" cap="flat" cmpd="sng" algn="ctr">
                <a:solidFill>
                  <a:srgbClr val="00B05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Sheet1!$D$2:$D$9</c:f>
              <c:numCache>
                <c:formatCode>0.0</c:formatCode>
                <c:ptCount val="8"/>
                <c:pt idx="0">
                  <c:v>3.83</c:v>
                </c:pt>
                <c:pt idx="1">
                  <c:v>4.92</c:v>
                </c:pt>
                <c:pt idx="2">
                  <c:v>4.7699999999999996</c:v>
                </c:pt>
                <c:pt idx="3">
                  <c:v>3.74</c:v>
                </c:pt>
                <c:pt idx="4">
                  <c:v>3.93</c:v>
                </c:pt>
                <c:pt idx="5">
                  <c:v>4.8600000000000003</c:v>
                </c:pt>
                <c:pt idx="6">
                  <c:v>4.49</c:v>
                </c:pt>
                <c:pt idx="7">
                  <c:v>4.72</c:v>
                </c:pt>
              </c:numCache>
            </c:numRef>
          </c:val>
          <c:extLst>
            <c:ext xmlns:c16="http://schemas.microsoft.com/office/drawing/2014/chart" uri="{C3380CC4-5D6E-409C-BE32-E72D297353CC}">
              <c16:uniqueId val="{00000002-8A4A-4AC4-801F-A95BDF0EAECF}"/>
            </c:ext>
          </c:extLst>
        </c:ser>
        <c:ser>
          <c:idx val="3"/>
          <c:order val="3"/>
          <c:tx>
            <c:strRef>
              <c:f>Sheet1!$E$1</c:f>
              <c:strCache>
                <c:ptCount val="1"/>
                <c:pt idx="0">
                  <c:v>一汽奥迪A4L</c:v>
                </c:pt>
              </c:strCache>
            </c:strRef>
          </c:tx>
          <c:spPr>
            <a:ln w="25400" cap="rnd" cmpd="sng" algn="ctr">
              <a:solidFill>
                <a:srgbClr val="FFC000"/>
              </a:solidFill>
              <a:prstDash val="sysDash"/>
              <a:round/>
            </a:ln>
          </c:spPr>
          <c:marker>
            <c:symbol val="circle"/>
            <c:size val="7"/>
            <c:spPr>
              <a:solidFill>
                <a:srgbClr val="FFC000"/>
              </a:solidFill>
              <a:ln w="6350" cap="flat" cmpd="sng" algn="ctr">
                <a:solidFill>
                  <a:srgbClr val="FFC000"/>
                </a:solidFill>
                <a:prstDash val="solid"/>
                <a:round/>
              </a:ln>
            </c:spPr>
          </c:marker>
          <c:cat>
            <c:strRef>
              <c:f>Sheet1!$A$2:$A$9</c:f>
              <c:strCache>
                <c:ptCount val="8"/>
                <c:pt idx="0">
                  <c:v>空间</c:v>
                </c:pt>
                <c:pt idx="1">
                  <c:v>动力</c:v>
                </c:pt>
                <c:pt idx="2">
                  <c:v>操控</c:v>
                </c:pt>
                <c:pt idx="3">
                  <c:v>油耗</c:v>
                </c:pt>
                <c:pt idx="4">
                  <c:v>舒适性</c:v>
                </c:pt>
                <c:pt idx="5">
                  <c:v>外观</c:v>
                </c:pt>
                <c:pt idx="6">
                  <c:v>内饰</c:v>
                </c:pt>
                <c:pt idx="7">
                  <c:v>性价比</c:v>
                </c:pt>
              </c:strCache>
            </c:strRef>
          </c:cat>
          <c:val>
            <c:numRef>
              <c:f>Sheet1!$E$2:$E$9</c:f>
              <c:numCache>
                <c:formatCode>0.0</c:formatCode>
                <c:ptCount val="8"/>
                <c:pt idx="0">
                  <c:v>4.76</c:v>
                </c:pt>
                <c:pt idx="1">
                  <c:v>4.79</c:v>
                </c:pt>
                <c:pt idx="2">
                  <c:v>4.51</c:v>
                </c:pt>
                <c:pt idx="3">
                  <c:v>4.2699999999999996</c:v>
                </c:pt>
                <c:pt idx="4">
                  <c:v>4.21</c:v>
                </c:pt>
                <c:pt idx="5">
                  <c:v>4.66</c:v>
                </c:pt>
                <c:pt idx="6">
                  <c:v>4.6900000000000004</c:v>
                </c:pt>
                <c:pt idx="7">
                  <c:v>4.0999999999999996</c:v>
                </c:pt>
              </c:numCache>
            </c:numRef>
          </c:val>
          <c:extLst>
            <c:ext xmlns:c16="http://schemas.microsoft.com/office/drawing/2014/chart" uri="{C3380CC4-5D6E-409C-BE32-E72D297353CC}">
              <c16:uniqueId val="{00000003-8A4A-4AC4-801F-A95BDF0EAECF}"/>
            </c:ext>
          </c:extLst>
        </c:ser>
        <c:dLbls>
          <c:showLegendKey val="0"/>
          <c:showVal val="0"/>
          <c:showCatName val="0"/>
          <c:showSerName val="0"/>
          <c:showPercent val="0"/>
          <c:showBubbleSize val="0"/>
        </c:dLbls>
        <c:axId val="137830400"/>
        <c:axId val="137831936"/>
      </c:radarChart>
      <c:catAx>
        <c:axId val="137830400"/>
        <c:scaling>
          <c:orientation val="minMax"/>
        </c:scaling>
        <c:delete val="0"/>
        <c:axPos val="b"/>
        <c:majorGridlines/>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crossAx val="137831936"/>
        <c:crosses val="autoZero"/>
        <c:auto val="1"/>
        <c:lblAlgn val="ctr"/>
        <c:lblOffset val="100"/>
        <c:noMultiLvlLbl val="0"/>
      </c:catAx>
      <c:valAx>
        <c:axId val="137831936"/>
        <c:scaling>
          <c:orientation val="minMax"/>
          <c:min val="3"/>
        </c:scaling>
        <c:delete val="0"/>
        <c:axPos val="l"/>
        <c:majorGridlines>
          <c:spPr>
            <a:ln w="6350" cap="flat" cmpd="sng" algn="ctr">
              <a:solidFill>
                <a:schemeClr val="bg1">
                  <a:lumMod val="85000"/>
                </a:schemeClr>
              </a:solidFill>
              <a:prstDash val="solid"/>
              <a:round/>
            </a:ln>
          </c:spPr>
        </c:majorGridlines>
        <c:numFmt formatCode="0.0" sourceLinked="1"/>
        <c:majorTickMark val="cross"/>
        <c:minorTickMark val="none"/>
        <c:tickLblPos val="nextTo"/>
        <c:txPr>
          <a:bodyPr rot="-60000000" spcFirstLastPara="0" vertOverflow="ellipsis" vert="horz" wrap="square" anchor="ctr" anchorCtr="1"/>
          <a:lstStyle/>
          <a:p>
            <a:pPr>
              <a:defRPr lang="zh-CN" sz="10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crossAx val="137830400"/>
        <c:crosses val="autoZero"/>
        <c:crossBetween val="between"/>
        <c:majorUnit val="0.5"/>
        <c:minorUnit val="0.06"/>
      </c:valAx>
    </c:plotArea>
    <c:legend>
      <c:legendPos val="b"/>
      <c:layout>
        <c:manualLayout>
          <c:xMode val="edge"/>
          <c:yMode val="edge"/>
          <c:x val="7.38538939029416E-2"/>
          <c:y val="0.850694537487094"/>
          <c:w val="0.92614610609705805"/>
          <c:h val="9.2692928147063702E-2"/>
        </c:manualLayout>
      </c:layout>
      <c:overlay val="0"/>
      <c:txPr>
        <a:bodyPr rot="0" spcFirstLastPara="0" vertOverflow="ellipsis" vert="horz" wrap="square" anchor="ctr" anchorCtr="1"/>
        <a:lstStyle/>
        <a:p>
          <a:pPr>
            <a:defRPr lang="zh-CN" sz="10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legend>
    <c:plotVisOnly val="1"/>
    <c:dispBlanksAs val="gap"/>
    <c:showDLblsOverMax val="0"/>
  </c:chart>
  <c:spPr>
    <a:ln>
      <a:noFill/>
    </a:ln>
  </c:spPr>
  <c:txPr>
    <a:bodyPr/>
    <a:lstStyle/>
    <a:p>
      <a:pPr>
        <a:defRPr lang="zh-CN" sz="1000">
          <a:solidFill>
            <a:schemeClr val="bg1">
              <a:lumMod val="50000"/>
            </a:schemeClr>
          </a:solidFill>
          <a:latin typeface="微软雅黑" panose="020B0503020204020204" pitchFamily="34" charset="-122"/>
          <a:ea typeface="微软雅黑" panose="020B0503020204020204" pitchFamily="34" charset="-122"/>
          <a:cs typeface="+mn-ea"/>
          <a:sym typeface="+mn-lt"/>
        </a:defRPr>
      </a:pPr>
      <a:endParaRPr lang="zh-CN"/>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260" b="0"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t>Q50L</a:t>
            </a:r>
            <a:r>
              <a:rPr lang="zh-CN"/>
              <a:t>及竞品关注度走势</a:t>
            </a:r>
          </a:p>
        </c:rich>
      </c:tx>
      <c:overlay val="0"/>
      <c:spPr>
        <a:noFill/>
        <a:ln>
          <a:noFill/>
        </a:ln>
        <a:effectLst/>
      </c:spPr>
      <c:txPr>
        <a:bodyPr rot="0" spcFirstLastPara="1" vertOverflow="ellipsis" vert="horz" wrap="square" anchor="ctr" anchorCtr="1"/>
        <a:lstStyle/>
        <a:p>
          <a:pPr>
            <a:defRPr lang="zh-CN" sz="1260" b="0"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lineChart>
        <c:grouping val="standard"/>
        <c:varyColors val="0"/>
        <c:ser>
          <c:idx val="0"/>
          <c:order val="0"/>
          <c:tx>
            <c:strRef>
              <c:f>Sheet1!$A$2</c:f>
              <c:strCache>
                <c:ptCount val="1"/>
                <c:pt idx="0">
                  <c:v>Q50L</c:v>
                </c:pt>
              </c:strCache>
            </c:strRef>
          </c:tx>
          <c:spPr>
            <a:ln w="28575" cap="rnd">
              <a:solidFill>
                <a:srgbClr val="D1BB4B"/>
              </a:solidFill>
              <a:round/>
            </a:ln>
            <a:effectLst/>
          </c:spPr>
          <c:marker>
            <c:symbol val="circle"/>
            <c:size val="5"/>
            <c:spPr>
              <a:solidFill>
                <a:srgbClr val="D1BB4B"/>
              </a:solidFill>
              <a:ln w="9525">
                <a:solidFill>
                  <a:srgbClr val="D1BB4B"/>
                </a:solidFill>
              </a:ln>
              <a:effectLst/>
            </c:spPr>
          </c:marker>
          <c:dLbls>
            <c:spPr>
              <a:noFill/>
              <a:ln>
                <a:noFill/>
              </a:ln>
              <a:effectLst/>
            </c:spPr>
            <c:txPr>
              <a:bodyPr rot="0" spcFirstLastPara="1" vertOverflow="ellipsis" vert="horz" wrap="square" lIns="38100" tIns="19050" rIns="38100" bIns="19050" anchor="ctr" anchorCtr="1"/>
              <a:lstStyle/>
              <a:p>
                <a:pPr>
                  <a:defRPr lang="zh-CN" sz="1050"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Sheet1!$B$2:$L$2</c:f>
              <c:numCache>
                <c:formatCode>General</c:formatCode>
                <c:ptCount val="11"/>
                <c:pt idx="0">
                  <c:v>53987</c:v>
                </c:pt>
                <c:pt idx="1">
                  <c:v>45282</c:v>
                </c:pt>
                <c:pt idx="2">
                  <c:v>46586</c:v>
                </c:pt>
                <c:pt idx="3">
                  <c:v>77887</c:v>
                </c:pt>
                <c:pt idx="4">
                  <c:v>98584</c:v>
                </c:pt>
                <c:pt idx="5">
                  <c:v>104019</c:v>
                </c:pt>
                <c:pt idx="6">
                  <c:v>92831</c:v>
                </c:pt>
                <c:pt idx="7">
                  <c:v>89835</c:v>
                </c:pt>
                <c:pt idx="8">
                  <c:v>110966</c:v>
                </c:pt>
                <c:pt idx="9">
                  <c:v>130799</c:v>
                </c:pt>
                <c:pt idx="10">
                  <c:v>114050</c:v>
                </c:pt>
              </c:numCache>
            </c:numRef>
          </c:val>
          <c:smooth val="1"/>
          <c:extLst>
            <c:ext xmlns:c16="http://schemas.microsoft.com/office/drawing/2014/chart" uri="{C3380CC4-5D6E-409C-BE32-E72D297353CC}">
              <c16:uniqueId val="{00000000-AAFC-4193-A1B8-5CF4320E2B66}"/>
            </c:ext>
          </c:extLst>
        </c:ser>
        <c:ser>
          <c:idx val="1"/>
          <c:order val="1"/>
          <c:tx>
            <c:strRef>
              <c:f>Sheet1!$A$3</c:f>
              <c:strCache>
                <c:ptCount val="1"/>
                <c:pt idx="0">
                  <c:v>ATS-L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Sheet1!$B$3:$L$3</c:f>
              <c:numCache>
                <c:formatCode>General</c:formatCode>
                <c:ptCount val="11"/>
                <c:pt idx="0">
                  <c:v>118918</c:v>
                </c:pt>
                <c:pt idx="1">
                  <c:v>110840</c:v>
                </c:pt>
                <c:pt idx="2">
                  <c:v>117525</c:v>
                </c:pt>
                <c:pt idx="3">
                  <c:v>103967</c:v>
                </c:pt>
                <c:pt idx="4">
                  <c:v>111261</c:v>
                </c:pt>
                <c:pt idx="5">
                  <c:v>132176</c:v>
                </c:pt>
                <c:pt idx="6">
                  <c:v>236983</c:v>
                </c:pt>
                <c:pt idx="7">
                  <c:v>250780</c:v>
                </c:pt>
                <c:pt idx="8">
                  <c:v>308281</c:v>
                </c:pt>
                <c:pt idx="9">
                  <c:v>326651</c:v>
                </c:pt>
                <c:pt idx="10">
                  <c:v>322123</c:v>
                </c:pt>
              </c:numCache>
            </c:numRef>
          </c:val>
          <c:smooth val="1"/>
          <c:extLst>
            <c:ext xmlns:c16="http://schemas.microsoft.com/office/drawing/2014/chart" uri="{C3380CC4-5D6E-409C-BE32-E72D297353CC}">
              <c16:uniqueId val="{00000001-AAFC-4193-A1B8-5CF4320E2B66}"/>
            </c:ext>
          </c:extLst>
        </c:ser>
        <c:ser>
          <c:idx val="2"/>
          <c:order val="2"/>
          <c:tx>
            <c:strRef>
              <c:f>Sheet1!$A$4</c:f>
              <c:strCache>
                <c:ptCount val="1"/>
                <c:pt idx="0">
                  <c:v>A4L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Sheet1!$B$4:$L$4</c:f>
              <c:numCache>
                <c:formatCode>General</c:formatCode>
                <c:ptCount val="11"/>
                <c:pt idx="0">
                  <c:v>511271</c:v>
                </c:pt>
                <c:pt idx="1">
                  <c:v>357044</c:v>
                </c:pt>
                <c:pt idx="2">
                  <c:v>449322</c:v>
                </c:pt>
                <c:pt idx="3">
                  <c:v>521672</c:v>
                </c:pt>
                <c:pt idx="4">
                  <c:v>654646</c:v>
                </c:pt>
                <c:pt idx="5">
                  <c:v>658814</c:v>
                </c:pt>
                <c:pt idx="6">
                  <c:v>751354</c:v>
                </c:pt>
                <c:pt idx="7">
                  <c:v>1133258</c:v>
                </c:pt>
                <c:pt idx="8">
                  <c:v>1374127</c:v>
                </c:pt>
                <c:pt idx="9">
                  <c:v>856010</c:v>
                </c:pt>
                <c:pt idx="10">
                  <c:v>878667</c:v>
                </c:pt>
              </c:numCache>
            </c:numRef>
          </c:val>
          <c:smooth val="1"/>
          <c:extLst>
            <c:ext xmlns:c16="http://schemas.microsoft.com/office/drawing/2014/chart" uri="{C3380CC4-5D6E-409C-BE32-E72D297353CC}">
              <c16:uniqueId val="{00000002-AAFC-4193-A1B8-5CF4320E2B66}"/>
            </c:ext>
          </c:extLst>
        </c:ser>
        <c:ser>
          <c:idx val="3"/>
          <c:order val="3"/>
          <c:tx>
            <c:strRef>
              <c:f>Sheet1!$A$5</c:f>
              <c:strCache>
                <c:ptCount val="1"/>
                <c:pt idx="0">
                  <c:v>3系</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Sheet1!$B$1:$L$1</c:f>
              <c:strCache>
                <c:ptCount val="11"/>
                <c:pt idx="0">
                  <c:v>2016年01月</c:v>
                </c:pt>
                <c:pt idx="1">
                  <c:v>2016年02月</c:v>
                </c:pt>
                <c:pt idx="2">
                  <c:v>2016年03月</c:v>
                </c:pt>
                <c:pt idx="3">
                  <c:v>2016年04月</c:v>
                </c:pt>
                <c:pt idx="4">
                  <c:v>2016年05月</c:v>
                </c:pt>
                <c:pt idx="5">
                  <c:v>2016年06月</c:v>
                </c:pt>
                <c:pt idx="6">
                  <c:v>2016年07月</c:v>
                </c:pt>
                <c:pt idx="7">
                  <c:v>2016年08月</c:v>
                </c:pt>
                <c:pt idx="8">
                  <c:v>2016年09月</c:v>
                </c:pt>
                <c:pt idx="9">
                  <c:v>2016年10月</c:v>
                </c:pt>
                <c:pt idx="10">
                  <c:v>2016年11月</c:v>
                </c:pt>
              </c:strCache>
            </c:strRef>
          </c:cat>
          <c:val>
            <c:numRef>
              <c:f>Sheet1!$B$5:$L$5</c:f>
              <c:numCache>
                <c:formatCode>General</c:formatCode>
                <c:ptCount val="11"/>
                <c:pt idx="0">
                  <c:v>250966</c:v>
                </c:pt>
                <c:pt idx="1">
                  <c:v>250673</c:v>
                </c:pt>
                <c:pt idx="2">
                  <c:v>226174</c:v>
                </c:pt>
                <c:pt idx="3">
                  <c:v>240756</c:v>
                </c:pt>
                <c:pt idx="4">
                  <c:v>279352</c:v>
                </c:pt>
                <c:pt idx="5">
                  <c:v>287477</c:v>
                </c:pt>
                <c:pt idx="6">
                  <c:v>550099</c:v>
                </c:pt>
                <c:pt idx="7">
                  <c:v>706143</c:v>
                </c:pt>
                <c:pt idx="8">
                  <c:v>713891</c:v>
                </c:pt>
                <c:pt idx="9">
                  <c:v>838906</c:v>
                </c:pt>
                <c:pt idx="10">
                  <c:v>880369</c:v>
                </c:pt>
              </c:numCache>
            </c:numRef>
          </c:val>
          <c:smooth val="0"/>
          <c:extLst>
            <c:ext xmlns:c16="http://schemas.microsoft.com/office/drawing/2014/chart" uri="{C3380CC4-5D6E-409C-BE32-E72D297353CC}">
              <c16:uniqueId val="{00000003-AAFC-4193-A1B8-5CF4320E2B66}"/>
            </c:ext>
          </c:extLst>
        </c:ser>
        <c:dLbls>
          <c:showLegendKey val="0"/>
          <c:showVal val="0"/>
          <c:showCatName val="0"/>
          <c:showSerName val="0"/>
          <c:showPercent val="0"/>
          <c:showBubbleSize val="0"/>
        </c:dLbls>
        <c:marker val="1"/>
        <c:smooth val="0"/>
        <c:axId val="137485696"/>
        <c:axId val="137491968"/>
      </c:lineChart>
      <c:catAx>
        <c:axId val="13748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5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37491968"/>
        <c:crosses val="autoZero"/>
        <c:auto val="1"/>
        <c:lblAlgn val="ctr"/>
        <c:lblOffset val="100"/>
        <c:noMultiLvlLbl val="0"/>
      </c:catAx>
      <c:valAx>
        <c:axId val="1374919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crossAx val="137485696"/>
        <c:crosses val="autoZero"/>
        <c:crossBetween val="between"/>
        <c:majorUnit val="4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05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sz="1050">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2">
                  <c:v>50000</c:v>
                </c:pt>
              </c:numCache>
            </c:numRef>
          </c:val>
          <c:extLst>
            <c:ext xmlns:c16="http://schemas.microsoft.com/office/drawing/2014/chart" uri="{C3380CC4-5D6E-409C-BE32-E72D297353CC}">
              <c16:uniqueId val="{00000000-AB4F-4AE4-87EB-7EC63436F2D7}"/>
            </c:ext>
          </c:extLst>
        </c:ser>
        <c:dLbls>
          <c:showLegendKey val="0"/>
          <c:showVal val="0"/>
          <c:showCatName val="0"/>
          <c:showSerName val="0"/>
          <c:showPercent val="0"/>
          <c:showBubbleSize val="0"/>
        </c:dLbls>
        <c:gapWidth val="20"/>
        <c:overlap val="50"/>
        <c:axId val="138547200"/>
        <c:axId val="138548736"/>
      </c:barChart>
      <c:catAx>
        <c:axId val="138547200"/>
        <c:scaling>
          <c:orientation val="minMax"/>
        </c:scaling>
        <c:delete val="1"/>
        <c:axPos val="l"/>
        <c:numFmt formatCode="General" sourceLinked="1"/>
        <c:majorTickMark val="out"/>
        <c:minorTickMark val="none"/>
        <c:tickLblPos val="none"/>
        <c:crossAx val="138548736"/>
        <c:crosses val="autoZero"/>
        <c:auto val="1"/>
        <c:lblAlgn val="ctr"/>
        <c:lblOffset val="100"/>
        <c:noMultiLvlLbl val="0"/>
      </c:catAx>
      <c:valAx>
        <c:axId val="138548736"/>
        <c:scaling>
          <c:orientation val="minMax"/>
          <c:max val="50000"/>
        </c:scaling>
        <c:delete val="1"/>
        <c:axPos val="b"/>
        <c:numFmt formatCode="General" sourceLinked="1"/>
        <c:majorTickMark val="out"/>
        <c:minorTickMark val="none"/>
        <c:tickLblPos val="none"/>
        <c:crossAx val="138547200"/>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216</c:v>
                </c:pt>
                <c:pt idx="1">
                  <c:v>2746</c:v>
                </c:pt>
                <c:pt idx="2">
                  <c:v>23186</c:v>
                </c:pt>
              </c:numCache>
            </c:numRef>
          </c:val>
          <c:extLst>
            <c:ext xmlns:c16="http://schemas.microsoft.com/office/drawing/2014/chart" uri="{C3380CC4-5D6E-409C-BE32-E72D297353CC}">
              <c16:uniqueId val="{00000000-7797-4ECB-B475-C3036D6987C4}"/>
            </c:ext>
          </c:extLst>
        </c:ser>
        <c:dLbls>
          <c:showLegendKey val="0"/>
          <c:showVal val="0"/>
          <c:showCatName val="0"/>
          <c:showSerName val="0"/>
          <c:showPercent val="0"/>
          <c:showBubbleSize val="0"/>
        </c:dLbls>
        <c:gapWidth val="20"/>
        <c:overlap val="50"/>
        <c:axId val="138902912"/>
        <c:axId val="139003008"/>
      </c:barChart>
      <c:catAx>
        <c:axId val="138902912"/>
        <c:scaling>
          <c:orientation val="minMax"/>
        </c:scaling>
        <c:delete val="1"/>
        <c:axPos val="l"/>
        <c:numFmt formatCode="General" sourceLinked="1"/>
        <c:majorTickMark val="none"/>
        <c:minorTickMark val="none"/>
        <c:tickLblPos val="none"/>
        <c:crossAx val="139003008"/>
        <c:crosses val="autoZero"/>
        <c:auto val="1"/>
        <c:lblAlgn val="ctr"/>
        <c:lblOffset val="100"/>
        <c:noMultiLvlLbl val="0"/>
      </c:catAx>
      <c:valAx>
        <c:axId val="139003008"/>
        <c:scaling>
          <c:orientation val="minMax"/>
        </c:scaling>
        <c:delete val="1"/>
        <c:axPos val="b"/>
        <c:numFmt formatCode="General" sourceLinked="1"/>
        <c:majorTickMark val="none"/>
        <c:minorTickMark val="none"/>
        <c:tickLblPos val="none"/>
        <c:crossAx val="13890291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5"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1</cdr:x>
      <cdr:y>0.11034</cdr:y>
    </cdr:to>
    <cdr:sp macro="" textlink="">
      <cdr:nvSpPr>
        <cdr:cNvPr id="2" name="矩形 1"/>
        <cdr:cNvSpPr/>
      </cdr:nvSpPr>
      <cdr:spPr>
        <a:xfrm xmlns:a="http://schemas.openxmlformats.org/drawingml/2006/main">
          <a:off x="272955" y="-81887"/>
          <a:ext cx="11225750" cy="450262"/>
        </a:xfrm>
        <a:prstGeom xmlns:a="http://schemas.openxmlformats.org/drawingml/2006/main" prst="rect">
          <a:avLst/>
        </a:prstGeom>
        <a:ln xmlns:a="http://schemas.openxmlformats.org/drawingml/2006/main" w="19050">
          <a:noFill/>
        </a:ln>
      </cdr:spPr>
      <cdr:txBody>
        <a:bodyPr xmlns:a="http://schemas.openxmlformats.org/drawingml/2006/main" vert="horz" wrap="square" lIns="45720" tIns="45720" rIns="45720" bIns="45720" anchor="t" anchorCtr="0">
          <a:spAutoFit/>
        </a:bodyPr>
        <a:lstStyle xmlns:a="http://schemas.openxmlformats.org/drawingml/2006/main">
          <a:defPPr>
            <a:defRPr lang="zh-CN"/>
          </a:defPPr>
          <a:lvl1pPr marL="0" algn="l" defTabSz="914400" rtl="0" eaLnBrk="1" latinLnBrk="0" hangingPunct="1">
            <a:defRPr sz="1800" kern="1200">
              <a:solidFill>
                <a:sysClr val="windowText" lastClr="000000"/>
              </a:solidFill>
              <a:latin typeface="Arial" panose="020B0604020202020204"/>
              <a:ea typeface="微软雅黑" panose="020B0503020204020204" pitchFamily="34" charset="-122"/>
            </a:defRPr>
          </a:lvl1pPr>
          <a:lvl2pPr marL="457200" algn="l" defTabSz="914400" rtl="0" eaLnBrk="1" latinLnBrk="0" hangingPunct="1">
            <a:defRPr sz="1800" kern="1200">
              <a:solidFill>
                <a:sysClr val="windowText" lastClr="000000"/>
              </a:solidFill>
              <a:latin typeface="Arial" panose="020B0604020202020204"/>
              <a:ea typeface="微软雅黑" panose="020B0503020204020204" pitchFamily="34" charset="-122"/>
            </a:defRPr>
          </a:lvl2pPr>
          <a:lvl3pPr marL="914400" algn="l" defTabSz="914400" rtl="0" eaLnBrk="1" latinLnBrk="0" hangingPunct="1">
            <a:defRPr sz="1800" kern="1200">
              <a:solidFill>
                <a:sysClr val="windowText" lastClr="000000"/>
              </a:solidFill>
              <a:latin typeface="Arial" panose="020B0604020202020204"/>
              <a:ea typeface="微软雅黑" panose="020B0503020204020204" pitchFamily="34" charset="-122"/>
            </a:defRPr>
          </a:lvl3pPr>
          <a:lvl4pPr marL="1371600" algn="l" defTabSz="914400" rtl="0" eaLnBrk="1" latinLnBrk="0" hangingPunct="1">
            <a:defRPr sz="1800" kern="1200">
              <a:solidFill>
                <a:sysClr val="windowText" lastClr="000000"/>
              </a:solidFill>
              <a:latin typeface="Arial" panose="020B0604020202020204"/>
              <a:ea typeface="微软雅黑" panose="020B0503020204020204" pitchFamily="34" charset="-122"/>
            </a:defRPr>
          </a:lvl4pPr>
          <a:lvl5pPr marL="1828800" algn="l" defTabSz="914400" rtl="0" eaLnBrk="1" latinLnBrk="0" hangingPunct="1">
            <a:defRPr sz="1800" kern="1200">
              <a:solidFill>
                <a:sysClr val="windowText" lastClr="000000"/>
              </a:solidFill>
              <a:latin typeface="Arial" panose="020B0604020202020204"/>
              <a:ea typeface="微软雅黑" panose="020B0503020204020204" pitchFamily="34" charset="-122"/>
            </a:defRPr>
          </a:lvl5pPr>
          <a:lvl6pPr marL="2286000" algn="l" defTabSz="914400" rtl="0" eaLnBrk="1" latinLnBrk="0" hangingPunct="1">
            <a:defRPr sz="1800" kern="1200">
              <a:solidFill>
                <a:sysClr val="windowText" lastClr="000000"/>
              </a:solidFill>
              <a:latin typeface="Arial" panose="020B0604020202020204"/>
              <a:ea typeface="微软雅黑" panose="020B0503020204020204" pitchFamily="34" charset="-122"/>
            </a:defRPr>
          </a:lvl6pPr>
          <a:lvl7pPr marL="2743200" algn="l" defTabSz="914400" rtl="0" eaLnBrk="1" latinLnBrk="0" hangingPunct="1">
            <a:defRPr sz="1800" kern="1200">
              <a:solidFill>
                <a:sysClr val="windowText" lastClr="000000"/>
              </a:solidFill>
              <a:latin typeface="Arial" panose="020B0604020202020204"/>
              <a:ea typeface="微软雅黑" panose="020B0503020204020204" pitchFamily="34" charset="-122"/>
            </a:defRPr>
          </a:lvl7pPr>
          <a:lvl8pPr marL="3200400" algn="l" defTabSz="914400" rtl="0" eaLnBrk="1" latinLnBrk="0" hangingPunct="1">
            <a:defRPr sz="1800" kern="1200">
              <a:solidFill>
                <a:sysClr val="windowText" lastClr="000000"/>
              </a:solidFill>
              <a:latin typeface="Arial" panose="020B0604020202020204"/>
              <a:ea typeface="微软雅黑" panose="020B0503020204020204" pitchFamily="34" charset="-122"/>
            </a:defRPr>
          </a:lvl8pPr>
          <a:lvl9pPr marL="3657600" algn="l" defTabSz="914400" rtl="0" eaLnBrk="1" latinLnBrk="0" hangingPunct="1">
            <a:defRPr sz="1800" kern="1200">
              <a:solidFill>
                <a:sysClr val="windowText" lastClr="000000"/>
              </a:solidFill>
              <a:latin typeface="Arial" panose="020B0604020202020204"/>
              <a:ea typeface="微软雅黑" panose="020B0503020204020204" pitchFamily="34" charset="-122"/>
            </a:defRPr>
          </a:lvl9pPr>
        </a:lstStyle>
        <a:p xmlns:a="http://schemas.openxmlformats.org/drawingml/2006/main">
          <a:pPr>
            <a:lnSpc>
              <a:spcPct val="150000"/>
            </a:lnSpc>
            <a:buFont typeface="Wingdings" panose="05000000000000000000" pitchFamily="2" charset="2"/>
            <a:buChar char="n"/>
          </a:pPr>
          <a:endParaRPr lang="en-US" altLang="zh-CN" sz="168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Infiniti Brand"/>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52D545-DA58-0A4B-B7D4-548FF31D0BB5}" type="datetime1">
              <a:rPr lang="en-CA" smtClean="0">
                <a:latin typeface="Infiniti Brand"/>
              </a:rPr>
              <a:t>2020-11-02</a:t>
            </a:fld>
            <a:endParaRPr lang="en-US" dirty="0">
              <a:latin typeface="Infiniti Bran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Infiniti Brand"/>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4C60FB-D245-DE45-B221-44B550FB9BD9}" type="slidenum">
              <a:rPr lang="en-US" smtClean="0">
                <a:latin typeface="Infiniti Brand"/>
              </a:rPr>
              <a:t>‹#›</a:t>
            </a:fld>
            <a:endParaRPr lang="en-US" dirty="0">
              <a:latin typeface="Infiniti Brand"/>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Infiniti Brand"/>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Infiniti Brand"/>
              </a:defRPr>
            </a:lvl1pPr>
          </a:lstStyle>
          <a:p>
            <a:fld id="{C7688BA0-8732-BA4C-9769-45CBB006E461}" type="datetime1">
              <a:rPr lang="en-CA" smtClean="0"/>
              <a:t>2020-11-02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Infiniti Brand"/>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Infiniti Brand"/>
              </a:defRPr>
            </a:lvl1pPr>
          </a:lstStyle>
          <a:p>
            <a:fld id="{307BEB46-1681-C04B-A105-C045890EC137}" type="slidenum">
              <a:rPr lang="en-US" smtClean="0"/>
              <a:t>‹#›</a:t>
            </a:fld>
            <a:endParaRPr lang="en-US" dirty="0"/>
          </a:p>
        </p:txBody>
      </p:sp>
    </p:spTree>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Infiniti Brand"/>
        <a:ea typeface="+mn-ea"/>
        <a:cs typeface="+mn-cs"/>
      </a:defRPr>
    </a:lvl1pPr>
    <a:lvl2pPr marL="457200" algn="l" defTabSz="457200" rtl="0" eaLnBrk="1" latinLnBrk="0" hangingPunct="1">
      <a:defRPr sz="1200" kern="1200">
        <a:solidFill>
          <a:schemeClr val="tx1"/>
        </a:solidFill>
        <a:latin typeface="Infiniti Brand"/>
        <a:ea typeface="+mn-ea"/>
        <a:cs typeface="+mn-cs"/>
      </a:defRPr>
    </a:lvl2pPr>
    <a:lvl3pPr marL="914400" algn="l" defTabSz="457200" rtl="0" eaLnBrk="1" latinLnBrk="0" hangingPunct="1">
      <a:defRPr sz="1200" kern="1200">
        <a:solidFill>
          <a:schemeClr val="tx1"/>
        </a:solidFill>
        <a:latin typeface="Infiniti Brand"/>
        <a:ea typeface="+mn-ea"/>
        <a:cs typeface="+mn-cs"/>
      </a:defRPr>
    </a:lvl3pPr>
    <a:lvl4pPr marL="1371600" algn="l" defTabSz="457200" rtl="0" eaLnBrk="1" latinLnBrk="0" hangingPunct="1">
      <a:defRPr sz="1200" kern="1200">
        <a:solidFill>
          <a:schemeClr val="tx1"/>
        </a:solidFill>
        <a:latin typeface="Infiniti Brand"/>
        <a:ea typeface="+mn-ea"/>
        <a:cs typeface="+mn-cs"/>
      </a:defRPr>
    </a:lvl4pPr>
    <a:lvl5pPr marL="1828800" algn="l" defTabSz="457200" rtl="0" eaLnBrk="1" latinLnBrk="0" hangingPunct="1">
      <a:defRPr sz="1200" kern="1200">
        <a:solidFill>
          <a:schemeClr val="tx1"/>
        </a:solidFill>
        <a:latin typeface="Infiniti Brand"/>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BE99C68-1CFE-4F46-ACF2-44CBF5E71A86}" type="slidenum">
              <a:rPr lang="zh-CN" altLang="en-US" smtClean="0"/>
              <a:t>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kumimoji="0" lang="zh-CN" altLang="en-US"/>
          </a:p>
        </p:txBody>
      </p:sp>
      <p:sp>
        <p:nvSpPr>
          <p:cNvPr id="3789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fld id="{8B796296-29C6-434C-BDF8-73D030F5D2EB}" type="slidenum">
              <a:rPr kumimoji="0" lang="zh-CN" altLang="en-US">
                <a:latin typeface="Calibri" panose="020F0502020204030204" pitchFamily="34" charset="0"/>
                <a:ea typeface="宋体" panose="02010600030101010101" pitchFamily="2" charset="-122"/>
              </a:rPr>
              <a:t>7</a:t>
            </a:fld>
            <a:endParaRPr kumimoji="0"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kumimoji="0" lang="zh-CN" altLang="en-US"/>
          </a:p>
        </p:txBody>
      </p:sp>
      <p:sp>
        <p:nvSpPr>
          <p:cNvPr id="3789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fld id="{8B796296-29C6-434C-BDF8-73D030F5D2EB}" type="slidenum">
              <a:rPr kumimoji="0" lang="zh-CN" altLang="en-US">
                <a:latin typeface="Calibri" panose="020F0502020204030204" pitchFamily="34" charset="0"/>
                <a:ea typeface="宋体" panose="02010600030101010101" pitchFamily="2" charset="-122"/>
              </a:rPr>
              <a:t>8</a:t>
            </a:fld>
            <a:endParaRPr kumimoji="0"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9C98F19-3D07-4263-9069-DB80C5E90703}" type="slidenum">
              <a:rPr lang="zh-CN" altLang="en-US" smtClean="0"/>
              <a:t>11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kumimoji="0" lang="zh-CN" altLang="en-US"/>
          </a:p>
        </p:txBody>
      </p:sp>
      <p:sp>
        <p:nvSpPr>
          <p:cNvPr id="3789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fld id="{8B796296-29C6-434C-BDF8-73D030F5D2EB}" type="slidenum">
              <a:rPr kumimoji="0" lang="zh-CN" altLang="en-US">
                <a:latin typeface="Calibri" panose="020F0502020204030204" pitchFamily="34" charset="0"/>
                <a:ea typeface="宋体" panose="02010600030101010101" pitchFamily="2" charset="-122"/>
              </a:rPr>
              <a:t>13</a:t>
            </a:fld>
            <a:endParaRPr kumimoji="0"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kumimoji="0" lang="zh-CN" altLang="en-US"/>
          </a:p>
        </p:txBody>
      </p:sp>
      <p:sp>
        <p:nvSpPr>
          <p:cNvPr id="3789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fld id="{8B796296-29C6-434C-BDF8-73D030F5D2EB}" type="slidenum">
              <a:rPr kumimoji="0" lang="zh-CN" altLang="en-US">
                <a:latin typeface="Calibri" panose="020F0502020204030204" pitchFamily="34" charset="0"/>
                <a:ea typeface="宋体" panose="02010600030101010101" pitchFamily="2" charset="-122"/>
              </a:rPr>
              <a:t>14</a:t>
            </a:fld>
            <a:endParaRPr kumimoji="0" lang="zh-CN" altLang="en-US">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幻灯片图像占位符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kumimoji="0" lang="zh-CN" altLang="en-US"/>
          </a:p>
        </p:txBody>
      </p:sp>
      <p:sp>
        <p:nvSpPr>
          <p:cNvPr id="3789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fld id="{8B796296-29C6-434C-BDF8-73D030F5D2EB}" type="slidenum">
              <a:rPr kumimoji="0" lang="zh-CN" altLang="en-US">
                <a:latin typeface="Calibri" panose="020F0502020204030204" pitchFamily="34" charset="0"/>
                <a:ea typeface="宋体" panose="02010600030101010101" pitchFamily="2" charset="-122"/>
              </a:rPr>
              <a:t>15</a:t>
            </a:fld>
            <a:endParaRPr kumimoji="0" lang="zh-CN" altLang="en-US">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rotWithShape="1">
          <a:blip r:embed="rId2" cstate="email"/>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1-Column,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6" name="Picture Placeholder 10"/>
          <p:cNvSpPr>
            <a:spLocks noGrp="1"/>
          </p:cNvSpPr>
          <p:nvPr>
            <p:ph type="pic" sz="quarter" idx="17" hasCustomPrompt="1"/>
          </p:nvPr>
        </p:nvSpPr>
        <p:spPr>
          <a:xfrm>
            <a:off x="4256691" y="1404140"/>
            <a:ext cx="7457096" cy="4046761"/>
          </a:xfrm>
          <a:solidFill>
            <a:schemeClr val="tx2"/>
          </a:solidFill>
        </p:spPr>
        <p:txBody>
          <a:bodyPr anchor="ctr"/>
          <a:lstStyle>
            <a:lvl1pPr marL="0" indent="0" algn="ctr">
              <a:buNone/>
              <a:defRPr baseline="0"/>
            </a:lvl1pPr>
          </a:lstStyle>
          <a:p>
            <a:r>
              <a:rPr lang="en-US" dirty="0"/>
              <a:t>Insert Image</a:t>
            </a:r>
          </a:p>
        </p:txBody>
      </p:sp>
      <p:sp>
        <p:nvSpPr>
          <p:cNvPr id="7" name="Content Placeholder 8"/>
          <p:cNvSpPr>
            <a:spLocks noGrp="1"/>
          </p:cNvSpPr>
          <p:nvPr>
            <p:ph sz="quarter" idx="14"/>
          </p:nvPr>
        </p:nvSpPr>
        <p:spPr>
          <a:xfrm>
            <a:off x="394139" y="1288285"/>
            <a:ext cx="3713654" cy="4168335"/>
          </a:xfrm>
        </p:spPr>
        <p:txBody>
          <a:bodyPr numCol="1">
            <a:normAutofit/>
          </a:bodyPr>
          <a:lstStyle>
            <a:lvl1pPr>
              <a:defRPr sz="1600"/>
            </a:lvl1pPr>
            <a:lvl2pPr>
              <a:defRPr sz="1400"/>
            </a:lvl2pPr>
            <a:lvl3pPr>
              <a:defRPr sz="1200"/>
            </a:lvl3pPr>
            <a:lvl4pPr>
              <a:defRPr sz="1100"/>
            </a:lvl4pPr>
            <a:lvl5pPr>
              <a:defRPr sz="11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0" name="Text Placeholder 17"/>
          <p:cNvSpPr>
            <a:spLocks noGrp="1"/>
          </p:cNvSpPr>
          <p:nvPr>
            <p:ph type="body" sz="quarter" idx="13" hasCustomPrompt="1"/>
          </p:nvPr>
        </p:nvSpPr>
        <p:spPr>
          <a:xfrm>
            <a:off x="390783" y="718205"/>
            <a:ext cx="11412653" cy="348301"/>
          </a:xfrm>
          <a:prstGeom prst="rect">
            <a:avLst/>
          </a:prstGeom>
        </p:spPr>
        <p:txBody>
          <a:bodyPr anchor="t">
            <a:noAutofit/>
          </a:bodyPr>
          <a:lstStyle>
            <a:lvl1pPr marL="0" indent="0" algn="ctr">
              <a:buNone/>
              <a:defRPr sz="1600" cap="all">
                <a:solidFill>
                  <a:schemeClr val="tx1"/>
                </a:solidFill>
              </a:defRPr>
            </a:lvl1pPr>
          </a:lstStyle>
          <a:p>
            <a:pPr lvl="0"/>
            <a:r>
              <a:rPr lang="en-CA" dirty="0"/>
              <a:t>SUBTITLE TEXT</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1-Column,Image,S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6" name="Picture Placeholder 10"/>
          <p:cNvSpPr>
            <a:spLocks noGrp="1"/>
          </p:cNvSpPr>
          <p:nvPr>
            <p:ph type="pic" sz="quarter" idx="17" hasCustomPrompt="1"/>
          </p:nvPr>
        </p:nvSpPr>
        <p:spPr>
          <a:xfrm>
            <a:off x="4256691" y="1404140"/>
            <a:ext cx="7457096" cy="3456893"/>
          </a:xfrm>
          <a:solidFill>
            <a:schemeClr val="tx2"/>
          </a:solidFill>
        </p:spPr>
        <p:txBody>
          <a:bodyPr anchor="ctr"/>
          <a:lstStyle>
            <a:lvl1pPr marL="0" indent="0" algn="ctr">
              <a:buNone/>
              <a:defRPr baseline="0"/>
            </a:lvl1pPr>
          </a:lstStyle>
          <a:p>
            <a:r>
              <a:rPr lang="en-US" dirty="0"/>
              <a:t>Insert Image</a:t>
            </a:r>
          </a:p>
        </p:txBody>
      </p:sp>
      <p:sp>
        <p:nvSpPr>
          <p:cNvPr id="7" name="Content Placeholder 8"/>
          <p:cNvSpPr>
            <a:spLocks noGrp="1"/>
          </p:cNvSpPr>
          <p:nvPr>
            <p:ph sz="quarter" idx="14"/>
          </p:nvPr>
        </p:nvSpPr>
        <p:spPr>
          <a:xfrm>
            <a:off x="394139" y="1288285"/>
            <a:ext cx="3713654" cy="3572749"/>
          </a:xfrm>
        </p:spPr>
        <p:txBody>
          <a:bodyPr numCol="1">
            <a:noAutofit/>
          </a:bodyPr>
          <a:lstStyle>
            <a:lvl1pPr>
              <a:defRPr sz="1600"/>
            </a:lvl1pPr>
            <a:lvl2pPr>
              <a:defRPr sz="1400"/>
            </a:lvl2pPr>
            <a:lvl3pPr>
              <a:defRPr sz="1200"/>
            </a:lvl3pPr>
            <a:lvl4pPr>
              <a:defRPr sz="1100"/>
            </a:lvl4pPr>
            <a:lvl5pPr>
              <a:defRPr sz="11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Rectangle 7"/>
          <p:cNvSpPr/>
          <p:nvPr userDrawn="1"/>
        </p:nvSpPr>
        <p:spPr>
          <a:xfrm>
            <a:off x="473075" y="5107548"/>
            <a:ext cx="11245850" cy="80433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2"/>
              </a:solidFill>
            </a:endParaRPr>
          </a:p>
        </p:txBody>
      </p:sp>
      <p:sp>
        <p:nvSpPr>
          <p:cNvPr id="9" name="Text Placeholder 8"/>
          <p:cNvSpPr>
            <a:spLocks noGrp="1"/>
          </p:cNvSpPr>
          <p:nvPr>
            <p:ph type="body" sz="quarter" idx="19" hasCustomPrompt="1"/>
          </p:nvPr>
        </p:nvSpPr>
        <p:spPr>
          <a:xfrm>
            <a:off x="914400" y="5271517"/>
            <a:ext cx="10363200" cy="470330"/>
          </a:xfrm>
          <a:prstGeom prst="rect">
            <a:avLst/>
          </a:prstGeom>
        </p:spPr>
        <p:txBody>
          <a:bodyPr anchor="ctr">
            <a:noAutofit/>
          </a:bodyPr>
          <a:lstStyle>
            <a:lvl1pPr marL="0" indent="0" algn="l">
              <a:buNone/>
              <a:defRPr sz="1500" b="1" baseline="0">
                <a:latin typeface="+mj-l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Executive summary:</a:t>
            </a:r>
          </a:p>
        </p:txBody>
      </p:sp>
      <p:sp>
        <p:nvSpPr>
          <p:cNvPr id="12" name="Text Placeholder 17"/>
          <p:cNvSpPr>
            <a:spLocks noGrp="1"/>
          </p:cNvSpPr>
          <p:nvPr>
            <p:ph type="body" sz="quarter" idx="13" hasCustomPrompt="1"/>
          </p:nvPr>
        </p:nvSpPr>
        <p:spPr>
          <a:xfrm>
            <a:off x="390783" y="718205"/>
            <a:ext cx="11412653" cy="348301"/>
          </a:xfrm>
          <a:prstGeom prst="rect">
            <a:avLst/>
          </a:prstGeom>
        </p:spPr>
        <p:txBody>
          <a:bodyPr anchor="t">
            <a:noAutofit/>
          </a:bodyPr>
          <a:lstStyle>
            <a:lvl1pPr marL="0" indent="0" algn="ctr">
              <a:buNone/>
              <a:defRPr sz="1600" cap="all">
                <a:solidFill>
                  <a:schemeClr val="tx1"/>
                </a:solidFill>
              </a:defRPr>
            </a:lvl1pPr>
          </a:lstStyle>
          <a:p>
            <a:pPr lvl="0"/>
            <a:r>
              <a:rPr lang="en-CA" dirty="0"/>
              <a:t>SUBTITLE TEXT</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6" name="Picture Placeholder 10"/>
          <p:cNvSpPr>
            <a:spLocks noGrp="1"/>
          </p:cNvSpPr>
          <p:nvPr>
            <p:ph type="pic" sz="quarter" idx="17" hasCustomPrompt="1"/>
          </p:nvPr>
        </p:nvSpPr>
        <p:spPr>
          <a:xfrm>
            <a:off x="481172" y="1404140"/>
            <a:ext cx="11232615" cy="4038874"/>
          </a:xfrm>
          <a:solidFill>
            <a:schemeClr val="tx2"/>
          </a:solidFill>
        </p:spPr>
        <p:txBody>
          <a:bodyPr anchor="ctr"/>
          <a:lstStyle>
            <a:lvl1pPr marL="0" indent="0" algn="ctr">
              <a:buNone/>
              <a:defRPr baseline="0"/>
            </a:lvl1pPr>
          </a:lstStyle>
          <a:p>
            <a:r>
              <a:rPr lang="en-US" dirty="0"/>
              <a:t>Insert Image</a:t>
            </a:r>
          </a:p>
        </p:txBody>
      </p:sp>
      <p:sp>
        <p:nvSpPr>
          <p:cNvPr id="8" name="Text Placeholder 17"/>
          <p:cNvSpPr>
            <a:spLocks noGrp="1"/>
          </p:cNvSpPr>
          <p:nvPr>
            <p:ph type="body" sz="quarter" idx="13" hasCustomPrompt="1"/>
          </p:nvPr>
        </p:nvSpPr>
        <p:spPr>
          <a:xfrm>
            <a:off x="390783" y="718205"/>
            <a:ext cx="11412653" cy="348301"/>
          </a:xfrm>
          <a:prstGeom prst="rect">
            <a:avLst/>
          </a:prstGeom>
        </p:spPr>
        <p:txBody>
          <a:bodyPr anchor="t">
            <a:noAutofit/>
          </a:bodyPr>
          <a:lstStyle>
            <a:lvl1pPr marL="0" indent="0" algn="ctr">
              <a:buNone/>
              <a:defRPr sz="1600" cap="all">
                <a:solidFill>
                  <a:schemeClr val="tx1"/>
                </a:solidFill>
              </a:defRPr>
            </a:lvl1pPr>
          </a:lstStyle>
          <a:p>
            <a:pPr lvl="0"/>
            <a:r>
              <a:rPr lang="en-CA" dirty="0"/>
              <a:t>SUBTITLE TEXT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Image (Sum)">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3" name="Picture Placeholder 10"/>
          <p:cNvSpPr>
            <a:spLocks noGrp="1"/>
          </p:cNvSpPr>
          <p:nvPr>
            <p:ph type="pic" sz="quarter" idx="17" hasCustomPrompt="1"/>
          </p:nvPr>
        </p:nvSpPr>
        <p:spPr>
          <a:xfrm>
            <a:off x="0" y="0"/>
            <a:ext cx="12192000" cy="6858000"/>
          </a:xfrm>
          <a:solidFill>
            <a:schemeClr val="tx2"/>
          </a:solidFill>
        </p:spPr>
        <p:txBody>
          <a:bodyPr anchor="ctr"/>
          <a:lstStyle>
            <a:lvl1pPr marL="0" indent="0" algn="ctr">
              <a:buNone/>
              <a:defRPr baseline="0"/>
            </a:lvl1pPr>
          </a:lstStyle>
          <a:p>
            <a:r>
              <a:rPr lang="en-US" dirty="0"/>
              <a:t>Insert Image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6" name="Title 10"/>
          <p:cNvSpPr>
            <a:spLocks noGrp="1"/>
          </p:cNvSpPr>
          <p:nvPr>
            <p:ph type="title" hasCustomPrompt="1"/>
          </p:nvPr>
        </p:nvSpPr>
        <p:spPr>
          <a:xfrm>
            <a:off x="380999" y="306917"/>
            <a:ext cx="11430001" cy="5312832"/>
          </a:xfrm>
        </p:spPr>
        <p:txBody>
          <a:bodyPr anchor="ctr">
            <a:normAutofit/>
          </a:bodyPr>
          <a:lstStyle>
            <a:lvl1pPr>
              <a:defRPr sz="5300" b="1">
                <a:solidFill>
                  <a:schemeClr val="bg1"/>
                </a:solidFill>
              </a:defRPr>
            </a:lvl1pPr>
          </a:lstStyle>
          <a:p>
            <a:r>
              <a:rPr lang="en-CA" dirty="0"/>
              <a:t>SECTION DIVIDER</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chemeClr val="dk1">
              <a:alpha val="35000"/>
            </a:schemeClr>
          </a:solidFill>
          <a:ln>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defTabSz="913765"/>
            <a:endParaRPr kumimoji="1" lang="zh-CN" altLang="en-US" sz="1865">
              <a:solidFill>
                <a:prstClr val="white"/>
              </a:solidFill>
              <a:latin typeface="Calibri" panose="020F0502020204030204"/>
              <a:ea typeface="宋体" panose="0201060003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标题幻灯片">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9" name="Text Placeholder 6"/>
          <p:cNvSpPr>
            <a:spLocks noGrp="1"/>
          </p:cNvSpPr>
          <p:nvPr>
            <p:ph type="body" sz="quarter" idx="14" hasCustomPrompt="1"/>
          </p:nvPr>
        </p:nvSpPr>
        <p:spPr>
          <a:xfrm>
            <a:off x="390784" y="702958"/>
            <a:ext cx="11412652" cy="1296129"/>
          </a:xfrm>
        </p:spPr>
        <p:txBody>
          <a:bodyPr anchor="t" anchorCtr="0">
            <a:noAutofit/>
          </a:bodyPr>
          <a:lstStyle>
            <a:lvl1pPr marL="0" indent="0" algn="ctr">
              <a:lnSpc>
                <a:spcPts val="3500"/>
              </a:lnSpc>
              <a:spcBef>
                <a:spcPts val="0"/>
              </a:spcBef>
              <a:buNone/>
              <a:defRPr sz="3200" b="0" i="0" cap="all" baseline="0">
                <a:latin typeface="Infiniti Brand Light" panose="00000400000000000000" pitchFamily="50" charset="0"/>
                <a:cs typeface="Infiniti Brand Light" panose="000004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cap="all" dirty="0"/>
              <a:t>PRESENTATION TITLE HERE</a:t>
            </a:r>
          </a:p>
        </p:txBody>
      </p:sp>
      <p:sp>
        <p:nvSpPr>
          <p:cNvPr id="11" name="Text Placeholder 17"/>
          <p:cNvSpPr>
            <a:spLocks noGrp="1"/>
          </p:cNvSpPr>
          <p:nvPr>
            <p:ph type="body" sz="quarter" idx="13" hasCustomPrompt="1"/>
          </p:nvPr>
        </p:nvSpPr>
        <p:spPr>
          <a:xfrm>
            <a:off x="390783" y="343977"/>
            <a:ext cx="11412653" cy="348301"/>
          </a:xfrm>
          <a:prstGeom prst="rect">
            <a:avLst/>
          </a:prstGeom>
        </p:spPr>
        <p:txBody>
          <a:bodyPr anchor="t">
            <a:noAutofit/>
          </a:bodyPr>
          <a:lstStyle>
            <a:lvl1pPr marL="0" indent="0" algn="ctr">
              <a:buNone/>
              <a:defRPr sz="1400" cap="all" baseline="0">
                <a:solidFill>
                  <a:schemeClr val="tx1"/>
                </a:solidFill>
              </a:defRPr>
            </a:lvl1pPr>
          </a:lstStyle>
          <a:p>
            <a:pPr lvl="0"/>
            <a:r>
              <a:rPr lang="en-CA" dirty="0"/>
              <a:t>INSERT DAY MONTH, YEAR /  INSERT AUTHOR NAME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cstate="prin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2020-11-02</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lIns="121917" tIns="60958" rIns="121917" bIns="60958"/>
          <a:lstStyle/>
          <a:p>
            <a:fld id="{530820CF-B880-4189-942D-D702A7CBA730}" type="datetimeFigureOut">
              <a:rPr lang="zh-CN" altLang="en-US" smtClean="0"/>
              <a:t>2020-11-02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lIns="121917" tIns="60958" rIns="121917" bIns="60958"/>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lIns="121917" tIns="60958" rIns="121917" bIns="60958"/>
          <a:lstStyle/>
          <a:p>
            <a:fld id="{0C913308-F349-4B6D-A68A-DD1791B4A57B}"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49246" y="1453311"/>
            <a:ext cx="1898754" cy="1898754"/>
          </a:xfrm>
          <a:custGeom>
            <a:avLst/>
            <a:gdLst>
              <a:gd name="connsiteX0" fmla="*/ 949377 w 1898754"/>
              <a:gd name="connsiteY0" fmla="*/ 0 h 1898754"/>
              <a:gd name="connsiteX1" fmla="*/ 1898754 w 1898754"/>
              <a:gd name="connsiteY1" fmla="*/ 949377 h 1898754"/>
              <a:gd name="connsiteX2" fmla="*/ 949377 w 1898754"/>
              <a:gd name="connsiteY2" fmla="*/ 1898754 h 1898754"/>
              <a:gd name="connsiteX3" fmla="*/ 0 w 1898754"/>
              <a:gd name="connsiteY3" fmla="*/ 949377 h 1898754"/>
              <a:gd name="connsiteX4" fmla="*/ 949377 w 1898754"/>
              <a:gd name="connsiteY4" fmla="*/ 0 h 189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754" h="1898754">
                <a:moveTo>
                  <a:pt x="949377" y="0"/>
                </a:moveTo>
                <a:cubicBezTo>
                  <a:pt x="1473703" y="0"/>
                  <a:pt x="1898754" y="425051"/>
                  <a:pt x="1898754" y="949377"/>
                </a:cubicBezTo>
                <a:cubicBezTo>
                  <a:pt x="1898754" y="1473703"/>
                  <a:pt x="1473703" y="1898754"/>
                  <a:pt x="949377" y="1898754"/>
                </a:cubicBezTo>
                <a:cubicBezTo>
                  <a:pt x="425051" y="1898754"/>
                  <a:pt x="0" y="1473703"/>
                  <a:pt x="0" y="949377"/>
                </a:cubicBezTo>
                <a:cubicBezTo>
                  <a:pt x="0" y="425051"/>
                  <a:pt x="425051" y="0"/>
                  <a:pt x="949377" y="0"/>
                </a:cubicBezTo>
                <a:close/>
              </a:path>
            </a:pathLst>
          </a:custGeom>
        </p:spPr>
        <p:txBody>
          <a:bodyPr wrap="square">
            <a:noAutofit/>
          </a:bodyPr>
          <a:lstStyle>
            <a:lvl1pPr>
              <a:defRPr sz="1400">
                <a:solidFill>
                  <a:schemeClr val="tx1">
                    <a:lumMod val="50000"/>
                    <a:lumOff val="50000"/>
                  </a:schemeClr>
                </a:solidFill>
              </a:defRPr>
            </a:lvl1pPr>
          </a:lstStyle>
          <a:p>
            <a:endParaRPr lang="zh-CN" altLang="en-US"/>
          </a:p>
        </p:txBody>
      </p:sp>
      <p:sp>
        <p:nvSpPr>
          <p:cNvPr id="2" name="矩形 1"/>
          <p:cNvSpPr/>
          <p:nvPr userDrawn="1"/>
        </p:nvSpPr>
        <p:spPr>
          <a:xfrm>
            <a:off x="673134" y="350189"/>
            <a:ext cx="12066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cstate="prin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Text Placeholder 17"/>
          <p:cNvSpPr>
            <a:spLocks noGrp="1"/>
          </p:cNvSpPr>
          <p:nvPr>
            <p:ph type="body" sz="quarter" idx="13" hasCustomPrompt="1"/>
          </p:nvPr>
        </p:nvSpPr>
        <p:spPr>
          <a:xfrm>
            <a:off x="390783" y="718205"/>
            <a:ext cx="11412653" cy="348301"/>
          </a:xfrm>
          <a:prstGeom prst="rect">
            <a:avLst/>
          </a:prstGeom>
        </p:spPr>
        <p:txBody>
          <a:bodyPr anchor="t">
            <a:noAutofit/>
          </a:bodyPr>
          <a:lstStyle>
            <a:lvl1pPr marL="0" indent="0" algn="ctr">
              <a:buNone/>
              <a:defRPr sz="1600" cap="all">
                <a:solidFill>
                  <a:schemeClr val="tx1"/>
                </a:solidFill>
              </a:defRPr>
            </a:lvl1pPr>
          </a:lstStyle>
          <a:p>
            <a:pPr lvl="0"/>
            <a:r>
              <a:rPr lang="en-CA" dirty="0"/>
              <a:t>SUBTITLE TEXT</a:t>
            </a:r>
            <a:endParaRPr lang="en-US" dirty="0"/>
          </a:p>
        </p:txBody>
      </p:sp>
      <p:sp>
        <p:nvSpPr>
          <p:cNvPr id="9" name="Content Placeholder 8"/>
          <p:cNvSpPr>
            <a:spLocks noGrp="1"/>
          </p:cNvSpPr>
          <p:nvPr>
            <p:ph sz="quarter" idx="14"/>
          </p:nvPr>
        </p:nvSpPr>
        <p:spPr>
          <a:xfrm>
            <a:off x="394139" y="1270768"/>
            <a:ext cx="11412100" cy="402819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2" name="Title 1"/>
          <p:cNvSpPr>
            <a:spLocks noGrp="1"/>
          </p:cNvSpPr>
          <p:nvPr>
            <p:ph type="title"/>
          </p:nvPr>
        </p:nvSpPr>
        <p:spPr/>
        <p:txBody>
          <a:bodyPr/>
          <a:lstStyle/>
          <a:p>
            <a:r>
              <a:rPr lang="zh-CN" altLang="en-US"/>
              <a:t>单击此处编辑母版标题样式</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S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7" name="Content Placeholder 8"/>
          <p:cNvSpPr>
            <a:spLocks noGrp="1"/>
          </p:cNvSpPr>
          <p:nvPr>
            <p:ph sz="quarter" idx="14"/>
          </p:nvPr>
        </p:nvSpPr>
        <p:spPr>
          <a:xfrm>
            <a:off x="394139" y="1270768"/>
            <a:ext cx="11412100" cy="3581508"/>
          </a:xfrm>
        </p:spPr>
        <p:txBody>
          <a:bodyPr>
            <a:no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8" name="Rectangle 7"/>
          <p:cNvSpPr/>
          <p:nvPr userDrawn="1"/>
        </p:nvSpPr>
        <p:spPr>
          <a:xfrm>
            <a:off x="473075" y="5107548"/>
            <a:ext cx="11245850" cy="804333"/>
          </a:xfrm>
          <a:prstGeom prst="rect">
            <a:avLst/>
          </a:prstGeom>
          <a:solidFill>
            <a:srgbClr val="E6E6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2"/>
              </a:solidFill>
            </a:endParaRPr>
          </a:p>
        </p:txBody>
      </p:sp>
      <p:sp>
        <p:nvSpPr>
          <p:cNvPr id="9" name="Text Placeholder 8"/>
          <p:cNvSpPr>
            <a:spLocks noGrp="1"/>
          </p:cNvSpPr>
          <p:nvPr>
            <p:ph type="body" sz="quarter" idx="15" hasCustomPrompt="1"/>
          </p:nvPr>
        </p:nvSpPr>
        <p:spPr>
          <a:xfrm>
            <a:off x="914400" y="5271517"/>
            <a:ext cx="10363200" cy="470330"/>
          </a:xfrm>
          <a:prstGeom prst="rect">
            <a:avLst/>
          </a:prstGeom>
        </p:spPr>
        <p:txBody>
          <a:bodyPr anchor="ctr">
            <a:noAutofit/>
          </a:bodyPr>
          <a:lstStyle>
            <a:lvl1pPr marL="0" indent="0" algn="l">
              <a:buNone/>
              <a:defRPr sz="1500" b="1" baseline="0">
                <a:latin typeface="+mj-l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Executive summary:</a:t>
            </a:r>
          </a:p>
        </p:txBody>
      </p:sp>
      <p:sp>
        <p:nvSpPr>
          <p:cNvPr id="11" name="Text Placeholder 17"/>
          <p:cNvSpPr>
            <a:spLocks noGrp="1"/>
          </p:cNvSpPr>
          <p:nvPr>
            <p:ph type="body" sz="quarter" idx="13" hasCustomPrompt="1"/>
          </p:nvPr>
        </p:nvSpPr>
        <p:spPr>
          <a:xfrm>
            <a:off x="390783" y="718205"/>
            <a:ext cx="11412653" cy="348301"/>
          </a:xfrm>
          <a:prstGeom prst="rect">
            <a:avLst/>
          </a:prstGeom>
        </p:spPr>
        <p:txBody>
          <a:bodyPr anchor="t">
            <a:noAutofit/>
          </a:bodyPr>
          <a:lstStyle>
            <a:lvl1pPr marL="0" indent="0" algn="ctr">
              <a:buNone/>
              <a:defRPr sz="1600" cap="all">
                <a:solidFill>
                  <a:schemeClr val="tx1"/>
                </a:solidFill>
              </a:defRPr>
            </a:lvl1pPr>
          </a:lstStyle>
          <a:p>
            <a:pPr lvl="0"/>
            <a:r>
              <a:rPr lang="en-CA" dirty="0"/>
              <a:t>SUBTITLE TEXT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column)">
    <p:spTree>
      <p:nvGrpSpPr>
        <p:cNvPr id="1" name=""/>
        <p:cNvGrpSpPr/>
        <p:nvPr/>
      </p:nvGrpSpPr>
      <p:grpSpPr>
        <a:xfrm>
          <a:off x="0" y="0"/>
          <a:ext cx="0" cy="0"/>
          <a:chOff x="0" y="0"/>
          <a:chExt cx="0" cy="0"/>
        </a:xfrm>
      </p:grpSpPr>
      <p:sp>
        <p:nvSpPr>
          <p:cNvPr id="6" name="Content Placeholder 8"/>
          <p:cNvSpPr>
            <a:spLocks noGrp="1"/>
          </p:cNvSpPr>
          <p:nvPr>
            <p:ph sz="quarter" idx="14"/>
          </p:nvPr>
        </p:nvSpPr>
        <p:spPr>
          <a:xfrm>
            <a:off x="394139" y="1288286"/>
            <a:ext cx="11412100" cy="4028198"/>
          </a:xfrm>
        </p:spPr>
        <p:txBody>
          <a:bodyPr numCol="3" spcCol="180000">
            <a:normAutofit/>
          </a:bodyPr>
          <a:lstStyle>
            <a:lvl1pPr>
              <a:defRPr sz="1600"/>
            </a:lvl1pPr>
            <a:lvl2pPr>
              <a:defRPr sz="1400"/>
            </a:lvl2pPr>
            <a:lvl3pPr>
              <a:defRPr sz="1200"/>
            </a:lvl3pPr>
            <a:lvl4pPr>
              <a:defRPr sz="1100"/>
            </a:lvl4pPr>
            <a:lvl5pPr>
              <a:defRPr sz="11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0" name="Title 9"/>
          <p:cNvSpPr>
            <a:spLocks noGrp="1"/>
          </p:cNvSpPr>
          <p:nvPr>
            <p:ph type="title"/>
          </p:nvPr>
        </p:nvSpPr>
        <p:spPr/>
        <p:txBody>
          <a:bodyPr/>
          <a:lstStyle/>
          <a:p>
            <a:r>
              <a:rPr lang="zh-CN" altLang="en-US"/>
              <a:t>单击此处编辑母版标题样式</a:t>
            </a:r>
            <a:endParaRPr lang="en-US"/>
          </a:p>
        </p:txBody>
      </p:sp>
      <p:sp>
        <p:nvSpPr>
          <p:cNvPr id="11" name="Text Placeholder 17"/>
          <p:cNvSpPr>
            <a:spLocks noGrp="1"/>
          </p:cNvSpPr>
          <p:nvPr>
            <p:ph type="body" sz="quarter" idx="13" hasCustomPrompt="1"/>
          </p:nvPr>
        </p:nvSpPr>
        <p:spPr>
          <a:xfrm>
            <a:off x="390783" y="718205"/>
            <a:ext cx="11412653" cy="348301"/>
          </a:xfrm>
          <a:prstGeom prst="rect">
            <a:avLst/>
          </a:prstGeom>
        </p:spPr>
        <p:txBody>
          <a:bodyPr anchor="t">
            <a:noAutofit/>
          </a:bodyPr>
          <a:lstStyle>
            <a:lvl1pPr marL="0" indent="0" algn="ctr">
              <a:buNone/>
              <a:defRPr sz="1600" cap="all">
                <a:solidFill>
                  <a:schemeClr val="tx1"/>
                </a:solidFill>
              </a:defRPr>
            </a:lvl1pPr>
          </a:lstStyle>
          <a:p>
            <a:pPr lvl="0"/>
            <a:r>
              <a:rPr lang="en-CA" dirty="0"/>
              <a:t>SUBTITLE TEXT</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3-Column, S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9" name="Rectangle 8"/>
          <p:cNvSpPr/>
          <p:nvPr userDrawn="1"/>
        </p:nvSpPr>
        <p:spPr>
          <a:xfrm>
            <a:off x="473075" y="5107548"/>
            <a:ext cx="11245850" cy="80433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2"/>
              </a:solidFill>
            </a:endParaRPr>
          </a:p>
        </p:txBody>
      </p:sp>
      <p:sp>
        <p:nvSpPr>
          <p:cNvPr id="10" name="Text Placeholder 8"/>
          <p:cNvSpPr>
            <a:spLocks noGrp="1"/>
          </p:cNvSpPr>
          <p:nvPr>
            <p:ph type="body" sz="quarter" idx="15" hasCustomPrompt="1"/>
          </p:nvPr>
        </p:nvSpPr>
        <p:spPr>
          <a:xfrm>
            <a:off x="914400" y="5271517"/>
            <a:ext cx="10363200" cy="470330"/>
          </a:xfrm>
          <a:prstGeom prst="rect">
            <a:avLst/>
          </a:prstGeom>
        </p:spPr>
        <p:txBody>
          <a:bodyPr anchor="ctr">
            <a:noAutofit/>
          </a:bodyPr>
          <a:lstStyle>
            <a:lvl1pPr marL="0" indent="0" algn="l">
              <a:buNone/>
              <a:defRPr sz="1500" b="1" baseline="0">
                <a:latin typeface="+mj-l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Executive summary:</a:t>
            </a:r>
          </a:p>
        </p:txBody>
      </p:sp>
      <p:sp>
        <p:nvSpPr>
          <p:cNvPr id="12" name="Content Placeholder 8"/>
          <p:cNvSpPr>
            <a:spLocks noGrp="1"/>
          </p:cNvSpPr>
          <p:nvPr>
            <p:ph sz="quarter" idx="14"/>
          </p:nvPr>
        </p:nvSpPr>
        <p:spPr>
          <a:xfrm>
            <a:off x="394139" y="1288286"/>
            <a:ext cx="11412100" cy="3572748"/>
          </a:xfrm>
        </p:spPr>
        <p:txBody>
          <a:bodyPr numCol="3" spcCol="180000">
            <a:noAutofit/>
          </a:bodyPr>
          <a:lstStyle>
            <a:lvl1pPr>
              <a:defRPr sz="1600"/>
            </a:lvl1pPr>
            <a:lvl2pPr>
              <a:defRPr sz="1400"/>
            </a:lvl2pPr>
            <a:lvl3pPr>
              <a:defRPr sz="1200"/>
            </a:lvl3pPr>
            <a:lvl4pPr>
              <a:defRPr sz="1100"/>
            </a:lvl4pPr>
            <a:lvl5pPr>
              <a:defRPr sz="11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4" name="Text Placeholder 17"/>
          <p:cNvSpPr>
            <a:spLocks noGrp="1"/>
          </p:cNvSpPr>
          <p:nvPr>
            <p:ph type="body" sz="quarter" idx="13" hasCustomPrompt="1"/>
          </p:nvPr>
        </p:nvSpPr>
        <p:spPr>
          <a:xfrm>
            <a:off x="390783" y="718205"/>
            <a:ext cx="11412653" cy="348301"/>
          </a:xfrm>
          <a:prstGeom prst="rect">
            <a:avLst/>
          </a:prstGeom>
        </p:spPr>
        <p:txBody>
          <a:bodyPr anchor="t">
            <a:noAutofit/>
          </a:bodyPr>
          <a:lstStyle>
            <a:lvl1pPr marL="0" indent="0" algn="ctr">
              <a:buNone/>
              <a:defRPr sz="1600" cap="all">
                <a:solidFill>
                  <a:schemeClr val="tx1"/>
                </a:solidFill>
              </a:defRPr>
            </a:lvl1pPr>
          </a:lstStyle>
          <a:p>
            <a:pPr lvl="0"/>
            <a:r>
              <a:rPr lang="en-CA" dirty="0"/>
              <a:t>SUBTITLE TEXT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Column,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7" name="Picture Placeholder 10"/>
          <p:cNvSpPr>
            <a:spLocks noGrp="1"/>
          </p:cNvSpPr>
          <p:nvPr>
            <p:ph type="pic" sz="quarter" idx="17" hasCustomPrompt="1"/>
          </p:nvPr>
        </p:nvSpPr>
        <p:spPr>
          <a:xfrm>
            <a:off x="8037945" y="1404140"/>
            <a:ext cx="3675841" cy="4046761"/>
          </a:xfrm>
          <a:solidFill>
            <a:schemeClr val="tx2"/>
          </a:solidFill>
        </p:spPr>
        <p:txBody>
          <a:bodyPr anchor="ctr"/>
          <a:lstStyle>
            <a:lvl1pPr marL="0" indent="0" algn="ctr">
              <a:buNone/>
              <a:defRPr baseline="0"/>
            </a:lvl1pPr>
          </a:lstStyle>
          <a:p>
            <a:r>
              <a:rPr lang="en-US" dirty="0"/>
              <a:t>Insert Image</a:t>
            </a:r>
          </a:p>
        </p:txBody>
      </p:sp>
      <p:sp>
        <p:nvSpPr>
          <p:cNvPr id="11" name="Content Placeholder 8"/>
          <p:cNvSpPr>
            <a:spLocks noGrp="1"/>
          </p:cNvSpPr>
          <p:nvPr>
            <p:ph sz="quarter" idx="14"/>
          </p:nvPr>
        </p:nvSpPr>
        <p:spPr>
          <a:xfrm>
            <a:off x="394139" y="1288285"/>
            <a:ext cx="7462344" cy="4168335"/>
          </a:xfrm>
        </p:spPr>
        <p:txBody>
          <a:bodyPr numCol="2" spcCol="180000">
            <a:normAutofit/>
          </a:bodyPr>
          <a:lstStyle>
            <a:lvl1pPr>
              <a:defRPr sz="1600"/>
            </a:lvl1pPr>
            <a:lvl2pPr>
              <a:defRPr sz="1400"/>
            </a:lvl2pPr>
            <a:lvl3pPr>
              <a:defRPr sz="1200"/>
            </a:lvl3pPr>
            <a:lvl4pPr>
              <a:defRPr sz="1100"/>
            </a:lvl4pPr>
            <a:lvl5pPr>
              <a:defRPr sz="11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3" name="Text Placeholder 17"/>
          <p:cNvSpPr>
            <a:spLocks noGrp="1"/>
          </p:cNvSpPr>
          <p:nvPr>
            <p:ph type="body" sz="quarter" idx="13" hasCustomPrompt="1"/>
          </p:nvPr>
        </p:nvSpPr>
        <p:spPr>
          <a:xfrm>
            <a:off x="390783" y="718205"/>
            <a:ext cx="11412653" cy="348301"/>
          </a:xfrm>
          <a:prstGeom prst="rect">
            <a:avLst/>
          </a:prstGeom>
        </p:spPr>
        <p:txBody>
          <a:bodyPr anchor="t">
            <a:noAutofit/>
          </a:bodyPr>
          <a:lstStyle>
            <a:lvl1pPr marL="0" indent="0" algn="ctr">
              <a:buNone/>
              <a:defRPr sz="1600" cap="all">
                <a:solidFill>
                  <a:schemeClr val="tx1"/>
                </a:solidFill>
              </a:defRPr>
            </a:lvl1pPr>
          </a:lstStyle>
          <a:p>
            <a:pPr lvl="0"/>
            <a:r>
              <a:rPr lang="en-CA" dirty="0"/>
              <a:t>SUBTITLE TEXT</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2-Column,Image,S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7" name="Picture Placeholder 10"/>
          <p:cNvSpPr>
            <a:spLocks noGrp="1"/>
          </p:cNvSpPr>
          <p:nvPr>
            <p:ph type="pic" sz="quarter" idx="17" hasCustomPrompt="1"/>
          </p:nvPr>
        </p:nvSpPr>
        <p:spPr>
          <a:xfrm>
            <a:off x="8037945" y="1404141"/>
            <a:ext cx="3675841" cy="3456894"/>
          </a:xfrm>
          <a:solidFill>
            <a:srgbClr val="F2F2F2"/>
          </a:solidFill>
        </p:spPr>
        <p:txBody>
          <a:bodyPr anchor="ctr"/>
          <a:lstStyle>
            <a:lvl1pPr marL="0" indent="0" algn="ctr">
              <a:buNone/>
              <a:defRPr baseline="0"/>
            </a:lvl1pPr>
          </a:lstStyle>
          <a:p>
            <a:r>
              <a:rPr lang="en-US" dirty="0"/>
              <a:t>Insert Image</a:t>
            </a:r>
          </a:p>
        </p:txBody>
      </p:sp>
      <p:sp>
        <p:nvSpPr>
          <p:cNvPr id="11" name="Content Placeholder 8"/>
          <p:cNvSpPr>
            <a:spLocks noGrp="1"/>
          </p:cNvSpPr>
          <p:nvPr>
            <p:ph sz="quarter" idx="14"/>
          </p:nvPr>
        </p:nvSpPr>
        <p:spPr>
          <a:xfrm>
            <a:off x="394139" y="1288286"/>
            <a:ext cx="7462344" cy="3572748"/>
          </a:xfrm>
        </p:spPr>
        <p:txBody>
          <a:bodyPr numCol="2" spcCol="180000">
            <a:noAutofit/>
          </a:bodyPr>
          <a:lstStyle>
            <a:lvl1pPr>
              <a:defRPr sz="1600"/>
            </a:lvl1pPr>
            <a:lvl2pPr>
              <a:defRPr sz="1400"/>
            </a:lvl2pPr>
            <a:lvl3pPr>
              <a:defRPr sz="1200"/>
            </a:lvl3pPr>
            <a:lvl4pPr>
              <a:defRPr sz="1100"/>
            </a:lvl4pPr>
            <a:lvl5pPr>
              <a:defRPr sz="1100"/>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10" name="Rectangle 9"/>
          <p:cNvSpPr/>
          <p:nvPr userDrawn="1"/>
        </p:nvSpPr>
        <p:spPr>
          <a:xfrm>
            <a:off x="473075" y="5107548"/>
            <a:ext cx="11245850" cy="80433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2"/>
              </a:solidFill>
            </a:endParaRPr>
          </a:p>
        </p:txBody>
      </p:sp>
      <p:sp>
        <p:nvSpPr>
          <p:cNvPr id="12" name="Text Placeholder 8"/>
          <p:cNvSpPr>
            <a:spLocks noGrp="1"/>
          </p:cNvSpPr>
          <p:nvPr>
            <p:ph type="body" sz="quarter" idx="15" hasCustomPrompt="1"/>
          </p:nvPr>
        </p:nvSpPr>
        <p:spPr>
          <a:xfrm>
            <a:off x="914400" y="5271517"/>
            <a:ext cx="10363200" cy="470330"/>
          </a:xfrm>
          <a:prstGeom prst="rect">
            <a:avLst/>
          </a:prstGeom>
        </p:spPr>
        <p:txBody>
          <a:bodyPr anchor="ctr">
            <a:noAutofit/>
          </a:bodyPr>
          <a:lstStyle>
            <a:lvl1pPr marL="0" indent="0" algn="l">
              <a:buNone/>
              <a:defRPr sz="1500" b="1" baseline="0">
                <a:latin typeface="+mj-lt"/>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Executive summary:</a:t>
            </a:r>
          </a:p>
        </p:txBody>
      </p:sp>
      <p:sp>
        <p:nvSpPr>
          <p:cNvPr id="14" name="Text Placeholder 17"/>
          <p:cNvSpPr>
            <a:spLocks noGrp="1"/>
          </p:cNvSpPr>
          <p:nvPr>
            <p:ph type="body" sz="quarter" idx="13" hasCustomPrompt="1"/>
          </p:nvPr>
        </p:nvSpPr>
        <p:spPr>
          <a:xfrm>
            <a:off x="390783" y="718205"/>
            <a:ext cx="11412653" cy="348301"/>
          </a:xfrm>
          <a:prstGeom prst="rect">
            <a:avLst/>
          </a:prstGeom>
        </p:spPr>
        <p:txBody>
          <a:bodyPr anchor="t">
            <a:noAutofit/>
          </a:bodyPr>
          <a:lstStyle>
            <a:lvl1pPr marL="0" indent="0" algn="ctr">
              <a:buNone/>
              <a:defRPr sz="1600" cap="all">
                <a:solidFill>
                  <a:schemeClr val="tx1"/>
                </a:solidFill>
              </a:defRPr>
            </a:lvl1pPr>
          </a:lstStyle>
          <a:p>
            <a:pPr lvl="0"/>
            <a:r>
              <a:rPr lang="en-CA" dirty="0"/>
              <a:t>SUBTITLE TEXT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7" cstate="email"/>
          <a:stretch>
            <a:fillRect/>
          </a:stretch>
        </a:blipFill>
        <a:effectLst/>
      </p:bgPr>
    </p:bg>
    <p:spTree>
      <p:nvGrpSpPr>
        <p:cNvPr id="1" name=""/>
        <p:cNvGrpSpPr/>
        <p:nvPr/>
      </p:nvGrpSpPr>
      <p:grpSpPr>
        <a:xfrm>
          <a:off x="0" y="0"/>
          <a:ext cx="0" cy="0"/>
          <a:chOff x="0" y="0"/>
          <a:chExt cx="0" cy="0"/>
        </a:xfrm>
      </p:grpSpPr>
      <p:sp>
        <p:nvSpPr>
          <p:cNvPr id="13" name="Title Placeholder 11"/>
          <p:cNvSpPr>
            <a:spLocks noGrp="1"/>
          </p:cNvSpPr>
          <p:nvPr>
            <p:ph type="title"/>
          </p:nvPr>
        </p:nvSpPr>
        <p:spPr>
          <a:xfrm>
            <a:off x="390783" y="368116"/>
            <a:ext cx="11412653" cy="334403"/>
          </a:xfrm>
          <a:prstGeom prst="rect">
            <a:avLst/>
          </a:prstGeom>
        </p:spPr>
        <p:txBody>
          <a:bodyPr vert="horz" lIns="91440" tIns="45720" rIns="91440" bIns="45720" rtlCol="0" anchor="t">
            <a:noAutofit/>
          </a:bodyPr>
          <a:lstStyle/>
          <a:p>
            <a:r>
              <a:rPr lang="en-CA" dirty="0"/>
              <a:t>PAGE TITLE ON 1 LINE</a:t>
            </a:r>
            <a:endParaRPr lang="en-US" dirty="0"/>
          </a:p>
        </p:txBody>
      </p:sp>
      <p:sp>
        <p:nvSpPr>
          <p:cNvPr id="17" name="Text Placeholder 4"/>
          <p:cNvSpPr>
            <a:spLocks noGrp="1"/>
          </p:cNvSpPr>
          <p:nvPr>
            <p:ph type="body" idx="1"/>
          </p:nvPr>
        </p:nvSpPr>
        <p:spPr>
          <a:xfrm>
            <a:off x="394138" y="1274111"/>
            <a:ext cx="11412483" cy="4027369"/>
          </a:xfrm>
          <a:prstGeom prst="rect">
            <a:avLst/>
          </a:prstGeom>
        </p:spPr>
        <p:txBody>
          <a:bodyPr vert="horz" lIns="91440" tIns="45720" rIns="91440" bIns="45720" rtlCol="0">
            <a:normAutofit/>
          </a:bodyPr>
          <a:lstStyle/>
          <a:p>
            <a:pPr lvl="0"/>
            <a:r>
              <a:rPr lang="en-CA" dirty="0"/>
              <a:t>Click here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p:txStyles>
    <p:title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600" kern="1200" baseline="0">
          <a:solidFill>
            <a:srgbClr val="000000"/>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slide" Target="slide6.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1.png"/><Relationship Id="rId18" Type="http://schemas.openxmlformats.org/officeDocument/2006/relationships/image" Target="../media/image46.jpeg"/><Relationship Id="rId3" Type="http://schemas.openxmlformats.org/officeDocument/2006/relationships/image" Target="../media/image34.jpeg"/><Relationship Id="rId21" Type="http://schemas.microsoft.com/office/2007/relationships/hdphoto" Target="../media/hdphoto5.wdp"/><Relationship Id="rId7" Type="http://schemas.openxmlformats.org/officeDocument/2006/relationships/image" Target="../media/image36.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7.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20.xml"/><Relationship Id="rId6" Type="http://schemas.microsoft.com/office/2007/relationships/hdphoto" Target="../media/hdphoto3.wdp"/><Relationship Id="rId11" Type="http://schemas.openxmlformats.org/officeDocument/2006/relationships/image" Target="../media/image39.jpeg"/><Relationship Id="rId5" Type="http://schemas.openxmlformats.org/officeDocument/2006/relationships/image" Target="../media/image35.jpeg"/><Relationship Id="rId15" Type="http://schemas.openxmlformats.org/officeDocument/2006/relationships/image" Target="../media/image43.png"/><Relationship Id="rId10" Type="http://schemas.openxmlformats.org/officeDocument/2006/relationships/image" Target="../media/image38.jpeg"/><Relationship Id="rId19" Type="http://schemas.openxmlformats.org/officeDocument/2006/relationships/image" Target="../media/image47.jpeg"/><Relationship Id="rId4" Type="http://schemas.microsoft.com/office/2007/relationships/hdphoto" Target="../media/hdphoto2.wdp"/><Relationship Id="rId9" Type="http://schemas.openxmlformats.org/officeDocument/2006/relationships/image" Target="../media/image37.jpe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67.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6.png"/><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2.jpeg"/><Relationship Id="rId7" Type="http://schemas.openxmlformats.org/officeDocument/2006/relationships/image" Target="../media/image42.png"/><Relationship Id="rId2"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84.jpeg"/><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1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chart" Target="../charts/chart9.xml"/><Relationship Id="rId7" Type="http://schemas.openxmlformats.org/officeDocument/2006/relationships/chart" Target="../charts/chart13.xml"/><Relationship Id="rId2" Type="http://schemas.openxmlformats.org/officeDocument/2006/relationships/chart" Target="../charts/chart8.xml"/><Relationship Id="rId1" Type="http://schemas.openxmlformats.org/officeDocument/2006/relationships/slideLayout" Target="../slideLayouts/slideLayout1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 Id="rId9" Type="http://schemas.openxmlformats.org/officeDocument/2006/relationships/chart" Target="../charts/chart15.xml"/></Relationships>
</file>

<file path=ppt/slides/_rels/slide4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07/relationships/hdphoto" Target="../media/hdphoto1.wdp"/><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2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chart" Target="../charts/chart21.xml"/><Relationship Id="rId1" Type="http://schemas.openxmlformats.org/officeDocument/2006/relationships/slideLayout" Target="../slideLayouts/slideLayout13.xml"/><Relationship Id="rId6" Type="http://schemas.openxmlformats.org/officeDocument/2006/relationships/chart" Target="../charts/chart25.xml"/><Relationship Id="rId5" Type="http://schemas.openxmlformats.org/officeDocument/2006/relationships/chart" Target="../charts/chart24.xml"/><Relationship Id="rId10" Type="http://schemas.openxmlformats.org/officeDocument/2006/relationships/image" Target="../media/image67.png"/><Relationship Id="rId4" Type="http://schemas.openxmlformats.org/officeDocument/2006/relationships/chart" Target="../charts/chart23.xml"/><Relationship Id="rId9" Type="http://schemas.openxmlformats.org/officeDocument/2006/relationships/chart" Target="../charts/chart28.xml"/></Relationships>
</file>

<file path=ppt/slides/_rels/slide5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chart" Target="../charts/chart35.xml"/><Relationship Id="rId7" Type="http://schemas.openxmlformats.org/officeDocument/2006/relationships/chart" Target="../charts/chart39.xml"/><Relationship Id="rId2" Type="http://schemas.openxmlformats.org/officeDocument/2006/relationships/chart" Target="../charts/chart34.xml"/><Relationship Id="rId1" Type="http://schemas.openxmlformats.org/officeDocument/2006/relationships/slideLayout" Target="../slideLayouts/slideLayout21.xml"/><Relationship Id="rId6" Type="http://schemas.openxmlformats.org/officeDocument/2006/relationships/chart" Target="../charts/chart38.xml"/><Relationship Id="rId5" Type="http://schemas.openxmlformats.org/officeDocument/2006/relationships/chart" Target="../charts/chart37.xml"/><Relationship Id="rId10" Type="http://schemas.openxmlformats.org/officeDocument/2006/relationships/image" Target="../media/image67.png"/><Relationship Id="rId4" Type="http://schemas.openxmlformats.org/officeDocument/2006/relationships/chart" Target="../charts/chart36.xml"/><Relationship Id="rId9" Type="http://schemas.openxmlformats.org/officeDocument/2006/relationships/chart" Target="../charts/chart41.xml"/></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2.jpeg"/><Relationship Id="rId7" Type="http://schemas.openxmlformats.org/officeDocument/2006/relationships/image" Target="../media/image42.png"/><Relationship Id="rId2"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84.jpeg"/><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1.xml"/><Relationship Id="rId5" Type="http://schemas.openxmlformats.org/officeDocument/2006/relationships/image" Target="../media/image103.jpeg"/><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0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8.png"/><Relationship Id="rId5" Type="http://schemas.openxmlformats.org/officeDocument/2006/relationships/image" Target="../media/image104.png"/><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8.xml"/><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5.png"/><Relationship Id="rId1" Type="http://schemas.openxmlformats.org/officeDocument/2006/relationships/slideLayout" Target="../slideLayouts/slideLayout18.xml"/><Relationship Id="rId6" Type="http://schemas.openxmlformats.org/officeDocument/2006/relationships/image" Target="../media/image117.png"/><Relationship Id="rId5" Type="http://schemas.microsoft.com/office/2007/relationships/hdphoto" Target="../media/hdphoto8.wdp"/><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chart" Target="../charts/chart44.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4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13.xml"/><Relationship Id="rId5" Type="http://schemas.openxmlformats.org/officeDocument/2006/relationships/chart" Target="../charts/chart52.xml"/><Relationship Id="rId4" Type="http://schemas.openxmlformats.org/officeDocument/2006/relationships/chart" Target="../charts/chart51.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13.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90784" y="1584105"/>
            <a:ext cx="11412652" cy="669702"/>
          </a:xfrm>
        </p:spPr>
        <p:txBody>
          <a:bodyPr/>
          <a:lstStyle/>
          <a:p>
            <a:pPr>
              <a:lnSpc>
                <a:spcPct val="100000"/>
              </a:lnSpc>
            </a:pPr>
            <a:r>
              <a:rPr lang="zh-CN" altLang="en-US" sz="3600" b="1" spc="300" dirty="0">
                <a:latin typeface="微软雅黑" panose="020B0503020204020204" pitchFamily="34" charset="-122"/>
                <a:ea typeface="微软雅黑" panose="020B0503020204020204" pitchFamily="34" charset="-122"/>
              </a:rPr>
              <a:t>英菲尼迪品牌</a:t>
            </a:r>
            <a:r>
              <a:rPr lang="en-US" altLang="zh-CN" sz="3600" b="1" spc="300" dirty="0">
                <a:latin typeface="微软雅黑" panose="020B0503020204020204" pitchFamily="34" charset="-122"/>
                <a:ea typeface="微软雅黑" panose="020B0503020204020204" pitchFamily="34" charset="-122"/>
              </a:rPr>
              <a:t>2017</a:t>
            </a:r>
            <a:r>
              <a:rPr lang="zh-CN" altLang="en-US" sz="3600" b="1" spc="300" dirty="0">
                <a:latin typeface="微软雅黑" panose="020B0503020204020204" pitchFamily="34" charset="-122"/>
                <a:ea typeface="微软雅黑" panose="020B0503020204020204" pitchFamily="34" charset="-122"/>
              </a:rPr>
              <a:t>年度合作规划</a:t>
            </a:r>
            <a:endParaRPr lang="en-US" altLang="zh-CN" sz="3600" b="1" spc="300" dirty="0">
              <a:latin typeface="微软雅黑" panose="020B0503020204020204" pitchFamily="34" charset="-122"/>
              <a:ea typeface="微软雅黑" panose="020B0503020204020204" pitchFamily="34" charset="-122"/>
            </a:endParaRPr>
          </a:p>
        </p:txBody>
      </p:sp>
      <p:grpSp>
        <p:nvGrpSpPr>
          <p:cNvPr id="9" name="组合 8"/>
          <p:cNvGrpSpPr/>
          <p:nvPr/>
        </p:nvGrpSpPr>
        <p:grpSpPr>
          <a:xfrm>
            <a:off x="5271752" y="978794"/>
            <a:ext cx="1648496" cy="337287"/>
            <a:chOff x="4842456" y="1030310"/>
            <a:chExt cx="1648496" cy="337287"/>
          </a:xfrm>
        </p:grpSpPr>
        <p:sp>
          <p:nvSpPr>
            <p:cNvPr id="7" name="矩形 6"/>
            <p:cNvSpPr/>
            <p:nvPr/>
          </p:nvSpPr>
          <p:spPr>
            <a:xfrm>
              <a:off x="4842456" y="1030310"/>
              <a:ext cx="1648496" cy="3090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842456" y="1331597"/>
              <a:ext cx="1648496" cy="360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grpSp>
      <p:sp>
        <p:nvSpPr>
          <p:cNvPr id="10" name="矩形 9"/>
          <p:cNvSpPr/>
          <p:nvPr/>
        </p:nvSpPr>
        <p:spPr>
          <a:xfrm>
            <a:off x="5271753" y="985553"/>
            <a:ext cx="1635244" cy="307777"/>
          </a:xfrm>
          <a:prstGeom prst="rect">
            <a:avLst/>
          </a:prstGeom>
        </p:spPr>
        <p:txBody>
          <a:bodyPr wrap="square">
            <a:spAutoFit/>
          </a:bodyPr>
          <a:lstStyle/>
          <a:p>
            <a:pPr algn="ctr"/>
            <a:r>
              <a:rPr lang="en-US" altLang="zh-CN" sz="1400" dirty="0">
                <a:solidFill>
                  <a:schemeClr val="bg1"/>
                </a:solidFill>
                <a:latin typeface="Impact" panose="020B0806030902050204" pitchFamily="34" charset="0"/>
              </a:rPr>
              <a:t>2017  ANNUAL  PLAN</a:t>
            </a:r>
            <a:endParaRPr lang="zh-CN" altLang="en-US" sz="1400" dirty="0">
              <a:solidFill>
                <a:schemeClr val="bg1"/>
              </a:solidFill>
              <a:latin typeface="Impact" panose="020B0806030902050204" pitchFamily="34" charset="0"/>
            </a:endParaRPr>
          </a:p>
        </p:txBody>
      </p:sp>
      <p:sp>
        <p:nvSpPr>
          <p:cNvPr id="11" name="文本框 7"/>
          <p:cNvSpPr txBox="1"/>
          <p:nvPr/>
        </p:nvSpPr>
        <p:spPr>
          <a:xfrm>
            <a:off x="4953700" y="2261074"/>
            <a:ext cx="2284600" cy="253916"/>
          </a:xfrm>
          <a:prstGeom prst="rect">
            <a:avLst/>
          </a:prstGeom>
          <a:noFill/>
        </p:spPr>
        <p:txBody>
          <a:bodyPr wrap="none" rtlCol="0">
            <a:spAutoFit/>
          </a:bodyPr>
          <a:lstStyle/>
          <a:p>
            <a:pPr algn="ctr"/>
            <a:r>
              <a:rPr lang="zh-CN" altLang="en-US" sz="1050" dirty="0">
                <a:latin typeface="微软雅黑" panose="020B0503020204020204" pitchFamily="34" charset="-122"/>
                <a:ea typeface="微软雅黑" panose="020B0503020204020204" pitchFamily="34" charset="-122"/>
              </a:rPr>
              <a:t>易车公司</a:t>
            </a:r>
            <a:r>
              <a:rPr lang="en-US" altLang="zh-CN" sz="1050" dirty="0">
                <a:latin typeface="微软雅黑" panose="020B0503020204020204" pitchFamily="34" charset="-122"/>
                <a:ea typeface="微软雅黑" panose="020B0503020204020204" pitchFamily="34" charset="-122"/>
              </a:rPr>
              <a:t> </a:t>
            </a:r>
            <a:r>
              <a:rPr lang="zh-CN" altLang="en-US" sz="1050" dirty="0">
                <a:latin typeface="微软雅黑" panose="020B0503020204020204" pitchFamily="34" charset="-122"/>
                <a:ea typeface="微软雅黑" panose="020B0503020204020204" pitchFamily="34" charset="-122"/>
              </a:rPr>
              <a:t>营销策略中心 营销策划部</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1527634"/>
            <a:ext cx="12192000" cy="208823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altLang="zh-CN" sz="4000" dirty="0">
                <a:solidFill>
                  <a:schemeClr val="tx1">
                    <a:lumMod val="50000"/>
                    <a:lumOff val="50000"/>
                  </a:schemeClr>
                </a:solidFill>
                <a:latin typeface="微软雅黑" panose="020B0503020204020204" pitchFamily="34" charset="-122"/>
                <a:ea typeface="微软雅黑" panose="020B0503020204020204" pitchFamily="34" charset="-122"/>
              </a:rPr>
              <a:t>2016</a:t>
            </a:r>
            <a:r>
              <a:rPr lang="zh-CN" altLang="en-US" sz="4000" dirty="0">
                <a:solidFill>
                  <a:schemeClr val="tx1">
                    <a:lumMod val="50000"/>
                    <a:lumOff val="50000"/>
                  </a:schemeClr>
                </a:solidFill>
                <a:latin typeface="微软雅黑" panose="020B0503020204020204" pitchFamily="34" charset="-122"/>
                <a:ea typeface="微软雅黑" panose="020B0503020204020204" pitchFamily="34" charset="-122"/>
              </a:rPr>
              <a:t>年</a:t>
            </a:r>
            <a:r>
              <a:rPr lang="en-US" altLang="zh-CN" sz="4000" dirty="0">
                <a:solidFill>
                  <a:schemeClr val="tx1">
                    <a:lumMod val="50000"/>
                    <a:lumOff val="50000"/>
                  </a:schemeClr>
                </a:solidFill>
                <a:latin typeface="微软雅黑" panose="020B0503020204020204" pitchFamily="34" charset="-122"/>
                <a:ea typeface="微软雅黑" panose="020B0503020204020204" pitchFamily="34" charset="-122"/>
              </a:rPr>
              <a:t>Q3</a:t>
            </a:r>
            <a:r>
              <a:rPr lang="zh-CN" altLang="en-US" sz="4000" dirty="0">
                <a:solidFill>
                  <a:schemeClr val="tx1">
                    <a:lumMod val="50000"/>
                    <a:lumOff val="50000"/>
                  </a:schemeClr>
                </a:solidFill>
                <a:latin typeface="微软雅黑" panose="020B0503020204020204" pitchFamily="34" charset="-122"/>
                <a:ea typeface="微软雅黑" panose="020B0503020204020204" pitchFamily="34" charset="-122"/>
              </a:rPr>
              <a:t>，易车为经销商提供销售线索</a:t>
            </a:r>
            <a:br>
              <a:rPr lang="en-US" altLang="zh-CN" sz="4000" dirty="0">
                <a:solidFill>
                  <a:schemeClr val="tx1">
                    <a:lumMod val="50000"/>
                    <a:lumOff val="50000"/>
                  </a:schemeClr>
                </a:solidFill>
                <a:latin typeface="微软雅黑" panose="020B0503020204020204" pitchFamily="34" charset="-122"/>
                <a:ea typeface="微软雅黑" panose="020B0503020204020204" pitchFamily="34" charset="-122"/>
              </a:rPr>
            </a:br>
            <a:r>
              <a:rPr lang="en-US" altLang="zh-CN" sz="5400" dirty="0">
                <a:solidFill>
                  <a:srgbClr val="00B050"/>
                </a:solidFill>
                <a:latin typeface="微软雅黑" panose="020B0503020204020204" pitchFamily="34" charset="-122"/>
                <a:ea typeface="微软雅黑" panose="020B0503020204020204" pitchFamily="34" charset="-122"/>
              </a:rPr>
              <a:t>&gt;2,700</a:t>
            </a:r>
            <a:r>
              <a:rPr lang="zh-CN" altLang="en-US" sz="5400" dirty="0">
                <a:solidFill>
                  <a:srgbClr val="00B050"/>
                </a:solidFill>
                <a:latin typeface="微软雅黑" panose="020B0503020204020204" pitchFamily="34" charset="-122"/>
                <a:ea typeface="微软雅黑" panose="020B0503020204020204" pitchFamily="34" charset="-122"/>
              </a:rPr>
              <a:t>万</a:t>
            </a:r>
            <a:br>
              <a:rPr lang="en-US" altLang="zh-CN" sz="5400" dirty="0">
                <a:solidFill>
                  <a:schemeClr val="tx1">
                    <a:lumMod val="50000"/>
                    <a:lumOff val="50000"/>
                  </a:schemeClr>
                </a:solidFill>
                <a:latin typeface="微软雅黑" panose="020B0503020204020204" pitchFamily="34" charset="-122"/>
                <a:ea typeface="微软雅黑" panose="020B0503020204020204" pitchFamily="34" charset="-122"/>
              </a:rPr>
            </a:br>
            <a:r>
              <a:rPr lang="en-US" altLang="zh-CN" sz="5400" dirty="0">
                <a:solidFill>
                  <a:srgbClr val="00B050"/>
                </a:solidFill>
                <a:latin typeface="微软雅黑" panose="020B0503020204020204" pitchFamily="34" charset="-122"/>
                <a:ea typeface="微软雅黑" panose="020B0503020204020204" pitchFamily="34" charset="-122"/>
              </a:rPr>
              <a:t>75%</a:t>
            </a:r>
            <a:r>
              <a:rPr lang="zh-CN" altLang="en-US" sz="5400" dirty="0">
                <a:solidFill>
                  <a:schemeClr val="tx1">
                    <a:lumMod val="50000"/>
                    <a:lumOff val="50000"/>
                  </a:schemeClr>
                </a:solidFill>
                <a:latin typeface="微软雅黑" panose="020B0503020204020204" pitchFamily="34" charset="-122"/>
                <a:ea typeface="微软雅黑" panose="020B0503020204020204" pitchFamily="34" charset="-122"/>
              </a:rPr>
              <a:t>来自移动端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图表 19"/>
          <p:cNvGraphicFramePr/>
          <p:nvPr/>
        </p:nvGraphicFramePr>
        <p:xfrm>
          <a:off x="2535936" y="1943100"/>
          <a:ext cx="7107936" cy="3726180"/>
        </p:xfrm>
        <a:graphic>
          <a:graphicData uri="http://schemas.openxmlformats.org/drawingml/2006/chart">
            <c:chart xmlns:c="http://schemas.openxmlformats.org/drawingml/2006/chart" xmlns:r="http://schemas.openxmlformats.org/officeDocument/2006/relationships" r:id="rId3"/>
          </a:graphicData>
        </a:graphic>
      </p:graphicFrame>
      <p:sp>
        <p:nvSpPr>
          <p:cNvPr id="15" name="文本框 35"/>
          <p:cNvSpPr txBox="1"/>
          <p:nvPr/>
        </p:nvSpPr>
        <p:spPr>
          <a:xfrm>
            <a:off x="1053210" y="5973907"/>
            <a:ext cx="4224470" cy="302641"/>
          </a:xfrm>
          <a:prstGeom prst="rect">
            <a:avLst/>
          </a:prstGeom>
          <a:noFill/>
        </p:spPr>
        <p:txBody>
          <a:bodyPr wrap="square" lIns="162556" tIns="81277" rIns="162556" bIns="81277" rtlCol="0">
            <a:spAutoFit/>
          </a:bodyPr>
          <a:lstStyle/>
          <a:p>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数据来源：</a:t>
            </a:r>
            <a:r>
              <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rPr>
              <a:t>2016</a:t>
            </a:r>
            <a:r>
              <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rPr>
              <a:t>年上半年下单网友抽样回访</a:t>
            </a:r>
            <a:r>
              <a:rPr lang="en-US" altLang="zh-CN" sz="900" dirty="0">
                <a:solidFill>
                  <a:schemeClr val="tx1">
                    <a:lumMod val="65000"/>
                    <a:lumOff val="35000"/>
                  </a:schemeClr>
                </a:solidFill>
                <a:latin typeface="微软雅黑" panose="020B0503020204020204" pitchFamily="34" charset="-122"/>
                <a:ea typeface="微软雅黑" panose="020B0503020204020204" pitchFamily="34" charset="-122"/>
              </a:rPr>
              <a:t>N=5000</a:t>
            </a:r>
            <a:endParaRPr lang="zh-CN" altLang="en-US" sz="9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 name="标题 1"/>
          <p:cNvSpPr txBox="1"/>
          <p:nvPr/>
        </p:nvSpPr>
        <p:spPr>
          <a:xfrm>
            <a:off x="0" y="617538"/>
            <a:ext cx="12192000" cy="13255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solidFill>
                  <a:srgbClr val="26A197"/>
                </a:solidFill>
                <a:latin typeface="微软雅黑" panose="020B0503020204020204" pitchFamily="34" charset="-122"/>
                <a:ea typeface="微软雅黑" panose="020B0503020204020204" pitchFamily="34" charset="-122"/>
              </a:rPr>
              <a:t>移动端用户购车决策周期更短</a:t>
            </a:r>
          </a:p>
        </p:txBody>
      </p:sp>
      <p:cxnSp>
        <p:nvCxnSpPr>
          <p:cNvPr id="14" name="直接连接符 13"/>
          <p:cNvCxnSpPr/>
          <p:nvPr/>
        </p:nvCxnSpPr>
        <p:spPr>
          <a:xfrm>
            <a:off x="3373393" y="3192157"/>
            <a:ext cx="308919" cy="22777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108802" y="2948982"/>
            <a:ext cx="2332140" cy="369332"/>
          </a:xfrm>
          <a:prstGeom prst="rect">
            <a:avLst/>
          </a:prstGeom>
          <a:noFill/>
        </p:spPr>
        <p:txBody>
          <a:bodyPr wrap="square" rtlCol="0">
            <a:spAutoFit/>
          </a:bodyPr>
          <a:lstStyle/>
          <a:p>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69%</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用户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30</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天内成交</a:t>
            </a:r>
          </a:p>
        </p:txBody>
      </p:sp>
      <p:cxnSp>
        <p:nvCxnSpPr>
          <p:cNvPr id="18" name="直接连接符 17"/>
          <p:cNvCxnSpPr/>
          <p:nvPr/>
        </p:nvCxnSpPr>
        <p:spPr>
          <a:xfrm flipV="1">
            <a:off x="8517920" y="2965537"/>
            <a:ext cx="341871" cy="226620"/>
          </a:xfrm>
          <a:prstGeom prst="line">
            <a:avLst/>
          </a:prstGeom>
          <a:ln>
            <a:solidFill>
              <a:schemeClr val="bg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8859791" y="2683997"/>
            <a:ext cx="2332140" cy="369332"/>
          </a:xfrm>
          <a:prstGeom prst="rect">
            <a:avLst/>
          </a:prstGeom>
          <a:noFill/>
        </p:spPr>
        <p:txBody>
          <a:bodyPr wrap="square" rtlCol="0">
            <a:spAutoFit/>
          </a:bodyPr>
          <a:lstStyle/>
          <a:p>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57%</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用户</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30</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天内成交</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易车媒体介绍</a:t>
            </a:r>
          </a:p>
        </p:txBody>
      </p:sp>
      <p:sp>
        <p:nvSpPr>
          <p:cNvPr id="4" name="TextBox 23"/>
          <p:cNvSpPr txBox="1"/>
          <p:nvPr/>
        </p:nvSpPr>
        <p:spPr>
          <a:xfrm>
            <a:off x="6783688" y="2023649"/>
            <a:ext cx="4486017" cy="332399"/>
          </a:xfrm>
          <a:prstGeom prst="rect">
            <a:avLst/>
          </a:prstGeom>
          <a:solidFill>
            <a:srgbClr val="D1BB4B"/>
          </a:solidFill>
        </p:spPr>
        <p:txBody>
          <a:bodyPr wrap="square" rtlCol="0">
            <a:spAutoFit/>
          </a:bodyPr>
          <a:lstStyle/>
          <a:p>
            <a:pPr algn="ctr">
              <a:lnSpc>
                <a:spcPct val="130000"/>
              </a:lnSpc>
              <a:spcBef>
                <a:spcPts val="600"/>
              </a:spcBef>
            </a:pPr>
            <a:r>
              <a:rPr lang="zh-CN" altLang="en-US" sz="1200" b="1" kern="0" spc="600" dirty="0">
                <a:solidFill>
                  <a:schemeClr val="bg1"/>
                </a:solidFill>
                <a:latin typeface="微软雅黑" panose="020B0503020204020204" pitchFamily="34" charset="-122"/>
                <a:ea typeface="微软雅黑" panose="020B0503020204020204" pitchFamily="34" charset="-122"/>
                <a:cs typeface="+mn-ea"/>
                <a:sym typeface="+mn-lt"/>
              </a:rPr>
              <a:t>经销商会员合作情况</a:t>
            </a:r>
          </a:p>
        </p:txBody>
      </p:sp>
      <p:sp>
        <p:nvSpPr>
          <p:cNvPr id="6" name="文本框 5"/>
          <p:cNvSpPr txBox="1"/>
          <p:nvPr/>
        </p:nvSpPr>
        <p:spPr>
          <a:xfrm>
            <a:off x="1150647" y="1197515"/>
            <a:ext cx="10469853" cy="400110"/>
          </a:xfrm>
          <a:prstGeom prst="rect">
            <a:avLst/>
          </a:prstGeom>
          <a:noFill/>
        </p:spPr>
        <p:txBody>
          <a:bodyPr wrap="squar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lang="zh-CN" altLang="en-US" sz="2000" b="1" dirty="0">
                <a:solidFill>
                  <a:srgbClr val="272727"/>
                </a:solidFill>
                <a:latin typeface="微软雅黑" panose="020B0503020204020204" pitchFamily="34" charset="-122"/>
                <a:ea typeface="微软雅黑" panose="020B0503020204020204" pitchFamily="34" charset="-122"/>
              </a:rPr>
              <a:t>经销商</a:t>
            </a:r>
            <a:r>
              <a:rPr lang="zh-CN" altLang="en-US" sz="2000" b="1" dirty="0">
                <a:solidFill>
                  <a:srgbClr val="D1BB4B"/>
                </a:solidFill>
                <a:latin typeface="微软雅黑" panose="020B0503020204020204" pitchFamily="34" charset="-122"/>
                <a:ea typeface="微软雅黑" panose="020B0503020204020204" pitchFamily="34" charset="-122"/>
              </a:rPr>
              <a:t>会员合作</a:t>
            </a:r>
            <a:r>
              <a:rPr lang="zh-CN" altLang="en-US" sz="2000" b="1" dirty="0">
                <a:solidFill>
                  <a:srgbClr val="272727"/>
                </a:solidFill>
                <a:latin typeface="微软雅黑" panose="020B0503020204020204" pitchFamily="34" charset="-122"/>
                <a:ea typeface="微软雅黑" panose="020B0503020204020204" pitchFamily="34" charset="-122"/>
              </a:rPr>
              <a:t>情况：</a:t>
            </a:r>
            <a:r>
              <a:rPr lang="en-US" altLang="zh-CN" dirty="0">
                <a:solidFill>
                  <a:srgbClr val="272727"/>
                </a:solidFill>
                <a:latin typeface="微软雅黑" panose="020B0503020204020204" pitchFamily="34" charset="-122"/>
                <a:ea typeface="微软雅黑" panose="020B0503020204020204" pitchFamily="34" charset="-122"/>
              </a:rPr>
              <a:t>2017</a:t>
            </a:r>
            <a:r>
              <a:rPr lang="zh-CN" altLang="en-US" dirty="0">
                <a:solidFill>
                  <a:srgbClr val="272727"/>
                </a:solidFill>
                <a:latin typeface="微软雅黑" panose="020B0503020204020204" pitchFamily="34" charset="-122"/>
                <a:ea typeface="微软雅黑" panose="020B0503020204020204" pitchFamily="34" charset="-122"/>
              </a:rPr>
              <a:t>年英菲尼迪品牌集采效果理想，经销商合作意向较强</a:t>
            </a:r>
          </a:p>
        </p:txBody>
      </p:sp>
      <p:sp>
        <p:nvSpPr>
          <p:cNvPr id="9" name="矩形 8"/>
          <p:cNvSpPr/>
          <p:nvPr/>
        </p:nvSpPr>
        <p:spPr>
          <a:xfrm>
            <a:off x="2595835" y="4094549"/>
            <a:ext cx="1338828" cy="369332"/>
          </a:xfrm>
          <a:prstGeom prst="rect">
            <a:avLst/>
          </a:prstGeom>
        </p:spPr>
        <p:txBody>
          <a:bodyPr wrap="none">
            <a:spAutoFit/>
          </a:bodyPr>
          <a:lstStyle/>
          <a:p>
            <a:pPr algn="r"/>
            <a:r>
              <a:rPr lang="zh-CN" altLang="en-US" b="1" dirty="0">
                <a:effectLst>
                  <a:glow>
                    <a:schemeClr val="accent1"/>
                  </a:glow>
                </a:effectLst>
                <a:latin typeface="微软雅黑" panose="020B0503020204020204" pitchFamily="34" charset="-122"/>
                <a:ea typeface="微软雅黑" panose="020B0503020204020204" pitchFamily="34" charset="-122"/>
              </a:rPr>
              <a:t>已加入集采</a:t>
            </a:r>
            <a:endParaRPr lang="en-US" altLang="zh-CN" b="1" dirty="0">
              <a:effectLst>
                <a:glow>
                  <a:schemeClr val="accent1"/>
                </a:glo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1089795" y="3855634"/>
            <a:ext cx="1829347" cy="923330"/>
          </a:xfrm>
          <a:prstGeom prst="rect">
            <a:avLst/>
          </a:prstGeom>
          <a:noFill/>
        </p:spPr>
        <p:txBody>
          <a:bodyPr wrap="none" rtlCol="0">
            <a:spAutoFit/>
          </a:bodyPr>
          <a:lstStyle/>
          <a:p>
            <a:r>
              <a:rPr lang="en-US" altLang="zh-CN" sz="3200" dirty="0">
                <a:solidFill>
                  <a:schemeClr val="bg1">
                    <a:lumMod val="75000"/>
                  </a:schemeClr>
                </a:solidFill>
                <a:latin typeface="Impact" panose="020B0806030902050204" pitchFamily="34" charset="0"/>
              </a:rPr>
              <a:t> AGREED</a:t>
            </a:r>
            <a:r>
              <a:rPr lang="en-US" altLang="zh-CN" sz="5400" b="1" dirty="0">
                <a:solidFill>
                  <a:schemeClr val="bg1">
                    <a:lumMod val="75000"/>
                  </a:schemeClr>
                </a:solidFill>
              </a:rPr>
              <a:t> </a:t>
            </a:r>
            <a:endParaRPr lang="zh-CN" altLang="en-US" sz="5400" dirty="0">
              <a:solidFill>
                <a:schemeClr val="bg1">
                  <a:lumMod val="75000"/>
                </a:schemeClr>
              </a:solidFill>
              <a:latin typeface="Impact" panose="020B0806030902050204" pitchFamily="34" charset="0"/>
            </a:endParaRPr>
          </a:p>
        </p:txBody>
      </p:sp>
      <p:grpSp>
        <p:nvGrpSpPr>
          <p:cNvPr id="17" name="组合 16"/>
          <p:cNvGrpSpPr/>
          <p:nvPr/>
        </p:nvGrpSpPr>
        <p:grpSpPr>
          <a:xfrm flipH="1">
            <a:off x="6934200" y="2509304"/>
            <a:ext cx="3842740" cy="3255562"/>
            <a:chOff x="3392871" y="2882899"/>
            <a:chExt cx="1349152" cy="1143000"/>
          </a:xfrm>
        </p:grpSpPr>
        <p:sp>
          <p:nvSpPr>
            <p:cNvPr id="21" name="等腰三角形 20"/>
            <p:cNvSpPr/>
            <p:nvPr/>
          </p:nvSpPr>
          <p:spPr>
            <a:xfrm rot="5400000">
              <a:off x="4354896" y="3381374"/>
              <a:ext cx="215900" cy="209550"/>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mn-ea"/>
                <a:cs typeface="+mn-ea"/>
                <a:sym typeface="+mn-lt"/>
              </a:endParaRPr>
            </a:p>
          </p:txBody>
        </p:sp>
        <p:sp>
          <p:nvSpPr>
            <p:cNvPr id="18" name="椭圆 17"/>
            <p:cNvSpPr/>
            <p:nvPr/>
          </p:nvSpPr>
          <p:spPr>
            <a:xfrm>
              <a:off x="3507171" y="2997199"/>
              <a:ext cx="914400" cy="914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mn-ea"/>
                <a:cs typeface="+mn-ea"/>
                <a:sym typeface="+mn-lt"/>
              </a:endParaRPr>
            </a:p>
          </p:txBody>
        </p:sp>
        <p:sp>
          <p:nvSpPr>
            <p:cNvPr id="19" name="空心弧 18"/>
            <p:cNvSpPr/>
            <p:nvPr/>
          </p:nvSpPr>
          <p:spPr>
            <a:xfrm>
              <a:off x="3392871" y="2882899"/>
              <a:ext cx="1143000" cy="1143000"/>
            </a:xfrm>
            <a:prstGeom prst="blockArc">
              <a:avLst>
                <a:gd name="adj1" fmla="val 9340860"/>
                <a:gd name="adj2" fmla="val 20959359"/>
                <a:gd name="adj3" fmla="val 18302"/>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solidFill>
                  <a:schemeClr val="tx1"/>
                </a:solidFill>
                <a:latin typeface="+mn-ea"/>
                <a:cs typeface="+mn-ea"/>
                <a:sym typeface="+mn-lt"/>
              </a:endParaRPr>
            </a:p>
          </p:txBody>
        </p:sp>
        <p:sp>
          <p:nvSpPr>
            <p:cNvPr id="20" name="空心弧 19"/>
            <p:cNvSpPr/>
            <p:nvPr/>
          </p:nvSpPr>
          <p:spPr>
            <a:xfrm flipV="1">
              <a:off x="3392871" y="2882899"/>
              <a:ext cx="1143000" cy="1143000"/>
            </a:xfrm>
            <a:prstGeom prst="blockArc">
              <a:avLst>
                <a:gd name="adj1" fmla="val 12153087"/>
                <a:gd name="adj2" fmla="val 20703436"/>
                <a:gd name="adj3" fmla="val 178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solidFill>
                  <a:schemeClr val="tx1"/>
                </a:solidFill>
                <a:latin typeface="+mn-ea"/>
                <a:cs typeface="+mn-ea"/>
                <a:sym typeface="+mn-lt"/>
              </a:endParaRPr>
            </a:p>
          </p:txBody>
        </p:sp>
        <p:sp>
          <p:nvSpPr>
            <p:cNvPr id="22" name="TextBox 10"/>
            <p:cNvSpPr txBox="1"/>
            <p:nvPr/>
          </p:nvSpPr>
          <p:spPr>
            <a:xfrm>
              <a:off x="3681504" y="3307094"/>
              <a:ext cx="549569" cy="256097"/>
            </a:xfrm>
            <a:prstGeom prst="rect">
              <a:avLst/>
            </a:prstGeom>
            <a:noFill/>
          </p:spPr>
          <p:txBody>
            <a:bodyPr wrap="square" rtlCol="0">
              <a:spAutoFit/>
            </a:bodyPr>
            <a:lstStyle/>
            <a:p>
              <a:pPr algn="ctr">
                <a:lnSpc>
                  <a:spcPct val="130000"/>
                </a:lnSpc>
                <a:spcBef>
                  <a:spcPts val="600"/>
                </a:spcBef>
              </a:pPr>
              <a:r>
                <a:rPr lang="zh-CN" altLang="en-US" sz="1400" kern="0" dirty="0">
                  <a:latin typeface="微软雅黑" panose="020B0503020204020204" pitchFamily="34" charset="-122"/>
                  <a:ea typeface="微软雅黑" panose="020B0503020204020204" pitchFamily="34" charset="-122"/>
                  <a:cs typeface="+mn-ea"/>
                  <a:sym typeface="+mn-lt"/>
                </a:rPr>
                <a:t>英菲尼迪</a:t>
              </a:r>
              <a:endParaRPr lang="en-US" altLang="zh-CN" sz="1400" kern="0" dirty="0">
                <a:latin typeface="微软雅黑" panose="020B0503020204020204" pitchFamily="34" charset="-122"/>
                <a:ea typeface="微软雅黑" panose="020B0503020204020204" pitchFamily="34" charset="-122"/>
                <a:cs typeface="+mn-ea"/>
                <a:sym typeface="+mn-lt"/>
              </a:endParaRPr>
            </a:p>
            <a:p>
              <a:pPr algn="ctr">
                <a:lnSpc>
                  <a:spcPct val="130000"/>
                </a:lnSpc>
                <a:spcBef>
                  <a:spcPts val="600"/>
                </a:spcBef>
              </a:pPr>
              <a:r>
                <a:rPr lang="en-US" altLang="zh-CN" sz="1400" kern="0" dirty="0">
                  <a:latin typeface="微软雅黑" panose="020B0503020204020204" pitchFamily="34" charset="-122"/>
                  <a:ea typeface="微软雅黑" panose="020B0503020204020204" pitchFamily="34" charset="-122"/>
                  <a:cs typeface="+mn-ea"/>
                  <a:sym typeface="+mn-lt"/>
                </a:rPr>
                <a:t>101</a:t>
              </a:r>
              <a:r>
                <a:rPr lang="zh-CN" altLang="en-US" sz="1400" kern="0" dirty="0">
                  <a:latin typeface="微软雅黑" panose="020B0503020204020204" pitchFamily="34" charset="-122"/>
                  <a:ea typeface="微软雅黑" panose="020B0503020204020204" pitchFamily="34" charset="-122"/>
                  <a:cs typeface="+mn-ea"/>
                  <a:sym typeface="+mn-lt"/>
                </a:rPr>
                <a:t>家经销商</a:t>
              </a:r>
            </a:p>
          </p:txBody>
        </p:sp>
        <p:sp>
          <p:nvSpPr>
            <p:cNvPr id="23" name="任意多边形 22"/>
            <p:cNvSpPr/>
            <p:nvPr/>
          </p:nvSpPr>
          <p:spPr>
            <a:xfrm>
              <a:off x="4105426" y="2969342"/>
              <a:ext cx="636597" cy="105767"/>
            </a:xfrm>
            <a:custGeom>
              <a:avLst/>
              <a:gdLst>
                <a:gd name="connsiteX0" fmla="*/ 0 w 1402080"/>
                <a:gd name="connsiteY0" fmla="*/ 243840 h 243840"/>
                <a:gd name="connsiteX1" fmla="*/ 447040 w 1402080"/>
                <a:gd name="connsiteY1" fmla="*/ 0 h 243840"/>
                <a:gd name="connsiteX2" fmla="*/ 1402080 w 1402080"/>
                <a:gd name="connsiteY2" fmla="*/ 0 h 243840"/>
              </a:gdLst>
              <a:ahLst/>
              <a:cxnLst>
                <a:cxn ang="0">
                  <a:pos x="connsiteX0" y="connsiteY0"/>
                </a:cxn>
                <a:cxn ang="0">
                  <a:pos x="connsiteX1" y="connsiteY1"/>
                </a:cxn>
                <a:cxn ang="0">
                  <a:pos x="connsiteX2" y="connsiteY2"/>
                </a:cxn>
              </a:cxnLst>
              <a:rect l="l" t="t" r="r" b="b"/>
              <a:pathLst>
                <a:path w="1402080" h="243840">
                  <a:moveTo>
                    <a:pt x="0" y="243840"/>
                  </a:moveTo>
                  <a:lnTo>
                    <a:pt x="447040" y="0"/>
                  </a:lnTo>
                  <a:lnTo>
                    <a:pt x="1402080" y="0"/>
                  </a:lnTo>
                </a:path>
              </a:pathLst>
            </a:custGeom>
            <a:noFill/>
            <a:ln>
              <a:solidFill>
                <a:schemeClr val="tx1"/>
              </a:solidFill>
              <a:prstDash val="dashDot"/>
              <a:headEnd type="oval"/>
              <a:tailEnd type="oval"/>
            </a:ln>
          </p:spPr>
          <p:txBody>
            <a:bodyPr rtlCol="0" anchor="ctr"/>
            <a:lstStyle/>
            <a:p>
              <a:pPr algn="ctr"/>
              <a:endParaRPr lang="zh-CN" altLang="en-US">
                <a:latin typeface="+mn-ea"/>
                <a:cs typeface="+mn-ea"/>
                <a:sym typeface="+mn-lt"/>
              </a:endParaRPr>
            </a:p>
          </p:txBody>
        </p:sp>
        <p:sp>
          <p:nvSpPr>
            <p:cNvPr id="24" name="任意多边形 23"/>
            <p:cNvSpPr/>
            <p:nvPr/>
          </p:nvSpPr>
          <p:spPr>
            <a:xfrm flipV="1">
              <a:off x="4154575" y="3865398"/>
              <a:ext cx="587448" cy="98201"/>
            </a:xfrm>
            <a:custGeom>
              <a:avLst/>
              <a:gdLst>
                <a:gd name="connsiteX0" fmla="*/ 0 w 1402080"/>
                <a:gd name="connsiteY0" fmla="*/ 243840 h 243840"/>
                <a:gd name="connsiteX1" fmla="*/ 447040 w 1402080"/>
                <a:gd name="connsiteY1" fmla="*/ 0 h 243840"/>
                <a:gd name="connsiteX2" fmla="*/ 1402080 w 1402080"/>
                <a:gd name="connsiteY2" fmla="*/ 0 h 243840"/>
              </a:gdLst>
              <a:ahLst/>
              <a:cxnLst>
                <a:cxn ang="0">
                  <a:pos x="connsiteX0" y="connsiteY0"/>
                </a:cxn>
                <a:cxn ang="0">
                  <a:pos x="connsiteX1" y="connsiteY1"/>
                </a:cxn>
                <a:cxn ang="0">
                  <a:pos x="connsiteX2" y="connsiteY2"/>
                </a:cxn>
              </a:cxnLst>
              <a:rect l="l" t="t" r="r" b="b"/>
              <a:pathLst>
                <a:path w="1402080" h="243840">
                  <a:moveTo>
                    <a:pt x="0" y="243840"/>
                  </a:moveTo>
                  <a:lnTo>
                    <a:pt x="447040" y="0"/>
                  </a:lnTo>
                  <a:lnTo>
                    <a:pt x="1402080" y="0"/>
                  </a:lnTo>
                </a:path>
              </a:pathLst>
            </a:custGeom>
            <a:noFill/>
            <a:ln>
              <a:solidFill>
                <a:schemeClr val="tx1"/>
              </a:solidFill>
              <a:prstDash val="dashDot"/>
              <a:headEnd type="oval"/>
              <a:tailEnd type="oval"/>
            </a:ln>
          </p:spPr>
          <p:txBody>
            <a:bodyPr rtlCol="0" anchor="ctr"/>
            <a:lstStyle/>
            <a:p>
              <a:pPr algn="ctr"/>
              <a:endParaRPr lang="zh-CN" altLang="en-US">
                <a:latin typeface="+mn-ea"/>
                <a:cs typeface="+mn-ea"/>
                <a:sym typeface="+mn-lt"/>
              </a:endParaRPr>
            </a:p>
          </p:txBody>
        </p:sp>
      </p:grpSp>
      <p:sp>
        <p:nvSpPr>
          <p:cNvPr id="26" name="TextBox 25"/>
          <p:cNvSpPr txBox="1"/>
          <p:nvPr/>
        </p:nvSpPr>
        <p:spPr>
          <a:xfrm>
            <a:off x="6849423" y="2789917"/>
            <a:ext cx="1861539" cy="661720"/>
          </a:xfrm>
          <a:prstGeom prst="rect">
            <a:avLst/>
          </a:prstGeom>
          <a:noFill/>
        </p:spPr>
        <p:txBody>
          <a:bodyPr wrap="square" rtlCol="0">
            <a:spAutoFit/>
          </a:bodyPr>
          <a:lstStyle/>
          <a:p>
            <a:pPr>
              <a:spcBef>
                <a:spcPts val="600"/>
              </a:spcBef>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同意使用：</a:t>
            </a:r>
            <a:endParaRPr lang="en-US" altLang="zh-CN" sz="16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spcBef>
                <a:spcPts val="600"/>
              </a:spcBef>
            </a:pPr>
            <a:r>
              <a:rPr lang="en-US" altLang="zh-CN" sz="1600" b="1" kern="0" dirty="0">
                <a:solidFill>
                  <a:srgbClr val="D1BB4B"/>
                </a:solidFill>
                <a:latin typeface="微软雅黑" panose="020B0503020204020204" pitchFamily="34" charset="-122"/>
                <a:ea typeface="微软雅黑" panose="020B0503020204020204" pitchFamily="34" charset="-122"/>
                <a:cs typeface="+mn-ea"/>
                <a:sym typeface="+mn-lt"/>
              </a:rPr>
              <a:t>50.5%</a:t>
            </a:r>
            <a:endParaRPr lang="zh-CN" altLang="en-US" sz="1600" b="1" kern="0" dirty="0">
              <a:solidFill>
                <a:srgbClr val="D1BB4B"/>
              </a:solidFill>
              <a:latin typeface="微软雅黑" panose="020B0503020204020204" pitchFamily="34" charset="-122"/>
              <a:ea typeface="微软雅黑" panose="020B0503020204020204" pitchFamily="34" charset="-122"/>
              <a:cs typeface="+mn-ea"/>
              <a:sym typeface="+mn-lt"/>
            </a:endParaRPr>
          </a:p>
        </p:txBody>
      </p:sp>
      <p:sp>
        <p:nvSpPr>
          <p:cNvPr id="27" name="TextBox 25"/>
          <p:cNvSpPr txBox="1"/>
          <p:nvPr/>
        </p:nvSpPr>
        <p:spPr>
          <a:xfrm>
            <a:off x="6849423" y="4918418"/>
            <a:ext cx="1861539" cy="661720"/>
          </a:xfrm>
          <a:prstGeom prst="rect">
            <a:avLst/>
          </a:prstGeom>
          <a:noFill/>
        </p:spPr>
        <p:txBody>
          <a:bodyPr wrap="square" rtlCol="0">
            <a:spAutoFit/>
          </a:bodyPr>
          <a:lstStyle/>
          <a:p>
            <a:pPr>
              <a:spcBef>
                <a:spcPts val="600"/>
              </a:spcBef>
            </a:pPr>
            <a:r>
              <a:rPr lang="zh-CN" altLang="en-US" sz="16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考虑中：</a:t>
            </a:r>
            <a:endParaRPr lang="en-US" altLang="zh-CN" sz="16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spcBef>
                <a:spcPts val="600"/>
              </a:spcBef>
            </a:pPr>
            <a:r>
              <a:rPr lang="en-US" altLang="zh-CN" sz="1600" b="1" kern="0" dirty="0">
                <a:solidFill>
                  <a:srgbClr val="D1BB4B"/>
                </a:solidFill>
                <a:latin typeface="微软雅黑" panose="020B0503020204020204" pitchFamily="34" charset="-122"/>
                <a:ea typeface="微软雅黑" panose="020B0503020204020204" pitchFamily="34" charset="-122"/>
                <a:cs typeface="+mn-ea"/>
                <a:sym typeface="+mn-lt"/>
              </a:rPr>
              <a:t>45%</a:t>
            </a:r>
            <a:endParaRPr lang="zh-CN" altLang="en-US" sz="1600" b="1" kern="0" dirty="0">
              <a:solidFill>
                <a:srgbClr val="D1BB4B"/>
              </a:solidFill>
              <a:latin typeface="微软雅黑" panose="020B0503020204020204" pitchFamily="34" charset="-122"/>
              <a:ea typeface="微软雅黑" panose="020B0503020204020204" pitchFamily="34" charset="-122"/>
              <a:cs typeface="+mn-ea"/>
              <a:sym typeface="+mn-lt"/>
            </a:endParaRPr>
          </a:p>
        </p:txBody>
      </p:sp>
      <p:sp>
        <p:nvSpPr>
          <p:cNvPr id="28" name="TextBox 25"/>
          <p:cNvSpPr txBox="1"/>
          <p:nvPr/>
        </p:nvSpPr>
        <p:spPr>
          <a:xfrm>
            <a:off x="6849423" y="3920284"/>
            <a:ext cx="1861539" cy="600164"/>
          </a:xfrm>
          <a:prstGeom prst="rect">
            <a:avLst/>
          </a:prstGeom>
          <a:noFill/>
        </p:spPr>
        <p:txBody>
          <a:bodyPr wrap="square" rtlCol="0">
            <a:spAutoFit/>
          </a:bodyPr>
          <a:lstStyle/>
          <a:p>
            <a:pPr>
              <a:spcBef>
                <a:spcPts val="600"/>
              </a:spcBef>
            </a:pPr>
            <a:r>
              <a:rPr lang="zh-CN" altLang="en-US" sz="1400" kern="0" dirty="0">
                <a:latin typeface="微软雅黑" panose="020B0503020204020204" pitchFamily="34" charset="-122"/>
                <a:ea typeface="微软雅黑" panose="020B0503020204020204" pitchFamily="34" charset="-122"/>
                <a:cs typeface="+mn-ea"/>
                <a:sym typeface="+mn-lt"/>
              </a:rPr>
              <a:t>无意向：</a:t>
            </a:r>
            <a:endParaRPr lang="en-US" altLang="zh-CN" sz="1400" kern="0" dirty="0">
              <a:latin typeface="微软雅黑" panose="020B0503020204020204" pitchFamily="34" charset="-122"/>
              <a:ea typeface="微软雅黑" panose="020B0503020204020204" pitchFamily="34" charset="-122"/>
              <a:cs typeface="+mn-ea"/>
              <a:sym typeface="+mn-lt"/>
            </a:endParaRPr>
          </a:p>
          <a:p>
            <a:pPr>
              <a:spcBef>
                <a:spcPts val="600"/>
              </a:spcBef>
            </a:pPr>
            <a:r>
              <a:rPr lang="en-US" altLang="zh-CN" sz="1400" kern="0" dirty="0">
                <a:latin typeface="微软雅黑" panose="020B0503020204020204" pitchFamily="34" charset="-122"/>
                <a:ea typeface="微软雅黑" panose="020B0503020204020204" pitchFamily="34" charset="-122"/>
                <a:cs typeface="+mn-ea"/>
                <a:sym typeface="+mn-lt"/>
              </a:rPr>
              <a:t>0.05%</a:t>
            </a:r>
            <a:endParaRPr lang="zh-CN" altLang="en-US" sz="1400" kern="0" dirty="0">
              <a:latin typeface="微软雅黑" panose="020B0503020204020204" pitchFamily="34" charset="-122"/>
              <a:ea typeface="微软雅黑" panose="020B0503020204020204" pitchFamily="34" charset="-122"/>
              <a:cs typeface="+mn-ea"/>
              <a:sym typeface="+mn-lt"/>
            </a:endParaRPr>
          </a:p>
        </p:txBody>
      </p:sp>
      <p:grpSp>
        <p:nvGrpSpPr>
          <p:cNvPr id="29" name="组合 20"/>
          <p:cNvGrpSpPr/>
          <p:nvPr/>
        </p:nvGrpSpPr>
        <p:grpSpPr>
          <a:xfrm>
            <a:off x="1194654" y="2317636"/>
            <a:ext cx="4031981" cy="1334328"/>
            <a:chOff x="1887738" y="4057699"/>
            <a:chExt cx="3630665" cy="1234312"/>
          </a:xfrm>
        </p:grpSpPr>
        <p:grpSp>
          <p:nvGrpSpPr>
            <p:cNvPr id="30" name="组合 52"/>
            <p:cNvGrpSpPr/>
            <p:nvPr/>
          </p:nvGrpSpPr>
          <p:grpSpPr>
            <a:xfrm>
              <a:off x="1887738" y="4057699"/>
              <a:ext cx="3630665" cy="478500"/>
              <a:chOff x="1282193" y="2928511"/>
              <a:chExt cx="3630665" cy="478500"/>
            </a:xfrm>
          </p:grpSpPr>
          <p:sp>
            <p:nvSpPr>
              <p:cNvPr id="43" name="Freeform 105"/>
              <p:cNvSpPr>
                <a:spLocks noEditPoints="1"/>
              </p:cNvSpPr>
              <p:nvPr/>
            </p:nvSpPr>
            <p:spPr bwMode="auto">
              <a:xfrm>
                <a:off x="1282193" y="2951877"/>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4" name="Freeform 108"/>
              <p:cNvSpPr>
                <a:spLocks noEditPoints="1"/>
              </p:cNvSpPr>
              <p:nvPr/>
            </p:nvSpPr>
            <p:spPr bwMode="auto">
              <a:xfrm>
                <a:off x="1697051" y="2929485"/>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5" name="Freeform 105"/>
              <p:cNvSpPr>
                <a:spLocks noEditPoints="1"/>
              </p:cNvSpPr>
              <p:nvPr/>
            </p:nvSpPr>
            <p:spPr bwMode="auto">
              <a:xfrm>
                <a:off x="2031853"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6" name="Freeform 108"/>
              <p:cNvSpPr>
                <a:spLocks noEditPoints="1"/>
              </p:cNvSpPr>
              <p:nvPr/>
            </p:nvSpPr>
            <p:spPr bwMode="auto">
              <a:xfrm>
                <a:off x="2446711"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7" name="Freeform 105"/>
              <p:cNvSpPr>
                <a:spLocks noEditPoints="1"/>
              </p:cNvSpPr>
              <p:nvPr/>
            </p:nvSpPr>
            <p:spPr bwMode="auto">
              <a:xfrm>
                <a:off x="2801933"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8" name="Freeform 108"/>
              <p:cNvSpPr>
                <a:spLocks noEditPoints="1"/>
              </p:cNvSpPr>
              <p:nvPr/>
            </p:nvSpPr>
            <p:spPr bwMode="auto">
              <a:xfrm>
                <a:off x="3216791"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9" name="Freeform 105"/>
              <p:cNvSpPr>
                <a:spLocks noEditPoints="1"/>
              </p:cNvSpPr>
              <p:nvPr/>
            </p:nvSpPr>
            <p:spPr bwMode="auto">
              <a:xfrm>
                <a:off x="3567965"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0" name="Freeform 108"/>
              <p:cNvSpPr>
                <a:spLocks noEditPoints="1"/>
              </p:cNvSpPr>
              <p:nvPr/>
            </p:nvSpPr>
            <p:spPr bwMode="auto">
              <a:xfrm>
                <a:off x="3982823"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1" name="Freeform 105"/>
              <p:cNvSpPr>
                <a:spLocks noEditPoints="1"/>
              </p:cNvSpPr>
              <p:nvPr/>
            </p:nvSpPr>
            <p:spPr bwMode="auto">
              <a:xfrm>
                <a:off x="4315559" y="2950903"/>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2" name="Freeform 108"/>
              <p:cNvSpPr>
                <a:spLocks noEditPoints="1"/>
              </p:cNvSpPr>
              <p:nvPr/>
            </p:nvSpPr>
            <p:spPr bwMode="auto">
              <a:xfrm>
                <a:off x="4730417" y="2928511"/>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31" name="组合 53"/>
            <p:cNvGrpSpPr/>
            <p:nvPr/>
          </p:nvGrpSpPr>
          <p:grpSpPr>
            <a:xfrm>
              <a:off x="1887738" y="4813511"/>
              <a:ext cx="3630665" cy="478500"/>
              <a:chOff x="1282193" y="2928511"/>
              <a:chExt cx="3630665" cy="478500"/>
            </a:xfrm>
          </p:grpSpPr>
          <p:sp>
            <p:nvSpPr>
              <p:cNvPr id="33" name="Freeform 105"/>
              <p:cNvSpPr>
                <a:spLocks noEditPoints="1"/>
              </p:cNvSpPr>
              <p:nvPr/>
            </p:nvSpPr>
            <p:spPr bwMode="auto">
              <a:xfrm>
                <a:off x="1282193" y="2951877"/>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34" name="Freeform 108"/>
              <p:cNvSpPr>
                <a:spLocks noEditPoints="1"/>
              </p:cNvSpPr>
              <p:nvPr/>
            </p:nvSpPr>
            <p:spPr bwMode="auto">
              <a:xfrm>
                <a:off x="1697051" y="2929485"/>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35" name="Freeform 105"/>
              <p:cNvSpPr>
                <a:spLocks noEditPoints="1"/>
              </p:cNvSpPr>
              <p:nvPr/>
            </p:nvSpPr>
            <p:spPr bwMode="auto">
              <a:xfrm>
                <a:off x="2031853"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36" name="Freeform 108"/>
              <p:cNvSpPr>
                <a:spLocks noEditPoints="1"/>
              </p:cNvSpPr>
              <p:nvPr/>
            </p:nvSpPr>
            <p:spPr bwMode="auto">
              <a:xfrm>
                <a:off x="2446711"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37" name="Freeform 105"/>
              <p:cNvSpPr>
                <a:spLocks noEditPoints="1"/>
              </p:cNvSpPr>
              <p:nvPr/>
            </p:nvSpPr>
            <p:spPr bwMode="auto">
              <a:xfrm>
                <a:off x="2801933"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38" name="Freeform 108"/>
              <p:cNvSpPr>
                <a:spLocks noEditPoints="1"/>
              </p:cNvSpPr>
              <p:nvPr/>
            </p:nvSpPr>
            <p:spPr bwMode="auto">
              <a:xfrm>
                <a:off x="3216791"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39" name="Freeform 105"/>
              <p:cNvSpPr>
                <a:spLocks noEditPoints="1"/>
              </p:cNvSpPr>
              <p:nvPr/>
            </p:nvSpPr>
            <p:spPr bwMode="auto">
              <a:xfrm>
                <a:off x="3567965"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0" name="Freeform 108"/>
              <p:cNvSpPr>
                <a:spLocks noEditPoints="1"/>
              </p:cNvSpPr>
              <p:nvPr/>
            </p:nvSpPr>
            <p:spPr bwMode="auto">
              <a:xfrm>
                <a:off x="3982823"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1" name="Freeform 105"/>
              <p:cNvSpPr>
                <a:spLocks noEditPoints="1"/>
              </p:cNvSpPr>
              <p:nvPr/>
            </p:nvSpPr>
            <p:spPr bwMode="auto">
              <a:xfrm>
                <a:off x="4315559" y="2950903"/>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2" name="Freeform 108"/>
              <p:cNvSpPr>
                <a:spLocks noEditPoints="1"/>
              </p:cNvSpPr>
              <p:nvPr/>
            </p:nvSpPr>
            <p:spPr bwMode="auto">
              <a:xfrm>
                <a:off x="4730417" y="2928511"/>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1BB4B"/>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grpSp>
      </p:grpSp>
      <p:sp>
        <p:nvSpPr>
          <p:cNvPr id="55" name="矩形 54"/>
          <p:cNvSpPr/>
          <p:nvPr/>
        </p:nvSpPr>
        <p:spPr>
          <a:xfrm>
            <a:off x="3733084" y="4678303"/>
            <a:ext cx="1356205" cy="1200329"/>
          </a:xfrm>
          <a:prstGeom prst="rect">
            <a:avLst/>
          </a:prstGeom>
        </p:spPr>
        <p:txBody>
          <a:bodyPr wrap="none">
            <a:spAutoFit/>
          </a:bodyPr>
          <a:lstStyle/>
          <a:p>
            <a:r>
              <a:rPr lang="en-US" altLang="zh-CN" sz="7200" dirty="0">
                <a:solidFill>
                  <a:srgbClr val="D1BB4B"/>
                </a:solidFill>
                <a:latin typeface="Impact" panose="020B0806030902050204" pitchFamily="34" charset="0"/>
                <a:ea typeface="微软雅黑" panose="020B0503020204020204" pitchFamily="34" charset="-122"/>
              </a:rPr>
              <a:t>51</a:t>
            </a:r>
            <a:r>
              <a:rPr lang="zh-CN" altLang="en-US" dirty="0">
                <a:latin typeface="微软雅黑" panose="020B0503020204020204" pitchFamily="34" charset="-122"/>
                <a:ea typeface="微软雅黑" panose="020B0503020204020204" pitchFamily="34" charset="-122"/>
              </a:rPr>
              <a:t>家</a:t>
            </a:r>
            <a:r>
              <a:rPr lang="en-US" altLang="zh-CN" sz="5400" dirty="0">
                <a:solidFill>
                  <a:srgbClr val="D1BB4B"/>
                </a:solidFill>
                <a:latin typeface="Impact" panose="020B0806030902050204" pitchFamily="34" charset="0"/>
              </a:rPr>
              <a:t> </a:t>
            </a:r>
            <a:endParaRPr lang="zh-CN" altLang="en-US" sz="5400" dirty="0">
              <a:solidFill>
                <a:srgbClr val="D1BB4B"/>
              </a:solidFill>
              <a:latin typeface="Impact" panose="020B0806030902050204" pitchFamily="34" charset="0"/>
            </a:endParaRPr>
          </a:p>
        </p:txBody>
      </p:sp>
      <p:sp>
        <p:nvSpPr>
          <p:cNvPr id="57" name="Freeform 13"/>
          <p:cNvSpPr/>
          <p:nvPr/>
        </p:nvSpPr>
        <p:spPr bwMode="auto">
          <a:xfrm>
            <a:off x="1281163" y="4843637"/>
            <a:ext cx="824223" cy="824223"/>
          </a:xfrm>
          <a:custGeom>
            <a:avLst/>
            <a:gdLst>
              <a:gd name="T0" fmla="*/ 185 w 197"/>
              <a:gd name="T1" fmla="*/ 0 h 197"/>
              <a:gd name="T2" fmla="*/ 25 w 197"/>
              <a:gd name="T3" fmla="*/ 123 h 197"/>
              <a:gd name="T4" fmla="*/ 27 w 197"/>
              <a:gd name="T5" fmla="*/ 136 h 197"/>
              <a:gd name="T6" fmla="*/ 148 w 197"/>
              <a:gd name="T7" fmla="*/ 36 h 197"/>
              <a:gd name="T8" fmla="*/ 33 w 197"/>
              <a:gd name="T9" fmla="*/ 151 h 197"/>
              <a:gd name="T10" fmla="*/ 0 w 197"/>
              <a:gd name="T11" fmla="*/ 184 h 197"/>
              <a:gd name="T12" fmla="*/ 0 w 197"/>
              <a:gd name="T13" fmla="*/ 197 h 197"/>
              <a:gd name="T14" fmla="*/ 12 w 197"/>
              <a:gd name="T15" fmla="*/ 197 h 197"/>
              <a:gd name="T16" fmla="*/ 46 w 197"/>
              <a:gd name="T17" fmla="*/ 163 h 197"/>
              <a:gd name="T18" fmla="*/ 74 w 197"/>
              <a:gd name="T19" fmla="*/ 172 h 197"/>
              <a:gd name="T20" fmla="*/ 197 w 197"/>
              <a:gd name="T21" fmla="*/ 12 h 197"/>
              <a:gd name="T22" fmla="*/ 185 w 197"/>
              <a:gd name="T23"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97">
                <a:moveTo>
                  <a:pt x="185" y="0"/>
                </a:moveTo>
                <a:cubicBezTo>
                  <a:pt x="157" y="0"/>
                  <a:pt x="25" y="95"/>
                  <a:pt x="25" y="123"/>
                </a:cubicBezTo>
                <a:cubicBezTo>
                  <a:pt x="25" y="127"/>
                  <a:pt x="25" y="132"/>
                  <a:pt x="27" y="136"/>
                </a:cubicBezTo>
                <a:cubicBezTo>
                  <a:pt x="148" y="36"/>
                  <a:pt x="148" y="36"/>
                  <a:pt x="148" y="36"/>
                </a:cubicBezTo>
                <a:cubicBezTo>
                  <a:pt x="33" y="151"/>
                  <a:pt x="33" y="151"/>
                  <a:pt x="33" y="151"/>
                </a:cubicBezTo>
                <a:cubicBezTo>
                  <a:pt x="0" y="184"/>
                  <a:pt x="0" y="184"/>
                  <a:pt x="0" y="184"/>
                </a:cubicBezTo>
                <a:cubicBezTo>
                  <a:pt x="0" y="197"/>
                  <a:pt x="0" y="197"/>
                  <a:pt x="0" y="197"/>
                </a:cubicBezTo>
                <a:cubicBezTo>
                  <a:pt x="12" y="197"/>
                  <a:pt x="12" y="197"/>
                  <a:pt x="12" y="197"/>
                </a:cubicBezTo>
                <a:cubicBezTo>
                  <a:pt x="46" y="163"/>
                  <a:pt x="46" y="163"/>
                  <a:pt x="46" y="163"/>
                </a:cubicBezTo>
                <a:cubicBezTo>
                  <a:pt x="54" y="169"/>
                  <a:pt x="63" y="172"/>
                  <a:pt x="74" y="172"/>
                </a:cubicBezTo>
                <a:cubicBezTo>
                  <a:pt x="101" y="172"/>
                  <a:pt x="197" y="39"/>
                  <a:pt x="197" y="12"/>
                </a:cubicBezTo>
                <a:cubicBezTo>
                  <a:pt x="197" y="0"/>
                  <a:pt x="197" y="0"/>
                  <a:pt x="185" y="0"/>
                </a:cubicBezTo>
                <a:close/>
              </a:path>
            </a:pathLst>
          </a:custGeom>
          <a:solidFill>
            <a:srgbClr val="D1BB4B"/>
          </a:solidFill>
          <a:ln>
            <a:noFill/>
          </a:ln>
        </p:spPr>
        <p:txBody>
          <a:bodyPr vert="horz" wrap="square" lIns="91440" tIns="45720" rIns="91440" bIns="45720" numCol="1" anchor="t" anchorCtr="0" compatLnSpc="1"/>
          <a:lstStyle/>
          <a:p>
            <a:endParaRPr lang="zh-CN" altLang="en-US">
              <a:solidFill>
                <a:srgbClr val="D1BB4B"/>
              </a:solidFill>
            </a:endParaRPr>
          </a:p>
        </p:txBody>
      </p:sp>
      <p:sp>
        <p:nvSpPr>
          <p:cNvPr id="58" name="Freeform 7"/>
          <p:cNvSpPr>
            <a:spLocks noEditPoints="1"/>
          </p:cNvSpPr>
          <p:nvPr/>
        </p:nvSpPr>
        <p:spPr bwMode="auto">
          <a:xfrm>
            <a:off x="2232006" y="5027179"/>
            <a:ext cx="676032" cy="608533"/>
          </a:xfrm>
          <a:custGeom>
            <a:avLst/>
            <a:gdLst>
              <a:gd name="T0" fmla="*/ 20 w 200"/>
              <a:gd name="T1" fmla="*/ 0 h 180"/>
              <a:gd name="T2" fmla="*/ 180 w 200"/>
              <a:gd name="T3" fmla="*/ 8 h 180"/>
              <a:gd name="T4" fmla="*/ 19 w 200"/>
              <a:gd name="T5" fmla="*/ 91 h 180"/>
              <a:gd name="T6" fmla="*/ 37 w 200"/>
              <a:gd name="T7" fmla="*/ 76 h 180"/>
              <a:gd name="T8" fmla="*/ 67 w 200"/>
              <a:gd name="T9" fmla="*/ 76 h 180"/>
              <a:gd name="T10" fmla="*/ 84 w 200"/>
              <a:gd name="T11" fmla="*/ 91 h 180"/>
              <a:gd name="T12" fmla="*/ 102 w 200"/>
              <a:gd name="T13" fmla="*/ 76 h 180"/>
              <a:gd name="T14" fmla="*/ 131 w 200"/>
              <a:gd name="T15" fmla="*/ 76 h 180"/>
              <a:gd name="T16" fmla="*/ 149 w 200"/>
              <a:gd name="T17" fmla="*/ 91 h 180"/>
              <a:gd name="T18" fmla="*/ 166 w 200"/>
              <a:gd name="T19" fmla="*/ 76 h 180"/>
              <a:gd name="T20" fmla="*/ 196 w 200"/>
              <a:gd name="T21" fmla="*/ 76 h 180"/>
              <a:gd name="T22" fmla="*/ 196 w 200"/>
              <a:gd name="T23" fmla="*/ 72 h 180"/>
              <a:gd name="T24" fmla="*/ 4 w 200"/>
              <a:gd name="T25" fmla="*/ 76 h 180"/>
              <a:gd name="T26" fmla="*/ 19 w 200"/>
              <a:gd name="T27" fmla="*/ 91 h 180"/>
              <a:gd name="T28" fmla="*/ 64 w 200"/>
              <a:gd name="T29" fmla="*/ 102 h 180"/>
              <a:gd name="T30" fmla="*/ 60 w 200"/>
              <a:gd name="T31" fmla="*/ 115 h 180"/>
              <a:gd name="T32" fmla="*/ 57 w 200"/>
              <a:gd name="T33" fmla="*/ 145 h 180"/>
              <a:gd name="T34" fmla="*/ 71 w 200"/>
              <a:gd name="T35" fmla="*/ 145 h 180"/>
              <a:gd name="T36" fmla="*/ 68 w 200"/>
              <a:gd name="T37" fmla="*/ 115 h 180"/>
              <a:gd name="T38" fmla="*/ 161 w 200"/>
              <a:gd name="T39" fmla="*/ 121 h 180"/>
              <a:gd name="T40" fmla="*/ 129 w 200"/>
              <a:gd name="T41" fmla="*/ 149 h 180"/>
              <a:gd name="T42" fmla="*/ 161 w 200"/>
              <a:gd name="T43" fmla="*/ 121 h 180"/>
              <a:gd name="T44" fmla="*/ 184 w 200"/>
              <a:gd name="T45" fmla="*/ 164 h 180"/>
              <a:gd name="T46" fmla="*/ 172 w 200"/>
              <a:gd name="T47" fmla="*/ 100 h 180"/>
              <a:gd name="T48" fmla="*/ 88 w 200"/>
              <a:gd name="T49" fmla="*/ 164 h 180"/>
              <a:gd name="T50" fmla="*/ 80 w 200"/>
              <a:gd name="T51" fmla="*/ 96 h 180"/>
              <a:gd name="T52" fmla="*/ 32 w 200"/>
              <a:gd name="T53" fmla="*/ 164 h 180"/>
              <a:gd name="T54" fmla="*/ 20 w 200"/>
              <a:gd name="T55" fmla="*/ 100 h 180"/>
              <a:gd name="T56" fmla="*/ 8 w 200"/>
              <a:gd name="T57" fmla="*/ 164 h 180"/>
              <a:gd name="T58" fmla="*/ 8 w 200"/>
              <a:gd name="T59" fmla="*/ 180 h 180"/>
              <a:gd name="T60" fmla="*/ 200 w 200"/>
              <a:gd name="T61" fmla="*/ 172 h 180"/>
              <a:gd name="T62" fmla="*/ 97 w 200"/>
              <a:gd name="T63" fmla="*/ 129 h 180"/>
              <a:gd name="T64" fmla="*/ 129 w 200"/>
              <a:gd name="T65" fmla="*/ 101 h 180"/>
              <a:gd name="T66" fmla="*/ 97 w 200"/>
              <a:gd name="T67" fmla="*/ 129 h 180"/>
              <a:gd name="T68" fmla="*/ 149 w 200"/>
              <a:gd name="T69" fmla="*/ 101 h 180"/>
              <a:gd name="T70" fmla="*/ 103 w 200"/>
              <a:gd name="T71" fmla="*/ 151 h 180"/>
              <a:gd name="T72" fmla="*/ 178 w 200"/>
              <a:gd name="T73" fmla="*/ 12 h 180"/>
              <a:gd name="T74" fmla="*/ 4 w 200"/>
              <a:gd name="T75" fmla="*/ 68 h 180"/>
              <a:gd name="T76" fmla="*/ 178 w 200"/>
              <a:gd name="T77" fmla="*/ 12 h 180"/>
              <a:gd name="T78" fmla="*/ 29 w 200"/>
              <a:gd name="T79" fmla="*/ 64 h 180"/>
              <a:gd name="T80" fmla="*/ 49 w 200"/>
              <a:gd name="T81" fmla="*/ 16 h 180"/>
              <a:gd name="T82" fmla="*/ 69 w 200"/>
              <a:gd name="T83" fmla="*/ 64 h 180"/>
              <a:gd name="T84" fmla="*/ 68 w 200"/>
              <a:gd name="T85" fmla="*/ 16 h 180"/>
              <a:gd name="T86" fmla="*/ 69 w 200"/>
              <a:gd name="T87" fmla="*/ 64 h 180"/>
              <a:gd name="T88" fmla="*/ 96 w 200"/>
              <a:gd name="T89" fmla="*/ 64 h 180"/>
              <a:gd name="T90" fmla="*/ 104 w 200"/>
              <a:gd name="T91" fmla="*/ 16 h 180"/>
              <a:gd name="T92" fmla="*/ 132 w 200"/>
              <a:gd name="T93" fmla="*/ 64 h 180"/>
              <a:gd name="T94" fmla="*/ 133 w 200"/>
              <a:gd name="T95" fmla="*/ 16 h 180"/>
              <a:gd name="T96" fmla="*/ 132 w 200"/>
              <a:gd name="T97" fmla="*/ 64 h 180"/>
              <a:gd name="T98" fmla="*/ 152 w 200"/>
              <a:gd name="T99" fmla="*/ 16 h 180"/>
              <a:gd name="T100" fmla="*/ 172 w 200"/>
              <a:gd name="T101" fmla="*/ 6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180">
                <a:moveTo>
                  <a:pt x="180" y="0"/>
                </a:moveTo>
                <a:cubicBezTo>
                  <a:pt x="20" y="0"/>
                  <a:pt x="20" y="0"/>
                  <a:pt x="20" y="0"/>
                </a:cubicBezTo>
                <a:cubicBezTo>
                  <a:pt x="20" y="8"/>
                  <a:pt x="20" y="8"/>
                  <a:pt x="20" y="8"/>
                </a:cubicBezTo>
                <a:cubicBezTo>
                  <a:pt x="180" y="8"/>
                  <a:pt x="180" y="8"/>
                  <a:pt x="180" y="8"/>
                </a:cubicBezTo>
                <a:lnTo>
                  <a:pt x="180" y="0"/>
                </a:lnTo>
                <a:close/>
                <a:moveTo>
                  <a:pt x="19" y="91"/>
                </a:moveTo>
                <a:cubicBezTo>
                  <a:pt x="27" y="91"/>
                  <a:pt x="34" y="85"/>
                  <a:pt x="34" y="76"/>
                </a:cubicBezTo>
                <a:cubicBezTo>
                  <a:pt x="37" y="76"/>
                  <a:pt x="37" y="76"/>
                  <a:pt x="37" y="76"/>
                </a:cubicBezTo>
                <a:cubicBezTo>
                  <a:pt x="38" y="85"/>
                  <a:pt x="44" y="91"/>
                  <a:pt x="52" y="91"/>
                </a:cubicBezTo>
                <a:cubicBezTo>
                  <a:pt x="60" y="91"/>
                  <a:pt x="66" y="85"/>
                  <a:pt x="67" y="76"/>
                </a:cubicBezTo>
                <a:cubicBezTo>
                  <a:pt x="69" y="76"/>
                  <a:pt x="69" y="76"/>
                  <a:pt x="69" y="76"/>
                </a:cubicBezTo>
                <a:cubicBezTo>
                  <a:pt x="70" y="85"/>
                  <a:pt x="76" y="91"/>
                  <a:pt x="84" y="91"/>
                </a:cubicBezTo>
                <a:cubicBezTo>
                  <a:pt x="92" y="91"/>
                  <a:pt x="98" y="85"/>
                  <a:pt x="99" y="76"/>
                </a:cubicBezTo>
                <a:cubicBezTo>
                  <a:pt x="102" y="76"/>
                  <a:pt x="102" y="76"/>
                  <a:pt x="102" y="76"/>
                </a:cubicBezTo>
                <a:cubicBezTo>
                  <a:pt x="102" y="85"/>
                  <a:pt x="109" y="91"/>
                  <a:pt x="117" y="91"/>
                </a:cubicBezTo>
                <a:cubicBezTo>
                  <a:pt x="124" y="91"/>
                  <a:pt x="131" y="85"/>
                  <a:pt x="131" y="76"/>
                </a:cubicBezTo>
                <a:cubicBezTo>
                  <a:pt x="134" y="76"/>
                  <a:pt x="134" y="76"/>
                  <a:pt x="134" y="76"/>
                </a:cubicBezTo>
                <a:cubicBezTo>
                  <a:pt x="135" y="85"/>
                  <a:pt x="141" y="91"/>
                  <a:pt x="149" y="91"/>
                </a:cubicBezTo>
                <a:cubicBezTo>
                  <a:pt x="157" y="91"/>
                  <a:pt x="163" y="85"/>
                  <a:pt x="164" y="76"/>
                </a:cubicBezTo>
                <a:cubicBezTo>
                  <a:pt x="166" y="76"/>
                  <a:pt x="166" y="76"/>
                  <a:pt x="166" y="76"/>
                </a:cubicBezTo>
                <a:cubicBezTo>
                  <a:pt x="167" y="85"/>
                  <a:pt x="173" y="91"/>
                  <a:pt x="181" y="91"/>
                </a:cubicBezTo>
                <a:cubicBezTo>
                  <a:pt x="189" y="91"/>
                  <a:pt x="195" y="85"/>
                  <a:pt x="196" y="76"/>
                </a:cubicBezTo>
                <a:cubicBezTo>
                  <a:pt x="196" y="76"/>
                  <a:pt x="196" y="76"/>
                  <a:pt x="196" y="76"/>
                </a:cubicBezTo>
                <a:cubicBezTo>
                  <a:pt x="196" y="72"/>
                  <a:pt x="196" y="72"/>
                  <a:pt x="196" y="72"/>
                </a:cubicBezTo>
                <a:cubicBezTo>
                  <a:pt x="4" y="72"/>
                  <a:pt x="4" y="72"/>
                  <a:pt x="4" y="72"/>
                </a:cubicBezTo>
                <a:cubicBezTo>
                  <a:pt x="4" y="76"/>
                  <a:pt x="4" y="76"/>
                  <a:pt x="4" y="76"/>
                </a:cubicBezTo>
                <a:cubicBezTo>
                  <a:pt x="5" y="76"/>
                  <a:pt x="5" y="76"/>
                  <a:pt x="5" y="76"/>
                </a:cubicBezTo>
                <a:cubicBezTo>
                  <a:pt x="5" y="85"/>
                  <a:pt x="12" y="91"/>
                  <a:pt x="19" y="91"/>
                </a:cubicBezTo>
                <a:close/>
                <a:moveTo>
                  <a:pt x="71" y="109"/>
                </a:moveTo>
                <a:cubicBezTo>
                  <a:pt x="71" y="105"/>
                  <a:pt x="68" y="102"/>
                  <a:pt x="64" y="102"/>
                </a:cubicBezTo>
                <a:cubicBezTo>
                  <a:pt x="60" y="102"/>
                  <a:pt x="57" y="105"/>
                  <a:pt x="57" y="109"/>
                </a:cubicBezTo>
                <a:cubicBezTo>
                  <a:pt x="57" y="112"/>
                  <a:pt x="58" y="114"/>
                  <a:pt x="60" y="115"/>
                </a:cubicBezTo>
                <a:cubicBezTo>
                  <a:pt x="60" y="139"/>
                  <a:pt x="60" y="139"/>
                  <a:pt x="60" y="139"/>
                </a:cubicBezTo>
                <a:cubicBezTo>
                  <a:pt x="58" y="141"/>
                  <a:pt x="57" y="143"/>
                  <a:pt x="57" y="145"/>
                </a:cubicBezTo>
                <a:cubicBezTo>
                  <a:pt x="57" y="149"/>
                  <a:pt x="60" y="152"/>
                  <a:pt x="64" y="152"/>
                </a:cubicBezTo>
                <a:cubicBezTo>
                  <a:pt x="68" y="152"/>
                  <a:pt x="71" y="149"/>
                  <a:pt x="71" y="145"/>
                </a:cubicBezTo>
                <a:cubicBezTo>
                  <a:pt x="71" y="143"/>
                  <a:pt x="70" y="140"/>
                  <a:pt x="68" y="139"/>
                </a:cubicBezTo>
                <a:cubicBezTo>
                  <a:pt x="68" y="115"/>
                  <a:pt x="68" y="115"/>
                  <a:pt x="68" y="115"/>
                </a:cubicBezTo>
                <a:cubicBezTo>
                  <a:pt x="70" y="114"/>
                  <a:pt x="71" y="112"/>
                  <a:pt x="71" y="109"/>
                </a:cubicBezTo>
                <a:close/>
                <a:moveTo>
                  <a:pt x="161" y="121"/>
                </a:moveTo>
                <a:cubicBezTo>
                  <a:pt x="158" y="119"/>
                  <a:pt x="158" y="119"/>
                  <a:pt x="158" y="119"/>
                </a:cubicBezTo>
                <a:cubicBezTo>
                  <a:pt x="129" y="149"/>
                  <a:pt x="129" y="149"/>
                  <a:pt x="129" y="149"/>
                </a:cubicBezTo>
                <a:cubicBezTo>
                  <a:pt x="131" y="151"/>
                  <a:pt x="131" y="151"/>
                  <a:pt x="131" y="151"/>
                </a:cubicBezTo>
                <a:lnTo>
                  <a:pt x="161" y="121"/>
                </a:lnTo>
                <a:close/>
                <a:moveTo>
                  <a:pt x="192" y="164"/>
                </a:moveTo>
                <a:cubicBezTo>
                  <a:pt x="184" y="164"/>
                  <a:pt x="184" y="164"/>
                  <a:pt x="184" y="164"/>
                </a:cubicBezTo>
                <a:cubicBezTo>
                  <a:pt x="184" y="100"/>
                  <a:pt x="184" y="100"/>
                  <a:pt x="184" y="100"/>
                </a:cubicBezTo>
                <a:cubicBezTo>
                  <a:pt x="172" y="100"/>
                  <a:pt x="172" y="100"/>
                  <a:pt x="172" y="100"/>
                </a:cubicBezTo>
                <a:cubicBezTo>
                  <a:pt x="172" y="164"/>
                  <a:pt x="172" y="164"/>
                  <a:pt x="172" y="164"/>
                </a:cubicBezTo>
                <a:cubicBezTo>
                  <a:pt x="88" y="164"/>
                  <a:pt x="88" y="164"/>
                  <a:pt x="88" y="164"/>
                </a:cubicBezTo>
                <a:cubicBezTo>
                  <a:pt x="88" y="96"/>
                  <a:pt x="88" y="96"/>
                  <a:pt x="88" y="96"/>
                </a:cubicBezTo>
                <a:cubicBezTo>
                  <a:pt x="80" y="96"/>
                  <a:pt x="80" y="96"/>
                  <a:pt x="80" y="96"/>
                </a:cubicBezTo>
                <a:cubicBezTo>
                  <a:pt x="80" y="164"/>
                  <a:pt x="80" y="164"/>
                  <a:pt x="80" y="164"/>
                </a:cubicBezTo>
                <a:cubicBezTo>
                  <a:pt x="32" y="164"/>
                  <a:pt x="32" y="164"/>
                  <a:pt x="32" y="164"/>
                </a:cubicBezTo>
                <a:cubicBezTo>
                  <a:pt x="32" y="100"/>
                  <a:pt x="32" y="100"/>
                  <a:pt x="32" y="100"/>
                </a:cubicBezTo>
                <a:cubicBezTo>
                  <a:pt x="20" y="100"/>
                  <a:pt x="20" y="100"/>
                  <a:pt x="20" y="100"/>
                </a:cubicBezTo>
                <a:cubicBezTo>
                  <a:pt x="20" y="164"/>
                  <a:pt x="20" y="164"/>
                  <a:pt x="20" y="164"/>
                </a:cubicBezTo>
                <a:cubicBezTo>
                  <a:pt x="8" y="164"/>
                  <a:pt x="8" y="164"/>
                  <a:pt x="8" y="164"/>
                </a:cubicBezTo>
                <a:cubicBezTo>
                  <a:pt x="4" y="164"/>
                  <a:pt x="0" y="168"/>
                  <a:pt x="0" y="172"/>
                </a:cubicBezTo>
                <a:cubicBezTo>
                  <a:pt x="0" y="176"/>
                  <a:pt x="4" y="180"/>
                  <a:pt x="8" y="180"/>
                </a:cubicBezTo>
                <a:cubicBezTo>
                  <a:pt x="192" y="180"/>
                  <a:pt x="192" y="180"/>
                  <a:pt x="192" y="180"/>
                </a:cubicBezTo>
                <a:cubicBezTo>
                  <a:pt x="196" y="180"/>
                  <a:pt x="200" y="176"/>
                  <a:pt x="200" y="172"/>
                </a:cubicBezTo>
                <a:cubicBezTo>
                  <a:pt x="200" y="168"/>
                  <a:pt x="196" y="164"/>
                  <a:pt x="192" y="164"/>
                </a:cubicBezTo>
                <a:close/>
                <a:moveTo>
                  <a:pt x="97" y="129"/>
                </a:moveTo>
                <a:cubicBezTo>
                  <a:pt x="99" y="131"/>
                  <a:pt x="99" y="131"/>
                  <a:pt x="99" y="131"/>
                </a:cubicBezTo>
                <a:cubicBezTo>
                  <a:pt x="129" y="101"/>
                  <a:pt x="129" y="101"/>
                  <a:pt x="129" y="101"/>
                </a:cubicBezTo>
                <a:cubicBezTo>
                  <a:pt x="126" y="99"/>
                  <a:pt x="126" y="99"/>
                  <a:pt x="126" y="99"/>
                </a:cubicBezTo>
                <a:lnTo>
                  <a:pt x="97" y="129"/>
                </a:lnTo>
                <a:close/>
                <a:moveTo>
                  <a:pt x="151" y="103"/>
                </a:moveTo>
                <a:cubicBezTo>
                  <a:pt x="149" y="101"/>
                  <a:pt x="149" y="101"/>
                  <a:pt x="149" y="101"/>
                </a:cubicBezTo>
                <a:cubicBezTo>
                  <a:pt x="101" y="149"/>
                  <a:pt x="101" y="149"/>
                  <a:pt x="101" y="149"/>
                </a:cubicBezTo>
                <a:cubicBezTo>
                  <a:pt x="103" y="151"/>
                  <a:pt x="103" y="151"/>
                  <a:pt x="103" y="151"/>
                </a:cubicBezTo>
                <a:lnTo>
                  <a:pt x="151" y="103"/>
                </a:lnTo>
                <a:close/>
                <a:moveTo>
                  <a:pt x="178" y="12"/>
                </a:moveTo>
                <a:cubicBezTo>
                  <a:pt x="23" y="12"/>
                  <a:pt x="23" y="12"/>
                  <a:pt x="23" y="12"/>
                </a:cubicBezTo>
                <a:cubicBezTo>
                  <a:pt x="4" y="68"/>
                  <a:pt x="4" y="68"/>
                  <a:pt x="4" y="68"/>
                </a:cubicBezTo>
                <a:cubicBezTo>
                  <a:pt x="196" y="68"/>
                  <a:pt x="196" y="68"/>
                  <a:pt x="196" y="68"/>
                </a:cubicBezTo>
                <a:lnTo>
                  <a:pt x="178" y="12"/>
                </a:lnTo>
                <a:close/>
                <a:moveTo>
                  <a:pt x="37" y="64"/>
                </a:moveTo>
                <a:cubicBezTo>
                  <a:pt x="29" y="64"/>
                  <a:pt x="29" y="64"/>
                  <a:pt x="29" y="64"/>
                </a:cubicBezTo>
                <a:cubicBezTo>
                  <a:pt x="41" y="16"/>
                  <a:pt x="41" y="16"/>
                  <a:pt x="41" y="16"/>
                </a:cubicBezTo>
                <a:cubicBezTo>
                  <a:pt x="49" y="16"/>
                  <a:pt x="49" y="16"/>
                  <a:pt x="49" y="16"/>
                </a:cubicBezTo>
                <a:lnTo>
                  <a:pt x="37" y="64"/>
                </a:lnTo>
                <a:close/>
                <a:moveTo>
                  <a:pt x="69" y="64"/>
                </a:moveTo>
                <a:cubicBezTo>
                  <a:pt x="61" y="64"/>
                  <a:pt x="61" y="64"/>
                  <a:pt x="61" y="64"/>
                </a:cubicBezTo>
                <a:cubicBezTo>
                  <a:pt x="68" y="16"/>
                  <a:pt x="68" y="16"/>
                  <a:pt x="68" y="16"/>
                </a:cubicBezTo>
                <a:cubicBezTo>
                  <a:pt x="76" y="16"/>
                  <a:pt x="76" y="16"/>
                  <a:pt x="76" y="16"/>
                </a:cubicBezTo>
                <a:lnTo>
                  <a:pt x="69" y="64"/>
                </a:lnTo>
                <a:close/>
                <a:moveTo>
                  <a:pt x="104" y="64"/>
                </a:moveTo>
                <a:cubicBezTo>
                  <a:pt x="96" y="64"/>
                  <a:pt x="96" y="64"/>
                  <a:pt x="96" y="64"/>
                </a:cubicBezTo>
                <a:cubicBezTo>
                  <a:pt x="96" y="16"/>
                  <a:pt x="96" y="16"/>
                  <a:pt x="96" y="16"/>
                </a:cubicBezTo>
                <a:cubicBezTo>
                  <a:pt x="104" y="16"/>
                  <a:pt x="104" y="16"/>
                  <a:pt x="104" y="16"/>
                </a:cubicBezTo>
                <a:lnTo>
                  <a:pt x="104" y="64"/>
                </a:lnTo>
                <a:close/>
                <a:moveTo>
                  <a:pt x="132" y="64"/>
                </a:moveTo>
                <a:cubicBezTo>
                  <a:pt x="125" y="16"/>
                  <a:pt x="125" y="16"/>
                  <a:pt x="125" y="16"/>
                </a:cubicBezTo>
                <a:cubicBezTo>
                  <a:pt x="133" y="16"/>
                  <a:pt x="133" y="16"/>
                  <a:pt x="133" y="16"/>
                </a:cubicBezTo>
                <a:cubicBezTo>
                  <a:pt x="140" y="64"/>
                  <a:pt x="140" y="64"/>
                  <a:pt x="140" y="64"/>
                </a:cubicBezTo>
                <a:lnTo>
                  <a:pt x="132" y="64"/>
                </a:lnTo>
                <a:close/>
                <a:moveTo>
                  <a:pt x="164" y="64"/>
                </a:moveTo>
                <a:cubicBezTo>
                  <a:pt x="152" y="16"/>
                  <a:pt x="152" y="16"/>
                  <a:pt x="152" y="16"/>
                </a:cubicBezTo>
                <a:cubicBezTo>
                  <a:pt x="160" y="16"/>
                  <a:pt x="160" y="16"/>
                  <a:pt x="160" y="16"/>
                </a:cubicBezTo>
                <a:cubicBezTo>
                  <a:pt x="172" y="64"/>
                  <a:pt x="172" y="64"/>
                  <a:pt x="172" y="64"/>
                </a:cubicBezTo>
                <a:lnTo>
                  <a:pt x="164" y="64"/>
                </a:ln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59" name="Freeform 7"/>
          <p:cNvSpPr>
            <a:spLocks noEditPoints="1"/>
          </p:cNvSpPr>
          <p:nvPr/>
        </p:nvSpPr>
        <p:spPr bwMode="auto">
          <a:xfrm>
            <a:off x="2974947" y="5027179"/>
            <a:ext cx="676032" cy="608533"/>
          </a:xfrm>
          <a:custGeom>
            <a:avLst/>
            <a:gdLst>
              <a:gd name="T0" fmla="*/ 20 w 200"/>
              <a:gd name="T1" fmla="*/ 0 h 180"/>
              <a:gd name="T2" fmla="*/ 180 w 200"/>
              <a:gd name="T3" fmla="*/ 8 h 180"/>
              <a:gd name="T4" fmla="*/ 19 w 200"/>
              <a:gd name="T5" fmla="*/ 91 h 180"/>
              <a:gd name="T6" fmla="*/ 37 w 200"/>
              <a:gd name="T7" fmla="*/ 76 h 180"/>
              <a:gd name="T8" fmla="*/ 67 w 200"/>
              <a:gd name="T9" fmla="*/ 76 h 180"/>
              <a:gd name="T10" fmla="*/ 84 w 200"/>
              <a:gd name="T11" fmla="*/ 91 h 180"/>
              <a:gd name="T12" fmla="*/ 102 w 200"/>
              <a:gd name="T13" fmla="*/ 76 h 180"/>
              <a:gd name="T14" fmla="*/ 131 w 200"/>
              <a:gd name="T15" fmla="*/ 76 h 180"/>
              <a:gd name="T16" fmla="*/ 149 w 200"/>
              <a:gd name="T17" fmla="*/ 91 h 180"/>
              <a:gd name="T18" fmla="*/ 166 w 200"/>
              <a:gd name="T19" fmla="*/ 76 h 180"/>
              <a:gd name="T20" fmla="*/ 196 w 200"/>
              <a:gd name="T21" fmla="*/ 76 h 180"/>
              <a:gd name="T22" fmla="*/ 196 w 200"/>
              <a:gd name="T23" fmla="*/ 72 h 180"/>
              <a:gd name="T24" fmla="*/ 4 w 200"/>
              <a:gd name="T25" fmla="*/ 76 h 180"/>
              <a:gd name="T26" fmla="*/ 19 w 200"/>
              <a:gd name="T27" fmla="*/ 91 h 180"/>
              <a:gd name="T28" fmla="*/ 64 w 200"/>
              <a:gd name="T29" fmla="*/ 102 h 180"/>
              <a:gd name="T30" fmla="*/ 60 w 200"/>
              <a:gd name="T31" fmla="*/ 115 h 180"/>
              <a:gd name="T32" fmla="*/ 57 w 200"/>
              <a:gd name="T33" fmla="*/ 145 h 180"/>
              <a:gd name="T34" fmla="*/ 71 w 200"/>
              <a:gd name="T35" fmla="*/ 145 h 180"/>
              <a:gd name="T36" fmla="*/ 68 w 200"/>
              <a:gd name="T37" fmla="*/ 115 h 180"/>
              <a:gd name="T38" fmla="*/ 161 w 200"/>
              <a:gd name="T39" fmla="*/ 121 h 180"/>
              <a:gd name="T40" fmla="*/ 129 w 200"/>
              <a:gd name="T41" fmla="*/ 149 h 180"/>
              <a:gd name="T42" fmla="*/ 161 w 200"/>
              <a:gd name="T43" fmla="*/ 121 h 180"/>
              <a:gd name="T44" fmla="*/ 184 w 200"/>
              <a:gd name="T45" fmla="*/ 164 h 180"/>
              <a:gd name="T46" fmla="*/ 172 w 200"/>
              <a:gd name="T47" fmla="*/ 100 h 180"/>
              <a:gd name="T48" fmla="*/ 88 w 200"/>
              <a:gd name="T49" fmla="*/ 164 h 180"/>
              <a:gd name="T50" fmla="*/ 80 w 200"/>
              <a:gd name="T51" fmla="*/ 96 h 180"/>
              <a:gd name="T52" fmla="*/ 32 w 200"/>
              <a:gd name="T53" fmla="*/ 164 h 180"/>
              <a:gd name="T54" fmla="*/ 20 w 200"/>
              <a:gd name="T55" fmla="*/ 100 h 180"/>
              <a:gd name="T56" fmla="*/ 8 w 200"/>
              <a:gd name="T57" fmla="*/ 164 h 180"/>
              <a:gd name="T58" fmla="*/ 8 w 200"/>
              <a:gd name="T59" fmla="*/ 180 h 180"/>
              <a:gd name="T60" fmla="*/ 200 w 200"/>
              <a:gd name="T61" fmla="*/ 172 h 180"/>
              <a:gd name="T62" fmla="*/ 97 w 200"/>
              <a:gd name="T63" fmla="*/ 129 h 180"/>
              <a:gd name="T64" fmla="*/ 129 w 200"/>
              <a:gd name="T65" fmla="*/ 101 h 180"/>
              <a:gd name="T66" fmla="*/ 97 w 200"/>
              <a:gd name="T67" fmla="*/ 129 h 180"/>
              <a:gd name="T68" fmla="*/ 149 w 200"/>
              <a:gd name="T69" fmla="*/ 101 h 180"/>
              <a:gd name="T70" fmla="*/ 103 w 200"/>
              <a:gd name="T71" fmla="*/ 151 h 180"/>
              <a:gd name="T72" fmla="*/ 178 w 200"/>
              <a:gd name="T73" fmla="*/ 12 h 180"/>
              <a:gd name="T74" fmla="*/ 4 w 200"/>
              <a:gd name="T75" fmla="*/ 68 h 180"/>
              <a:gd name="T76" fmla="*/ 178 w 200"/>
              <a:gd name="T77" fmla="*/ 12 h 180"/>
              <a:gd name="T78" fmla="*/ 29 w 200"/>
              <a:gd name="T79" fmla="*/ 64 h 180"/>
              <a:gd name="T80" fmla="*/ 49 w 200"/>
              <a:gd name="T81" fmla="*/ 16 h 180"/>
              <a:gd name="T82" fmla="*/ 69 w 200"/>
              <a:gd name="T83" fmla="*/ 64 h 180"/>
              <a:gd name="T84" fmla="*/ 68 w 200"/>
              <a:gd name="T85" fmla="*/ 16 h 180"/>
              <a:gd name="T86" fmla="*/ 69 w 200"/>
              <a:gd name="T87" fmla="*/ 64 h 180"/>
              <a:gd name="T88" fmla="*/ 96 w 200"/>
              <a:gd name="T89" fmla="*/ 64 h 180"/>
              <a:gd name="T90" fmla="*/ 104 w 200"/>
              <a:gd name="T91" fmla="*/ 16 h 180"/>
              <a:gd name="T92" fmla="*/ 132 w 200"/>
              <a:gd name="T93" fmla="*/ 64 h 180"/>
              <a:gd name="T94" fmla="*/ 133 w 200"/>
              <a:gd name="T95" fmla="*/ 16 h 180"/>
              <a:gd name="T96" fmla="*/ 132 w 200"/>
              <a:gd name="T97" fmla="*/ 64 h 180"/>
              <a:gd name="T98" fmla="*/ 152 w 200"/>
              <a:gd name="T99" fmla="*/ 16 h 180"/>
              <a:gd name="T100" fmla="*/ 172 w 200"/>
              <a:gd name="T101" fmla="*/ 6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180">
                <a:moveTo>
                  <a:pt x="180" y="0"/>
                </a:moveTo>
                <a:cubicBezTo>
                  <a:pt x="20" y="0"/>
                  <a:pt x="20" y="0"/>
                  <a:pt x="20" y="0"/>
                </a:cubicBezTo>
                <a:cubicBezTo>
                  <a:pt x="20" y="8"/>
                  <a:pt x="20" y="8"/>
                  <a:pt x="20" y="8"/>
                </a:cubicBezTo>
                <a:cubicBezTo>
                  <a:pt x="180" y="8"/>
                  <a:pt x="180" y="8"/>
                  <a:pt x="180" y="8"/>
                </a:cubicBezTo>
                <a:lnTo>
                  <a:pt x="180" y="0"/>
                </a:lnTo>
                <a:close/>
                <a:moveTo>
                  <a:pt x="19" y="91"/>
                </a:moveTo>
                <a:cubicBezTo>
                  <a:pt x="27" y="91"/>
                  <a:pt x="34" y="85"/>
                  <a:pt x="34" y="76"/>
                </a:cubicBezTo>
                <a:cubicBezTo>
                  <a:pt x="37" y="76"/>
                  <a:pt x="37" y="76"/>
                  <a:pt x="37" y="76"/>
                </a:cubicBezTo>
                <a:cubicBezTo>
                  <a:pt x="38" y="85"/>
                  <a:pt x="44" y="91"/>
                  <a:pt x="52" y="91"/>
                </a:cubicBezTo>
                <a:cubicBezTo>
                  <a:pt x="60" y="91"/>
                  <a:pt x="66" y="85"/>
                  <a:pt x="67" y="76"/>
                </a:cubicBezTo>
                <a:cubicBezTo>
                  <a:pt x="69" y="76"/>
                  <a:pt x="69" y="76"/>
                  <a:pt x="69" y="76"/>
                </a:cubicBezTo>
                <a:cubicBezTo>
                  <a:pt x="70" y="85"/>
                  <a:pt x="76" y="91"/>
                  <a:pt x="84" y="91"/>
                </a:cubicBezTo>
                <a:cubicBezTo>
                  <a:pt x="92" y="91"/>
                  <a:pt x="98" y="85"/>
                  <a:pt x="99" y="76"/>
                </a:cubicBezTo>
                <a:cubicBezTo>
                  <a:pt x="102" y="76"/>
                  <a:pt x="102" y="76"/>
                  <a:pt x="102" y="76"/>
                </a:cubicBezTo>
                <a:cubicBezTo>
                  <a:pt x="102" y="85"/>
                  <a:pt x="109" y="91"/>
                  <a:pt x="117" y="91"/>
                </a:cubicBezTo>
                <a:cubicBezTo>
                  <a:pt x="124" y="91"/>
                  <a:pt x="131" y="85"/>
                  <a:pt x="131" y="76"/>
                </a:cubicBezTo>
                <a:cubicBezTo>
                  <a:pt x="134" y="76"/>
                  <a:pt x="134" y="76"/>
                  <a:pt x="134" y="76"/>
                </a:cubicBezTo>
                <a:cubicBezTo>
                  <a:pt x="135" y="85"/>
                  <a:pt x="141" y="91"/>
                  <a:pt x="149" y="91"/>
                </a:cubicBezTo>
                <a:cubicBezTo>
                  <a:pt x="157" y="91"/>
                  <a:pt x="163" y="85"/>
                  <a:pt x="164" y="76"/>
                </a:cubicBezTo>
                <a:cubicBezTo>
                  <a:pt x="166" y="76"/>
                  <a:pt x="166" y="76"/>
                  <a:pt x="166" y="76"/>
                </a:cubicBezTo>
                <a:cubicBezTo>
                  <a:pt x="167" y="85"/>
                  <a:pt x="173" y="91"/>
                  <a:pt x="181" y="91"/>
                </a:cubicBezTo>
                <a:cubicBezTo>
                  <a:pt x="189" y="91"/>
                  <a:pt x="195" y="85"/>
                  <a:pt x="196" y="76"/>
                </a:cubicBezTo>
                <a:cubicBezTo>
                  <a:pt x="196" y="76"/>
                  <a:pt x="196" y="76"/>
                  <a:pt x="196" y="76"/>
                </a:cubicBezTo>
                <a:cubicBezTo>
                  <a:pt x="196" y="72"/>
                  <a:pt x="196" y="72"/>
                  <a:pt x="196" y="72"/>
                </a:cubicBezTo>
                <a:cubicBezTo>
                  <a:pt x="4" y="72"/>
                  <a:pt x="4" y="72"/>
                  <a:pt x="4" y="72"/>
                </a:cubicBezTo>
                <a:cubicBezTo>
                  <a:pt x="4" y="76"/>
                  <a:pt x="4" y="76"/>
                  <a:pt x="4" y="76"/>
                </a:cubicBezTo>
                <a:cubicBezTo>
                  <a:pt x="5" y="76"/>
                  <a:pt x="5" y="76"/>
                  <a:pt x="5" y="76"/>
                </a:cubicBezTo>
                <a:cubicBezTo>
                  <a:pt x="5" y="85"/>
                  <a:pt x="12" y="91"/>
                  <a:pt x="19" y="91"/>
                </a:cubicBezTo>
                <a:close/>
                <a:moveTo>
                  <a:pt x="71" y="109"/>
                </a:moveTo>
                <a:cubicBezTo>
                  <a:pt x="71" y="105"/>
                  <a:pt x="68" y="102"/>
                  <a:pt x="64" y="102"/>
                </a:cubicBezTo>
                <a:cubicBezTo>
                  <a:pt x="60" y="102"/>
                  <a:pt x="57" y="105"/>
                  <a:pt x="57" y="109"/>
                </a:cubicBezTo>
                <a:cubicBezTo>
                  <a:pt x="57" y="112"/>
                  <a:pt x="58" y="114"/>
                  <a:pt x="60" y="115"/>
                </a:cubicBezTo>
                <a:cubicBezTo>
                  <a:pt x="60" y="139"/>
                  <a:pt x="60" y="139"/>
                  <a:pt x="60" y="139"/>
                </a:cubicBezTo>
                <a:cubicBezTo>
                  <a:pt x="58" y="141"/>
                  <a:pt x="57" y="143"/>
                  <a:pt x="57" y="145"/>
                </a:cubicBezTo>
                <a:cubicBezTo>
                  <a:pt x="57" y="149"/>
                  <a:pt x="60" y="152"/>
                  <a:pt x="64" y="152"/>
                </a:cubicBezTo>
                <a:cubicBezTo>
                  <a:pt x="68" y="152"/>
                  <a:pt x="71" y="149"/>
                  <a:pt x="71" y="145"/>
                </a:cubicBezTo>
                <a:cubicBezTo>
                  <a:pt x="71" y="143"/>
                  <a:pt x="70" y="140"/>
                  <a:pt x="68" y="139"/>
                </a:cubicBezTo>
                <a:cubicBezTo>
                  <a:pt x="68" y="115"/>
                  <a:pt x="68" y="115"/>
                  <a:pt x="68" y="115"/>
                </a:cubicBezTo>
                <a:cubicBezTo>
                  <a:pt x="70" y="114"/>
                  <a:pt x="71" y="112"/>
                  <a:pt x="71" y="109"/>
                </a:cubicBezTo>
                <a:close/>
                <a:moveTo>
                  <a:pt x="161" y="121"/>
                </a:moveTo>
                <a:cubicBezTo>
                  <a:pt x="158" y="119"/>
                  <a:pt x="158" y="119"/>
                  <a:pt x="158" y="119"/>
                </a:cubicBezTo>
                <a:cubicBezTo>
                  <a:pt x="129" y="149"/>
                  <a:pt x="129" y="149"/>
                  <a:pt x="129" y="149"/>
                </a:cubicBezTo>
                <a:cubicBezTo>
                  <a:pt x="131" y="151"/>
                  <a:pt x="131" y="151"/>
                  <a:pt x="131" y="151"/>
                </a:cubicBezTo>
                <a:lnTo>
                  <a:pt x="161" y="121"/>
                </a:lnTo>
                <a:close/>
                <a:moveTo>
                  <a:pt x="192" y="164"/>
                </a:moveTo>
                <a:cubicBezTo>
                  <a:pt x="184" y="164"/>
                  <a:pt x="184" y="164"/>
                  <a:pt x="184" y="164"/>
                </a:cubicBezTo>
                <a:cubicBezTo>
                  <a:pt x="184" y="100"/>
                  <a:pt x="184" y="100"/>
                  <a:pt x="184" y="100"/>
                </a:cubicBezTo>
                <a:cubicBezTo>
                  <a:pt x="172" y="100"/>
                  <a:pt x="172" y="100"/>
                  <a:pt x="172" y="100"/>
                </a:cubicBezTo>
                <a:cubicBezTo>
                  <a:pt x="172" y="164"/>
                  <a:pt x="172" y="164"/>
                  <a:pt x="172" y="164"/>
                </a:cubicBezTo>
                <a:cubicBezTo>
                  <a:pt x="88" y="164"/>
                  <a:pt x="88" y="164"/>
                  <a:pt x="88" y="164"/>
                </a:cubicBezTo>
                <a:cubicBezTo>
                  <a:pt x="88" y="96"/>
                  <a:pt x="88" y="96"/>
                  <a:pt x="88" y="96"/>
                </a:cubicBezTo>
                <a:cubicBezTo>
                  <a:pt x="80" y="96"/>
                  <a:pt x="80" y="96"/>
                  <a:pt x="80" y="96"/>
                </a:cubicBezTo>
                <a:cubicBezTo>
                  <a:pt x="80" y="164"/>
                  <a:pt x="80" y="164"/>
                  <a:pt x="80" y="164"/>
                </a:cubicBezTo>
                <a:cubicBezTo>
                  <a:pt x="32" y="164"/>
                  <a:pt x="32" y="164"/>
                  <a:pt x="32" y="164"/>
                </a:cubicBezTo>
                <a:cubicBezTo>
                  <a:pt x="32" y="100"/>
                  <a:pt x="32" y="100"/>
                  <a:pt x="32" y="100"/>
                </a:cubicBezTo>
                <a:cubicBezTo>
                  <a:pt x="20" y="100"/>
                  <a:pt x="20" y="100"/>
                  <a:pt x="20" y="100"/>
                </a:cubicBezTo>
                <a:cubicBezTo>
                  <a:pt x="20" y="164"/>
                  <a:pt x="20" y="164"/>
                  <a:pt x="20" y="164"/>
                </a:cubicBezTo>
                <a:cubicBezTo>
                  <a:pt x="8" y="164"/>
                  <a:pt x="8" y="164"/>
                  <a:pt x="8" y="164"/>
                </a:cubicBezTo>
                <a:cubicBezTo>
                  <a:pt x="4" y="164"/>
                  <a:pt x="0" y="168"/>
                  <a:pt x="0" y="172"/>
                </a:cubicBezTo>
                <a:cubicBezTo>
                  <a:pt x="0" y="176"/>
                  <a:pt x="4" y="180"/>
                  <a:pt x="8" y="180"/>
                </a:cubicBezTo>
                <a:cubicBezTo>
                  <a:pt x="192" y="180"/>
                  <a:pt x="192" y="180"/>
                  <a:pt x="192" y="180"/>
                </a:cubicBezTo>
                <a:cubicBezTo>
                  <a:pt x="196" y="180"/>
                  <a:pt x="200" y="176"/>
                  <a:pt x="200" y="172"/>
                </a:cubicBezTo>
                <a:cubicBezTo>
                  <a:pt x="200" y="168"/>
                  <a:pt x="196" y="164"/>
                  <a:pt x="192" y="164"/>
                </a:cubicBezTo>
                <a:close/>
                <a:moveTo>
                  <a:pt x="97" y="129"/>
                </a:moveTo>
                <a:cubicBezTo>
                  <a:pt x="99" y="131"/>
                  <a:pt x="99" y="131"/>
                  <a:pt x="99" y="131"/>
                </a:cubicBezTo>
                <a:cubicBezTo>
                  <a:pt x="129" y="101"/>
                  <a:pt x="129" y="101"/>
                  <a:pt x="129" y="101"/>
                </a:cubicBezTo>
                <a:cubicBezTo>
                  <a:pt x="126" y="99"/>
                  <a:pt x="126" y="99"/>
                  <a:pt x="126" y="99"/>
                </a:cubicBezTo>
                <a:lnTo>
                  <a:pt x="97" y="129"/>
                </a:lnTo>
                <a:close/>
                <a:moveTo>
                  <a:pt x="151" y="103"/>
                </a:moveTo>
                <a:cubicBezTo>
                  <a:pt x="149" y="101"/>
                  <a:pt x="149" y="101"/>
                  <a:pt x="149" y="101"/>
                </a:cubicBezTo>
                <a:cubicBezTo>
                  <a:pt x="101" y="149"/>
                  <a:pt x="101" y="149"/>
                  <a:pt x="101" y="149"/>
                </a:cubicBezTo>
                <a:cubicBezTo>
                  <a:pt x="103" y="151"/>
                  <a:pt x="103" y="151"/>
                  <a:pt x="103" y="151"/>
                </a:cubicBezTo>
                <a:lnTo>
                  <a:pt x="151" y="103"/>
                </a:lnTo>
                <a:close/>
                <a:moveTo>
                  <a:pt x="178" y="12"/>
                </a:moveTo>
                <a:cubicBezTo>
                  <a:pt x="23" y="12"/>
                  <a:pt x="23" y="12"/>
                  <a:pt x="23" y="12"/>
                </a:cubicBezTo>
                <a:cubicBezTo>
                  <a:pt x="4" y="68"/>
                  <a:pt x="4" y="68"/>
                  <a:pt x="4" y="68"/>
                </a:cubicBezTo>
                <a:cubicBezTo>
                  <a:pt x="196" y="68"/>
                  <a:pt x="196" y="68"/>
                  <a:pt x="196" y="68"/>
                </a:cubicBezTo>
                <a:lnTo>
                  <a:pt x="178" y="12"/>
                </a:lnTo>
                <a:close/>
                <a:moveTo>
                  <a:pt x="37" y="64"/>
                </a:moveTo>
                <a:cubicBezTo>
                  <a:pt x="29" y="64"/>
                  <a:pt x="29" y="64"/>
                  <a:pt x="29" y="64"/>
                </a:cubicBezTo>
                <a:cubicBezTo>
                  <a:pt x="41" y="16"/>
                  <a:pt x="41" y="16"/>
                  <a:pt x="41" y="16"/>
                </a:cubicBezTo>
                <a:cubicBezTo>
                  <a:pt x="49" y="16"/>
                  <a:pt x="49" y="16"/>
                  <a:pt x="49" y="16"/>
                </a:cubicBezTo>
                <a:lnTo>
                  <a:pt x="37" y="64"/>
                </a:lnTo>
                <a:close/>
                <a:moveTo>
                  <a:pt x="69" y="64"/>
                </a:moveTo>
                <a:cubicBezTo>
                  <a:pt x="61" y="64"/>
                  <a:pt x="61" y="64"/>
                  <a:pt x="61" y="64"/>
                </a:cubicBezTo>
                <a:cubicBezTo>
                  <a:pt x="68" y="16"/>
                  <a:pt x="68" y="16"/>
                  <a:pt x="68" y="16"/>
                </a:cubicBezTo>
                <a:cubicBezTo>
                  <a:pt x="76" y="16"/>
                  <a:pt x="76" y="16"/>
                  <a:pt x="76" y="16"/>
                </a:cubicBezTo>
                <a:lnTo>
                  <a:pt x="69" y="64"/>
                </a:lnTo>
                <a:close/>
                <a:moveTo>
                  <a:pt x="104" y="64"/>
                </a:moveTo>
                <a:cubicBezTo>
                  <a:pt x="96" y="64"/>
                  <a:pt x="96" y="64"/>
                  <a:pt x="96" y="64"/>
                </a:cubicBezTo>
                <a:cubicBezTo>
                  <a:pt x="96" y="16"/>
                  <a:pt x="96" y="16"/>
                  <a:pt x="96" y="16"/>
                </a:cubicBezTo>
                <a:cubicBezTo>
                  <a:pt x="104" y="16"/>
                  <a:pt x="104" y="16"/>
                  <a:pt x="104" y="16"/>
                </a:cubicBezTo>
                <a:lnTo>
                  <a:pt x="104" y="64"/>
                </a:lnTo>
                <a:close/>
                <a:moveTo>
                  <a:pt x="132" y="64"/>
                </a:moveTo>
                <a:cubicBezTo>
                  <a:pt x="125" y="16"/>
                  <a:pt x="125" y="16"/>
                  <a:pt x="125" y="16"/>
                </a:cubicBezTo>
                <a:cubicBezTo>
                  <a:pt x="133" y="16"/>
                  <a:pt x="133" y="16"/>
                  <a:pt x="133" y="16"/>
                </a:cubicBezTo>
                <a:cubicBezTo>
                  <a:pt x="140" y="64"/>
                  <a:pt x="140" y="64"/>
                  <a:pt x="140" y="64"/>
                </a:cubicBezTo>
                <a:lnTo>
                  <a:pt x="132" y="64"/>
                </a:lnTo>
                <a:close/>
                <a:moveTo>
                  <a:pt x="164" y="64"/>
                </a:moveTo>
                <a:cubicBezTo>
                  <a:pt x="152" y="16"/>
                  <a:pt x="152" y="16"/>
                  <a:pt x="152" y="16"/>
                </a:cubicBezTo>
                <a:cubicBezTo>
                  <a:pt x="160" y="16"/>
                  <a:pt x="160" y="16"/>
                  <a:pt x="160" y="16"/>
                </a:cubicBezTo>
                <a:cubicBezTo>
                  <a:pt x="172" y="64"/>
                  <a:pt x="172" y="64"/>
                  <a:pt x="172" y="64"/>
                </a:cubicBezTo>
                <a:lnTo>
                  <a:pt x="164" y="64"/>
                </a:ln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易车媒体介绍</a:t>
            </a:r>
          </a:p>
        </p:txBody>
      </p:sp>
      <p:grpSp>
        <p:nvGrpSpPr>
          <p:cNvPr id="3" name="组合 2"/>
          <p:cNvGrpSpPr/>
          <p:nvPr/>
        </p:nvGrpSpPr>
        <p:grpSpPr>
          <a:xfrm>
            <a:off x="1655168" y="2284771"/>
            <a:ext cx="9374782" cy="3883797"/>
            <a:chOff x="930717" y="1595390"/>
            <a:chExt cx="11038824" cy="4573178"/>
          </a:xfrm>
        </p:grpSpPr>
        <p:pic>
          <p:nvPicPr>
            <p:cNvPr id="39" name="图片 38"/>
            <p:cNvPicPr>
              <a:picLocks noChangeAspect="1"/>
            </p:cNvPicPr>
            <p:nvPr/>
          </p:nvPicPr>
          <p:blipFill rotWithShape="1">
            <a:blip r:embed="rId3" cstate="email">
              <a:duotone>
                <a:prstClr val="black"/>
                <a:srgbClr val="D9C3A5">
                  <a:tint val="50000"/>
                  <a:satMod val="180000"/>
                </a:srgbClr>
              </a:duotone>
            </a:blip>
            <a:srcRect r="-42" b="-40"/>
            <a:stretch>
              <a:fillRect/>
            </a:stretch>
          </p:blipFill>
          <p:spPr>
            <a:xfrm>
              <a:off x="2994893" y="2575743"/>
              <a:ext cx="6011635" cy="3592825"/>
            </a:xfrm>
            <a:prstGeom prst="rect">
              <a:avLst/>
            </a:prstGeom>
          </p:spPr>
        </p:pic>
        <p:sp>
          <p:nvSpPr>
            <p:cNvPr id="40" name="椭圆 39"/>
            <p:cNvSpPr/>
            <p:nvPr/>
          </p:nvSpPr>
          <p:spPr>
            <a:xfrm>
              <a:off x="5252657" y="3233584"/>
              <a:ext cx="1676228" cy="1673776"/>
            </a:xfrm>
            <a:prstGeom prst="ellipse">
              <a:avLst/>
            </a:prstGeom>
            <a:solidFill>
              <a:schemeClr val="bg1"/>
            </a:solidFill>
            <a:ln w="12700">
              <a:noFill/>
            </a:ln>
            <a:effectLst>
              <a:outerShdw blurRad="101600" dist="254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i="1"/>
            </a:p>
          </p:txBody>
        </p:sp>
        <p:grpSp>
          <p:nvGrpSpPr>
            <p:cNvPr id="41" name="组合 110"/>
            <p:cNvGrpSpPr/>
            <p:nvPr/>
          </p:nvGrpSpPr>
          <p:grpSpPr bwMode="auto">
            <a:xfrm>
              <a:off x="5081099" y="3081460"/>
              <a:ext cx="1989137" cy="1989137"/>
              <a:chOff x="5125966" y="2868692"/>
              <a:chExt cx="2040617" cy="2040618"/>
            </a:xfrm>
          </p:grpSpPr>
          <p:sp>
            <p:nvSpPr>
              <p:cNvPr id="42" name="椭圆 41"/>
              <p:cNvSpPr/>
              <p:nvPr/>
            </p:nvSpPr>
            <p:spPr>
              <a:xfrm>
                <a:off x="5125966" y="2868692"/>
                <a:ext cx="2040617" cy="2040618"/>
              </a:xfrm>
              <a:prstGeom prst="ellipse">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i="1"/>
              </a:p>
            </p:txBody>
          </p:sp>
          <p:sp>
            <p:nvSpPr>
              <p:cNvPr id="73" name="等腰三角形 72"/>
              <p:cNvSpPr/>
              <p:nvPr/>
            </p:nvSpPr>
            <p:spPr>
              <a:xfrm rot="19242264" flipH="1">
                <a:off x="7060725" y="4209018"/>
                <a:ext cx="73286" cy="6188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i="1"/>
              </a:p>
            </p:txBody>
          </p:sp>
        </p:grpSp>
        <p:sp>
          <p:nvSpPr>
            <p:cNvPr id="74" name="圆角矩形 79"/>
            <p:cNvSpPr/>
            <p:nvPr/>
          </p:nvSpPr>
          <p:spPr>
            <a:xfrm>
              <a:off x="7808424" y="3843460"/>
              <a:ext cx="333375" cy="227012"/>
            </a:xfrm>
            <a:custGeom>
              <a:avLst/>
              <a:gdLst/>
              <a:ahLst/>
              <a:cxnLst/>
              <a:rect l="l" t="t" r="r" b="b"/>
              <a:pathLst>
                <a:path w="483395" h="327199">
                  <a:moveTo>
                    <a:pt x="198362" y="0"/>
                  </a:moveTo>
                  <a:cubicBezTo>
                    <a:pt x="252395" y="0"/>
                    <a:pt x="297971" y="36211"/>
                    <a:pt x="310225" y="86240"/>
                  </a:cubicBezTo>
                  <a:cubicBezTo>
                    <a:pt x="314675" y="83816"/>
                    <a:pt x="319566" y="83344"/>
                    <a:pt x="324568" y="83344"/>
                  </a:cubicBezTo>
                  <a:cubicBezTo>
                    <a:pt x="367570" y="83344"/>
                    <a:pt x="402430" y="118204"/>
                    <a:pt x="402430" y="161206"/>
                  </a:cubicBezTo>
                  <a:lnTo>
                    <a:pt x="400647" y="170037"/>
                  </a:lnTo>
                  <a:lnTo>
                    <a:pt x="404814" y="170037"/>
                  </a:lnTo>
                  <a:cubicBezTo>
                    <a:pt x="448213" y="170037"/>
                    <a:pt x="483395" y="205219"/>
                    <a:pt x="483395" y="248618"/>
                  </a:cubicBezTo>
                  <a:lnTo>
                    <a:pt x="483394" y="248618"/>
                  </a:lnTo>
                  <a:cubicBezTo>
                    <a:pt x="483394" y="292017"/>
                    <a:pt x="448212" y="327199"/>
                    <a:pt x="404813" y="327199"/>
                  </a:cubicBezTo>
                  <a:lnTo>
                    <a:pt x="78581" y="327198"/>
                  </a:lnTo>
                  <a:cubicBezTo>
                    <a:pt x="35182" y="327198"/>
                    <a:pt x="1" y="292016"/>
                    <a:pt x="0" y="248618"/>
                  </a:cubicBezTo>
                  <a:cubicBezTo>
                    <a:pt x="1" y="205219"/>
                    <a:pt x="35182" y="170037"/>
                    <a:pt x="78581" y="170037"/>
                  </a:cubicBezTo>
                  <a:lnTo>
                    <a:pt x="93113" y="170037"/>
                  </a:lnTo>
                  <a:cubicBezTo>
                    <a:pt x="84369" y="154787"/>
                    <a:pt x="80018" y="137073"/>
                    <a:pt x="80018" y="118344"/>
                  </a:cubicBezTo>
                  <a:cubicBezTo>
                    <a:pt x="80018" y="52984"/>
                    <a:pt x="133002" y="0"/>
                    <a:pt x="198362" y="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grpSp>
          <p:nvGrpSpPr>
            <p:cNvPr id="75" name="组合 125"/>
            <p:cNvGrpSpPr/>
            <p:nvPr/>
          </p:nvGrpSpPr>
          <p:grpSpPr bwMode="auto">
            <a:xfrm>
              <a:off x="4655649" y="2735385"/>
              <a:ext cx="381000" cy="379412"/>
              <a:chOff x="8737072" y="194959"/>
              <a:chExt cx="483128" cy="481316"/>
            </a:xfrm>
          </p:grpSpPr>
          <p:sp>
            <p:nvSpPr>
              <p:cNvPr id="76" name="椭圆 75"/>
              <p:cNvSpPr/>
              <p:nvPr/>
            </p:nvSpPr>
            <p:spPr>
              <a:xfrm>
                <a:off x="8737072" y="194959"/>
                <a:ext cx="326111" cy="3262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cxnSp>
            <p:nvCxnSpPr>
              <p:cNvPr id="77" name="直接连接符 127"/>
              <p:cNvCxnSpPr/>
              <p:nvPr/>
            </p:nvCxnSpPr>
            <p:spPr>
              <a:xfrm>
                <a:off x="9018897" y="472874"/>
                <a:ext cx="201303" cy="2034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任意多边形 128"/>
            <p:cNvSpPr/>
            <p:nvPr/>
          </p:nvSpPr>
          <p:spPr>
            <a:xfrm>
              <a:off x="7690949" y="4424485"/>
              <a:ext cx="338137" cy="287337"/>
            </a:xfrm>
            <a:custGeom>
              <a:avLst/>
              <a:gdLst/>
              <a:ahLst/>
              <a:cxnLst/>
              <a:rect l="l" t="t" r="r" b="b"/>
              <a:pathLst>
                <a:path w="459581" h="388143">
                  <a:moveTo>
                    <a:pt x="79908" y="0"/>
                  </a:moveTo>
                  <a:lnTo>
                    <a:pt x="379673" y="0"/>
                  </a:lnTo>
                  <a:cubicBezTo>
                    <a:pt x="423805" y="0"/>
                    <a:pt x="459581" y="35776"/>
                    <a:pt x="459581" y="79908"/>
                  </a:cubicBezTo>
                  <a:lnTo>
                    <a:pt x="459581" y="222510"/>
                  </a:lnTo>
                  <a:cubicBezTo>
                    <a:pt x="459581" y="265215"/>
                    <a:pt x="426081" y="300096"/>
                    <a:pt x="383887" y="301567"/>
                  </a:cubicBezTo>
                  <a:lnTo>
                    <a:pt x="388145" y="388143"/>
                  </a:lnTo>
                  <a:lnTo>
                    <a:pt x="296297" y="302418"/>
                  </a:lnTo>
                  <a:lnTo>
                    <a:pt x="79908" y="302418"/>
                  </a:lnTo>
                  <a:cubicBezTo>
                    <a:pt x="35776" y="302418"/>
                    <a:pt x="0" y="266642"/>
                    <a:pt x="0" y="222510"/>
                  </a:cubicBezTo>
                  <a:lnTo>
                    <a:pt x="0" y="79908"/>
                  </a:lnTo>
                  <a:cubicBezTo>
                    <a:pt x="0" y="35776"/>
                    <a:pt x="35776" y="0"/>
                    <a:pt x="79908" y="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grpSp>
          <p:nvGrpSpPr>
            <p:cNvPr id="79" name="组合 129"/>
            <p:cNvGrpSpPr/>
            <p:nvPr/>
          </p:nvGrpSpPr>
          <p:grpSpPr bwMode="auto">
            <a:xfrm>
              <a:off x="4184161" y="3670422"/>
              <a:ext cx="254000" cy="255588"/>
              <a:chOff x="7502449" y="842952"/>
              <a:chExt cx="437654" cy="438161"/>
            </a:xfrm>
          </p:grpSpPr>
          <p:sp>
            <p:nvSpPr>
              <p:cNvPr id="80" name="椭圆 79"/>
              <p:cNvSpPr/>
              <p:nvPr/>
            </p:nvSpPr>
            <p:spPr>
              <a:xfrm>
                <a:off x="7502449" y="842952"/>
                <a:ext cx="437654" cy="43816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sp>
            <p:nvSpPr>
              <p:cNvPr id="81" name="任意多边形 131"/>
              <p:cNvSpPr/>
              <p:nvPr/>
            </p:nvSpPr>
            <p:spPr>
              <a:xfrm>
                <a:off x="7584509" y="842952"/>
                <a:ext cx="123091" cy="438161"/>
              </a:xfrm>
              <a:custGeom>
                <a:avLst/>
                <a:gdLst>
                  <a:gd name="connsiteX0" fmla="*/ 7144 w 7144"/>
                  <a:gd name="connsiteY0" fmla="*/ 0 h 440531"/>
                  <a:gd name="connsiteX1" fmla="*/ 0 w 7144"/>
                  <a:gd name="connsiteY1" fmla="*/ 440531 h 440531"/>
                  <a:gd name="connsiteX0-1" fmla="*/ 144094 w 144094"/>
                  <a:gd name="connsiteY0-2" fmla="*/ 0 h 10000"/>
                  <a:gd name="connsiteX1-3" fmla="*/ 134094 w 144094"/>
                  <a:gd name="connsiteY1-4" fmla="*/ 10000 h 10000"/>
                  <a:gd name="connsiteX0-5" fmla="*/ 186553 w 186553"/>
                  <a:gd name="connsiteY0-6" fmla="*/ 0 h 10000"/>
                  <a:gd name="connsiteX1-7" fmla="*/ 176553 w 186553"/>
                  <a:gd name="connsiteY1-8" fmla="*/ 10000 h 10000"/>
                  <a:gd name="connsiteX0-9" fmla="*/ 180965 w 180965"/>
                  <a:gd name="connsiteY0-10" fmla="*/ 0 h 10000"/>
                  <a:gd name="connsiteX1-11" fmla="*/ 170965 w 180965"/>
                  <a:gd name="connsiteY1-12" fmla="*/ 10000 h 10000"/>
                  <a:gd name="connsiteX0-13" fmla="*/ 168423 w 191756"/>
                  <a:gd name="connsiteY0-14" fmla="*/ 0 h 9838"/>
                  <a:gd name="connsiteX1-15" fmla="*/ 191756 w 191756"/>
                  <a:gd name="connsiteY1-16" fmla="*/ 9838 h 9838"/>
                  <a:gd name="connsiteX0-17" fmla="*/ 7517 w 8734"/>
                  <a:gd name="connsiteY0-18" fmla="*/ 0 h 10000"/>
                  <a:gd name="connsiteX1-19" fmla="*/ 8734 w 8734"/>
                  <a:gd name="connsiteY1-20" fmla="*/ 10000 h 10000"/>
                  <a:gd name="connsiteX0-21" fmla="*/ 8523 w 9916"/>
                  <a:gd name="connsiteY0-22" fmla="*/ 0 h 10000"/>
                  <a:gd name="connsiteX1-23" fmla="*/ 9916 w 9916"/>
                  <a:gd name="connsiteY1-24" fmla="*/ 10000 h 10000"/>
                  <a:gd name="connsiteX0-25" fmla="*/ 8595 w 10000"/>
                  <a:gd name="connsiteY0-26" fmla="*/ 0 h 10110"/>
                  <a:gd name="connsiteX1-27" fmla="*/ 10000 w 10000"/>
                  <a:gd name="connsiteY1-28" fmla="*/ 10110 h 10110"/>
                  <a:gd name="connsiteX0-29" fmla="*/ 9097 w 10502"/>
                  <a:gd name="connsiteY0-30" fmla="*/ 0 h 10110"/>
                  <a:gd name="connsiteX1-31" fmla="*/ 10502 w 10502"/>
                  <a:gd name="connsiteY1-32" fmla="*/ 10110 h 10110"/>
                </a:gdLst>
                <a:ahLst/>
                <a:cxnLst>
                  <a:cxn ang="0">
                    <a:pos x="connsiteX0-1" y="connsiteY0-2"/>
                  </a:cxn>
                  <a:cxn ang="0">
                    <a:pos x="connsiteX1-3" y="connsiteY1-4"/>
                  </a:cxn>
                </a:cxnLst>
                <a:rect l="l" t="t" r="r" b="b"/>
                <a:pathLst>
                  <a:path w="10502" h="10110">
                    <a:moveTo>
                      <a:pt x="9097" y="0"/>
                    </a:moveTo>
                    <a:cubicBezTo>
                      <a:pt x="-5756" y="2344"/>
                      <a:pt x="-337" y="9579"/>
                      <a:pt x="10502" y="1011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sp>
            <p:nvSpPr>
              <p:cNvPr id="82" name="任意多边形 132"/>
              <p:cNvSpPr/>
              <p:nvPr/>
            </p:nvSpPr>
            <p:spPr>
              <a:xfrm flipH="1">
                <a:off x="7732217" y="842952"/>
                <a:ext cx="125826" cy="438161"/>
              </a:xfrm>
              <a:custGeom>
                <a:avLst/>
                <a:gdLst>
                  <a:gd name="connsiteX0" fmla="*/ 7144 w 7144"/>
                  <a:gd name="connsiteY0" fmla="*/ 0 h 440531"/>
                  <a:gd name="connsiteX1" fmla="*/ 0 w 7144"/>
                  <a:gd name="connsiteY1" fmla="*/ 440531 h 440531"/>
                  <a:gd name="connsiteX0-1" fmla="*/ 144094 w 144094"/>
                  <a:gd name="connsiteY0-2" fmla="*/ 0 h 10000"/>
                  <a:gd name="connsiteX1-3" fmla="*/ 134094 w 144094"/>
                  <a:gd name="connsiteY1-4" fmla="*/ 10000 h 10000"/>
                  <a:gd name="connsiteX0-5" fmla="*/ 186553 w 186553"/>
                  <a:gd name="connsiteY0-6" fmla="*/ 0 h 10000"/>
                  <a:gd name="connsiteX1-7" fmla="*/ 176553 w 186553"/>
                  <a:gd name="connsiteY1-8" fmla="*/ 10000 h 10000"/>
                  <a:gd name="connsiteX0-9" fmla="*/ 180965 w 180965"/>
                  <a:gd name="connsiteY0-10" fmla="*/ 0 h 10000"/>
                  <a:gd name="connsiteX1-11" fmla="*/ 170965 w 180965"/>
                  <a:gd name="connsiteY1-12" fmla="*/ 10000 h 10000"/>
                  <a:gd name="connsiteX0-13" fmla="*/ 168423 w 191756"/>
                  <a:gd name="connsiteY0-14" fmla="*/ 0 h 9838"/>
                  <a:gd name="connsiteX1-15" fmla="*/ 191756 w 191756"/>
                  <a:gd name="connsiteY1-16" fmla="*/ 9838 h 9838"/>
                  <a:gd name="connsiteX0-17" fmla="*/ 7517 w 8734"/>
                  <a:gd name="connsiteY0-18" fmla="*/ 0 h 10000"/>
                  <a:gd name="connsiteX1-19" fmla="*/ 8734 w 8734"/>
                  <a:gd name="connsiteY1-20" fmla="*/ 10000 h 10000"/>
                  <a:gd name="connsiteX0-21" fmla="*/ 8523 w 9916"/>
                  <a:gd name="connsiteY0-22" fmla="*/ 0 h 10000"/>
                  <a:gd name="connsiteX1-23" fmla="*/ 9916 w 9916"/>
                  <a:gd name="connsiteY1-24" fmla="*/ 10000 h 10000"/>
                  <a:gd name="connsiteX0-25" fmla="*/ 8595 w 10000"/>
                  <a:gd name="connsiteY0-26" fmla="*/ 0 h 10110"/>
                  <a:gd name="connsiteX1-27" fmla="*/ 10000 w 10000"/>
                  <a:gd name="connsiteY1-28" fmla="*/ 10110 h 10110"/>
                  <a:gd name="connsiteX0-29" fmla="*/ 9097 w 10502"/>
                  <a:gd name="connsiteY0-30" fmla="*/ 0 h 10110"/>
                  <a:gd name="connsiteX1-31" fmla="*/ 10502 w 10502"/>
                  <a:gd name="connsiteY1-32" fmla="*/ 10110 h 10110"/>
                </a:gdLst>
                <a:ahLst/>
                <a:cxnLst>
                  <a:cxn ang="0">
                    <a:pos x="connsiteX0-1" y="connsiteY0-2"/>
                  </a:cxn>
                  <a:cxn ang="0">
                    <a:pos x="connsiteX1-3" y="connsiteY1-4"/>
                  </a:cxn>
                </a:cxnLst>
                <a:rect l="l" t="t" r="r" b="b"/>
                <a:pathLst>
                  <a:path w="10502" h="10110">
                    <a:moveTo>
                      <a:pt x="9097" y="0"/>
                    </a:moveTo>
                    <a:cubicBezTo>
                      <a:pt x="-5756" y="2344"/>
                      <a:pt x="-337" y="9579"/>
                      <a:pt x="10502" y="1011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sp>
            <p:nvSpPr>
              <p:cNvPr id="83" name="任意多边形 133"/>
              <p:cNvSpPr/>
              <p:nvPr/>
            </p:nvSpPr>
            <p:spPr>
              <a:xfrm>
                <a:off x="7672040" y="842952"/>
                <a:ext cx="46502" cy="438161"/>
              </a:xfrm>
              <a:custGeom>
                <a:avLst/>
                <a:gdLst>
                  <a:gd name="connsiteX0" fmla="*/ 7144 w 7144"/>
                  <a:gd name="connsiteY0" fmla="*/ 0 h 440531"/>
                  <a:gd name="connsiteX1" fmla="*/ 0 w 7144"/>
                  <a:gd name="connsiteY1" fmla="*/ 440531 h 440531"/>
                  <a:gd name="connsiteX0-1" fmla="*/ 144094 w 144094"/>
                  <a:gd name="connsiteY0-2" fmla="*/ 0 h 10000"/>
                  <a:gd name="connsiteX1-3" fmla="*/ 134094 w 144094"/>
                  <a:gd name="connsiteY1-4" fmla="*/ 10000 h 10000"/>
                  <a:gd name="connsiteX0-5" fmla="*/ 186553 w 186553"/>
                  <a:gd name="connsiteY0-6" fmla="*/ 0 h 10000"/>
                  <a:gd name="connsiteX1-7" fmla="*/ 176553 w 186553"/>
                  <a:gd name="connsiteY1-8" fmla="*/ 10000 h 10000"/>
                  <a:gd name="connsiteX0-9" fmla="*/ 180965 w 180965"/>
                  <a:gd name="connsiteY0-10" fmla="*/ 0 h 10000"/>
                  <a:gd name="connsiteX1-11" fmla="*/ 170965 w 180965"/>
                  <a:gd name="connsiteY1-12" fmla="*/ 10000 h 10000"/>
                  <a:gd name="connsiteX0-13" fmla="*/ 168423 w 191756"/>
                  <a:gd name="connsiteY0-14" fmla="*/ 0 h 9838"/>
                  <a:gd name="connsiteX1-15" fmla="*/ 191756 w 191756"/>
                  <a:gd name="connsiteY1-16" fmla="*/ 9838 h 9838"/>
                  <a:gd name="connsiteX0-17" fmla="*/ 7517 w 8734"/>
                  <a:gd name="connsiteY0-18" fmla="*/ 0 h 10000"/>
                  <a:gd name="connsiteX1-19" fmla="*/ 8734 w 8734"/>
                  <a:gd name="connsiteY1-20" fmla="*/ 10000 h 10000"/>
                  <a:gd name="connsiteX0-21" fmla="*/ 8523 w 9916"/>
                  <a:gd name="connsiteY0-22" fmla="*/ 0 h 10000"/>
                  <a:gd name="connsiteX1-23" fmla="*/ 9916 w 9916"/>
                  <a:gd name="connsiteY1-24" fmla="*/ 10000 h 10000"/>
                  <a:gd name="connsiteX0-25" fmla="*/ 8595 w 10000"/>
                  <a:gd name="connsiteY0-26" fmla="*/ 0 h 10110"/>
                  <a:gd name="connsiteX1-27" fmla="*/ 10000 w 10000"/>
                  <a:gd name="connsiteY1-28" fmla="*/ 10110 h 10110"/>
                  <a:gd name="connsiteX0-29" fmla="*/ 9097 w 10502"/>
                  <a:gd name="connsiteY0-30" fmla="*/ 0 h 10110"/>
                  <a:gd name="connsiteX1-31" fmla="*/ 10502 w 10502"/>
                  <a:gd name="connsiteY1-32" fmla="*/ 10110 h 10110"/>
                </a:gdLst>
                <a:ahLst/>
                <a:cxnLst>
                  <a:cxn ang="0">
                    <a:pos x="connsiteX0-1" y="connsiteY0-2"/>
                  </a:cxn>
                  <a:cxn ang="0">
                    <a:pos x="connsiteX1-3" y="connsiteY1-4"/>
                  </a:cxn>
                </a:cxnLst>
                <a:rect l="l" t="t" r="r" b="b"/>
                <a:pathLst>
                  <a:path w="10502" h="10110">
                    <a:moveTo>
                      <a:pt x="9097" y="0"/>
                    </a:moveTo>
                    <a:cubicBezTo>
                      <a:pt x="-5756" y="2344"/>
                      <a:pt x="-337" y="9579"/>
                      <a:pt x="10502" y="1011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sp>
            <p:nvSpPr>
              <p:cNvPr id="84" name="任意多边形 134"/>
              <p:cNvSpPr/>
              <p:nvPr/>
            </p:nvSpPr>
            <p:spPr>
              <a:xfrm flipH="1">
                <a:off x="7726747" y="842952"/>
                <a:ext cx="46502" cy="438161"/>
              </a:xfrm>
              <a:custGeom>
                <a:avLst/>
                <a:gdLst>
                  <a:gd name="connsiteX0" fmla="*/ 7144 w 7144"/>
                  <a:gd name="connsiteY0" fmla="*/ 0 h 440531"/>
                  <a:gd name="connsiteX1" fmla="*/ 0 w 7144"/>
                  <a:gd name="connsiteY1" fmla="*/ 440531 h 440531"/>
                  <a:gd name="connsiteX0-1" fmla="*/ 144094 w 144094"/>
                  <a:gd name="connsiteY0-2" fmla="*/ 0 h 10000"/>
                  <a:gd name="connsiteX1-3" fmla="*/ 134094 w 144094"/>
                  <a:gd name="connsiteY1-4" fmla="*/ 10000 h 10000"/>
                  <a:gd name="connsiteX0-5" fmla="*/ 186553 w 186553"/>
                  <a:gd name="connsiteY0-6" fmla="*/ 0 h 10000"/>
                  <a:gd name="connsiteX1-7" fmla="*/ 176553 w 186553"/>
                  <a:gd name="connsiteY1-8" fmla="*/ 10000 h 10000"/>
                  <a:gd name="connsiteX0-9" fmla="*/ 180965 w 180965"/>
                  <a:gd name="connsiteY0-10" fmla="*/ 0 h 10000"/>
                  <a:gd name="connsiteX1-11" fmla="*/ 170965 w 180965"/>
                  <a:gd name="connsiteY1-12" fmla="*/ 10000 h 10000"/>
                  <a:gd name="connsiteX0-13" fmla="*/ 168423 w 191756"/>
                  <a:gd name="connsiteY0-14" fmla="*/ 0 h 9838"/>
                  <a:gd name="connsiteX1-15" fmla="*/ 191756 w 191756"/>
                  <a:gd name="connsiteY1-16" fmla="*/ 9838 h 9838"/>
                  <a:gd name="connsiteX0-17" fmla="*/ 7517 w 8734"/>
                  <a:gd name="connsiteY0-18" fmla="*/ 0 h 10000"/>
                  <a:gd name="connsiteX1-19" fmla="*/ 8734 w 8734"/>
                  <a:gd name="connsiteY1-20" fmla="*/ 10000 h 10000"/>
                  <a:gd name="connsiteX0-21" fmla="*/ 8523 w 9916"/>
                  <a:gd name="connsiteY0-22" fmla="*/ 0 h 10000"/>
                  <a:gd name="connsiteX1-23" fmla="*/ 9916 w 9916"/>
                  <a:gd name="connsiteY1-24" fmla="*/ 10000 h 10000"/>
                  <a:gd name="connsiteX0-25" fmla="*/ 8595 w 10000"/>
                  <a:gd name="connsiteY0-26" fmla="*/ 0 h 10110"/>
                  <a:gd name="connsiteX1-27" fmla="*/ 10000 w 10000"/>
                  <a:gd name="connsiteY1-28" fmla="*/ 10110 h 10110"/>
                  <a:gd name="connsiteX0-29" fmla="*/ 9097 w 10502"/>
                  <a:gd name="connsiteY0-30" fmla="*/ 0 h 10110"/>
                  <a:gd name="connsiteX1-31" fmla="*/ 10502 w 10502"/>
                  <a:gd name="connsiteY1-32" fmla="*/ 10110 h 10110"/>
                </a:gdLst>
                <a:ahLst/>
                <a:cxnLst>
                  <a:cxn ang="0">
                    <a:pos x="connsiteX0-1" y="connsiteY0-2"/>
                  </a:cxn>
                  <a:cxn ang="0">
                    <a:pos x="connsiteX1-3" y="connsiteY1-4"/>
                  </a:cxn>
                </a:cxnLst>
                <a:rect l="l" t="t" r="r" b="b"/>
                <a:pathLst>
                  <a:path w="10502" h="10110">
                    <a:moveTo>
                      <a:pt x="9097" y="0"/>
                    </a:moveTo>
                    <a:cubicBezTo>
                      <a:pt x="-5756" y="2344"/>
                      <a:pt x="-337" y="9579"/>
                      <a:pt x="10502" y="10110"/>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cxnSp>
            <p:nvCxnSpPr>
              <p:cNvPr id="85" name="直接连接符 135"/>
              <p:cNvCxnSpPr/>
              <p:nvPr/>
            </p:nvCxnSpPr>
            <p:spPr>
              <a:xfrm>
                <a:off x="7507920" y="1060671"/>
                <a:ext cx="4321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6" name="圆角矩形 79"/>
            <p:cNvSpPr/>
            <p:nvPr/>
          </p:nvSpPr>
          <p:spPr>
            <a:xfrm>
              <a:off x="4142886" y="4603872"/>
              <a:ext cx="290513" cy="196850"/>
            </a:xfrm>
            <a:custGeom>
              <a:avLst/>
              <a:gdLst/>
              <a:ahLst/>
              <a:cxnLst/>
              <a:rect l="l" t="t" r="r" b="b"/>
              <a:pathLst>
                <a:path w="483395" h="327199">
                  <a:moveTo>
                    <a:pt x="198362" y="0"/>
                  </a:moveTo>
                  <a:cubicBezTo>
                    <a:pt x="252395" y="0"/>
                    <a:pt x="297971" y="36211"/>
                    <a:pt x="310225" y="86240"/>
                  </a:cubicBezTo>
                  <a:cubicBezTo>
                    <a:pt x="314675" y="83816"/>
                    <a:pt x="319566" y="83344"/>
                    <a:pt x="324568" y="83344"/>
                  </a:cubicBezTo>
                  <a:cubicBezTo>
                    <a:pt x="367570" y="83344"/>
                    <a:pt x="402430" y="118204"/>
                    <a:pt x="402430" y="161206"/>
                  </a:cubicBezTo>
                  <a:lnTo>
                    <a:pt x="400647" y="170037"/>
                  </a:lnTo>
                  <a:lnTo>
                    <a:pt x="404814" y="170037"/>
                  </a:lnTo>
                  <a:cubicBezTo>
                    <a:pt x="448213" y="170037"/>
                    <a:pt x="483395" y="205219"/>
                    <a:pt x="483395" y="248618"/>
                  </a:cubicBezTo>
                  <a:lnTo>
                    <a:pt x="483394" y="248618"/>
                  </a:lnTo>
                  <a:cubicBezTo>
                    <a:pt x="483394" y="292017"/>
                    <a:pt x="448212" y="327199"/>
                    <a:pt x="404813" y="327199"/>
                  </a:cubicBezTo>
                  <a:lnTo>
                    <a:pt x="78581" y="327198"/>
                  </a:lnTo>
                  <a:cubicBezTo>
                    <a:pt x="35182" y="327198"/>
                    <a:pt x="1" y="292016"/>
                    <a:pt x="0" y="248618"/>
                  </a:cubicBezTo>
                  <a:cubicBezTo>
                    <a:pt x="1" y="205219"/>
                    <a:pt x="35182" y="170037"/>
                    <a:pt x="78581" y="170037"/>
                  </a:cubicBezTo>
                  <a:lnTo>
                    <a:pt x="93113" y="170037"/>
                  </a:lnTo>
                  <a:cubicBezTo>
                    <a:pt x="84369" y="154787"/>
                    <a:pt x="80018" y="137073"/>
                    <a:pt x="80018" y="118344"/>
                  </a:cubicBezTo>
                  <a:cubicBezTo>
                    <a:pt x="80018" y="52984"/>
                    <a:pt x="133002" y="0"/>
                    <a:pt x="198362" y="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grpSp>
          <p:nvGrpSpPr>
            <p:cNvPr id="87" name="组合 137"/>
            <p:cNvGrpSpPr/>
            <p:nvPr/>
          </p:nvGrpSpPr>
          <p:grpSpPr>
            <a:xfrm>
              <a:off x="7664607" y="3477592"/>
              <a:ext cx="223471" cy="224669"/>
              <a:chOff x="8310959" y="101601"/>
              <a:chExt cx="369491" cy="371475"/>
            </a:xfrm>
            <a:noFill/>
          </p:grpSpPr>
          <p:sp>
            <p:nvSpPr>
              <p:cNvPr id="88" name="圆角矩形 87"/>
              <p:cNvSpPr/>
              <p:nvPr/>
            </p:nvSpPr>
            <p:spPr>
              <a:xfrm>
                <a:off x="8310959" y="101601"/>
                <a:ext cx="369491" cy="368300"/>
              </a:xfrm>
              <a:prstGeom prst="roundRect">
                <a:avLst>
                  <a:gd name="adj" fmla="val 5254"/>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sp>
            <p:nvSpPr>
              <p:cNvPr id="89" name="椭圆 88"/>
              <p:cNvSpPr/>
              <p:nvPr/>
            </p:nvSpPr>
            <p:spPr>
              <a:xfrm rot="427386">
                <a:off x="8409852" y="165619"/>
                <a:ext cx="143397" cy="16171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sp>
            <p:nvSpPr>
              <p:cNvPr id="90" name="椭圆 112"/>
              <p:cNvSpPr/>
              <p:nvPr/>
            </p:nvSpPr>
            <p:spPr>
              <a:xfrm>
                <a:off x="8360195" y="326657"/>
                <a:ext cx="275386" cy="146419"/>
              </a:xfrm>
              <a:custGeom>
                <a:avLst/>
                <a:gdLst/>
                <a:ahLst/>
                <a:cxnLst/>
                <a:rect l="l" t="t" r="r" b="b"/>
                <a:pathLst>
                  <a:path w="275386" h="146419">
                    <a:moveTo>
                      <a:pt x="204352" y="328"/>
                    </a:moveTo>
                    <a:cubicBezTo>
                      <a:pt x="214388" y="1670"/>
                      <a:pt x="225967" y="7261"/>
                      <a:pt x="239415" y="20391"/>
                    </a:cubicBezTo>
                    <a:cubicBezTo>
                      <a:pt x="262019" y="53367"/>
                      <a:pt x="275062" y="97732"/>
                      <a:pt x="275386" y="146419"/>
                    </a:cubicBezTo>
                    <a:lnTo>
                      <a:pt x="0" y="146419"/>
                    </a:lnTo>
                    <a:cubicBezTo>
                      <a:pt x="343" y="94948"/>
                      <a:pt x="14900" y="48308"/>
                      <a:pt x="38947" y="14251"/>
                    </a:cubicBezTo>
                    <a:cubicBezTo>
                      <a:pt x="72400" y="-1277"/>
                      <a:pt x="79941" y="50235"/>
                      <a:pt x="117055" y="37674"/>
                    </a:cubicBezTo>
                    <a:cubicBezTo>
                      <a:pt x="154758" y="38170"/>
                      <a:pt x="171067" y="-4121"/>
                      <a:pt x="204352" y="328"/>
                    </a:cubicBez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grpSp>
        <p:sp>
          <p:nvSpPr>
            <p:cNvPr id="91" name="圆角矩形 79"/>
            <p:cNvSpPr/>
            <p:nvPr/>
          </p:nvSpPr>
          <p:spPr>
            <a:xfrm>
              <a:off x="5209686" y="2619497"/>
              <a:ext cx="242888" cy="163513"/>
            </a:xfrm>
            <a:custGeom>
              <a:avLst/>
              <a:gdLst/>
              <a:ahLst/>
              <a:cxnLst/>
              <a:rect l="l" t="t" r="r" b="b"/>
              <a:pathLst>
                <a:path w="483395" h="327199">
                  <a:moveTo>
                    <a:pt x="198362" y="0"/>
                  </a:moveTo>
                  <a:cubicBezTo>
                    <a:pt x="252395" y="0"/>
                    <a:pt x="297971" y="36211"/>
                    <a:pt x="310225" y="86240"/>
                  </a:cubicBezTo>
                  <a:cubicBezTo>
                    <a:pt x="314675" y="83816"/>
                    <a:pt x="319566" y="83344"/>
                    <a:pt x="324568" y="83344"/>
                  </a:cubicBezTo>
                  <a:cubicBezTo>
                    <a:pt x="367570" y="83344"/>
                    <a:pt x="402430" y="118204"/>
                    <a:pt x="402430" y="161206"/>
                  </a:cubicBezTo>
                  <a:lnTo>
                    <a:pt x="400647" y="170037"/>
                  </a:lnTo>
                  <a:lnTo>
                    <a:pt x="404814" y="170037"/>
                  </a:lnTo>
                  <a:cubicBezTo>
                    <a:pt x="448213" y="170037"/>
                    <a:pt x="483395" y="205219"/>
                    <a:pt x="483395" y="248618"/>
                  </a:cubicBezTo>
                  <a:lnTo>
                    <a:pt x="483394" y="248618"/>
                  </a:lnTo>
                  <a:cubicBezTo>
                    <a:pt x="483394" y="292017"/>
                    <a:pt x="448212" y="327199"/>
                    <a:pt x="404813" y="327199"/>
                  </a:cubicBezTo>
                  <a:lnTo>
                    <a:pt x="78581" y="327198"/>
                  </a:lnTo>
                  <a:cubicBezTo>
                    <a:pt x="35182" y="327198"/>
                    <a:pt x="1" y="292016"/>
                    <a:pt x="0" y="248618"/>
                  </a:cubicBezTo>
                  <a:cubicBezTo>
                    <a:pt x="1" y="205219"/>
                    <a:pt x="35182" y="170037"/>
                    <a:pt x="78581" y="170037"/>
                  </a:cubicBezTo>
                  <a:lnTo>
                    <a:pt x="93113" y="170037"/>
                  </a:lnTo>
                  <a:cubicBezTo>
                    <a:pt x="84369" y="154787"/>
                    <a:pt x="80018" y="137073"/>
                    <a:pt x="80018" y="118344"/>
                  </a:cubicBezTo>
                  <a:cubicBezTo>
                    <a:pt x="80018" y="52984"/>
                    <a:pt x="133002" y="0"/>
                    <a:pt x="198362" y="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sp>
          <p:nvSpPr>
            <p:cNvPr id="92" name="Freeform 13"/>
            <p:cNvSpPr>
              <a:spLocks noEditPoints="1"/>
            </p:cNvSpPr>
            <p:nvPr/>
          </p:nvSpPr>
          <p:spPr bwMode="auto">
            <a:xfrm>
              <a:off x="6714636" y="2621085"/>
              <a:ext cx="288925" cy="296862"/>
            </a:xfrm>
            <a:custGeom>
              <a:avLst/>
              <a:gdLst>
                <a:gd name="T0" fmla="*/ 212311 w 236"/>
                <a:gd name="T1" fmla="*/ 282508 h 242"/>
                <a:gd name="T2" fmla="*/ 133768 w 236"/>
                <a:gd name="T3" fmla="*/ 297248 h 242"/>
                <a:gd name="T4" fmla="*/ 0 w 236"/>
                <a:gd name="T5" fmla="*/ 163364 h 242"/>
                <a:gd name="T6" fmla="*/ 160767 w 236"/>
                <a:gd name="T7" fmla="*/ 0 h 242"/>
                <a:gd name="T8" fmla="*/ 289626 w 236"/>
                <a:gd name="T9" fmla="*/ 124058 h 242"/>
                <a:gd name="T10" fmla="*/ 208629 w 236"/>
                <a:gd name="T11" fmla="*/ 226007 h 242"/>
                <a:gd name="T12" fmla="*/ 171812 w 236"/>
                <a:gd name="T13" fmla="*/ 192843 h 242"/>
                <a:gd name="T14" fmla="*/ 170585 w 236"/>
                <a:gd name="T15" fmla="*/ 192843 h 242"/>
                <a:gd name="T16" fmla="*/ 115360 w 236"/>
                <a:gd name="T17" fmla="*/ 226007 h 242"/>
                <a:gd name="T18" fmla="*/ 67498 w 236"/>
                <a:gd name="T19" fmla="*/ 169505 h 242"/>
                <a:gd name="T20" fmla="*/ 168130 w 236"/>
                <a:gd name="T21" fmla="*/ 70013 h 242"/>
                <a:gd name="T22" fmla="*/ 218447 w 236"/>
                <a:gd name="T23" fmla="*/ 81068 h 242"/>
                <a:gd name="T24" fmla="*/ 206174 w 236"/>
                <a:gd name="T25" fmla="*/ 159679 h 242"/>
                <a:gd name="T26" fmla="*/ 215992 w 236"/>
                <a:gd name="T27" fmla="*/ 197756 h 242"/>
                <a:gd name="T28" fmla="*/ 257718 w 236"/>
                <a:gd name="T29" fmla="*/ 125286 h 242"/>
                <a:gd name="T30" fmla="*/ 155858 w 236"/>
                <a:gd name="T31" fmla="*/ 25794 h 242"/>
                <a:gd name="T32" fmla="*/ 33135 w 236"/>
                <a:gd name="T33" fmla="*/ 159679 h 242"/>
                <a:gd name="T34" fmla="*/ 142359 w 236"/>
                <a:gd name="T35" fmla="*/ 271454 h 242"/>
                <a:gd name="T36" fmla="*/ 204947 w 236"/>
                <a:gd name="T37" fmla="*/ 257942 h 242"/>
                <a:gd name="T38" fmla="*/ 212311 w 236"/>
                <a:gd name="T39" fmla="*/ 282508 h 242"/>
                <a:gd name="T40" fmla="*/ 174266 w 236"/>
                <a:gd name="T41" fmla="*/ 105634 h 242"/>
                <a:gd name="T42" fmla="*/ 160767 w 236"/>
                <a:gd name="T43" fmla="*/ 104405 h 242"/>
                <a:gd name="T44" fmla="*/ 110451 w 236"/>
                <a:gd name="T45" fmla="*/ 164592 h 242"/>
                <a:gd name="T46" fmla="*/ 132541 w 236"/>
                <a:gd name="T47" fmla="*/ 191614 h 242"/>
                <a:gd name="T48" fmla="*/ 168130 w 236"/>
                <a:gd name="T49" fmla="*/ 146167 h 242"/>
                <a:gd name="T50" fmla="*/ 174266 w 236"/>
                <a:gd name="T51" fmla="*/ 105634 h 2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6" h="242">
                  <a:moveTo>
                    <a:pt x="173" y="230"/>
                  </a:moveTo>
                  <a:cubicBezTo>
                    <a:pt x="152" y="239"/>
                    <a:pt x="134" y="242"/>
                    <a:pt x="109" y="242"/>
                  </a:cubicBezTo>
                  <a:cubicBezTo>
                    <a:pt x="51" y="242"/>
                    <a:pt x="0" y="201"/>
                    <a:pt x="0" y="133"/>
                  </a:cubicBezTo>
                  <a:cubicBezTo>
                    <a:pt x="0" y="62"/>
                    <a:pt x="52" y="0"/>
                    <a:pt x="131" y="0"/>
                  </a:cubicBezTo>
                  <a:cubicBezTo>
                    <a:pt x="192" y="0"/>
                    <a:pt x="236" y="42"/>
                    <a:pt x="236" y="101"/>
                  </a:cubicBezTo>
                  <a:cubicBezTo>
                    <a:pt x="236" y="152"/>
                    <a:pt x="207" y="184"/>
                    <a:pt x="170" y="184"/>
                  </a:cubicBezTo>
                  <a:cubicBezTo>
                    <a:pt x="154" y="184"/>
                    <a:pt x="142" y="175"/>
                    <a:pt x="140" y="157"/>
                  </a:cubicBezTo>
                  <a:cubicBezTo>
                    <a:pt x="139" y="157"/>
                    <a:pt x="139" y="157"/>
                    <a:pt x="139" y="157"/>
                  </a:cubicBezTo>
                  <a:cubicBezTo>
                    <a:pt x="128" y="174"/>
                    <a:pt x="113" y="184"/>
                    <a:pt x="94" y="184"/>
                  </a:cubicBezTo>
                  <a:cubicBezTo>
                    <a:pt x="72" y="184"/>
                    <a:pt x="55" y="167"/>
                    <a:pt x="55" y="138"/>
                  </a:cubicBezTo>
                  <a:cubicBezTo>
                    <a:pt x="55" y="95"/>
                    <a:pt x="87" y="57"/>
                    <a:pt x="137" y="57"/>
                  </a:cubicBezTo>
                  <a:cubicBezTo>
                    <a:pt x="152" y="57"/>
                    <a:pt x="169" y="61"/>
                    <a:pt x="178" y="66"/>
                  </a:cubicBezTo>
                  <a:cubicBezTo>
                    <a:pt x="168" y="130"/>
                    <a:pt x="168" y="130"/>
                    <a:pt x="168" y="130"/>
                  </a:cubicBezTo>
                  <a:cubicBezTo>
                    <a:pt x="164" y="151"/>
                    <a:pt x="167" y="160"/>
                    <a:pt x="176" y="161"/>
                  </a:cubicBezTo>
                  <a:cubicBezTo>
                    <a:pt x="191" y="161"/>
                    <a:pt x="210" y="142"/>
                    <a:pt x="210" y="102"/>
                  </a:cubicBezTo>
                  <a:cubicBezTo>
                    <a:pt x="210" y="56"/>
                    <a:pt x="181" y="21"/>
                    <a:pt x="127" y="21"/>
                  </a:cubicBezTo>
                  <a:cubicBezTo>
                    <a:pt x="74" y="21"/>
                    <a:pt x="27" y="63"/>
                    <a:pt x="27" y="130"/>
                  </a:cubicBezTo>
                  <a:cubicBezTo>
                    <a:pt x="27" y="188"/>
                    <a:pt x="64" y="221"/>
                    <a:pt x="116" y="221"/>
                  </a:cubicBezTo>
                  <a:cubicBezTo>
                    <a:pt x="134" y="221"/>
                    <a:pt x="153" y="217"/>
                    <a:pt x="167" y="210"/>
                  </a:cubicBezTo>
                  <a:lnTo>
                    <a:pt x="173" y="230"/>
                  </a:lnTo>
                  <a:close/>
                  <a:moveTo>
                    <a:pt x="142" y="86"/>
                  </a:moveTo>
                  <a:cubicBezTo>
                    <a:pt x="139" y="85"/>
                    <a:pt x="135" y="85"/>
                    <a:pt x="131" y="85"/>
                  </a:cubicBezTo>
                  <a:cubicBezTo>
                    <a:pt x="108" y="85"/>
                    <a:pt x="90" y="107"/>
                    <a:pt x="90" y="134"/>
                  </a:cubicBezTo>
                  <a:cubicBezTo>
                    <a:pt x="90" y="147"/>
                    <a:pt x="96" y="156"/>
                    <a:pt x="108" y="156"/>
                  </a:cubicBezTo>
                  <a:cubicBezTo>
                    <a:pt x="120" y="156"/>
                    <a:pt x="134" y="139"/>
                    <a:pt x="137" y="119"/>
                  </a:cubicBezTo>
                  <a:lnTo>
                    <a:pt x="142" y="86"/>
                  </a:lnTo>
                  <a:close/>
                </a:path>
              </a:pathLst>
            </a:custGeom>
            <a:noFill/>
            <a:ln w="317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grpSp>
          <p:nvGrpSpPr>
            <p:cNvPr id="93" name="组合 143"/>
            <p:cNvGrpSpPr/>
            <p:nvPr/>
          </p:nvGrpSpPr>
          <p:grpSpPr>
            <a:xfrm>
              <a:off x="4100820" y="4019416"/>
              <a:ext cx="393208" cy="380578"/>
              <a:chOff x="2241550" y="904875"/>
              <a:chExt cx="741363" cy="717550"/>
            </a:xfrm>
            <a:noFill/>
          </p:grpSpPr>
          <p:sp>
            <p:nvSpPr>
              <p:cNvPr id="94" name="Freeform 14"/>
              <p:cNvSpPr/>
              <p:nvPr/>
            </p:nvSpPr>
            <p:spPr bwMode="auto">
              <a:xfrm>
                <a:off x="2241550" y="904875"/>
                <a:ext cx="741363" cy="427038"/>
              </a:xfrm>
              <a:custGeom>
                <a:avLst/>
                <a:gdLst>
                  <a:gd name="T0" fmla="*/ 0 w 322"/>
                  <a:gd name="T1" fmla="*/ 149 h 186"/>
                  <a:gd name="T2" fmla="*/ 34 w 322"/>
                  <a:gd name="T3" fmla="*/ 186 h 186"/>
                  <a:gd name="T4" fmla="*/ 288 w 322"/>
                  <a:gd name="T5" fmla="*/ 186 h 186"/>
                  <a:gd name="T6" fmla="*/ 322 w 322"/>
                  <a:gd name="T7" fmla="*/ 151 h 186"/>
                  <a:gd name="T8" fmla="*/ 0 w 322"/>
                  <a:gd name="T9" fmla="*/ 149 h 186"/>
                </a:gdLst>
                <a:ahLst/>
                <a:cxnLst>
                  <a:cxn ang="0">
                    <a:pos x="T0" y="T1"/>
                  </a:cxn>
                  <a:cxn ang="0">
                    <a:pos x="T2" y="T3"/>
                  </a:cxn>
                  <a:cxn ang="0">
                    <a:pos x="T4" y="T5"/>
                  </a:cxn>
                  <a:cxn ang="0">
                    <a:pos x="T6" y="T7"/>
                  </a:cxn>
                  <a:cxn ang="0">
                    <a:pos x="T8" y="T9"/>
                  </a:cxn>
                </a:cxnLst>
                <a:rect l="0" t="0" r="r" b="b"/>
                <a:pathLst>
                  <a:path w="322" h="186">
                    <a:moveTo>
                      <a:pt x="0" y="149"/>
                    </a:moveTo>
                    <a:cubicBezTo>
                      <a:pt x="34" y="186"/>
                      <a:pt x="34" y="186"/>
                      <a:pt x="34" y="186"/>
                    </a:cubicBezTo>
                    <a:cubicBezTo>
                      <a:pt x="34" y="186"/>
                      <a:pt x="151" y="68"/>
                      <a:pt x="288" y="186"/>
                    </a:cubicBezTo>
                    <a:cubicBezTo>
                      <a:pt x="322" y="151"/>
                      <a:pt x="322" y="151"/>
                      <a:pt x="322" y="151"/>
                    </a:cubicBezTo>
                    <a:cubicBezTo>
                      <a:pt x="322" y="151"/>
                      <a:pt x="169" y="0"/>
                      <a:pt x="0" y="149"/>
                    </a:cubicBezTo>
                    <a:close/>
                  </a:path>
                </a:pathLst>
              </a:custGeom>
              <a:grpFill/>
              <a:ln w="3175">
                <a:solidFill>
                  <a:schemeClr val="tx1"/>
                </a:solidFill>
                <a:round/>
              </a:ln>
            </p:spPr>
            <p:txBody>
              <a:bodyPr lIns="121920" tIns="60960" rIns="121920" bIns="60960"/>
              <a:lstStyle/>
              <a:p>
                <a:pPr>
                  <a:defRPr/>
                </a:pPr>
                <a:endParaRPr lang="zh-CN" altLang="en-US" sz="2400" i="1"/>
              </a:p>
            </p:txBody>
          </p:sp>
          <p:sp>
            <p:nvSpPr>
              <p:cNvPr id="95" name="Freeform 15"/>
              <p:cNvSpPr/>
              <p:nvPr/>
            </p:nvSpPr>
            <p:spPr bwMode="auto">
              <a:xfrm>
                <a:off x="2382838" y="1169988"/>
                <a:ext cx="466725" cy="290513"/>
              </a:xfrm>
              <a:custGeom>
                <a:avLst/>
                <a:gdLst>
                  <a:gd name="T0" fmla="*/ 0 w 203"/>
                  <a:gd name="T1" fmla="*/ 95 h 127"/>
                  <a:gd name="T2" fmla="*/ 30 w 203"/>
                  <a:gd name="T3" fmla="*/ 127 h 127"/>
                  <a:gd name="T4" fmla="*/ 171 w 203"/>
                  <a:gd name="T5" fmla="*/ 127 h 127"/>
                  <a:gd name="T6" fmla="*/ 203 w 203"/>
                  <a:gd name="T7" fmla="*/ 95 h 127"/>
                  <a:gd name="T8" fmla="*/ 0 w 203"/>
                  <a:gd name="T9" fmla="*/ 95 h 127"/>
                </a:gdLst>
                <a:ahLst/>
                <a:cxnLst>
                  <a:cxn ang="0">
                    <a:pos x="T0" y="T1"/>
                  </a:cxn>
                  <a:cxn ang="0">
                    <a:pos x="T2" y="T3"/>
                  </a:cxn>
                  <a:cxn ang="0">
                    <a:pos x="T4" y="T5"/>
                  </a:cxn>
                  <a:cxn ang="0">
                    <a:pos x="T6" y="T7"/>
                  </a:cxn>
                  <a:cxn ang="0">
                    <a:pos x="T8" y="T9"/>
                  </a:cxn>
                </a:cxnLst>
                <a:rect l="0" t="0" r="r" b="b"/>
                <a:pathLst>
                  <a:path w="203" h="127">
                    <a:moveTo>
                      <a:pt x="0" y="95"/>
                    </a:moveTo>
                    <a:cubicBezTo>
                      <a:pt x="30" y="127"/>
                      <a:pt x="30" y="127"/>
                      <a:pt x="30" y="127"/>
                    </a:cubicBezTo>
                    <a:cubicBezTo>
                      <a:pt x="30" y="127"/>
                      <a:pt x="94" y="59"/>
                      <a:pt x="171" y="127"/>
                    </a:cubicBezTo>
                    <a:cubicBezTo>
                      <a:pt x="203" y="95"/>
                      <a:pt x="203" y="95"/>
                      <a:pt x="203" y="95"/>
                    </a:cubicBezTo>
                    <a:cubicBezTo>
                      <a:pt x="203" y="95"/>
                      <a:pt x="106" y="0"/>
                      <a:pt x="0" y="95"/>
                    </a:cubicBezTo>
                    <a:close/>
                  </a:path>
                </a:pathLst>
              </a:custGeom>
              <a:grpFill/>
              <a:ln w="3175">
                <a:solidFill>
                  <a:schemeClr val="tx1"/>
                </a:solidFill>
                <a:round/>
              </a:ln>
            </p:spPr>
            <p:txBody>
              <a:bodyPr lIns="121920" tIns="60960" rIns="121920" bIns="60960"/>
              <a:lstStyle/>
              <a:p>
                <a:pPr>
                  <a:defRPr/>
                </a:pPr>
                <a:endParaRPr lang="zh-CN" altLang="en-US" sz="2400" i="1"/>
              </a:p>
            </p:txBody>
          </p:sp>
          <p:sp>
            <p:nvSpPr>
              <p:cNvPr id="96" name="Oval 16"/>
              <p:cNvSpPr>
                <a:spLocks noChangeArrowheads="1"/>
              </p:cNvSpPr>
              <p:nvPr/>
            </p:nvSpPr>
            <p:spPr bwMode="auto">
              <a:xfrm>
                <a:off x="2544763" y="1473200"/>
                <a:ext cx="150813" cy="149225"/>
              </a:xfrm>
              <a:prstGeom prst="ellipse">
                <a:avLst/>
              </a:prstGeom>
              <a:grpFill/>
              <a:ln w="3175">
                <a:solidFill>
                  <a:schemeClr val="tx1"/>
                </a:solidFill>
                <a:round/>
              </a:ln>
            </p:spPr>
            <p:txBody>
              <a:bodyPr lIns="121920" tIns="60960" rIns="121920" bIns="60960"/>
              <a:lstStyle/>
              <a:p>
                <a:pPr>
                  <a:defRPr/>
                </a:pPr>
                <a:endParaRPr lang="zh-CN" altLang="en-US" sz="2400" i="1"/>
              </a:p>
            </p:txBody>
          </p:sp>
        </p:grpSp>
        <p:sp>
          <p:nvSpPr>
            <p:cNvPr id="97" name="Freeform 62"/>
            <p:cNvSpPr>
              <a:spLocks noEditPoints="1"/>
            </p:cNvSpPr>
            <p:nvPr/>
          </p:nvSpPr>
          <p:spPr bwMode="auto">
            <a:xfrm>
              <a:off x="7203586" y="2816347"/>
              <a:ext cx="261938" cy="249238"/>
            </a:xfrm>
            <a:custGeom>
              <a:avLst/>
              <a:gdLst>
                <a:gd name="T0" fmla="*/ 262317 w 551"/>
                <a:gd name="T1" fmla="*/ 95215 h 524"/>
                <a:gd name="T2" fmla="*/ 171863 w 551"/>
                <a:gd name="T3" fmla="*/ 82361 h 524"/>
                <a:gd name="T4" fmla="*/ 131397 w 551"/>
                <a:gd name="T5" fmla="*/ 0 h 524"/>
                <a:gd name="T6" fmla="*/ 91406 w 551"/>
                <a:gd name="T7" fmla="*/ 82361 h 524"/>
                <a:gd name="T8" fmla="*/ 0 w 551"/>
                <a:gd name="T9" fmla="*/ 95215 h 524"/>
                <a:gd name="T10" fmla="*/ 65698 w 551"/>
                <a:gd name="T11" fmla="*/ 159486 h 524"/>
                <a:gd name="T12" fmla="*/ 50464 w 551"/>
                <a:gd name="T13" fmla="*/ 249464 h 524"/>
                <a:gd name="T14" fmla="*/ 131397 w 551"/>
                <a:gd name="T15" fmla="*/ 207093 h 524"/>
                <a:gd name="T16" fmla="*/ 211853 w 551"/>
                <a:gd name="T17" fmla="*/ 249464 h 524"/>
                <a:gd name="T18" fmla="*/ 196619 w 551"/>
                <a:gd name="T19" fmla="*/ 159486 h 524"/>
                <a:gd name="T20" fmla="*/ 262317 w 551"/>
                <a:gd name="T21" fmla="*/ 95215 h 524"/>
                <a:gd name="T22" fmla="*/ 131873 w 551"/>
                <a:gd name="T23" fmla="*/ 189002 h 524"/>
                <a:gd name="T24" fmla="*/ 71411 w 551"/>
                <a:gd name="T25" fmla="*/ 220899 h 524"/>
                <a:gd name="T26" fmla="*/ 83313 w 551"/>
                <a:gd name="T27" fmla="*/ 153773 h 524"/>
                <a:gd name="T28" fmla="*/ 34277 w 551"/>
                <a:gd name="T29" fmla="*/ 105689 h 524"/>
                <a:gd name="T30" fmla="*/ 101880 w 551"/>
                <a:gd name="T31" fmla="*/ 96167 h 524"/>
                <a:gd name="T32" fmla="*/ 131873 w 551"/>
                <a:gd name="T33" fmla="*/ 34754 h 524"/>
                <a:gd name="T34" fmla="*/ 162341 w 551"/>
                <a:gd name="T35" fmla="*/ 96167 h 524"/>
                <a:gd name="T36" fmla="*/ 229468 w 551"/>
                <a:gd name="T37" fmla="*/ 105689 h 524"/>
                <a:gd name="T38" fmla="*/ 180908 w 551"/>
                <a:gd name="T39" fmla="*/ 153773 h 524"/>
                <a:gd name="T40" fmla="*/ 192810 w 551"/>
                <a:gd name="T41" fmla="*/ 220899 h 524"/>
                <a:gd name="T42" fmla="*/ 131873 w 551"/>
                <a:gd name="T43" fmla="*/ 189002 h 5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51" h="524">
                  <a:moveTo>
                    <a:pt x="551" y="200"/>
                  </a:moveTo>
                  <a:lnTo>
                    <a:pt x="361" y="173"/>
                  </a:lnTo>
                  <a:lnTo>
                    <a:pt x="276" y="0"/>
                  </a:lnTo>
                  <a:lnTo>
                    <a:pt x="192" y="173"/>
                  </a:lnTo>
                  <a:lnTo>
                    <a:pt x="0" y="200"/>
                  </a:lnTo>
                  <a:lnTo>
                    <a:pt x="138" y="335"/>
                  </a:lnTo>
                  <a:lnTo>
                    <a:pt x="106" y="524"/>
                  </a:lnTo>
                  <a:lnTo>
                    <a:pt x="276" y="435"/>
                  </a:lnTo>
                  <a:lnTo>
                    <a:pt x="445" y="524"/>
                  </a:lnTo>
                  <a:lnTo>
                    <a:pt x="413" y="335"/>
                  </a:lnTo>
                  <a:lnTo>
                    <a:pt x="551" y="200"/>
                  </a:lnTo>
                  <a:close/>
                  <a:moveTo>
                    <a:pt x="277" y="397"/>
                  </a:moveTo>
                  <a:lnTo>
                    <a:pt x="150" y="464"/>
                  </a:lnTo>
                  <a:lnTo>
                    <a:pt x="175" y="323"/>
                  </a:lnTo>
                  <a:lnTo>
                    <a:pt x="72" y="222"/>
                  </a:lnTo>
                  <a:lnTo>
                    <a:pt x="214" y="202"/>
                  </a:lnTo>
                  <a:lnTo>
                    <a:pt x="277" y="73"/>
                  </a:lnTo>
                  <a:lnTo>
                    <a:pt x="341" y="202"/>
                  </a:lnTo>
                  <a:lnTo>
                    <a:pt x="482" y="222"/>
                  </a:lnTo>
                  <a:lnTo>
                    <a:pt x="380" y="323"/>
                  </a:lnTo>
                  <a:lnTo>
                    <a:pt x="405" y="464"/>
                  </a:lnTo>
                  <a:lnTo>
                    <a:pt x="277" y="397"/>
                  </a:ln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grpSp>
          <p:nvGrpSpPr>
            <p:cNvPr id="98" name="组合 148"/>
            <p:cNvGrpSpPr/>
            <p:nvPr/>
          </p:nvGrpSpPr>
          <p:grpSpPr bwMode="auto">
            <a:xfrm>
              <a:off x="4347674" y="3249735"/>
              <a:ext cx="203200" cy="223837"/>
              <a:chOff x="1033008" y="1174975"/>
              <a:chExt cx="561975" cy="620713"/>
            </a:xfrm>
          </p:grpSpPr>
          <p:sp>
            <p:nvSpPr>
              <p:cNvPr id="99" name="Freeform 6"/>
              <p:cNvSpPr>
                <a:spLocks noEditPoints="1"/>
              </p:cNvSpPr>
              <p:nvPr/>
            </p:nvSpPr>
            <p:spPr bwMode="auto">
              <a:xfrm>
                <a:off x="1366383" y="1568675"/>
                <a:ext cx="209550" cy="209550"/>
              </a:xfrm>
              <a:custGeom>
                <a:avLst/>
                <a:gdLst>
                  <a:gd name="T0" fmla="*/ 134711 w 98"/>
                  <a:gd name="T1" fmla="*/ 4277 h 98"/>
                  <a:gd name="T2" fmla="*/ 104775 w 98"/>
                  <a:gd name="T3" fmla="*/ 0 h 98"/>
                  <a:gd name="T4" fmla="*/ 0 w 98"/>
                  <a:gd name="T5" fmla="*/ 104775 h 98"/>
                  <a:gd name="T6" fmla="*/ 6415 w 98"/>
                  <a:gd name="T7" fmla="*/ 138987 h 98"/>
                  <a:gd name="T8" fmla="*/ 104775 w 98"/>
                  <a:gd name="T9" fmla="*/ 209550 h 98"/>
                  <a:gd name="T10" fmla="*/ 209550 w 98"/>
                  <a:gd name="T11" fmla="*/ 104775 h 98"/>
                  <a:gd name="T12" fmla="*/ 134711 w 98"/>
                  <a:gd name="T13" fmla="*/ 4277 h 98"/>
                  <a:gd name="T14" fmla="*/ 156093 w 98"/>
                  <a:gd name="T15" fmla="*/ 117605 h 98"/>
                  <a:gd name="T16" fmla="*/ 119743 w 98"/>
                  <a:gd name="T17" fmla="*/ 117605 h 98"/>
                  <a:gd name="T18" fmla="*/ 119743 w 98"/>
                  <a:gd name="T19" fmla="*/ 138987 h 98"/>
                  <a:gd name="T20" fmla="*/ 119743 w 98"/>
                  <a:gd name="T21" fmla="*/ 183891 h 98"/>
                  <a:gd name="T22" fmla="*/ 89807 w 98"/>
                  <a:gd name="T23" fmla="*/ 183891 h 98"/>
                  <a:gd name="T24" fmla="*/ 89807 w 98"/>
                  <a:gd name="T25" fmla="*/ 138987 h 98"/>
                  <a:gd name="T26" fmla="*/ 89807 w 98"/>
                  <a:gd name="T27" fmla="*/ 117605 h 98"/>
                  <a:gd name="T28" fmla="*/ 27797 w 98"/>
                  <a:gd name="T29" fmla="*/ 117605 h 98"/>
                  <a:gd name="T30" fmla="*/ 27797 w 98"/>
                  <a:gd name="T31" fmla="*/ 89807 h 98"/>
                  <a:gd name="T32" fmla="*/ 89807 w 98"/>
                  <a:gd name="T33" fmla="*/ 89807 h 98"/>
                  <a:gd name="T34" fmla="*/ 89807 w 98"/>
                  <a:gd name="T35" fmla="*/ 23521 h 98"/>
                  <a:gd name="T36" fmla="*/ 119743 w 98"/>
                  <a:gd name="T37" fmla="*/ 23521 h 98"/>
                  <a:gd name="T38" fmla="*/ 119743 w 98"/>
                  <a:gd name="T39" fmla="*/ 89807 h 98"/>
                  <a:gd name="T40" fmla="*/ 151817 w 98"/>
                  <a:gd name="T41" fmla="*/ 89807 h 98"/>
                  <a:gd name="T42" fmla="*/ 181753 w 98"/>
                  <a:gd name="T43" fmla="*/ 89807 h 98"/>
                  <a:gd name="T44" fmla="*/ 181753 w 98"/>
                  <a:gd name="T45" fmla="*/ 117605 h 98"/>
                  <a:gd name="T46" fmla="*/ 156093 w 98"/>
                  <a:gd name="T47" fmla="*/ 117605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8" h="98">
                    <a:moveTo>
                      <a:pt x="63" y="2"/>
                    </a:moveTo>
                    <a:cubicBezTo>
                      <a:pt x="59" y="0"/>
                      <a:pt x="54" y="0"/>
                      <a:pt x="49" y="0"/>
                    </a:cubicBezTo>
                    <a:cubicBezTo>
                      <a:pt x="22" y="0"/>
                      <a:pt x="0" y="22"/>
                      <a:pt x="0" y="49"/>
                    </a:cubicBezTo>
                    <a:cubicBezTo>
                      <a:pt x="0" y="55"/>
                      <a:pt x="1" y="60"/>
                      <a:pt x="3" y="65"/>
                    </a:cubicBezTo>
                    <a:cubicBezTo>
                      <a:pt x="10" y="84"/>
                      <a:pt x="28" y="98"/>
                      <a:pt x="49" y="98"/>
                    </a:cubicBezTo>
                    <a:cubicBezTo>
                      <a:pt x="76" y="98"/>
                      <a:pt x="98" y="76"/>
                      <a:pt x="98" y="49"/>
                    </a:cubicBezTo>
                    <a:cubicBezTo>
                      <a:pt x="98" y="27"/>
                      <a:pt x="83" y="8"/>
                      <a:pt x="63" y="2"/>
                    </a:cubicBezTo>
                    <a:close/>
                    <a:moveTo>
                      <a:pt x="73" y="55"/>
                    </a:moveTo>
                    <a:cubicBezTo>
                      <a:pt x="56" y="55"/>
                      <a:pt x="56" y="55"/>
                      <a:pt x="56" y="55"/>
                    </a:cubicBezTo>
                    <a:cubicBezTo>
                      <a:pt x="56" y="65"/>
                      <a:pt x="56" y="65"/>
                      <a:pt x="56" y="65"/>
                    </a:cubicBezTo>
                    <a:cubicBezTo>
                      <a:pt x="56" y="86"/>
                      <a:pt x="56" y="86"/>
                      <a:pt x="56" y="86"/>
                    </a:cubicBezTo>
                    <a:cubicBezTo>
                      <a:pt x="42" y="86"/>
                      <a:pt x="42" y="86"/>
                      <a:pt x="42" y="86"/>
                    </a:cubicBezTo>
                    <a:cubicBezTo>
                      <a:pt x="42" y="65"/>
                      <a:pt x="42" y="65"/>
                      <a:pt x="42" y="65"/>
                    </a:cubicBezTo>
                    <a:cubicBezTo>
                      <a:pt x="42" y="55"/>
                      <a:pt x="42" y="55"/>
                      <a:pt x="42" y="55"/>
                    </a:cubicBezTo>
                    <a:cubicBezTo>
                      <a:pt x="13" y="55"/>
                      <a:pt x="13" y="55"/>
                      <a:pt x="13" y="55"/>
                    </a:cubicBezTo>
                    <a:cubicBezTo>
                      <a:pt x="13" y="42"/>
                      <a:pt x="13" y="42"/>
                      <a:pt x="13" y="42"/>
                    </a:cubicBezTo>
                    <a:cubicBezTo>
                      <a:pt x="42" y="42"/>
                      <a:pt x="42" y="42"/>
                      <a:pt x="42" y="42"/>
                    </a:cubicBezTo>
                    <a:cubicBezTo>
                      <a:pt x="42" y="11"/>
                      <a:pt x="42" y="11"/>
                      <a:pt x="42" y="11"/>
                    </a:cubicBezTo>
                    <a:cubicBezTo>
                      <a:pt x="56" y="11"/>
                      <a:pt x="56" y="11"/>
                      <a:pt x="56" y="11"/>
                    </a:cubicBezTo>
                    <a:cubicBezTo>
                      <a:pt x="56" y="42"/>
                      <a:pt x="56" y="42"/>
                      <a:pt x="56" y="42"/>
                    </a:cubicBezTo>
                    <a:cubicBezTo>
                      <a:pt x="71" y="42"/>
                      <a:pt x="71" y="42"/>
                      <a:pt x="71" y="42"/>
                    </a:cubicBezTo>
                    <a:cubicBezTo>
                      <a:pt x="85" y="42"/>
                      <a:pt x="85" y="42"/>
                      <a:pt x="85" y="42"/>
                    </a:cubicBezTo>
                    <a:cubicBezTo>
                      <a:pt x="85" y="55"/>
                      <a:pt x="85" y="55"/>
                      <a:pt x="85" y="55"/>
                    </a:cubicBezTo>
                    <a:lnTo>
                      <a:pt x="73" y="55"/>
                    </a:ln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sp>
            <p:nvSpPr>
              <p:cNvPr id="100" name="Freeform 7"/>
              <p:cNvSpPr>
                <a:spLocks noEditPoints="1"/>
              </p:cNvSpPr>
              <p:nvPr/>
            </p:nvSpPr>
            <p:spPr bwMode="auto">
              <a:xfrm>
                <a:off x="1033008" y="1174975"/>
                <a:ext cx="561975" cy="620713"/>
              </a:xfrm>
              <a:custGeom>
                <a:avLst/>
                <a:gdLst>
                  <a:gd name="T0" fmla="*/ 465820 w 263"/>
                  <a:gd name="T1" fmla="*/ 376709 h 290"/>
                  <a:gd name="T2" fmla="*/ 418810 w 263"/>
                  <a:gd name="T3" fmla="*/ 130564 h 290"/>
                  <a:gd name="T4" fmla="*/ 363254 w 263"/>
                  <a:gd name="T5" fmla="*/ 130564 h 290"/>
                  <a:gd name="T6" fmla="*/ 363254 w 263"/>
                  <a:gd name="T7" fmla="*/ 0 h 290"/>
                  <a:gd name="T8" fmla="*/ 136754 w 263"/>
                  <a:gd name="T9" fmla="*/ 0 h 290"/>
                  <a:gd name="T10" fmla="*/ 136754 w 263"/>
                  <a:gd name="T11" fmla="*/ 130564 h 290"/>
                  <a:gd name="T12" fmla="*/ 79061 w 263"/>
                  <a:gd name="T13" fmla="*/ 132704 h 290"/>
                  <a:gd name="T14" fmla="*/ 0 w 263"/>
                  <a:gd name="T15" fmla="*/ 535097 h 290"/>
                  <a:gd name="T16" fmla="*/ 320518 w 263"/>
                  <a:gd name="T17" fmla="*/ 535097 h 290"/>
                  <a:gd name="T18" fmla="*/ 438041 w 263"/>
                  <a:gd name="T19" fmla="*/ 620713 h 290"/>
                  <a:gd name="T20" fmla="*/ 561975 w 263"/>
                  <a:gd name="T21" fmla="*/ 498711 h 290"/>
                  <a:gd name="T22" fmla="*/ 465820 w 263"/>
                  <a:gd name="T23" fmla="*/ 376709 h 290"/>
                  <a:gd name="T24" fmla="*/ 166669 w 263"/>
                  <a:gd name="T25" fmla="*/ 36387 h 290"/>
                  <a:gd name="T26" fmla="*/ 329065 w 263"/>
                  <a:gd name="T27" fmla="*/ 36387 h 290"/>
                  <a:gd name="T28" fmla="*/ 329065 w 263"/>
                  <a:gd name="T29" fmla="*/ 130564 h 290"/>
                  <a:gd name="T30" fmla="*/ 166669 w 263"/>
                  <a:gd name="T31" fmla="*/ 130564 h 290"/>
                  <a:gd name="T32" fmla="*/ 166669 w 263"/>
                  <a:gd name="T33" fmla="*/ 36387 h 290"/>
                  <a:gd name="T34" fmla="*/ 438041 w 263"/>
                  <a:gd name="T35" fmla="*/ 612151 h 290"/>
                  <a:gd name="T36" fmla="*/ 331202 w 263"/>
                  <a:gd name="T37" fmla="*/ 532957 h 290"/>
                  <a:gd name="T38" fmla="*/ 324792 w 263"/>
                  <a:gd name="T39" fmla="*/ 498711 h 290"/>
                  <a:gd name="T40" fmla="*/ 438041 w 263"/>
                  <a:gd name="T41" fmla="*/ 383130 h 290"/>
                  <a:gd name="T42" fmla="*/ 467956 w 263"/>
                  <a:gd name="T43" fmla="*/ 387411 h 290"/>
                  <a:gd name="T44" fmla="*/ 551291 w 263"/>
                  <a:gd name="T45" fmla="*/ 498711 h 290"/>
                  <a:gd name="T46" fmla="*/ 438041 w 263"/>
                  <a:gd name="T47" fmla="*/ 612151 h 29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3" h="290">
                    <a:moveTo>
                      <a:pt x="218" y="176"/>
                    </a:moveTo>
                    <a:cubicBezTo>
                      <a:pt x="196" y="61"/>
                      <a:pt x="196" y="61"/>
                      <a:pt x="196" y="61"/>
                    </a:cubicBezTo>
                    <a:cubicBezTo>
                      <a:pt x="170" y="61"/>
                      <a:pt x="170" y="61"/>
                      <a:pt x="170" y="61"/>
                    </a:cubicBezTo>
                    <a:cubicBezTo>
                      <a:pt x="170" y="0"/>
                      <a:pt x="170" y="0"/>
                      <a:pt x="170" y="0"/>
                    </a:cubicBezTo>
                    <a:cubicBezTo>
                      <a:pt x="64" y="0"/>
                      <a:pt x="64" y="0"/>
                      <a:pt x="64" y="0"/>
                    </a:cubicBezTo>
                    <a:cubicBezTo>
                      <a:pt x="64" y="61"/>
                      <a:pt x="64" y="61"/>
                      <a:pt x="64" y="61"/>
                    </a:cubicBezTo>
                    <a:cubicBezTo>
                      <a:pt x="37" y="62"/>
                      <a:pt x="37" y="62"/>
                      <a:pt x="37" y="62"/>
                    </a:cubicBezTo>
                    <a:cubicBezTo>
                      <a:pt x="0" y="250"/>
                      <a:pt x="0" y="250"/>
                      <a:pt x="0" y="250"/>
                    </a:cubicBezTo>
                    <a:cubicBezTo>
                      <a:pt x="150" y="250"/>
                      <a:pt x="150" y="250"/>
                      <a:pt x="150" y="250"/>
                    </a:cubicBezTo>
                    <a:cubicBezTo>
                      <a:pt x="157" y="273"/>
                      <a:pt x="179" y="290"/>
                      <a:pt x="205" y="290"/>
                    </a:cubicBezTo>
                    <a:cubicBezTo>
                      <a:pt x="237" y="290"/>
                      <a:pt x="263" y="264"/>
                      <a:pt x="263" y="233"/>
                    </a:cubicBezTo>
                    <a:cubicBezTo>
                      <a:pt x="263" y="205"/>
                      <a:pt x="243" y="182"/>
                      <a:pt x="218" y="176"/>
                    </a:cubicBezTo>
                    <a:close/>
                    <a:moveTo>
                      <a:pt x="78" y="17"/>
                    </a:moveTo>
                    <a:cubicBezTo>
                      <a:pt x="154" y="17"/>
                      <a:pt x="154" y="17"/>
                      <a:pt x="154" y="17"/>
                    </a:cubicBezTo>
                    <a:cubicBezTo>
                      <a:pt x="154" y="61"/>
                      <a:pt x="154" y="61"/>
                      <a:pt x="154" y="61"/>
                    </a:cubicBezTo>
                    <a:cubicBezTo>
                      <a:pt x="78" y="61"/>
                      <a:pt x="78" y="61"/>
                      <a:pt x="78" y="61"/>
                    </a:cubicBezTo>
                    <a:lnTo>
                      <a:pt x="78" y="17"/>
                    </a:lnTo>
                    <a:close/>
                    <a:moveTo>
                      <a:pt x="205" y="286"/>
                    </a:moveTo>
                    <a:cubicBezTo>
                      <a:pt x="182" y="286"/>
                      <a:pt x="162" y="271"/>
                      <a:pt x="155" y="249"/>
                    </a:cubicBezTo>
                    <a:cubicBezTo>
                      <a:pt x="153" y="244"/>
                      <a:pt x="152" y="239"/>
                      <a:pt x="152" y="233"/>
                    </a:cubicBezTo>
                    <a:cubicBezTo>
                      <a:pt x="152" y="203"/>
                      <a:pt x="176" y="179"/>
                      <a:pt x="205" y="179"/>
                    </a:cubicBezTo>
                    <a:cubicBezTo>
                      <a:pt x="210" y="179"/>
                      <a:pt x="214" y="180"/>
                      <a:pt x="219" y="181"/>
                    </a:cubicBezTo>
                    <a:cubicBezTo>
                      <a:pt x="241" y="187"/>
                      <a:pt x="258" y="208"/>
                      <a:pt x="258" y="233"/>
                    </a:cubicBezTo>
                    <a:cubicBezTo>
                      <a:pt x="258" y="262"/>
                      <a:pt x="235" y="286"/>
                      <a:pt x="205" y="286"/>
                    </a:cubicBez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grpSp>
        <p:grpSp>
          <p:nvGrpSpPr>
            <p:cNvPr id="101" name="组合 151"/>
            <p:cNvGrpSpPr/>
            <p:nvPr/>
          </p:nvGrpSpPr>
          <p:grpSpPr>
            <a:xfrm>
              <a:off x="7592574" y="3084048"/>
              <a:ext cx="304961" cy="216743"/>
              <a:chOff x="6297613" y="2425701"/>
              <a:chExt cx="636588" cy="452438"/>
            </a:xfrm>
            <a:noFill/>
          </p:grpSpPr>
          <p:sp>
            <p:nvSpPr>
              <p:cNvPr id="102" name="Freeform 61"/>
              <p:cNvSpPr>
                <a:spLocks noEditPoints="1"/>
              </p:cNvSpPr>
              <p:nvPr/>
            </p:nvSpPr>
            <p:spPr bwMode="auto">
              <a:xfrm>
                <a:off x="6297613" y="2466976"/>
                <a:ext cx="636588" cy="411163"/>
              </a:xfrm>
              <a:custGeom>
                <a:avLst/>
                <a:gdLst>
                  <a:gd name="T0" fmla="*/ 0 w 233"/>
                  <a:gd name="T1" fmla="*/ 0 h 151"/>
                  <a:gd name="T2" fmla="*/ 0 w 233"/>
                  <a:gd name="T3" fmla="*/ 151 h 151"/>
                  <a:gd name="T4" fmla="*/ 233 w 233"/>
                  <a:gd name="T5" fmla="*/ 151 h 151"/>
                  <a:gd name="T6" fmla="*/ 233 w 233"/>
                  <a:gd name="T7" fmla="*/ 0 h 151"/>
                  <a:gd name="T8" fmla="*/ 0 w 233"/>
                  <a:gd name="T9" fmla="*/ 0 h 151"/>
                  <a:gd name="T10" fmla="*/ 63 w 233"/>
                  <a:gd name="T11" fmla="*/ 9 h 151"/>
                  <a:gd name="T12" fmla="*/ 18 w 233"/>
                  <a:gd name="T13" fmla="*/ 9 h 151"/>
                  <a:gd name="T14" fmla="*/ 18 w 233"/>
                  <a:gd name="T15" fmla="*/ 4 h 151"/>
                  <a:gd name="T16" fmla="*/ 63 w 233"/>
                  <a:gd name="T17" fmla="*/ 4 h 151"/>
                  <a:gd name="T18" fmla="*/ 63 w 233"/>
                  <a:gd name="T19" fmla="*/ 9 h 151"/>
                  <a:gd name="T20" fmla="*/ 148 w 233"/>
                  <a:gd name="T21" fmla="*/ 121 h 151"/>
                  <a:gd name="T22" fmla="*/ 103 w 233"/>
                  <a:gd name="T23" fmla="*/ 76 h 151"/>
                  <a:gd name="T24" fmla="*/ 148 w 233"/>
                  <a:gd name="T25" fmla="*/ 31 h 151"/>
                  <a:gd name="T26" fmla="*/ 193 w 233"/>
                  <a:gd name="T27" fmla="*/ 76 h 151"/>
                  <a:gd name="T28" fmla="*/ 148 w 233"/>
                  <a:gd name="T29" fmla="*/ 121 h 151"/>
                  <a:gd name="T30" fmla="*/ 217 w 233"/>
                  <a:gd name="T31" fmla="*/ 44 h 151"/>
                  <a:gd name="T32" fmla="*/ 200 w 233"/>
                  <a:gd name="T33" fmla="*/ 44 h 151"/>
                  <a:gd name="T34" fmla="*/ 200 w 233"/>
                  <a:gd name="T35" fmla="*/ 30 h 151"/>
                  <a:gd name="T36" fmla="*/ 217 w 233"/>
                  <a:gd name="T37" fmla="*/ 30 h 151"/>
                  <a:gd name="T38" fmla="*/ 217 w 233"/>
                  <a:gd name="T39" fmla="*/ 44 h 151"/>
                  <a:gd name="T40" fmla="*/ 217 w 233"/>
                  <a:gd name="T41" fmla="*/ 26 h 151"/>
                  <a:gd name="T42" fmla="*/ 168 w 233"/>
                  <a:gd name="T43" fmla="*/ 26 h 151"/>
                  <a:gd name="T44" fmla="*/ 168 w 233"/>
                  <a:gd name="T45" fmla="*/ 12 h 151"/>
                  <a:gd name="T46" fmla="*/ 217 w 233"/>
                  <a:gd name="T47" fmla="*/ 12 h 151"/>
                  <a:gd name="T48" fmla="*/ 217 w 233"/>
                  <a:gd name="T49" fmla="*/ 2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3" h="151">
                    <a:moveTo>
                      <a:pt x="0" y="0"/>
                    </a:moveTo>
                    <a:cubicBezTo>
                      <a:pt x="0" y="151"/>
                      <a:pt x="0" y="151"/>
                      <a:pt x="0" y="151"/>
                    </a:cubicBezTo>
                    <a:cubicBezTo>
                      <a:pt x="233" y="151"/>
                      <a:pt x="233" y="151"/>
                      <a:pt x="233" y="151"/>
                    </a:cubicBezTo>
                    <a:cubicBezTo>
                      <a:pt x="233" y="0"/>
                      <a:pt x="233" y="0"/>
                      <a:pt x="233" y="0"/>
                    </a:cubicBezTo>
                    <a:lnTo>
                      <a:pt x="0" y="0"/>
                    </a:lnTo>
                    <a:close/>
                    <a:moveTo>
                      <a:pt x="63" y="9"/>
                    </a:moveTo>
                    <a:cubicBezTo>
                      <a:pt x="18" y="9"/>
                      <a:pt x="18" y="9"/>
                      <a:pt x="18" y="9"/>
                    </a:cubicBezTo>
                    <a:cubicBezTo>
                      <a:pt x="18" y="4"/>
                      <a:pt x="18" y="4"/>
                      <a:pt x="18" y="4"/>
                    </a:cubicBezTo>
                    <a:cubicBezTo>
                      <a:pt x="63" y="4"/>
                      <a:pt x="63" y="4"/>
                      <a:pt x="63" y="4"/>
                    </a:cubicBezTo>
                    <a:lnTo>
                      <a:pt x="63" y="9"/>
                    </a:lnTo>
                    <a:close/>
                    <a:moveTo>
                      <a:pt x="148" y="121"/>
                    </a:moveTo>
                    <a:cubicBezTo>
                      <a:pt x="123" y="121"/>
                      <a:pt x="103" y="101"/>
                      <a:pt x="103" y="76"/>
                    </a:cubicBezTo>
                    <a:cubicBezTo>
                      <a:pt x="103" y="51"/>
                      <a:pt x="123" y="31"/>
                      <a:pt x="148" y="31"/>
                    </a:cubicBezTo>
                    <a:cubicBezTo>
                      <a:pt x="173" y="31"/>
                      <a:pt x="193" y="51"/>
                      <a:pt x="193" y="76"/>
                    </a:cubicBezTo>
                    <a:cubicBezTo>
                      <a:pt x="193" y="101"/>
                      <a:pt x="173" y="121"/>
                      <a:pt x="148" y="121"/>
                    </a:cubicBezTo>
                    <a:close/>
                    <a:moveTo>
                      <a:pt x="217" y="44"/>
                    </a:moveTo>
                    <a:cubicBezTo>
                      <a:pt x="200" y="44"/>
                      <a:pt x="200" y="44"/>
                      <a:pt x="200" y="44"/>
                    </a:cubicBezTo>
                    <a:cubicBezTo>
                      <a:pt x="200" y="30"/>
                      <a:pt x="200" y="30"/>
                      <a:pt x="200" y="30"/>
                    </a:cubicBezTo>
                    <a:cubicBezTo>
                      <a:pt x="217" y="30"/>
                      <a:pt x="217" y="30"/>
                      <a:pt x="217" y="30"/>
                    </a:cubicBezTo>
                    <a:lnTo>
                      <a:pt x="217" y="44"/>
                    </a:lnTo>
                    <a:close/>
                    <a:moveTo>
                      <a:pt x="217" y="26"/>
                    </a:moveTo>
                    <a:cubicBezTo>
                      <a:pt x="168" y="26"/>
                      <a:pt x="168" y="26"/>
                      <a:pt x="168" y="26"/>
                    </a:cubicBezTo>
                    <a:cubicBezTo>
                      <a:pt x="168" y="12"/>
                      <a:pt x="168" y="12"/>
                      <a:pt x="168" y="12"/>
                    </a:cubicBezTo>
                    <a:cubicBezTo>
                      <a:pt x="217" y="12"/>
                      <a:pt x="217" y="12"/>
                      <a:pt x="217" y="12"/>
                    </a:cubicBezTo>
                    <a:lnTo>
                      <a:pt x="217" y="26"/>
                    </a:lnTo>
                    <a:close/>
                  </a:path>
                </a:pathLst>
              </a:custGeom>
              <a:grpFill/>
              <a:ln w="3175">
                <a:solidFill>
                  <a:schemeClr val="tx1"/>
                </a:solidFill>
              </a:ln>
            </p:spPr>
            <p:txBody>
              <a:bodyPr lIns="121920" tIns="60960" rIns="121920" bIns="60960"/>
              <a:lstStyle/>
              <a:p>
                <a:pPr>
                  <a:defRPr/>
                </a:pPr>
                <a:endParaRPr lang="zh-CN" altLang="en-US" sz="2400" i="1"/>
              </a:p>
            </p:txBody>
          </p:sp>
          <p:sp>
            <p:nvSpPr>
              <p:cNvPr id="103" name="Rectangle 62"/>
              <p:cNvSpPr>
                <a:spLocks noChangeArrowheads="1"/>
              </p:cNvSpPr>
              <p:nvPr/>
            </p:nvSpPr>
            <p:spPr bwMode="auto">
              <a:xfrm>
                <a:off x="6346825" y="2425701"/>
                <a:ext cx="123825" cy="34925"/>
              </a:xfrm>
              <a:prstGeom prst="rect">
                <a:avLst/>
              </a:prstGeom>
              <a:grpFill/>
              <a:ln w="3175">
                <a:solidFill>
                  <a:schemeClr val="tx1"/>
                </a:solidFill>
              </a:ln>
            </p:spPr>
            <p:txBody>
              <a:bodyPr lIns="121920" tIns="60960" rIns="121920" bIns="60960"/>
              <a:lstStyle/>
              <a:p>
                <a:pPr>
                  <a:defRPr/>
                </a:pPr>
                <a:endParaRPr lang="zh-CN" altLang="en-US" sz="2400" i="1"/>
              </a:p>
            </p:txBody>
          </p:sp>
          <p:sp>
            <p:nvSpPr>
              <p:cNvPr id="104" name="Freeform 63"/>
              <p:cNvSpPr>
                <a:spLocks noEditPoints="1"/>
              </p:cNvSpPr>
              <p:nvPr/>
            </p:nvSpPr>
            <p:spPr bwMode="auto">
              <a:xfrm>
                <a:off x="6618288" y="2589213"/>
                <a:ext cx="168275" cy="169863"/>
              </a:xfrm>
              <a:custGeom>
                <a:avLst/>
                <a:gdLst>
                  <a:gd name="T0" fmla="*/ 31 w 62"/>
                  <a:gd name="T1" fmla="*/ 0 h 62"/>
                  <a:gd name="T2" fmla="*/ 0 w 62"/>
                  <a:gd name="T3" fmla="*/ 31 h 62"/>
                  <a:gd name="T4" fmla="*/ 31 w 62"/>
                  <a:gd name="T5" fmla="*/ 62 h 62"/>
                  <a:gd name="T6" fmla="*/ 62 w 62"/>
                  <a:gd name="T7" fmla="*/ 31 h 62"/>
                  <a:gd name="T8" fmla="*/ 31 w 62"/>
                  <a:gd name="T9" fmla="*/ 0 h 62"/>
                  <a:gd name="T10" fmla="*/ 31 w 62"/>
                  <a:gd name="T11" fmla="*/ 51 h 62"/>
                  <a:gd name="T12" fmla="*/ 11 w 62"/>
                  <a:gd name="T13" fmla="*/ 31 h 62"/>
                  <a:gd name="T14" fmla="*/ 31 w 62"/>
                  <a:gd name="T15" fmla="*/ 11 h 62"/>
                  <a:gd name="T16" fmla="*/ 51 w 62"/>
                  <a:gd name="T17" fmla="*/ 31 h 62"/>
                  <a:gd name="T18" fmla="*/ 31 w 62"/>
                  <a:gd name="T19"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14" y="0"/>
                      <a:pt x="0" y="14"/>
                      <a:pt x="0" y="31"/>
                    </a:cubicBezTo>
                    <a:cubicBezTo>
                      <a:pt x="0" y="48"/>
                      <a:pt x="14" y="62"/>
                      <a:pt x="31" y="62"/>
                    </a:cubicBezTo>
                    <a:cubicBezTo>
                      <a:pt x="48" y="62"/>
                      <a:pt x="62" y="48"/>
                      <a:pt x="62" y="31"/>
                    </a:cubicBezTo>
                    <a:cubicBezTo>
                      <a:pt x="62" y="14"/>
                      <a:pt x="48" y="0"/>
                      <a:pt x="31" y="0"/>
                    </a:cubicBezTo>
                    <a:close/>
                    <a:moveTo>
                      <a:pt x="31" y="51"/>
                    </a:moveTo>
                    <a:cubicBezTo>
                      <a:pt x="20" y="51"/>
                      <a:pt x="11" y="42"/>
                      <a:pt x="11" y="31"/>
                    </a:cubicBezTo>
                    <a:cubicBezTo>
                      <a:pt x="11" y="20"/>
                      <a:pt x="20" y="11"/>
                      <a:pt x="31" y="11"/>
                    </a:cubicBezTo>
                    <a:cubicBezTo>
                      <a:pt x="42" y="11"/>
                      <a:pt x="51" y="20"/>
                      <a:pt x="51" y="31"/>
                    </a:cubicBezTo>
                    <a:cubicBezTo>
                      <a:pt x="51" y="42"/>
                      <a:pt x="42" y="51"/>
                      <a:pt x="31" y="51"/>
                    </a:cubicBezTo>
                    <a:close/>
                  </a:path>
                </a:pathLst>
              </a:custGeom>
              <a:grpFill/>
              <a:ln w="3175">
                <a:solidFill>
                  <a:schemeClr val="tx1"/>
                </a:solidFill>
              </a:ln>
            </p:spPr>
            <p:txBody>
              <a:bodyPr lIns="121920" tIns="60960" rIns="121920" bIns="60960"/>
              <a:lstStyle/>
              <a:p>
                <a:pPr>
                  <a:defRPr/>
                </a:pPr>
                <a:endParaRPr lang="zh-CN" altLang="en-US" sz="2400" i="1"/>
              </a:p>
            </p:txBody>
          </p:sp>
        </p:grpSp>
        <p:sp>
          <p:nvSpPr>
            <p:cNvPr id="105" name="圆角矩形 79"/>
            <p:cNvSpPr/>
            <p:nvPr/>
          </p:nvSpPr>
          <p:spPr>
            <a:xfrm>
              <a:off x="4971561" y="5330947"/>
              <a:ext cx="385763" cy="260350"/>
            </a:xfrm>
            <a:custGeom>
              <a:avLst/>
              <a:gdLst/>
              <a:ahLst/>
              <a:cxnLst/>
              <a:rect l="l" t="t" r="r" b="b"/>
              <a:pathLst>
                <a:path w="483395" h="327199">
                  <a:moveTo>
                    <a:pt x="198362" y="0"/>
                  </a:moveTo>
                  <a:cubicBezTo>
                    <a:pt x="252395" y="0"/>
                    <a:pt x="297971" y="36211"/>
                    <a:pt x="310225" y="86240"/>
                  </a:cubicBezTo>
                  <a:cubicBezTo>
                    <a:pt x="314675" y="83816"/>
                    <a:pt x="319566" y="83344"/>
                    <a:pt x="324568" y="83344"/>
                  </a:cubicBezTo>
                  <a:cubicBezTo>
                    <a:pt x="367570" y="83344"/>
                    <a:pt x="402430" y="118204"/>
                    <a:pt x="402430" y="161206"/>
                  </a:cubicBezTo>
                  <a:lnTo>
                    <a:pt x="400647" y="170037"/>
                  </a:lnTo>
                  <a:lnTo>
                    <a:pt x="404814" y="170037"/>
                  </a:lnTo>
                  <a:cubicBezTo>
                    <a:pt x="448213" y="170037"/>
                    <a:pt x="483395" y="205219"/>
                    <a:pt x="483395" y="248618"/>
                  </a:cubicBezTo>
                  <a:lnTo>
                    <a:pt x="483394" y="248618"/>
                  </a:lnTo>
                  <a:cubicBezTo>
                    <a:pt x="483394" y="292017"/>
                    <a:pt x="448212" y="327199"/>
                    <a:pt x="404813" y="327199"/>
                  </a:cubicBezTo>
                  <a:lnTo>
                    <a:pt x="78581" y="327198"/>
                  </a:lnTo>
                  <a:cubicBezTo>
                    <a:pt x="35182" y="327198"/>
                    <a:pt x="1" y="292016"/>
                    <a:pt x="0" y="248618"/>
                  </a:cubicBezTo>
                  <a:cubicBezTo>
                    <a:pt x="1" y="205219"/>
                    <a:pt x="35182" y="170037"/>
                    <a:pt x="78581" y="170037"/>
                  </a:cubicBezTo>
                  <a:lnTo>
                    <a:pt x="93113" y="170037"/>
                  </a:lnTo>
                  <a:cubicBezTo>
                    <a:pt x="84369" y="154787"/>
                    <a:pt x="80018" y="137073"/>
                    <a:pt x="80018" y="118344"/>
                  </a:cubicBezTo>
                  <a:cubicBezTo>
                    <a:pt x="80018" y="52984"/>
                    <a:pt x="133002" y="0"/>
                    <a:pt x="198362" y="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grpSp>
          <p:nvGrpSpPr>
            <p:cNvPr id="106" name="组合 172"/>
            <p:cNvGrpSpPr/>
            <p:nvPr/>
          </p:nvGrpSpPr>
          <p:grpSpPr bwMode="auto">
            <a:xfrm>
              <a:off x="7602049" y="4900735"/>
              <a:ext cx="295275" cy="295275"/>
              <a:chOff x="8737072" y="194959"/>
              <a:chExt cx="483128" cy="481316"/>
            </a:xfrm>
          </p:grpSpPr>
          <p:sp>
            <p:nvSpPr>
              <p:cNvPr id="107" name="椭圆 106"/>
              <p:cNvSpPr/>
              <p:nvPr/>
            </p:nvSpPr>
            <p:spPr>
              <a:xfrm>
                <a:off x="8737072" y="194959"/>
                <a:ext cx="324682" cy="32605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i="1"/>
              </a:p>
            </p:txBody>
          </p:sp>
          <p:cxnSp>
            <p:nvCxnSpPr>
              <p:cNvPr id="108" name="直接连接符 174"/>
              <p:cNvCxnSpPr/>
              <p:nvPr/>
            </p:nvCxnSpPr>
            <p:spPr>
              <a:xfrm>
                <a:off x="9017598" y="471844"/>
                <a:ext cx="202602" cy="2044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9" name="Freeform 51"/>
            <p:cNvSpPr>
              <a:spLocks noEditPoints="1"/>
            </p:cNvSpPr>
            <p:nvPr/>
          </p:nvSpPr>
          <p:spPr bwMode="auto">
            <a:xfrm>
              <a:off x="6962286" y="5016622"/>
              <a:ext cx="274638" cy="325438"/>
            </a:xfrm>
            <a:custGeom>
              <a:avLst/>
              <a:gdLst>
                <a:gd name="T0" fmla="*/ 255913 w 222"/>
                <a:gd name="T1" fmla="*/ 0 h 263"/>
                <a:gd name="T2" fmla="*/ 18544 w 222"/>
                <a:gd name="T3" fmla="*/ 0 h 263"/>
                <a:gd name="T4" fmla="*/ 0 w 222"/>
                <a:gd name="T5" fmla="*/ 18549 h 263"/>
                <a:gd name="T6" fmla="*/ 0 w 222"/>
                <a:gd name="T7" fmla="*/ 255977 h 263"/>
                <a:gd name="T8" fmla="*/ 18544 w 222"/>
                <a:gd name="T9" fmla="*/ 274526 h 263"/>
                <a:gd name="T10" fmla="*/ 202752 w 222"/>
                <a:gd name="T11" fmla="*/ 274526 h 263"/>
                <a:gd name="T12" fmla="*/ 243550 w 222"/>
                <a:gd name="T13" fmla="*/ 325227 h 263"/>
                <a:gd name="T14" fmla="*/ 243550 w 222"/>
                <a:gd name="T15" fmla="*/ 274526 h 263"/>
                <a:gd name="T16" fmla="*/ 255913 w 222"/>
                <a:gd name="T17" fmla="*/ 274526 h 263"/>
                <a:gd name="T18" fmla="*/ 274457 w 222"/>
                <a:gd name="T19" fmla="*/ 255977 h 263"/>
                <a:gd name="T20" fmla="*/ 274457 w 222"/>
                <a:gd name="T21" fmla="*/ 18549 h 263"/>
                <a:gd name="T22" fmla="*/ 255913 w 222"/>
                <a:gd name="T23" fmla="*/ 0 h 263"/>
                <a:gd name="T24" fmla="*/ 252204 w 222"/>
                <a:gd name="T25" fmla="*/ 246084 h 263"/>
                <a:gd name="T26" fmla="*/ 17308 w 222"/>
                <a:gd name="T27" fmla="*/ 246084 h 263"/>
                <a:gd name="T28" fmla="*/ 17308 w 222"/>
                <a:gd name="T29" fmla="*/ 25969 h 263"/>
                <a:gd name="T30" fmla="*/ 252204 w 222"/>
                <a:gd name="T31" fmla="*/ 25969 h 263"/>
                <a:gd name="T32" fmla="*/ 252204 w 222"/>
                <a:gd name="T33" fmla="*/ 246084 h 2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2" h="263">
                  <a:moveTo>
                    <a:pt x="207" y="0"/>
                  </a:moveTo>
                  <a:cubicBezTo>
                    <a:pt x="15" y="0"/>
                    <a:pt x="15" y="0"/>
                    <a:pt x="15" y="0"/>
                  </a:cubicBezTo>
                  <a:cubicBezTo>
                    <a:pt x="7" y="0"/>
                    <a:pt x="0" y="7"/>
                    <a:pt x="0" y="15"/>
                  </a:cubicBezTo>
                  <a:cubicBezTo>
                    <a:pt x="0" y="207"/>
                    <a:pt x="0" y="207"/>
                    <a:pt x="0" y="207"/>
                  </a:cubicBezTo>
                  <a:cubicBezTo>
                    <a:pt x="0" y="215"/>
                    <a:pt x="7" y="222"/>
                    <a:pt x="15" y="222"/>
                  </a:cubicBezTo>
                  <a:cubicBezTo>
                    <a:pt x="164" y="222"/>
                    <a:pt x="164" y="222"/>
                    <a:pt x="164" y="222"/>
                  </a:cubicBezTo>
                  <a:cubicBezTo>
                    <a:pt x="197" y="263"/>
                    <a:pt x="197" y="263"/>
                    <a:pt x="197" y="263"/>
                  </a:cubicBezTo>
                  <a:cubicBezTo>
                    <a:pt x="197" y="222"/>
                    <a:pt x="197" y="222"/>
                    <a:pt x="197" y="222"/>
                  </a:cubicBezTo>
                  <a:cubicBezTo>
                    <a:pt x="207" y="222"/>
                    <a:pt x="207" y="222"/>
                    <a:pt x="207" y="222"/>
                  </a:cubicBezTo>
                  <a:cubicBezTo>
                    <a:pt x="215" y="222"/>
                    <a:pt x="222" y="215"/>
                    <a:pt x="222" y="207"/>
                  </a:cubicBezTo>
                  <a:cubicBezTo>
                    <a:pt x="222" y="15"/>
                    <a:pt x="222" y="15"/>
                    <a:pt x="222" y="15"/>
                  </a:cubicBezTo>
                  <a:cubicBezTo>
                    <a:pt x="222" y="7"/>
                    <a:pt x="215" y="0"/>
                    <a:pt x="207" y="0"/>
                  </a:cubicBezTo>
                  <a:close/>
                  <a:moveTo>
                    <a:pt x="204" y="199"/>
                  </a:moveTo>
                  <a:cubicBezTo>
                    <a:pt x="14" y="199"/>
                    <a:pt x="14" y="199"/>
                    <a:pt x="14" y="199"/>
                  </a:cubicBezTo>
                  <a:cubicBezTo>
                    <a:pt x="14" y="21"/>
                    <a:pt x="14" y="21"/>
                    <a:pt x="14" y="21"/>
                  </a:cubicBezTo>
                  <a:cubicBezTo>
                    <a:pt x="204" y="21"/>
                    <a:pt x="204" y="21"/>
                    <a:pt x="204" y="21"/>
                  </a:cubicBezTo>
                  <a:lnTo>
                    <a:pt x="204" y="199"/>
                  </a:ln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grpSp>
          <p:nvGrpSpPr>
            <p:cNvPr id="110" name="组合 176"/>
            <p:cNvGrpSpPr/>
            <p:nvPr/>
          </p:nvGrpSpPr>
          <p:grpSpPr bwMode="auto">
            <a:xfrm>
              <a:off x="6189174" y="5270622"/>
              <a:ext cx="284162" cy="307975"/>
              <a:chOff x="4935538" y="3908425"/>
              <a:chExt cx="488950" cy="527050"/>
            </a:xfrm>
          </p:grpSpPr>
          <p:sp>
            <p:nvSpPr>
              <p:cNvPr id="111" name="Freeform 85"/>
              <p:cNvSpPr/>
              <p:nvPr/>
            </p:nvSpPr>
            <p:spPr bwMode="auto">
              <a:xfrm>
                <a:off x="5292725" y="3908425"/>
                <a:ext cx="131763" cy="527050"/>
              </a:xfrm>
              <a:custGeom>
                <a:avLst/>
                <a:gdLst>
                  <a:gd name="T0" fmla="*/ 0 w 48"/>
                  <a:gd name="T1" fmla="*/ 496854 h 192"/>
                  <a:gd name="T2" fmla="*/ 32941 w 48"/>
                  <a:gd name="T3" fmla="*/ 527050 h 192"/>
                  <a:gd name="T4" fmla="*/ 101567 w 48"/>
                  <a:gd name="T5" fmla="*/ 527050 h 192"/>
                  <a:gd name="T6" fmla="*/ 131763 w 48"/>
                  <a:gd name="T7" fmla="*/ 496854 h 192"/>
                  <a:gd name="T8" fmla="*/ 131763 w 48"/>
                  <a:gd name="T9" fmla="*/ 30196 h 192"/>
                  <a:gd name="T10" fmla="*/ 101567 w 48"/>
                  <a:gd name="T11" fmla="*/ 0 h 192"/>
                  <a:gd name="T12" fmla="*/ 32941 w 48"/>
                  <a:gd name="T13" fmla="*/ 0 h 192"/>
                  <a:gd name="T14" fmla="*/ 0 w 48"/>
                  <a:gd name="T15" fmla="*/ 30196 h 192"/>
                  <a:gd name="T16" fmla="*/ 0 w 48"/>
                  <a:gd name="T17" fmla="*/ 496854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92">
                    <a:moveTo>
                      <a:pt x="0" y="181"/>
                    </a:moveTo>
                    <a:cubicBezTo>
                      <a:pt x="0" y="187"/>
                      <a:pt x="5" y="192"/>
                      <a:pt x="12" y="192"/>
                    </a:cubicBezTo>
                    <a:cubicBezTo>
                      <a:pt x="37" y="192"/>
                      <a:pt x="37" y="192"/>
                      <a:pt x="37" y="192"/>
                    </a:cubicBezTo>
                    <a:cubicBezTo>
                      <a:pt x="43" y="192"/>
                      <a:pt x="48" y="187"/>
                      <a:pt x="48" y="181"/>
                    </a:cubicBezTo>
                    <a:cubicBezTo>
                      <a:pt x="48" y="11"/>
                      <a:pt x="48" y="11"/>
                      <a:pt x="48" y="11"/>
                    </a:cubicBezTo>
                    <a:cubicBezTo>
                      <a:pt x="48" y="5"/>
                      <a:pt x="43" y="0"/>
                      <a:pt x="37" y="0"/>
                    </a:cubicBezTo>
                    <a:cubicBezTo>
                      <a:pt x="12" y="0"/>
                      <a:pt x="12" y="0"/>
                      <a:pt x="12" y="0"/>
                    </a:cubicBezTo>
                    <a:cubicBezTo>
                      <a:pt x="5" y="0"/>
                      <a:pt x="0" y="5"/>
                      <a:pt x="0" y="11"/>
                    </a:cubicBezTo>
                    <a:lnTo>
                      <a:pt x="0" y="181"/>
                    </a:ln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sp>
            <p:nvSpPr>
              <p:cNvPr id="112" name="Freeform 86"/>
              <p:cNvSpPr/>
              <p:nvPr/>
            </p:nvSpPr>
            <p:spPr bwMode="auto">
              <a:xfrm>
                <a:off x="5116513" y="4116387"/>
                <a:ext cx="131763" cy="319087"/>
              </a:xfrm>
              <a:custGeom>
                <a:avLst/>
                <a:gdLst>
                  <a:gd name="T0" fmla="*/ 0 w 48"/>
                  <a:gd name="T1" fmla="*/ 302583 h 116"/>
                  <a:gd name="T2" fmla="*/ 30196 w 48"/>
                  <a:gd name="T3" fmla="*/ 319087 h 116"/>
                  <a:gd name="T4" fmla="*/ 98822 w 48"/>
                  <a:gd name="T5" fmla="*/ 319087 h 116"/>
                  <a:gd name="T6" fmla="*/ 131763 w 48"/>
                  <a:gd name="T7" fmla="*/ 302583 h 116"/>
                  <a:gd name="T8" fmla="*/ 131763 w 48"/>
                  <a:gd name="T9" fmla="*/ 19255 h 116"/>
                  <a:gd name="T10" fmla="*/ 98822 w 48"/>
                  <a:gd name="T11" fmla="*/ 0 h 116"/>
                  <a:gd name="T12" fmla="*/ 30196 w 48"/>
                  <a:gd name="T13" fmla="*/ 0 h 116"/>
                  <a:gd name="T14" fmla="*/ 0 w 48"/>
                  <a:gd name="T15" fmla="*/ 19255 h 116"/>
                  <a:gd name="T16" fmla="*/ 0 w 48"/>
                  <a:gd name="T17" fmla="*/ 302583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116">
                    <a:moveTo>
                      <a:pt x="0" y="110"/>
                    </a:moveTo>
                    <a:cubicBezTo>
                      <a:pt x="0" y="113"/>
                      <a:pt x="5" y="116"/>
                      <a:pt x="11" y="116"/>
                    </a:cubicBezTo>
                    <a:cubicBezTo>
                      <a:pt x="36" y="116"/>
                      <a:pt x="36" y="116"/>
                      <a:pt x="36" y="116"/>
                    </a:cubicBezTo>
                    <a:cubicBezTo>
                      <a:pt x="43" y="116"/>
                      <a:pt x="48" y="113"/>
                      <a:pt x="48" y="110"/>
                    </a:cubicBezTo>
                    <a:cubicBezTo>
                      <a:pt x="48" y="7"/>
                      <a:pt x="48" y="7"/>
                      <a:pt x="48" y="7"/>
                    </a:cubicBezTo>
                    <a:cubicBezTo>
                      <a:pt x="48" y="3"/>
                      <a:pt x="43" y="0"/>
                      <a:pt x="36" y="0"/>
                    </a:cubicBezTo>
                    <a:cubicBezTo>
                      <a:pt x="11" y="0"/>
                      <a:pt x="11" y="0"/>
                      <a:pt x="11" y="0"/>
                    </a:cubicBezTo>
                    <a:cubicBezTo>
                      <a:pt x="5" y="0"/>
                      <a:pt x="0" y="3"/>
                      <a:pt x="0" y="7"/>
                    </a:cubicBezTo>
                    <a:lnTo>
                      <a:pt x="0" y="110"/>
                    </a:ln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sp>
            <p:nvSpPr>
              <p:cNvPr id="113" name="Freeform 87"/>
              <p:cNvSpPr/>
              <p:nvPr/>
            </p:nvSpPr>
            <p:spPr bwMode="auto">
              <a:xfrm>
                <a:off x="4935538" y="4210050"/>
                <a:ext cx="128588" cy="222250"/>
              </a:xfrm>
              <a:custGeom>
                <a:avLst/>
                <a:gdLst>
                  <a:gd name="T0" fmla="*/ 0 w 47"/>
                  <a:gd name="T1" fmla="*/ 208531 h 81"/>
                  <a:gd name="T2" fmla="*/ 30095 w 47"/>
                  <a:gd name="T3" fmla="*/ 222250 h 81"/>
                  <a:gd name="T4" fmla="*/ 98493 w 47"/>
                  <a:gd name="T5" fmla="*/ 222250 h 81"/>
                  <a:gd name="T6" fmla="*/ 128588 w 47"/>
                  <a:gd name="T7" fmla="*/ 208531 h 81"/>
                  <a:gd name="T8" fmla="*/ 128588 w 47"/>
                  <a:gd name="T9" fmla="*/ 13719 h 81"/>
                  <a:gd name="T10" fmla="*/ 98493 w 47"/>
                  <a:gd name="T11" fmla="*/ 0 h 81"/>
                  <a:gd name="T12" fmla="*/ 30095 w 47"/>
                  <a:gd name="T13" fmla="*/ 0 h 81"/>
                  <a:gd name="T14" fmla="*/ 0 w 47"/>
                  <a:gd name="T15" fmla="*/ 13719 h 81"/>
                  <a:gd name="T16" fmla="*/ 0 w 47"/>
                  <a:gd name="T17" fmla="*/ 208531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81">
                    <a:moveTo>
                      <a:pt x="0" y="76"/>
                    </a:moveTo>
                    <a:cubicBezTo>
                      <a:pt x="0" y="79"/>
                      <a:pt x="5" y="81"/>
                      <a:pt x="11" y="81"/>
                    </a:cubicBezTo>
                    <a:cubicBezTo>
                      <a:pt x="36" y="81"/>
                      <a:pt x="36" y="81"/>
                      <a:pt x="36" y="81"/>
                    </a:cubicBezTo>
                    <a:cubicBezTo>
                      <a:pt x="42" y="81"/>
                      <a:pt x="47" y="79"/>
                      <a:pt x="47" y="76"/>
                    </a:cubicBezTo>
                    <a:cubicBezTo>
                      <a:pt x="47" y="5"/>
                      <a:pt x="47" y="5"/>
                      <a:pt x="47" y="5"/>
                    </a:cubicBezTo>
                    <a:cubicBezTo>
                      <a:pt x="47" y="2"/>
                      <a:pt x="42" y="0"/>
                      <a:pt x="36" y="0"/>
                    </a:cubicBezTo>
                    <a:cubicBezTo>
                      <a:pt x="11" y="0"/>
                      <a:pt x="11" y="0"/>
                      <a:pt x="11" y="0"/>
                    </a:cubicBezTo>
                    <a:cubicBezTo>
                      <a:pt x="5" y="0"/>
                      <a:pt x="0" y="2"/>
                      <a:pt x="0" y="5"/>
                    </a:cubicBezTo>
                    <a:lnTo>
                      <a:pt x="0" y="76"/>
                    </a:ln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grpSp>
        <p:grpSp>
          <p:nvGrpSpPr>
            <p:cNvPr id="114" name="组合 180"/>
            <p:cNvGrpSpPr/>
            <p:nvPr/>
          </p:nvGrpSpPr>
          <p:grpSpPr bwMode="auto">
            <a:xfrm>
              <a:off x="6620974" y="5488110"/>
              <a:ext cx="161925" cy="249237"/>
              <a:chOff x="5134956" y="2310372"/>
              <a:chExt cx="469271" cy="721835"/>
            </a:xfrm>
          </p:grpSpPr>
          <p:sp>
            <p:nvSpPr>
              <p:cNvPr id="115" name="Freeform 33"/>
              <p:cNvSpPr/>
              <p:nvPr/>
            </p:nvSpPr>
            <p:spPr bwMode="auto">
              <a:xfrm>
                <a:off x="5267475" y="2310372"/>
                <a:ext cx="121605" cy="721835"/>
              </a:xfrm>
              <a:custGeom>
                <a:avLst/>
                <a:gdLst>
                  <a:gd name="T0" fmla="*/ 90078 w 54"/>
                  <a:gd name="T1" fmla="*/ 15889 h 318"/>
                  <a:gd name="T2" fmla="*/ 99086 w 54"/>
                  <a:gd name="T3" fmla="*/ 222452 h 318"/>
                  <a:gd name="T4" fmla="*/ 87826 w 54"/>
                  <a:gd name="T5" fmla="*/ 217912 h 318"/>
                  <a:gd name="T6" fmla="*/ 67558 w 54"/>
                  <a:gd name="T7" fmla="*/ 18159 h 318"/>
                  <a:gd name="T8" fmla="*/ 60803 w 54"/>
                  <a:gd name="T9" fmla="*/ 20429 h 318"/>
                  <a:gd name="T10" fmla="*/ 67558 w 54"/>
                  <a:gd name="T11" fmla="*/ 220182 h 318"/>
                  <a:gd name="T12" fmla="*/ 54047 w 54"/>
                  <a:gd name="T13" fmla="*/ 222452 h 318"/>
                  <a:gd name="T14" fmla="*/ 38283 w 54"/>
                  <a:gd name="T15" fmla="*/ 15889 h 318"/>
                  <a:gd name="T16" fmla="*/ 31527 w 54"/>
                  <a:gd name="T17" fmla="*/ 15889 h 318"/>
                  <a:gd name="T18" fmla="*/ 36031 w 54"/>
                  <a:gd name="T19" fmla="*/ 217912 h 318"/>
                  <a:gd name="T20" fmla="*/ 24771 w 54"/>
                  <a:gd name="T21" fmla="*/ 215643 h 318"/>
                  <a:gd name="T22" fmla="*/ 9008 w 54"/>
                  <a:gd name="T23" fmla="*/ 18159 h 318"/>
                  <a:gd name="T24" fmla="*/ 0 w 54"/>
                  <a:gd name="T25" fmla="*/ 18159 h 318"/>
                  <a:gd name="T26" fmla="*/ 0 w 54"/>
                  <a:gd name="T27" fmla="*/ 265581 h 318"/>
                  <a:gd name="T28" fmla="*/ 11260 w 54"/>
                  <a:gd name="T29" fmla="*/ 308709 h 318"/>
                  <a:gd name="T30" fmla="*/ 47291 w 54"/>
                  <a:gd name="T31" fmla="*/ 358648 h 318"/>
                  <a:gd name="T32" fmla="*/ 47291 w 54"/>
                  <a:gd name="T33" fmla="*/ 703676 h 318"/>
                  <a:gd name="T34" fmla="*/ 63054 w 54"/>
                  <a:gd name="T35" fmla="*/ 721835 h 318"/>
                  <a:gd name="T36" fmla="*/ 78818 w 54"/>
                  <a:gd name="T37" fmla="*/ 703676 h 318"/>
                  <a:gd name="T38" fmla="*/ 78818 w 54"/>
                  <a:gd name="T39" fmla="*/ 356378 h 318"/>
                  <a:gd name="T40" fmla="*/ 103589 w 54"/>
                  <a:gd name="T41" fmla="*/ 317789 h 318"/>
                  <a:gd name="T42" fmla="*/ 119353 w 54"/>
                  <a:gd name="T43" fmla="*/ 283740 h 318"/>
                  <a:gd name="T44" fmla="*/ 121605 w 54"/>
                  <a:gd name="T45" fmla="*/ 233802 h 318"/>
                  <a:gd name="T46" fmla="*/ 99086 w 54"/>
                  <a:gd name="T47" fmla="*/ 18159 h 318"/>
                  <a:gd name="T48" fmla="*/ 90078 w 54"/>
                  <a:gd name="T49" fmla="*/ 15889 h 3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4" h="318">
                    <a:moveTo>
                      <a:pt x="40" y="7"/>
                    </a:moveTo>
                    <a:cubicBezTo>
                      <a:pt x="44" y="98"/>
                      <a:pt x="44" y="98"/>
                      <a:pt x="44" y="98"/>
                    </a:cubicBezTo>
                    <a:cubicBezTo>
                      <a:pt x="40" y="103"/>
                      <a:pt x="39" y="96"/>
                      <a:pt x="39" y="96"/>
                    </a:cubicBezTo>
                    <a:cubicBezTo>
                      <a:pt x="30" y="8"/>
                      <a:pt x="30" y="8"/>
                      <a:pt x="30" y="8"/>
                    </a:cubicBezTo>
                    <a:cubicBezTo>
                      <a:pt x="27" y="3"/>
                      <a:pt x="27" y="9"/>
                      <a:pt x="27" y="9"/>
                    </a:cubicBezTo>
                    <a:cubicBezTo>
                      <a:pt x="30" y="97"/>
                      <a:pt x="30" y="97"/>
                      <a:pt x="30" y="97"/>
                    </a:cubicBezTo>
                    <a:cubicBezTo>
                      <a:pt x="27" y="107"/>
                      <a:pt x="24" y="98"/>
                      <a:pt x="24" y="98"/>
                    </a:cubicBezTo>
                    <a:cubicBezTo>
                      <a:pt x="17" y="7"/>
                      <a:pt x="17" y="7"/>
                      <a:pt x="17" y="7"/>
                    </a:cubicBezTo>
                    <a:cubicBezTo>
                      <a:pt x="16" y="4"/>
                      <a:pt x="14" y="7"/>
                      <a:pt x="14" y="7"/>
                    </a:cubicBezTo>
                    <a:cubicBezTo>
                      <a:pt x="16" y="96"/>
                      <a:pt x="16" y="96"/>
                      <a:pt x="16" y="96"/>
                    </a:cubicBezTo>
                    <a:cubicBezTo>
                      <a:pt x="12" y="109"/>
                      <a:pt x="11" y="95"/>
                      <a:pt x="11" y="95"/>
                    </a:cubicBezTo>
                    <a:cubicBezTo>
                      <a:pt x="4" y="8"/>
                      <a:pt x="4" y="8"/>
                      <a:pt x="4" y="8"/>
                    </a:cubicBezTo>
                    <a:cubicBezTo>
                      <a:pt x="2" y="5"/>
                      <a:pt x="0" y="8"/>
                      <a:pt x="0" y="8"/>
                    </a:cubicBezTo>
                    <a:cubicBezTo>
                      <a:pt x="0" y="117"/>
                      <a:pt x="0" y="117"/>
                      <a:pt x="0" y="117"/>
                    </a:cubicBezTo>
                    <a:cubicBezTo>
                      <a:pt x="2" y="132"/>
                      <a:pt x="5" y="136"/>
                      <a:pt x="5" y="136"/>
                    </a:cubicBezTo>
                    <a:cubicBezTo>
                      <a:pt x="17" y="145"/>
                      <a:pt x="20" y="154"/>
                      <a:pt x="21" y="158"/>
                    </a:cubicBezTo>
                    <a:cubicBezTo>
                      <a:pt x="21" y="310"/>
                      <a:pt x="21" y="310"/>
                      <a:pt x="21" y="310"/>
                    </a:cubicBezTo>
                    <a:cubicBezTo>
                      <a:pt x="21" y="314"/>
                      <a:pt x="24" y="318"/>
                      <a:pt x="28" y="318"/>
                    </a:cubicBezTo>
                    <a:cubicBezTo>
                      <a:pt x="32" y="318"/>
                      <a:pt x="35" y="314"/>
                      <a:pt x="35" y="310"/>
                    </a:cubicBezTo>
                    <a:cubicBezTo>
                      <a:pt x="35" y="157"/>
                      <a:pt x="35" y="157"/>
                      <a:pt x="35" y="157"/>
                    </a:cubicBezTo>
                    <a:cubicBezTo>
                      <a:pt x="38" y="149"/>
                      <a:pt x="46" y="140"/>
                      <a:pt x="46" y="140"/>
                    </a:cubicBezTo>
                    <a:cubicBezTo>
                      <a:pt x="49" y="137"/>
                      <a:pt x="53" y="125"/>
                      <a:pt x="53" y="125"/>
                    </a:cubicBezTo>
                    <a:cubicBezTo>
                      <a:pt x="54" y="103"/>
                      <a:pt x="54" y="103"/>
                      <a:pt x="54" y="103"/>
                    </a:cubicBezTo>
                    <a:cubicBezTo>
                      <a:pt x="44" y="8"/>
                      <a:pt x="44" y="8"/>
                      <a:pt x="44" y="8"/>
                    </a:cubicBezTo>
                    <a:cubicBezTo>
                      <a:pt x="40" y="0"/>
                      <a:pt x="40" y="7"/>
                      <a:pt x="40" y="7"/>
                    </a:cubicBez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sp>
            <p:nvSpPr>
              <p:cNvPr id="116" name="Freeform 34"/>
              <p:cNvSpPr/>
              <p:nvPr/>
            </p:nvSpPr>
            <p:spPr bwMode="auto">
              <a:xfrm>
                <a:off x="5134956" y="2319726"/>
                <a:ext cx="74834" cy="695332"/>
              </a:xfrm>
              <a:custGeom>
                <a:avLst/>
                <a:gdLst>
                  <a:gd name="T0" fmla="*/ 65763 w 33"/>
                  <a:gd name="T1" fmla="*/ 339739 h 307"/>
                  <a:gd name="T2" fmla="*/ 63496 w 33"/>
                  <a:gd name="T3" fmla="*/ 339739 h 307"/>
                  <a:gd name="T4" fmla="*/ 63496 w 33"/>
                  <a:gd name="T5" fmla="*/ 0 h 307"/>
                  <a:gd name="T6" fmla="*/ 24945 w 33"/>
                  <a:gd name="T7" fmla="*/ 31709 h 307"/>
                  <a:gd name="T8" fmla="*/ 0 w 33"/>
                  <a:gd name="T9" fmla="*/ 65683 h 307"/>
                  <a:gd name="T10" fmla="*/ 0 w 33"/>
                  <a:gd name="T11" fmla="*/ 271791 h 307"/>
                  <a:gd name="T12" fmla="*/ 29480 w 33"/>
                  <a:gd name="T13" fmla="*/ 339739 h 307"/>
                  <a:gd name="T14" fmla="*/ 27212 w 33"/>
                  <a:gd name="T15" fmla="*/ 339739 h 307"/>
                  <a:gd name="T16" fmla="*/ 18142 w 33"/>
                  <a:gd name="T17" fmla="*/ 348798 h 307"/>
                  <a:gd name="T18" fmla="*/ 18142 w 33"/>
                  <a:gd name="T19" fmla="*/ 688537 h 307"/>
                  <a:gd name="T20" fmla="*/ 27212 w 33"/>
                  <a:gd name="T21" fmla="*/ 695332 h 307"/>
                  <a:gd name="T22" fmla="*/ 65763 w 33"/>
                  <a:gd name="T23" fmla="*/ 695332 h 307"/>
                  <a:gd name="T24" fmla="*/ 74834 w 33"/>
                  <a:gd name="T25" fmla="*/ 688537 h 307"/>
                  <a:gd name="T26" fmla="*/ 74834 w 33"/>
                  <a:gd name="T27" fmla="*/ 348798 h 307"/>
                  <a:gd name="T28" fmla="*/ 65763 w 33"/>
                  <a:gd name="T29" fmla="*/ 339739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307">
                    <a:moveTo>
                      <a:pt x="29" y="150"/>
                    </a:moveTo>
                    <a:cubicBezTo>
                      <a:pt x="28" y="150"/>
                      <a:pt x="28" y="150"/>
                      <a:pt x="28" y="150"/>
                    </a:cubicBezTo>
                    <a:cubicBezTo>
                      <a:pt x="28" y="0"/>
                      <a:pt x="28" y="0"/>
                      <a:pt x="28" y="0"/>
                    </a:cubicBezTo>
                    <a:cubicBezTo>
                      <a:pt x="11" y="14"/>
                      <a:pt x="11" y="14"/>
                      <a:pt x="11" y="14"/>
                    </a:cubicBezTo>
                    <a:cubicBezTo>
                      <a:pt x="0" y="29"/>
                      <a:pt x="0" y="29"/>
                      <a:pt x="0" y="29"/>
                    </a:cubicBezTo>
                    <a:cubicBezTo>
                      <a:pt x="0" y="120"/>
                      <a:pt x="0" y="120"/>
                      <a:pt x="0" y="120"/>
                    </a:cubicBezTo>
                    <a:cubicBezTo>
                      <a:pt x="0" y="120"/>
                      <a:pt x="13" y="118"/>
                      <a:pt x="13" y="150"/>
                    </a:cubicBezTo>
                    <a:cubicBezTo>
                      <a:pt x="12" y="150"/>
                      <a:pt x="12" y="150"/>
                      <a:pt x="12" y="150"/>
                    </a:cubicBezTo>
                    <a:cubicBezTo>
                      <a:pt x="9" y="150"/>
                      <a:pt x="8" y="152"/>
                      <a:pt x="8" y="154"/>
                    </a:cubicBezTo>
                    <a:cubicBezTo>
                      <a:pt x="8" y="304"/>
                      <a:pt x="8" y="304"/>
                      <a:pt x="8" y="304"/>
                    </a:cubicBezTo>
                    <a:cubicBezTo>
                      <a:pt x="8" y="306"/>
                      <a:pt x="9" y="307"/>
                      <a:pt x="12" y="307"/>
                    </a:cubicBezTo>
                    <a:cubicBezTo>
                      <a:pt x="29" y="307"/>
                      <a:pt x="29" y="307"/>
                      <a:pt x="29" y="307"/>
                    </a:cubicBezTo>
                    <a:cubicBezTo>
                      <a:pt x="31" y="307"/>
                      <a:pt x="33" y="306"/>
                      <a:pt x="33" y="304"/>
                    </a:cubicBezTo>
                    <a:cubicBezTo>
                      <a:pt x="33" y="154"/>
                      <a:pt x="33" y="154"/>
                      <a:pt x="33" y="154"/>
                    </a:cubicBezTo>
                    <a:cubicBezTo>
                      <a:pt x="33" y="152"/>
                      <a:pt x="31" y="150"/>
                      <a:pt x="29" y="150"/>
                    </a:cubicBez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sp>
            <p:nvSpPr>
              <p:cNvPr id="117" name="Freeform 35"/>
              <p:cNvSpPr/>
              <p:nvPr/>
            </p:nvSpPr>
            <p:spPr bwMode="auto">
              <a:xfrm>
                <a:off x="5429615" y="2319726"/>
                <a:ext cx="174612" cy="695332"/>
              </a:xfrm>
              <a:custGeom>
                <a:avLst/>
                <a:gdLst>
                  <a:gd name="T0" fmla="*/ 88440 w 77"/>
                  <a:gd name="T1" fmla="*/ 0 h 307"/>
                  <a:gd name="T2" fmla="*/ 0 w 77"/>
                  <a:gd name="T3" fmla="*/ 129101 h 307"/>
                  <a:gd name="T4" fmla="*/ 52157 w 77"/>
                  <a:gd name="T5" fmla="*/ 244612 h 307"/>
                  <a:gd name="T6" fmla="*/ 79369 w 77"/>
                  <a:gd name="T7" fmla="*/ 339739 h 307"/>
                  <a:gd name="T8" fmla="*/ 79369 w 77"/>
                  <a:gd name="T9" fmla="*/ 679478 h 307"/>
                  <a:gd name="T10" fmla="*/ 92975 w 77"/>
                  <a:gd name="T11" fmla="*/ 695332 h 307"/>
                  <a:gd name="T12" fmla="*/ 106581 w 77"/>
                  <a:gd name="T13" fmla="*/ 679478 h 307"/>
                  <a:gd name="T14" fmla="*/ 106581 w 77"/>
                  <a:gd name="T15" fmla="*/ 332944 h 307"/>
                  <a:gd name="T16" fmla="*/ 131526 w 77"/>
                  <a:gd name="T17" fmla="*/ 237817 h 307"/>
                  <a:gd name="T18" fmla="*/ 174612 w 77"/>
                  <a:gd name="T19" fmla="*/ 129101 h 307"/>
                  <a:gd name="T20" fmla="*/ 88440 w 77"/>
                  <a:gd name="T21" fmla="*/ 0 h 3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307">
                    <a:moveTo>
                      <a:pt x="39" y="0"/>
                    </a:moveTo>
                    <a:cubicBezTo>
                      <a:pt x="17" y="0"/>
                      <a:pt x="0" y="26"/>
                      <a:pt x="0" y="57"/>
                    </a:cubicBezTo>
                    <a:cubicBezTo>
                      <a:pt x="0" y="79"/>
                      <a:pt x="9" y="99"/>
                      <a:pt x="23" y="108"/>
                    </a:cubicBezTo>
                    <a:cubicBezTo>
                      <a:pt x="31" y="119"/>
                      <a:pt x="35" y="150"/>
                      <a:pt x="35" y="150"/>
                    </a:cubicBezTo>
                    <a:cubicBezTo>
                      <a:pt x="35" y="300"/>
                      <a:pt x="35" y="300"/>
                      <a:pt x="35" y="300"/>
                    </a:cubicBezTo>
                    <a:cubicBezTo>
                      <a:pt x="35" y="304"/>
                      <a:pt x="37" y="307"/>
                      <a:pt x="41" y="307"/>
                    </a:cubicBezTo>
                    <a:cubicBezTo>
                      <a:pt x="44" y="307"/>
                      <a:pt x="47" y="304"/>
                      <a:pt x="47" y="300"/>
                    </a:cubicBezTo>
                    <a:cubicBezTo>
                      <a:pt x="47" y="147"/>
                      <a:pt x="47" y="147"/>
                      <a:pt x="47" y="147"/>
                    </a:cubicBezTo>
                    <a:cubicBezTo>
                      <a:pt x="47" y="133"/>
                      <a:pt x="55" y="111"/>
                      <a:pt x="58" y="105"/>
                    </a:cubicBezTo>
                    <a:cubicBezTo>
                      <a:pt x="69" y="96"/>
                      <a:pt x="77" y="78"/>
                      <a:pt x="77" y="57"/>
                    </a:cubicBezTo>
                    <a:cubicBezTo>
                      <a:pt x="77" y="26"/>
                      <a:pt x="60" y="0"/>
                      <a:pt x="39" y="0"/>
                    </a:cubicBez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grpSp>
        <p:grpSp>
          <p:nvGrpSpPr>
            <p:cNvPr id="118" name="组合 184"/>
            <p:cNvGrpSpPr/>
            <p:nvPr/>
          </p:nvGrpSpPr>
          <p:grpSpPr>
            <a:xfrm>
              <a:off x="4656491" y="4834343"/>
              <a:ext cx="327944" cy="355336"/>
              <a:chOff x="6457951" y="3533776"/>
              <a:chExt cx="684213" cy="741363"/>
            </a:xfrm>
            <a:noFill/>
          </p:grpSpPr>
          <p:sp>
            <p:nvSpPr>
              <p:cNvPr id="119" name="Freeform 24"/>
              <p:cNvSpPr/>
              <p:nvPr/>
            </p:nvSpPr>
            <p:spPr bwMode="auto">
              <a:xfrm>
                <a:off x="6843713" y="3640138"/>
                <a:ext cx="252413" cy="242888"/>
              </a:xfrm>
              <a:custGeom>
                <a:avLst/>
                <a:gdLst>
                  <a:gd name="T0" fmla="*/ 99 w 99"/>
                  <a:gd name="T1" fmla="*/ 94 h 95"/>
                  <a:gd name="T2" fmla="*/ 13 w 99"/>
                  <a:gd name="T3" fmla="*/ 95 h 95"/>
                  <a:gd name="T4" fmla="*/ 0 w 99"/>
                  <a:gd name="T5" fmla="*/ 70 h 95"/>
                  <a:gd name="T6" fmla="*/ 41 w 99"/>
                  <a:gd name="T7" fmla="*/ 0 h 95"/>
                  <a:gd name="T8" fmla="*/ 99 w 99"/>
                  <a:gd name="T9" fmla="*/ 94 h 95"/>
                </a:gdLst>
                <a:ahLst/>
                <a:cxnLst>
                  <a:cxn ang="0">
                    <a:pos x="T0" y="T1"/>
                  </a:cxn>
                  <a:cxn ang="0">
                    <a:pos x="T2" y="T3"/>
                  </a:cxn>
                  <a:cxn ang="0">
                    <a:pos x="T4" y="T5"/>
                  </a:cxn>
                  <a:cxn ang="0">
                    <a:pos x="T6" y="T7"/>
                  </a:cxn>
                  <a:cxn ang="0">
                    <a:pos x="T8" y="T9"/>
                  </a:cxn>
                </a:cxnLst>
                <a:rect l="0" t="0" r="r" b="b"/>
                <a:pathLst>
                  <a:path w="99" h="95">
                    <a:moveTo>
                      <a:pt x="99" y="94"/>
                    </a:moveTo>
                    <a:cubicBezTo>
                      <a:pt x="69" y="95"/>
                      <a:pt x="43" y="95"/>
                      <a:pt x="13" y="95"/>
                    </a:cubicBezTo>
                    <a:cubicBezTo>
                      <a:pt x="13" y="83"/>
                      <a:pt x="7" y="75"/>
                      <a:pt x="0" y="70"/>
                    </a:cubicBezTo>
                    <a:cubicBezTo>
                      <a:pt x="12" y="45"/>
                      <a:pt x="25" y="21"/>
                      <a:pt x="41" y="0"/>
                    </a:cubicBezTo>
                    <a:cubicBezTo>
                      <a:pt x="74" y="18"/>
                      <a:pt x="95" y="47"/>
                      <a:pt x="99" y="94"/>
                    </a:cubicBezTo>
                    <a:close/>
                  </a:path>
                </a:pathLst>
              </a:custGeom>
              <a:grpFill/>
              <a:ln w="9525">
                <a:solidFill>
                  <a:schemeClr val="tx1"/>
                </a:solidFill>
                <a:round/>
              </a:ln>
            </p:spPr>
            <p:txBody>
              <a:bodyPr lIns="121920" tIns="60960" rIns="121920" bIns="60960"/>
              <a:lstStyle/>
              <a:p>
                <a:pPr>
                  <a:defRPr/>
                </a:pPr>
                <a:endParaRPr lang="zh-CN" altLang="en-US" sz="2400" i="1"/>
              </a:p>
            </p:txBody>
          </p:sp>
          <p:sp>
            <p:nvSpPr>
              <p:cNvPr id="120" name="Freeform 25"/>
              <p:cNvSpPr/>
              <p:nvPr/>
            </p:nvSpPr>
            <p:spPr bwMode="auto">
              <a:xfrm>
                <a:off x="6505576" y="3646488"/>
                <a:ext cx="247650" cy="241300"/>
              </a:xfrm>
              <a:custGeom>
                <a:avLst/>
                <a:gdLst>
                  <a:gd name="T0" fmla="*/ 97 w 97"/>
                  <a:gd name="T1" fmla="*/ 67 h 95"/>
                  <a:gd name="T2" fmla="*/ 82 w 97"/>
                  <a:gd name="T3" fmla="*/ 94 h 95"/>
                  <a:gd name="T4" fmla="*/ 0 w 97"/>
                  <a:gd name="T5" fmla="*/ 93 h 95"/>
                  <a:gd name="T6" fmla="*/ 58 w 97"/>
                  <a:gd name="T7" fmla="*/ 0 h 95"/>
                  <a:gd name="T8" fmla="*/ 97 w 97"/>
                  <a:gd name="T9" fmla="*/ 67 h 95"/>
                </a:gdLst>
                <a:ahLst/>
                <a:cxnLst>
                  <a:cxn ang="0">
                    <a:pos x="T0" y="T1"/>
                  </a:cxn>
                  <a:cxn ang="0">
                    <a:pos x="T2" y="T3"/>
                  </a:cxn>
                  <a:cxn ang="0">
                    <a:pos x="T4" y="T5"/>
                  </a:cxn>
                  <a:cxn ang="0">
                    <a:pos x="T6" y="T7"/>
                  </a:cxn>
                  <a:cxn ang="0">
                    <a:pos x="T8" y="T9"/>
                  </a:cxn>
                </a:cxnLst>
                <a:rect l="0" t="0" r="r" b="b"/>
                <a:pathLst>
                  <a:path w="97" h="95">
                    <a:moveTo>
                      <a:pt x="97" y="67"/>
                    </a:moveTo>
                    <a:cubicBezTo>
                      <a:pt x="90" y="74"/>
                      <a:pt x="82" y="81"/>
                      <a:pt x="82" y="94"/>
                    </a:cubicBezTo>
                    <a:cubicBezTo>
                      <a:pt x="55" y="94"/>
                      <a:pt x="25" y="95"/>
                      <a:pt x="0" y="93"/>
                    </a:cubicBezTo>
                    <a:cubicBezTo>
                      <a:pt x="5" y="48"/>
                      <a:pt x="25" y="18"/>
                      <a:pt x="58" y="0"/>
                    </a:cubicBezTo>
                    <a:cubicBezTo>
                      <a:pt x="74" y="19"/>
                      <a:pt x="83" y="45"/>
                      <a:pt x="97" y="67"/>
                    </a:cubicBezTo>
                    <a:close/>
                  </a:path>
                </a:pathLst>
              </a:custGeom>
              <a:grpFill/>
              <a:ln w="9525">
                <a:solidFill>
                  <a:schemeClr val="tx1"/>
                </a:solidFill>
                <a:round/>
              </a:ln>
            </p:spPr>
            <p:txBody>
              <a:bodyPr lIns="121920" tIns="60960" rIns="121920" bIns="60960"/>
              <a:lstStyle/>
              <a:p>
                <a:pPr>
                  <a:defRPr/>
                </a:pPr>
                <a:endParaRPr lang="zh-CN" altLang="en-US" sz="2400" i="1"/>
              </a:p>
            </p:txBody>
          </p:sp>
          <p:sp>
            <p:nvSpPr>
              <p:cNvPr id="121" name="Freeform 26"/>
              <p:cNvSpPr/>
              <p:nvPr/>
            </p:nvSpPr>
            <p:spPr bwMode="auto">
              <a:xfrm>
                <a:off x="6708776" y="3808413"/>
                <a:ext cx="171450" cy="161925"/>
              </a:xfrm>
              <a:custGeom>
                <a:avLst/>
                <a:gdLst>
                  <a:gd name="T0" fmla="*/ 29 w 67"/>
                  <a:gd name="T1" fmla="*/ 4 h 63"/>
                  <a:gd name="T2" fmla="*/ 60 w 67"/>
                  <a:gd name="T3" fmla="*/ 40 h 63"/>
                  <a:gd name="T4" fmla="*/ 10 w 67"/>
                  <a:gd name="T5" fmla="*/ 42 h 63"/>
                  <a:gd name="T6" fmla="*/ 29 w 67"/>
                  <a:gd name="T7" fmla="*/ 4 h 63"/>
                </a:gdLst>
                <a:ahLst/>
                <a:cxnLst>
                  <a:cxn ang="0">
                    <a:pos x="T0" y="T1"/>
                  </a:cxn>
                  <a:cxn ang="0">
                    <a:pos x="T2" y="T3"/>
                  </a:cxn>
                  <a:cxn ang="0">
                    <a:pos x="T4" y="T5"/>
                  </a:cxn>
                  <a:cxn ang="0">
                    <a:pos x="T6" y="T7"/>
                  </a:cxn>
                </a:cxnLst>
                <a:rect l="0" t="0" r="r" b="b"/>
                <a:pathLst>
                  <a:path w="67" h="63">
                    <a:moveTo>
                      <a:pt x="29" y="4"/>
                    </a:moveTo>
                    <a:cubicBezTo>
                      <a:pt x="52" y="0"/>
                      <a:pt x="67" y="21"/>
                      <a:pt x="60" y="40"/>
                    </a:cubicBezTo>
                    <a:cubicBezTo>
                      <a:pt x="51" y="63"/>
                      <a:pt x="19" y="60"/>
                      <a:pt x="10" y="42"/>
                    </a:cubicBezTo>
                    <a:cubicBezTo>
                      <a:pt x="0" y="24"/>
                      <a:pt x="13" y="7"/>
                      <a:pt x="29" y="4"/>
                    </a:cubicBezTo>
                    <a:close/>
                  </a:path>
                </a:pathLst>
              </a:custGeom>
              <a:grpFill/>
              <a:ln w="9525">
                <a:solidFill>
                  <a:schemeClr val="tx1"/>
                </a:solidFill>
                <a:round/>
              </a:ln>
            </p:spPr>
            <p:txBody>
              <a:bodyPr lIns="121920" tIns="60960" rIns="121920" bIns="60960"/>
              <a:lstStyle/>
              <a:p>
                <a:pPr>
                  <a:defRPr/>
                </a:pPr>
                <a:endParaRPr lang="zh-CN" altLang="en-US" sz="2400" i="1"/>
              </a:p>
            </p:txBody>
          </p:sp>
          <p:sp>
            <p:nvSpPr>
              <p:cNvPr id="122" name="Freeform 27"/>
              <p:cNvSpPr/>
              <p:nvPr/>
            </p:nvSpPr>
            <p:spPr bwMode="auto">
              <a:xfrm>
                <a:off x="6665913" y="3957638"/>
                <a:ext cx="268288" cy="212725"/>
              </a:xfrm>
              <a:custGeom>
                <a:avLst/>
                <a:gdLst>
                  <a:gd name="T0" fmla="*/ 69 w 105"/>
                  <a:gd name="T1" fmla="*/ 0 h 84"/>
                  <a:gd name="T2" fmla="*/ 105 w 105"/>
                  <a:gd name="T3" fmla="*/ 67 h 84"/>
                  <a:gd name="T4" fmla="*/ 0 w 105"/>
                  <a:gd name="T5" fmla="*/ 66 h 84"/>
                  <a:gd name="T6" fmla="*/ 35 w 105"/>
                  <a:gd name="T7" fmla="*/ 0 h 84"/>
                  <a:gd name="T8" fmla="*/ 69 w 105"/>
                  <a:gd name="T9" fmla="*/ 0 h 84"/>
                </a:gdLst>
                <a:ahLst/>
                <a:cxnLst>
                  <a:cxn ang="0">
                    <a:pos x="T0" y="T1"/>
                  </a:cxn>
                  <a:cxn ang="0">
                    <a:pos x="T2" y="T3"/>
                  </a:cxn>
                  <a:cxn ang="0">
                    <a:pos x="T4" y="T5"/>
                  </a:cxn>
                  <a:cxn ang="0">
                    <a:pos x="T6" y="T7"/>
                  </a:cxn>
                  <a:cxn ang="0">
                    <a:pos x="T8" y="T9"/>
                  </a:cxn>
                </a:cxnLst>
                <a:rect l="0" t="0" r="r" b="b"/>
                <a:pathLst>
                  <a:path w="105" h="84">
                    <a:moveTo>
                      <a:pt x="69" y="0"/>
                    </a:moveTo>
                    <a:cubicBezTo>
                      <a:pt x="80" y="23"/>
                      <a:pt x="94" y="43"/>
                      <a:pt x="105" y="67"/>
                    </a:cubicBezTo>
                    <a:cubicBezTo>
                      <a:pt x="80" y="82"/>
                      <a:pt x="23" y="84"/>
                      <a:pt x="0" y="66"/>
                    </a:cubicBezTo>
                    <a:cubicBezTo>
                      <a:pt x="11" y="43"/>
                      <a:pt x="24" y="22"/>
                      <a:pt x="35" y="0"/>
                    </a:cubicBezTo>
                    <a:cubicBezTo>
                      <a:pt x="44" y="6"/>
                      <a:pt x="59" y="4"/>
                      <a:pt x="69" y="0"/>
                    </a:cubicBezTo>
                    <a:close/>
                  </a:path>
                </a:pathLst>
              </a:custGeom>
              <a:grpFill/>
              <a:ln w="9525">
                <a:solidFill>
                  <a:schemeClr val="tx1"/>
                </a:solidFill>
                <a:round/>
              </a:ln>
            </p:spPr>
            <p:txBody>
              <a:bodyPr lIns="121920" tIns="60960" rIns="121920" bIns="60960"/>
              <a:lstStyle/>
              <a:p>
                <a:pPr>
                  <a:defRPr/>
                </a:pPr>
                <a:endParaRPr lang="zh-CN" altLang="en-US" sz="2400" i="1"/>
              </a:p>
            </p:txBody>
          </p:sp>
          <p:sp>
            <p:nvSpPr>
              <p:cNvPr id="123" name="Freeform 28"/>
              <p:cNvSpPr>
                <a:spLocks noEditPoints="1"/>
              </p:cNvSpPr>
              <p:nvPr/>
            </p:nvSpPr>
            <p:spPr bwMode="auto">
              <a:xfrm>
                <a:off x="6457951" y="3533776"/>
                <a:ext cx="684213" cy="741363"/>
              </a:xfrm>
              <a:custGeom>
                <a:avLst/>
                <a:gdLst>
                  <a:gd name="T0" fmla="*/ 125 w 269"/>
                  <a:gd name="T1" fmla="*/ 7 h 291"/>
                  <a:gd name="T2" fmla="*/ 263 w 269"/>
                  <a:gd name="T3" fmla="*/ 147 h 291"/>
                  <a:gd name="T4" fmla="*/ 126 w 269"/>
                  <a:gd name="T5" fmla="*/ 266 h 291"/>
                  <a:gd name="T6" fmla="*/ 3 w 269"/>
                  <a:gd name="T7" fmla="*/ 148 h 291"/>
                  <a:gd name="T8" fmla="*/ 23 w 269"/>
                  <a:gd name="T9" fmla="*/ 65 h 291"/>
                  <a:gd name="T10" fmla="*/ 125 w 269"/>
                  <a:gd name="T11" fmla="*/ 7 h 291"/>
                  <a:gd name="T12" fmla="*/ 15 w 269"/>
                  <a:gd name="T13" fmla="*/ 110 h 291"/>
                  <a:gd name="T14" fmla="*/ 54 w 269"/>
                  <a:gd name="T15" fmla="*/ 226 h 291"/>
                  <a:gd name="T16" fmla="*/ 257 w 269"/>
                  <a:gd name="T17" fmla="*/ 145 h 291"/>
                  <a:gd name="T18" fmla="*/ 128 w 269"/>
                  <a:gd name="T19" fmla="*/ 14 h 291"/>
                  <a:gd name="T20" fmla="*/ 15 w 269"/>
                  <a:gd name="T21" fmla="*/ 11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9" h="291">
                    <a:moveTo>
                      <a:pt x="125" y="7"/>
                    </a:moveTo>
                    <a:cubicBezTo>
                      <a:pt x="203" y="0"/>
                      <a:pt x="269" y="64"/>
                      <a:pt x="263" y="147"/>
                    </a:cubicBezTo>
                    <a:cubicBezTo>
                      <a:pt x="258" y="217"/>
                      <a:pt x="199" y="269"/>
                      <a:pt x="126" y="266"/>
                    </a:cubicBezTo>
                    <a:cubicBezTo>
                      <a:pt x="60" y="262"/>
                      <a:pt x="8" y="212"/>
                      <a:pt x="3" y="148"/>
                    </a:cubicBezTo>
                    <a:cubicBezTo>
                      <a:pt x="0" y="120"/>
                      <a:pt x="9" y="86"/>
                      <a:pt x="23" y="65"/>
                    </a:cubicBezTo>
                    <a:cubicBezTo>
                      <a:pt x="41" y="38"/>
                      <a:pt x="76" y="11"/>
                      <a:pt x="125" y="7"/>
                    </a:cubicBezTo>
                    <a:close/>
                    <a:moveTo>
                      <a:pt x="15" y="110"/>
                    </a:moveTo>
                    <a:cubicBezTo>
                      <a:pt x="5" y="161"/>
                      <a:pt x="28" y="204"/>
                      <a:pt x="54" y="226"/>
                    </a:cubicBezTo>
                    <a:cubicBezTo>
                      <a:pt x="127" y="291"/>
                      <a:pt x="250" y="246"/>
                      <a:pt x="257" y="145"/>
                    </a:cubicBezTo>
                    <a:cubicBezTo>
                      <a:pt x="263" y="66"/>
                      <a:pt x="201" y="9"/>
                      <a:pt x="128" y="14"/>
                    </a:cubicBezTo>
                    <a:cubicBezTo>
                      <a:pt x="68" y="18"/>
                      <a:pt x="27" y="55"/>
                      <a:pt x="15" y="110"/>
                    </a:cubicBezTo>
                    <a:close/>
                  </a:path>
                </a:pathLst>
              </a:custGeom>
              <a:grpFill/>
              <a:ln w="9525">
                <a:solidFill>
                  <a:schemeClr val="tx1"/>
                </a:solidFill>
                <a:round/>
              </a:ln>
            </p:spPr>
            <p:txBody>
              <a:bodyPr lIns="121920" tIns="60960" rIns="121920" bIns="60960"/>
              <a:lstStyle/>
              <a:p>
                <a:pPr>
                  <a:defRPr/>
                </a:pPr>
                <a:endParaRPr lang="zh-CN" altLang="en-US" sz="2400" i="1"/>
              </a:p>
            </p:txBody>
          </p:sp>
        </p:grpSp>
        <p:grpSp>
          <p:nvGrpSpPr>
            <p:cNvPr id="124" name="组合 190"/>
            <p:cNvGrpSpPr/>
            <p:nvPr/>
          </p:nvGrpSpPr>
          <p:grpSpPr bwMode="auto">
            <a:xfrm>
              <a:off x="5673236" y="5478585"/>
              <a:ext cx="311150" cy="268287"/>
              <a:chOff x="6297613" y="3697288"/>
              <a:chExt cx="636588" cy="549275"/>
            </a:xfrm>
          </p:grpSpPr>
          <p:sp>
            <p:nvSpPr>
              <p:cNvPr id="125" name="Freeform 98"/>
              <p:cNvSpPr/>
              <p:nvPr/>
            </p:nvSpPr>
            <p:spPr bwMode="auto">
              <a:xfrm>
                <a:off x="6530975" y="3794126"/>
                <a:ext cx="146050" cy="376238"/>
              </a:xfrm>
              <a:custGeom>
                <a:avLst/>
                <a:gdLst>
                  <a:gd name="T0" fmla="*/ 0 w 54"/>
                  <a:gd name="T1" fmla="*/ 215383 h 138"/>
                  <a:gd name="T2" fmla="*/ 91957 w 54"/>
                  <a:gd name="T3" fmla="*/ 169034 h 138"/>
                  <a:gd name="T4" fmla="*/ 67616 w 54"/>
                  <a:gd name="T5" fmla="*/ 310805 h 138"/>
                  <a:gd name="T6" fmla="*/ 51388 w 54"/>
                  <a:gd name="T7" fmla="*/ 291721 h 138"/>
                  <a:gd name="T8" fmla="*/ 67616 w 54"/>
                  <a:gd name="T9" fmla="*/ 376238 h 138"/>
                  <a:gd name="T10" fmla="*/ 110890 w 54"/>
                  <a:gd name="T11" fmla="*/ 302626 h 138"/>
                  <a:gd name="T12" fmla="*/ 91957 w 54"/>
                  <a:gd name="T13" fmla="*/ 313532 h 138"/>
                  <a:gd name="T14" fmla="*/ 146050 w 54"/>
                  <a:gd name="T15" fmla="*/ 111781 h 138"/>
                  <a:gd name="T16" fmla="*/ 45979 w 54"/>
                  <a:gd name="T17" fmla="*/ 166308 h 138"/>
                  <a:gd name="T18" fmla="*/ 116299 w 54"/>
                  <a:gd name="T19" fmla="*/ 0 h 138"/>
                  <a:gd name="T20" fmla="*/ 59502 w 54"/>
                  <a:gd name="T21" fmla="*/ 0 h 138"/>
                  <a:gd name="T22" fmla="*/ 0 w 54"/>
                  <a:gd name="T23" fmla="*/ 215383 h 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38">
                    <a:moveTo>
                      <a:pt x="0" y="79"/>
                    </a:moveTo>
                    <a:cubicBezTo>
                      <a:pt x="12" y="74"/>
                      <a:pt x="20" y="66"/>
                      <a:pt x="34" y="62"/>
                    </a:cubicBezTo>
                    <a:cubicBezTo>
                      <a:pt x="30" y="78"/>
                      <a:pt x="30" y="98"/>
                      <a:pt x="25" y="114"/>
                    </a:cubicBezTo>
                    <a:cubicBezTo>
                      <a:pt x="22" y="112"/>
                      <a:pt x="22" y="108"/>
                      <a:pt x="19" y="107"/>
                    </a:cubicBezTo>
                    <a:cubicBezTo>
                      <a:pt x="21" y="117"/>
                      <a:pt x="21" y="130"/>
                      <a:pt x="25" y="138"/>
                    </a:cubicBezTo>
                    <a:cubicBezTo>
                      <a:pt x="30" y="129"/>
                      <a:pt x="40" y="120"/>
                      <a:pt x="41" y="111"/>
                    </a:cubicBezTo>
                    <a:cubicBezTo>
                      <a:pt x="40" y="114"/>
                      <a:pt x="34" y="117"/>
                      <a:pt x="34" y="115"/>
                    </a:cubicBezTo>
                    <a:cubicBezTo>
                      <a:pt x="41" y="91"/>
                      <a:pt x="47" y="66"/>
                      <a:pt x="54" y="41"/>
                    </a:cubicBezTo>
                    <a:cubicBezTo>
                      <a:pt x="41" y="47"/>
                      <a:pt x="31" y="56"/>
                      <a:pt x="17" y="61"/>
                    </a:cubicBezTo>
                    <a:cubicBezTo>
                      <a:pt x="25" y="40"/>
                      <a:pt x="36" y="22"/>
                      <a:pt x="43" y="0"/>
                    </a:cubicBezTo>
                    <a:cubicBezTo>
                      <a:pt x="36" y="0"/>
                      <a:pt x="29" y="0"/>
                      <a:pt x="22" y="0"/>
                    </a:cubicBezTo>
                    <a:cubicBezTo>
                      <a:pt x="15" y="27"/>
                      <a:pt x="6" y="52"/>
                      <a:pt x="0" y="79"/>
                    </a:cubicBez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sp>
            <p:nvSpPr>
              <p:cNvPr id="126" name="Freeform 100"/>
              <p:cNvSpPr>
                <a:spLocks noEditPoints="1"/>
              </p:cNvSpPr>
              <p:nvPr/>
            </p:nvSpPr>
            <p:spPr bwMode="auto">
              <a:xfrm>
                <a:off x="6297613" y="3697288"/>
                <a:ext cx="636588" cy="549275"/>
              </a:xfrm>
              <a:custGeom>
                <a:avLst/>
                <a:gdLst>
                  <a:gd name="T0" fmla="*/ 319660 w 233"/>
                  <a:gd name="T1" fmla="*/ 54654 h 201"/>
                  <a:gd name="T2" fmla="*/ 360642 w 233"/>
                  <a:gd name="T3" fmla="*/ 76516 h 201"/>
                  <a:gd name="T4" fmla="*/ 363374 w 233"/>
                  <a:gd name="T5" fmla="*/ 81981 h 201"/>
                  <a:gd name="T6" fmla="*/ 363374 w 233"/>
                  <a:gd name="T7" fmla="*/ 81981 h 201"/>
                  <a:gd name="T8" fmla="*/ 363374 w 233"/>
                  <a:gd name="T9" fmla="*/ 81981 h 201"/>
                  <a:gd name="T10" fmla="*/ 360642 w 233"/>
                  <a:gd name="T11" fmla="*/ 81981 h 201"/>
                  <a:gd name="T12" fmla="*/ 568285 w 233"/>
                  <a:gd name="T13" fmla="*/ 407174 h 201"/>
                  <a:gd name="T14" fmla="*/ 579213 w 233"/>
                  <a:gd name="T15" fmla="*/ 442699 h 201"/>
                  <a:gd name="T16" fmla="*/ 530035 w 233"/>
                  <a:gd name="T17" fmla="*/ 491888 h 201"/>
                  <a:gd name="T18" fmla="*/ 106553 w 233"/>
                  <a:gd name="T19" fmla="*/ 491888 h 201"/>
                  <a:gd name="T20" fmla="*/ 57375 w 233"/>
                  <a:gd name="T21" fmla="*/ 442699 h 201"/>
                  <a:gd name="T22" fmla="*/ 62839 w 233"/>
                  <a:gd name="T23" fmla="*/ 418105 h 201"/>
                  <a:gd name="T24" fmla="*/ 65571 w 233"/>
                  <a:gd name="T25" fmla="*/ 412639 h 201"/>
                  <a:gd name="T26" fmla="*/ 68303 w 233"/>
                  <a:gd name="T27" fmla="*/ 409907 h 201"/>
                  <a:gd name="T28" fmla="*/ 76500 w 233"/>
                  <a:gd name="T29" fmla="*/ 398976 h 201"/>
                  <a:gd name="T30" fmla="*/ 275946 w 233"/>
                  <a:gd name="T31" fmla="*/ 81981 h 201"/>
                  <a:gd name="T32" fmla="*/ 278678 w 233"/>
                  <a:gd name="T33" fmla="*/ 76516 h 201"/>
                  <a:gd name="T34" fmla="*/ 319660 w 233"/>
                  <a:gd name="T35" fmla="*/ 54654 h 201"/>
                  <a:gd name="T36" fmla="*/ 319660 w 233"/>
                  <a:gd name="T37" fmla="*/ 0 h 201"/>
                  <a:gd name="T38" fmla="*/ 232232 w 233"/>
                  <a:gd name="T39" fmla="*/ 43723 h 201"/>
                  <a:gd name="T40" fmla="*/ 226767 w 233"/>
                  <a:gd name="T41" fmla="*/ 51922 h 201"/>
                  <a:gd name="T42" fmla="*/ 27321 w 233"/>
                  <a:gd name="T43" fmla="*/ 368916 h 201"/>
                  <a:gd name="T44" fmla="*/ 21857 w 233"/>
                  <a:gd name="T45" fmla="*/ 379847 h 201"/>
                  <a:gd name="T46" fmla="*/ 19125 w 233"/>
                  <a:gd name="T47" fmla="*/ 382580 h 201"/>
                  <a:gd name="T48" fmla="*/ 19125 w 233"/>
                  <a:gd name="T49" fmla="*/ 382580 h 201"/>
                  <a:gd name="T50" fmla="*/ 16393 w 233"/>
                  <a:gd name="T51" fmla="*/ 385312 h 201"/>
                  <a:gd name="T52" fmla="*/ 0 w 233"/>
                  <a:gd name="T53" fmla="*/ 442699 h 201"/>
                  <a:gd name="T54" fmla="*/ 106553 w 233"/>
                  <a:gd name="T55" fmla="*/ 549275 h 201"/>
                  <a:gd name="T56" fmla="*/ 530035 w 233"/>
                  <a:gd name="T57" fmla="*/ 549275 h 201"/>
                  <a:gd name="T58" fmla="*/ 636588 w 233"/>
                  <a:gd name="T59" fmla="*/ 442699 h 201"/>
                  <a:gd name="T60" fmla="*/ 614731 w 233"/>
                  <a:gd name="T61" fmla="*/ 377114 h 201"/>
                  <a:gd name="T62" fmla="*/ 409821 w 233"/>
                  <a:gd name="T63" fmla="*/ 49189 h 201"/>
                  <a:gd name="T64" fmla="*/ 409821 w 233"/>
                  <a:gd name="T65" fmla="*/ 49189 h 201"/>
                  <a:gd name="T66" fmla="*/ 407088 w 233"/>
                  <a:gd name="T67" fmla="*/ 46456 h 201"/>
                  <a:gd name="T68" fmla="*/ 319660 w 233"/>
                  <a:gd name="T69" fmla="*/ 0 h 2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3" h="201">
                    <a:moveTo>
                      <a:pt x="117" y="20"/>
                    </a:moveTo>
                    <a:cubicBezTo>
                      <a:pt x="123" y="20"/>
                      <a:pt x="128" y="24"/>
                      <a:pt x="132" y="28"/>
                    </a:cubicBezTo>
                    <a:cubicBezTo>
                      <a:pt x="132" y="29"/>
                      <a:pt x="132" y="30"/>
                      <a:pt x="133" y="30"/>
                    </a:cubicBezTo>
                    <a:cubicBezTo>
                      <a:pt x="133" y="30"/>
                      <a:pt x="133" y="30"/>
                      <a:pt x="133" y="30"/>
                    </a:cubicBezTo>
                    <a:cubicBezTo>
                      <a:pt x="133" y="30"/>
                      <a:pt x="133" y="30"/>
                      <a:pt x="133" y="30"/>
                    </a:cubicBezTo>
                    <a:cubicBezTo>
                      <a:pt x="133" y="30"/>
                      <a:pt x="133" y="30"/>
                      <a:pt x="132" y="30"/>
                    </a:cubicBezTo>
                    <a:cubicBezTo>
                      <a:pt x="208" y="149"/>
                      <a:pt x="208" y="149"/>
                      <a:pt x="208" y="149"/>
                    </a:cubicBezTo>
                    <a:cubicBezTo>
                      <a:pt x="208" y="149"/>
                      <a:pt x="212" y="156"/>
                      <a:pt x="212" y="162"/>
                    </a:cubicBezTo>
                    <a:cubicBezTo>
                      <a:pt x="212" y="172"/>
                      <a:pt x="204" y="180"/>
                      <a:pt x="194" y="180"/>
                    </a:cubicBezTo>
                    <a:cubicBezTo>
                      <a:pt x="39" y="180"/>
                      <a:pt x="39" y="180"/>
                      <a:pt x="39" y="180"/>
                    </a:cubicBezTo>
                    <a:cubicBezTo>
                      <a:pt x="29" y="180"/>
                      <a:pt x="21" y="172"/>
                      <a:pt x="21" y="162"/>
                    </a:cubicBezTo>
                    <a:cubicBezTo>
                      <a:pt x="21" y="156"/>
                      <a:pt x="23" y="153"/>
                      <a:pt x="23" y="153"/>
                    </a:cubicBezTo>
                    <a:cubicBezTo>
                      <a:pt x="24" y="151"/>
                      <a:pt x="24" y="151"/>
                      <a:pt x="24" y="151"/>
                    </a:cubicBezTo>
                    <a:cubicBezTo>
                      <a:pt x="25" y="150"/>
                      <a:pt x="25" y="150"/>
                      <a:pt x="25" y="150"/>
                    </a:cubicBezTo>
                    <a:cubicBezTo>
                      <a:pt x="28" y="146"/>
                      <a:pt x="28" y="146"/>
                      <a:pt x="28" y="146"/>
                    </a:cubicBezTo>
                    <a:cubicBezTo>
                      <a:pt x="101" y="30"/>
                      <a:pt x="101" y="30"/>
                      <a:pt x="101" y="30"/>
                    </a:cubicBezTo>
                    <a:cubicBezTo>
                      <a:pt x="101" y="29"/>
                      <a:pt x="101" y="29"/>
                      <a:pt x="102" y="28"/>
                    </a:cubicBezTo>
                    <a:cubicBezTo>
                      <a:pt x="105" y="24"/>
                      <a:pt x="110" y="20"/>
                      <a:pt x="117" y="20"/>
                    </a:cubicBezTo>
                    <a:moveTo>
                      <a:pt x="117" y="0"/>
                    </a:moveTo>
                    <a:cubicBezTo>
                      <a:pt x="104" y="0"/>
                      <a:pt x="92" y="6"/>
                      <a:pt x="85" y="16"/>
                    </a:cubicBezTo>
                    <a:cubicBezTo>
                      <a:pt x="84" y="17"/>
                      <a:pt x="83" y="18"/>
                      <a:pt x="83" y="19"/>
                    </a:cubicBezTo>
                    <a:cubicBezTo>
                      <a:pt x="10" y="135"/>
                      <a:pt x="10" y="135"/>
                      <a:pt x="10" y="135"/>
                    </a:cubicBezTo>
                    <a:cubicBezTo>
                      <a:pt x="8" y="139"/>
                      <a:pt x="8" y="139"/>
                      <a:pt x="8" y="139"/>
                    </a:cubicBezTo>
                    <a:cubicBezTo>
                      <a:pt x="7" y="140"/>
                      <a:pt x="7" y="140"/>
                      <a:pt x="7" y="140"/>
                    </a:cubicBezTo>
                    <a:cubicBezTo>
                      <a:pt x="7" y="140"/>
                      <a:pt x="7" y="140"/>
                      <a:pt x="7" y="140"/>
                    </a:cubicBezTo>
                    <a:cubicBezTo>
                      <a:pt x="7" y="140"/>
                      <a:pt x="6" y="141"/>
                      <a:pt x="6" y="141"/>
                    </a:cubicBezTo>
                    <a:cubicBezTo>
                      <a:pt x="2" y="147"/>
                      <a:pt x="0" y="154"/>
                      <a:pt x="0" y="162"/>
                    </a:cubicBezTo>
                    <a:cubicBezTo>
                      <a:pt x="0" y="183"/>
                      <a:pt x="18" y="201"/>
                      <a:pt x="39" y="201"/>
                    </a:cubicBezTo>
                    <a:cubicBezTo>
                      <a:pt x="194" y="201"/>
                      <a:pt x="194" y="201"/>
                      <a:pt x="194" y="201"/>
                    </a:cubicBezTo>
                    <a:cubicBezTo>
                      <a:pt x="216" y="201"/>
                      <a:pt x="233" y="183"/>
                      <a:pt x="233" y="162"/>
                    </a:cubicBezTo>
                    <a:cubicBezTo>
                      <a:pt x="233" y="151"/>
                      <a:pt x="227" y="141"/>
                      <a:pt x="225" y="138"/>
                    </a:cubicBezTo>
                    <a:cubicBezTo>
                      <a:pt x="150" y="18"/>
                      <a:pt x="150" y="18"/>
                      <a:pt x="150" y="18"/>
                    </a:cubicBezTo>
                    <a:cubicBezTo>
                      <a:pt x="150" y="18"/>
                      <a:pt x="150" y="18"/>
                      <a:pt x="150" y="18"/>
                    </a:cubicBezTo>
                    <a:cubicBezTo>
                      <a:pt x="150" y="18"/>
                      <a:pt x="149" y="17"/>
                      <a:pt x="149" y="17"/>
                    </a:cubicBezTo>
                    <a:cubicBezTo>
                      <a:pt x="142" y="6"/>
                      <a:pt x="130" y="0"/>
                      <a:pt x="117" y="0"/>
                    </a:cubicBezTo>
                    <a:close/>
                  </a:path>
                </a:pathLst>
              </a:custGeom>
              <a:noFill/>
              <a:ln w="9525">
                <a:solidFill>
                  <a:schemeClr val="tx1"/>
                </a:solidFill>
                <a:rou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zh-CN" altLang="en-US"/>
              </a:p>
            </p:txBody>
          </p:sp>
        </p:grpSp>
        <p:grpSp>
          <p:nvGrpSpPr>
            <p:cNvPr id="127" name="组合 193"/>
            <p:cNvGrpSpPr/>
            <p:nvPr/>
          </p:nvGrpSpPr>
          <p:grpSpPr>
            <a:xfrm>
              <a:off x="7206679" y="5445528"/>
              <a:ext cx="227567" cy="249918"/>
              <a:chOff x="5108453" y="1245548"/>
              <a:chExt cx="523837" cy="575285"/>
            </a:xfrm>
            <a:noFill/>
          </p:grpSpPr>
          <p:sp>
            <p:nvSpPr>
              <p:cNvPr id="128" name="Freeform 28"/>
              <p:cNvSpPr/>
              <p:nvPr/>
            </p:nvSpPr>
            <p:spPr bwMode="auto">
              <a:xfrm>
                <a:off x="5108453" y="1245548"/>
                <a:ext cx="500452" cy="498893"/>
              </a:xfrm>
              <a:custGeom>
                <a:avLst/>
                <a:gdLst>
                  <a:gd name="T0" fmla="*/ 85 w 221"/>
                  <a:gd name="T1" fmla="*/ 181 h 220"/>
                  <a:gd name="T2" fmla="*/ 36 w 221"/>
                  <a:gd name="T3" fmla="*/ 113 h 220"/>
                  <a:gd name="T4" fmla="*/ 108 w 221"/>
                  <a:gd name="T5" fmla="*/ 41 h 220"/>
                  <a:gd name="T6" fmla="*/ 179 w 221"/>
                  <a:gd name="T7" fmla="*/ 111 h 220"/>
                  <a:gd name="T8" fmla="*/ 219 w 221"/>
                  <a:gd name="T9" fmla="*/ 134 h 220"/>
                  <a:gd name="T10" fmla="*/ 221 w 221"/>
                  <a:gd name="T11" fmla="*/ 111 h 220"/>
                  <a:gd name="T12" fmla="*/ 110 w 221"/>
                  <a:gd name="T13" fmla="*/ 0 h 220"/>
                  <a:gd name="T14" fmla="*/ 0 w 221"/>
                  <a:gd name="T15" fmla="*/ 111 h 220"/>
                  <a:gd name="T16" fmla="*/ 93 w 221"/>
                  <a:gd name="T17" fmla="*/ 220 h 220"/>
                  <a:gd name="T18" fmla="*/ 85 w 221"/>
                  <a:gd name="T19" fmla="*/ 187 h 220"/>
                  <a:gd name="T20" fmla="*/ 85 w 221"/>
                  <a:gd name="T21" fmla="*/ 1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220">
                    <a:moveTo>
                      <a:pt x="85" y="181"/>
                    </a:moveTo>
                    <a:cubicBezTo>
                      <a:pt x="57" y="171"/>
                      <a:pt x="36" y="145"/>
                      <a:pt x="36" y="113"/>
                    </a:cubicBezTo>
                    <a:cubicBezTo>
                      <a:pt x="36" y="73"/>
                      <a:pt x="68" y="41"/>
                      <a:pt x="108" y="41"/>
                    </a:cubicBezTo>
                    <a:cubicBezTo>
                      <a:pt x="147" y="41"/>
                      <a:pt x="178" y="72"/>
                      <a:pt x="179" y="111"/>
                    </a:cubicBezTo>
                    <a:cubicBezTo>
                      <a:pt x="195" y="115"/>
                      <a:pt x="208" y="123"/>
                      <a:pt x="219" y="134"/>
                    </a:cubicBezTo>
                    <a:cubicBezTo>
                      <a:pt x="220" y="126"/>
                      <a:pt x="221" y="119"/>
                      <a:pt x="221" y="111"/>
                    </a:cubicBezTo>
                    <a:cubicBezTo>
                      <a:pt x="221" y="50"/>
                      <a:pt x="171" y="0"/>
                      <a:pt x="110" y="0"/>
                    </a:cubicBezTo>
                    <a:cubicBezTo>
                      <a:pt x="49" y="0"/>
                      <a:pt x="0" y="50"/>
                      <a:pt x="0" y="111"/>
                    </a:cubicBezTo>
                    <a:cubicBezTo>
                      <a:pt x="0" y="166"/>
                      <a:pt x="40" y="212"/>
                      <a:pt x="93" y="220"/>
                    </a:cubicBezTo>
                    <a:cubicBezTo>
                      <a:pt x="88" y="210"/>
                      <a:pt x="85" y="199"/>
                      <a:pt x="85" y="187"/>
                    </a:cubicBezTo>
                    <a:cubicBezTo>
                      <a:pt x="85" y="185"/>
                      <a:pt x="85" y="183"/>
                      <a:pt x="85" y="181"/>
                    </a:cubicBezTo>
                    <a:close/>
                  </a:path>
                </a:pathLst>
              </a:custGeom>
              <a:grpFill/>
              <a:ln w="9525">
                <a:solidFill>
                  <a:schemeClr val="tx1"/>
                </a:solidFill>
                <a:round/>
              </a:ln>
            </p:spPr>
            <p:txBody>
              <a:bodyPr lIns="121920" tIns="60960" rIns="121920" bIns="60960"/>
              <a:lstStyle/>
              <a:p>
                <a:pPr>
                  <a:defRPr/>
                </a:pPr>
                <a:endParaRPr lang="zh-CN" altLang="en-US" sz="2400" i="1"/>
              </a:p>
            </p:txBody>
          </p:sp>
          <p:sp>
            <p:nvSpPr>
              <p:cNvPr id="129" name="Freeform 29"/>
              <p:cNvSpPr>
                <a:spLocks noEditPoints="1"/>
              </p:cNvSpPr>
              <p:nvPr/>
            </p:nvSpPr>
            <p:spPr bwMode="auto">
              <a:xfrm>
                <a:off x="5334513" y="1524616"/>
                <a:ext cx="297777" cy="296217"/>
              </a:xfrm>
              <a:custGeom>
                <a:avLst/>
                <a:gdLst>
                  <a:gd name="T0" fmla="*/ 113 w 131"/>
                  <a:gd name="T1" fmla="*/ 20 h 131"/>
                  <a:gd name="T2" fmla="*/ 80 w 131"/>
                  <a:gd name="T3" fmla="*/ 1 h 131"/>
                  <a:gd name="T4" fmla="*/ 66 w 131"/>
                  <a:gd name="T5" fmla="*/ 0 h 131"/>
                  <a:gd name="T6" fmla="*/ 0 w 131"/>
                  <a:gd name="T7" fmla="*/ 60 h 131"/>
                  <a:gd name="T8" fmla="*/ 0 w 131"/>
                  <a:gd name="T9" fmla="*/ 65 h 131"/>
                  <a:gd name="T10" fmla="*/ 7 w 131"/>
                  <a:gd name="T11" fmla="*/ 93 h 131"/>
                  <a:gd name="T12" fmla="*/ 66 w 131"/>
                  <a:gd name="T13" fmla="*/ 131 h 131"/>
                  <a:gd name="T14" fmla="*/ 131 w 131"/>
                  <a:gd name="T15" fmla="*/ 65 h 131"/>
                  <a:gd name="T16" fmla="*/ 113 w 131"/>
                  <a:gd name="T17" fmla="*/ 20 h 131"/>
                  <a:gd name="T18" fmla="*/ 64 w 131"/>
                  <a:gd name="T19" fmla="*/ 109 h 131"/>
                  <a:gd name="T20" fmla="*/ 32 w 131"/>
                  <a:gd name="T21" fmla="*/ 94 h 131"/>
                  <a:gd name="T22" fmla="*/ 22 w 131"/>
                  <a:gd name="T23" fmla="*/ 66 h 131"/>
                  <a:gd name="T24" fmla="*/ 22 w 131"/>
                  <a:gd name="T25" fmla="*/ 63 h 131"/>
                  <a:gd name="T26" fmla="*/ 64 w 131"/>
                  <a:gd name="T27" fmla="*/ 24 h 131"/>
                  <a:gd name="T28" fmla="*/ 75 w 131"/>
                  <a:gd name="T29" fmla="*/ 26 h 131"/>
                  <a:gd name="T30" fmla="*/ 102 w 131"/>
                  <a:gd name="T31" fmla="*/ 48 h 131"/>
                  <a:gd name="T32" fmla="*/ 106 w 131"/>
                  <a:gd name="T33" fmla="*/ 66 h 131"/>
                  <a:gd name="T34" fmla="*/ 64 w 131"/>
                  <a:gd name="T35" fmla="*/ 10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1" h="131">
                    <a:moveTo>
                      <a:pt x="113" y="20"/>
                    </a:moveTo>
                    <a:cubicBezTo>
                      <a:pt x="104" y="11"/>
                      <a:pt x="93" y="4"/>
                      <a:pt x="80" y="1"/>
                    </a:cubicBezTo>
                    <a:cubicBezTo>
                      <a:pt x="75" y="0"/>
                      <a:pt x="70" y="0"/>
                      <a:pt x="66" y="0"/>
                    </a:cubicBezTo>
                    <a:cubicBezTo>
                      <a:pt x="31" y="0"/>
                      <a:pt x="3" y="26"/>
                      <a:pt x="0" y="60"/>
                    </a:cubicBezTo>
                    <a:cubicBezTo>
                      <a:pt x="0" y="62"/>
                      <a:pt x="0" y="64"/>
                      <a:pt x="0" y="65"/>
                    </a:cubicBezTo>
                    <a:cubicBezTo>
                      <a:pt x="0" y="75"/>
                      <a:pt x="2" y="85"/>
                      <a:pt x="7" y="93"/>
                    </a:cubicBezTo>
                    <a:cubicBezTo>
                      <a:pt x="17" y="115"/>
                      <a:pt x="40" y="131"/>
                      <a:pt x="66" y="131"/>
                    </a:cubicBezTo>
                    <a:cubicBezTo>
                      <a:pt x="102" y="131"/>
                      <a:pt x="131" y="101"/>
                      <a:pt x="131" y="65"/>
                    </a:cubicBezTo>
                    <a:cubicBezTo>
                      <a:pt x="131" y="48"/>
                      <a:pt x="124" y="32"/>
                      <a:pt x="113" y="20"/>
                    </a:cubicBezTo>
                    <a:close/>
                    <a:moveTo>
                      <a:pt x="64" y="109"/>
                    </a:moveTo>
                    <a:cubicBezTo>
                      <a:pt x="51" y="109"/>
                      <a:pt x="40" y="103"/>
                      <a:pt x="32" y="94"/>
                    </a:cubicBezTo>
                    <a:cubicBezTo>
                      <a:pt x="26" y="87"/>
                      <a:pt x="22" y="77"/>
                      <a:pt x="22" y="66"/>
                    </a:cubicBezTo>
                    <a:cubicBezTo>
                      <a:pt x="22" y="65"/>
                      <a:pt x="22" y="64"/>
                      <a:pt x="22" y="63"/>
                    </a:cubicBezTo>
                    <a:cubicBezTo>
                      <a:pt x="24" y="41"/>
                      <a:pt x="42" y="24"/>
                      <a:pt x="64" y="24"/>
                    </a:cubicBezTo>
                    <a:cubicBezTo>
                      <a:pt x="68" y="24"/>
                      <a:pt x="72" y="25"/>
                      <a:pt x="75" y="26"/>
                    </a:cubicBezTo>
                    <a:cubicBezTo>
                      <a:pt x="87" y="29"/>
                      <a:pt x="97" y="37"/>
                      <a:pt x="102" y="48"/>
                    </a:cubicBezTo>
                    <a:cubicBezTo>
                      <a:pt x="105" y="54"/>
                      <a:pt x="106" y="60"/>
                      <a:pt x="106" y="66"/>
                    </a:cubicBezTo>
                    <a:cubicBezTo>
                      <a:pt x="106" y="90"/>
                      <a:pt x="88" y="109"/>
                      <a:pt x="64" y="109"/>
                    </a:cubicBezTo>
                    <a:close/>
                  </a:path>
                </a:pathLst>
              </a:custGeom>
              <a:grpFill/>
              <a:ln w="9525">
                <a:solidFill>
                  <a:schemeClr val="tx1"/>
                </a:solidFill>
                <a:round/>
              </a:ln>
            </p:spPr>
            <p:txBody>
              <a:bodyPr lIns="121920" tIns="60960" rIns="121920" bIns="60960"/>
              <a:lstStyle/>
              <a:p>
                <a:pPr>
                  <a:defRPr/>
                </a:pPr>
                <a:endParaRPr lang="zh-CN" altLang="en-US" sz="2400" i="1"/>
              </a:p>
            </p:txBody>
          </p:sp>
        </p:grpSp>
        <p:grpSp>
          <p:nvGrpSpPr>
            <p:cNvPr id="130" name="组合 195"/>
            <p:cNvGrpSpPr/>
            <p:nvPr/>
          </p:nvGrpSpPr>
          <p:grpSpPr bwMode="auto">
            <a:xfrm>
              <a:off x="5069192" y="1595390"/>
              <a:ext cx="2030412" cy="1000459"/>
              <a:chOff x="7812558" y="2146180"/>
              <a:chExt cx="2082076" cy="1026617"/>
            </a:xfrm>
          </p:grpSpPr>
          <p:pic>
            <p:nvPicPr>
              <p:cNvPr id="131" name="图片 173"/>
              <p:cNvPicPr>
                <a:picLocks noChangeAspect="1"/>
              </p:cNvPicPr>
              <p:nvPr/>
            </p:nvPicPr>
            <p:blipFill>
              <a:blip r:embed="rId4" cstate="email"/>
              <a:srcRect t="28966" b="27213"/>
              <a:stretch>
                <a:fillRect/>
              </a:stretch>
            </p:blipFill>
            <p:spPr bwMode="auto">
              <a:xfrm>
                <a:off x="8006009" y="2146180"/>
                <a:ext cx="1523539" cy="66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文本框 185"/>
              <p:cNvSpPr txBox="1">
                <a:spLocks noChangeArrowheads="1"/>
              </p:cNvSpPr>
              <p:nvPr/>
            </p:nvSpPr>
            <p:spPr bwMode="auto">
              <a:xfrm>
                <a:off x="7812558" y="2838102"/>
                <a:ext cx="2082076" cy="334695"/>
              </a:xfrm>
              <a:prstGeom prst="rect">
                <a:avLst/>
              </a:prstGeom>
              <a:solidFill>
                <a:srgbClr val="D1BB4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olidFill>
                      <a:schemeClr val="bg1"/>
                    </a:solidFill>
                    <a:latin typeface="微软雅黑" panose="020B0503020204020204" pitchFamily="34" charset="-122"/>
                    <a:ea typeface="微软雅黑" panose="020B0503020204020204" pitchFamily="34" charset="-122"/>
                  </a:rPr>
                  <a:t>中国最大自营电商平台</a:t>
                </a:r>
              </a:p>
            </p:txBody>
          </p:sp>
        </p:grpSp>
        <p:cxnSp>
          <p:nvCxnSpPr>
            <p:cNvPr id="133" name="直接连接符 186"/>
            <p:cNvCxnSpPr>
              <a:cxnSpLocks noChangeShapeType="1"/>
            </p:cNvCxnSpPr>
            <p:nvPr/>
          </p:nvCxnSpPr>
          <p:spPr bwMode="auto">
            <a:xfrm>
              <a:off x="7570299" y="4360985"/>
              <a:ext cx="2098675" cy="0"/>
            </a:xfrm>
            <a:prstGeom prst="line">
              <a:avLst/>
            </a:prstGeom>
            <a:noFill/>
            <a:ln w="9525" algn="ctr">
              <a:solidFill>
                <a:schemeClr val="tx1"/>
              </a:solidFill>
              <a:prstDash val="dashDot"/>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4" name="图片 188"/>
            <p:cNvPicPr>
              <a:picLocks noChangeAspect="1"/>
            </p:cNvPicPr>
            <p:nvPr/>
          </p:nvPicPr>
          <p:blipFill>
            <a:blip r:embed="rId5" cstate="email"/>
            <a:srcRect/>
            <a:stretch>
              <a:fillRect/>
            </a:stretch>
          </p:blipFill>
          <p:spPr bwMode="auto">
            <a:xfrm>
              <a:off x="10160918" y="3519565"/>
              <a:ext cx="166528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文本框 189"/>
            <p:cNvSpPr txBox="1">
              <a:spLocks noChangeArrowheads="1"/>
            </p:cNvSpPr>
            <p:nvPr/>
          </p:nvSpPr>
          <p:spPr bwMode="auto">
            <a:xfrm>
              <a:off x="9859474" y="4231122"/>
              <a:ext cx="2110067" cy="326167"/>
            </a:xfrm>
            <a:prstGeom prst="rect">
              <a:avLst/>
            </a:prstGeom>
            <a:solidFill>
              <a:srgbClr val="D1BB4B"/>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olidFill>
                    <a:schemeClr val="bg1"/>
                  </a:solidFill>
                  <a:latin typeface="微软雅黑" panose="020B0503020204020204" pitchFamily="34" charset="-122"/>
                  <a:ea typeface="微软雅黑" panose="020B0503020204020204" pitchFamily="34" charset="-122"/>
                </a:rPr>
                <a:t>中国最大搜索引擎平台</a:t>
              </a:r>
            </a:p>
          </p:txBody>
        </p:sp>
        <p:cxnSp>
          <p:nvCxnSpPr>
            <p:cNvPr id="136" name="直接连接符 190"/>
            <p:cNvCxnSpPr>
              <a:cxnSpLocks noChangeShapeType="1"/>
            </p:cNvCxnSpPr>
            <p:nvPr/>
          </p:nvCxnSpPr>
          <p:spPr bwMode="auto">
            <a:xfrm flipV="1">
              <a:off x="3001474" y="4475285"/>
              <a:ext cx="1498600" cy="19050"/>
            </a:xfrm>
            <a:prstGeom prst="line">
              <a:avLst/>
            </a:prstGeom>
            <a:noFill/>
            <a:ln w="9525" algn="ctr">
              <a:solidFill>
                <a:schemeClr val="tx1"/>
              </a:solidFill>
              <a:prstDash val="dashDot"/>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7" name="组合 194"/>
            <p:cNvGrpSpPr/>
            <p:nvPr/>
          </p:nvGrpSpPr>
          <p:grpSpPr bwMode="auto">
            <a:xfrm>
              <a:off x="930717" y="3913188"/>
              <a:ext cx="2120900" cy="773962"/>
              <a:chOff x="630967" y="4112355"/>
              <a:chExt cx="2174903" cy="793553"/>
            </a:xfrm>
          </p:grpSpPr>
          <p:pic>
            <p:nvPicPr>
              <p:cNvPr id="138" name="图片 191"/>
              <p:cNvPicPr>
                <a:picLocks noChangeAspect="1"/>
              </p:cNvPicPr>
              <p:nvPr/>
            </p:nvPicPr>
            <p:blipFill>
              <a:blip r:embed="rId6" cstate="email"/>
              <a:srcRect l="15138" t="37485" r="18185" b="33719"/>
              <a:stretch>
                <a:fillRect/>
              </a:stretch>
            </p:blipFill>
            <p:spPr bwMode="auto">
              <a:xfrm>
                <a:off x="630967" y="4112355"/>
                <a:ext cx="2174903" cy="4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文本框 192"/>
              <p:cNvSpPr txBox="1">
                <a:spLocks noChangeArrowheads="1"/>
              </p:cNvSpPr>
              <p:nvPr/>
            </p:nvSpPr>
            <p:spPr bwMode="auto">
              <a:xfrm>
                <a:off x="762106" y="4571485"/>
                <a:ext cx="1795426" cy="334423"/>
              </a:xfrm>
              <a:prstGeom prst="rect">
                <a:avLst/>
              </a:prstGeom>
              <a:solidFill>
                <a:srgbClr val="D1BB4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olidFill>
                      <a:schemeClr val="bg1"/>
                    </a:solidFill>
                    <a:latin typeface="微软雅黑" panose="020B0503020204020204" pitchFamily="34" charset="-122"/>
                    <a:ea typeface="微软雅黑" panose="020B0503020204020204" pitchFamily="34" charset="-122"/>
                  </a:rPr>
                  <a:t>中国最大社交平台</a:t>
                </a:r>
              </a:p>
            </p:txBody>
          </p:sp>
        </p:grpSp>
        <p:cxnSp>
          <p:nvCxnSpPr>
            <p:cNvPr id="140" name="直接连接符 196"/>
            <p:cNvCxnSpPr>
              <a:cxnSpLocks noChangeShapeType="1"/>
            </p:cNvCxnSpPr>
            <p:nvPr/>
          </p:nvCxnSpPr>
          <p:spPr bwMode="auto">
            <a:xfrm flipH="1" flipV="1">
              <a:off x="6016136" y="2706810"/>
              <a:ext cx="7938" cy="361950"/>
            </a:xfrm>
            <a:prstGeom prst="line">
              <a:avLst/>
            </a:prstGeom>
            <a:noFill/>
            <a:ln w="9525" algn="ctr">
              <a:solidFill>
                <a:schemeClr val="tx1"/>
              </a:solidFill>
              <a:prstDash val="dashDot"/>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1" name="Picture 7" descr="C:\work2\车型销售方案\易车logo-2.png"/>
            <p:cNvPicPr>
              <a:picLocks noChangeAspect="1" noChangeArrowheads="1"/>
            </p:cNvPicPr>
            <p:nvPr/>
          </p:nvPicPr>
          <p:blipFill>
            <a:blip r:embed="rId7" cstate="email"/>
            <a:srcRect/>
            <a:stretch>
              <a:fillRect/>
            </a:stretch>
          </p:blipFill>
          <p:spPr bwMode="auto">
            <a:xfrm>
              <a:off x="5543484" y="3545796"/>
              <a:ext cx="1094574" cy="415184"/>
            </a:xfrm>
            <a:prstGeom prst="rect">
              <a:avLst/>
            </a:prstGeom>
            <a:noFill/>
            <a:extLst>
              <a:ext uri="{909E8E84-426E-40DD-AFC4-6F175D3DCCD1}">
                <a14:hiddenFill xmlns:a14="http://schemas.microsoft.com/office/drawing/2010/main">
                  <a:solidFill>
                    <a:srgbClr val="FFFFFF"/>
                  </a:solidFill>
                </a14:hiddenFill>
              </a:ext>
            </a:extLst>
          </p:spPr>
        </p:pic>
        <p:sp>
          <p:nvSpPr>
            <p:cNvPr id="142" name="文本框 141"/>
            <p:cNvSpPr txBox="1"/>
            <p:nvPr/>
          </p:nvSpPr>
          <p:spPr>
            <a:xfrm>
              <a:off x="5225288" y="3921365"/>
              <a:ext cx="1746351" cy="978500"/>
            </a:xfrm>
            <a:prstGeom prst="rect">
              <a:avLst/>
            </a:prstGeom>
            <a:noFill/>
          </p:spPr>
          <p:txBody>
            <a:bodyPr wrap="none" rtlCol="0">
              <a:spAutoFit/>
            </a:bodyPr>
            <a:lstStyle/>
            <a:p>
              <a:pPr algn="ctr"/>
              <a:r>
                <a:rPr lang="en-US" altLang="zh-CN" sz="2800" b="1" dirty="0">
                  <a:solidFill>
                    <a:srgbClr val="DCCC7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r>
                <a:rPr lang="zh-CN" altLang="en-US" sz="2800" b="1" dirty="0">
                  <a:solidFill>
                    <a:srgbClr val="DCCC7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亿美金</a:t>
              </a:r>
              <a:endParaRPr lang="en-US" altLang="zh-CN" sz="2800" b="1" dirty="0">
                <a:solidFill>
                  <a:srgbClr val="DCCC7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2000" b="1" dirty="0">
                  <a:solidFill>
                    <a:srgbClr val="DCCC75"/>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注资</a:t>
              </a:r>
            </a:p>
          </p:txBody>
        </p:sp>
      </p:grpSp>
      <p:sp>
        <p:nvSpPr>
          <p:cNvPr id="143" name="文本框 142"/>
          <p:cNvSpPr txBox="1"/>
          <p:nvPr/>
        </p:nvSpPr>
        <p:spPr>
          <a:xfrm>
            <a:off x="446763" y="1201280"/>
            <a:ext cx="11298474" cy="677108"/>
          </a:xfrm>
          <a:prstGeom prst="rect">
            <a:avLst/>
          </a:prstGeom>
          <a:noFill/>
        </p:spPr>
        <p:txBody>
          <a:bodyPr wrap="squar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lang="zh-CN" altLang="en-US" sz="2000" b="1" dirty="0">
                <a:solidFill>
                  <a:srgbClr val="272727"/>
                </a:solidFill>
                <a:latin typeface="微软雅黑" panose="020B0503020204020204" pitchFamily="34" charset="-122"/>
                <a:ea typeface="微软雅黑" panose="020B0503020204020204" pitchFamily="34" charset="-122"/>
              </a:rPr>
              <a:t>易车</a:t>
            </a:r>
            <a:r>
              <a:rPr lang="zh-CN" altLang="en-US" sz="2000" b="1" dirty="0">
                <a:solidFill>
                  <a:srgbClr val="D1BB4B"/>
                </a:solidFill>
                <a:latin typeface="微软雅黑" panose="020B0503020204020204" pitchFamily="34" charset="-122"/>
                <a:ea typeface="微软雅黑" panose="020B0503020204020204" pitchFamily="34" charset="-122"/>
              </a:rPr>
              <a:t>平台化</a:t>
            </a:r>
            <a:r>
              <a:rPr lang="zh-CN" altLang="en-US" sz="2000" b="1" dirty="0">
                <a:solidFill>
                  <a:srgbClr val="272727"/>
                </a:solidFill>
                <a:latin typeface="微软雅黑" panose="020B0503020204020204" pitchFamily="34" charset="-122"/>
                <a:ea typeface="微软雅黑" panose="020B0503020204020204" pitchFamily="34" charset="-122"/>
              </a:rPr>
              <a:t>发展：</a:t>
            </a:r>
            <a:r>
              <a:rPr lang="en-US" altLang="zh-CN" dirty="0">
                <a:solidFill>
                  <a:srgbClr val="272727"/>
                </a:solidFill>
                <a:latin typeface="微软雅黑" panose="020B0503020204020204" pitchFamily="34" charset="-122"/>
                <a:ea typeface="微软雅黑" panose="020B0503020204020204" pitchFamily="34" charset="-122"/>
              </a:rPr>
              <a:t>2016</a:t>
            </a:r>
            <a:r>
              <a:rPr lang="zh-CN" altLang="en-US" dirty="0">
                <a:solidFill>
                  <a:srgbClr val="272727"/>
                </a:solidFill>
                <a:latin typeface="微软雅黑" panose="020B0503020204020204" pitchFamily="34" charset="-122"/>
                <a:ea typeface="微软雅黑" panose="020B0503020204020204" pitchFamily="34" charset="-122"/>
              </a:rPr>
              <a:t>年</a:t>
            </a:r>
            <a:r>
              <a:rPr lang="en-US" altLang="zh-CN" dirty="0">
                <a:solidFill>
                  <a:srgbClr val="272727"/>
                </a:solidFill>
                <a:latin typeface="微软雅黑" panose="020B0503020204020204" pitchFamily="34" charset="-122"/>
                <a:ea typeface="微软雅黑" panose="020B0503020204020204" pitchFamily="34" charset="-122"/>
              </a:rPr>
              <a:t>6</a:t>
            </a:r>
            <a:r>
              <a:rPr lang="zh-CN" altLang="en-US" dirty="0">
                <a:solidFill>
                  <a:srgbClr val="272727"/>
                </a:solidFill>
                <a:latin typeface="微软雅黑" panose="020B0503020204020204" pitchFamily="34" charset="-122"/>
                <a:ea typeface="微软雅黑" panose="020B0503020204020204" pitchFamily="34" charset="-122"/>
              </a:rPr>
              <a:t>月</a:t>
            </a:r>
            <a:r>
              <a:rPr lang="en-US" altLang="zh-CN" dirty="0">
                <a:solidFill>
                  <a:srgbClr val="272727"/>
                </a:solidFill>
                <a:latin typeface="微软雅黑" panose="020B0503020204020204" pitchFamily="34" charset="-122"/>
                <a:ea typeface="微软雅黑" panose="020B0503020204020204" pitchFamily="34" charset="-122"/>
              </a:rPr>
              <a:t>6</a:t>
            </a:r>
            <a:r>
              <a:rPr lang="zh-CN" altLang="en-US" dirty="0">
                <a:solidFill>
                  <a:srgbClr val="272727"/>
                </a:solidFill>
                <a:latin typeface="微软雅黑" panose="020B0503020204020204" pitchFamily="34" charset="-122"/>
                <a:ea typeface="微软雅黑" panose="020B0503020204020204" pitchFamily="34" charset="-122"/>
              </a:rPr>
              <a:t>日，中国三大互联网巨头</a:t>
            </a:r>
            <a:r>
              <a:rPr lang="zh-CN" altLang="en-US" sz="2000" b="1" dirty="0">
                <a:solidFill>
                  <a:srgbClr val="D1BB4B"/>
                </a:solidFill>
                <a:latin typeface="微软雅黑" panose="020B0503020204020204" pitchFamily="34" charset="-122"/>
                <a:ea typeface="微软雅黑" panose="020B0503020204020204" pitchFamily="34" charset="-122"/>
              </a:rPr>
              <a:t>腾讯</a:t>
            </a:r>
            <a:r>
              <a:rPr lang="zh-CN" altLang="en-US" dirty="0">
                <a:solidFill>
                  <a:srgbClr val="272727"/>
                </a:solidFill>
                <a:latin typeface="微软雅黑" panose="020B0503020204020204" pitchFamily="34" charset="-122"/>
                <a:ea typeface="微软雅黑" panose="020B0503020204020204" pitchFamily="34" charset="-122"/>
              </a:rPr>
              <a:t>、</a:t>
            </a:r>
            <a:r>
              <a:rPr lang="zh-CN" altLang="en-US" sz="2000" b="1" dirty="0">
                <a:solidFill>
                  <a:srgbClr val="D1BB4B"/>
                </a:solidFill>
                <a:latin typeface="微软雅黑" panose="020B0503020204020204" pitchFamily="34" charset="-122"/>
                <a:ea typeface="微软雅黑" panose="020B0503020204020204" pitchFamily="34" charset="-122"/>
              </a:rPr>
              <a:t>京东</a:t>
            </a:r>
            <a:r>
              <a:rPr lang="zh-CN" altLang="en-US" dirty="0">
                <a:solidFill>
                  <a:srgbClr val="272727"/>
                </a:solidFill>
                <a:latin typeface="微软雅黑" panose="020B0503020204020204" pitchFamily="34" charset="-122"/>
                <a:ea typeface="微软雅黑" panose="020B0503020204020204" pitchFamily="34" charset="-122"/>
              </a:rPr>
              <a:t>、</a:t>
            </a:r>
            <a:r>
              <a:rPr lang="zh-CN" altLang="en-US" sz="2000" b="1" dirty="0">
                <a:solidFill>
                  <a:srgbClr val="D1BB4B"/>
                </a:solidFill>
                <a:latin typeface="微软雅黑" panose="020B0503020204020204" pitchFamily="34" charset="-122"/>
                <a:ea typeface="微软雅黑" panose="020B0503020204020204" pitchFamily="34" charset="-122"/>
              </a:rPr>
              <a:t>百度</a:t>
            </a:r>
            <a:r>
              <a:rPr lang="zh-CN" altLang="en-US" dirty="0">
                <a:solidFill>
                  <a:srgbClr val="272727"/>
                </a:solidFill>
                <a:latin typeface="微软雅黑" panose="020B0503020204020204" pitchFamily="34" charset="-122"/>
                <a:ea typeface="微软雅黑" panose="020B0503020204020204" pitchFamily="34" charset="-122"/>
              </a:rPr>
              <a:t>向易车投资</a:t>
            </a:r>
            <a:r>
              <a:rPr lang="en-US" altLang="zh-CN" dirty="0">
                <a:solidFill>
                  <a:srgbClr val="272727"/>
                </a:solidFill>
                <a:latin typeface="微软雅黑" panose="020B0503020204020204" pitchFamily="34" charset="-122"/>
                <a:ea typeface="微软雅黑" panose="020B0503020204020204" pitchFamily="34" charset="-122"/>
              </a:rPr>
              <a:t>3</a:t>
            </a:r>
            <a:r>
              <a:rPr lang="zh-CN" altLang="en-US" dirty="0">
                <a:solidFill>
                  <a:srgbClr val="272727"/>
                </a:solidFill>
                <a:latin typeface="微软雅黑" panose="020B0503020204020204" pitchFamily="34" charset="-122"/>
                <a:ea typeface="微软雅黑" panose="020B0503020204020204" pitchFamily="34" charset="-122"/>
              </a:rPr>
              <a:t>亿美金，同时达成战略性合作，提供包括用户、流量、广告资源、金融服务和大数据等在内多维度战略支持</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易车媒体介绍</a:t>
            </a:r>
          </a:p>
        </p:txBody>
      </p:sp>
      <p:grpSp>
        <p:nvGrpSpPr>
          <p:cNvPr id="3" name="组合 2"/>
          <p:cNvGrpSpPr/>
          <p:nvPr/>
        </p:nvGrpSpPr>
        <p:grpSpPr>
          <a:xfrm>
            <a:off x="1001890" y="1790700"/>
            <a:ext cx="10188221" cy="3884664"/>
            <a:chOff x="344386" y="1540684"/>
            <a:chExt cx="11765952" cy="4644446"/>
          </a:xfrm>
        </p:grpSpPr>
        <p:sp>
          <p:nvSpPr>
            <p:cNvPr id="4" name="椭圆 3"/>
            <p:cNvSpPr/>
            <p:nvPr/>
          </p:nvSpPr>
          <p:spPr>
            <a:xfrm>
              <a:off x="4709878" y="2951642"/>
              <a:ext cx="3034968" cy="31419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sp>
          <p:nvSpPr>
            <p:cNvPr id="5" name="椭圆 4">
              <a:hlinkClick r:id="rId3" action="ppaction://hlinksldjump"/>
            </p:cNvPr>
            <p:cNvSpPr/>
            <p:nvPr/>
          </p:nvSpPr>
          <p:spPr>
            <a:xfrm>
              <a:off x="4130895" y="4222794"/>
              <a:ext cx="1621421" cy="1678601"/>
            </a:xfrm>
            <a:prstGeom prst="ellipse">
              <a:avLst/>
            </a:prstGeom>
            <a:solidFill>
              <a:srgbClr val="DCC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sp>
          <p:nvSpPr>
            <p:cNvPr id="6" name="椭圆 5">
              <a:hlinkClick r:id="rId4" action="ppaction://hlinksldjump"/>
            </p:cNvPr>
            <p:cNvSpPr/>
            <p:nvPr/>
          </p:nvSpPr>
          <p:spPr>
            <a:xfrm>
              <a:off x="5344078" y="2364461"/>
              <a:ext cx="1621421" cy="1678601"/>
            </a:xfrm>
            <a:prstGeom prst="ellipse">
              <a:avLst/>
            </a:prstGeom>
            <a:solidFill>
              <a:srgbClr val="DCCC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sp>
          <p:nvSpPr>
            <p:cNvPr id="7" name="文本框 5"/>
            <p:cNvSpPr txBox="1"/>
            <p:nvPr/>
          </p:nvSpPr>
          <p:spPr>
            <a:xfrm>
              <a:off x="3733984" y="4554872"/>
              <a:ext cx="2347076" cy="9199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售后</a:t>
              </a:r>
              <a:endParaRPr lang="en-US" altLang="zh-CN" sz="1200" b="1"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营销效果</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易车指数趋势</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140223" y="4222793"/>
              <a:ext cx="2542667" cy="1678602"/>
              <a:chOff x="4391190" y="2673121"/>
              <a:chExt cx="1872208" cy="1235982"/>
            </a:xfrm>
          </p:grpSpPr>
          <p:sp>
            <p:nvSpPr>
              <p:cNvPr id="19" name="椭圆 18">
                <a:hlinkClick r:id="rId5" action="ppaction://hlinksldjump"/>
              </p:cNvPr>
              <p:cNvSpPr/>
              <p:nvPr/>
            </p:nvSpPr>
            <p:spPr>
              <a:xfrm>
                <a:off x="4664856" y="2673121"/>
                <a:ext cx="1193880" cy="1235982"/>
              </a:xfrm>
              <a:prstGeom prst="ellipse">
                <a:avLst/>
              </a:prstGeom>
              <a:solidFill>
                <a:srgbClr val="DCCC75"/>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sp>
            <p:nvSpPr>
              <p:cNvPr id="20" name="文本框 5"/>
              <p:cNvSpPr txBox="1"/>
              <p:nvPr/>
            </p:nvSpPr>
            <p:spPr>
              <a:xfrm>
                <a:off x="4391190" y="2938229"/>
                <a:ext cx="1872208" cy="677361"/>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售中</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营销方案</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营销触点模型</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sp>
          <p:nvSpPr>
            <p:cNvPr id="9" name="文本框 5"/>
            <p:cNvSpPr txBox="1"/>
            <p:nvPr/>
          </p:nvSpPr>
          <p:spPr>
            <a:xfrm>
              <a:off x="4907522" y="2616690"/>
              <a:ext cx="2542667" cy="9199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售前</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sz="1200" dirty="0">
                  <a:solidFill>
                    <a:schemeClr val="bg1"/>
                  </a:solidFill>
                  <a:latin typeface="微软雅黑" panose="020B0503020204020204" pitchFamily="34" charset="-122"/>
                  <a:ea typeface="微软雅黑" panose="020B0503020204020204" pitchFamily="34" charset="-122"/>
                </a:rPr>
                <a:t>营销诊断</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品牌营销模型</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0" name="文本框 8"/>
            <p:cNvSpPr txBox="1"/>
            <p:nvPr/>
          </p:nvSpPr>
          <p:spPr>
            <a:xfrm>
              <a:off x="3737242" y="1540684"/>
              <a:ext cx="4817287" cy="684429"/>
            </a:xfrm>
            <a:prstGeom prst="rect">
              <a:avLst/>
            </a:prstGeom>
            <a:noFill/>
          </p:spPr>
          <p:txBody>
            <a:bodyPr wrap="square" rtlCol="0">
              <a:spAutoFit/>
            </a:bodyPr>
            <a:lstStyle/>
            <a:p>
              <a:pPr algn="ctr">
                <a:lnSpc>
                  <a:spcPct val="120000"/>
                </a:lnSpc>
              </a:pPr>
              <a:r>
                <a:rPr lang="zh-CN" altLang="en-US" sz="1600" dirty="0">
                  <a:solidFill>
                    <a:srgbClr val="DCCC75"/>
                  </a:solidFill>
                  <a:latin typeface="微软雅黑" panose="020B0503020204020204" pitchFamily="34" charset="-122"/>
                  <a:ea typeface="微软雅黑" panose="020B0503020204020204" pitchFamily="34" charset="-122"/>
                </a:rPr>
                <a:t>整体性的营销问题是什么？</a:t>
              </a:r>
              <a:endParaRPr lang="en-US" altLang="zh-CN" sz="1600" dirty="0">
                <a:solidFill>
                  <a:srgbClr val="DCCC75"/>
                </a:solidFill>
                <a:latin typeface="微软雅黑" panose="020B0503020204020204" pitchFamily="34" charset="-122"/>
                <a:ea typeface="微软雅黑" panose="020B0503020204020204" pitchFamily="34" charset="-122"/>
              </a:endParaRPr>
            </a:p>
            <a:p>
              <a:pPr algn="ctr">
                <a:lnSpc>
                  <a:spcPct val="120000"/>
                </a:lnSpc>
              </a:pPr>
              <a:r>
                <a:rPr lang="zh-CN" altLang="en-US" sz="1000" dirty="0">
                  <a:latin typeface="微软雅黑" panose="020B0503020204020204" pitchFamily="34" charset="-122"/>
                  <a:ea typeface="微软雅黑" panose="020B0503020204020204" pitchFamily="34" charset="-122"/>
                </a:rPr>
                <a:t>以易车指数体系为基础，对具体车型进行全方位营销现状诊断</a:t>
              </a:r>
              <a:endParaRPr lang="en-US" altLang="zh-CN" sz="1000" dirty="0">
                <a:latin typeface="微软雅黑" panose="020B0503020204020204" pitchFamily="34" charset="-122"/>
                <a:ea typeface="微软雅黑" panose="020B0503020204020204" pitchFamily="34" charset="-122"/>
              </a:endParaRPr>
            </a:p>
          </p:txBody>
        </p:sp>
        <p:sp>
          <p:nvSpPr>
            <p:cNvPr id="11" name="文本框 8"/>
            <p:cNvSpPr txBox="1"/>
            <p:nvPr/>
          </p:nvSpPr>
          <p:spPr>
            <a:xfrm>
              <a:off x="8243887" y="4671894"/>
              <a:ext cx="3866451" cy="1125997"/>
            </a:xfrm>
            <a:prstGeom prst="rect">
              <a:avLst/>
            </a:prstGeom>
            <a:noFill/>
          </p:spPr>
          <p:txBody>
            <a:bodyPr wrap="square" rtlCol="0">
              <a:spAutoFit/>
            </a:bodyPr>
            <a:lstStyle/>
            <a:p>
              <a:pPr>
                <a:lnSpc>
                  <a:spcPct val="120000"/>
                </a:lnSpc>
              </a:pPr>
              <a:r>
                <a:rPr lang="zh-CN" altLang="en-US" sz="1600" dirty="0">
                  <a:solidFill>
                    <a:srgbClr val="DCCC75"/>
                  </a:solidFill>
                  <a:latin typeface="微软雅黑" panose="020B0503020204020204" pitchFamily="34" charset="-122"/>
                  <a:ea typeface="微软雅黑" panose="020B0503020204020204" pitchFamily="34" charset="-122"/>
                </a:rPr>
                <a:t>在易车如何营销布局？</a:t>
              </a:r>
              <a:endParaRPr lang="en-US" altLang="zh-CN" sz="1600" dirty="0">
                <a:solidFill>
                  <a:srgbClr val="DCCC75"/>
                </a:solidFill>
                <a:latin typeface="微软雅黑" panose="020B0503020204020204" pitchFamily="34" charset="-122"/>
                <a:ea typeface="微软雅黑" panose="020B0503020204020204" pitchFamily="34" charset="-122"/>
              </a:endParaRPr>
            </a:p>
            <a:p>
              <a:pPr>
                <a:lnSpc>
                  <a:spcPct val="120000"/>
                </a:lnSpc>
              </a:pPr>
              <a:r>
                <a:rPr lang="zh-CN" altLang="en-US" sz="1000" dirty="0">
                  <a:latin typeface="微软雅黑" panose="020B0503020204020204" pitchFamily="34" charset="-122"/>
                  <a:ea typeface="微软雅黑" panose="020B0503020204020204" pitchFamily="34" charset="-122"/>
                </a:rPr>
                <a:t>以易车用户访问、下单行为数据为参考，洞察具体车型潜客访问路径、浏览偏好、竞品流转。帮助布局具体营销资源</a:t>
              </a:r>
              <a:endParaRPr lang="en-US" altLang="zh-CN" sz="1000" dirty="0">
                <a:latin typeface="微软雅黑" panose="020B0503020204020204" pitchFamily="34" charset="-122"/>
                <a:ea typeface="微软雅黑" panose="020B0503020204020204" pitchFamily="34" charset="-122"/>
              </a:endParaRPr>
            </a:p>
          </p:txBody>
        </p:sp>
        <p:sp>
          <p:nvSpPr>
            <p:cNvPr id="12" name="文本框 8"/>
            <p:cNvSpPr txBox="1"/>
            <p:nvPr/>
          </p:nvSpPr>
          <p:spPr>
            <a:xfrm>
              <a:off x="344386" y="4671894"/>
              <a:ext cx="3677082" cy="1125997"/>
            </a:xfrm>
            <a:prstGeom prst="rect">
              <a:avLst/>
            </a:prstGeom>
            <a:noFill/>
          </p:spPr>
          <p:txBody>
            <a:bodyPr wrap="square" rtlCol="0">
              <a:spAutoFit/>
            </a:bodyPr>
            <a:lstStyle/>
            <a:p>
              <a:pPr algn="r">
                <a:lnSpc>
                  <a:spcPct val="120000"/>
                </a:lnSpc>
              </a:pPr>
              <a:r>
                <a:rPr lang="zh-CN" altLang="en-US" sz="1600" dirty="0">
                  <a:solidFill>
                    <a:srgbClr val="DCCC75"/>
                  </a:solidFill>
                  <a:latin typeface="微软雅黑" panose="020B0503020204020204" pitchFamily="34" charset="-122"/>
                  <a:ea typeface="微软雅黑" panose="020B0503020204020204" pitchFamily="34" charset="-122"/>
                </a:rPr>
                <a:t>营销效果如何验证？</a:t>
              </a:r>
              <a:endParaRPr lang="en-US" altLang="zh-CN" sz="1600" dirty="0">
                <a:solidFill>
                  <a:srgbClr val="DCCC75"/>
                </a:solidFill>
                <a:latin typeface="微软雅黑" panose="020B0503020204020204" pitchFamily="34" charset="-122"/>
                <a:ea typeface="微软雅黑" panose="020B0503020204020204" pitchFamily="34" charset="-122"/>
              </a:endParaRPr>
            </a:p>
            <a:p>
              <a:pPr algn="r">
                <a:lnSpc>
                  <a:spcPct val="120000"/>
                </a:lnSpc>
              </a:pPr>
              <a:r>
                <a:rPr lang="zh-CN" altLang="en-US" sz="1000" dirty="0">
                  <a:latin typeface="微软雅黑" panose="020B0503020204020204" pitchFamily="34" charset="-122"/>
                  <a:ea typeface="微软雅黑" panose="020B0503020204020204" pitchFamily="34" charset="-122"/>
                </a:rPr>
                <a:t>对车型指数趋势进行阶段性追踪，验证营销效果。从页面流量、营销投放、会员运营、价格走势等角度进行交叉分析、帮助分析指数变化影响因素</a:t>
              </a:r>
              <a:endParaRPr lang="en-US" altLang="zh-CN" sz="1000" dirty="0">
                <a:latin typeface="微软雅黑" panose="020B0503020204020204" pitchFamily="34" charset="-122"/>
                <a:ea typeface="微软雅黑" panose="020B0503020204020204" pitchFamily="34" charset="-122"/>
              </a:endParaRPr>
            </a:p>
          </p:txBody>
        </p:sp>
        <p:sp>
          <p:nvSpPr>
            <p:cNvPr id="13" name="等腰三角形 12"/>
            <p:cNvSpPr/>
            <p:nvPr/>
          </p:nvSpPr>
          <p:spPr>
            <a:xfrm rot="8760000">
              <a:off x="7419931" y="3651751"/>
              <a:ext cx="207875" cy="1721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sp>
          <p:nvSpPr>
            <p:cNvPr id="14" name="等腰三角形 13"/>
            <p:cNvSpPr/>
            <p:nvPr/>
          </p:nvSpPr>
          <p:spPr>
            <a:xfrm rot="16200000">
              <a:off x="6020882" y="5994378"/>
              <a:ext cx="215205" cy="1663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sp>
          <p:nvSpPr>
            <p:cNvPr id="15" name="等腰三角形 14"/>
            <p:cNvSpPr/>
            <p:nvPr/>
          </p:nvSpPr>
          <p:spPr>
            <a:xfrm rot="1980000">
              <a:off x="4844047" y="3600550"/>
              <a:ext cx="207875" cy="1721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grpSp>
          <p:nvGrpSpPr>
            <p:cNvPr id="16" name="组合 15"/>
            <p:cNvGrpSpPr/>
            <p:nvPr/>
          </p:nvGrpSpPr>
          <p:grpSpPr>
            <a:xfrm>
              <a:off x="7958246" y="3947856"/>
              <a:ext cx="1977083" cy="673427"/>
              <a:chOff x="205123" y="1416030"/>
              <a:chExt cx="6925410" cy="2358906"/>
            </a:xfrm>
            <a:solidFill>
              <a:srgbClr val="FA5D64"/>
            </a:solidFill>
          </p:grpSpPr>
          <p:sp>
            <p:nvSpPr>
              <p:cNvPr id="17" name="矩形 16"/>
              <p:cNvSpPr/>
              <p:nvPr/>
            </p:nvSpPr>
            <p:spPr>
              <a:xfrm>
                <a:off x="205123" y="1416030"/>
                <a:ext cx="6925410" cy="15508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pitchFamily="34" charset="-122"/>
                    <a:ea typeface="微软雅黑" panose="020B0503020204020204" pitchFamily="34" charset="-122"/>
                  </a:rPr>
                  <a:t>2016</a:t>
                </a:r>
                <a:r>
                  <a:rPr lang="zh-CN" altLang="en-US" sz="1200" b="1" dirty="0">
                    <a:latin typeface="微软雅黑" panose="020B0503020204020204" pitchFamily="34" charset="-122"/>
                    <a:ea typeface="微软雅黑" panose="020B0503020204020204" pitchFamily="34" charset="-122"/>
                  </a:rPr>
                  <a:t>年</a:t>
                </a:r>
                <a:r>
                  <a:rPr lang="en-US" altLang="zh-CN" sz="1200" b="1" dirty="0">
                    <a:latin typeface="微软雅黑" panose="020B0503020204020204" pitchFamily="34" charset="-122"/>
                    <a:ea typeface="微软雅黑" panose="020B0503020204020204" pitchFamily="34" charset="-122"/>
                  </a:rPr>
                  <a:t>Q2</a:t>
                </a:r>
                <a:r>
                  <a:rPr lang="zh-CN" altLang="en-US" sz="1200" b="1" dirty="0">
                    <a:latin typeface="微软雅黑" panose="020B0503020204020204" pitchFamily="34" charset="-122"/>
                    <a:ea typeface="微软雅黑" panose="020B0503020204020204" pitchFamily="34" charset="-122"/>
                  </a:rPr>
                  <a:t>全新登陆</a:t>
                </a:r>
              </a:p>
            </p:txBody>
          </p:sp>
          <p:sp>
            <p:nvSpPr>
              <p:cNvPr id="18" name="直角三角形 17"/>
              <p:cNvSpPr/>
              <p:nvPr/>
            </p:nvSpPr>
            <p:spPr>
              <a:xfrm rot="5400000">
                <a:off x="205123" y="2579728"/>
                <a:ext cx="1195208" cy="11952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a:p>
            </p:txBody>
          </p:sp>
        </p:grpSp>
      </p:grpSp>
      <p:sp>
        <p:nvSpPr>
          <p:cNvPr id="22" name="矩形 21"/>
          <p:cNvSpPr/>
          <p:nvPr/>
        </p:nvSpPr>
        <p:spPr>
          <a:xfrm>
            <a:off x="3708167" y="1184775"/>
            <a:ext cx="4775666" cy="400110"/>
          </a:xfrm>
          <a:prstGeom prst="rect">
            <a:avLst/>
          </a:prstGeom>
        </p:spPr>
        <p:txBody>
          <a:bodyPr wrap="none">
            <a:spAutoFit/>
          </a:bodyPr>
          <a:lstStyle/>
          <a:p>
            <a:pPr algn="ctr"/>
            <a:r>
              <a:rPr kumimoji="1" lang="zh-CN" altLang="en-US" sz="2000" b="1" dirty="0">
                <a:solidFill>
                  <a:srgbClr val="272727"/>
                </a:solidFill>
                <a:latin typeface="微软雅黑" panose="020B0503020204020204" pitchFamily="34" charset="-122"/>
                <a:ea typeface="微软雅黑" panose="020B0503020204020204" pitchFamily="34" charset="-122"/>
              </a:rPr>
              <a:t>易车</a:t>
            </a:r>
            <a:r>
              <a:rPr kumimoji="1" lang="zh-CN" altLang="en-US" sz="2000" b="1" dirty="0">
                <a:solidFill>
                  <a:srgbClr val="D1BB4B"/>
                </a:solidFill>
                <a:latin typeface="微软雅黑" panose="020B0503020204020204" pitchFamily="34" charset="-122"/>
                <a:ea typeface="微软雅黑" panose="020B0503020204020204" pitchFamily="34" charset="-122"/>
              </a:rPr>
              <a:t>大数据</a:t>
            </a:r>
            <a:r>
              <a:rPr kumimoji="1" lang="zh-CN" altLang="en-US" sz="2000" b="1" dirty="0">
                <a:solidFill>
                  <a:srgbClr val="272727"/>
                </a:solidFill>
                <a:latin typeface="微软雅黑" panose="020B0503020204020204" pitchFamily="34" charset="-122"/>
                <a:ea typeface="微软雅黑" panose="020B0503020204020204" pitchFamily="34" charset="-122"/>
              </a:rPr>
              <a:t>应用：</a:t>
            </a:r>
            <a:r>
              <a:rPr kumimoji="1" lang="zh-CN" altLang="en-US" dirty="0">
                <a:solidFill>
                  <a:srgbClr val="272727"/>
                </a:solidFill>
                <a:latin typeface="微软雅黑" panose="020B0503020204020204" pitchFamily="34" charset="-122"/>
                <a:ea typeface="微软雅黑" panose="020B0503020204020204" pitchFamily="34" charset="-122"/>
                <a:sym typeface="+mn-lt"/>
              </a:rPr>
              <a:t>完善的汽车品牌营销模型</a:t>
            </a:r>
            <a:endParaRPr kumimoji="1" lang="zh-CN" altLang="en-US" dirty="0">
              <a:solidFill>
                <a:srgbClr val="272727"/>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易车媒体介绍</a:t>
            </a:r>
          </a:p>
        </p:txBody>
      </p:sp>
      <p:pic>
        <p:nvPicPr>
          <p:cNvPr id="3" name="图片 79"/>
          <p:cNvPicPr preferRelativeResize="0">
            <a:picLocks noChangeArrowheads="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Lst>
          </a:blip>
          <a:srcRect/>
          <a:stretch>
            <a:fillRect/>
          </a:stretch>
        </p:blipFill>
        <p:spPr bwMode="auto">
          <a:xfrm>
            <a:off x="6104389" y="2929422"/>
            <a:ext cx="1439844" cy="119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4" name="矩形 99"/>
          <p:cNvSpPr>
            <a:spLocks noChangeArrowheads="1"/>
          </p:cNvSpPr>
          <p:nvPr/>
        </p:nvSpPr>
        <p:spPr bwMode="auto">
          <a:xfrm>
            <a:off x="4686733" y="2929422"/>
            <a:ext cx="1439844" cy="1197842"/>
          </a:xfrm>
          <a:prstGeom prst="rect">
            <a:avLst/>
          </a:prstGeom>
          <a:solidFill>
            <a:srgbClr val="D7C463"/>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5" name="Freeform 38"/>
          <p:cNvSpPr>
            <a:spLocks noEditPoints="1" noChangeArrowheads="1"/>
          </p:cNvSpPr>
          <p:nvPr/>
        </p:nvSpPr>
        <p:spPr bwMode="auto">
          <a:xfrm>
            <a:off x="5097624" y="3266739"/>
            <a:ext cx="576686" cy="556090"/>
          </a:xfrm>
          <a:custGeom>
            <a:avLst/>
            <a:gdLst>
              <a:gd name="T0" fmla="*/ 15 w 104"/>
              <a:gd name="T1" fmla="*/ 30 h 100"/>
              <a:gd name="T2" fmla="*/ 39 w 104"/>
              <a:gd name="T3" fmla="*/ 30 h 100"/>
              <a:gd name="T4" fmla="*/ 47 w 104"/>
              <a:gd name="T5" fmla="*/ 44 h 100"/>
              <a:gd name="T6" fmla="*/ 54 w 104"/>
              <a:gd name="T7" fmla="*/ 53 h 100"/>
              <a:gd name="T8" fmla="*/ 69 w 104"/>
              <a:gd name="T9" fmla="*/ 30 h 100"/>
              <a:gd name="T10" fmla="*/ 96 w 104"/>
              <a:gd name="T11" fmla="*/ 30 h 100"/>
              <a:gd name="T12" fmla="*/ 104 w 104"/>
              <a:gd name="T13" fmla="*/ 53 h 100"/>
              <a:gd name="T14" fmla="*/ 100 w 104"/>
              <a:gd name="T15" fmla="*/ 66 h 100"/>
              <a:gd name="T16" fmla="*/ 96 w 104"/>
              <a:gd name="T17" fmla="*/ 65 h 100"/>
              <a:gd name="T18" fmla="*/ 97 w 104"/>
              <a:gd name="T19" fmla="*/ 55 h 100"/>
              <a:gd name="T20" fmla="*/ 94 w 104"/>
              <a:gd name="T21" fmla="*/ 47 h 100"/>
              <a:gd name="T22" fmla="*/ 93 w 104"/>
              <a:gd name="T23" fmla="*/ 65 h 100"/>
              <a:gd name="T24" fmla="*/ 90 w 104"/>
              <a:gd name="T25" fmla="*/ 100 h 100"/>
              <a:gd name="T26" fmla="*/ 83 w 104"/>
              <a:gd name="T27" fmla="*/ 100 h 100"/>
              <a:gd name="T28" fmla="*/ 83 w 104"/>
              <a:gd name="T29" fmla="*/ 68 h 100"/>
              <a:gd name="T30" fmla="*/ 79 w 104"/>
              <a:gd name="T31" fmla="*/ 68 h 100"/>
              <a:gd name="T32" fmla="*/ 74 w 104"/>
              <a:gd name="T33" fmla="*/ 100 h 100"/>
              <a:gd name="T34" fmla="*/ 67 w 104"/>
              <a:gd name="T35" fmla="*/ 100 h 100"/>
              <a:gd name="T36" fmla="*/ 69 w 104"/>
              <a:gd name="T37" fmla="*/ 65 h 100"/>
              <a:gd name="T38" fmla="*/ 69 w 104"/>
              <a:gd name="T39" fmla="*/ 48 h 100"/>
              <a:gd name="T40" fmla="*/ 53 w 104"/>
              <a:gd name="T41" fmla="*/ 61 h 100"/>
              <a:gd name="T42" fmla="*/ 41 w 104"/>
              <a:gd name="T43" fmla="*/ 53 h 100"/>
              <a:gd name="T44" fmla="*/ 41 w 104"/>
              <a:gd name="T45" fmla="*/ 65 h 100"/>
              <a:gd name="T46" fmla="*/ 37 w 104"/>
              <a:gd name="T47" fmla="*/ 100 h 100"/>
              <a:gd name="T48" fmla="*/ 30 w 104"/>
              <a:gd name="T49" fmla="*/ 100 h 100"/>
              <a:gd name="T50" fmla="*/ 30 w 104"/>
              <a:gd name="T51" fmla="*/ 68 h 100"/>
              <a:gd name="T52" fmla="*/ 27 w 104"/>
              <a:gd name="T53" fmla="*/ 68 h 100"/>
              <a:gd name="T54" fmla="*/ 20 w 104"/>
              <a:gd name="T55" fmla="*/ 100 h 100"/>
              <a:gd name="T56" fmla="*/ 14 w 104"/>
              <a:gd name="T57" fmla="*/ 100 h 100"/>
              <a:gd name="T58" fmla="*/ 16 w 104"/>
              <a:gd name="T59" fmla="*/ 65 h 100"/>
              <a:gd name="T60" fmla="*/ 16 w 104"/>
              <a:gd name="T61" fmla="*/ 49 h 100"/>
              <a:gd name="T62" fmla="*/ 7 w 104"/>
              <a:gd name="T63" fmla="*/ 60 h 100"/>
              <a:gd name="T64" fmla="*/ 7 w 104"/>
              <a:gd name="T65" fmla="*/ 65 h 100"/>
              <a:gd name="T66" fmla="*/ 10 w 104"/>
              <a:gd name="T67" fmla="*/ 65 h 100"/>
              <a:gd name="T68" fmla="*/ 10 w 104"/>
              <a:gd name="T69" fmla="*/ 89 h 100"/>
              <a:gd name="T70" fmla="*/ 0 w 104"/>
              <a:gd name="T71" fmla="*/ 89 h 100"/>
              <a:gd name="T72" fmla="*/ 0 w 104"/>
              <a:gd name="T73" fmla="*/ 65 h 100"/>
              <a:gd name="T74" fmla="*/ 3 w 104"/>
              <a:gd name="T75" fmla="*/ 65 h 100"/>
              <a:gd name="T76" fmla="*/ 3 w 104"/>
              <a:gd name="T77" fmla="*/ 60 h 100"/>
              <a:gd name="T78" fmla="*/ 1 w 104"/>
              <a:gd name="T79" fmla="*/ 59 h 100"/>
              <a:gd name="T80" fmla="*/ 15 w 104"/>
              <a:gd name="T81" fmla="*/ 30 h 100"/>
              <a:gd name="T82" fmla="*/ 86 w 104"/>
              <a:gd name="T83" fmla="*/ 4 h 100"/>
              <a:gd name="T84" fmla="*/ 70 w 104"/>
              <a:gd name="T85" fmla="*/ 8 h 100"/>
              <a:gd name="T86" fmla="*/ 74 w 104"/>
              <a:gd name="T87" fmla="*/ 24 h 100"/>
              <a:gd name="T88" fmla="*/ 90 w 104"/>
              <a:gd name="T89" fmla="*/ 20 h 100"/>
              <a:gd name="T90" fmla="*/ 86 w 104"/>
              <a:gd name="T91" fmla="*/ 4 h 100"/>
              <a:gd name="T92" fmla="*/ 22 w 104"/>
              <a:gd name="T93" fmla="*/ 4 h 100"/>
              <a:gd name="T94" fmla="*/ 38 w 104"/>
              <a:gd name="T95" fmla="*/ 8 h 100"/>
              <a:gd name="T96" fmla="*/ 34 w 104"/>
              <a:gd name="T97" fmla="*/ 24 h 100"/>
              <a:gd name="T98" fmla="*/ 18 w 104"/>
              <a:gd name="T99" fmla="*/ 20 h 100"/>
              <a:gd name="T100" fmla="*/ 22 w 104"/>
              <a:gd name="T101" fmla="*/ 4 h 1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4"/>
              <a:gd name="T154" fmla="*/ 0 h 100"/>
              <a:gd name="T155" fmla="*/ 104 w 104"/>
              <a:gd name="T156" fmla="*/ 100 h 1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4" h="100">
                <a:moveTo>
                  <a:pt x="15" y="30"/>
                </a:moveTo>
                <a:cubicBezTo>
                  <a:pt x="39" y="30"/>
                  <a:pt x="39" y="30"/>
                  <a:pt x="39" y="30"/>
                </a:cubicBezTo>
                <a:cubicBezTo>
                  <a:pt x="47" y="44"/>
                  <a:pt x="47" y="44"/>
                  <a:pt x="47" y="44"/>
                </a:cubicBezTo>
                <a:cubicBezTo>
                  <a:pt x="54" y="53"/>
                  <a:pt x="54" y="53"/>
                  <a:pt x="54" y="53"/>
                </a:cubicBezTo>
                <a:cubicBezTo>
                  <a:pt x="69" y="30"/>
                  <a:pt x="69" y="30"/>
                  <a:pt x="69" y="30"/>
                </a:cubicBezTo>
                <a:cubicBezTo>
                  <a:pt x="96" y="30"/>
                  <a:pt x="96" y="30"/>
                  <a:pt x="96" y="30"/>
                </a:cubicBezTo>
                <a:cubicBezTo>
                  <a:pt x="104" y="53"/>
                  <a:pt x="104" y="53"/>
                  <a:pt x="104" y="53"/>
                </a:cubicBezTo>
                <a:cubicBezTo>
                  <a:pt x="100" y="66"/>
                  <a:pt x="100" y="66"/>
                  <a:pt x="100" y="66"/>
                </a:cubicBezTo>
                <a:cubicBezTo>
                  <a:pt x="96" y="65"/>
                  <a:pt x="96" y="65"/>
                  <a:pt x="96" y="65"/>
                </a:cubicBezTo>
                <a:cubicBezTo>
                  <a:pt x="97" y="55"/>
                  <a:pt x="97" y="55"/>
                  <a:pt x="97" y="55"/>
                </a:cubicBezTo>
                <a:cubicBezTo>
                  <a:pt x="94" y="47"/>
                  <a:pt x="94" y="47"/>
                  <a:pt x="94" y="47"/>
                </a:cubicBezTo>
                <a:cubicBezTo>
                  <a:pt x="93" y="65"/>
                  <a:pt x="93" y="65"/>
                  <a:pt x="93" y="65"/>
                </a:cubicBezTo>
                <a:cubicBezTo>
                  <a:pt x="90" y="100"/>
                  <a:pt x="90" y="100"/>
                  <a:pt x="90" y="100"/>
                </a:cubicBezTo>
                <a:cubicBezTo>
                  <a:pt x="83" y="100"/>
                  <a:pt x="83" y="100"/>
                  <a:pt x="83" y="100"/>
                </a:cubicBezTo>
                <a:cubicBezTo>
                  <a:pt x="83" y="68"/>
                  <a:pt x="83" y="68"/>
                  <a:pt x="83" y="68"/>
                </a:cubicBezTo>
                <a:cubicBezTo>
                  <a:pt x="79" y="68"/>
                  <a:pt x="79" y="68"/>
                  <a:pt x="79" y="68"/>
                </a:cubicBezTo>
                <a:cubicBezTo>
                  <a:pt x="74" y="100"/>
                  <a:pt x="74" y="100"/>
                  <a:pt x="74" y="100"/>
                </a:cubicBezTo>
                <a:cubicBezTo>
                  <a:pt x="67" y="100"/>
                  <a:pt x="67" y="100"/>
                  <a:pt x="67" y="100"/>
                </a:cubicBezTo>
                <a:cubicBezTo>
                  <a:pt x="69" y="65"/>
                  <a:pt x="69" y="65"/>
                  <a:pt x="69" y="65"/>
                </a:cubicBezTo>
                <a:cubicBezTo>
                  <a:pt x="69" y="48"/>
                  <a:pt x="69" y="48"/>
                  <a:pt x="69" y="48"/>
                </a:cubicBezTo>
                <a:cubicBezTo>
                  <a:pt x="53" y="61"/>
                  <a:pt x="53" y="61"/>
                  <a:pt x="53" y="61"/>
                </a:cubicBezTo>
                <a:cubicBezTo>
                  <a:pt x="41" y="53"/>
                  <a:pt x="41" y="53"/>
                  <a:pt x="41" y="53"/>
                </a:cubicBezTo>
                <a:cubicBezTo>
                  <a:pt x="41" y="65"/>
                  <a:pt x="41" y="65"/>
                  <a:pt x="41" y="65"/>
                </a:cubicBezTo>
                <a:cubicBezTo>
                  <a:pt x="37" y="100"/>
                  <a:pt x="37" y="100"/>
                  <a:pt x="37" y="100"/>
                </a:cubicBezTo>
                <a:cubicBezTo>
                  <a:pt x="30" y="100"/>
                  <a:pt x="30" y="100"/>
                  <a:pt x="30" y="100"/>
                </a:cubicBezTo>
                <a:cubicBezTo>
                  <a:pt x="30" y="68"/>
                  <a:pt x="30" y="68"/>
                  <a:pt x="30" y="68"/>
                </a:cubicBezTo>
                <a:cubicBezTo>
                  <a:pt x="27" y="68"/>
                  <a:pt x="27" y="68"/>
                  <a:pt x="27" y="68"/>
                </a:cubicBezTo>
                <a:cubicBezTo>
                  <a:pt x="20" y="100"/>
                  <a:pt x="20" y="100"/>
                  <a:pt x="20" y="100"/>
                </a:cubicBezTo>
                <a:cubicBezTo>
                  <a:pt x="14" y="100"/>
                  <a:pt x="14" y="100"/>
                  <a:pt x="14" y="100"/>
                </a:cubicBezTo>
                <a:cubicBezTo>
                  <a:pt x="16" y="65"/>
                  <a:pt x="16" y="65"/>
                  <a:pt x="16" y="65"/>
                </a:cubicBezTo>
                <a:cubicBezTo>
                  <a:pt x="16" y="49"/>
                  <a:pt x="16" y="49"/>
                  <a:pt x="16" y="49"/>
                </a:cubicBezTo>
                <a:cubicBezTo>
                  <a:pt x="7" y="60"/>
                  <a:pt x="7" y="60"/>
                  <a:pt x="7" y="60"/>
                </a:cubicBezTo>
                <a:cubicBezTo>
                  <a:pt x="7" y="65"/>
                  <a:pt x="7" y="65"/>
                  <a:pt x="7" y="65"/>
                </a:cubicBezTo>
                <a:cubicBezTo>
                  <a:pt x="10" y="65"/>
                  <a:pt x="10" y="65"/>
                  <a:pt x="10" y="65"/>
                </a:cubicBezTo>
                <a:cubicBezTo>
                  <a:pt x="10" y="89"/>
                  <a:pt x="10" y="89"/>
                  <a:pt x="10" y="89"/>
                </a:cubicBezTo>
                <a:cubicBezTo>
                  <a:pt x="0" y="89"/>
                  <a:pt x="0" y="89"/>
                  <a:pt x="0" y="89"/>
                </a:cubicBezTo>
                <a:cubicBezTo>
                  <a:pt x="0" y="65"/>
                  <a:pt x="0" y="65"/>
                  <a:pt x="0" y="65"/>
                </a:cubicBezTo>
                <a:cubicBezTo>
                  <a:pt x="3" y="65"/>
                  <a:pt x="3" y="65"/>
                  <a:pt x="3" y="65"/>
                </a:cubicBezTo>
                <a:cubicBezTo>
                  <a:pt x="3" y="60"/>
                  <a:pt x="3" y="60"/>
                  <a:pt x="3" y="60"/>
                </a:cubicBezTo>
                <a:cubicBezTo>
                  <a:pt x="1" y="59"/>
                  <a:pt x="1" y="59"/>
                  <a:pt x="1" y="59"/>
                </a:cubicBezTo>
                <a:cubicBezTo>
                  <a:pt x="15" y="30"/>
                  <a:pt x="15" y="30"/>
                  <a:pt x="15" y="30"/>
                </a:cubicBezTo>
                <a:close/>
                <a:moveTo>
                  <a:pt x="86" y="4"/>
                </a:moveTo>
                <a:cubicBezTo>
                  <a:pt x="80" y="0"/>
                  <a:pt x="73" y="2"/>
                  <a:pt x="70" y="8"/>
                </a:cubicBezTo>
                <a:cubicBezTo>
                  <a:pt x="67" y="13"/>
                  <a:pt x="68" y="20"/>
                  <a:pt x="74" y="24"/>
                </a:cubicBezTo>
                <a:cubicBezTo>
                  <a:pt x="79" y="27"/>
                  <a:pt x="87" y="25"/>
                  <a:pt x="90" y="20"/>
                </a:cubicBezTo>
                <a:cubicBezTo>
                  <a:pt x="93" y="14"/>
                  <a:pt x="91" y="7"/>
                  <a:pt x="86" y="4"/>
                </a:cubicBezTo>
                <a:close/>
                <a:moveTo>
                  <a:pt x="22" y="4"/>
                </a:moveTo>
                <a:cubicBezTo>
                  <a:pt x="28" y="0"/>
                  <a:pt x="35" y="2"/>
                  <a:pt x="38" y="8"/>
                </a:cubicBezTo>
                <a:cubicBezTo>
                  <a:pt x="41" y="13"/>
                  <a:pt x="40" y="20"/>
                  <a:pt x="34" y="24"/>
                </a:cubicBezTo>
                <a:cubicBezTo>
                  <a:pt x="29" y="27"/>
                  <a:pt x="21" y="25"/>
                  <a:pt x="18" y="20"/>
                </a:cubicBezTo>
                <a:cubicBezTo>
                  <a:pt x="15" y="14"/>
                  <a:pt x="17" y="7"/>
                  <a:pt x="22" y="4"/>
                </a:cubicBezTo>
                <a:close/>
              </a:path>
            </a:pathLst>
          </a:custGeom>
          <a:solidFill>
            <a:schemeClr val="bg1"/>
          </a:solidFill>
          <a:ln>
            <a:noFill/>
          </a:ln>
        </p:spPr>
        <p:txBody>
          <a:bodyPr/>
          <a:lstStyle>
            <a:defPPr>
              <a:defRPr lang="zh-CN"/>
            </a:defPPr>
            <a:lvl1pPr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1pPr>
            <a:lvl2pPr marL="341630" indent="116205"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2pPr>
            <a:lvl3pPr marL="684530" indent="230505"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3pPr>
            <a:lvl4pPr marL="1027430" indent="344805"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4pPr>
            <a:lvl5pPr marL="1370330" indent="459105"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5pPr>
            <a:lvl6pPr marL="2286000" algn="l" defTabSz="914400" rtl="0" eaLnBrk="1" latinLnBrk="0" hangingPunct="1">
              <a:defRPr sz="1300" kern="1200">
                <a:solidFill>
                  <a:schemeClr val="tx1"/>
                </a:solidFill>
                <a:latin typeface="华文细黑" panose="02010600040101010101" pitchFamily="2" charset="-122"/>
                <a:ea typeface="华文细黑" panose="02010600040101010101" pitchFamily="2" charset="-122"/>
                <a:cs typeface="+mn-cs"/>
              </a:defRPr>
            </a:lvl6pPr>
            <a:lvl7pPr marL="2743200" algn="l" defTabSz="914400" rtl="0" eaLnBrk="1" latinLnBrk="0" hangingPunct="1">
              <a:defRPr sz="1300" kern="1200">
                <a:solidFill>
                  <a:schemeClr val="tx1"/>
                </a:solidFill>
                <a:latin typeface="华文细黑" panose="02010600040101010101" pitchFamily="2" charset="-122"/>
                <a:ea typeface="华文细黑" panose="02010600040101010101" pitchFamily="2" charset="-122"/>
                <a:cs typeface="+mn-cs"/>
              </a:defRPr>
            </a:lvl7pPr>
            <a:lvl8pPr marL="3200400" algn="l" defTabSz="914400" rtl="0" eaLnBrk="1" latinLnBrk="0" hangingPunct="1">
              <a:defRPr sz="1300" kern="1200">
                <a:solidFill>
                  <a:schemeClr val="tx1"/>
                </a:solidFill>
                <a:latin typeface="华文细黑" panose="02010600040101010101" pitchFamily="2" charset="-122"/>
                <a:ea typeface="华文细黑" panose="02010600040101010101" pitchFamily="2" charset="-122"/>
                <a:cs typeface="+mn-cs"/>
              </a:defRPr>
            </a:lvl8pPr>
            <a:lvl9pPr marL="3657600" algn="l" defTabSz="914400" rtl="0" eaLnBrk="1" latinLnBrk="0" hangingPunct="1">
              <a:defRPr sz="1300" kern="1200">
                <a:solidFill>
                  <a:schemeClr val="tx1"/>
                </a:solidFill>
                <a:latin typeface="华文细黑" panose="02010600040101010101" pitchFamily="2" charset="-122"/>
                <a:ea typeface="华文细黑" panose="02010600040101010101" pitchFamily="2" charset="-122"/>
                <a:cs typeface="+mn-cs"/>
              </a:defRPr>
            </a:lvl9pPr>
          </a:lstStyle>
          <a:p>
            <a:pPr defTabSz="685165" eaLnBrk="1" fontAlgn="auto" hangingPunct="1">
              <a:spcBef>
                <a:spcPts val="0"/>
              </a:spcBef>
              <a:spcAft>
                <a:spcPts val="0"/>
              </a:spcAft>
              <a:defRPr/>
            </a:pPr>
            <a:endParaRPr lang="zh-CN" altLang="zh-CN" sz="1350">
              <a:solidFill>
                <a:srgbClr val="000000"/>
              </a:solidFill>
              <a:latin typeface="Calibri" panose="020F0502020204030204" pitchFamily="34" charset="0"/>
              <a:ea typeface="+mn-ea"/>
              <a:sym typeface="宋体" panose="02010600030101010101" pitchFamily="2" charset="-122"/>
            </a:endParaRPr>
          </a:p>
        </p:txBody>
      </p:sp>
      <p:cxnSp>
        <p:nvCxnSpPr>
          <p:cNvPr id="6" name="直接连接符 5"/>
          <p:cNvCxnSpPr/>
          <p:nvPr/>
        </p:nvCxnSpPr>
        <p:spPr>
          <a:xfrm>
            <a:off x="2478030" y="2655732"/>
            <a:ext cx="7282459"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124"/>
          <p:cNvSpPr>
            <a:spLocks noChangeArrowheads="1"/>
          </p:cNvSpPr>
          <p:nvPr/>
        </p:nvSpPr>
        <p:spPr bwMode="auto">
          <a:xfrm>
            <a:off x="5110914" y="4115531"/>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latin typeface="微软雅黑" panose="020B0503020204020204" pitchFamily="34" charset="-122"/>
                <a:ea typeface="微软雅黑" panose="020B0503020204020204" pitchFamily="34" charset="-122"/>
                <a:sym typeface="宋体" panose="02010600030101010101" pitchFamily="2" charset="-122"/>
              </a:rPr>
              <a:t>交易与服务事业群</a:t>
            </a:r>
          </a:p>
        </p:txBody>
      </p:sp>
      <p:cxnSp>
        <p:nvCxnSpPr>
          <p:cNvPr id="8" name="直接连接符 7"/>
          <p:cNvCxnSpPr/>
          <p:nvPr/>
        </p:nvCxnSpPr>
        <p:spPr>
          <a:xfrm>
            <a:off x="6126576" y="2686050"/>
            <a:ext cx="4788" cy="25066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9" name="矩形 82"/>
          <p:cNvSpPr>
            <a:spLocks noChangeArrowheads="1"/>
          </p:cNvSpPr>
          <p:nvPr/>
        </p:nvSpPr>
        <p:spPr bwMode="auto">
          <a:xfrm>
            <a:off x="8321427" y="2929422"/>
            <a:ext cx="1439853" cy="1197842"/>
          </a:xfrm>
          <a:prstGeom prst="rect">
            <a:avLst/>
          </a:prstGeom>
          <a:solidFill>
            <a:srgbClr val="D1BB4B"/>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10" name="Freeform 79"/>
          <p:cNvSpPr>
            <a:spLocks noEditPoints="1" noChangeArrowheads="1"/>
          </p:cNvSpPr>
          <p:nvPr/>
        </p:nvSpPr>
        <p:spPr bwMode="auto">
          <a:xfrm>
            <a:off x="8817666" y="3243919"/>
            <a:ext cx="509156" cy="576720"/>
          </a:xfrm>
          <a:custGeom>
            <a:avLst/>
            <a:gdLst>
              <a:gd name="T0" fmla="*/ 23 w 98"/>
              <a:gd name="T1" fmla="*/ 30 h 110"/>
              <a:gd name="T2" fmla="*/ 8 w 98"/>
              <a:gd name="T3" fmla="*/ 16 h 110"/>
              <a:gd name="T4" fmla="*/ 23 w 98"/>
              <a:gd name="T5" fmla="*/ 4 h 110"/>
              <a:gd name="T6" fmla="*/ 28 w 98"/>
              <a:gd name="T7" fmla="*/ 0 h 110"/>
              <a:gd name="T8" fmla="*/ 38 w 98"/>
              <a:gd name="T9" fmla="*/ 7 h 110"/>
              <a:gd name="T10" fmla="*/ 33 w 98"/>
              <a:gd name="T11" fmla="*/ 16 h 110"/>
              <a:gd name="T12" fmla="*/ 28 w 98"/>
              <a:gd name="T13" fmla="*/ 23 h 110"/>
              <a:gd name="T14" fmla="*/ 45 w 98"/>
              <a:gd name="T15" fmla="*/ 37 h 110"/>
              <a:gd name="T16" fmla="*/ 28 w 98"/>
              <a:gd name="T17" fmla="*/ 51 h 110"/>
              <a:gd name="T18" fmla="*/ 23 w 98"/>
              <a:gd name="T19" fmla="*/ 57 h 110"/>
              <a:gd name="T20" fmla="*/ 12 w 98"/>
              <a:gd name="T21" fmla="*/ 47 h 110"/>
              <a:gd name="T22" fmla="*/ 17 w 98"/>
              <a:gd name="T23" fmla="*/ 37 h 110"/>
              <a:gd name="T24" fmla="*/ 23 w 98"/>
              <a:gd name="T25" fmla="*/ 44 h 110"/>
              <a:gd name="T26" fmla="*/ 71 w 98"/>
              <a:gd name="T27" fmla="*/ 94 h 110"/>
              <a:gd name="T28" fmla="*/ 58 w 98"/>
              <a:gd name="T29" fmla="*/ 90 h 110"/>
              <a:gd name="T30" fmla="*/ 69 w 98"/>
              <a:gd name="T31" fmla="*/ 86 h 110"/>
              <a:gd name="T32" fmla="*/ 65 w 98"/>
              <a:gd name="T33" fmla="*/ 65 h 110"/>
              <a:gd name="T34" fmla="*/ 87 w 98"/>
              <a:gd name="T35" fmla="*/ 65 h 110"/>
              <a:gd name="T36" fmla="*/ 84 w 98"/>
              <a:gd name="T37" fmla="*/ 86 h 110"/>
              <a:gd name="T38" fmla="*/ 97 w 98"/>
              <a:gd name="T39" fmla="*/ 90 h 110"/>
              <a:gd name="T40" fmla="*/ 82 w 98"/>
              <a:gd name="T41" fmla="*/ 94 h 110"/>
              <a:gd name="T42" fmla="*/ 97 w 98"/>
              <a:gd name="T43" fmla="*/ 98 h 110"/>
              <a:gd name="T44" fmla="*/ 82 w 98"/>
              <a:gd name="T45" fmla="*/ 110 h 110"/>
              <a:gd name="T46" fmla="*/ 71 w 98"/>
              <a:gd name="T47" fmla="*/ 98 h 110"/>
              <a:gd name="T48" fmla="*/ 58 w 98"/>
              <a:gd name="T49" fmla="*/ 94 h 110"/>
              <a:gd name="T50" fmla="*/ 5 w 98"/>
              <a:gd name="T51" fmla="*/ 89 h 110"/>
              <a:gd name="T52" fmla="*/ 0 w 98"/>
              <a:gd name="T53" fmla="*/ 85 h 110"/>
              <a:gd name="T54" fmla="*/ 6 w 98"/>
              <a:gd name="T55" fmla="*/ 81 h 110"/>
              <a:gd name="T56" fmla="*/ 48 w 98"/>
              <a:gd name="T57" fmla="*/ 69 h 110"/>
              <a:gd name="T58" fmla="*/ 42 w 98"/>
              <a:gd name="T59" fmla="*/ 75 h 110"/>
              <a:gd name="T60" fmla="*/ 30 w 98"/>
              <a:gd name="T61" fmla="*/ 70 h 110"/>
              <a:gd name="T62" fmla="*/ 37 w 98"/>
              <a:gd name="T63" fmla="*/ 81 h 110"/>
              <a:gd name="T64" fmla="*/ 14 w 98"/>
              <a:gd name="T65" fmla="*/ 85 h 110"/>
              <a:gd name="T66" fmla="*/ 37 w 98"/>
              <a:gd name="T67" fmla="*/ 89 h 110"/>
              <a:gd name="T68" fmla="*/ 15 w 98"/>
              <a:gd name="T69" fmla="*/ 93 h 110"/>
              <a:gd name="T70" fmla="*/ 40 w 98"/>
              <a:gd name="T71" fmla="*/ 100 h 110"/>
              <a:gd name="T72" fmla="*/ 30 w 98"/>
              <a:gd name="T73" fmla="*/ 110 h 110"/>
              <a:gd name="T74" fmla="*/ 0 w 98"/>
              <a:gd name="T75" fmla="*/ 93 h 110"/>
              <a:gd name="T76" fmla="*/ 54 w 98"/>
              <a:gd name="T77" fmla="*/ 29 h 110"/>
              <a:gd name="T78" fmla="*/ 56 w 98"/>
              <a:gd name="T79" fmla="*/ 22 h 110"/>
              <a:gd name="T80" fmla="*/ 67 w 98"/>
              <a:gd name="T81" fmla="*/ 5 h 110"/>
              <a:gd name="T82" fmla="*/ 88 w 98"/>
              <a:gd name="T83" fmla="*/ 5 h 110"/>
              <a:gd name="T84" fmla="*/ 87 w 98"/>
              <a:gd name="T85" fmla="*/ 16 h 110"/>
              <a:gd name="T86" fmla="*/ 76 w 98"/>
              <a:gd name="T87" fmla="*/ 11 h 110"/>
              <a:gd name="T88" fmla="*/ 67 w 98"/>
              <a:gd name="T89" fmla="*/ 15 h 110"/>
              <a:gd name="T90" fmla="*/ 68 w 98"/>
              <a:gd name="T91" fmla="*/ 27 h 110"/>
              <a:gd name="T92" fmla="*/ 83 w 98"/>
              <a:gd name="T93" fmla="*/ 29 h 110"/>
              <a:gd name="T94" fmla="*/ 71 w 98"/>
              <a:gd name="T95" fmla="*/ 34 h 110"/>
              <a:gd name="T96" fmla="*/ 72 w 98"/>
              <a:gd name="T97" fmla="*/ 42 h 110"/>
              <a:gd name="T98" fmla="*/ 83 w 98"/>
              <a:gd name="T99" fmla="*/ 44 h 110"/>
              <a:gd name="T100" fmla="*/ 96 w 98"/>
              <a:gd name="T101" fmla="*/ 49 h 110"/>
              <a:gd name="T102" fmla="*/ 70 w 98"/>
              <a:gd name="T103" fmla="*/ 50 h 110"/>
              <a:gd name="T104" fmla="*/ 62 w 98"/>
              <a:gd name="T105" fmla="*/ 53 h 110"/>
              <a:gd name="T106" fmla="*/ 58 w 98"/>
              <a:gd name="T107" fmla="*/ 45 h 110"/>
              <a:gd name="T108" fmla="*/ 60 w 98"/>
              <a:gd name="T109" fmla="*/ 34 h 110"/>
              <a:gd name="T110" fmla="*/ 54 w 98"/>
              <a:gd name="T111" fmla="*/ 29 h 110"/>
              <a:gd name="T112" fmla="*/ 19 w 98"/>
              <a:gd name="T113" fmla="*/ 13 h 110"/>
              <a:gd name="T114" fmla="*/ 19 w 98"/>
              <a:gd name="T115" fmla="*/ 19 h 110"/>
              <a:gd name="T116" fmla="*/ 23 w 98"/>
              <a:gd name="T117" fmla="*/ 10 h 110"/>
              <a:gd name="T118" fmla="*/ 33 w 98"/>
              <a:gd name="T119" fmla="*/ 42 h 110"/>
              <a:gd name="T120" fmla="*/ 34 w 98"/>
              <a:gd name="T121" fmla="*/ 34 h 110"/>
              <a:gd name="T122" fmla="*/ 28 w 98"/>
              <a:gd name="T123" fmla="*/ 44 h 1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8"/>
              <a:gd name="T187" fmla="*/ 0 h 110"/>
              <a:gd name="T188" fmla="*/ 98 w 98"/>
              <a:gd name="T189" fmla="*/ 110 h 1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8" h="110">
                <a:moveTo>
                  <a:pt x="23" y="44"/>
                </a:moveTo>
                <a:cubicBezTo>
                  <a:pt x="23" y="30"/>
                  <a:pt x="23" y="30"/>
                  <a:pt x="23" y="30"/>
                </a:cubicBezTo>
                <a:cubicBezTo>
                  <a:pt x="18" y="29"/>
                  <a:pt x="14" y="27"/>
                  <a:pt x="11" y="25"/>
                </a:cubicBezTo>
                <a:cubicBezTo>
                  <a:pt x="9" y="23"/>
                  <a:pt x="8" y="20"/>
                  <a:pt x="8" y="16"/>
                </a:cubicBezTo>
                <a:cubicBezTo>
                  <a:pt x="8" y="13"/>
                  <a:pt x="9" y="10"/>
                  <a:pt x="12" y="8"/>
                </a:cubicBezTo>
                <a:cubicBezTo>
                  <a:pt x="15" y="5"/>
                  <a:pt x="18" y="4"/>
                  <a:pt x="23" y="4"/>
                </a:cubicBezTo>
                <a:cubicBezTo>
                  <a:pt x="23" y="0"/>
                  <a:pt x="23" y="0"/>
                  <a:pt x="23" y="0"/>
                </a:cubicBezTo>
                <a:cubicBezTo>
                  <a:pt x="28" y="0"/>
                  <a:pt x="28" y="0"/>
                  <a:pt x="28" y="0"/>
                </a:cubicBezTo>
                <a:cubicBezTo>
                  <a:pt x="28" y="4"/>
                  <a:pt x="28" y="4"/>
                  <a:pt x="28" y="4"/>
                </a:cubicBezTo>
                <a:cubicBezTo>
                  <a:pt x="33" y="4"/>
                  <a:pt x="36" y="5"/>
                  <a:pt x="38" y="7"/>
                </a:cubicBezTo>
                <a:cubicBezTo>
                  <a:pt x="41" y="9"/>
                  <a:pt x="43" y="11"/>
                  <a:pt x="43" y="15"/>
                </a:cubicBezTo>
                <a:cubicBezTo>
                  <a:pt x="33" y="16"/>
                  <a:pt x="33" y="16"/>
                  <a:pt x="33" y="16"/>
                </a:cubicBezTo>
                <a:cubicBezTo>
                  <a:pt x="33" y="13"/>
                  <a:pt x="31" y="11"/>
                  <a:pt x="28" y="11"/>
                </a:cubicBezTo>
                <a:cubicBezTo>
                  <a:pt x="28" y="23"/>
                  <a:pt x="28" y="23"/>
                  <a:pt x="28" y="23"/>
                </a:cubicBezTo>
                <a:cubicBezTo>
                  <a:pt x="35" y="24"/>
                  <a:pt x="39" y="26"/>
                  <a:pt x="41" y="28"/>
                </a:cubicBezTo>
                <a:cubicBezTo>
                  <a:pt x="44" y="30"/>
                  <a:pt x="45" y="33"/>
                  <a:pt x="45" y="37"/>
                </a:cubicBezTo>
                <a:cubicBezTo>
                  <a:pt x="45" y="41"/>
                  <a:pt x="43" y="44"/>
                  <a:pt x="40" y="46"/>
                </a:cubicBezTo>
                <a:cubicBezTo>
                  <a:pt x="38" y="49"/>
                  <a:pt x="34" y="51"/>
                  <a:pt x="28" y="51"/>
                </a:cubicBezTo>
                <a:cubicBezTo>
                  <a:pt x="28" y="57"/>
                  <a:pt x="28" y="57"/>
                  <a:pt x="28" y="57"/>
                </a:cubicBezTo>
                <a:cubicBezTo>
                  <a:pt x="23" y="57"/>
                  <a:pt x="23" y="57"/>
                  <a:pt x="23" y="57"/>
                </a:cubicBezTo>
                <a:cubicBezTo>
                  <a:pt x="23" y="51"/>
                  <a:pt x="23" y="51"/>
                  <a:pt x="23" y="51"/>
                </a:cubicBezTo>
                <a:cubicBezTo>
                  <a:pt x="18" y="51"/>
                  <a:pt x="15" y="50"/>
                  <a:pt x="12" y="47"/>
                </a:cubicBezTo>
                <a:cubicBezTo>
                  <a:pt x="9" y="45"/>
                  <a:pt x="7" y="42"/>
                  <a:pt x="6" y="38"/>
                </a:cubicBezTo>
                <a:cubicBezTo>
                  <a:pt x="17" y="37"/>
                  <a:pt x="17" y="37"/>
                  <a:pt x="17" y="37"/>
                </a:cubicBezTo>
                <a:cubicBezTo>
                  <a:pt x="17" y="38"/>
                  <a:pt x="18" y="40"/>
                  <a:pt x="19" y="41"/>
                </a:cubicBezTo>
                <a:cubicBezTo>
                  <a:pt x="20" y="42"/>
                  <a:pt x="21" y="43"/>
                  <a:pt x="23" y="44"/>
                </a:cubicBezTo>
                <a:close/>
                <a:moveTo>
                  <a:pt x="58" y="94"/>
                </a:moveTo>
                <a:cubicBezTo>
                  <a:pt x="71" y="94"/>
                  <a:pt x="71" y="94"/>
                  <a:pt x="71" y="94"/>
                </a:cubicBezTo>
                <a:cubicBezTo>
                  <a:pt x="71" y="90"/>
                  <a:pt x="71" y="90"/>
                  <a:pt x="71" y="90"/>
                </a:cubicBezTo>
                <a:cubicBezTo>
                  <a:pt x="58" y="90"/>
                  <a:pt x="58" y="90"/>
                  <a:pt x="58" y="90"/>
                </a:cubicBezTo>
                <a:cubicBezTo>
                  <a:pt x="58" y="86"/>
                  <a:pt x="58" y="86"/>
                  <a:pt x="58" y="86"/>
                </a:cubicBezTo>
                <a:cubicBezTo>
                  <a:pt x="69" y="86"/>
                  <a:pt x="69" y="86"/>
                  <a:pt x="69" y="86"/>
                </a:cubicBezTo>
                <a:cubicBezTo>
                  <a:pt x="55" y="65"/>
                  <a:pt x="55" y="65"/>
                  <a:pt x="55" y="65"/>
                </a:cubicBezTo>
                <a:cubicBezTo>
                  <a:pt x="65" y="65"/>
                  <a:pt x="65" y="65"/>
                  <a:pt x="65" y="65"/>
                </a:cubicBezTo>
                <a:cubicBezTo>
                  <a:pt x="76" y="82"/>
                  <a:pt x="76" y="82"/>
                  <a:pt x="76" y="82"/>
                </a:cubicBezTo>
                <a:cubicBezTo>
                  <a:pt x="87" y="65"/>
                  <a:pt x="87" y="65"/>
                  <a:pt x="87" y="65"/>
                </a:cubicBezTo>
                <a:cubicBezTo>
                  <a:pt x="98" y="65"/>
                  <a:pt x="98" y="65"/>
                  <a:pt x="98" y="65"/>
                </a:cubicBezTo>
                <a:cubicBezTo>
                  <a:pt x="84" y="86"/>
                  <a:pt x="84" y="86"/>
                  <a:pt x="84" y="86"/>
                </a:cubicBezTo>
                <a:cubicBezTo>
                  <a:pt x="97" y="86"/>
                  <a:pt x="97" y="86"/>
                  <a:pt x="97" y="86"/>
                </a:cubicBezTo>
                <a:cubicBezTo>
                  <a:pt x="97" y="90"/>
                  <a:pt x="97" y="90"/>
                  <a:pt x="97" y="90"/>
                </a:cubicBezTo>
                <a:cubicBezTo>
                  <a:pt x="82" y="90"/>
                  <a:pt x="82" y="90"/>
                  <a:pt x="82" y="90"/>
                </a:cubicBezTo>
                <a:cubicBezTo>
                  <a:pt x="82" y="94"/>
                  <a:pt x="82" y="94"/>
                  <a:pt x="82" y="94"/>
                </a:cubicBezTo>
                <a:cubicBezTo>
                  <a:pt x="97" y="94"/>
                  <a:pt x="97" y="94"/>
                  <a:pt x="97" y="94"/>
                </a:cubicBezTo>
                <a:cubicBezTo>
                  <a:pt x="97" y="98"/>
                  <a:pt x="97" y="98"/>
                  <a:pt x="97" y="98"/>
                </a:cubicBezTo>
                <a:cubicBezTo>
                  <a:pt x="82" y="98"/>
                  <a:pt x="82" y="98"/>
                  <a:pt x="82" y="98"/>
                </a:cubicBezTo>
                <a:cubicBezTo>
                  <a:pt x="82" y="110"/>
                  <a:pt x="82" y="110"/>
                  <a:pt x="82" y="110"/>
                </a:cubicBezTo>
                <a:cubicBezTo>
                  <a:pt x="71" y="110"/>
                  <a:pt x="71" y="110"/>
                  <a:pt x="71" y="110"/>
                </a:cubicBezTo>
                <a:cubicBezTo>
                  <a:pt x="71" y="98"/>
                  <a:pt x="71" y="98"/>
                  <a:pt x="71" y="98"/>
                </a:cubicBezTo>
                <a:cubicBezTo>
                  <a:pt x="58" y="98"/>
                  <a:pt x="58" y="98"/>
                  <a:pt x="58" y="98"/>
                </a:cubicBezTo>
                <a:cubicBezTo>
                  <a:pt x="58" y="94"/>
                  <a:pt x="58" y="94"/>
                  <a:pt x="58" y="94"/>
                </a:cubicBezTo>
                <a:close/>
                <a:moveTo>
                  <a:pt x="0" y="89"/>
                </a:moveTo>
                <a:cubicBezTo>
                  <a:pt x="5" y="89"/>
                  <a:pt x="5" y="89"/>
                  <a:pt x="5" y="89"/>
                </a:cubicBezTo>
                <a:cubicBezTo>
                  <a:pt x="5" y="88"/>
                  <a:pt x="5" y="86"/>
                  <a:pt x="5" y="85"/>
                </a:cubicBezTo>
                <a:cubicBezTo>
                  <a:pt x="0" y="85"/>
                  <a:pt x="0" y="85"/>
                  <a:pt x="0" y="85"/>
                </a:cubicBezTo>
                <a:cubicBezTo>
                  <a:pt x="0" y="81"/>
                  <a:pt x="0" y="81"/>
                  <a:pt x="0" y="81"/>
                </a:cubicBezTo>
                <a:cubicBezTo>
                  <a:pt x="6" y="81"/>
                  <a:pt x="6" y="81"/>
                  <a:pt x="6" y="81"/>
                </a:cubicBezTo>
                <a:cubicBezTo>
                  <a:pt x="8" y="71"/>
                  <a:pt x="16" y="62"/>
                  <a:pt x="30" y="62"/>
                </a:cubicBezTo>
                <a:cubicBezTo>
                  <a:pt x="37" y="62"/>
                  <a:pt x="43" y="65"/>
                  <a:pt x="48" y="69"/>
                </a:cubicBezTo>
                <a:cubicBezTo>
                  <a:pt x="48" y="70"/>
                  <a:pt x="49" y="70"/>
                  <a:pt x="49" y="71"/>
                </a:cubicBezTo>
                <a:cubicBezTo>
                  <a:pt x="42" y="75"/>
                  <a:pt x="42" y="75"/>
                  <a:pt x="42" y="75"/>
                </a:cubicBezTo>
                <a:cubicBezTo>
                  <a:pt x="42" y="75"/>
                  <a:pt x="42" y="75"/>
                  <a:pt x="42" y="74"/>
                </a:cubicBezTo>
                <a:cubicBezTo>
                  <a:pt x="39" y="71"/>
                  <a:pt x="35" y="70"/>
                  <a:pt x="30" y="70"/>
                </a:cubicBezTo>
                <a:cubicBezTo>
                  <a:pt x="22" y="70"/>
                  <a:pt x="17" y="75"/>
                  <a:pt x="15" y="81"/>
                </a:cubicBezTo>
                <a:cubicBezTo>
                  <a:pt x="37" y="81"/>
                  <a:pt x="37" y="81"/>
                  <a:pt x="37" y="81"/>
                </a:cubicBezTo>
                <a:cubicBezTo>
                  <a:pt x="37" y="85"/>
                  <a:pt x="37" y="85"/>
                  <a:pt x="37" y="85"/>
                </a:cubicBezTo>
                <a:cubicBezTo>
                  <a:pt x="14" y="85"/>
                  <a:pt x="14" y="85"/>
                  <a:pt x="14" y="85"/>
                </a:cubicBezTo>
                <a:cubicBezTo>
                  <a:pt x="14" y="86"/>
                  <a:pt x="14" y="88"/>
                  <a:pt x="14" y="89"/>
                </a:cubicBezTo>
                <a:cubicBezTo>
                  <a:pt x="37" y="89"/>
                  <a:pt x="37" y="89"/>
                  <a:pt x="37" y="89"/>
                </a:cubicBezTo>
                <a:cubicBezTo>
                  <a:pt x="37" y="93"/>
                  <a:pt x="37" y="93"/>
                  <a:pt x="37" y="93"/>
                </a:cubicBezTo>
                <a:cubicBezTo>
                  <a:pt x="15" y="93"/>
                  <a:pt x="15" y="93"/>
                  <a:pt x="15" y="93"/>
                </a:cubicBezTo>
                <a:cubicBezTo>
                  <a:pt x="18" y="99"/>
                  <a:pt x="22" y="103"/>
                  <a:pt x="30" y="103"/>
                </a:cubicBezTo>
                <a:cubicBezTo>
                  <a:pt x="34" y="103"/>
                  <a:pt x="37" y="102"/>
                  <a:pt x="40" y="100"/>
                </a:cubicBezTo>
                <a:cubicBezTo>
                  <a:pt x="47" y="104"/>
                  <a:pt x="47" y="104"/>
                  <a:pt x="47" y="104"/>
                </a:cubicBezTo>
                <a:cubicBezTo>
                  <a:pt x="42" y="108"/>
                  <a:pt x="36" y="110"/>
                  <a:pt x="30" y="110"/>
                </a:cubicBezTo>
                <a:cubicBezTo>
                  <a:pt x="17" y="110"/>
                  <a:pt x="9" y="103"/>
                  <a:pt x="6" y="93"/>
                </a:cubicBezTo>
                <a:cubicBezTo>
                  <a:pt x="0" y="93"/>
                  <a:pt x="0" y="93"/>
                  <a:pt x="0" y="93"/>
                </a:cubicBezTo>
                <a:cubicBezTo>
                  <a:pt x="0" y="89"/>
                  <a:pt x="0" y="89"/>
                  <a:pt x="0" y="89"/>
                </a:cubicBezTo>
                <a:close/>
                <a:moveTo>
                  <a:pt x="54" y="29"/>
                </a:moveTo>
                <a:cubicBezTo>
                  <a:pt x="58" y="29"/>
                  <a:pt x="58" y="29"/>
                  <a:pt x="58" y="29"/>
                </a:cubicBezTo>
                <a:cubicBezTo>
                  <a:pt x="57" y="27"/>
                  <a:pt x="56" y="24"/>
                  <a:pt x="56" y="22"/>
                </a:cubicBezTo>
                <a:cubicBezTo>
                  <a:pt x="56" y="18"/>
                  <a:pt x="56" y="15"/>
                  <a:pt x="58" y="12"/>
                </a:cubicBezTo>
                <a:cubicBezTo>
                  <a:pt x="60" y="9"/>
                  <a:pt x="63" y="6"/>
                  <a:pt x="67" y="5"/>
                </a:cubicBezTo>
                <a:cubicBezTo>
                  <a:pt x="70" y="4"/>
                  <a:pt x="72" y="3"/>
                  <a:pt x="75" y="3"/>
                </a:cubicBezTo>
                <a:cubicBezTo>
                  <a:pt x="80" y="3"/>
                  <a:pt x="84" y="3"/>
                  <a:pt x="88" y="5"/>
                </a:cubicBezTo>
                <a:cubicBezTo>
                  <a:pt x="91" y="7"/>
                  <a:pt x="94" y="10"/>
                  <a:pt x="96" y="13"/>
                </a:cubicBezTo>
                <a:cubicBezTo>
                  <a:pt x="87" y="16"/>
                  <a:pt x="87" y="16"/>
                  <a:pt x="87" y="16"/>
                </a:cubicBezTo>
                <a:cubicBezTo>
                  <a:pt x="86" y="14"/>
                  <a:pt x="84" y="13"/>
                  <a:pt x="82" y="12"/>
                </a:cubicBezTo>
                <a:cubicBezTo>
                  <a:pt x="81" y="11"/>
                  <a:pt x="78" y="11"/>
                  <a:pt x="76" y="11"/>
                </a:cubicBezTo>
                <a:cubicBezTo>
                  <a:pt x="74" y="11"/>
                  <a:pt x="73" y="11"/>
                  <a:pt x="71" y="12"/>
                </a:cubicBezTo>
                <a:cubicBezTo>
                  <a:pt x="69" y="13"/>
                  <a:pt x="68" y="14"/>
                  <a:pt x="67" y="15"/>
                </a:cubicBezTo>
                <a:cubicBezTo>
                  <a:pt x="66" y="17"/>
                  <a:pt x="66" y="19"/>
                  <a:pt x="66" y="21"/>
                </a:cubicBezTo>
                <a:cubicBezTo>
                  <a:pt x="66" y="23"/>
                  <a:pt x="67" y="25"/>
                  <a:pt x="68" y="27"/>
                </a:cubicBezTo>
                <a:cubicBezTo>
                  <a:pt x="68" y="28"/>
                  <a:pt x="69" y="28"/>
                  <a:pt x="69" y="29"/>
                </a:cubicBezTo>
                <a:cubicBezTo>
                  <a:pt x="83" y="29"/>
                  <a:pt x="83" y="29"/>
                  <a:pt x="83" y="29"/>
                </a:cubicBezTo>
                <a:cubicBezTo>
                  <a:pt x="83" y="34"/>
                  <a:pt x="83" y="34"/>
                  <a:pt x="83" y="34"/>
                </a:cubicBezTo>
                <a:cubicBezTo>
                  <a:pt x="71" y="34"/>
                  <a:pt x="71" y="34"/>
                  <a:pt x="71" y="34"/>
                </a:cubicBezTo>
                <a:cubicBezTo>
                  <a:pt x="72" y="36"/>
                  <a:pt x="72" y="38"/>
                  <a:pt x="72" y="40"/>
                </a:cubicBezTo>
                <a:cubicBezTo>
                  <a:pt x="72" y="40"/>
                  <a:pt x="72" y="41"/>
                  <a:pt x="72" y="42"/>
                </a:cubicBezTo>
                <a:cubicBezTo>
                  <a:pt x="72" y="42"/>
                  <a:pt x="72" y="42"/>
                  <a:pt x="72" y="42"/>
                </a:cubicBezTo>
                <a:cubicBezTo>
                  <a:pt x="77" y="42"/>
                  <a:pt x="80" y="43"/>
                  <a:pt x="83" y="44"/>
                </a:cubicBezTo>
                <a:cubicBezTo>
                  <a:pt x="85" y="45"/>
                  <a:pt x="86" y="46"/>
                  <a:pt x="89" y="44"/>
                </a:cubicBezTo>
                <a:cubicBezTo>
                  <a:pt x="96" y="49"/>
                  <a:pt x="96" y="49"/>
                  <a:pt x="96" y="49"/>
                </a:cubicBezTo>
                <a:cubicBezTo>
                  <a:pt x="88" y="56"/>
                  <a:pt x="85" y="54"/>
                  <a:pt x="78" y="52"/>
                </a:cubicBezTo>
                <a:cubicBezTo>
                  <a:pt x="76" y="51"/>
                  <a:pt x="74" y="50"/>
                  <a:pt x="70" y="50"/>
                </a:cubicBezTo>
                <a:cubicBezTo>
                  <a:pt x="69" y="49"/>
                  <a:pt x="67" y="50"/>
                  <a:pt x="65" y="51"/>
                </a:cubicBezTo>
                <a:cubicBezTo>
                  <a:pt x="64" y="52"/>
                  <a:pt x="63" y="53"/>
                  <a:pt x="62" y="53"/>
                </a:cubicBezTo>
                <a:cubicBezTo>
                  <a:pt x="56" y="47"/>
                  <a:pt x="56" y="47"/>
                  <a:pt x="56" y="47"/>
                </a:cubicBezTo>
                <a:cubicBezTo>
                  <a:pt x="56" y="47"/>
                  <a:pt x="57" y="46"/>
                  <a:pt x="58" y="45"/>
                </a:cubicBezTo>
                <a:cubicBezTo>
                  <a:pt x="61" y="44"/>
                  <a:pt x="62" y="42"/>
                  <a:pt x="62" y="40"/>
                </a:cubicBezTo>
                <a:cubicBezTo>
                  <a:pt x="62" y="38"/>
                  <a:pt x="61" y="36"/>
                  <a:pt x="60" y="34"/>
                </a:cubicBezTo>
                <a:cubicBezTo>
                  <a:pt x="54" y="34"/>
                  <a:pt x="54" y="34"/>
                  <a:pt x="54" y="34"/>
                </a:cubicBezTo>
                <a:cubicBezTo>
                  <a:pt x="54" y="29"/>
                  <a:pt x="54" y="29"/>
                  <a:pt x="54" y="29"/>
                </a:cubicBezTo>
                <a:close/>
                <a:moveTo>
                  <a:pt x="23" y="10"/>
                </a:moveTo>
                <a:cubicBezTo>
                  <a:pt x="21" y="11"/>
                  <a:pt x="20" y="12"/>
                  <a:pt x="19" y="13"/>
                </a:cubicBezTo>
                <a:cubicBezTo>
                  <a:pt x="18" y="14"/>
                  <a:pt x="18" y="15"/>
                  <a:pt x="18" y="16"/>
                </a:cubicBezTo>
                <a:cubicBezTo>
                  <a:pt x="18" y="17"/>
                  <a:pt x="18" y="18"/>
                  <a:pt x="19" y="19"/>
                </a:cubicBezTo>
                <a:cubicBezTo>
                  <a:pt x="20" y="20"/>
                  <a:pt x="21" y="21"/>
                  <a:pt x="23" y="21"/>
                </a:cubicBezTo>
                <a:cubicBezTo>
                  <a:pt x="23" y="10"/>
                  <a:pt x="23" y="10"/>
                  <a:pt x="23" y="10"/>
                </a:cubicBezTo>
                <a:close/>
                <a:moveTo>
                  <a:pt x="28" y="44"/>
                </a:moveTo>
                <a:cubicBezTo>
                  <a:pt x="30" y="44"/>
                  <a:pt x="32" y="43"/>
                  <a:pt x="33" y="42"/>
                </a:cubicBezTo>
                <a:cubicBezTo>
                  <a:pt x="35" y="41"/>
                  <a:pt x="35" y="39"/>
                  <a:pt x="35" y="38"/>
                </a:cubicBezTo>
                <a:cubicBezTo>
                  <a:pt x="35" y="36"/>
                  <a:pt x="35" y="35"/>
                  <a:pt x="34" y="34"/>
                </a:cubicBezTo>
                <a:cubicBezTo>
                  <a:pt x="33" y="33"/>
                  <a:pt x="31" y="32"/>
                  <a:pt x="28" y="32"/>
                </a:cubicBezTo>
                <a:lnTo>
                  <a:pt x="28" y="44"/>
                </a:lnTo>
                <a:close/>
              </a:path>
            </a:pathLst>
          </a:custGeom>
          <a:solidFill>
            <a:schemeClr val="bg1"/>
          </a:solidFill>
          <a:ln>
            <a:noFill/>
          </a:ln>
        </p:spPr>
        <p:txBody>
          <a:bodyPr/>
          <a:lstStyle>
            <a:defPPr>
              <a:defRPr lang="zh-CN"/>
            </a:defPPr>
            <a:lvl1pPr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1pPr>
            <a:lvl2pPr marL="341630" indent="116205"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2pPr>
            <a:lvl3pPr marL="684530" indent="230505"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3pPr>
            <a:lvl4pPr marL="1027430" indent="344805"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4pPr>
            <a:lvl5pPr marL="1370330" indent="459105" algn="l" defTabSz="683895" rtl="0" eaLnBrk="0" fontAlgn="base" hangingPunct="0">
              <a:spcBef>
                <a:spcPct val="0"/>
              </a:spcBef>
              <a:spcAft>
                <a:spcPct val="0"/>
              </a:spcAft>
              <a:defRPr sz="1300" kern="1200">
                <a:solidFill>
                  <a:schemeClr val="tx1"/>
                </a:solidFill>
                <a:latin typeface="华文细黑" panose="02010600040101010101" pitchFamily="2" charset="-122"/>
                <a:ea typeface="华文细黑" panose="02010600040101010101" pitchFamily="2" charset="-122"/>
                <a:cs typeface="+mn-cs"/>
              </a:defRPr>
            </a:lvl5pPr>
            <a:lvl6pPr marL="2286000" algn="l" defTabSz="914400" rtl="0" eaLnBrk="1" latinLnBrk="0" hangingPunct="1">
              <a:defRPr sz="1300" kern="1200">
                <a:solidFill>
                  <a:schemeClr val="tx1"/>
                </a:solidFill>
                <a:latin typeface="华文细黑" panose="02010600040101010101" pitchFamily="2" charset="-122"/>
                <a:ea typeface="华文细黑" panose="02010600040101010101" pitchFamily="2" charset="-122"/>
                <a:cs typeface="+mn-cs"/>
              </a:defRPr>
            </a:lvl6pPr>
            <a:lvl7pPr marL="2743200" algn="l" defTabSz="914400" rtl="0" eaLnBrk="1" latinLnBrk="0" hangingPunct="1">
              <a:defRPr sz="1300" kern="1200">
                <a:solidFill>
                  <a:schemeClr val="tx1"/>
                </a:solidFill>
                <a:latin typeface="华文细黑" panose="02010600040101010101" pitchFamily="2" charset="-122"/>
                <a:ea typeface="华文细黑" panose="02010600040101010101" pitchFamily="2" charset="-122"/>
                <a:cs typeface="+mn-cs"/>
              </a:defRPr>
            </a:lvl7pPr>
            <a:lvl8pPr marL="3200400" algn="l" defTabSz="914400" rtl="0" eaLnBrk="1" latinLnBrk="0" hangingPunct="1">
              <a:defRPr sz="1300" kern="1200">
                <a:solidFill>
                  <a:schemeClr val="tx1"/>
                </a:solidFill>
                <a:latin typeface="华文细黑" panose="02010600040101010101" pitchFamily="2" charset="-122"/>
                <a:ea typeface="华文细黑" panose="02010600040101010101" pitchFamily="2" charset="-122"/>
                <a:cs typeface="+mn-cs"/>
              </a:defRPr>
            </a:lvl8pPr>
            <a:lvl9pPr marL="3657600" algn="l" defTabSz="914400" rtl="0" eaLnBrk="1" latinLnBrk="0" hangingPunct="1">
              <a:defRPr sz="1300" kern="1200">
                <a:solidFill>
                  <a:schemeClr val="tx1"/>
                </a:solidFill>
                <a:latin typeface="华文细黑" panose="02010600040101010101" pitchFamily="2" charset="-122"/>
                <a:ea typeface="华文细黑" panose="02010600040101010101" pitchFamily="2" charset="-122"/>
                <a:cs typeface="+mn-cs"/>
              </a:defRPr>
            </a:lvl9pPr>
          </a:lstStyle>
          <a:p>
            <a:pPr defTabSz="685165" eaLnBrk="1" fontAlgn="auto" hangingPunct="1">
              <a:spcBef>
                <a:spcPts val="0"/>
              </a:spcBef>
              <a:spcAft>
                <a:spcPts val="0"/>
              </a:spcAft>
              <a:defRPr/>
            </a:pPr>
            <a:endParaRPr lang="zh-CN" altLang="zh-CN" sz="1350">
              <a:solidFill>
                <a:srgbClr val="000000"/>
              </a:solidFill>
              <a:latin typeface="Calibri" panose="020F0502020204030204" pitchFamily="34" charset="0"/>
              <a:ea typeface="+mn-ea"/>
              <a:sym typeface="宋体" panose="02010600030101010101" pitchFamily="2" charset="-122"/>
            </a:endParaRPr>
          </a:p>
        </p:txBody>
      </p:sp>
      <p:cxnSp>
        <p:nvCxnSpPr>
          <p:cNvPr id="11" name="直接连接符 10"/>
          <p:cNvCxnSpPr/>
          <p:nvPr/>
        </p:nvCxnSpPr>
        <p:spPr>
          <a:xfrm>
            <a:off x="9760489" y="2655732"/>
            <a:ext cx="0" cy="28098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2" name="文本框 127"/>
          <p:cNvSpPr>
            <a:spLocks noChangeArrowheads="1"/>
          </p:cNvSpPr>
          <p:nvPr/>
        </p:nvSpPr>
        <p:spPr bwMode="auto">
          <a:xfrm>
            <a:off x="9193014" y="4115531"/>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latin typeface="微软雅黑" panose="020B0503020204020204" pitchFamily="34" charset="-122"/>
                <a:ea typeface="微软雅黑" panose="020B0503020204020204" pitchFamily="34" charset="-122"/>
                <a:sym typeface="宋体" panose="02010600030101010101" pitchFamily="2" charset="-122"/>
              </a:rPr>
              <a:t>汽车金融</a:t>
            </a:r>
          </a:p>
        </p:txBody>
      </p:sp>
      <p:pic>
        <p:nvPicPr>
          <p:cNvPr id="13" name="Picture 6" descr="女人与笔记本电脑使用计算器"/>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Lst>
          </a:blip>
          <a:srcRect r="-410"/>
          <a:stretch>
            <a:fillRect/>
          </a:stretch>
        </p:blipFill>
        <p:spPr bwMode="auto">
          <a:xfrm>
            <a:off x="9750126" y="2929422"/>
            <a:ext cx="1434452" cy="1197842"/>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63"/>
          <p:cNvPicPr preferRelativeResize="0">
            <a:picLocks noChangeArrowheads="1"/>
          </p:cNvPicPr>
          <p:nvPr/>
        </p:nvPicPr>
        <p:blipFill>
          <a:blip r:embed="rId7" cstate="email">
            <a:extLst>
              <a:ext uri="{BEBA8EAE-BF5A-486C-A8C5-ECC9F3942E4B}">
                <a14:imgProps xmlns:a14="http://schemas.microsoft.com/office/drawing/2010/main">
                  <a14:imgLayer r:embed="rId8">
                    <a14:imgEffect>
                      <a14:saturation sat="33000"/>
                    </a14:imgEffect>
                  </a14:imgLayer>
                </a14:imgProps>
              </a:ext>
            </a:extLst>
          </a:blip>
          <a:srcRect/>
          <a:stretch>
            <a:fillRect/>
          </a:stretch>
        </p:blipFill>
        <p:spPr bwMode="auto">
          <a:xfrm>
            <a:off x="2460792" y="2932306"/>
            <a:ext cx="1440544" cy="119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nvGrpSpPr>
          <p:cNvPr id="15" name="Group 12"/>
          <p:cNvGrpSpPr/>
          <p:nvPr/>
        </p:nvGrpSpPr>
        <p:grpSpPr bwMode="auto">
          <a:xfrm>
            <a:off x="1037486" y="2932306"/>
            <a:ext cx="1440544" cy="1194958"/>
            <a:chOff x="0" y="0"/>
            <a:chExt cx="1440000" cy="1440000"/>
          </a:xfrm>
        </p:grpSpPr>
        <p:sp>
          <p:nvSpPr>
            <p:cNvPr id="16" name="矩形 65"/>
            <p:cNvSpPr>
              <a:spLocks noChangeArrowheads="1"/>
            </p:cNvSpPr>
            <p:nvPr/>
          </p:nvSpPr>
          <p:spPr bwMode="auto">
            <a:xfrm>
              <a:off x="0" y="0"/>
              <a:ext cx="1440000" cy="1440000"/>
            </a:xfrm>
            <a:prstGeom prst="rect">
              <a:avLst/>
            </a:prstGeom>
            <a:solidFill>
              <a:srgbClr val="DCCC75"/>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grpSp>
          <p:nvGrpSpPr>
            <p:cNvPr id="17" name="Group 14"/>
            <p:cNvGrpSpPr/>
            <p:nvPr/>
          </p:nvGrpSpPr>
          <p:grpSpPr bwMode="auto">
            <a:xfrm>
              <a:off x="554900" y="375513"/>
              <a:ext cx="330200" cy="688975"/>
              <a:chOff x="0" y="0"/>
              <a:chExt cx="330200" cy="688975"/>
            </a:xfrm>
          </p:grpSpPr>
          <p:sp>
            <p:nvSpPr>
              <p:cNvPr id="18" name="Freeform 6"/>
              <p:cNvSpPr>
                <a:spLocks noEditPoints="1" noChangeArrowheads="1"/>
              </p:cNvSpPr>
              <p:nvPr/>
            </p:nvSpPr>
            <p:spPr bwMode="auto">
              <a:xfrm>
                <a:off x="0" y="0"/>
                <a:ext cx="330200" cy="688975"/>
              </a:xfrm>
              <a:custGeom>
                <a:avLst/>
                <a:gdLst>
                  <a:gd name="T0" fmla="*/ 330200 w 88"/>
                  <a:gd name="T1" fmla="*/ 538379 h 183"/>
                  <a:gd name="T2" fmla="*/ 330200 w 88"/>
                  <a:gd name="T3" fmla="*/ 380254 h 183"/>
                  <a:gd name="T4" fmla="*/ 232641 w 88"/>
                  <a:gd name="T5" fmla="*/ 233423 h 183"/>
                  <a:gd name="T6" fmla="*/ 180109 w 88"/>
                  <a:gd name="T7" fmla="*/ 188245 h 183"/>
                  <a:gd name="T8" fmla="*/ 176357 w 88"/>
                  <a:gd name="T9" fmla="*/ 158125 h 183"/>
                  <a:gd name="T10" fmla="*/ 131330 w 88"/>
                  <a:gd name="T11" fmla="*/ 105417 h 183"/>
                  <a:gd name="T12" fmla="*/ 108816 w 88"/>
                  <a:gd name="T13" fmla="*/ 86592 h 183"/>
                  <a:gd name="T14" fmla="*/ 90055 w 88"/>
                  <a:gd name="T15" fmla="*/ 22589 h 183"/>
                  <a:gd name="T16" fmla="*/ 90055 w 88"/>
                  <a:gd name="T17" fmla="*/ 11295 h 183"/>
                  <a:gd name="T18" fmla="*/ 82550 w 88"/>
                  <a:gd name="T19" fmla="*/ 0 h 183"/>
                  <a:gd name="T20" fmla="*/ 71293 w 88"/>
                  <a:gd name="T21" fmla="*/ 0 h 183"/>
                  <a:gd name="T22" fmla="*/ 63789 w 88"/>
                  <a:gd name="T23" fmla="*/ 3765 h 183"/>
                  <a:gd name="T24" fmla="*/ 60036 w 88"/>
                  <a:gd name="T25" fmla="*/ 11295 h 183"/>
                  <a:gd name="T26" fmla="*/ 60036 w 88"/>
                  <a:gd name="T27" fmla="*/ 22589 h 183"/>
                  <a:gd name="T28" fmla="*/ 86302 w 88"/>
                  <a:gd name="T29" fmla="*/ 109182 h 183"/>
                  <a:gd name="T30" fmla="*/ 116320 w 88"/>
                  <a:gd name="T31" fmla="*/ 131771 h 183"/>
                  <a:gd name="T32" fmla="*/ 146339 w 88"/>
                  <a:gd name="T33" fmla="*/ 169420 h 183"/>
                  <a:gd name="T34" fmla="*/ 150091 w 88"/>
                  <a:gd name="T35" fmla="*/ 188245 h 183"/>
                  <a:gd name="T36" fmla="*/ 97559 w 88"/>
                  <a:gd name="T37" fmla="*/ 233423 h 183"/>
                  <a:gd name="T38" fmla="*/ 0 w 88"/>
                  <a:gd name="T39" fmla="*/ 380254 h 183"/>
                  <a:gd name="T40" fmla="*/ 0 w 88"/>
                  <a:gd name="T41" fmla="*/ 538379 h 183"/>
                  <a:gd name="T42" fmla="*/ 165100 w 88"/>
                  <a:gd name="T43" fmla="*/ 688975 h 183"/>
                  <a:gd name="T44" fmla="*/ 330200 w 88"/>
                  <a:gd name="T45" fmla="*/ 538379 h 183"/>
                  <a:gd name="T46" fmla="*/ 232641 w 88"/>
                  <a:gd name="T47" fmla="*/ 361430 h 183"/>
                  <a:gd name="T48" fmla="*/ 232641 w 88"/>
                  <a:gd name="T49" fmla="*/ 267307 h 183"/>
                  <a:gd name="T50" fmla="*/ 296430 w 88"/>
                  <a:gd name="T51" fmla="*/ 380254 h 183"/>
                  <a:gd name="T52" fmla="*/ 296430 w 88"/>
                  <a:gd name="T53" fmla="*/ 448022 h 183"/>
                  <a:gd name="T54" fmla="*/ 180109 w 88"/>
                  <a:gd name="T55" fmla="*/ 448022 h 183"/>
                  <a:gd name="T56" fmla="*/ 180109 w 88"/>
                  <a:gd name="T57" fmla="*/ 417903 h 183"/>
                  <a:gd name="T58" fmla="*/ 232641 w 88"/>
                  <a:gd name="T59" fmla="*/ 361430 h 183"/>
                  <a:gd name="T60" fmla="*/ 127577 w 88"/>
                  <a:gd name="T61" fmla="*/ 244718 h 183"/>
                  <a:gd name="T62" fmla="*/ 165100 w 88"/>
                  <a:gd name="T63" fmla="*/ 218364 h 183"/>
                  <a:gd name="T64" fmla="*/ 202623 w 88"/>
                  <a:gd name="T65" fmla="*/ 244718 h 183"/>
                  <a:gd name="T66" fmla="*/ 202623 w 88"/>
                  <a:gd name="T67" fmla="*/ 361430 h 183"/>
                  <a:gd name="T68" fmla="*/ 165100 w 88"/>
                  <a:gd name="T69" fmla="*/ 387784 h 183"/>
                  <a:gd name="T70" fmla="*/ 127577 w 88"/>
                  <a:gd name="T71" fmla="*/ 361430 h 183"/>
                  <a:gd name="T72" fmla="*/ 127577 w 88"/>
                  <a:gd name="T73" fmla="*/ 244718 h 183"/>
                  <a:gd name="T74" fmla="*/ 33770 w 88"/>
                  <a:gd name="T75" fmla="*/ 380254 h 183"/>
                  <a:gd name="T76" fmla="*/ 97559 w 88"/>
                  <a:gd name="T77" fmla="*/ 267307 h 183"/>
                  <a:gd name="T78" fmla="*/ 97559 w 88"/>
                  <a:gd name="T79" fmla="*/ 361430 h 183"/>
                  <a:gd name="T80" fmla="*/ 150091 w 88"/>
                  <a:gd name="T81" fmla="*/ 417903 h 183"/>
                  <a:gd name="T82" fmla="*/ 150091 w 88"/>
                  <a:gd name="T83" fmla="*/ 448022 h 183"/>
                  <a:gd name="T84" fmla="*/ 33770 w 88"/>
                  <a:gd name="T85" fmla="*/ 448022 h 183"/>
                  <a:gd name="T86" fmla="*/ 33770 w 88"/>
                  <a:gd name="T87" fmla="*/ 380254 h 183"/>
                  <a:gd name="T88" fmla="*/ 33770 w 88"/>
                  <a:gd name="T89" fmla="*/ 538379 h 183"/>
                  <a:gd name="T90" fmla="*/ 33770 w 88"/>
                  <a:gd name="T91" fmla="*/ 474376 h 183"/>
                  <a:gd name="T92" fmla="*/ 296430 w 88"/>
                  <a:gd name="T93" fmla="*/ 474376 h 183"/>
                  <a:gd name="T94" fmla="*/ 296430 w 88"/>
                  <a:gd name="T95" fmla="*/ 538379 h 183"/>
                  <a:gd name="T96" fmla="*/ 165100 w 88"/>
                  <a:gd name="T97" fmla="*/ 658856 h 183"/>
                  <a:gd name="T98" fmla="*/ 33770 w 88"/>
                  <a:gd name="T99" fmla="*/ 538379 h 1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8"/>
                  <a:gd name="T151" fmla="*/ 0 h 183"/>
                  <a:gd name="T152" fmla="*/ 88 w 88"/>
                  <a:gd name="T153" fmla="*/ 183 h 1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8" h="183">
                    <a:moveTo>
                      <a:pt x="88" y="143"/>
                    </a:moveTo>
                    <a:cubicBezTo>
                      <a:pt x="88" y="101"/>
                      <a:pt x="88" y="101"/>
                      <a:pt x="88" y="101"/>
                    </a:cubicBezTo>
                    <a:cubicBezTo>
                      <a:pt x="88" y="84"/>
                      <a:pt x="78" y="69"/>
                      <a:pt x="62" y="62"/>
                    </a:cubicBezTo>
                    <a:cubicBezTo>
                      <a:pt x="61" y="55"/>
                      <a:pt x="56" y="51"/>
                      <a:pt x="48" y="50"/>
                    </a:cubicBezTo>
                    <a:cubicBezTo>
                      <a:pt x="48" y="47"/>
                      <a:pt x="48" y="45"/>
                      <a:pt x="47" y="42"/>
                    </a:cubicBezTo>
                    <a:cubicBezTo>
                      <a:pt x="45" y="35"/>
                      <a:pt x="40" y="31"/>
                      <a:pt x="35" y="28"/>
                    </a:cubicBezTo>
                    <a:cubicBezTo>
                      <a:pt x="33" y="27"/>
                      <a:pt x="31" y="25"/>
                      <a:pt x="29" y="23"/>
                    </a:cubicBezTo>
                    <a:cubicBezTo>
                      <a:pt x="25" y="19"/>
                      <a:pt x="25" y="13"/>
                      <a:pt x="24" y="6"/>
                    </a:cubicBezTo>
                    <a:cubicBezTo>
                      <a:pt x="24" y="3"/>
                      <a:pt x="24" y="3"/>
                      <a:pt x="24" y="3"/>
                    </a:cubicBezTo>
                    <a:cubicBezTo>
                      <a:pt x="24" y="1"/>
                      <a:pt x="24" y="0"/>
                      <a:pt x="22" y="0"/>
                    </a:cubicBezTo>
                    <a:cubicBezTo>
                      <a:pt x="22" y="0"/>
                      <a:pt x="19" y="0"/>
                      <a:pt x="19" y="0"/>
                    </a:cubicBezTo>
                    <a:cubicBezTo>
                      <a:pt x="18" y="0"/>
                      <a:pt x="17" y="0"/>
                      <a:pt x="17" y="1"/>
                    </a:cubicBezTo>
                    <a:cubicBezTo>
                      <a:pt x="16" y="1"/>
                      <a:pt x="16" y="2"/>
                      <a:pt x="16" y="3"/>
                    </a:cubicBezTo>
                    <a:cubicBezTo>
                      <a:pt x="16" y="6"/>
                      <a:pt x="16" y="6"/>
                      <a:pt x="16" y="6"/>
                    </a:cubicBezTo>
                    <a:cubicBezTo>
                      <a:pt x="16" y="14"/>
                      <a:pt x="17" y="22"/>
                      <a:pt x="23" y="29"/>
                    </a:cubicBezTo>
                    <a:cubicBezTo>
                      <a:pt x="26" y="32"/>
                      <a:pt x="28" y="33"/>
                      <a:pt x="31" y="35"/>
                    </a:cubicBezTo>
                    <a:cubicBezTo>
                      <a:pt x="35" y="38"/>
                      <a:pt x="38" y="40"/>
                      <a:pt x="39" y="45"/>
                    </a:cubicBezTo>
                    <a:cubicBezTo>
                      <a:pt x="40" y="46"/>
                      <a:pt x="40" y="48"/>
                      <a:pt x="40" y="50"/>
                    </a:cubicBezTo>
                    <a:cubicBezTo>
                      <a:pt x="32" y="51"/>
                      <a:pt x="27" y="55"/>
                      <a:pt x="26" y="62"/>
                    </a:cubicBezTo>
                    <a:cubicBezTo>
                      <a:pt x="11" y="69"/>
                      <a:pt x="0" y="84"/>
                      <a:pt x="0" y="101"/>
                    </a:cubicBezTo>
                    <a:cubicBezTo>
                      <a:pt x="0" y="143"/>
                      <a:pt x="0" y="143"/>
                      <a:pt x="0" y="143"/>
                    </a:cubicBezTo>
                    <a:cubicBezTo>
                      <a:pt x="0" y="166"/>
                      <a:pt x="19" y="183"/>
                      <a:pt x="44" y="183"/>
                    </a:cubicBezTo>
                    <a:cubicBezTo>
                      <a:pt x="69" y="183"/>
                      <a:pt x="88" y="166"/>
                      <a:pt x="88" y="143"/>
                    </a:cubicBezTo>
                    <a:close/>
                    <a:moveTo>
                      <a:pt x="62" y="96"/>
                    </a:moveTo>
                    <a:cubicBezTo>
                      <a:pt x="62" y="71"/>
                      <a:pt x="62" y="71"/>
                      <a:pt x="62" y="71"/>
                    </a:cubicBezTo>
                    <a:cubicBezTo>
                      <a:pt x="73" y="77"/>
                      <a:pt x="79" y="89"/>
                      <a:pt x="79" y="101"/>
                    </a:cubicBezTo>
                    <a:cubicBezTo>
                      <a:pt x="79" y="119"/>
                      <a:pt x="79" y="119"/>
                      <a:pt x="79" y="119"/>
                    </a:cubicBezTo>
                    <a:cubicBezTo>
                      <a:pt x="48" y="119"/>
                      <a:pt x="48" y="119"/>
                      <a:pt x="48" y="119"/>
                    </a:cubicBezTo>
                    <a:cubicBezTo>
                      <a:pt x="48" y="111"/>
                      <a:pt x="48" y="111"/>
                      <a:pt x="48" y="111"/>
                    </a:cubicBezTo>
                    <a:cubicBezTo>
                      <a:pt x="57" y="110"/>
                      <a:pt x="62" y="104"/>
                      <a:pt x="62" y="96"/>
                    </a:cubicBezTo>
                    <a:close/>
                    <a:moveTo>
                      <a:pt x="34" y="65"/>
                    </a:moveTo>
                    <a:cubicBezTo>
                      <a:pt x="34" y="63"/>
                      <a:pt x="34" y="58"/>
                      <a:pt x="44" y="58"/>
                    </a:cubicBezTo>
                    <a:cubicBezTo>
                      <a:pt x="54" y="58"/>
                      <a:pt x="54" y="63"/>
                      <a:pt x="54" y="65"/>
                    </a:cubicBezTo>
                    <a:cubicBezTo>
                      <a:pt x="54" y="96"/>
                      <a:pt x="54" y="96"/>
                      <a:pt x="54" y="96"/>
                    </a:cubicBezTo>
                    <a:cubicBezTo>
                      <a:pt x="54" y="102"/>
                      <a:pt x="48" y="103"/>
                      <a:pt x="44" y="103"/>
                    </a:cubicBezTo>
                    <a:cubicBezTo>
                      <a:pt x="40" y="103"/>
                      <a:pt x="34" y="102"/>
                      <a:pt x="34" y="96"/>
                    </a:cubicBezTo>
                    <a:lnTo>
                      <a:pt x="34" y="65"/>
                    </a:lnTo>
                    <a:close/>
                    <a:moveTo>
                      <a:pt x="9" y="101"/>
                    </a:moveTo>
                    <a:cubicBezTo>
                      <a:pt x="9" y="89"/>
                      <a:pt x="15" y="77"/>
                      <a:pt x="26" y="71"/>
                    </a:cubicBezTo>
                    <a:cubicBezTo>
                      <a:pt x="26" y="96"/>
                      <a:pt x="26" y="96"/>
                      <a:pt x="26" y="96"/>
                    </a:cubicBezTo>
                    <a:cubicBezTo>
                      <a:pt x="26" y="104"/>
                      <a:pt x="31" y="110"/>
                      <a:pt x="40" y="111"/>
                    </a:cubicBezTo>
                    <a:cubicBezTo>
                      <a:pt x="40" y="119"/>
                      <a:pt x="40" y="119"/>
                      <a:pt x="40" y="119"/>
                    </a:cubicBezTo>
                    <a:cubicBezTo>
                      <a:pt x="9" y="119"/>
                      <a:pt x="9" y="119"/>
                      <a:pt x="9" y="119"/>
                    </a:cubicBezTo>
                    <a:lnTo>
                      <a:pt x="9" y="101"/>
                    </a:lnTo>
                    <a:close/>
                    <a:moveTo>
                      <a:pt x="9" y="143"/>
                    </a:moveTo>
                    <a:cubicBezTo>
                      <a:pt x="9" y="126"/>
                      <a:pt x="9" y="126"/>
                      <a:pt x="9" y="126"/>
                    </a:cubicBezTo>
                    <a:cubicBezTo>
                      <a:pt x="79" y="126"/>
                      <a:pt x="79" y="126"/>
                      <a:pt x="79" y="126"/>
                    </a:cubicBezTo>
                    <a:cubicBezTo>
                      <a:pt x="79" y="143"/>
                      <a:pt x="79" y="143"/>
                      <a:pt x="79" y="143"/>
                    </a:cubicBezTo>
                    <a:cubicBezTo>
                      <a:pt x="79" y="162"/>
                      <a:pt x="65" y="175"/>
                      <a:pt x="44" y="175"/>
                    </a:cubicBezTo>
                    <a:cubicBezTo>
                      <a:pt x="23" y="175"/>
                      <a:pt x="9" y="162"/>
                      <a:pt x="9" y="14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19" name="Freeform 7"/>
              <p:cNvSpPr>
                <a:spLocks noChangeArrowheads="1"/>
              </p:cNvSpPr>
              <p:nvPr/>
            </p:nvSpPr>
            <p:spPr bwMode="auto">
              <a:xfrm>
                <a:off x="139700" y="244475"/>
                <a:ext cx="52388" cy="26988"/>
              </a:xfrm>
              <a:custGeom>
                <a:avLst/>
                <a:gdLst>
                  <a:gd name="T0" fmla="*/ 11226 w 14"/>
                  <a:gd name="T1" fmla="*/ 0 h 7"/>
                  <a:gd name="T2" fmla="*/ 0 w 14"/>
                  <a:gd name="T3" fmla="*/ 11566 h 7"/>
                  <a:gd name="T4" fmla="*/ 0 w 14"/>
                  <a:gd name="T5" fmla="*/ 15422 h 7"/>
                  <a:gd name="T6" fmla="*/ 11226 w 14"/>
                  <a:gd name="T7" fmla="*/ 26988 h 7"/>
                  <a:gd name="T8" fmla="*/ 41162 w 14"/>
                  <a:gd name="T9" fmla="*/ 26988 h 7"/>
                  <a:gd name="T10" fmla="*/ 52388 w 14"/>
                  <a:gd name="T11" fmla="*/ 15422 h 7"/>
                  <a:gd name="T12" fmla="*/ 52388 w 14"/>
                  <a:gd name="T13" fmla="*/ 11566 h 7"/>
                  <a:gd name="T14" fmla="*/ 41162 w 14"/>
                  <a:gd name="T15" fmla="*/ 0 h 7"/>
                  <a:gd name="T16" fmla="*/ 11226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3" y="0"/>
                    </a:moveTo>
                    <a:cubicBezTo>
                      <a:pt x="1" y="0"/>
                      <a:pt x="0" y="1"/>
                      <a:pt x="0" y="3"/>
                    </a:cubicBezTo>
                    <a:cubicBezTo>
                      <a:pt x="0" y="4"/>
                      <a:pt x="0" y="4"/>
                      <a:pt x="0" y="4"/>
                    </a:cubicBezTo>
                    <a:cubicBezTo>
                      <a:pt x="0" y="6"/>
                      <a:pt x="1" y="7"/>
                      <a:pt x="3" y="7"/>
                    </a:cubicBezTo>
                    <a:cubicBezTo>
                      <a:pt x="11" y="7"/>
                      <a:pt x="11" y="7"/>
                      <a:pt x="11" y="7"/>
                    </a:cubicBezTo>
                    <a:cubicBezTo>
                      <a:pt x="13" y="7"/>
                      <a:pt x="14" y="6"/>
                      <a:pt x="14" y="4"/>
                    </a:cubicBezTo>
                    <a:cubicBezTo>
                      <a:pt x="14" y="3"/>
                      <a:pt x="14" y="3"/>
                      <a:pt x="14" y="3"/>
                    </a:cubicBezTo>
                    <a:cubicBezTo>
                      <a:pt x="14" y="1"/>
                      <a:pt x="13" y="0"/>
                      <a:pt x="11" y="0"/>
                    </a:cubicBezTo>
                    <a:lnTo>
                      <a:pt x="3"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0" name="Freeform 8"/>
              <p:cNvSpPr>
                <a:spLocks noChangeArrowheads="1"/>
              </p:cNvSpPr>
              <p:nvPr/>
            </p:nvSpPr>
            <p:spPr bwMode="auto">
              <a:xfrm>
                <a:off x="139700" y="290513"/>
                <a:ext cx="52388" cy="30163"/>
              </a:xfrm>
              <a:custGeom>
                <a:avLst/>
                <a:gdLst>
                  <a:gd name="T0" fmla="*/ 11226 w 14"/>
                  <a:gd name="T1" fmla="*/ 0 h 8"/>
                  <a:gd name="T2" fmla="*/ 0 w 14"/>
                  <a:gd name="T3" fmla="*/ 11311 h 8"/>
                  <a:gd name="T4" fmla="*/ 0 w 14"/>
                  <a:gd name="T5" fmla="*/ 18852 h 8"/>
                  <a:gd name="T6" fmla="*/ 11226 w 14"/>
                  <a:gd name="T7" fmla="*/ 30163 h 8"/>
                  <a:gd name="T8" fmla="*/ 41162 w 14"/>
                  <a:gd name="T9" fmla="*/ 30163 h 8"/>
                  <a:gd name="T10" fmla="*/ 52388 w 14"/>
                  <a:gd name="T11" fmla="*/ 18852 h 8"/>
                  <a:gd name="T12" fmla="*/ 52388 w 14"/>
                  <a:gd name="T13" fmla="*/ 11311 h 8"/>
                  <a:gd name="T14" fmla="*/ 41162 w 14"/>
                  <a:gd name="T15" fmla="*/ 0 h 8"/>
                  <a:gd name="T16" fmla="*/ 11226 w 14"/>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8"/>
                  <a:gd name="T29" fmla="*/ 14 w 1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8">
                    <a:moveTo>
                      <a:pt x="3" y="0"/>
                    </a:moveTo>
                    <a:cubicBezTo>
                      <a:pt x="1" y="0"/>
                      <a:pt x="0" y="2"/>
                      <a:pt x="0" y="3"/>
                    </a:cubicBezTo>
                    <a:cubicBezTo>
                      <a:pt x="0" y="5"/>
                      <a:pt x="0" y="5"/>
                      <a:pt x="0" y="5"/>
                    </a:cubicBezTo>
                    <a:cubicBezTo>
                      <a:pt x="0" y="6"/>
                      <a:pt x="1" y="8"/>
                      <a:pt x="3" y="8"/>
                    </a:cubicBezTo>
                    <a:cubicBezTo>
                      <a:pt x="11" y="8"/>
                      <a:pt x="11" y="8"/>
                      <a:pt x="11" y="8"/>
                    </a:cubicBezTo>
                    <a:cubicBezTo>
                      <a:pt x="13" y="8"/>
                      <a:pt x="14" y="6"/>
                      <a:pt x="14" y="5"/>
                    </a:cubicBezTo>
                    <a:cubicBezTo>
                      <a:pt x="14" y="3"/>
                      <a:pt x="14" y="3"/>
                      <a:pt x="14" y="3"/>
                    </a:cubicBezTo>
                    <a:cubicBezTo>
                      <a:pt x="14" y="2"/>
                      <a:pt x="13" y="0"/>
                      <a:pt x="11" y="0"/>
                    </a:cubicBezTo>
                    <a:lnTo>
                      <a:pt x="3"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sp>
            <p:nvSpPr>
              <p:cNvPr id="21" name="Freeform 9"/>
              <p:cNvSpPr>
                <a:spLocks noChangeArrowheads="1"/>
              </p:cNvSpPr>
              <p:nvPr/>
            </p:nvSpPr>
            <p:spPr bwMode="auto">
              <a:xfrm>
                <a:off x="139700" y="339725"/>
                <a:ext cx="52388" cy="25400"/>
              </a:xfrm>
              <a:custGeom>
                <a:avLst/>
                <a:gdLst>
                  <a:gd name="T0" fmla="*/ 11226 w 14"/>
                  <a:gd name="T1" fmla="*/ 0 h 7"/>
                  <a:gd name="T2" fmla="*/ 0 w 14"/>
                  <a:gd name="T3" fmla="*/ 10886 h 7"/>
                  <a:gd name="T4" fmla="*/ 0 w 14"/>
                  <a:gd name="T5" fmla="*/ 18143 h 7"/>
                  <a:gd name="T6" fmla="*/ 11226 w 14"/>
                  <a:gd name="T7" fmla="*/ 25400 h 7"/>
                  <a:gd name="T8" fmla="*/ 41162 w 14"/>
                  <a:gd name="T9" fmla="*/ 25400 h 7"/>
                  <a:gd name="T10" fmla="*/ 52388 w 14"/>
                  <a:gd name="T11" fmla="*/ 18143 h 7"/>
                  <a:gd name="T12" fmla="*/ 52388 w 14"/>
                  <a:gd name="T13" fmla="*/ 10886 h 7"/>
                  <a:gd name="T14" fmla="*/ 41162 w 14"/>
                  <a:gd name="T15" fmla="*/ 0 h 7"/>
                  <a:gd name="T16" fmla="*/ 11226 w 1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
                  <a:gd name="T29" fmla="*/ 14 w 1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
                    <a:moveTo>
                      <a:pt x="3" y="0"/>
                    </a:moveTo>
                    <a:cubicBezTo>
                      <a:pt x="1" y="0"/>
                      <a:pt x="0" y="1"/>
                      <a:pt x="0" y="3"/>
                    </a:cubicBezTo>
                    <a:cubicBezTo>
                      <a:pt x="0" y="5"/>
                      <a:pt x="0" y="5"/>
                      <a:pt x="0" y="5"/>
                    </a:cubicBezTo>
                    <a:cubicBezTo>
                      <a:pt x="0" y="6"/>
                      <a:pt x="1" y="7"/>
                      <a:pt x="3" y="7"/>
                    </a:cubicBezTo>
                    <a:cubicBezTo>
                      <a:pt x="11" y="7"/>
                      <a:pt x="11" y="7"/>
                      <a:pt x="11" y="7"/>
                    </a:cubicBezTo>
                    <a:cubicBezTo>
                      <a:pt x="13" y="7"/>
                      <a:pt x="14" y="6"/>
                      <a:pt x="14" y="5"/>
                    </a:cubicBezTo>
                    <a:cubicBezTo>
                      <a:pt x="14" y="3"/>
                      <a:pt x="14" y="3"/>
                      <a:pt x="14" y="3"/>
                    </a:cubicBezTo>
                    <a:cubicBezTo>
                      <a:pt x="14" y="1"/>
                      <a:pt x="13" y="0"/>
                      <a:pt x="11" y="0"/>
                    </a:cubicBezTo>
                    <a:lnTo>
                      <a:pt x="3"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p>
            </p:txBody>
          </p:sp>
        </p:grpSp>
      </p:grpSp>
      <p:cxnSp>
        <p:nvCxnSpPr>
          <p:cNvPr id="22" name="直接连接符 21"/>
          <p:cNvCxnSpPr/>
          <p:nvPr/>
        </p:nvCxnSpPr>
        <p:spPr>
          <a:xfrm>
            <a:off x="2478030" y="2655732"/>
            <a:ext cx="0" cy="28098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117"/>
          <p:cNvSpPr>
            <a:spLocks noChangeArrowheads="1"/>
          </p:cNvSpPr>
          <p:nvPr/>
        </p:nvSpPr>
        <p:spPr bwMode="auto">
          <a:xfrm>
            <a:off x="1808617" y="4115531"/>
            <a:ext cx="1338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b="1" dirty="0">
                <a:latin typeface="微软雅黑" panose="020B0503020204020204" pitchFamily="34" charset="-122"/>
                <a:ea typeface="微软雅黑" panose="020B0503020204020204" pitchFamily="34" charset="-122"/>
                <a:sym typeface="宋体" panose="02010600030101010101" pitchFamily="2" charset="-122"/>
              </a:rPr>
              <a:t>媒体事业群</a:t>
            </a:r>
          </a:p>
        </p:txBody>
      </p:sp>
      <p:pic>
        <p:nvPicPr>
          <p:cNvPr id="24" name="图片 23"/>
          <p:cNvPicPr>
            <a:picLocks noChangeAspect="1"/>
          </p:cNvPicPr>
          <p:nvPr/>
        </p:nvPicPr>
        <p:blipFill>
          <a:blip r:embed="rId9" cstate="print"/>
          <a:stretch>
            <a:fillRect/>
          </a:stretch>
        </p:blipFill>
        <p:spPr>
          <a:xfrm>
            <a:off x="4687567" y="4573434"/>
            <a:ext cx="933333" cy="342857"/>
          </a:xfrm>
          <a:prstGeom prst="rect">
            <a:avLst/>
          </a:prstGeom>
        </p:spPr>
      </p:pic>
      <p:pic>
        <p:nvPicPr>
          <p:cNvPr id="25" name="图片 24"/>
          <p:cNvPicPr>
            <a:picLocks noChangeAspect="1"/>
          </p:cNvPicPr>
          <p:nvPr/>
        </p:nvPicPr>
        <p:blipFill>
          <a:blip r:embed="rId10" cstate="email"/>
          <a:stretch>
            <a:fillRect/>
          </a:stretch>
        </p:blipFill>
        <p:spPr>
          <a:xfrm>
            <a:off x="6268542" y="4599938"/>
            <a:ext cx="1100700" cy="281822"/>
          </a:xfrm>
          <a:prstGeom prst="rect">
            <a:avLst/>
          </a:prstGeom>
        </p:spPr>
      </p:pic>
      <p:cxnSp>
        <p:nvCxnSpPr>
          <p:cNvPr id="26" name="直接连接符 25"/>
          <p:cNvCxnSpPr/>
          <p:nvPr/>
        </p:nvCxnSpPr>
        <p:spPr>
          <a:xfrm flipH="1">
            <a:off x="6012772" y="5044008"/>
            <a:ext cx="1262" cy="613508"/>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4430148" y="4851786"/>
            <a:ext cx="1883063" cy="955800"/>
            <a:chOff x="4769668" y="5740698"/>
            <a:chExt cx="1883063" cy="955800"/>
          </a:xfrm>
        </p:grpSpPr>
        <p:sp>
          <p:nvSpPr>
            <p:cNvPr id="28" name="矩形 121"/>
            <p:cNvSpPr>
              <a:spLocks noChangeArrowheads="1"/>
            </p:cNvSpPr>
            <p:nvPr/>
          </p:nvSpPr>
          <p:spPr bwMode="auto">
            <a:xfrm>
              <a:off x="4798243" y="6173278"/>
              <a:ext cx="1854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srgbClr val="DCCC75"/>
                  </a:solidFill>
                  <a:latin typeface="Impact" panose="020B0806030902050204" pitchFamily="34" charset="0"/>
                  <a:ea typeface="微软雅黑" panose="020B0503020204020204" pitchFamily="34" charset="-122"/>
                  <a:sym typeface="宋体" panose="02010600030101010101" pitchFamily="2" charset="-122"/>
                </a:rPr>
                <a:t>95%</a:t>
              </a:r>
            </a:p>
          </p:txBody>
        </p:sp>
        <p:grpSp>
          <p:nvGrpSpPr>
            <p:cNvPr id="29" name="组合 28"/>
            <p:cNvGrpSpPr/>
            <p:nvPr/>
          </p:nvGrpSpPr>
          <p:grpSpPr>
            <a:xfrm>
              <a:off x="4769668" y="5740698"/>
              <a:ext cx="1854488" cy="900697"/>
              <a:chOff x="4769668" y="5740698"/>
              <a:chExt cx="1854488" cy="900697"/>
            </a:xfrm>
          </p:grpSpPr>
          <p:sp>
            <p:nvSpPr>
              <p:cNvPr id="30" name="矩形 121"/>
              <p:cNvSpPr>
                <a:spLocks noChangeArrowheads="1"/>
              </p:cNvSpPr>
              <p:nvPr/>
            </p:nvSpPr>
            <p:spPr bwMode="auto">
              <a:xfrm>
                <a:off x="4769668" y="5740698"/>
                <a:ext cx="1854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srgbClr val="DCCC75"/>
                    </a:solidFill>
                    <a:latin typeface="Impact" panose="020B0806030902050204" pitchFamily="34" charset="0"/>
                    <a:ea typeface="微软雅黑" panose="020B0503020204020204" pitchFamily="34" charset="-122"/>
                    <a:sym typeface="宋体" panose="02010600030101010101" pitchFamily="2" charset="-122"/>
                  </a:rPr>
                  <a:t>1</a:t>
                </a:r>
                <a:r>
                  <a:rPr lang="zh-CN" altLang="en-US" sz="2800" b="1" dirty="0">
                    <a:solidFill>
                      <a:srgbClr val="DCCC75"/>
                    </a:solidFill>
                    <a:latin typeface="Impact" panose="020B0806030902050204" pitchFamily="34" charset="0"/>
                    <a:ea typeface="微软雅黑" panose="020B0503020204020204" pitchFamily="34" charset="-122"/>
                    <a:sym typeface="宋体" panose="02010600030101010101" pitchFamily="2" charset="-122"/>
                  </a:rPr>
                  <a:t>亿</a:t>
                </a:r>
                <a:r>
                  <a:rPr lang="en-US" altLang="zh-CN" sz="2800" dirty="0">
                    <a:solidFill>
                      <a:srgbClr val="DCCC75"/>
                    </a:solidFill>
                    <a:latin typeface="Impact" panose="020B0806030902050204" pitchFamily="34" charset="0"/>
                    <a:ea typeface="微软雅黑" panose="020B0503020204020204" pitchFamily="34" charset="-122"/>
                    <a:sym typeface="宋体" panose="02010600030101010101" pitchFamily="2" charset="-122"/>
                  </a:rPr>
                  <a:t>+</a:t>
                </a:r>
              </a:p>
            </p:txBody>
          </p:sp>
          <p:sp>
            <p:nvSpPr>
              <p:cNvPr id="31" name="矩形 30"/>
              <p:cNvSpPr/>
              <p:nvPr/>
            </p:nvSpPr>
            <p:spPr>
              <a:xfrm>
                <a:off x="5506392" y="5779621"/>
                <a:ext cx="748923" cy="430887"/>
              </a:xfrm>
              <a:prstGeom prst="rect">
                <a:avLst/>
              </a:prstGeom>
            </p:spPr>
            <p:txBody>
              <a:bodyPr wrap="none">
                <a:spAutoFit/>
              </a:bodyPr>
              <a:lstStyle/>
              <a:p>
                <a:pPr eaLnBrk="1" hangingPunct="1"/>
                <a:r>
                  <a:rPr lang="zh-CN" altLang="en-US" sz="1100" dirty="0">
                    <a:latin typeface="微软雅黑" panose="020B0503020204020204" pitchFamily="34" charset="-122"/>
                    <a:ea typeface="微软雅黑" panose="020B0503020204020204" pitchFamily="34" charset="-122"/>
                    <a:sym typeface="宋体" panose="02010600030101010101" pitchFamily="2" charset="-122"/>
                  </a:rPr>
                  <a:t>线索</a:t>
                </a:r>
                <a:endParaRPr lang="en-US" altLang="zh-CN" sz="1100" dirty="0">
                  <a:latin typeface="微软雅黑" panose="020B0503020204020204" pitchFamily="34" charset="-122"/>
                  <a:ea typeface="微软雅黑" panose="020B0503020204020204" pitchFamily="34" charset="-122"/>
                  <a:sym typeface="宋体" panose="02010600030101010101" pitchFamily="2" charset="-122"/>
                </a:endParaRPr>
              </a:p>
              <a:p>
                <a:pPr eaLnBrk="1" hangingPunct="1"/>
                <a:r>
                  <a:rPr lang="zh-CN" altLang="en-US" sz="1100" dirty="0">
                    <a:latin typeface="微软雅黑" panose="020B0503020204020204" pitchFamily="34" charset="-122"/>
                    <a:ea typeface="微软雅黑" panose="020B0503020204020204" pitchFamily="34" charset="-122"/>
                    <a:sym typeface="宋体" panose="02010600030101010101" pitchFamily="2" charset="-122"/>
                  </a:rPr>
                  <a:t>收集能力</a:t>
                </a:r>
                <a:endParaRPr lang="en-US" altLang="zh-CN" sz="11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矩形 31"/>
              <p:cNvSpPr/>
              <p:nvPr/>
            </p:nvSpPr>
            <p:spPr>
              <a:xfrm>
                <a:off x="5506392" y="6210508"/>
                <a:ext cx="748923" cy="430887"/>
              </a:xfrm>
              <a:prstGeom prst="rect">
                <a:avLst/>
              </a:prstGeom>
            </p:spPr>
            <p:txBody>
              <a:bodyPr wrap="none">
                <a:spAutoFit/>
              </a:bodyPr>
              <a:lstStyle/>
              <a:p>
                <a:pPr eaLnBrk="1" hangingPunct="1"/>
                <a:r>
                  <a:rPr lang="zh-CN" altLang="en-US" sz="1100" dirty="0">
                    <a:latin typeface="微软雅黑" panose="020B0503020204020204" pitchFamily="34" charset="-122"/>
                    <a:ea typeface="微软雅黑" panose="020B0503020204020204" pitchFamily="34" charset="-122"/>
                    <a:sym typeface="宋体" panose="02010600030101010101" pitchFamily="2" charset="-122"/>
                  </a:rPr>
                  <a:t>经销商</a:t>
                </a:r>
                <a:endParaRPr lang="en-US" altLang="zh-CN" sz="1100" dirty="0">
                  <a:latin typeface="微软雅黑" panose="020B0503020204020204" pitchFamily="34" charset="-122"/>
                  <a:ea typeface="微软雅黑" panose="020B0503020204020204" pitchFamily="34" charset="-122"/>
                  <a:sym typeface="宋体" panose="02010600030101010101" pitchFamily="2" charset="-122"/>
                </a:endParaRPr>
              </a:p>
              <a:p>
                <a:pPr eaLnBrk="1" hangingPunct="1"/>
                <a:r>
                  <a:rPr lang="zh-CN" altLang="en-US" sz="1100" dirty="0">
                    <a:latin typeface="微软雅黑" panose="020B0503020204020204" pitchFamily="34" charset="-122"/>
                    <a:ea typeface="微软雅黑" panose="020B0503020204020204" pitchFamily="34" charset="-122"/>
                    <a:sym typeface="宋体" panose="02010600030101010101" pitchFamily="2" charset="-122"/>
                  </a:rPr>
                  <a:t>覆盖能力</a:t>
                </a:r>
                <a:endParaRPr lang="en-US" altLang="zh-CN" sz="1100" dirty="0">
                  <a:latin typeface="微软雅黑" panose="020B0503020204020204" pitchFamily="34" charset="-122"/>
                  <a:ea typeface="微软雅黑" panose="020B0503020204020204" pitchFamily="34" charset="-122"/>
                  <a:sym typeface="宋体" panose="02010600030101010101" pitchFamily="2" charset="-122"/>
                </a:endParaRPr>
              </a:p>
            </p:txBody>
          </p:sp>
        </p:grpSp>
      </p:grpSp>
      <p:sp>
        <p:nvSpPr>
          <p:cNvPr id="33" name="矩形 121"/>
          <p:cNvSpPr>
            <a:spLocks noChangeArrowheads="1"/>
          </p:cNvSpPr>
          <p:nvPr/>
        </p:nvSpPr>
        <p:spPr bwMode="auto">
          <a:xfrm>
            <a:off x="6094198" y="4851786"/>
            <a:ext cx="1854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srgbClr val="DCCC75"/>
                </a:solidFill>
                <a:latin typeface="Impact" panose="020B0806030902050204" pitchFamily="34" charset="0"/>
                <a:ea typeface="微软雅黑" panose="020B0503020204020204" pitchFamily="34" charset="-122"/>
                <a:sym typeface="宋体" panose="02010600030101010101" pitchFamily="2" charset="-122"/>
              </a:rPr>
              <a:t>400</a:t>
            </a:r>
          </a:p>
        </p:txBody>
      </p:sp>
      <p:sp>
        <p:nvSpPr>
          <p:cNvPr id="34" name="矩形 33"/>
          <p:cNvSpPr/>
          <p:nvPr/>
        </p:nvSpPr>
        <p:spPr>
          <a:xfrm>
            <a:off x="6702941" y="4888260"/>
            <a:ext cx="748923" cy="430887"/>
          </a:xfrm>
          <a:prstGeom prst="rect">
            <a:avLst/>
          </a:prstGeom>
        </p:spPr>
        <p:txBody>
          <a:bodyPr wrap="none">
            <a:spAutoFit/>
          </a:bodyPr>
          <a:lstStyle/>
          <a:p>
            <a:r>
              <a:rPr lang="zh-CN" altLang="en-US" sz="1100" dirty="0">
                <a:latin typeface="微软雅黑" panose="020B0503020204020204" pitchFamily="34" charset="-122"/>
                <a:ea typeface="微软雅黑" panose="020B0503020204020204" pitchFamily="34" charset="-122"/>
              </a:rPr>
              <a:t>余名</a:t>
            </a:r>
            <a:endParaRPr lang="en-US" altLang="zh-CN" sz="1100" dirty="0">
              <a:latin typeface="微软雅黑" panose="020B0503020204020204" pitchFamily="34" charset="-122"/>
              <a:ea typeface="微软雅黑" panose="020B0503020204020204" pitchFamily="34" charset="-122"/>
            </a:endParaRPr>
          </a:p>
          <a:p>
            <a:r>
              <a:rPr lang="zh-CN" altLang="en-US" sz="1100" dirty="0">
                <a:latin typeface="微软雅黑" panose="020B0503020204020204" pitchFamily="34" charset="-122"/>
                <a:ea typeface="微软雅黑" panose="020B0503020204020204" pitchFamily="34" charset="-122"/>
              </a:rPr>
              <a:t>专业团队</a:t>
            </a:r>
            <a:endParaRPr lang="en-US" altLang="zh-CN" sz="1100" dirty="0">
              <a:latin typeface="微软雅黑" panose="020B0503020204020204" pitchFamily="34" charset="-122"/>
              <a:ea typeface="微软雅黑" panose="020B0503020204020204" pitchFamily="34" charset="-122"/>
            </a:endParaRPr>
          </a:p>
        </p:txBody>
      </p:sp>
      <p:sp>
        <p:nvSpPr>
          <p:cNvPr id="35" name="矩形 121"/>
          <p:cNvSpPr>
            <a:spLocks noChangeArrowheads="1"/>
          </p:cNvSpPr>
          <p:nvPr/>
        </p:nvSpPr>
        <p:spPr bwMode="auto">
          <a:xfrm>
            <a:off x="6094198" y="5283039"/>
            <a:ext cx="1854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srgbClr val="DCCC75"/>
                </a:solidFill>
                <a:latin typeface="Impact" panose="020B0806030902050204" pitchFamily="34" charset="0"/>
                <a:ea typeface="微软雅黑" panose="020B0503020204020204" pitchFamily="34" charset="-122"/>
                <a:sym typeface="宋体" panose="02010600030101010101" pitchFamily="2" charset="-122"/>
              </a:rPr>
              <a:t>32</a:t>
            </a:r>
            <a:r>
              <a:rPr lang="zh-CN" altLang="en-US" sz="2800" b="1" dirty="0">
                <a:solidFill>
                  <a:srgbClr val="DCCC75"/>
                </a:solidFill>
                <a:latin typeface="Impact" panose="020B0806030902050204" pitchFamily="34" charset="0"/>
                <a:ea typeface="微软雅黑" panose="020B0503020204020204" pitchFamily="34" charset="-122"/>
                <a:sym typeface="宋体" panose="02010600030101010101" pitchFamily="2" charset="-122"/>
              </a:rPr>
              <a:t>个</a:t>
            </a:r>
            <a:endParaRPr lang="en-US" altLang="zh-CN" sz="2800" b="1" dirty="0">
              <a:solidFill>
                <a:srgbClr val="DCCC75"/>
              </a:solidFill>
              <a:latin typeface="Impact" panose="020B0806030902050204" pitchFamily="34" charset="0"/>
              <a:ea typeface="微软雅黑" panose="020B0503020204020204" pitchFamily="34" charset="-122"/>
              <a:sym typeface="宋体" panose="02010600030101010101" pitchFamily="2" charset="-122"/>
            </a:endParaRPr>
          </a:p>
        </p:txBody>
      </p:sp>
      <p:sp>
        <p:nvSpPr>
          <p:cNvPr id="36" name="矩形 35"/>
          <p:cNvSpPr/>
          <p:nvPr/>
        </p:nvSpPr>
        <p:spPr>
          <a:xfrm>
            <a:off x="6829941" y="5319513"/>
            <a:ext cx="1031051" cy="430887"/>
          </a:xfrm>
          <a:prstGeom prst="rect">
            <a:avLst/>
          </a:prstGeom>
        </p:spPr>
        <p:txBody>
          <a:bodyPr wrap="none">
            <a:spAutoFit/>
          </a:bodyPr>
          <a:lstStyle/>
          <a:p>
            <a:r>
              <a:rPr lang="zh-CN" altLang="en-US" sz="1100" dirty="0">
                <a:latin typeface="微软雅黑" panose="020B0503020204020204" pitchFamily="34" charset="-122"/>
                <a:ea typeface="微软雅黑" panose="020B0503020204020204" pitchFamily="34" charset="-122"/>
              </a:rPr>
              <a:t>一、二线</a:t>
            </a:r>
            <a:endParaRPr lang="en-US" altLang="zh-CN" sz="1100" dirty="0">
              <a:latin typeface="微软雅黑" panose="020B0503020204020204" pitchFamily="34" charset="-122"/>
              <a:ea typeface="微软雅黑" panose="020B0503020204020204" pitchFamily="34" charset="-122"/>
            </a:endParaRPr>
          </a:p>
          <a:p>
            <a:r>
              <a:rPr lang="zh-CN" altLang="en-US" sz="1100" dirty="0">
                <a:latin typeface="微软雅黑" panose="020B0503020204020204" pitchFamily="34" charset="-122"/>
                <a:ea typeface="微软雅黑" panose="020B0503020204020204" pitchFamily="34" charset="-122"/>
              </a:rPr>
              <a:t>主流消费城市</a:t>
            </a:r>
          </a:p>
        </p:txBody>
      </p:sp>
      <p:pic>
        <p:nvPicPr>
          <p:cNvPr id="37" name="图片 36"/>
          <p:cNvPicPr>
            <a:picLocks noChangeAspect="1"/>
          </p:cNvPicPr>
          <p:nvPr/>
        </p:nvPicPr>
        <p:blipFill rotWithShape="1">
          <a:blip r:embed="rId11" cstate="email"/>
          <a:srcRect b="-507"/>
          <a:stretch>
            <a:fillRect/>
          </a:stretch>
        </p:blipFill>
        <p:spPr>
          <a:xfrm>
            <a:off x="9271586" y="4550068"/>
            <a:ext cx="1058057" cy="388004"/>
          </a:xfrm>
          <a:prstGeom prst="rect">
            <a:avLst/>
          </a:prstGeom>
        </p:spPr>
      </p:pic>
      <p:grpSp>
        <p:nvGrpSpPr>
          <p:cNvPr id="39" name="组合 38"/>
          <p:cNvGrpSpPr/>
          <p:nvPr/>
        </p:nvGrpSpPr>
        <p:grpSpPr>
          <a:xfrm>
            <a:off x="8186753" y="4896102"/>
            <a:ext cx="3165063" cy="942669"/>
            <a:chOff x="8088938" y="5475056"/>
            <a:chExt cx="3165063" cy="942669"/>
          </a:xfrm>
        </p:grpSpPr>
        <p:grpSp>
          <p:nvGrpSpPr>
            <p:cNvPr id="40" name="组合 39"/>
            <p:cNvGrpSpPr/>
            <p:nvPr/>
          </p:nvGrpSpPr>
          <p:grpSpPr>
            <a:xfrm>
              <a:off x="8088938" y="5491623"/>
              <a:ext cx="1689922" cy="926102"/>
              <a:chOff x="3317603" y="4531441"/>
              <a:chExt cx="3106934" cy="1702648"/>
            </a:xfrm>
          </p:grpSpPr>
          <p:sp>
            <p:nvSpPr>
              <p:cNvPr id="44" name="矩形 43"/>
              <p:cNvSpPr/>
              <p:nvPr/>
            </p:nvSpPr>
            <p:spPr>
              <a:xfrm>
                <a:off x="4189144" y="4598135"/>
                <a:ext cx="1530151" cy="735606"/>
              </a:xfrm>
              <a:prstGeom prst="rect">
                <a:avLst/>
              </a:prstGeom>
            </p:spPr>
            <p:txBody>
              <a:bodyPr wrap="none">
                <a:spAutoFit/>
              </a:bodyPr>
              <a:lstStyle/>
              <a:p>
                <a:r>
                  <a:rPr lang="en-US" altLang="zh-CN" sz="2000" b="1" dirty="0">
                    <a:latin typeface="微软雅黑" panose="020B0503020204020204" pitchFamily="34" charset="-122"/>
                    <a:ea typeface="微软雅黑" panose="020B0503020204020204" pitchFamily="34" charset="-122"/>
                  </a:rPr>
                  <a:t>5.5</a:t>
                </a:r>
                <a:r>
                  <a:rPr lang="zh-CN" altLang="en-US" sz="2000" b="1" dirty="0">
                    <a:latin typeface="微软雅黑" panose="020B0503020204020204" pitchFamily="34" charset="-122"/>
                    <a:ea typeface="微软雅黑" panose="020B0503020204020204" pitchFamily="34" charset="-122"/>
                  </a:rPr>
                  <a:t>亿</a:t>
                </a:r>
                <a:endParaRPr lang="zh-CN" altLang="en-US" sz="2000" b="1" dirty="0"/>
              </a:p>
            </p:txBody>
          </p:sp>
          <p:sp>
            <p:nvSpPr>
              <p:cNvPr id="45" name="矩形 44"/>
              <p:cNvSpPr/>
              <p:nvPr/>
            </p:nvSpPr>
            <p:spPr>
              <a:xfrm>
                <a:off x="5413628" y="4862557"/>
                <a:ext cx="811050" cy="452680"/>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美元</a:t>
                </a:r>
                <a:endParaRPr lang="zh-CN" altLang="en-US" sz="1000" dirty="0"/>
              </a:p>
            </p:txBody>
          </p:sp>
          <p:sp>
            <p:nvSpPr>
              <p:cNvPr id="46" name="KSO_Shape"/>
              <p:cNvSpPr/>
              <p:nvPr/>
            </p:nvSpPr>
            <p:spPr>
              <a:xfrm>
                <a:off x="3512545" y="4531441"/>
                <a:ext cx="778448" cy="655195"/>
              </a:xfrm>
              <a:custGeom>
                <a:avLst/>
                <a:gdLst>
                  <a:gd name="connsiteX0" fmla="*/ 2733675 w 5559425"/>
                  <a:gd name="connsiteY0" fmla="*/ 1498599 h 4676774"/>
                  <a:gd name="connsiteX1" fmla="*/ 2708275 w 5559425"/>
                  <a:gd name="connsiteY1" fmla="*/ 1501774 h 4676774"/>
                  <a:gd name="connsiteX2" fmla="*/ 2689225 w 5559425"/>
                  <a:gd name="connsiteY2" fmla="*/ 1511299 h 4676774"/>
                  <a:gd name="connsiteX3" fmla="*/ 2673350 w 5559425"/>
                  <a:gd name="connsiteY3" fmla="*/ 1520824 h 4676774"/>
                  <a:gd name="connsiteX4" fmla="*/ 2663825 w 5559425"/>
                  <a:gd name="connsiteY4" fmla="*/ 1536699 h 4676774"/>
                  <a:gd name="connsiteX5" fmla="*/ 2657475 w 5559425"/>
                  <a:gd name="connsiteY5" fmla="*/ 1555749 h 4676774"/>
                  <a:gd name="connsiteX6" fmla="*/ 2654300 w 5559425"/>
                  <a:gd name="connsiteY6" fmla="*/ 1577974 h 4676774"/>
                  <a:gd name="connsiteX7" fmla="*/ 2654300 w 5559425"/>
                  <a:gd name="connsiteY7" fmla="*/ 1603374 h 4676774"/>
                  <a:gd name="connsiteX8" fmla="*/ 2654300 w 5559425"/>
                  <a:gd name="connsiteY8" fmla="*/ 1758949 h 4676774"/>
                  <a:gd name="connsiteX9" fmla="*/ 2593975 w 5559425"/>
                  <a:gd name="connsiteY9" fmla="*/ 1771649 h 4676774"/>
                  <a:gd name="connsiteX10" fmla="*/ 2540000 w 5559425"/>
                  <a:gd name="connsiteY10" fmla="*/ 1787524 h 4676774"/>
                  <a:gd name="connsiteX11" fmla="*/ 2492375 w 5559425"/>
                  <a:gd name="connsiteY11" fmla="*/ 1806574 h 4676774"/>
                  <a:gd name="connsiteX12" fmla="*/ 2444750 w 5559425"/>
                  <a:gd name="connsiteY12" fmla="*/ 1828799 h 4676774"/>
                  <a:gd name="connsiteX13" fmla="*/ 2400300 w 5559425"/>
                  <a:gd name="connsiteY13" fmla="*/ 1854199 h 4676774"/>
                  <a:gd name="connsiteX14" fmla="*/ 2362200 w 5559425"/>
                  <a:gd name="connsiteY14" fmla="*/ 1879599 h 4676774"/>
                  <a:gd name="connsiteX15" fmla="*/ 2327275 w 5559425"/>
                  <a:gd name="connsiteY15" fmla="*/ 1911349 h 4676774"/>
                  <a:gd name="connsiteX16" fmla="*/ 2292350 w 5559425"/>
                  <a:gd name="connsiteY16" fmla="*/ 1943099 h 4676774"/>
                  <a:gd name="connsiteX17" fmla="*/ 2266950 w 5559425"/>
                  <a:gd name="connsiteY17" fmla="*/ 1978024 h 4676774"/>
                  <a:gd name="connsiteX18" fmla="*/ 2241550 w 5559425"/>
                  <a:gd name="connsiteY18" fmla="*/ 2016124 h 4676774"/>
                  <a:gd name="connsiteX19" fmla="*/ 2219325 w 5559425"/>
                  <a:gd name="connsiteY19" fmla="*/ 2054224 h 4676774"/>
                  <a:gd name="connsiteX20" fmla="*/ 2203450 w 5559425"/>
                  <a:gd name="connsiteY20" fmla="*/ 2092324 h 4676774"/>
                  <a:gd name="connsiteX21" fmla="*/ 2190750 w 5559425"/>
                  <a:gd name="connsiteY21" fmla="*/ 2130424 h 4676774"/>
                  <a:gd name="connsiteX22" fmla="*/ 2181225 w 5559425"/>
                  <a:gd name="connsiteY22" fmla="*/ 2168524 h 4676774"/>
                  <a:gd name="connsiteX23" fmla="*/ 2174875 w 5559425"/>
                  <a:gd name="connsiteY23" fmla="*/ 2209799 h 4676774"/>
                  <a:gd name="connsiteX24" fmla="*/ 2171700 w 5559425"/>
                  <a:gd name="connsiteY24" fmla="*/ 2251074 h 4676774"/>
                  <a:gd name="connsiteX25" fmla="*/ 2174875 w 5559425"/>
                  <a:gd name="connsiteY25" fmla="*/ 2314574 h 4676774"/>
                  <a:gd name="connsiteX26" fmla="*/ 2184400 w 5559425"/>
                  <a:gd name="connsiteY26" fmla="*/ 2371724 h 4676774"/>
                  <a:gd name="connsiteX27" fmla="*/ 2197100 w 5559425"/>
                  <a:gd name="connsiteY27" fmla="*/ 2425699 h 4676774"/>
                  <a:gd name="connsiteX28" fmla="*/ 2216150 w 5559425"/>
                  <a:gd name="connsiteY28" fmla="*/ 2476499 h 4676774"/>
                  <a:gd name="connsiteX29" fmla="*/ 2238375 w 5559425"/>
                  <a:gd name="connsiteY29" fmla="*/ 2520949 h 4676774"/>
                  <a:gd name="connsiteX30" fmla="*/ 2266950 w 5559425"/>
                  <a:gd name="connsiteY30" fmla="*/ 2562224 h 4676774"/>
                  <a:gd name="connsiteX31" fmla="*/ 2298700 w 5559425"/>
                  <a:gd name="connsiteY31" fmla="*/ 2603499 h 4676774"/>
                  <a:gd name="connsiteX32" fmla="*/ 2333625 w 5559425"/>
                  <a:gd name="connsiteY32" fmla="*/ 2638424 h 4676774"/>
                  <a:gd name="connsiteX33" fmla="*/ 2371725 w 5559425"/>
                  <a:gd name="connsiteY33" fmla="*/ 2670174 h 4676774"/>
                  <a:gd name="connsiteX34" fmla="*/ 2413000 w 5559425"/>
                  <a:gd name="connsiteY34" fmla="*/ 2701924 h 4676774"/>
                  <a:gd name="connsiteX35" fmla="*/ 2457450 w 5559425"/>
                  <a:gd name="connsiteY35" fmla="*/ 2730499 h 4676774"/>
                  <a:gd name="connsiteX36" fmla="*/ 2501900 w 5559425"/>
                  <a:gd name="connsiteY36" fmla="*/ 2755899 h 4676774"/>
                  <a:gd name="connsiteX37" fmla="*/ 2600325 w 5559425"/>
                  <a:gd name="connsiteY37" fmla="*/ 2803524 h 4676774"/>
                  <a:gd name="connsiteX38" fmla="*/ 2701925 w 5559425"/>
                  <a:gd name="connsiteY38" fmla="*/ 2844799 h 4676774"/>
                  <a:gd name="connsiteX39" fmla="*/ 2790825 w 5559425"/>
                  <a:gd name="connsiteY39" fmla="*/ 2882899 h 4676774"/>
                  <a:gd name="connsiteX40" fmla="*/ 2863850 w 5559425"/>
                  <a:gd name="connsiteY40" fmla="*/ 2920999 h 4676774"/>
                  <a:gd name="connsiteX41" fmla="*/ 2924175 w 5559425"/>
                  <a:gd name="connsiteY41" fmla="*/ 2955924 h 4676774"/>
                  <a:gd name="connsiteX42" fmla="*/ 2946400 w 5559425"/>
                  <a:gd name="connsiteY42" fmla="*/ 2974974 h 4676774"/>
                  <a:gd name="connsiteX43" fmla="*/ 2968625 w 5559425"/>
                  <a:gd name="connsiteY43" fmla="*/ 2994024 h 4676774"/>
                  <a:gd name="connsiteX44" fmla="*/ 2984500 w 5559425"/>
                  <a:gd name="connsiteY44" fmla="*/ 3009899 h 4676774"/>
                  <a:gd name="connsiteX45" fmla="*/ 3000375 w 5559425"/>
                  <a:gd name="connsiteY45" fmla="*/ 3032124 h 4676774"/>
                  <a:gd name="connsiteX46" fmla="*/ 3013075 w 5559425"/>
                  <a:gd name="connsiteY46" fmla="*/ 3051174 h 4676774"/>
                  <a:gd name="connsiteX47" fmla="*/ 3022600 w 5559425"/>
                  <a:gd name="connsiteY47" fmla="*/ 3073399 h 4676774"/>
                  <a:gd name="connsiteX48" fmla="*/ 3028950 w 5559425"/>
                  <a:gd name="connsiteY48" fmla="*/ 3095624 h 4676774"/>
                  <a:gd name="connsiteX49" fmla="*/ 3035300 w 5559425"/>
                  <a:gd name="connsiteY49" fmla="*/ 3121024 h 4676774"/>
                  <a:gd name="connsiteX50" fmla="*/ 3038475 w 5559425"/>
                  <a:gd name="connsiteY50" fmla="*/ 3146424 h 4676774"/>
                  <a:gd name="connsiteX51" fmla="*/ 3041650 w 5559425"/>
                  <a:gd name="connsiteY51" fmla="*/ 3171824 h 4676774"/>
                  <a:gd name="connsiteX52" fmla="*/ 3038475 w 5559425"/>
                  <a:gd name="connsiteY52" fmla="*/ 3203574 h 4676774"/>
                  <a:gd name="connsiteX53" fmla="*/ 3032125 w 5559425"/>
                  <a:gd name="connsiteY53" fmla="*/ 3232149 h 4676774"/>
                  <a:gd name="connsiteX54" fmla="*/ 3025775 w 5559425"/>
                  <a:gd name="connsiteY54" fmla="*/ 3257549 h 4676774"/>
                  <a:gd name="connsiteX55" fmla="*/ 3013075 w 5559425"/>
                  <a:gd name="connsiteY55" fmla="*/ 3279774 h 4676774"/>
                  <a:gd name="connsiteX56" fmla="*/ 2997200 w 5559425"/>
                  <a:gd name="connsiteY56" fmla="*/ 3301999 h 4676774"/>
                  <a:gd name="connsiteX57" fmla="*/ 2978150 w 5559425"/>
                  <a:gd name="connsiteY57" fmla="*/ 3317874 h 4676774"/>
                  <a:gd name="connsiteX58" fmla="*/ 2955925 w 5559425"/>
                  <a:gd name="connsiteY58" fmla="*/ 3333749 h 4676774"/>
                  <a:gd name="connsiteX59" fmla="*/ 2927350 w 5559425"/>
                  <a:gd name="connsiteY59" fmla="*/ 3349624 h 4676774"/>
                  <a:gd name="connsiteX60" fmla="*/ 2898775 w 5559425"/>
                  <a:gd name="connsiteY60" fmla="*/ 3359149 h 4676774"/>
                  <a:gd name="connsiteX61" fmla="*/ 2870200 w 5559425"/>
                  <a:gd name="connsiteY61" fmla="*/ 3371849 h 4676774"/>
                  <a:gd name="connsiteX62" fmla="*/ 2803525 w 5559425"/>
                  <a:gd name="connsiteY62" fmla="*/ 3384549 h 4676774"/>
                  <a:gd name="connsiteX63" fmla="*/ 2733675 w 5559425"/>
                  <a:gd name="connsiteY63" fmla="*/ 3394074 h 4676774"/>
                  <a:gd name="connsiteX64" fmla="*/ 2657475 w 5559425"/>
                  <a:gd name="connsiteY64" fmla="*/ 3397249 h 4676774"/>
                  <a:gd name="connsiteX65" fmla="*/ 2581275 w 5559425"/>
                  <a:gd name="connsiteY65" fmla="*/ 3397249 h 4676774"/>
                  <a:gd name="connsiteX66" fmla="*/ 2517775 w 5559425"/>
                  <a:gd name="connsiteY66" fmla="*/ 3390899 h 4676774"/>
                  <a:gd name="connsiteX67" fmla="*/ 2457450 w 5559425"/>
                  <a:gd name="connsiteY67" fmla="*/ 3384549 h 4676774"/>
                  <a:gd name="connsiteX68" fmla="*/ 2406650 w 5559425"/>
                  <a:gd name="connsiteY68" fmla="*/ 3375024 h 4676774"/>
                  <a:gd name="connsiteX69" fmla="*/ 2324100 w 5559425"/>
                  <a:gd name="connsiteY69" fmla="*/ 3349624 h 4676774"/>
                  <a:gd name="connsiteX70" fmla="*/ 2257425 w 5559425"/>
                  <a:gd name="connsiteY70" fmla="*/ 3324224 h 4676774"/>
                  <a:gd name="connsiteX71" fmla="*/ 2232025 w 5559425"/>
                  <a:gd name="connsiteY71" fmla="*/ 3314699 h 4676774"/>
                  <a:gd name="connsiteX72" fmla="*/ 2212975 w 5559425"/>
                  <a:gd name="connsiteY72" fmla="*/ 3308349 h 4676774"/>
                  <a:gd name="connsiteX73" fmla="*/ 2203450 w 5559425"/>
                  <a:gd name="connsiteY73" fmla="*/ 3311524 h 4676774"/>
                  <a:gd name="connsiteX74" fmla="*/ 2193925 w 5559425"/>
                  <a:gd name="connsiteY74" fmla="*/ 3317874 h 4676774"/>
                  <a:gd name="connsiteX75" fmla="*/ 2184400 w 5559425"/>
                  <a:gd name="connsiteY75" fmla="*/ 3330574 h 4676774"/>
                  <a:gd name="connsiteX76" fmla="*/ 2174875 w 5559425"/>
                  <a:gd name="connsiteY76" fmla="*/ 3346449 h 4676774"/>
                  <a:gd name="connsiteX77" fmla="*/ 2159000 w 5559425"/>
                  <a:gd name="connsiteY77" fmla="*/ 3390899 h 4676774"/>
                  <a:gd name="connsiteX78" fmla="*/ 2146300 w 5559425"/>
                  <a:gd name="connsiteY78" fmla="*/ 3441699 h 4676774"/>
                  <a:gd name="connsiteX79" fmla="*/ 2133600 w 5559425"/>
                  <a:gd name="connsiteY79" fmla="*/ 3495674 h 4676774"/>
                  <a:gd name="connsiteX80" fmla="*/ 2130425 w 5559425"/>
                  <a:gd name="connsiteY80" fmla="*/ 3546474 h 4676774"/>
                  <a:gd name="connsiteX81" fmla="*/ 2130425 w 5559425"/>
                  <a:gd name="connsiteY81" fmla="*/ 3568699 h 4676774"/>
                  <a:gd name="connsiteX82" fmla="*/ 2130425 w 5559425"/>
                  <a:gd name="connsiteY82" fmla="*/ 3587749 h 4676774"/>
                  <a:gd name="connsiteX83" fmla="*/ 2133600 w 5559425"/>
                  <a:gd name="connsiteY83" fmla="*/ 3600449 h 4676774"/>
                  <a:gd name="connsiteX84" fmla="*/ 2139950 w 5559425"/>
                  <a:gd name="connsiteY84" fmla="*/ 3606799 h 4676774"/>
                  <a:gd name="connsiteX85" fmla="*/ 2168525 w 5559425"/>
                  <a:gd name="connsiteY85" fmla="*/ 3622674 h 4676774"/>
                  <a:gd name="connsiteX86" fmla="*/ 2203450 w 5559425"/>
                  <a:gd name="connsiteY86" fmla="*/ 3641724 h 4676774"/>
                  <a:gd name="connsiteX87" fmla="*/ 2247900 w 5559425"/>
                  <a:gd name="connsiteY87" fmla="*/ 3657599 h 4676774"/>
                  <a:gd name="connsiteX88" fmla="*/ 2301875 w 5559425"/>
                  <a:gd name="connsiteY88" fmla="*/ 3673474 h 4676774"/>
                  <a:gd name="connsiteX89" fmla="*/ 2362200 w 5559425"/>
                  <a:gd name="connsiteY89" fmla="*/ 3689349 h 4676774"/>
                  <a:gd name="connsiteX90" fmla="*/ 2432050 w 5559425"/>
                  <a:gd name="connsiteY90" fmla="*/ 3702049 h 4676774"/>
                  <a:gd name="connsiteX91" fmla="*/ 2511425 w 5559425"/>
                  <a:gd name="connsiteY91" fmla="*/ 3711574 h 4676774"/>
                  <a:gd name="connsiteX92" fmla="*/ 2597150 w 5559425"/>
                  <a:gd name="connsiteY92" fmla="*/ 3717924 h 4676774"/>
                  <a:gd name="connsiteX93" fmla="*/ 2597150 w 5559425"/>
                  <a:gd name="connsiteY93" fmla="*/ 3829049 h 4676774"/>
                  <a:gd name="connsiteX94" fmla="*/ 2597150 w 5559425"/>
                  <a:gd name="connsiteY94" fmla="*/ 3860799 h 4676774"/>
                  <a:gd name="connsiteX95" fmla="*/ 2603500 w 5559425"/>
                  <a:gd name="connsiteY95" fmla="*/ 3886199 h 4676774"/>
                  <a:gd name="connsiteX96" fmla="*/ 2609850 w 5559425"/>
                  <a:gd name="connsiteY96" fmla="*/ 3905249 h 4676774"/>
                  <a:gd name="connsiteX97" fmla="*/ 2619375 w 5559425"/>
                  <a:gd name="connsiteY97" fmla="*/ 3921124 h 4676774"/>
                  <a:gd name="connsiteX98" fmla="*/ 2632075 w 5559425"/>
                  <a:gd name="connsiteY98" fmla="*/ 3930649 h 4676774"/>
                  <a:gd name="connsiteX99" fmla="*/ 2647950 w 5559425"/>
                  <a:gd name="connsiteY99" fmla="*/ 3936999 h 4676774"/>
                  <a:gd name="connsiteX100" fmla="*/ 2670175 w 5559425"/>
                  <a:gd name="connsiteY100" fmla="*/ 3940174 h 4676774"/>
                  <a:gd name="connsiteX101" fmla="*/ 2695575 w 5559425"/>
                  <a:gd name="connsiteY101" fmla="*/ 3940174 h 4676774"/>
                  <a:gd name="connsiteX102" fmla="*/ 2879725 w 5559425"/>
                  <a:gd name="connsiteY102" fmla="*/ 3940174 h 4676774"/>
                  <a:gd name="connsiteX103" fmla="*/ 2905125 w 5559425"/>
                  <a:gd name="connsiteY103" fmla="*/ 3940174 h 4676774"/>
                  <a:gd name="connsiteX104" fmla="*/ 2924175 w 5559425"/>
                  <a:gd name="connsiteY104" fmla="*/ 3936999 h 4676774"/>
                  <a:gd name="connsiteX105" fmla="*/ 2940050 w 5559425"/>
                  <a:gd name="connsiteY105" fmla="*/ 3930649 h 4676774"/>
                  <a:gd name="connsiteX106" fmla="*/ 2946400 w 5559425"/>
                  <a:gd name="connsiteY106" fmla="*/ 3924299 h 4676774"/>
                  <a:gd name="connsiteX107" fmla="*/ 2952750 w 5559425"/>
                  <a:gd name="connsiteY107" fmla="*/ 3911599 h 4676774"/>
                  <a:gd name="connsiteX108" fmla="*/ 2959100 w 5559425"/>
                  <a:gd name="connsiteY108" fmla="*/ 3892549 h 4676774"/>
                  <a:gd name="connsiteX109" fmla="*/ 2959100 w 5559425"/>
                  <a:gd name="connsiteY109" fmla="*/ 3870324 h 4676774"/>
                  <a:gd name="connsiteX110" fmla="*/ 2962275 w 5559425"/>
                  <a:gd name="connsiteY110" fmla="*/ 3841749 h 4676774"/>
                  <a:gd name="connsiteX111" fmla="*/ 2962275 w 5559425"/>
                  <a:gd name="connsiteY111" fmla="*/ 3689349 h 4676774"/>
                  <a:gd name="connsiteX112" fmla="*/ 3009900 w 5559425"/>
                  <a:gd name="connsiteY112" fmla="*/ 3679824 h 4676774"/>
                  <a:gd name="connsiteX113" fmla="*/ 3057525 w 5559425"/>
                  <a:gd name="connsiteY113" fmla="*/ 3663949 h 4676774"/>
                  <a:gd name="connsiteX114" fmla="*/ 3101975 w 5559425"/>
                  <a:gd name="connsiteY114" fmla="*/ 3648074 h 4676774"/>
                  <a:gd name="connsiteX115" fmla="*/ 3146425 w 5559425"/>
                  <a:gd name="connsiteY115" fmla="*/ 3629024 h 4676774"/>
                  <a:gd name="connsiteX116" fmla="*/ 3187700 w 5559425"/>
                  <a:gd name="connsiteY116" fmla="*/ 3609974 h 4676774"/>
                  <a:gd name="connsiteX117" fmla="*/ 3225800 w 5559425"/>
                  <a:gd name="connsiteY117" fmla="*/ 3584574 h 4676774"/>
                  <a:gd name="connsiteX118" fmla="*/ 3260725 w 5559425"/>
                  <a:gd name="connsiteY118" fmla="*/ 3555999 h 4676774"/>
                  <a:gd name="connsiteX119" fmla="*/ 3295650 w 5559425"/>
                  <a:gd name="connsiteY119" fmla="*/ 3527424 h 4676774"/>
                  <a:gd name="connsiteX120" fmla="*/ 3324225 w 5559425"/>
                  <a:gd name="connsiteY120" fmla="*/ 3492499 h 4676774"/>
                  <a:gd name="connsiteX121" fmla="*/ 3349625 w 5559425"/>
                  <a:gd name="connsiteY121" fmla="*/ 3454399 h 4676774"/>
                  <a:gd name="connsiteX122" fmla="*/ 3371850 w 5559425"/>
                  <a:gd name="connsiteY122" fmla="*/ 3413124 h 4676774"/>
                  <a:gd name="connsiteX123" fmla="*/ 3390900 w 5559425"/>
                  <a:gd name="connsiteY123" fmla="*/ 3371849 h 4676774"/>
                  <a:gd name="connsiteX124" fmla="*/ 3406775 w 5559425"/>
                  <a:gd name="connsiteY124" fmla="*/ 3324224 h 4676774"/>
                  <a:gd name="connsiteX125" fmla="*/ 3419475 w 5559425"/>
                  <a:gd name="connsiteY125" fmla="*/ 3270249 h 4676774"/>
                  <a:gd name="connsiteX126" fmla="*/ 3425825 w 5559425"/>
                  <a:gd name="connsiteY126" fmla="*/ 3216274 h 4676774"/>
                  <a:gd name="connsiteX127" fmla="*/ 3429000 w 5559425"/>
                  <a:gd name="connsiteY127" fmla="*/ 3155949 h 4676774"/>
                  <a:gd name="connsiteX128" fmla="*/ 3425825 w 5559425"/>
                  <a:gd name="connsiteY128" fmla="*/ 3101974 h 4676774"/>
                  <a:gd name="connsiteX129" fmla="*/ 3419475 w 5559425"/>
                  <a:gd name="connsiteY129" fmla="*/ 3051174 h 4676774"/>
                  <a:gd name="connsiteX130" fmla="*/ 3406775 w 5559425"/>
                  <a:gd name="connsiteY130" fmla="*/ 3003549 h 4676774"/>
                  <a:gd name="connsiteX131" fmla="*/ 3394075 w 5559425"/>
                  <a:gd name="connsiteY131" fmla="*/ 2955924 h 4676774"/>
                  <a:gd name="connsiteX132" fmla="*/ 3371850 w 5559425"/>
                  <a:gd name="connsiteY132" fmla="*/ 2911474 h 4676774"/>
                  <a:gd name="connsiteX133" fmla="*/ 3349625 w 5559425"/>
                  <a:gd name="connsiteY133" fmla="*/ 2870199 h 4676774"/>
                  <a:gd name="connsiteX134" fmla="*/ 3317875 w 5559425"/>
                  <a:gd name="connsiteY134" fmla="*/ 2828924 h 4676774"/>
                  <a:gd name="connsiteX135" fmla="*/ 3286125 w 5559425"/>
                  <a:gd name="connsiteY135" fmla="*/ 2790824 h 4676774"/>
                  <a:gd name="connsiteX136" fmla="*/ 3248025 w 5559425"/>
                  <a:gd name="connsiteY136" fmla="*/ 2755899 h 4676774"/>
                  <a:gd name="connsiteX137" fmla="*/ 3206750 w 5559425"/>
                  <a:gd name="connsiteY137" fmla="*/ 2720974 h 4676774"/>
                  <a:gd name="connsiteX138" fmla="*/ 3162300 w 5559425"/>
                  <a:gd name="connsiteY138" fmla="*/ 2689224 h 4676774"/>
                  <a:gd name="connsiteX139" fmla="*/ 3114675 w 5559425"/>
                  <a:gd name="connsiteY139" fmla="*/ 2657474 h 4676774"/>
                  <a:gd name="connsiteX140" fmla="*/ 3063875 w 5559425"/>
                  <a:gd name="connsiteY140" fmla="*/ 2625724 h 4676774"/>
                  <a:gd name="connsiteX141" fmla="*/ 3006725 w 5559425"/>
                  <a:gd name="connsiteY141" fmla="*/ 2597149 h 4676774"/>
                  <a:gd name="connsiteX142" fmla="*/ 2946400 w 5559425"/>
                  <a:gd name="connsiteY142" fmla="*/ 2568574 h 4676774"/>
                  <a:gd name="connsiteX143" fmla="*/ 2886075 w 5559425"/>
                  <a:gd name="connsiteY143" fmla="*/ 2539999 h 4676774"/>
                  <a:gd name="connsiteX144" fmla="*/ 2806700 w 5559425"/>
                  <a:gd name="connsiteY144" fmla="*/ 2508249 h 4676774"/>
                  <a:gd name="connsiteX145" fmla="*/ 2740025 w 5559425"/>
                  <a:gd name="connsiteY145" fmla="*/ 2476499 h 4676774"/>
                  <a:gd name="connsiteX146" fmla="*/ 2682875 w 5559425"/>
                  <a:gd name="connsiteY146" fmla="*/ 2441574 h 4676774"/>
                  <a:gd name="connsiteX147" fmla="*/ 2635250 w 5559425"/>
                  <a:gd name="connsiteY147" fmla="*/ 2409824 h 4676774"/>
                  <a:gd name="connsiteX148" fmla="*/ 2616200 w 5559425"/>
                  <a:gd name="connsiteY148" fmla="*/ 2393949 h 4676774"/>
                  <a:gd name="connsiteX149" fmla="*/ 2600325 w 5559425"/>
                  <a:gd name="connsiteY149" fmla="*/ 2378074 h 4676774"/>
                  <a:gd name="connsiteX150" fmla="*/ 2587625 w 5559425"/>
                  <a:gd name="connsiteY150" fmla="*/ 2359024 h 4676774"/>
                  <a:gd name="connsiteX151" fmla="*/ 2574925 w 5559425"/>
                  <a:gd name="connsiteY151" fmla="*/ 2339974 h 4676774"/>
                  <a:gd name="connsiteX152" fmla="*/ 2565400 w 5559425"/>
                  <a:gd name="connsiteY152" fmla="*/ 2320924 h 4676774"/>
                  <a:gd name="connsiteX153" fmla="*/ 2559050 w 5559425"/>
                  <a:gd name="connsiteY153" fmla="*/ 2298699 h 4676774"/>
                  <a:gd name="connsiteX154" fmla="*/ 2555875 w 5559425"/>
                  <a:gd name="connsiteY154" fmla="*/ 2276474 h 4676774"/>
                  <a:gd name="connsiteX155" fmla="*/ 2552700 w 5559425"/>
                  <a:gd name="connsiteY155" fmla="*/ 2251074 h 4676774"/>
                  <a:gd name="connsiteX156" fmla="*/ 2555875 w 5559425"/>
                  <a:gd name="connsiteY156" fmla="*/ 2228849 h 4676774"/>
                  <a:gd name="connsiteX157" fmla="*/ 2559050 w 5559425"/>
                  <a:gd name="connsiteY157" fmla="*/ 2206624 h 4676774"/>
                  <a:gd name="connsiteX158" fmla="*/ 2562225 w 5559425"/>
                  <a:gd name="connsiteY158" fmla="*/ 2184399 h 4676774"/>
                  <a:gd name="connsiteX159" fmla="*/ 2571750 w 5559425"/>
                  <a:gd name="connsiteY159" fmla="*/ 2162174 h 4676774"/>
                  <a:gd name="connsiteX160" fmla="*/ 2581275 w 5559425"/>
                  <a:gd name="connsiteY160" fmla="*/ 2143124 h 4676774"/>
                  <a:gd name="connsiteX161" fmla="*/ 2593975 w 5559425"/>
                  <a:gd name="connsiteY161" fmla="*/ 2124074 h 4676774"/>
                  <a:gd name="connsiteX162" fmla="*/ 2609850 w 5559425"/>
                  <a:gd name="connsiteY162" fmla="*/ 2108199 h 4676774"/>
                  <a:gd name="connsiteX163" fmla="*/ 2625725 w 5559425"/>
                  <a:gd name="connsiteY163" fmla="*/ 2092324 h 4676774"/>
                  <a:gd name="connsiteX164" fmla="*/ 2644775 w 5559425"/>
                  <a:gd name="connsiteY164" fmla="*/ 2079624 h 4676774"/>
                  <a:gd name="connsiteX165" fmla="*/ 2667000 w 5559425"/>
                  <a:gd name="connsiteY165" fmla="*/ 2066924 h 4676774"/>
                  <a:gd name="connsiteX166" fmla="*/ 2695575 w 5559425"/>
                  <a:gd name="connsiteY166" fmla="*/ 2057399 h 4676774"/>
                  <a:gd name="connsiteX167" fmla="*/ 2724150 w 5559425"/>
                  <a:gd name="connsiteY167" fmla="*/ 2047874 h 4676774"/>
                  <a:gd name="connsiteX168" fmla="*/ 2759075 w 5559425"/>
                  <a:gd name="connsiteY168" fmla="*/ 2041524 h 4676774"/>
                  <a:gd name="connsiteX169" fmla="*/ 2797175 w 5559425"/>
                  <a:gd name="connsiteY169" fmla="*/ 2038349 h 4676774"/>
                  <a:gd name="connsiteX170" fmla="*/ 2838450 w 5559425"/>
                  <a:gd name="connsiteY170" fmla="*/ 2035174 h 4676774"/>
                  <a:gd name="connsiteX171" fmla="*/ 2886075 w 5559425"/>
                  <a:gd name="connsiteY171" fmla="*/ 2035174 h 4676774"/>
                  <a:gd name="connsiteX172" fmla="*/ 2933700 w 5559425"/>
                  <a:gd name="connsiteY172" fmla="*/ 2035174 h 4676774"/>
                  <a:gd name="connsiteX173" fmla="*/ 2981325 w 5559425"/>
                  <a:gd name="connsiteY173" fmla="*/ 2038349 h 4676774"/>
                  <a:gd name="connsiteX174" fmla="*/ 3032125 w 5559425"/>
                  <a:gd name="connsiteY174" fmla="*/ 2044699 h 4676774"/>
                  <a:gd name="connsiteX175" fmla="*/ 3079750 w 5559425"/>
                  <a:gd name="connsiteY175" fmla="*/ 2054224 h 4676774"/>
                  <a:gd name="connsiteX176" fmla="*/ 3165475 w 5559425"/>
                  <a:gd name="connsiteY176" fmla="*/ 2073274 h 4676774"/>
                  <a:gd name="connsiteX177" fmla="*/ 3225800 w 5559425"/>
                  <a:gd name="connsiteY177" fmla="*/ 2089149 h 4676774"/>
                  <a:gd name="connsiteX178" fmla="*/ 3238500 w 5559425"/>
                  <a:gd name="connsiteY178" fmla="*/ 2089149 h 4676774"/>
                  <a:gd name="connsiteX179" fmla="*/ 3251200 w 5559425"/>
                  <a:gd name="connsiteY179" fmla="*/ 2082799 h 4676774"/>
                  <a:gd name="connsiteX180" fmla="*/ 3260725 w 5559425"/>
                  <a:gd name="connsiteY180" fmla="*/ 2073274 h 4676774"/>
                  <a:gd name="connsiteX181" fmla="*/ 3273425 w 5559425"/>
                  <a:gd name="connsiteY181" fmla="*/ 2054224 h 4676774"/>
                  <a:gd name="connsiteX182" fmla="*/ 3295650 w 5559425"/>
                  <a:gd name="connsiteY182" fmla="*/ 2006599 h 4676774"/>
                  <a:gd name="connsiteX183" fmla="*/ 3311525 w 5559425"/>
                  <a:gd name="connsiteY183" fmla="*/ 1958974 h 4676774"/>
                  <a:gd name="connsiteX184" fmla="*/ 3321050 w 5559425"/>
                  <a:gd name="connsiteY184" fmla="*/ 1904999 h 4676774"/>
                  <a:gd name="connsiteX185" fmla="*/ 3324225 w 5559425"/>
                  <a:gd name="connsiteY185" fmla="*/ 1857374 h 4676774"/>
                  <a:gd name="connsiteX186" fmla="*/ 3324225 w 5559425"/>
                  <a:gd name="connsiteY186" fmla="*/ 1835149 h 4676774"/>
                  <a:gd name="connsiteX187" fmla="*/ 3317875 w 5559425"/>
                  <a:gd name="connsiteY187" fmla="*/ 1819274 h 4676774"/>
                  <a:gd name="connsiteX188" fmla="*/ 3311525 w 5559425"/>
                  <a:gd name="connsiteY188" fmla="*/ 1806574 h 4676774"/>
                  <a:gd name="connsiteX189" fmla="*/ 3298825 w 5559425"/>
                  <a:gd name="connsiteY189" fmla="*/ 1797049 h 4676774"/>
                  <a:gd name="connsiteX190" fmla="*/ 3254375 w 5559425"/>
                  <a:gd name="connsiteY190" fmla="*/ 1784349 h 4676774"/>
                  <a:gd name="connsiteX191" fmla="*/ 3197225 w 5559425"/>
                  <a:gd name="connsiteY191" fmla="*/ 1768474 h 4676774"/>
                  <a:gd name="connsiteX192" fmla="*/ 3159125 w 5559425"/>
                  <a:gd name="connsiteY192" fmla="*/ 1762124 h 4676774"/>
                  <a:gd name="connsiteX193" fmla="*/ 3117850 w 5559425"/>
                  <a:gd name="connsiteY193" fmla="*/ 1755774 h 4676774"/>
                  <a:gd name="connsiteX194" fmla="*/ 3019425 w 5559425"/>
                  <a:gd name="connsiteY194" fmla="*/ 1746249 h 4676774"/>
                  <a:gd name="connsiteX195" fmla="*/ 3019425 w 5559425"/>
                  <a:gd name="connsiteY195" fmla="*/ 1609724 h 4676774"/>
                  <a:gd name="connsiteX196" fmla="*/ 3019425 w 5559425"/>
                  <a:gd name="connsiteY196" fmla="*/ 1555749 h 4676774"/>
                  <a:gd name="connsiteX197" fmla="*/ 3016250 w 5559425"/>
                  <a:gd name="connsiteY197" fmla="*/ 1533524 h 4676774"/>
                  <a:gd name="connsiteX198" fmla="*/ 3009900 w 5559425"/>
                  <a:gd name="connsiteY198" fmla="*/ 1520824 h 4676774"/>
                  <a:gd name="connsiteX199" fmla="*/ 3003550 w 5559425"/>
                  <a:gd name="connsiteY199" fmla="*/ 1511299 h 4676774"/>
                  <a:gd name="connsiteX200" fmla="*/ 2990850 w 5559425"/>
                  <a:gd name="connsiteY200" fmla="*/ 1501774 h 4676774"/>
                  <a:gd name="connsiteX201" fmla="*/ 2968625 w 5559425"/>
                  <a:gd name="connsiteY201" fmla="*/ 1498599 h 4676774"/>
                  <a:gd name="connsiteX202" fmla="*/ 2943225 w 5559425"/>
                  <a:gd name="connsiteY202" fmla="*/ 1498599 h 4676774"/>
                  <a:gd name="connsiteX203" fmla="*/ 2762250 w 5559425"/>
                  <a:gd name="connsiteY203" fmla="*/ 1498599 h 4676774"/>
                  <a:gd name="connsiteX204" fmla="*/ 2077933 w 5559425"/>
                  <a:gd name="connsiteY204" fmla="*/ 438148 h 4676774"/>
                  <a:gd name="connsiteX205" fmla="*/ 2048669 w 5559425"/>
                  <a:gd name="connsiteY205" fmla="*/ 467412 h 4676774"/>
                  <a:gd name="connsiteX206" fmla="*/ 2048669 w 5559425"/>
                  <a:gd name="connsiteY206" fmla="*/ 769928 h 4676774"/>
                  <a:gd name="connsiteX207" fmla="*/ 2075397 w 5559425"/>
                  <a:gd name="connsiteY207" fmla="*/ 778225 h 4676774"/>
                  <a:gd name="connsiteX208" fmla="*/ 2174524 w 5559425"/>
                  <a:gd name="connsiteY208" fmla="*/ 877352 h 4676774"/>
                  <a:gd name="connsiteX209" fmla="*/ 2184888 w 5559425"/>
                  <a:gd name="connsiteY209" fmla="*/ 928686 h 4676774"/>
                  <a:gd name="connsiteX210" fmla="*/ 3371361 w 5559425"/>
                  <a:gd name="connsiteY210" fmla="*/ 928686 h 4676774"/>
                  <a:gd name="connsiteX211" fmla="*/ 3381725 w 5559425"/>
                  <a:gd name="connsiteY211" fmla="*/ 877352 h 4676774"/>
                  <a:gd name="connsiteX212" fmla="*/ 3480853 w 5559425"/>
                  <a:gd name="connsiteY212" fmla="*/ 778224 h 4676774"/>
                  <a:gd name="connsiteX213" fmla="*/ 3507582 w 5559425"/>
                  <a:gd name="connsiteY213" fmla="*/ 769927 h 4676774"/>
                  <a:gd name="connsiteX214" fmla="*/ 3507582 w 5559425"/>
                  <a:gd name="connsiteY214" fmla="*/ 467412 h 4676774"/>
                  <a:gd name="connsiteX215" fmla="*/ 3478318 w 5559425"/>
                  <a:gd name="connsiteY215" fmla="*/ 438148 h 4676774"/>
                  <a:gd name="connsiteX216" fmla="*/ 2060754 w 5559425"/>
                  <a:gd name="connsiteY216" fmla="*/ 0 h 4676774"/>
                  <a:gd name="connsiteX217" fmla="*/ 3495494 w 5559425"/>
                  <a:gd name="connsiteY217" fmla="*/ 0 h 4676774"/>
                  <a:gd name="connsiteX218" fmla="*/ 3949699 w 5559425"/>
                  <a:gd name="connsiteY218" fmla="*/ 454204 h 4676774"/>
                  <a:gd name="connsiteX219" fmla="*/ 3949699 w 5559425"/>
                  <a:gd name="connsiteY219" fmla="*/ 772638 h 4676774"/>
                  <a:gd name="connsiteX220" fmla="*/ 3967697 w 5559425"/>
                  <a:gd name="connsiteY220" fmla="*/ 778224 h 4676774"/>
                  <a:gd name="connsiteX221" fmla="*/ 4066824 w 5559425"/>
                  <a:gd name="connsiteY221" fmla="*/ 877352 h 4676774"/>
                  <a:gd name="connsiteX222" fmla="*/ 4077188 w 5559425"/>
                  <a:gd name="connsiteY222" fmla="*/ 928686 h 4676774"/>
                  <a:gd name="connsiteX223" fmla="*/ 5316011 w 5559425"/>
                  <a:gd name="connsiteY223" fmla="*/ 928686 h 4676774"/>
                  <a:gd name="connsiteX224" fmla="*/ 5559425 w 5559425"/>
                  <a:gd name="connsiteY224" fmla="*/ 1172100 h 4676774"/>
                  <a:gd name="connsiteX225" fmla="*/ 5559425 w 5559425"/>
                  <a:gd name="connsiteY225" fmla="*/ 4355572 h 4676774"/>
                  <a:gd name="connsiteX226" fmla="*/ 5316011 w 5559425"/>
                  <a:gd name="connsiteY226" fmla="*/ 4598986 h 4676774"/>
                  <a:gd name="connsiteX227" fmla="*/ 4950129 w 5559425"/>
                  <a:gd name="connsiteY227" fmla="*/ 4598986 h 4676774"/>
                  <a:gd name="connsiteX228" fmla="*/ 4924434 w 5559425"/>
                  <a:gd name="connsiteY228" fmla="*/ 4637096 h 4676774"/>
                  <a:gd name="connsiteX229" fmla="*/ 4828643 w 5559425"/>
                  <a:gd name="connsiteY229" fmla="*/ 4676774 h 4676774"/>
                  <a:gd name="connsiteX230" fmla="*/ 4572531 w 5559425"/>
                  <a:gd name="connsiteY230" fmla="*/ 4676774 h 4676774"/>
                  <a:gd name="connsiteX231" fmla="*/ 4476740 w 5559425"/>
                  <a:gd name="connsiteY231" fmla="*/ 4637096 h 4676774"/>
                  <a:gd name="connsiteX232" fmla="*/ 4451046 w 5559425"/>
                  <a:gd name="connsiteY232" fmla="*/ 4598986 h 4676774"/>
                  <a:gd name="connsiteX233" fmla="*/ 1063928 w 5559425"/>
                  <a:gd name="connsiteY233" fmla="*/ 4598986 h 4676774"/>
                  <a:gd name="connsiteX234" fmla="*/ 1038234 w 5559425"/>
                  <a:gd name="connsiteY234" fmla="*/ 4637096 h 4676774"/>
                  <a:gd name="connsiteX235" fmla="*/ 942443 w 5559425"/>
                  <a:gd name="connsiteY235" fmla="*/ 4676774 h 4676774"/>
                  <a:gd name="connsiteX236" fmla="*/ 686331 w 5559425"/>
                  <a:gd name="connsiteY236" fmla="*/ 4676774 h 4676774"/>
                  <a:gd name="connsiteX237" fmla="*/ 590540 w 5559425"/>
                  <a:gd name="connsiteY237" fmla="*/ 4637096 h 4676774"/>
                  <a:gd name="connsiteX238" fmla="*/ 564846 w 5559425"/>
                  <a:gd name="connsiteY238" fmla="*/ 4598986 h 4676774"/>
                  <a:gd name="connsiteX239" fmla="*/ 243414 w 5559425"/>
                  <a:gd name="connsiteY239" fmla="*/ 4598986 h 4676774"/>
                  <a:gd name="connsiteX240" fmla="*/ 0 w 5559425"/>
                  <a:gd name="connsiteY240" fmla="*/ 4355572 h 4676774"/>
                  <a:gd name="connsiteX241" fmla="*/ 0 w 5559425"/>
                  <a:gd name="connsiteY241" fmla="*/ 1172100 h 4676774"/>
                  <a:gd name="connsiteX242" fmla="*/ 243414 w 5559425"/>
                  <a:gd name="connsiteY242" fmla="*/ 928686 h 4676774"/>
                  <a:gd name="connsiteX243" fmla="*/ 1479061 w 5559425"/>
                  <a:gd name="connsiteY243" fmla="*/ 928686 h 4676774"/>
                  <a:gd name="connsiteX244" fmla="*/ 1489425 w 5559425"/>
                  <a:gd name="connsiteY244" fmla="*/ 877352 h 4676774"/>
                  <a:gd name="connsiteX245" fmla="*/ 1588552 w 5559425"/>
                  <a:gd name="connsiteY245" fmla="*/ 778225 h 4676774"/>
                  <a:gd name="connsiteX246" fmla="*/ 1606549 w 5559425"/>
                  <a:gd name="connsiteY246" fmla="*/ 772638 h 4676774"/>
                  <a:gd name="connsiteX247" fmla="*/ 1606549 w 5559425"/>
                  <a:gd name="connsiteY247" fmla="*/ 454204 h 4676774"/>
                  <a:gd name="connsiteX248" fmla="*/ 2060754 w 5559425"/>
                  <a:gd name="connsiteY248" fmla="*/ 0 h 46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559425" h="4676774">
                    <a:moveTo>
                      <a:pt x="2733675" y="1498599"/>
                    </a:moveTo>
                    <a:lnTo>
                      <a:pt x="2708275" y="1501774"/>
                    </a:lnTo>
                    <a:lnTo>
                      <a:pt x="2689225" y="1511299"/>
                    </a:lnTo>
                    <a:lnTo>
                      <a:pt x="2673350" y="1520824"/>
                    </a:lnTo>
                    <a:lnTo>
                      <a:pt x="2663825" y="1536699"/>
                    </a:lnTo>
                    <a:lnTo>
                      <a:pt x="2657475" y="1555749"/>
                    </a:lnTo>
                    <a:lnTo>
                      <a:pt x="2654300" y="1577974"/>
                    </a:lnTo>
                    <a:lnTo>
                      <a:pt x="2654300" y="1603374"/>
                    </a:lnTo>
                    <a:lnTo>
                      <a:pt x="2654300" y="1758949"/>
                    </a:lnTo>
                    <a:lnTo>
                      <a:pt x="2593975" y="1771649"/>
                    </a:lnTo>
                    <a:lnTo>
                      <a:pt x="2540000" y="1787524"/>
                    </a:lnTo>
                    <a:lnTo>
                      <a:pt x="2492375" y="1806574"/>
                    </a:lnTo>
                    <a:lnTo>
                      <a:pt x="2444750" y="1828799"/>
                    </a:lnTo>
                    <a:lnTo>
                      <a:pt x="2400300" y="1854199"/>
                    </a:lnTo>
                    <a:lnTo>
                      <a:pt x="2362200" y="1879599"/>
                    </a:lnTo>
                    <a:lnTo>
                      <a:pt x="2327275" y="1911349"/>
                    </a:lnTo>
                    <a:lnTo>
                      <a:pt x="2292350" y="1943099"/>
                    </a:lnTo>
                    <a:lnTo>
                      <a:pt x="2266950" y="1978024"/>
                    </a:lnTo>
                    <a:lnTo>
                      <a:pt x="2241550" y="2016124"/>
                    </a:lnTo>
                    <a:lnTo>
                      <a:pt x="2219325" y="2054224"/>
                    </a:lnTo>
                    <a:lnTo>
                      <a:pt x="2203450" y="2092324"/>
                    </a:lnTo>
                    <a:lnTo>
                      <a:pt x="2190750" y="2130424"/>
                    </a:lnTo>
                    <a:lnTo>
                      <a:pt x="2181225" y="2168524"/>
                    </a:lnTo>
                    <a:lnTo>
                      <a:pt x="2174875" y="2209799"/>
                    </a:lnTo>
                    <a:lnTo>
                      <a:pt x="2171700" y="2251074"/>
                    </a:lnTo>
                    <a:lnTo>
                      <a:pt x="2174875" y="2314574"/>
                    </a:lnTo>
                    <a:lnTo>
                      <a:pt x="2184400" y="2371724"/>
                    </a:lnTo>
                    <a:lnTo>
                      <a:pt x="2197100" y="2425699"/>
                    </a:lnTo>
                    <a:lnTo>
                      <a:pt x="2216150" y="2476499"/>
                    </a:lnTo>
                    <a:lnTo>
                      <a:pt x="2238375" y="2520949"/>
                    </a:lnTo>
                    <a:lnTo>
                      <a:pt x="2266950" y="2562224"/>
                    </a:lnTo>
                    <a:lnTo>
                      <a:pt x="2298700" y="2603499"/>
                    </a:lnTo>
                    <a:lnTo>
                      <a:pt x="2333625" y="2638424"/>
                    </a:lnTo>
                    <a:lnTo>
                      <a:pt x="2371725" y="2670174"/>
                    </a:lnTo>
                    <a:lnTo>
                      <a:pt x="2413000" y="2701924"/>
                    </a:lnTo>
                    <a:lnTo>
                      <a:pt x="2457450" y="2730499"/>
                    </a:lnTo>
                    <a:lnTo>
                      <a:pt x="2501900" y="2755899"/>
                    </a:lnTo>
                    <a:lnTo>
                      <a:pt x="2600325" y="2803524"/>
                    </a:lnTo>
                    <a:lnTo>
                      <a:pt x="2701925" y="2844799"/>
                    </a:lnTo>
                    <a:lnTo>
                      <a:pt x="2790825" y="2882899"/>
                    </a:lnTo>
                    <a:lnTo>
                      <a:pt x="2863850" y="2920999"/>
                    </a:lnTo>
                    <a:lnTo>
                      <a:pt x="2924175" y="2955924"/>
                    </a:lnTo>
                    <a:lnTo>
                      <a:pt x="2946400" y="2974974"/>
                    </a:lnTo>
                    <a:lnTo>
                      <a:pt x="2968625" y="2994024"/>
                    </a:lnTo>
                    <a:lnTo>
                      <a:pt x="2984500" y="3009899"/>
                    </a:lnTo>
                    <a:lnTo>
                      <a:pt x="3000375" y="3032124"/>
                    </a:lnTo>
                    <a:lnTo>
                      <a:pt x="3013075" y="3051174"/>
                    </a:lnTo>
                    <a:lnTo>
                      <a:pt x="3022600" y="3073399"/>
                    </a:lnTo>
                    <a:lnTo>
                      <a:pt x="3028950" y="3095624"/>
                    </a:lnTo>
                    <a:lnTo>
                      <a:pt x="3035300" y="3121024"/>
                    </a:lnTo>
                    <a:lnTo>
                      <a:pt x="3038475" y="3146424"/>
                    </a:lnTo>
                    <a:lnTo>
                      <a:pt x="3041650" y="3171824"/>
                    </a:lnTo>
                    <a:lnTo>
                      <a:pt x="3038475" y="3203574"/>
                    </a:lnTo>
                    <a:lnTo>
                      <a:pt x="3032125" y="3232149"/>
                    </a:lnTo>
                    <a:lnTo>
                      <a:pt x="3025775" y="3257549"/>
                    </a:lnTo>
                    <a:lnTo>
                      <a:pt x="3013075" y="3279774"/>
                    </a:lnTo>
                    <a:lnTo>
                      <a:pt x="2997200" y="3301999"/>
                    </a:lnTo>
                    <a:lnTo>
                      <a:pt x="2978150" y="3317874"/>
                    </a:lnTo>
                    <a:lnTo>
                      <a:pt x="2955925" y="3333749"/>
                    </a:lnTo>
                    <a:lnTo>
                      <a:pt x="2927350" y="3349624"/>
                    </a:lnTo>
                    <a:lnTo>
                      <a:pt x="2898775" y="3359149"/>
                    </a:lnTo>
                    <a:lnTo>
                      <a:pt x="2870200" y="3371849"/>
                    </a:lnTo>
                    <a:lnTo>
                      <a:pt x="2803525" y="3384549"/>
                    </a:lnTo>
                    <a:lnTo>
                      <a:pt x="2733675" y="3394074"/>
                    </a:lnTo>
                    <a:lnTo>
                      <a:pt x="2657475" y="3397249"/>
                    </a:lnTo>
                    <a:lnTo>
                      <a:pt x="2581275" y="3397249"/>
                    </a:lnTo>
                    <a:lnTo>
                      <a:pt x="2517775" y="3390899"/>
                    </a:lnTo>
                    <a:lnTo>
                      <a:pt x="2457450" y="3384549"/>
                    </a:lnTo>
                    <a:lnTo>
                      <a:pt x="2406650" y="3375024"/>
                    </a:lnTo>
                    <a:lnTo>
                      <a:pt x="2324100" y="3349624"/>
                    </a:lnTo>
                    <a:lnTo>
                      <a:pt x="2257425" y="3324224"/>
                    </a:lnTo>
                    <a:lnTo>
                      <a:pt x="2232025" y="3314699"/>
                    </a:lnTo>
                    <a:lnTo>
                      <a:pt x="2212975" y="3308349"/>
                    </a:lnTo>
                    <a:lnTo>
                      <a:pt x="2203450" y="3311524"/>
                    </a:lnTo>
                    <a:lnTo>
                      <a:pt x="2193925" y="3317874"/>
                    </a:lnTo>
                    <a:lnTo>
                      <a:pt x="2184400" y="3330574"/>
                    </a:lnTo>
                    <a:lnTo>
                      <a:pt x="2174875" y="3346449"/>
                    </a:lnTo>
                    <a:lnTo>
                      <a:pt x="2159000" y="3390899"/>
                    </a:lnTo>
                    <a:lnTo>
                      <a:pt x="2146300" y="3441699"/>
                    </a:lnTo>
                    <a:lnTo>
                      <a:pt x="2133600" y="3495674"/>
                    </a:lnTo>
                    <a:lnTo>
                      <a:pt x="2130425" y="3546474"/>
                    </a:lnTo>
                    <a:lnTo>
                      <a:pt x="2130425" y="3568699"/>
                    </a:lnTo>
                    <a:lnTo>
                      <a:pt x="2130425" y="3587749"/>
                    </a:lnTo>
                    <a:lnTo>
                      <a:pt x="2133600" y="3600449"/>
                    </a:lnTo>
                    <a:lnTo>
                      <a:pt x="2139950" y="3606799"/>
                    </a:lnTo>
                    <a:lnTo>
                      <a:pt x="2168525" y="3622674"/>
                    </a:lnTo>
                    <a:lnTo>
                      <a:pt x="2203450" y="3641724"/>
                    </a:lnTo>
                    <a:lnTo>
                      <a:pt x="2247900" y="3657599"/>
                    </a:lnTo>
                    <a:lnTo>
                      <a:pt x="2301875" y="3673474"/>
                    </a:lnTo>
                    <a:lnTo>
                      <a:pt x="2362200" y="3689349"/>
                    </a:lnTo>
                    <a:lnTo>
                      <a:pt x="2432050" y="3702049"/>
                    </a:lnTo>
                    <a:lnTo>
                      <a:pt x="2511425" y="3711574"/>
                    </a:lnTo>
                    <a:lnTo>
                      <a:pt x="2597150" y="3717924"/>
                    </a:lnTo>
                    <a:lnTo>
                      <a:pt x="2597150" y="3829049"/>
                    </a:lnTo>
                    <a:lnTo>
                      <a:pt x="2597150" y="3860799"/>
                    </a:lnTo>
                    <a:lnTo>
                      <a:pt x="2603500" y="3886199"/>
                    </a:lnTo>
                    <a:lnTo>
                      <a:pt x="2609850" y="3905249"/>
                    </a:lnTo>
                    <a:lnTo>
                      <a:pt x="2619375" y="3921124"/>
                    </a:lnTo>
                    <a:lnTo>
                      <a:pt x="2632075" y="3930649"/>
                    </a:lnTo>
                    <a:lnTo>
                      <a:pt x="2647950" y="3936999"/>
                    </a:lnTo>
                    <a:lnTo>
                      <a:pt x="2670175" y="3940174"/>
                    </a:lnTo>
                    <a:lnTo>
                      <a:pt x="2695575" y="3940174"/>
                    </a:lnTo>
                    <a:lnTo>
                      <a:pt x="2879725" y="3940174"/>
                    </a:lnTo>
                    <a:lnTo>
                      <a:pt x="2905125" y="3940174"/>
                    </a:lnTo>
                    <a:lnTo>
                      <a:pt x="2924175" y="3936999"/>
                    </a:lnTo>
                    <a:lnTo>
                      <a:pt x="2940050" y="3930649"/>
                    </a:lnTo>
                    <a:lnTo>
                      <a:pt x="2946400" y="3924299"/>
                    </a:lnTo>
                    <a:lnTo>
                      <a:pt x="2952750" y="3911599"/>
                    </a:lnTo>
                    <a:lnTo>
                      <a:pt x="2959100" y="3892549"/>
                    </a:lnTo>
                    <a:lnTo>
                      <a:pt x="2959100" y="3870324"/>
                    </a:lnTo>
                    <a:lnTo>
                      <a:pt x="2962275" y="3841749"/>
                    </a:lnTo>
                    <a:lnTo>
                      <a:pt x="2962275" y="3689349"/>
                    </a:lnTo>
                    <a:lnTo>
                      <a:pt x="3009900" y="3679824"/>
                    </a:lnTo>
                    <a:lnTo>
                      <a:pt x="3057525" y="3663949"/>
                    </a:lnTo>
                    <a:lnTo>
                      <a:pt x="3101975" y="3648074"/>
                    </a:lnTo>
                    <a:lnTo>
                      <a:pt x="3146425" y="3629024"/>
                    </a:lnTo>
                    <a:lnTo>
                      <a:pt x="3187700" y="3609974"/>
                    </a:lnTo>
                    <a:lnTo>
                      <a:pt x="3225800" y="3584574"/>
                    </a:lnTo>
                    <a:lnTo>
                      <a:pt x="3260725" y="3555999"/>
                    </a:lnTo>
                    <a:lnTo>
                      <a:pt x="3295650" y="3527424"/>
                    </a:lnTo>
                    <a:lnTo>
                      <a:pt x="3324225" y="3492499"/>
                    </a:lnTo>
                    <a:lnTo>
                      <a:pt x="3349625" y="3454399"/>
                    </a:lnTo>
                    <a:lnTo>
                      <a:pt x="3371850" y="3413124"/>
                    </a:lnTo>
                    <a:lnTo>
                      <a:pt x="3390900" y="3371849"/>
                    </a:lnTo>
                    <a:lnTo>
                      <a:pt x="3406775" y="3324224"/>
                    </a:lnTo>
                    <a:lnTo>
                      <a:pt x="3419475" y="3270249"/>
                    </a:lnTo>
                    <a:lnTo>
                      <a:pt x="3425825" y="3216274"/>
                    </a:lnTo>
                    <a:lnTo>
                      <a:pt x="3429000" y="3155949"/>
                    </a:lnTo>
                    <a:lnTo>
                      <a:pt x="3425825" y="3101974"/>
                    </a:lnTo>
                    <a:lnTo>
                      <a:pt x="3419475" y="3051174"/>
                    </a:lnTo>
                    <a:lnTo>
                      <a:pt x="3406775" y="3003549"/>
                    </a:lnTo>
                    <a:lnTo>
                      <a:pt x="3394075" y="2955924"/>
                    </a:lnTo>
                    <a:lnTo>
                      <a:pt x="3371850" y="2911474"/>
                    </a:lnTo>
                    <a:lnTo>
                      <a:pt x="3349625" y="2870199"/>
                    </a:lnTo>
                    <a:lnTo>
                      <a:pt x="3317875" y="2828924"/>
                    </a:lnTo>
                    <a:lnTo>
                      <a:pt x="3286125" y="2790824"/>
                    </a:lnTo>
                    <a:lnTo>
                      <a:pt x="3248025" y="2755899"/>
                    </a:lnTo>
                    <a:lnTo>
                      <a:pt x="3206750" y="2720974"/>
                    </a:lnTo>
                    <a:lnTo>
                      <a:pt x="3162300" y="2689224"/>
                    </a:lnTo>
                    <a:lnTo>
                      <a:pt x="3114675" y="2657474"/>
                    </a:lnTo>
                    <a:lnTo>
                      <a:pt x="3063875" y="2625724"/>
                    </a:lnTo>
                    <a:lnTo>
                      <a:pt x="3006725" y="2597149"/>
                    </a:lnTo>
                    <a:lnTo>
                      <a:pt x="2946400" y="2568574"/>
                    </a:lnTo>
                    <a:lnTo>
                      <a:pt x="2886075" y="2539999"/>
                    </a:lnTo>
                    <a:lnTo>
                      <a:pt x="2806700" y="2508249"/>
                    </a:lnTo>
                    <a:lnTo>
                      <a:pt x="2740025" y="2476499"/>
                    </a:lnTo>
                    <a:lnTo>
                      <a:pt x="2682875" y="2441574"/>
                    </a:lnTo>
                    <a:lnTo>
                      <a:pt x="2635250" y="2409824"/>
                    </a:lnTo>
                    <a:lnTo>
                      <a:pt x="2616200" y="2393949"/>
                    </a:lnTo>
                    <a:lnTo>
                      <a:pt x="2600325" y="2378074"/>
                    </a:lnTo>
                    <a:lnTo>
                      <a:pt x="2587625" y="2359024"/>
                    </a:lnTo>
                    <a:lnTo>
                      <a:pt x="2574925" y="2339974"/>
                    </a:lnTo>
                    <a:lnTo>
                      <a:pt x="2565400" y="2320924"/>
                    </a:lnTo>
                    <a:lnTo>
                      <a:pt x="2559050" y="2298699"/>
                    </a:lnTo>
                    <a:lnTo>
                      <a:pt x="2555875" y="2276474"/>
                    </a:lnTo>
                    <a:lnTo>
                      <a:pt x="2552700" y="2251074"/>
                    </a:lnTo>
                    <a:lnTo>
                      <a:pt x="2555875" y="2228849"/>
                    </a:lnTo>
                    <a:lnTo>
                      <a:pt x="2559050" y="2206624"/>
                    </a:lnTo>
                    <a:lnTo>
                      <a:pt x="2562225" y="2184399"/>
                    </a:lnTo>
                    <a:lnTo>
                      <a:pt x="2571750" y="2162174"/>
                    </a:lnTo>
                    <a:lnTo>
                      <a:pt x="2581275" y="2143124"/>
                    </a:lnTo>
                    <a:lnTo>
                      <a:pt x="2593975" y="2124074"/>
                    </a:lnTo>
                    <a:lnTo>
                      <a:pt x="2609850" y="2108199"/>
                    </a:lnTo>
                    <a:lnTo>
                      <a:pt x="2625725" y="2092324"/>
                    </a:lnTo>
                    <a:lnTo>
                      <a:pt x="2644775" y="2079624"/>
                    </a:lnTo>
                    <a:lnTo>
                      <a:pt x="2667000" y="2066924"/>
                    </a:lnTo>
                    <a:lnTo>
                      <a:pt x="2695575" y="2057399"/>
                    </a:lnTo>
                    <a:lnTo>
                      <a:pt x="2724150" y="2047874"/>
                    </a:lnTo>
                    <a:lnTo>
                      <a:pt x="2759075" y="2041524"/>
                    </a:lnTo>
                    <a:lnTo>
                      <a:pt x="2797175" y="2038349"/>
                    </a:lnTo>
                    <a:lnTo>
                      <a:pt x="2838450" y="2035174"/>
                    </a:lnTo>
                    <a:lnTo>
                      <a:pt x="2886075" y="2035174"/>
                    </a:lnTo>
                    <a:lnTo>
                      <a:pt x="2933700" y="2035174"/>
                    </a:lnTo>
                    <a:lnTo>
                      <a:pt x="2981325" y="2038349"/>
                    </a:lnTo>
                    <a:lnTo>
                      <a:pt x="3032125" y="2044699"/>
                    </a:lnTo>
                    <a:lnTo>
                      <a:pt x="3079750" y="2054224"/>
                    </a:lnTo>
                    <a:lnTo>
                      <a:pt x="3165475" y="2073274"/>
                    </a:lnTo>
                    <a:lnTo>
                      <a:pt x="3225800" y="2089149"/>
                    </a:lnTo>
                    <a:lnTo>
                      <a:pt x="3238500" y="2089149"/>
                    </a:lnTo>
                    <a:lnTo>
                      <a:pt x="3251200" y="2082799"/>
                    </a:lnTo>
                    <a:lnTo>
                      <a:pt x="3260725" y="2073274"/>
                    </a:lnTo>
                    <a:lnTo>
                      <a:pt x="3273425" y="2054224"/>
                    </a:lnTo>
                    <a:lnTo>
                      <a:pt x="3295650" y="2006599"/>
                    </a:lnTo>
                    <a:lnTo>
                      <a:pt x="3311525" y="1958974"/>
                    </a:lnTo>
                    <a:lnTo>
                      <a:pt x="3321050" y="1904999"/>
                    </a:lnTo>
                    <a:lnTo>
                      <a:pt x="3324225" y="1857374"/>
                    </a:lnTo>
                    <a:lnTo>
                      <a:pt x="3324225" y="1835149"/>
                    </a:lnTo>
                    <a:lnTo>
                      <a:pt x="3317875" y="1819274"/>
                    </a:lnTo>
                    <a:lnTo>
                      <a:pt x="3311525" y="1806574"/>
                    </a:lnTo>
                    <a:lnTo>
                      <a:pt x="3298825" y="1797049"/>
                    </a:lnTo>
                    <a:lnTo>
                      <a:pt x="3254375" y="1784349"/>
                    </a:lnTo>
                    <a:lnTo>
                      <a:pt x="3197225" y="1768474"/>
                    </a:lnTo>
                    <a:lnTo>
                      <a:pt x="3159125" y="1762124"/>
                    </a:lnTo>
                    <a:lnTo>
                      <a:pt x="3117850" y="1755774"/>
                    </a:lnTo>
                    <a:lnTo>
                      <a:pt x="3019425" y="1746249"/>
                    </a:lnTo>
                    <a:lnTo>
                      <a:pt x="3019425" y="1609724"/>
                    </a:lnTo>
                    <a:lnTo>
                      <a:pt x="3019425" y="1555749"/>
                    </a:lnTo>
                    <a:lnTo>
                      <a:pt x="3016250" y="1533524"/>
                    </a:lnTo>
                    <a:lnTo>
                      <a:pt x="3009900" y="1520824"/>
                    </a:lnTo>
                    <a:lnTo>
                      <a:pt x="3003550" y="1511299"/>
                    </a:lnTo>
                    <a:lnTo>
                      <a:pt x="2990850" y="1501774"/>
                    </a:lnTo>
                    <a:lnTo>
                      <a:pt x="2968625" y="1498599"/>
                    </a:lnTo>
                    <a:lnTo>
                      <a:pt x="2943225" y="1498599"/>
                    </a:lnTo>
                    <a:lnTo>
                      <a:pt x="2762250" y="1498599"/>
                    </a:lnTo>
                    <a:close/>
                    <a:moveTo>
                      <a:pt x="2077933" y="438148"/>
                    </a:moveTo>
                    <a:cubicBezTo>
                      <a:pt x="2061771" y="438148"/>
                      <a:pt x="2048669" y="451250"/>
                      <a:pt x="2048669" y="467412"/>
                    </a:cubicBezTo>
                    <a:lnTo>
                      <a:pt x="2048669" y="769928"/>
                    </a:lnTo>
                    <a:lnTo>
                      <a:pt x="2075397" y="778225"/>
                    </a:lnTo>
                    <a:cubicBezTo>
                      <a:pt x="2119967" y="797076"/>
                      <a:pt x="2155673" y="832782"/>
                      <a:pt x="2174524" y="877352"/>
                    </a:cubicBezTo>
                    <a:lnTo>
                      <a:pt x="2184888" y="928686"/>
                    </a:lnTo>
                    <a:lnTo>
                      <a:pt x="3371361" y="928686"/>
                    </a:lnTo>
                    <a:lnTo>
                      <a:pt x="3381725" y="877352"/>
                    </a:lnTo>
                    <a:cubicBezTo>
                      <a:pt x="3400577" y="832782"/>
                      <a:pt x="3436283" y="797076"/>
                      <a:pt x="3480853" y="778224"/>
                    </a:cubicBezTo>
                    <a:lnTo>
                      <a:pt x="3507582" y="769927"/>
                    </a:lnTo>
                    <a:lnTo>
                      <a:pt x="3507582" y="467412"/>
                    </a:lnTo>
                    <a:cubicBezTo>
                      <a:pt x="3507582" y="451250"/>
                      <a:pt x="3494480" y="438148"/>
                      <a:pt x="3478318" y="438148"/>
                    </a:cubicBezTo>
                    <a:close/>
                    <a:moveTo>
                      <a:pt x="2060754" y="0"/>
                    </a:moveTo>
                    <a:lnTo>
                      <a:pt x="3495494" y="0"/>
                    </a:lnTo>
                    <a:cubicBezTo>
                      <a:pt x="3746344" y="0"/>
                      <a:pt x="3949699" y="203354"/>
                      <a:pt x="3949699" y="454204"/>
                    </a:cubicBezTo>
                    <a:lnTo>
                      <a:pt x="3949699" y="772638"/>
                    </a:lnTo>
                    <a:lnTo>
                      <a:pt x="3967697" y="778224"/>
                    </a:lnTo>
                    <a:cubicBezTo>
                      <a:pt x="4012267" y="797076"/>
                      <a:pt x="4047973" y="832782"/>
                      <a:pt x="4066824" y="877352"/>
                    </a:cubicBezTo>
                    <a:lnTo>
                      <a:pt x="4077188" y="928686"/>
                    </a:lnTo>
                    <a:lnTo>
                      <a:pt x="5316011" y="928686"/>
                    </a:lnTo>
                    <a:cubicBezTo>
                      <a:pt x="5450445" y="928686"/>
                      <a:pt x="5559425" y="1037666"/>
                      <a:pt x="5559425" y="1172100"/>
                    </a:cubicBezTo>
                    <a:lnTo>
                      <a:pt x="5559425" y="4355572"/>
                    </a:lnTo>
                    <a:cubicBezTo>
                      <a:pt x="5559425" y="4490006"/>
                      <a:pt x="5450445" y="4598986"/>
                      <a:pt x="5316011" y="4598986"/>
                    </a:cubicBezTo>
                    <a:lnTo>
                      <a:pt x="4950129" y="4598986"/>
                    </a:lnTo>
                    <a:lnTo>
                      <a:pt x="4924434" y="4637096"/>
                    </a:lnTo>
                    <a:cubicBezTo>
                      <a:pt x="4899919" y="4661611"/>
                      <a:pt x="4866052" y="4676774"/>
                      <a:pt x="4828643" y="4676774"/>
                    </a:cubicBezTo>
                    <a:lnTo>
                      <a:pt x="4572531" y="4676774"/>
                    </a:lnTo>
                    <a:cubicBezTo>
                      <a:pt x="4535123" y="4676774"/>
                      <a:pt x="4501256" y="4661611"/>
                      <a:pt x="4476740" y="4637096"/>
                    </a:cubicBezTo>
                    <a:lnTo>
                      <a:pt x="4451046" y="4598986"/>
                    </a:lnTo>
                    <a:lnTo>
                      <a:pt x="1063928" y="4598986"/>
                    </a:lnTo>
                    <a:lnTo>
                      <a:pt x="1038234" y="4637096"/>
                    </a:lnTo>
                    <a:cubicBezTo>
                      <a:pt x="1013719" y="4661611"/>
                      <a:pt x="979851" y="4676774"/>
                      <a:pt x="942443" y="4676774"/>
                    </a:cubicBezTo>
                    <a:lnTo>
                      <a:pt x="686331" y="4676774"/>
                    </a:lnTo>
                    <a:cubicBezTo>
                      <a:pt x="648922" y="4676774"/>
                      <a:pt x="615055" y="4661611"/>
                      <a:pt x="590540" y="4637096"/>
                    </a:cubicBezTo>
                    <a:lnTo>
                      <a:pt x="564846" y="4598986"/>
                    </a:lnTo>
                    <a:lnTo>
                      <a:pt x="243414" y="4598986"/>
                    </a:lnTo>
                    <a:cubicBezTo>
                      <a:pt x="108980" y="4598986"/>
                      <a:pt x="0" y="4490006"/>
                      <a:pt x="0" y="4355572"/>
                    </a:cubicBezTo>
                    <a:lnTo>
                      <a:pt x="0" y="1172100"/>
                    </a:lnTo>
                    <a:cubicBezTo>
                      <a:pt x="0" y="1037666"/>
                      <a:pt x="108980" y="928686"/>
                      <a:pt x="243414" y="928686"/>
                    </a:cubicBezTo>
                    <a:lnTo>
                      <a:pt x="1479061" y="928686"/>
                    </a:lnTo>
                    <a:lnTo>
                      <a:pt x="1489425" y="877352"/>
                    </a:lnTo>
                    <a:cubicBezTo>
                      <a:pt x="1508276" y="832782"/>
                      <a:pt x="1543982" y="797076"/>
                      <a:pt x="1588552" y="778225"/>
                    </a:cubicBezTo>
                    <a:lnTo>
                      <a:pt x="1606549" y="772638"/>
                    </a:lnTo>
                    <a:lnTo>
                      <a:pt x="1606549" y="454204"/>
                    </a:lnTo>
                    <a:cubicBezTo>
                      <a:pt x="1606549" y="203354"/>
                      <a:pt x="1809904" y="0"/>
                      <a:pt x="2060754" y="0"/>
                    </a:cubicBezTo>
                    <a:close/>
                  </a:path>
                </a:pathLst>
              </a:custGeom>
              <a:solidFill>
                <a:srgbClr val="DCCC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200">
                  <a:solidFill>
                    <a:srgbClr val="FFFFFF"/>
                  </a:solidFill>
                </a:endParaRPr>
              </a:p>
            </p:txBody>
          </p:sp>
          <p:sp>
            <p:nvSpPr>
              <p:cNvPr id="47" name="矩形 46"/>
              <p:cNvSpPr/>
              <p:nvPr/>
            </p:nvSpPr>
            <p:spPr>
              <a:xfrm>
                <a:off x="3317603" y="5215559"/>
                <a:ext cx="3106934" cy="1018530"/>
              </a:xfrm>
              <a:prstGeom prst="rect">
                <a:avLst/>
              </a:prstGeom>
            </p:spPr>
            <p:txBody>
              <a:bodyPr wrap="square">
                <a:spAutoFit/>
              </a:bodyPr>
              <a:lstStyle/>
              <a:p>
                <a:r>
                  <a:rPr lang="en-US" altLang="zh-CN" sz="1000" dirty="0">
                    <a:latin typeface="微软雅黑" panose="020B0503020204020204" pitchFamily="34" charset="-122"/>
                    <a:ea typeface="微软雅黑" panose="020B0503020204020204" pitchFamily="34" charset="-122"/>
                  </a:rPr>
                  <a:t>2016</a:t>
                </a:r>
                <a:r>
                  <a:rPr lang="zh-CN" altLang="en-US" sz="1000" dirty="0">
                    <a:latin typeface="微软雅黑" panose="020B0503020204020204" pitchFamily="34" charset="-122"/>
                    <a:ea typeface="微软雅黑" panose="020B0503020204020204" pitchFamily="34" charset="-122"/>
                  </a:rPr>
                  <a:t>年</a:t>
                </a:r>
                <a:r>
                  <a:rPr lang="en-US" altLang="zh-CN" sz="1000" dirty="0">
                    <a:latin typeface="微软雅黑" panose="020B0503020204020204" pitchFamily="34" charset="-122"/>
                    <a:ea typeface="微软雅黑" panose="020B0503020204020204" pitchFamily="34" charset="-122"/>
                  </a:rPr>
                  <a:t>8</a:t>
                </a:r>
                <a:r>
                  <a:rPr lang="zh-CN" altLang="en-US" sz="1000" dirty="0">
                    <a:latin typeface="微软雅黑" panose="020B0503020204020204" pitchFamily="34" charset="-122"/>
                    <a:ea typeface="微软雅黑" panose="020B0503020204020204" pitchFamily="34" charset="-122"/>
                  </a:rPr>
                  <a:t>月获得易车、腾讯、百度、京东等组成的投资财团注资</a:t>
                </a:r>
              </a:p>
            </p:txBody>
          </p:sp>
        </p:grpSp>
        <p:grpSp>
          <p:nvGrpSpPr>
            <p:cNvPr id="41" name="组合 40"/>
            <p:cNvGrpSpPr/>
            <p:nvPr/>
          </p:nvGrpSpPr>
          <p:grpSpPr>
            <a:xfrm>
              <a:off x="9871698" y="5475056"/>
              <a:ext cx="1382303" cy="941138"/>
              <a:chOff x="993119" y="918533"/>
              <a:chExt cx="2009199" cy="1367959"/>
            </a:xfrm>
          </p:grpSpPr>
          <p:sp>
            <p:nvSpPr>
              <p:cNvPr id="42" name="文本框 41"/>
              <p:cNvSpPr txBox="1"/>
              <p:nvPr/>
            </p:nvSpPr>
            <p:spPr>
              <a:xfrm>
                <a:off x="993119" y="1525983"/>
                <a:ext cx="1987966" cy="760509"/>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更</a:t>
                </a:r>
                <a:r>
                  <a:rPr lang="zh-CN" altLang="en-US" sz="2800" b="1" dirty="0">
                    <a:solidFill>
                      <a:srgbClr val="DCCC75"/>
                    </a:solidFill>
                    <a:latin typeface="微软雅黑" panose="020B0503020204020204" pitchFamily="34" charset="-122"/>
                    <a:ea typeface="微软雅黑" panose="020B0503020204020204" pitchFamily="34" charset="-122"/>
                  </a:rPr>
                  <a:t>好</a:t>
                </a:r>
                <a:r>
                  <a:rPr lang="zh-CN" altLang="en-US" sz="2000" dirty="0">
                    <a:latin typeface="微软雅黑" panose="020B0503020204020204" pitchFamily="34" charset="-122"/>
                    <a:ea typeface="微软雅黑" panose="020B0503020204020204" pitchFamily="34" charset="-122"/>
                  </a:rPr>
                  <a:t>体验</a:t>
                </a:r>
              </a:p>
            </p:txBody>
          </p:sp>
          <p:sp>
            <p:nvSpPr>
              <p:cNvPr id="43" name="文本框 42"/>
              <p:cNvSpPr txBox="1"/>
              <p:nvPr/>
            </p:nvSpPr>
            <p:spPr>
              <a:xfrm>
                <a:off x="993119" y="918533"/>
                <a:ext cx="2009199" cy="760509"/>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更</a:t>
                </a:r>
                <a:r>
                  <a:rPr lang="zh-CN" altLang="en-US" sz="2800" b="1" dirty="0">
                    <a:solidFill>
                      <a:srgbClr val="DCCC75"/>
                    </a:solidFill>
                    <a:latin typeface="微软雅黑" panose="020B0503020204020204" pitchFamily="34" charset="-122"/>
                    <a:ea typeface="微软雅黑" panose="020B0503020204020204" pitchFamily="34" charset="-122"/>
                  </a:rPr>
                  <a:t>多</a:t>
                </a:r>
                <a:r>
                  <a:rPr lang="zh-CN" altLang="en-US" sz="2000" dirty="0">
                    <a:latin typeface="微软雅黑" panose="020B0503020204020204" pitchFamily="34" charset="-122"/>
                    <a:ea typeface="微软雅黑" panose="020B0503020204020204" pitchFamily="34" charset="-122"/>
                  </a:rPr>
                  <a:t>选择</a:t>
                </a:r>
              </a:p>
            </p:txBody>
          </p:sp>
        </p:grpSp>
      </p:grpSp>
      <p:grpSp>
        <p:nvGrpSpPr>
          <p:cNvPr id="48" name="组合 47"/>
          <p:cNvGrpSpPr/>
          <p:nvPr/>
        </p:nvGrpSpPr>
        <p:grpSpPr>
          <a:xfrm>
            <a:off x="1048033" y="4701093"/>
            <a:ext cx="2647316" cy="1069989"/>
            <a:chOff x="1369818" y="5532798"/>
            <a:chExt cx="2647316" cy="1069989"/>
          </a:xfrm>
        </p:grpSpPr>
        <p:pic>
          <p:nvPicPr>
            <p:cNvPr id="49" name="图片 48"/>
            <p:cNvPicPr>
              <a:picLocks noChangeAspect="1"/>
            </p:cNvPicPr>
            <p:nvPr/>
          </p:nvPicPr>
          <p:blipFill>
            <a:blip r:embed="rId12" cstate="email"/>
            <a:stretch>
              <a:fillRect/>
            </a:stretch>
          </p:blipFill>
          <p:spPr>
            <a:xfrm>
              <a:off x="2128817" y="5555582"/>
              <a:ext cx="1262083" cy="284828"/>
            </a:xfrm>
            <a:prstGeom prst="rect">
              <a:avLst/>
            </a:prstGeom>
          </p:spPr>
        </p:pic>
        <p:pic>
          <p:nvPicPr>
            <p:cNvPr id="50" name="Picture 7" descr="C:\work2\车型销售方案\易车logo-2.png"/>
            <p:cNvPicPr>
              <a:picLocks noChangeAspect="1" noChangeArrowheads="1"/>
            </p:cNvPicPr>
            <p:nvPr/>
          </p:nvPicPr>
          <p:blipFill>
            <a:blip r:embed="rId13" cstate="email"/>
            <a:srcRect/>
            <a:stretch>
              <a:fillRect/>
            </a:stretch>
          </p:blipFill>
          <p:spPr bwMode="auto">
            <a:xfrm>
              <a:off x="1412618" y="5576207"/>
              <a:ext cx="628271" cy="2383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汽车报价大全"/>
            <p:cNvPicPr>
              <a:picLocks noChangeAspect="1" noChangeArrowheads="1"/>
            </p:cNvPicPr>
            <p:nvPr/>
          </p:nvPicPr>
          <p:blipFill>
            <a:blip r:embed="rId14" cstate="email"/>
            <a:srcRect/>
            <a:stretch>
              <a:fillRect/>
            </a:stretch>
          </p:blipFill>
          <p:spPr bwMode="auto">
            <a:xfrm>
              <a:off x="1408545" y="5955009"/>
              <a:ext cx="289043" cy="28904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易车网汽车汇"/>
            <p:cNvPicPr>
              <a:picLocks noChangeAspect="1" noChangeArrowheads="1"/>
            </p:cNvPicPr>
            <p:nvPr/>
          </p:nvPicPr>
          <p:blipFill>
            <a:blip r:embed="rId15" cstate="email"/>
            <a:srcRect/>
            <a:stretch>
              <a:fillRect/>
            </a:stretch>
          </p:blipFill>
          <p:spPr bwMode="auto">
            <a:xfrm>
              <a:off x="1750944" y="5938340"/>
              <a:ext cx="326811" cy="32681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易车二手车"/>
            <p:cNvPicPr>
              <a:picLocks noChangeAspect="1" noChangeArrowheads="1"/>
            </p:cNvPicPr>
            <p:nvPr/>
          </p:nvPicPr>
          <p:blipFill>
            <a:blip r:embed="rId16" cstate="email"/>
            <a:srcRect/>
            <a:stretch>
              <a:fillRect/>
            </a:stretch>
          </p:blipFill>
          <p:spPr bwMode="auto">
            <a:xfrm>
              <a:off x="2130372" y="5955007"/>
              <a:ext cx="289043" cy="289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http://img1.bitautoimg.com/brandmarket/huodong/pc/content/img/ytg_title.jpg"/>
            <p:cNvPicPr>
              <a:picLocks noChangeAspect="1" noChangeArrowheads="1"/>
            </p:cNvPicPr>
            <p:nvPr/>
          </p:nvPicPr>
          <p:blipFill rotWithShape="1">
            <a:blip r:embed="rId17" cstate="email"/>
            <a:srcRect r="-142" b="-1491"/>
            <a:stretch>
              <a:fillRect/>
            </a:stretch>
          </p:blipFill>
          <p:spPr bwMode="auto">
            <a:xfrm>
              <a:off x="2498131" y="5990883"/>
              <a:ext cx="1519003" cy="25316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http://image.bitautoimg.com/bitauto/focuspic/2016/10/2016102182857730.jpg"/>
            <p:cNvPicPr>
              <a:picLocks noChangeAspect="1" noChangeArrowheads="1"/>
            </p:cNvPicPr>
            <p:nvPr/>
          </p:nvPicPr>
          <p:blipFill rotWithShape="1">
            <a:blip r:embed="rId18" cstate="email"/>
            <a:srcRect r="621" b="1212"/>
            <a:stretch>
              <a:fillRect/>
            </a:stretch>
          </p:blipFill>
          <p:spPr bwMode="auto">
            <a:xfrm>
              <a:off x="3478828" y="5532798"/>
              <a:ext cx="397565" cy="347870"/>
            </a:xfrm>
            <a:prstGeom prst="rect">
              <a:avLst/>
            </a:prstGeom>
            <a:noFill/>
            <a:extLst>
              <a:ext uri="{909E8E84-426E-40DD-AFC4-6F175D3DCCD1}">
                <a14:hiddenFill xmlns:a14="http://schemas.microsoft.com/office/drawing/2010/main">
                  <a:solidFill>
                    <a:srgbClr val="FFFFFF"/>
                  </a:solidFill>
                </a14:hiddenFill>
              </a:ext>
            </a:extLst>
          </p:spPr>
        </p:pic>
        <p:pic>
          <p:nvPicPr>
            <p:cNvPr id="56" name="图片 55"/>
            <p:cNvPicPr>
              <a:picLocks noChangeAspect="1"/>
            </p:cNvPicPr>
            <p:nvPr/>
          </p:nvPicPr>
          <p:blipFill>
            <a:blip r:embed="rId19" cstate="email"/>
            <a:stretch>
              <a:fillRect/>
            </a:stretch>
          </p:blipFill>
          <p:spPr>
            <a:xfrm>
              <a:off x="1369818" y="6338740"/>
              <a:ext cx="924162" cy="264047"/>
            </a:xfrm>
            <a:prstGeom prst="rect">
              <a:avLst/>
            </a:prstGeom>
          </p:spPr>
        </p:pic>
        <p:pic>
          <p:nvPicPr>
            <p:cNvPr id="57" name="图片 56"/>
            <p:cNvPicPr>
              <a:picLocks noChangeAspect="1"/>
            </p:cNvPicPr>
            <p:nvPr/>
          </p:nvPicPr>
          <p:blipFill rotWithShape="1">
            <a:blip r:embed="rId20" cstate="email">
              <a:clrChange>
                <a:clrFrom>
                  <a:srgbClr val="FFFFFF"/>
                </a:clrFrom>
                <a:clrTo>
                  <a:srgbClr val="FFFFFF">
                    <a:alpha val="0"/>
                  </a:srgbClr>
                </a:clrTo>
              </a:clrChange>
              <a:extLst>
                <a:ext uri="{BEBA8EAE-BF5A-486C-A8C5-ECC9F3942E4B}">
                  <a14:imgProps xmlns:a14="http://schemas.microsoft.com/office/drawing/2010/main">
                    <a14:imgLayer r:embed="rId21">
                      <a14:imgEffect>
                        <a14:saturation sat="300000"/>
                      </a14:imgEffect>
                    </a14:imgLayer>
                  </a14:imgProps>
                </a:ext>
              </a:extLst>
            </a:blip>
            <a:srcRect r="-140" b="1279"/>
            <a:stretch>
              <a:fillRect/>
            </a:stretch>
          </p:blipFill>
          <p:spPr>
            <a:xfrm>
              <a:off x="2390436" y="6338740"/>
              <a:ext cx="610760" cy="217374"/>
            </a:xfrm>
            <a:prstGeom prst="rect">
              <a:avLst/>
            </a:prstGeom>
          </p:spPr>
        </p:pic>
      </p:grpSp>
      <p:sp>
        <p:nvSpPr>
          <p:cNvPr id="58" name="矩形 57"/>
          <p:cNvSpPr/>
          <p:nvPr/>
        </p:nvSpPr>
        <p:spPr>
          <a:xfrm>
            <a:off x="989701" y="4552642"/>
            <a:ext cx="2772123" cy="1253617"/>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4401050" y="4546636"/>
            <a:ext cx="3403621" cy="1259623"/>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8026425" y="4546637"/>
            <a:ext cx="3403621" cy="1259622"/>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nvCxnSpPr>
        <p:spPr>
          <a:xfrm flipH="1">
            <a:off x="9886088" y="5044008"/>
            <a:ext cx="1262" cy="613508"/>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4037930" y="2175560"/>
            <a:ext cx="4148823"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媒体</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电商</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金融</a:t>
            </a:r>
          </a:p>
        </p:txBody>
      </p:sp>
      <p:sp>
        <p:nvSpPr>
          <p:cNvPr id="68" name="文本框 67"/>
          <p:cNvSpPr txBox="1"/>
          <p:nvPr/>
        </p:nvSpPr>
        <p:spPr>
          <a:xfrm>
            <a:off x="776596" y="1153601"/>
            <a:ext cx="10638809" cy="677108"/>
          </a:xfrm>
          <a:prstGeom prst="rect">
            <a:avLst/>
          </a:prstGeom>
          <a:noFill/>
        </p:spPr>
        <p:txBody>
          <a:bodyPr wrap="squar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lang="zh-CN" altLang="en-US" sz="2000" b="1" dirty="0">
                <a:solidFill>
                  <a:srgbClr val="272727"/>
                </a:solidFill>
                <a:latin typeface="微软雅黑" panose="020B0503020204020204" pitchFamily="34" charset="-122"/>
                <a:ea typeface="微软雅黑" panose="020B0503020204020204" pitchFamily="34" charset="-122"/>
              </a:rPr>
              <a:t>易车</a:t>
            </a:r>
            <a:r>
              <a:rPr lang="zh-CN" altLang="en-US" sz="2000" b="1" dirty="0">
                <a:solidFill>
                  <a:srgbClr val="D1BB4B"/>
                </a:solidFill>
                <a:latin typeface="微软雅黑" panose="020B0503020204020204" pitchFamily="34" charset="-122"/>
                <a:ea typeface="微软雅黑" panose="020B0503020204020204" pitchFamily="34" charset="-122"/>
              </a:rPr>
              <a:t>全新架构</a:t>
            </a:r>
            <a:r>
              <a:rPr lang="zh-CN" altLang="en-US" sz="2000" b="1" dirty="0">
                <a:solidFill>
                  <a:srgbClr val="272727"/>
                </a:solidFill>
                <a:latin typeface="微软雅黑" panose="020B0503020204020204" pitchFamily="34" charset="-122"/>
                <a:ea typeface="微软雅黑" panose="020B0503020204020204" pitchFamily="34" charset="-122"/>
              </a:rPr>
              <a:t>体系：</a:t>
            </a:r>
            <a:r>
              <a:rPr lang="zh-CN" altLang="en-US" dirty="0">
                <a:solidFill>
                  <a:srgbClr val="272727"/>
                </a:solidFill>
                <a:latin typeface="微软雅黑" panose="020B0503020204020204" pitchFamily="34" charset="-122"/>
                <a:ea typeface="微软雅黑" panose="020B0503020204020204" pitchFamily="34" charset="-122"/>
              </a:rPr>
              <a:t>根据市场及在行业内的布局，易车对公司内部进行全新的调整，发挥易车及合作伙伴的优势，打造三位一体的多元化服务体系</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937186" y="1504671"/>
            <a:ext cx="8254565" cy="2215991"/>
            <a:chOff x="1505603" y="1504671"/>
            <a:chExt cx="8254565" cy="2215991"/>
          </a:xfrm>
        </p:grpSpPr>
        <p:sp>
          <p:nvSpPr>
            <p:cNvPr id="6" name="文本框 5"/>
            <p:cNvSpPr txBox="1"/>
            <p:nvPr/>
          </p:nvSpPr>
          <p:spPr>
            <a:xfrm>
              <a:off x="1505603" y="1504671"/>
              <a:ext cx="3697016" cy="2215991"/>
            </a:xfrm>
            <a:prstGeom prst="rect">
              <a:avLst/>
            </a:prstGeom>
            <a:noFill/>
          </p:spPr>
          <p:txBody>
            <a:bodyPr wrap="square" rtlCol="0">
              <a:spAutoFit/>
            </a:bodyPr>
            <a:lstStyle/>
            <a:p>
              <a:r>
                <a:rPr lang="en-US" altLang="zh-CN" sz="13800" dirty="0">
                  <a:solidFill>
                    <a:schemeClr val="bg1">
                      <a:lumMod val="95000"/>
                    </a:schemeClr>
                  </a:solidFill>
                  <a:latin typeface="Impact" panose="020B0806030902050204" pitchFamily="34" charset="0"/>
                  <a:ea typeface="BatangChe" panose="02030609000101010101" pitchFamily="49" charset="-127"/>
                </a:rPr>
                <a:t>02</a:t>
              </a:r>
              <a:endParaRPr lang="zh-CN" altLang="en-US" sz="13800" dirty="0">
                <a:solidFill>
                  <a:schemeClr val="bg1">
                    <a:lumMod val="95000"/>
                  </a:schemeClr>
                </a:solidFill>
                <a:latin typeface="Impact" panose="020B0806030902050204" pitchFamily="34" charset="0"/>
                <a:ea typeface="BatangChe" panose="02030609000101010101" pitchFamily="49" charset="-127"/>
              </a:endParaRPr>
            </a:p>
          </p:txBody>
        </p:sp>
        <p:cxnSp>
          <p:nvCxnSpPr>
            <p:cNvPr id="8" name="直接连接符 7"/>
            <p:cNvCxnSpPr/>
            <p:nvPr/>
          </p:nvCxnSpPr>
          <p:spPr>
            <a:xfrm>
              <a:off x="3417174" y="2881494"/>
              <a:ext cx="6192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385643" y="2155404"/>
              <a:ext cx="6374525" cy="646331"/>
            </a:xfrm>
            <a:prstGeom prst="rect">
              <a:avLst/>
            </a:prstGeom>
            <a:noFill/>
          </p:spPr>
          <p:txBody>
            <a:bodyPr wrap="square" rtlCol="0">
              <a:spAutoFit/>
            </a:bodyPr>
            <a:lstStyle/>
            <a:p>
              <a:r>
                <a:rPr lang="en-US" altLang="zh-CN" sz="3600" b="1" dirty="0">
                  <a:solidFill>
                    <a:schemeClr val="accent4">
                      <a:lumMod val="50000"/>
                    </a:schemeClr>
                  </a:solidFill>
                  <a:latin typeface="微软雅黑" panose="020B0503020204020204" pitchFamily="34" charset="-122"/>
                  <a:ea typeface="微软雅黑" panose="020B0503020204020204" pitchFamily="34" charset="-122"/>
                </a:rPr>
                <a:t>2017</a:t>
              </a:r>
              <a:r>
                <a:rPr lang="zh-CN" altLang="en-US" sz="3600" b="1" dirty="0">
                  <a:solidFill>
                    <a:schemeClr val="accent4">
                      <a:lumMod val="50000"/>
                    </a:schemeClr>
                  </a:solidFill>
                  <a:latin typeface="微软雅黑" panose="020B0503020204020204" pitchFamily="34" charset="-122"/>
                  <a:ea typeface="微软雅黑" panose="020B0503020204020204" pitchFamily="34" charset="-122"/>
                </a:rPr>
                <a:t>品牌年度合作规划</a:t>
              </a:r>
            </a:p>
          </p:txBody>
        </p:sp>
        <p:sp>
          <p:nvSpPr>
            <p:cNvPr id="10" name="矩形 9"/>
            <p:cNvSpPr/>
            <p:nvPr/>
          </p:nvSpPr>
          <p:spPr>
            <a:xfrm>
              <a:off x="3417175" y="2993125"/>
              <a:ext cx="3752694" cy="276999"/>
            </a:xfrm>
            <a:prstGeom prst="rect">
              <a:avLst/>
            </a:prstGeom>
          </p:spPr>
          <p:txBody>
            <a:bodyPr wrap="none">
              <a:spAutoFit/>
            </a:bodyPr>
            <a:lstStyle/>
            <a:p>
              <a:r>
                <a:rPr lang="en-US" altLang="zh-CN" sz="1200" dirty="0">
                  <a:solidFill>
                    <a:schemeClr val="accent4">
                      <a:lumMod val="90000"/>
                    </a:schemeClr>
                  </a:solidFill>
                  <a:latin typeface="微软雅黑" panose="020B0503020204020204" pitchFamily="34" charset="-122"/>
                  <a:ea typeface="微软雅黑" panose="020B0503020204020204" pitchFamily="34" charset="-122"/>
                </a:rPr>
                <a:t>PROMOTION PLANNING FOR THE WHOLE YEAR</a:t>
              </a:r>
              <a:endParaRPr lang="zh-CN" altLang="en-US" sz="1200" dirty="0">
                <a:solidFill>
                  <a:schemeClr val="accent4">
                    <a:lumMod val="90000"/>
                  </a:schemeClr>
                </a:solidFill>
                <a:latin typeface="微软雅黑" panose="020B0503020204020204" pitchFamily="34" charset="-122"/>
                <a:ea typeface="微软雅黑" panose="020B0503020204020204" pitchFamily="34" charset="-122"/>
              </a:endParaRPr>
            </a:p>
          </p:txBody>
        </p:sp>
      </p:grpSp>
      <p:sp>
        <p:nvSpPr>
          <p:cNvPr id="17" name="TextBox 5"/>
          <p:cNvSpPr txBox="1"/>
          <p:nvPr/>
        </p:nvSpPr>
        <p:spPr>
          <a:xfrm>
            <a:off x="3871765" y="1871199"/>
            <a:ext cx="786754" cy="253916"/>
          </a:xfrm>
          <a:prstGeom prst="rect">
            <a:avLst/>
          </a:prstGeom>
          <a:noFill/>
        </p:spPr>
        <p:txBody>
          <a:bodyPr wrap="none" rtlCol="0" anchor="ctr">
            <a:spAutoFit/>
          </a:bodyPr>
          <a:lstStyle/>
          <a:p>
            <a:r>
              <a:rPr lang="en-US" sz="1050" spc="30" baseline="0" dirty="0">
                <a:latin typeface="微软雅黑" panose="020B0503020204020204" pitchFamily="34" charset="-122"/>
                <a:ea typeface="微软雅黑" panose="020B0503020204020204" pitchFamily="34" charset="-122"/>
              </a:rPr>
              <a:t>INFINITI </a:t>
            </a:r>
          </a:p>
        </p:txBody>
      </p:sp>
      <p:sp>
        <p:nvSpPr>
          <p:cNvPr id="3" name="直角三角形 2"/>
          <p:cNvSpPr/>
          <p:nvPr/>
        </p:nvSpPr>
        <p:spPr>
          <a:xfrm flipH="1">
            <a:off x="2774730" y="3720662"/>
            <a:ext cx="8939047" cy="2175645"/>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a:off x="471352" y="3271346"/>
            <a:ext cx="4021820" cy="2624960"/>
          </a:xfrm>
          <a:prstGeom prst="rtTriangle">
            <a:avLst/>
          </a:prstGeom>
          <a:blipFill dpi="0" rotWithShape="1">
            <a:blip r:embed="rId2" cstate="print"/>
            <a:srcRect/>
            <a:tile tx="-806450" ty="-1714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2</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endParaRPr lang="zh-CN" altLang="en-US" sz="2400" dirty="0">
              <a:solidFill>
                <a:schemeClr val="accent4">
                  <a:lumMod val="50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4642757" y="1998157"/>
            <a:ext cx="468000" cy="0"/>
          </a:xfrm>
          <a:prstGeom prst="line">
            <a:avLst/>
          </a:prstGeom>
          <a:ln w="57150">
            <a:gradFill>
              <a:gsLst>
                <a:gs pos="0">
                  <a:schemeClr val="accent1">
                    <a:lumMod val="5000"/>
                    <a:lumOff val="95000"/>
                  </a:schemeClr>
                </a:gs>
                <a:gs pos="62000">
                  <a:schemeClr val="bg1">
                    <a:lumMod val="85000"/>
                  </a:schemeClr>
                </a:gs>
                <a:gs pos="83000">
                  <a:schemeClr val="bg1">
                    <a:lumMod val="7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10294883" y="2305149"/>
            <a:ext cx="378372" cy="378372"/>
            <a:chOff x="9837683" y="457200"/>
            <a:chExt cx="819807" cy="819807"/>
          </a:xfrm>
        </p:grpSpPr>
        <p:sp>
          <p:nvSpPr>
            <p:cNvPr id="18" name="椭圆 17"/>
            <p:cNvSpPr/>
            <p:nvPr/>
          </p:nvSpPr>
          <p:spPr>
            <a:xfrm>
              <a:off x="9837683" y="457200"/>
              <a:ext cx="819807" cy="81980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10033813" y="674521"/>
              <a:ext cx="427546" cy="385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2</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2017</a:t>
            </a: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年度合作规划</a:t>
            </a:r>
          </a:p>
        </p:txBody>
      </p:sp>
      <p:cxnSp>
        <p:nvCxnSpPr>
          <p:cNvPr id="4" name="直接箭头连接符 3"/>
          <p:cNvCxnSpPr/>
          <p:nvPr/>
        </p:nvCxnSpPr>
        <p:spPr>
          <a:xfrm>
            <a:off x="497917" y="1405711"/>
            <a:ext cx="111961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97917" y="1460303"/>
            <a:ext cx="389187" cy="1514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97917" y="3029798"/>
            <a:ext cx="389187" cy="2787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97917" y="1603858"/>
            <a:ext cx="471831" cy="1200329"/>
          </a:xfrm>
          <a:prstGeom prst="rect">
            <a:avLst/>
          </a:prstGeom>
        </p:spPr>
        <p:txBody>
          <a:bodyPr wrap="square">
            <a:spAutoFit/>
          </a:bodyPr>
          <a:lstStyle/>
          <a:p>
            <a:r>
              <a:rPr lang="zh-CN" altLang="en-US" sz="1200" dirty="0">
                <a:solidFill>
                  <a:schemeClr val="accent4">
                    <a:lumMod val="50000"/>
                  </a:schemeClr>
                </a:solidFill>
                <a:latin typeface="微软雅黑" panose="020B0503020204020204" pitchFamily="34" charset="-122"/>
                <a:ea typeface="微软雅黑" panose="020B0503020204020204" pitchFamily="34" charset="-122"/>
              </a:rPr>
              <a:t>品牌推广规划</a:t>
            </a:r>
          </a:p>
        </p:txBody>
      </p:sp>
      <p:sp>
        <p:nvSpPr>
          <p:cNvPr id="10" name="矩形 9"/>
          <p:cNvSpPr/>
          <p:nvPr/>
        </p:nvSpPr>
        <p:spPr>
          <a:xfrm flipH="1">
            <a:off x="497917" y="3886322"/>
            <a:ext cx="286472" cy="1200329"/>
          </a:xfrm>
          <a:prstGeom prst="rect">
            <a:avLst/>
          </a:prstGeom>
        </p:spPr>
        <p:txBody>
          <a:bodyPr wrap="square">
            <a:spAutoFit/>
          </a:bodyPr>
          <a:lstStyle/>
          <a:p>
            <a:r>
              <a:rPr lang="zh-CN" altLang="en-US" sz="1200" dirty="0">
                <a:solidFill>
                  <a:schemeClr val="accent4">
                    <a:lumMod val="50000"/>
                  </a:schemeClr>
                </a:solidFill>
                <a:latin typeface="微软雅黑" panose="020B0503020204020204" pitchFamily="34" charset="-122"/>
                <a:ea typeface="微软雅黑" panose="020B0503020204020204" pitchFamily="34" charset="-122"/>
              </a:rPr>
              <a:t>易车推广规划</a:t>
            </a:r>
          </a:p>
        </p:txBody>
      </p:sp>
      <p:sp>
        <p:nvSpPr>
          <p:cNvPr id="11" name="矩形 10"/>
          <p:cNvSpPr/>
          <p:nvPr/>
        </p:nvSpPr>
        <p:spPr>
          <a:xfrm>
            <a:off x="1391300" y="1473053"/>
            <a:ext cx="409086"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1</a:t>
            </a:r>
            <a:r>
              <a:rPr lang="zh-CN" altLang="en-US" sz="1050" i="1" dirty="0">
                <a:latin typeface="微软雅黑" panose="020B0503020204020204" pitchFamily="34" charset="-122"/>
                <a:ea typeface="微软雅黑" panose="020B0503020204020204" pitchFamily="34" charset="-122"/>
              </a:rPr>
              <a:t>月</a:t>
            </a:r>
          </a:p>
        </p:txBody>
      </p:sp>
      <p:sp>
        <p:nvSpPr>
          <p:cNvPr id="12" name="矩形 11"/>
          <p:cNvSpPr/>
          <p:nvPr/>
        </p:nvSpPr>
        <p:spPr>
          <a:xfrm>
            <a:off x="2237887" y="1473053"/>
            <a:ext cx="409086"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2</a:t>
            </a:r>
            <a:r>
              <a:rPr lang="zh-CN" altLang="en-US" sz="1050" i="1" dirty="0">
                <a:latin typeface="微软雅黑" panose="020B0503020204020204" pitchFamily="34" charset="-122"/>
                <a:ea typeface="微软雅黑" panose="020B0503020204020204" pitchFamily="34" charset="-122"/>
              </a:rPr>
              <a:t>月</a:t>
            </a:r>
          </a:p>
        </p:txBody>
      </p:sp>
      <p:sp>
        <p:nvSpPr>
          <p:cNvPr id="13" name="矩形 12"/>
          <p:cNvSpPr/>
          <p:nvPr/>
        </p:nvSpPr>
        <p:spPr>
          <a:xfrm>
            <a:off x="3084474" y="1473053"/>
            <a:ext cx="409086"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3</a:t>
            </a:r>
            <a:r>
              <a:rPr lang="zh-CN" altLang="en-US" sz="1050" i="1" dirty="0">
                <a:latin typeface="微软雅黑" panose="020B0503020204020204" pitchFamily="34" charset="-122"/>
                <a:ea typeface="微软雅黑" panose="020B0503020204020204" pitchFamily="34" charset="-122"/>
              </a:rPr>
              <a:t>月</a:t>
            </a:r>
          </a:p>
        </p:txBody>
      </p:sp>
      <p:sp>
        <p:nvSpPr>
          <p:cNvPr id="14" name="矩形 13"/>
          <p:cNvSpPr/>
          <p:nvPr/>
        </p:nvSpPr>
        <p:spPr>
          <a:xfrm>
            <a:off x="3931061" y="1473053"/>
            <a:ext cx="409086"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4</a:t>
            </a:r>
            <a:r>
              <a:rPr lang="zh-CN" altLang="en-US" sz="1050" i="1" dirty="0">
                <a:latin typeface="微软雅黑" panose="020B0503020204020204" pitchFamily="34" charset="-122"/>
                <a:ea typeface="微软雅黑" panose="020B0503020204020204" pitchFamily="34" charset="-122"/>
              </a:rPr>
              <a:t>月</a:t>
            </a:r>
          </a:p>
        </p:txBody>
      </p:sp>
      <p:sp>
        <p:nvSpPr>
          <p:cNvPr id="15" name="矩形 14"/>
          <p:cNvSpPr/>
          <p:nvPr/>
        </p:nvSpPr>
        <p:spPr>
          <a:xfrm>
            <a:off x="4777648" y="1473053"/>
            <a:ext cx="409086"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5</a:t>
            </a:r>
            <a:r>
              <a:rPr lang="zh-CN" altLang="en-US" sz="1050" i="1" dirty="0">
                <a:latin typeface="微软雅黑" panose="020B0503020204020204" pitchFamily="34" charset="-122"/>
                <a:ea typeface="微软雅黑" panose="020B0503020204020204" pitchFamily="34" charset="-122"/>
              </a:rPr>
              <a:t>月</a:t>
            </a:r>
          </a:p>
        </p:txBody>
      </p:sp>
      <p:sp>
        <p:nvSpPr>
          <p:cNvPr id="16" name="矩形 15"/>
          <p:cNvSpPr/>
          <p:nvPr/>
        </p:nvSpPr>
        <p:spPr>
          <a:xfrm>
            <a:off x="5624235" y="1473053"/>
            <a:ext cx="409086"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6</a:t>
            </a:r>
            <a:r>
              <a:rPr lang="zh-CN" altLang="en-US" sz="1050" i="1" dirty="0">
                <a:latin typeface="微软雅黑" panose="020B0503020204020204" pitchFamily="34" charset="-122"/>
                <a:ea typeface="微软雅黑" panose="020B0503020204020204" pitchFamily="34" charset="-122"/>
              </a:rPr>
              <a:t>月</a:t>
            </a:r>
          </a:p>
        </p:txBody>
      </p:sp>
      <p:sp>
        <p:nvSpPr>
          <p:cNvPr id="17" name="矩形 16"/>
          <p:cNvSpPr/>
          <p:nvPr/>
        </p:nvSpPr>
        <p:spPr>
          <a:xfrm>
            <a:off x="6470822" y="1473053"/>
            <a:ext cx="409086"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7</a:t>
            </a:r>
            <a:r>
              <a:rPr lang="zh-CN" altLang="en-US" sz="1050" i="1" dirty="0">
                <a:latin typeface="微软雅黑" panose="020B0503020204020204" pitchFamily="34" charset="-122"/>
                <a:ea typeface="微软雅黑" panose="020B0503020204020204" pitchFamily="34" charset="-122"/>
              </a:rPr>
              <a:t>月</a:t>
            </a:r>
          </a:p>
        </p:txBody>
      </p:sp>
      <p:sp>
        <p:nvSpPr>
          <p:cNvPr id="18" name="矩形 17"/>
          <p:cNvSpPr/>
          <p:nvPr/>
        </p:nvSpPr>
        <p:spPr>
          <a:xfrm>
            <a:off x="10870468" y="1473053"/>
            <a:ext cx="492443"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12</a:t>
            </a:r>
            <a:r>
              <a:rPr lang="zh-CN" altLang="en-US" sz="1050" i="1" dirty="0">
                <a:latin typeface="微软雅黑" panose="020B0503020204020204" pitchFamily="34" charset="-122"/>
                <a:ea typeface="微软雅黑" panose="020B0503020204020204" pitchFamily="34" charset="-122"/>
              </a:rPr>
              <a:t>月</a:t>
            </a:r>
          </a:p>
        </p:txBody>
      </p:sp>
      <p:sp>
        <p:nvSpPr>
          <p:cNvPr id="19" name="矩形 18"/>
          <p:cNvSpPr/>
          <p:nvPr/>
        </p:nvSpPr>
        <p:spPr>
          <a:xfrm>
            <a:off x="7317409" y="1473053"/>
            <a:ext cx="409086"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8</a:t>
            </a:r>
            <a:r>
              <a:rPr lang="zh-CN" altLang="en-US" sz="1050" i="1" dirty="0">
                <a:latin typeface="微软雅黑" panose="020B0503020204020204" pitchFamily="34" charset="-122"/>
                <a:ea typeface="微软雅黑" panose="020B0503020204020204" pitchFamily="34" charset="-122"/>
              </a:rPr>
              <a:t>月</a:t>
            </a:r>
          </a:p>
        </p:txBody>
      </p:sp>
      <p:sp>
        <p:nvSpPr>
          <p:cNvPr id="20" name="矩形 19"/>
          <p:cNvSpPr/>
          <p:nvPr/>
        </p:nvSpPr>
        <p:spPr>
          <a:xfrm>
            <a:off x="8163996" y="1473053"/>
            <a:ext cx="409086"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9</a:t>
            </a:r>
            <a:r>
              <a:rPr lang="zh-CN" altLang="en-US" sz="1050" i="1" dirty="0">
                <a:latin typeface="微软雅黑" panose="020B0503020204020204" pitchFamily="34" charset="-122"/>
                <a:ea typeface="微软雅黑" panose="020B0503020204020204" pitchFamily="34" charset="-122"/>
              </a:rPr>
              <a:t>月</a:t>
            </a:r>
          </a:p>
        </p:txBody>
      </p:sp>
      <p:sp>
        <p:nvSpPr>
          <p:cNvPr id="21" name="矩形 20"/>
          <p:cNvSpPr/>
          <p:nvPr/>
        </p:nvSpPr>
        <p:spPr>
          <a:xfrm>
            <a:off x="9010583" y="1473053"/>
            <a:ext cx="492443"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10</a:t>
            </a:r>
            <a:r>
              <a:rPr lang="zh-CN" altLang="en-US" sz="1050" i="1" dirty="0">
                <a:latin typeface="微软雅黑" panose="020B0503020204020204" pitchFamily="34" charset="-122"/>
                <a:ea typeface="微软雅黑" panose="020B0503020204020204" pitchFamily="34" charset="-122"/>
              </a:rPr>
              <a:t>月</a:t>
            </a:r>
          </a:p>
        </p:txBody>
      </p:sp>
      <p:sp>
        <p:nvSpPr>
          <p:cNvPr id="22" name="矩形 21"/>
          <p:cNvSpPr/>
          <p:nvPr/>
        </p:nvSpPr>
        <p:spPr>
          <a:xfrm>
            <a:off x="9940527" y="1473053"/>
            <a:ext cx="492443" cy="261610"/>
          </a:xfrm>
          <a:prstGeom prst="rect">
            <a:avLst/>
          </a:prstGeom>
        </p:spPr>
        <p:txBody>
          <a:bodyPr wrap="none">
            <a:spAutoFit/>
          </a:bodyPr>
          <a:lstStyle/>
          <a:p>
            <a:r>
              <a:rPr lang="en-US" altLang="zh-CN" sz="1050" i="1" dirty="0">
                <a:latin typeface="微软雅黑" panose="020B0503020204020204" pitchFamily="34" charset="-122"/>
                <a:ea typeface="微软雅黑" panose="020B0503020204020204" pitchFamily="34" charset="-122"/>
              </a:rPr>
              <a:t>11</a:t>
            </a:r>
            <a:r>
              <a:rPr lang="zh-CN" altLang="en-US" sz="1050" i="1" dirty="0">
                <a:latin typeface="微软雅黑" panose="020B0503020204020204" pitchFamily="34" charset="-122"/>
                <a:ea typeface="微软雅黑" panose="020B0503020204020204" pitchFamily="34" charset="-122"/>
              </a:rPr>
              <a:t>月</a:t>
            </a:r>
          </a:p>
        </p:txBody>
      </p:sp>
      <p:sp>
        <p:nvSpPr>
          <p:cNvPr id="23" name="矩形 22"/>
          <p:cNvSpPr/>
          <p:nvPr/>
        </p:nvSpPr>
        <p:spPr>
          <a:xfrm>
            <a:off x="3795481" y="1725023"/>
            <a:ext cx="696195" cy="36157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SHMS</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4" name="矩形 23"/>
          <p:cNvSpPr/>
          <p:nvPr/>
        </p:nvSpPr>
        <p:spPr>
          <a:xfrm>
            <a:off x="3209133" y="2126274"/>
            <a:ext cx="2577518" cy="36157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Driving Campaign</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5" name="矩形 24"/>
          <p:cNvSpPr/>
          <p:nvPr/>
        </p:nvSpPr>
        <p:spPr>
          <a:xfrm>
            <a:off x="6519906" y="1725023"/>
            <a:ext cx="1040954" cy="36157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Brand Campaign</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6" name="矩形 25"/>
          <p:cNvSpPr/>
          <p:nvPr/>
        </p:nvSpPr>
        <p:spPr>
          <a:xfrm>
            <a:off x="6685540" y="2126274"/>
            <a:ext cx="1887541" cy="36157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SUV Experiential Campaign</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7" name="矩形 26"/>
          <p:cNvSpPr/>
          <p:nvPr/>
        </p:nvSpPr>
        <p:spPr>
          <a:xfrm>
            <a:off x="9256804" y="1725023"/>
            <a:ext cx="1887541" cy="36157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微软雅黑" panose="020B0503020204020204" pitchFamily="34" charset="-122"/>
                <a:ea typeface="微软雅黑" panose="020B0503020204020204" pitchFamily="34" charset="-122"/>
              </a:rPr>
              <a:t>Full car line</a:t>
            </a:r>
          </a:p>
          <a:p>
            <a:pPr algn="ctr"/>
            <a:r>
              <a:rPr lang="en-US" altLang="zh-CN" sz="1200" dirty="0">
                <a:solidFill>
                  <a:schemeClr val="tx1"/>
                </a:solidFill>
                <a:latin typeface="微软雅黑" panose="020B0503020204020204" pitchFamily="34" charset="-122"/>
                <a:ea typeface="微软雅黑" panose="020B0503020204020204" pitchFamily="34" charset="-122"/>
              </a:rPr>
              <a:t>Experiential Campaign</a:t>
            </a: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8" name="矩形 27"/>
          <p:cNvSpPr/>
          <p:nvPr/>
        </p:nvSpPr>
        <p:spPr>
          <a:xfrm>
            <a:off x="1391300" y="2339035"/>
            <a:ext cx="1255673" cy="288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anose="020B0503020204020204" pitchFamily="34" charset="-122"/>
                <a:ea typeface="微软雅黑" panose="020B0503020204020204" pitchFamily="34" charset="-122"/>
              </a:rPr>
              <a:t>QX30 Sustain</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29" name="矩形 28"/>
          <p:cNvSpPr/>
          <p:nvPr/>
        </p:nvSpPr>
        <p:spPr>
          <a:xfrm>
            <a:off x="1391301" y="2664991"/>
            <a:ext cx="997058" cy="288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anose="020B0503020204020204" pitchFamily="34" charset="-122"/>
                <a:ea typeface="微软雅黑" panose="020B0503020204020204" pitchFamily="34" charset="-122"/>
              </a:rPr>
              <a:t>Q70L MY17</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30" name="矩形 29"/>
          <p:cNvSpPr/>
          <p:nvPr/>
        </p:nvSpPr>
        <p:spPr>
          <a:xfrm>
            <a:off x="3597252" y="2664991"/>
            <a:ext cx="972000" cy="288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anose="020B0503020204020204" pitchFamily="34" charset="-122"/>
                <a:ea typeface="微软雅黑" panose="020B0503020204020204" pitchFamily="34" charset="-122"/>
              </a:rPr>
              <a:t>Q60 Launch</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31" name="矩形 30"/>
          <p:cNvSpPr/>
          <p:nvPr/>
        </p:nvSpPr>
        <p:spPr>
          <a:xfrm>
            <a:off x="9700748" y="2662614"/>
            <a:ext cx="972000" cy="288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anose="020B0503020204020204" pitchFamily="34" charset="-122"/>
                <a:ea typeface="微软雅黑" panose="020B0503020204020204" pitchFamily="34" charset="-122"/>
              </a:rPr>
              <a:t>QX30 MY17 Launch</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32" name="矩形 31"/>
          <p:cNvSpPr/>
          <p:nvPr/>
        </p:nvSpPr>
        <p:spPr>
          <a:xfrm>
            <a:off x="10722083" y="2659903"/>
            <a:ext cx="972000" cy="2880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anose="020B0503020204020204" pitchFamily="34" charset="-122"/>
                <a:ea typeface="微软雅黑" panose="020B0503020204020204" pitchFamily="34" charset="-122"/>
              </a:rPr>
              <a:t>Q50L MC Launch</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35" name="矩形 34"/>
          <p:cNvSpPr/>
          <p:nvPr/>
        </p:nvSpPr>
        <p:spPr>
          <a:xfrm>
            <a:off x="915156" y="3166278"/>
            <a:ext cx="476144" cy="450376"/>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anose="020B0503020204020204" pitchFamily="34" charset="-122"/>
                <a:ea typeface="微软雅黑" panose="020B0503020204020204" pitchFamily="34" charset="-122"/>
              </a:rPr>
              <a:t>大事件</a:t>
            </a:r>
          </a:p>
        </p:txBody>
      </p:sp>
      <p:sp>
        <p:nvSpPr>
          <p:cNvPr id="36" name="矩形 35"/>
          <p:cNvSpPr/>
          <p:nvPr/>
        </p:nvSpPr>
        <p:spPr>
          <a:xfrm>
            <a:off x="915156" y="3693461"/>
            <a:ext cx="476144" cy="450376"/>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anose="020B0503020204020204" pitchFamily="34" charset="-122"/>
                <a:ea typeface="微软雅黑" panose="020B0503020204020204" pitchFamily="34" charset="-122"/>
              </a:rPr>
              <a:t>新车上市</a:t>
            </a:r>
            <a:endParaRPr lang="en-US" altLang="zh-CN" sz="1050" dirty="0">
              <a:solidFill>
                <a:schemeClr val="tx1"/>
              </a:solidFill>
              <a:latin typeface="微软雅黑" panose="020B0503020204020204" pitchFamily="34" charset="-122"/>
              <a:ea typeface="微软雅黑" panose="020B0503020204020204" pitchFamily="34" charset="-122"/>
            </a:endParaRPr>
          </a:p>
        </p:txBody>
      </p:sp>
      <p:sp>
        <p:nvSpPr>
          <p:cNvPr id="37" name="矩形 36"/>
          <p:cNvSpPr/>
          <p:nvPr/>
        </p:nvSpPr>
        <p:spPr>
          <a:xfrm>
            <a:off x="915156" y="4220644"/>
            <a:ext cx="476144" cy="450376"/>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anose="020B0503020204020204" pitchFamily="34" charset="-122"/>
                <a:ea typeface="微软雅黑" panose="020B0503020204020204" pitchFamily="34" charset="-122"/>
              </a:rPr>
              <a:t>车型促销</a:t>
            </a:r>
          </a:p>
        </p:txBody>
      </p:sp>
      <p:sp>
        <p:nvSpPr>
          <p:cNvPr id="38" name="矩形 37"/>
          <p:cNvSpPr/>
          <p:nvPr/>
        </p:nvSpPr>
        <p:spPr>
          <a:xfrm>
            <a:off x="915156" y="4747827"/>
            <a:ext cx="476144" cy="450376"/>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anose="020B0503020204020204" pitchFamily="34" charset="-122"/>
                <a:ea typeface="微软雅黑" panose="020B0503020204020204" pitchFamily="34" charset="-122"/>
              </a:rPr>
              <a:t>品牌推广</a:t>
            </a:r>
          </a:p>
        </p:txBody>
      </p:sp>
      <p:sp>
        <p:nvSpPr>
          <p:cNvPr id="39" name="矩形 38"/>
          <p:cNvSpPr/>
          <p:nvPr/>
        </p:nvSpPr>
        <p:spPr>
          <a:xfrm>
            <a:off x="915156" y="5275010"/>
            <a:ext cx="476144" cy="450376"/>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anose="020B0503020204020204" pitchFamily="34" charset="-122"/>
                <a:ea typeface="微软雅黑" panose="020B0503020204020204" pitchFamily="34" charset="-122"/>
              </a:rPr>
              <a:t>易湃</a:t>
            </a:r>
            <a:endParaRPr lang="en-US" altLang="zh-CN" sz="1050" dirty="0">
              <a:solidFill>
                <a:schemeClr val="tx1"/>
              </a:solidFill>
              <a:latin typeface="微软雅黑" panose="020B0503020204020204" pitchFamily="34" charset="-122"/>
              <a:ea typeface="微软雅黑" panose="020B0503020204020204" pitchFamily="34" charset="-122"/>
            </a:endParaRPr>
          </a:p>
          <a:p>
            <a:pPr algn="ctr"/>
            <a:r>
              <a:rPr lang="zh-CN" altLang="en-US" sz="1050" dirty="0">
                <a:solidFill>
                  <a:schemeClr val="tx1"/>
                </a:solidFill>
                <a:latin typeface="微软雅黑" panose="020B0503020204020204" pitchFamily="34" charset="-122"/>
                <a:ea typeface="微软雅黑" panose="020B0503020204020204" pitchFamily="34" charset="-122"/>
              </a:rPr>
              <a:t>会员</a:t>
            </a:r>
          </a:p>
        </p:txBody>
      </p:sp>
      <p:sp>
        <p:nvSpPr>
          <p:cNvPr id="40" name="矩形 39"/>
          <p:cNvSpPr/>
          <p:nvPr/>
        </p:nvSpPr>
        <p:spPr>
          <a:xfrm>
            <a:off x="3209133" y="3186840"/>
            <a:ext cx="2577518" cy="3615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200" dirty="0">
                <a:latin typeface="微软雅黑" panose="020B0503020204020204" pitchFamily="34" charset="-122"/>
                <a:ea typeface="微软雅黑" panose="020B0503020204020204" pitchFamily="34" charset="-122"/>
              </a:rPr>
              <a:t>敢，驭巅峰大型试驾活动</a:t>
            </a:r>
            <a:endParaRPr lang="en-US" altLang="zh-CN" sz="1200" dirty="0">
              <a:latin typeface="微软雅黑" panose="020B0503020204020204" pitchFamily="34" charset="-122"/>
              <a:ea typeface="微软雅黑" panose="020B0503020204020204" pitchFamily="34" charset="-122"/>
            </a:endParaRPr>
          </a:p>
        </p:txBody>
      </p:sp>
      <p:sp>
        <p:nvSpPr>
          <p:cNvPr id="41" name="矩形 40"/>
          <p:cNvSpPr/>
          <p:nvPr/>
        </p:nvSpPr>
        <p:spPr>
          <a:xfrm>
            <a:off x="3597252" y="3782263"/>
            <a:ext cx="972000" cy="361574"/>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200" dirty="0">
                <a:latin typeface="微软雅黑" panose="020B0503020204020204" pitchFamily="34" charset="-122"/>
                <a:ea typeface="微软雅黑" panose="020B0503020204020204" pitchFamily="34" charset="-122"/>
              </a:rPr>
              <a:t>Q60</a:t>
            </a:r>
            <a:r>
              <a:rPr lang="zh-CN" altLang="en-US" sz="1200" dirty="0">
                <a:latin typeface="微软雅黑" panose="020B0503020204020204" pitchFamily="34" charset="-122"/>
                <a:ea typeface="微软雅黑" panose="020B0503020204020204" pitchFamily="34" charset="-122"/>
              </a:rPr>
              <a:t>上市</a:t>
            </a:r>
            <a:endParaRPr lang="en-US" altLang="zh-CN" sz="1200" dirty="0">
              <a:latin typeface="微软雅黑" panose="020B0503020204020204" pitchFamily="34" charset="-122"/>
              <a:ea typeface="微软雅黑" panose="020B0503020204020204" pitchFamily="34" charset="-122"/>
            </a:endParaRPr>
          </a:p>
        </p:txBody>
      </p:sp>
      <p:sp>
        <p:nvSpPr>
          <p:cNvPr id="42" name="矩形 41"/>
          <p:cNvSpPr/>
          <p:nvPr/>
        </p:nvSpPr>
        <p:spPr>
          <a:xfrm>
            <a:off x="1419352" y="3782263"/>
            <a:ext cx="972000" cy="361574"/>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200" dirty="0">
                <a:latin typeface="微软雅黑" panose="020B0503020204020204" pitchFamily="34" charset="-122"/>
                <a:ea typeface="微软雅黑" panose="020B0503020204020204" pitchFamily="34" charset="-122"/>
              </a:rPr>
              <a:t>Q70L</a:t>
            </a:r>
            <a:r>
              <a:rPr lang="zh-CN" altLang="en-US" sz="1200" dirty="0">
                <a:latin typeface="微软雅黑" panose="020B0503020204020204" pitchFamily="34" charset="-122"/>
                <a:ea typeface="微软雅黑" panose="020B0503020204020204" pitchFamily="34" charset="-122"/>
              </a:rPr>
              <a:t>改款</a:t>
            </a:r>
            <a:endParaRPr lang="en-US" altLang="zh-CN" sz="1200" dirty="0">
              <a:latin typeface="微软雅黑" panose="020B0503020204020204" pitchFamily="34" charset="-122"/>
              <a:ea typeface="微软雅黑" panose="020B0503020204020204" pitchFamily="34" charset="-122"/>
            </a:endParaRPr>
          </a:p>
        </p:txBody>
      </p:sp>
      <p:sp>
        <p:nvSpPr>
          <p:cNvPr id="43" name="矩形 42"/>
          <p:cNvSpPr/>
          <p:nvPr/>
        </p:nvSpPr>
        <p:spPr>
          <a:xfrm>
            <a:off x="9700748" y="3782263"/>
            <a:ext cx="972000" cy="361574"/>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200" dirty="0">
                <a:latin typeface="微软雅黑" panose="020B0503020204020204" pitchFamily="34" charset="-122"/>
                <a:ea typeface="微软雅黑" panose="020B0503020204020204" pitchFamily="34" charset="-122"/>
              </a:rPr>
              <a:t>QX30</a:t>
            </a:r>
            <a:r>
              <a:rPr lang="zh-CN" altLang="en-US" sz="1200" dirty="0">
                <a:latin typeface="微软雅黑" panose="020B0503020204020204" pitchFamily="34" charset="-122"/>
                <a:ea typeface="微软雅黑" panose="020B0503020204020204" pitchFamily="34" charset="-122"/>
              </a:rPr>
              <a:t>改款</a:t>
            </a:r>
            <a:endParaRPr lang="en-US" altLang="zh-CN" sz="1200" dirty="0">
              <a:latin typeface="微软雅黑" panose="020B0503020204020204" pitchFamily="34" charset="-122"/>
              <a:ea typeface="微软雅黑" panose="020B0503020204020204" pitchFamily="34" charset="-122"/>
            </a:endParaRPr>
          </a:p>
        </p:txBody>
      </p:sp>
      <p:sp>
        <p:nvSpPr>
          <p:cNvPr id="44" name="矩形 43"/>
          <p:cNvSpPr/>
          <p:nvPr/>
        </p:nvSpPr>
        <p:spPr>
          <a:xfrm>
            <a:off x="10722083" y="3782263"/>
            <a:ext cx="972000" cy="361574"/>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200" dirty="0">
                <a:latin typeface="微软雅黑" panose="020B0503020204020204" pitchFamily="34" charset="-122"/>
                <a:ea typeface="微软雅黑" panose="020B0503020204020204" pitchFamily="34" charset="-122"/>
              </a:rPr>
              <a:t>Q50L</a:t>
            </a:r>
            <a:r>
              <a:rPr lang="zh-CN" altLang="en-US" sz="1200" dirty="0">
                <a:latin typeface="微软雅黑" panose="020B0503020204020204" pitchFamily="34" charset="-122"/>
                <a:ea typeface="微软雅黑" panose="020B0503020204020204" pitchFamily="34" charset="-122"/>
              </a:rPr>
              <a:t>改款</a:t>
            </a:r>
            <a:endParaRPr lang="en-US" altLang="zh-CN" sz="1200" dirty="0">
              <a:latin typeface="微软雅黑" panose="020B0503020204020204" pitchFamily="34" charset="-122"/>
              <a:ea typeface="微软雅黑" panose="020B0503020204020204" pitchFamily="34" charset="-122"/>
            </a:endParaRPr>
          </a:p>
        </p:txBody>
      </p:sp>
      <p:sp>
        <p:nvSpPr>
          <p:cNvPr id="45" name="矩形 44"/>
          <p:cNvSpPr/>
          <p:nvPr/>
        </p:nvSpPr>
        <p:spPr>
          <a:xfrm>
            <a:off x="1419352" y="4305699"/>
            <a:ext cx="972000" cy="361574"/>
          </a:xfrm>
          <a:prstGeom prst="rect">
            <a:avLst/>
          </a:prstGeom>
          <a:solidFill>
            <a:srgbClr val="0070C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200" dirty="0">
                <a:latin typeface="微软雅黑" panose="020B0503020204020204" pitchFamily="34" charset="-122"/>
                <a:ea typeface="微软雅黑" panose="020B0503020204020204" pitchFamily="34" charset="-122"/>
              </a:rPr>
              <a:t>QX30</a:t>
            </a:r>
          </a:p>
        </p:txBody>
      </p:sp>
      <p:sp>
        <p:nvSpPr>
          <p:cNvPr id="46" name="矩形 45"/>
          <p:cNvSpPr/>
          <p:nvPr/>
        </p:nvSpPr>
        <p:spPr>
          <a:xfrm>
            <a:off x="6685539" y="4305699"/>
            <a:ext cx="1887541" cy="361574"/>
          </a:xfrm>
          <a:prstGeom prst="rect">
            <a:avLst/>
          </a:prstGeom>
          <a:solidFill>
            <a:srgbClr val="0070C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200" dirty="0">
                <a:latin typeface="微软雅黑" panose="020B0503020204020204" pitchFamily="34" charset="-122"/>
                <a:ea typeface="微软雅黑" panose="020B0503020204020204" pitchFamily="34" charset="-122"/>
              </a:rPr>
              <a:t>SUV </a:t>
            </a:r>
            <a:r>
              <a:rPr lang="zh-CN" altLang="en-US" sz="1200" dirty="0">
                <a:latin typeface="微软雅黑" panose="020B0503020204020204" pitchFamily="34" charset="-122"/>
                <a:ea typeface="微软雅黑" panose="020B0503020204020204" pitchFamily="34" charset="-122"/>
              </a:rPr>
              <a:t>专项</a:t>
            </a:r>
            <a:endParaRPr lang="en-US" altLang="zh-CN" sz="1200" dirty="0">
              <a:latin typeface="微软雅黑" panose="020B0503020204020204" pitchFamily="34" charset="-122"/>
              <a:ea typeface="微软雅黑" panose="020B0503020204020204" pitchFamily="34" charset="-122"/>
            </a:endParaRPr>
          </a:p>
        </p:txBody>
      </p:sp>
      <p:sp>
        <p:nvSpPr>
          <p:cNvPr id="47" name="矩形 46"/>
          <p:cNvSpPr/>
          <p:nvPr/>
        </p:nvSpPr>
        <p:spPr>
          <a:xfrm>
            <a:off x="9256804" y="4305699"/>
            <a:ext cx="1887541" cy="361574"/>
          </a:xfrm>
          <a:prstGeom prst="rect">
            <a:avLst/>
          </a:prstGeom>
          <a:solidFill>
            <a:srgbClr val="0070C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200" dirty="0">
                <a:latin typeface="微软雅黑" panose="020B0503020204020204" pitchFamily="34" charset="-122"/>
                <a:ea typeface="微软雅黑" panose="020B0503020204020204" pitchFamily="34" charset="-122"/>
              </a:rPr>
              <a:t>双十一电商合作</a:t>
            </a:r>
            <a:endParaRPr lang="en-US" altLang="zh-CN" sz="1200" dirty="0">
              <a:latin typeface="微软雅黑" panose="020B0503020204020204" pitchFamily="34" charset="-122"/>
              <a:ea typeface="微软雅黑" panose="020B0503020204020204" pitchFamily="34" charset="-122"/>
            </a:endParaRPr>
          </a:p>
        </p:txBody>
      </p:sp>
      <p:sp>
        <p:nvSpPr>
          <p:cNvPr id="48" name="矩形 47"/>
          <p:cNvSpPr/>
          <p:nvPr/>
        </p:nvSpPr>
        <p:spPr>
          <a:xfrm>
            <a:off x="1431897" y="5363812"/>
            <a:ext cx="9931014" cy="361574"/>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200" dirty="0">
                <a:solidFill>
                  <a:schemeClr val="tx1"/>
                </a:solidFill>
                <a:latin typeface="微软雅黑" panose="020B0503020204020204" pitchFamily="34" charset="-122"/>
                <a:ea typeface="微软雅黑" panose="020B0503020204020204" pitchFamily="34" charset="-122"/>
              </a:rPr>
              <a:t>全系车型年度合作</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49" name="矩形 48"/>
          <p:cNvSpPr/>
          <p:nvPr/>
        </p:nvSpPr>
        <p:spPr>
          <a:xfrm>
            <a:off x="3713593" y="4840376"/>
            <a:ext cx="872053" cy="361574"/>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车展传播</a:t>
            </a:r>
          </a:p>
        </p:txBody>
      </p:sp>
      <p:sp>
        <p:nvSpPr>
          <p:cNvPr id="50" name="矩形 49"/>
          <p:cNvSpPr/>
          <p:nvPr/>
        </p:nvSpPr>
        <p:spPr>
          <a:xfrm>
            <a:off x="6519906" y="4840376"/>
            <a:ext cx="1040954" cy="361574"/>
          </a:xfrm>
          <a:prstGeom prst="rect">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rPr>
              <a:t>品推专项</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937186" y="1504671"/>
            <a:ext cx="8443757" cy="2215991"/>
            <a:chOff x="1505603" y="1504671"/>
            <a:chExt cx="8443757" cy="2215991"/>
          </a:xfrm>
        </p:grpSpPr>
        <p:sp>
          <p:nvSpPr>
            <p:cNvPr id="6" name="文本框 5"/>
            <p:cNvSpPr txBox="1"/>
            <p:nvPr/>
          </p:nvSpPr>
          <p:spPr>
            <a:xfrm>
              <a:off x="1505603" y="1504671"/>
              <a:ext cx="3697016" cy="2215991"/>
            </a:xfrm>
            <a:prstGeom prst="rect">
              <a:avLst/>
            </a:prstGeom>
            <a:noFill/>
          </p:spPr>
          <p:txBody>
            <a:bodyPr wrap="square" rtlCol="0">
              <a:spAutoFit/>
            </a:bodyPr>
            <a:lstStyle/>
            <a:p>
              <a:r>
                <a:rPr lang="en-US" altLang="zh-CN" sz="13800" dirty="0">
                  <a:solidFill>
                    <a:schemeClr val="bg1">
                      <a:lumMod val="95000"/>
                    </a:schemeClr>
                  </a:solidFill>
                  <a:latin typeface="Impact" panose="020B0806030902050204" pitchFamily="34" charset="0"/>
                  <a:ea typeface="BatangChe" panose="02030609000101010101" pitchFamily="49" charset="-127"/>
                </a:rPr>
                <a:t>03</a:t>
              </a:r>
              <a:endParaRPr lang="zh-CN" altLang="en-US" sz="13800" dirty="0">
                <a:solidFill>
                  <a:schemeClr val="bg1">
                    <a:lumMod val="95000"/>
                  </a:schemeClr>
                </a:solidFill>
                <a:latin typeface="Impact" panose="020B0806030902050204" pitchFamily="34" charset="0"/>
                <a:ea typeface="BatangChe" panose="02030609000101010101" pitchFamily="49" charset="-127"/>
              </a:endParaRPr>
            </a:p>
          </p:txBody>
        </p:sp>
        <p:cxnSp>
          <p:nvCxnSpPr>
            <p:cNvPr id="8" name="直接连接符 7"/>
            <p:cNvCxnSpPr/>
            <p:nvPr/>
          </p:nvCxnSpPr>
          <p:spPr>
            <a:xfrm>
              <a:off x="3698983" y="2881494"/>
              <a:ext cx="591019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574835" y="2155404"/>
              <a:ext cx="6374525" cy="646331"/>
            </a:xfrm>
            <a:prstGeom prst="rect">
              <a:avLst/>
            </a:prstGeom>
            <a:noFill/>
          </p:spPr>
          <p:txBody>
            <a:bodyPr wrap="square" rtlCol="0">
              <a:spAutoFit/>
            </a:bodyPr>
            <a:lstStyle/>
            <a:p>
              <a:r>
                <a:rPr lang="zh-CN" altLang="en-US" sz="3600" b="1" dirty="0">
                  <a:solidFill>
                    <a:schemeClr val="accent4">
                      <a:lumMod val="50000"/>
                    </a:schemeClr>
                  </a:solidFill>
                  <a:latin typeface="微软雅黑" panose="020B0503020204020204" pitchFamily="34" charset="-122"/>
                  <a:ea typeface="微软雅黑" panose="020B0503020204020204" pitchFamily="34" charset="-122"/>
                </a:rPr>
                <a:t>合作项目详述</a:t>
              </a:r>
            </a:p>
          </p:txBody>
        </p:sp>
        <p:sp>
          <p:nvSpPr>
            <p:cNvPr id="10" name="矩形 9"/>
            <p:cNvSpPr/>
            <p:nvPr/>
          </p:nvSpPr>
          <p:spPr>
            <a:xfrm>
              <a:off x="3606367" y="2993125"/>
              <a:ext cx="2840906" cy="461665"/>
            </a:xfrm>
            <a:prstGeom prst="rect">
              <a:avLst/>
            </a:prstGeom>
          </p:spPr>
          <p:txBody>
            <a:bodyPr wrap="none">
              <a:spAutoFit/>
            </a:bodyPr>
            <a:lstStyle/>
            <a:p>
              <a:r>
                <a:rPr lang="en-US" altLang="zh-CN" sz="1200" dirty="0">
                  <a:solidFill>
                    <a:schemeClr val="accent4">
                      <a:lumMod val="90000"/>
                    </a:schemeClr>
                  </a:solidFill>
                  <a:latin typeface="微软雅黑" panose="020B0503020204020204" pitchFamily="34" charset="-122"/>
                  <a:ea typeface="微软雅黑" panose="020B0503020204020204" pitchFamily="34" charset="-122"/>
                </a:rPr>
                <a:t>DETAILED COOPERATION PROJECTS</a:t>
              </a:r>
              <a:endParaRPr lang="zh-CN" altLang="en-US" sz="1200" dirty="0">
                <a:solidFill>
                  <a:schemeClr val="accent4">
                    <a:lumMod val="90000"/>
                  </a:schemeClr>
                </a:solidFill>
                <a:latin typeface="微软雅黑" panose="020B0503020204020204" pitchFamily="34" charset="-122"/>
                <a:ea typeface="微软雅黑" panose="020B0503020204020204" pitchFamily="34" charset="-122"/>
              </a:endParaRPr>
            </a:p>
            <a:p>
              <a:endParaRPr lang="zh-CN" altLang="en-US" sz="1200" dirty="0">
                <a:solidFill>
                  <a:schemeClr val="accent4">
                    <a:lumMod val="90000"/>
                  </a:schemeClr>
                </a:solidFill>
                <a:latin typeface="微软雅黑" panose="020B0503020204020204" pitchFamily="34" charset="-122"/>
                <a:ea typeface="微软雅黑" panose="020B0503020204020204" pitchFamily="34" charset="-122"/>
              </a:endParaRPr>
            </a:p>
          </p:txBody>
        </p:sp>
      </p:grpSp>
      <p:sp>
        <p:nvSpPr>
          <p:cNvPr id="17" name="TextBox 5"/>
          <p:cNvSpPr txBox="1"/>
          <p:nvPr/>
        </p:nvSpPr>
        <p:spPr>
          <a:xfrm>
            <a:off x="4076722" y="1871199"/>
            <a:ext cx="786754" cy="253916"/>
          </a:xfrm>
          <a:prstGeom prst="rect">
            <a:avLst/>
          </a:prstGeom>
          <a:noFill/>
        </p:spPr>
        <p:txBody>
          <a:bodyPr wrap="none" rtlCol="0" anchor="ctr">
            <a:spAutoFit/>
          </a:bodyPr>
          <a:lstStyle/>
          <a:p>
            <a:r>
              <a:rPr lang="en-US" sz="1050" spc="30" baseline="0" dirty="0">
                <a:latin typeface="微软雅黑" panose="020B0503020204020204" pitchFamily="34" charset="-122"/>
                <a:ea typeface="微软雅黑" panose="020B0503020204020204" pitchFamily="34" charset="-122"/>
              </a:rPr>
              <a:t>INFINITI </a:t>
            </a:r>
          </a:p>
        </p:txBody>
      </p:sp>
      <p:sp>
        <p:nvSpPr>
          <p:cNvPr id="3" name="直角三角形 2"/>
          <p:cNvSpPr/>
          <p:nvPr/>
        </p:nvSpPr>
        <p:spPr>
          <a:xfrm flipH="1">
            <a:off x="2774730" y="3720662"/>
            <a:ext cx="8939047" cy="2175645"/>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a:off x="471352" y="3271346"/>
            <a:ext cx="4021820" cy="2624960"/>
          </a:xfrm>
          <a:prstGeom prst="rtTriangle">
            <a:avLst/>
          </a:prstGeom>
          <a:blipFill dpi="0" rotWithShape="1">
            <a:blip r:embed="rId2" cstate="print"/>
            <a:srcRect/>
            <a:tile tx="-806450" ty="-1714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endParaRPr lang="zh-CN" altLang="en-US" sz="2400" dirty="0">
              <a:solidFill>
                <a:schemeClr val="accent4">
                  <a:lumMod val="50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4879246" y="1998157"/>
            <a:ext cx="468000" cy="0"/>
          </a:xfrm>
          <a:prstGeom prst="line">
            <a:avLst/>
          </a:prstGeom>
          <a:ln w="57150">
            <a:gradFill>
              <a:gsLst>
                <a:gs pos="0">
                  <a:schemeClr val="accent1">
                    <a:lumMod val="5000"/>
                    <a:lumOff val="95000"/>
                  </a:schemeClr>
                </a:gs>
                <a:gs pos="62000">
                  <a:schemeClr val="bg1">
                    <a:lumMod val="85000"/>
                  </a:schemeClr>
                </a:gs>
                <a:gs pos="83000">
                  <a:schemeClr val="bg1">
                    <a:lumMod val="7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10294883" y="2305149"/>
            <a:ext cx="378372" cy="378372"/>
            <a:chOff x="9837683" y="457200"/>
            <a:chExt cx="819807" cy="819807"/>
          </a:xfrm>
        </p:grpSpPr>
        <p:sp>
          <p:nvSpPr>
            <p:cNvPr id="18" name="椭圆 17"/>
            <p:cNvSpPr/>
            <p:nvPr/>
          </p:nvSpPr>
          <p:spPr>
            <a:xfrm>
              <a:off x="9837683" y="457200"/>
              <a:ext cx="819807" cy="81980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10033813" y="674521"/>
              <a:ext cx="427546" cy="385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1673" y="1359940"/>
            <a:ext cx="8247063"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标题 6"/>
          <p:cNvSpPr txBox="1"/>
          <p:nvPr/>
        </p:nvSpPr>
        <p:spPr>
          <a:xfrm>
            <a:off x="390783" y="4865960"/>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pPr>
              <a:lnSpc>
                <a:spcPct val="120000"/>
              </a:lnSpc>
            </a:pPr>
            <a:r>
              <a:rPr lang="zh-CN" altLang="en-US" sz="2400" dirty="0">
                <a:latin typeface="微软雅黑" panose="020B0503020204020204" pitchFamily="34" charset="-122"/>
                <a:ea typeface="微软雅黑" panose="020B0503020204020204" pitchFamily="34" charset="-122"/>
              </a:rPr>
              <a:t>敢，驭巅峰</a:t>
            </a:r>
            <a:endParaRPr lang="en-US" altLang="zh-CN" sz="2400" dirty="0">
              <a:latin typeface="微软雅黑" panose="020B0503020204020204" pitchFamily="34" charset="-122"/>
              <a:ea typeface="微软雅黑" panose="020B0503020204020204" pitchFamily="34" charset="-122"/>
            </a:endParaRPr>
          </a:p>
          <a:p>
            <a:pPr>
              <a:lnSpc>
                <a:spcPct val="120000"/>
              </a:lnSpc>
            </a:pPr>
            <a:r>
              <a:rPr lang="zh-CN" altLang="en-US" sz="2400" dirty="0">
                <a:latin typeface="微软雅黑" panose="020B0503020204020204" pitchFamily="34" charset="-122"/>
                <a:ea typeface="微软雅黑" panose="020B0503020204020204" pitchFamily="34" charset="-122"/>
              </a:rPr>
              <a:t>英菲尼迪</a:t>
            </a:r>
            <a:r>
              <a:rPr lang="en-US" altLang="zh-CN" sz="2400" dirty="0">
                <a:latin typeface="微软雅黑" panose="020B0503020204020204" pitchFamily="34" charset="-122"/>
                <a:ea typeface="微软雅黑" panose="020B0503020204020204" pitchFamily="34" charset="-122"/>
              </a:rPr>
              <a:t>2017</a:t>
            </a:r>
            <a:r>
              <a:rPr lang="zh-CN" altLang="en-US" sz="2400" dirty="0">
                <a:latin typeface="微软雅黑" panose="020B0503020204020204" pitchFamily="34" charset="-122"/>
                <a:ea typeface="微软雅黑" panose="020B0503020204020204" pitchFamily="34" charset="-122"/>
              </a:rPr>
              <a:t>驾控赛专项传播合作</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srcRect l="30152"/>
          <a:stretch>
            <a:fillRect/>
          </a:stretch>
        </p:blipFill>
        <p:spPr>
          <a:xfrm>
            <a:off x="489396" y="744578"/>
            <a:ext cx="5758115" cy="5148000"/>
          </a:xfrm>
          <a:prstGeom prst="rect">
            <a:avLst/>
          </a:prstGeom>
        </p:spPr>
      </p:pic>
      <p:sp>
        <p:nvSpPr>
          <p:cNvPr id="7" name="矩形 6"/>
          <p:cNvSpPr/>
          <p:nvPr/>
        </p:nvSpPr>
        <p:spPr>
          <a:xfrm>
            <a:off x="489396" y="4558352"/>
            <a:ext cx="5188073" cy="764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28047" y="4587446"/>
            <a:ext cx="1460311" cy="707886"/>
          </a:xfrm>
          <a:prstGeom prst="rect">
            <a:avLst/>
          </a:prstGeom>
          <a:noFill/>
        </p:spPr>
        <p:txBody>
          <a:bodyPr wrap="squar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目 录</a:t>
            </a:r>
          </a:p>
        </p:txBody>
      </p:sp>
      <p:sp>
        <p:nvSpPr>
          <p:cNvPr id="9" name="文本框 8"/>
          <p:cNvSpPr txBox="1"/>
          <p:nvPr/>
        </p:nvSpPr>
        <p:spPr>
          <a:xfrm>
            <a:off x="2586250" y="4587446"/>
            <a:ext cx="2893326" cy="707886"/>
          </a:xfrm>
          <a:prstGeom prst="rect">
            <a:avLst/>
          </a:prstGeom>
          <a:noFill/>
        </p:spPr>
        <p:txBody>
          <a:bodyPr wrap="square" rtlCol="0">
            <a:spAutoFit/>
          </a:bodyPr>
          <a:lstStyle/>
          <a:p>
            <a:r>
              <a:rPr lang="en-US" altLang="zh-CN" sz="4000" b="1" dirty="0">
                <a:solidFill>
                  <a:schemeClr val="bg1"/>
                </a:solidFill>
                <a:latin typeface="微软雅黑" panose="020B0503020204020204" pitchFamily="34" charset="-122"/>
                <a:ea typeface="微软雅黑" panose="020B0503020204020204" pitchFamily="34" charset="-122"/>
              </a:rPr>
              <a:t>CONTENT</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6921310" y="1771180"/>
            <a:ext cx="3869131" cy="692497"/>
            <a:chOff x="6448345" y="982897"/>
            <a:chExt cx="3869131" cy="692497"/>
          </a:xfrm>
        </p:grpSpPr>
        <p:grpSp>
          <p:nvGrpSpPr>
            <p:cNvPr id="12" name="组合 11"/>
            <p:cNvGrpSpPr/>
            <p:nvPr/>
          </p:nvGrpSpPr>
          <p:grpSpPr>
            <a:xfrm>
              <a:off x="6448345" y="1150881"/>
              <a:ext cx="252000" cy="401681"/>
              <a:chOff x="7123717" y="1040515"/>
              <a:chExt cx="869401" cy="1385806"/>
            </a:xfrm>
          </p:grpSpPr>
          <p:sp>
            <p:nvSpPr>
              <p:cNvPr id="10" name="等腰三角形 9"/>
              <p:cNvSpPr/>
              <p:nvPr/>
            </p:nvSpPr>
            <p:spPr>
              <a:xfrm rot="5400000">
                <a:off x="6937415" y="1226817"/>
                <a:ext cx="1242006" cy="86940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7310015" y="1743219"/>
                <a:ext cx="745202" cy="62100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6772345" y="982897"/>
              <a:ext cx="2387967" cy="307777"/>
            </a:xfrm>
            <a:prstGeom prst="rect">
              <a:avLst/>
            </a:prstGeom>
            <a:noFill/>
          </p:spPr>
          <p:txBody>
            <a:bodyPr wrap="square" rtlCol="0">
              <a:spAutoFit/>
            </a:bodyPr>
            <a:lstStyle/>
            <a:p>
              <a:r>
                <a:rPr lang="en-US" altLang="zh-CN" sz="1400" b="1" dirty="0">
                  <a:latin typeface="微软雅黑" panose="020B0503020204020204" pitchFamily="34" charset="-122"/>
                  <a:ea typeface="微软雅黑" panose="020B0503020204020204" pitchFamily="34" charset="-122"/>
                </a:rPr>
                <a:t>PART 1</a:t>
              </a:r>
              <a:endParaRPr lang="zh-CN" altLang="en-US" sz="1400"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6772345" y="1213729"/>
              <a:ext cx="3545131" cy="461665"/>
            </a:xfrm>
            <a:prstGeom prst="rect">
              <a:avLst/>
            </a:prstGeom>
            <a:noFill/>
          </p:spPr>
          <p:txBody>
            <a:bodyPr wrap="square" rtlCol="0">
              <a:spAutoFit/>
            </a:bodyPr>
            <a:lstStyle/>
            <a:p>
              <a:r>
                <a:rPr lang="zh-CN" altLang="en-US" sz="2400" b="1" dirty="0">
                  <a:solidFill>
                    <a:schemeClr val="accent4">
                      <a:lumMod val="50000"/>
                    </a:schemeClr>
                  </a:solidFill>
                  <a:latin typeface="微软雅黑" panose="020B0503020204020204" pitchFamily="34" charset="-122"/>
                  <a:ea typeface="微软雅黑" panose="020B0503020204020204" pitchFamily="34" charset="-122"/>
                </a:rPr>
                <a:t>品牌合作回顾</a:t>
              </a:r>
              <a:r>
                <a:rPr lang="en-US" altLang="zh-CN" sz="2400" b="1" dirty="0">
                  <a:solidFill>
                    <a:schemeClr val="accent4">
                      <a:lumMod val="50000"/>
                    </a:schemeClr>
                  </a:solidFill>
                  <a:latin typeface="微软雅黑" panose="020B0503020204020204" pitchFamily="34" charset="-122"/>
                  <a:ea typeface="微软雅黑" panose="020B0503020204020204" pitchFamily="34" charset="-122"/>
                </a:rPr>
                <a:t>&amp;</a:t>
              </a:r>
              <a:r>
                <a:rPr lang="zh-CN" altLang="en-US" sz="2400" b="1" dirty="0">
                  <a:solidFill>
                    <a:schemeClr val="accent4">
                      <a:lumMod val="50000"/>
                    </a:schemeClr>
                  </a:solidFill>
                  <a:latin typeface="微软雅黑" panose="020B0503020204020204" pitchFamily="34" charset="-122"/>
                  <a:ea typeface="微软雅黑" panose="020B0503020204020204" pitchFamily="34" charset="-122"/>
                </a:rPr>
                <a:t>媒体介绍</a:t>
              </a:r>
            </a:p>
          </p:txBody>
        </p:sp>
      </p:grpSp>
      <p:grpSp>
        <p:nvGrpSpPr>
          <p:cNvPr id="16" name="组合 15"/>
          <p:cNvGrpSpPr/>
          <p:nvPr/>
        </p:nvGrpSpPr>
        <p:grpSpPr>
          <a:xfrm>
            <a:off x="6921310" y="3022454"/>
            <a:ext cx="3869131" cy="692497"/>
            <a:chOff x="6448345" y="982897"/>
            <a:chExt cx="3869131" cy="692497"/>
          </a:xfrm>
        </p:grpSpPr>
        <p:grpSp>
          <p:nvGrpSpPr>
            <p:cNvPr id="17" name="组合 16"/>
            <p:cNvGrpSpPr/>
            <p:nvPr/>
          </p:nvGrpSpPr>
          <p:grpSpPr>
            <a:xfrm>
              <a:off x="6448345" y="1150881"/>
              <a:ext cx="252000" cy="401681"/>
              <a:chOff x="7123717" y="1040515"/>
              <a:chExt cx="869401" cy="1385806"/>
            </a:xfrm>
          </p:grpSpPr>
          <p:sp>
            <p:nvSpPr>
              <p:cNvPr id="20" name="等腰三角形 19"/>
              <p:cNvSpPr/>
              <p:nvPr/>
            </p:nvSpPr>
            <p:spPr>
              <a:xfrm rot="5400000">
                <a:off x="6937415" y="1226817"/>
                <a:ext cx="1242006" cy="86940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7310015" y="1743219"/>
                <a:ext cx="745202" cy="62100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6772345" y="982897"/>
              <a:ext cx="2387967" cy="307777"/>
            </a:xfrm>
            <a:prstGeom prst="rect">
              <a:avLst/>
            </a:prstGeom>
            <a:noFill/>
          </p:spPr>
          <p:txBody>
            <a:bodyPr wrap="square" rtlCol="0">
              <a:spAutoFit/>
            </a:bodyPr>
            <a:lstStyle/>
            <a:p>
              <a:r>
                <a:rPr lang="en-US" altLang="zh-CN" sz="1400" b="1" dirty="0">
                  <a:latin typeface="微软雅黑" panose="020B0503020204020204" pitchFamily="34" charset="-122"/>
                  <a:ea typeface="微软雅黑" panose="020B0503020204020204" pitchFamily="34" charset="-122"/>
                </a:rPr>
                <a:t>PART 2</a:t>
              </a:r>
              <a:endParaRPr lang="zh-CN" altLang="en-US" sz="1400" b="1"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6772345" y="1213729"/>
              <a:ext cx="3545131" cy="461665"/>
            </a:xfrm>
            <a:prstGeom prst="rect">
              <a:avLst/>
            </a:prstGeom>
            <a:noFill/>
          </p:spPr>
          <p:txBody>
            <a:bodyPr wrap="square" rtlCol="0">
              <a:spAutoFit/>
            </a:bodyPr>
            <a:lstStyle/>
            <a:p>
              <a:r>
                <a:rPr lang="en-US" altLang="zh-CN" sz="2400" b="1" dirty="0">
                  <a:solidFill>
                    <a:schemeClr val="accent4">
                      <a:lumMod val="50000"/>
                    </a:schemeClr>
                  </a:solidFill>
                  <a:latin typeface="微软雅黑" panose="020B0503020204020204" pitchFamily="34" charset="-122"/>
                  <a:ea typeface="微软雅黑" panose="020B0503020204020204" pitchFamily="34" charset="-122"/>
                </a:rPr>
                <a:t>2017</a:t>
              </a:r>
              <a:r>
                <a:rPr lang="zh-CN" altLang="en-US" sz="2400" b="1" dirty="0">
                  <a:solidFill>
                    <a:schemeClr val="accent4">
                      <a:lumMod val="50000"/>
                    </a:schemeClr>
                  </a:solidFill>
                  <a:latin typeface="微软雅黑" panose="020B0503020204020204" pitchFamily="34" charset="-122"/>
                  <a:ea typeface="微软雅黑" panose="020B0503020204020204" pitchFamily="34" charset="-122"/>
                </a:rPr>
                <a:t>年度合作规划</a:t>
              </a:r>
            </a:p>
          </p:txBody>
        </p:sp>
      </p:grpSp>
      <p:grpSp>
        <p:nvGrpSpPr>
          <p:cNvPr id="22" name="组合 21"/>
          <p:cNvGrpSpPr/>
          <p:nvPr/>
        </p:nvGrpSpPr>
        <p:grpSpPr>
          <a:xfrm>
            <a:off x="6921310" y="4273728"/>
            <a:ext cx="3869131" cy="692497"/>
            <a:chOff x="6448345" y="982897"/>
            <a:chExt cx="3869131" cy="692497"/>
          </a:xfrm>
        </p:grpSpPr>
        <p:grpSp>
          <p:nvGrpSpPr>
            <p:cNvPr id="23" name="组合 22"/>
            <p:cNvGrpSpPr/>
            <p:nvPr/>
          </p:nvGrpSpPr>
          <p:grpSpPr>
            <a:xfrm>
              <a:off x="6448345" y="1150881"/>
              <a:ext cx="252000" cy="401681"/>
              <a:chOff x="7123717" y="1040515"/>
              <a:chExt cx="869401" cy="1385806"/>
            </a:xfrm>
          </p:grpSpPr>
          <p:sp>
            <p:nvSpPr>
              <p:cNvPr id="26" name="等腰三角形 25"/>
              <p:cNvSpPr/>
              <p:nvPr/>
            </p:nvSpPr>
            <p:spPr>
              <a:xfrm rot="5400000">
                <a:off x="6937415" y="1226817"/>
                <a:ext cx="1242006" cy="86940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5400000">
                <a:off x="7310015" y="1743219"/>
                <a:ext cx="745202" cy="621001"/>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6772345" y="982897"/>
              <a:ext cx="2387967" cy="307777"/>
            </a:xfrm>
            <a:prstGeom prst="rect">
              <a:avLst/>
            </a:prstGeom>
            <a:noFill/>
          </p:spPr>
          <p:txBody>
            <a:bodyPr wrap="square" rtlCol="0">
              <a:spAutoFit/>
            </a:bodyPr>
            <a:lstStyle/>
            <a:p>
              <a:r>
                <a:rPr lang="en-US" altLang="zh-CN" sz="1400" b="1" dirty="0">
                  <a:latin typeface="微软雅黑" panose="020B0503020204020204" pitchFamily="34" charset="-122"/>
                  <a:ea typeface="微软雅黑" panose="020B0503020204020204" pitchFamily="34" charset="-122"/>
                </a:rPr>
                <a:t>PART 3</a:t>
              </a:r>
              <a:endParaRPr lang="zh-CN" altLang="en-US" sz="1400" b="1"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6772345" y="1213729"/>
              <a:ext cx="3545131" cy="461665"/>
            </a:xfrm>
            <a:prstGeom prst="rect">
              <a:avLst/>
            </a:prstGeom>
            <a:noFill/>
          </p:spPr>
          <p:txBody>
            <a:bodyPr wrap="square" rtlCol="0">
              <a:spAutoFit/>
            </a:bodyPr>
            <a:lstStyle/>
            <a:p>
              <a:r>
                <a:rPr lang="zh-CN" altLang="en-US" sz="2400" b="1" dirty="0">
                  <a:solidFill>
                    <a:schemeClr val="accent4">
                      <a:lumMod val="50000"/>
                    </a:schemeClr>
                  </a:solidFill>
                  <a:latin typeface="微软雅黑" panose="020B0503020204020204" pitchFamily="34" charset="-122"/>
                  <a:ea typeface="微软雅黑" panose="020B0503020204020204" pitchFamily="34" charset="-122"/>
                </a:rPr>
                <a:t>项目详述</a:t>
              </a:r>
            </a:p>
          </p:txBody>
        </p:sp>
      </p:grpSp>
      <p:sp>
        <p:nvSpPr>
          <p:cNvPr id="28" name="矩形 27"/>
          <p:cNvSpPr/>
          <p:nvPr/>
        </p:nvSpPr>
        <p:spPr>
          <a:xfrm>
            <a:off x="7245310" y="2439150"/>
            <a:ext cx="2329484" cy="261610"/>
          </a:xfrm>
          <a:prstGeom prst="rect">
            <a:avLst/>
          </a:prstGeom>
        </p:spPr>
        <p:txBody>
          <a:bodyPr wrap="none">
            <a:spAutoFit/>
          </a:bodyPr>
          <a:lstStyle/>
          <a:p>
            <a:r>
              <a:rPr lang="en-US" altLang="zh-CN" sz="1100" dirty="0">
                <a:solidFill>
                  <a:schemeClr val="accent4">
                    <a:lumMod val="90000"/>
                  </a:schemeClr>
                </a:solidFill>
                <a:latin typeface="微软雅黑" panose="020B0503020204020204" pitchFamily="34" charset="-122"/>
                <a:ea typeface="微软雅黑" panose="020B0503020204020204" pitchFamily="34" charset="-122"/>
              </a:rPr>
              <a:t>BRAND COOPERATION REVIEW</a:t>
            </a:r>
            <a:endParaRPr lang="zh-CN" altLang="en-US" sz="1100" dirty="0">
              <a:solidFill>
                <a:schemeClr val="accent4">
                  <a:lumMod val="90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7245310" y="3642993"/>
            <a:ext cx="3461204" cy="261610"/>
          </a:xfrm>
          <a:prstGeom prst="rect">
            <a:avLst/>
          </a:prstGeom>
        </p:spPr>
        <p:txBody>
          <a:bodyPr wrap="none">
            <a:spAutoFit/>
          </a:bodyPr>
          <a:lstStyle/>
          <a:p>
            <a:r>
              <a:rPr lang="en-US" altLang="zh-CN" sz="1100" dirty="0">
                <a:solidFill>
                  <a:schemeClr val="accent4">
                    <a:lumMod val="90000"/>
                  </a:schemeClr>
                </a:solidFill>
                <a:latin typeface="微软雅黑" panose="020B0503020204020204" pitchFamily="34" charset="-122"/>
                <a:ea typeface="微软雅黑" panose="020B0503020204020204" pitchFamily="34" charset="-122"/>
              </a:rPr>
              <a:t>PROMOTION PLANNING FOR THE WHOLE YEAR</a:t>
            </a:r>
            <a:endParaRPr lang="zh-CN" altLang="en-US" sz="1100" dirty="0">
              <a:solidFill>
                <a:schemeClr val="accent4">
                  <a:lumMod val="90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7245310" y="4908327"/>
            <a:ext cx="2645276" cy="261610"/>
          </a:xfrm>
          <a:prstGeom prst="rect">
            <a:avLst/>
          </a:prstGeom>
        </p:spPr>
        <p:txBody>
          <a:bodyPr wrap="none">
            <a:spAutoFit/>
          </a:bodyPr>
          <a:lstStyle/>
          <a:p>
            <a:r>
              <a:rPr lang="en-US" altLang="zh-CN" sz="1100" dirty="0">
                <a:solidFill>
                  <a:schemeClr val="accent4">
                    <a:lumMod val="90000"/>
                  </a:schemeClr>
                </a:solidFill>
                <a:latin typeface="微软雅黑" panose="020B0503020204020204" pitchFamily="34" charset="-122"/>
                <a:ea typeface="微软雅黑" panose="020B0503020204020204" pitchFamily="34" charset="-122"/>
              </a:rPr>
              <a:t>DETAILED COOPERATION PROJECTS</a:t>
            </a:r>
            <a:endParaRPr lang="zh-CN" altLang="en-US" sz="1100" dirty="0">
              <a:solidFill>
                <a:schemeClr val="accent4">
                  <a:lumMod val="9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
        <p:nvSpPr>
          <p:cNvPr id="5" name="矩形 4"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p:nvPr/>
        </p:nvSpPr>
        <p:spPr>
          <a:xfrm>
            <a:off x="3812908" y="2156276"/>
            <a:ext cx="1808966" cy="18089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p:nvPr/>
        </p:nvSpPr>
        <p:spPr>
          <a:xfrm>
            <a:off x="1055688" y="2156276"/>
            <a:ext cx="1808966" cy="18089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矩形 6"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p:nvPr/>
        </p:nvSpPr>
        <p:spPr>
          <a:xfrm>
            <a:off x="9327347" y="2156276"/>
            <a:ext cx="1808966" cy="18089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p:nvPr/>
        </p:nvSpPr>
        <p:spPr>
          <a:xfrm>
            <a:off x="6570128" y="2156276"/>
            <a:ext cx="1808966" cy="18089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文本框 16"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1055688" y="4196921"/>
            <a:ext cx="1808966" cy="523220"/>
          </a:xfrm>
          <a:prstGeom prst="rect">
            <a:avLst/>
          </a:prstGeom>
          <a:no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专业</a:t>
            </a:r>
          </a:p>
        </p:txBody>
      </p:sp>
      <p:sp>
        <p:nvSpPr>
          <p:cNvPr id="11" name="文本框 17"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3812908" y="4196921"/>
            <a:ext cx="1808966" cy="523220"/>
          </a:xfrm>
          <a:prstGeom prst="rect">
            <a:avLst/>
          </a:prstGeom>
          <a:no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情景</a:t>
            </a:r>
          </a:p>
        </p:txBody>
      </p:sp>
      <p:sp>
        <p:nvSpPr>
          <p:cNvPr id="12" name="文本框 18"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6570128" y="4196921"/>
            <a:ext cx="1808966" cy="523220"/>
          </a:xfrm>
          <a:prstGeom prst="rect">
            <a:avLst/>
          </a:prstGeom>
          <a:no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跨界</a:t>
            </a:r>
          </a:p>
        </p:txBody>
      </p:sp>
      <p:sp>
        <p:nvSpPr>
          <p:cNvPr id="13" name="文本框 19"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9327347" y="4196921"/>
            <a:ext cx="1808966" cy="523220"/>
          </a:xfrm>
          <a:prstGeom prst="rect">
            <a:avLst/>
          </a:prstGeom>
          <a:no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rPr>
              <a:t>大咖</a:t>
            </a:r>
          </a:p>
        </p:txBody>
      </p:sp>
      <p:sp>
        <p:nvSpPr>
          <p:cNvPr id="14" name="文本框 20"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876005" y="4770813"/>
            <a:ext cx="2168332" cy="95410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易车将会利用汽车垂直媒体领军者的影响力以及成熟的传播体系放大活动声量，做到最大曝光</a:t>
            </a:r>
            <a:endParaRPr lang="en-US" altLang="zh-CN" sz="1400" dirty="0">
              <a:latin typeface="微软雅黑" panose="020B0503020204020204" pitchFamily="34" charset="-122"/>
              <a:ea typeface="微软雅黑" panose="020B0503020204020204" pitchFamily="34" charset="-122"/>
            </a:endParaRPr>
          </a:p>
        </p:txBody>
      </p:sp>
      <p:sp>
        <p:nvSpPr>
          <p:cNvPr id="18" name="Freeform 128"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a:spLocks noEditPoints="1"/>
          </p:cNvSpPr>
          <p:nvPr/>
        </p:nvSpPr>
        <p:spPr bwMode="auto">
          <a:xfrm>
            <a:off x="9836655" y="2524645"/>
            <a:ext cx="846505" cy="1149728"/>
          </a:xfrm>
          <a:custGeom>
            <a:avLst/>
            <a:gdLst>
              <a:gd name="T0" fmla="*/ 2147483647 w 201"/>
              <a:gd name="T1" fmla="*/ 2147483647 h 273"/>
              <a:gd name="T2" fmla="*/ 2147483647 w 201"/>
              <a:gd name="T3" fmla="*/ 2147483647 h 273"/>
              <a:gd name="T4" fmla="*/ 0 w 201"/>
              <a:gd name="T5" fmla="*/ 2147483647 h 273"/>
              <a:gd name="T6" fmla="*/ 2147483647 w 201"/>
              <a:gd name="T7" fmla="*/ 0 h 273"/>
              <a:gd name="T8" fmla="*/ 2147483647 w 201"/>
              <a:gd name="T9" fmla="*/ 2147483647 h 273"/>
              <a:gd name="T10" fmla="*/ 2147483647 w 201"/>
              <a:gd name="T11" fmla="*/ 2147483647 h 273"/>
              <a:gd name="T12" fmla="*/ 2147483647 w 201"/>
              <a:gd name="T13" fmla="*/ 2147483647 h 273"/>
              <a:gd name="T14" fmla="*/ 2147483647 w 201"/>
              <a:gd name="T15" fmla="*/ 2147483647 h 273"/>
              <a:gd name="T16" fmla="*/ 2147483647 w 201"/>
              <a:gd name="T17" fmla="*/ 2147483647 h 273"/>
              <a:gd name="T18" fmla="*/ 2147483647 w 201"/>
              <a:gd name="T19" fmla="*/ 2147483647 h 273"/>
              <a:gd name="T20" fmla="*/ 2147483647 w 201"/>
              <a:gd name="T21" fmla="*/ 2147483647 h 273"/>
              <a:gd name="T22" fmla="*/ 2147483647 w 201"/>
              <a:gd name="T23" fmla="*/ 2147483647 h 273"/>
              <a:gd name="T24" fmla="*/ 2147483647 w 201"/>
              <a:gd name="T25" fmla="*/ 2147483647 h 273"/>
              <a:gd name="T26" fmla="*/ 2147483647 w 201"/>
              <a:gd name="T27" fmla="*/ 2147483647 h 273"/>
              <a:gd name="T28" fmla="*/ 2147483647 w 201"/>
              <a:gd name="T29" fmla="*/ 2147483647 h 273"/>
              <a:gd name="T30" fmla="*/ 2147483647 w 201"/>
              <a:gd name="T31" fmla="*/ 2147483647 h 273"/>
              <a:gd name="T32" fmla="*/ 2147483647 w 201"/>
              <a:gd name="T33" fmla="*/ 2147483647 h 273"/>
              <a:gd name="T34" fmla="*/ 2147483647 w 201"/>
              <a:gd name="T35" fmla="*/ 2147483647 h 2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273">
                <a:moveTo>
                  <a:pt x="5" y="266"/>
                </a:moveTo>
                <a:lnTo>
                  <a:pt x="62" y="162"/>
                </a:lnTo>
                <a:lnTo>
                  <a:pt x="0" y="118"/>
                </a:lnTo>
                <a:lnTo>
                  <a:pt x="185" y="0"/>
                </a:lnTo>
                <a:lnTo>
                  <a:pt x="192" y="7"/>
                </a:lnTo>
                <a:lnTo>
                  <a:pt x="130" y="104"/>
                </a:lnTo>
                <a:lnTo>
                  <a:pt x="201" y="150"/>
                </a:lnTo>
                <a:lnTo>
                  <a:pt x="12" y="273"/>
                </a:lnTo>
                <a:lnTo>
                  <a:pt x="5" y="266"/>
                </a:lnTo>
                <a:close/>
                <a:moveTo>
                  <a:pt x="21" y="118"/>
                </a:moveTo>
                <a:lnTo>
                  <a:pt x="76" y="157"/>
                </a:lnTo>
                <a:lnTo>
                  <a:pt x="24" y="251"/>
                </a:lnTo>
                <a:lnTo>
                  <a:pt x="180" y="150"/>
                </a:lnTo>
                <a:lnTo>
                  <a:pt x="114" y="106"/>
                </a:lnTo>
                <a:lnTo>
                  <a:pt x="168" y="22"/>
                </a:lnTo>
                <a:lnTo>
                  <a:pt x="21" y="118"/>
                </a:lnTo>
                <a:close/>
              </a:path>
            </a:pathLst>
          </a:custGeom>
          <a:solidFill>
            <a:schemeClr val="bg1"/>
          </a:solidFill>
          <a:ln>
            <a:noFill/>
          </a:ln>
        </p:spPr>
        <p:txBody>
          <a:bodyPr/>
          <a:lstStyle/>
          <a:p>
            <a:endParaRPr lang="zh-CN" altLang="en-US"/>
          </a:p>
        </p:txBody>
      </p:sp>
      <p:sp>
        <p:nvSpPr>
          <p:cNvPr id="31"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四大关键词打造年度车坛大事件</a:t>
            </a:r>
            <a:endParaRPr lang="en-US" altLang="zh-CN" sz="1605" dirty="0">
              <a:latin typeface="微软雅黑" panose="020B0503020204020204" pitchFamily="34" charset="-122"/>
              <a:ea typeface="微软雅黑" panose="020B0503020204020204" pitchFamily="34" charset="-122"/>
            </a:endParaRPr>
          </a:p>
        </p:txBody>
      </p:sp>
      <p:grpSp>
        <p:nvGrpSpPr>
          <p:cNvPr id="32" name="组合 152"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GrpSpPr/>
          <p:nvPr/>
        </p:nvGrpSpPr>
        <p:grpSpPr bwMode="auto">
          <a:xfrm>
            <a:off x="1477213" y="2589276"/>
            <a:ext cx="965916" cy="969122"/>
            <a:chOff x="1208088" y="4572000"/>
            <a:chExt cx="477837" cy="479426"/>
          </a:xfrm>
          <a:solidFill>
            <a:schemeClr val="bg1"/>
          </a:solidFill>
        </p:grpSpPr>
        <p:sp>
          <p:nvSpPr>
            <p:cNvPr id="33" name="Freeform 136"/>
            <p:cNvSpPr>
              <a:spLocks noEditPoints="1"/>
            </p:cNvSpPr>
            <p:nvPr/>
          </p:nvSpPr>
          <p:spPr bwMode="auto">
            <a:xfrm>
              <a:off x="1463675" y="4824413"/>
              <a:ext cx="222250" cy="227013"/>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0 w 59"/>
                <a:gd name="T11" fmla="*/ 2147483647 h 59"/>
                <a:gd name="T12" fmla="*/ 2147483647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0 h 59"/>
                <a:gd name="T24" fmla="*/ 2147483647 w 59"/>
                <a:gd name="T25" fmla="*/ 2147483647 h 59"/>
                <a:gd name="T26" fmla="*/ 2147483647 w 59"/>
                <a:gd name="T27" fmla="*/ 2147483647 h 59"/>
                <a:gd name="T28" fmla="*/ 2147483647 w 59"/>
                <a:gd name="T29" fmla="*/ 2147483647 h 59"/>
                <a:gd name="T30" fmla="*/ 2147483647 w 59"/>
                <a:gd name="T31" fmla="*/ 2147483647 h 59"/>
                <a:gd name="T32" fmla="*/ 2147483647 w 59"/>
                <a:gd name="T33" fmla="*/ 2147483647 h 59"/>
                <a:gd name="T34" fmla="*/ 2147483647 w 59"/>
                <a:gd name="T35" fmla="*/ 2147483647 h 59"/>
                <a:gd name="T36" fmla="*/ 2147483647 w 59"/>
                <a:gd name="T37" fmla="*/ 2147483647 h 59"/>
                <a:gd name="T38" fmla="*/ 2147483647 w 59"/>
                <a:gd name="T39" fmla="*/ 2147483647 h 59"/>
                <a:gd name="T40" fmla="*/ 2147483647 w 59"/>
                <a:gd name="T41" fmla="*/ 2147483647 h 59"/>
                <a:gd name="T42" fmla="*/ 2147483647 w 59"/>
                <a:gd name="T43" fmla="*/ 2147483647 h 59"/>
                <a:gd name="T44" fmla="*/ 2147483647 w 59"/>
                <a:gd name="T45" fmla="*/ 2147483647 h 59"/>
                <a:gd name="T46" fmla="*/ 2147483647 w 59"/>
                <a:gd name="T47" fmla="*/ 2147483647 h 59"/>
                <a:gd name="T48" fmla="*/ 2147483647 w 59"/>
                <a:gd name="T49" fmla="*/ 2147483647 h 59"/>
                <a:gd name="T50" fmla="*/ 2147483647 w 59"/>
                <a:gd name="T51" fmla="*/ 2147483647 h 59"/>
                <a:gd name="T52" fmla="*/ 2147483647 w 59"/>
                <a:gd name="T53" fmla="*/ 2147483647 h 59"/>
                <a:gd name="T54" fmla="*/ 2147483647 w 59"/>
                <a:gd name="T55" fmla="*/ 2147483647 h 59"/>
                <a:gd name="T56" fmla="*/ 2147483647 w 59"/>
                <a:gd name="T57" fmla="*/ 2147483647 h 59"/>
                <a:gd name="T58" fmla="*/ 2147483647 w 59"/>
                <a:gd name="T59" fmla="*/ 2147483647 h 59"/>
                <a:gd name="T60" fmla="*/ 2147483647 w 59"/>
                <a:gd name="T61" fmla="*/ 2147483647 h 59"/>
                <a:gd name="T62" fmla="*/ 2147483647 w 59"/>
                <a:gd name="T63" fmla="*/ 2147483647 h 59"/>
                <a:gd name="T64" fmla="*/ 2147483647 w 59"/>
                <a:gd name="T65" fmla="*/ 2147483647 h 59"/>
                <a:gd name="T66" fmla="*/ 2147483647 w 59"/>
                <a:gd name="T67" fmla="*/ 2147483647 h 59"/>
                <a:gd name="T68" fmla="*/ 2147483647 w 59"/>
                <a:gd name="T69" fmla="*/ 2147483647 h 59"/>
                <a:gd name="T70" fmla="*/ 2147483647 w 59"/>
                <a:gd name="T71" fmla="*/ 2147483647 h 59"/>
                <a:gd name="T72" fmla="*/ 2147483647 w 59"/>
                <a:gd name="T73" fmla="*/ 2147483647 h 59"/>
                <a:gd name="T74" fmla="*/ 2147483647 w 59"/>
                <a:gd name="T75" fmla="*/ 2147483647 h 59"/>
                <a:gd name="T76" fmla="*/ 2147483647 w 59"/>
                <a:gd name="T77" fmla="*/ 2147483647 h 59"/>
                <a:gd name="T78" fmla="*/ 2147483647 w 59"/>
                <a:gd name="T79" fmla="*/ 2147483647 h 59"/>
                <a:gd name="T80" fmla="*/ 2147483647 w 59"/>
                <a:gd name="T81" fmla="*/ 2147483647 h 59"/>
                <a:gd name="T82" fmla="*/ 2147483647 w 59"/>
                <a:gd name="T83" fmla="*/ 2147483647 h 59"/>
                <a:gd name="T84" fmla="*/ 2147483647 w 59"/>
                <a:gd name="T85" fmla="*/ 2147483647 h 59"/>
                <a:gd name="T86" fmla="*/ 2147483647 w 59"/>
                <a:gd name="T87" fmla="*/ 2147483647 h 59"/>
                <a:gd name="T88" fmla="*/ 2147483647 w 59"/>
                <a:gd name="T89" fmla="*/ 2147483647 h 59"/>
                <a:gd name="T90" fmla="*/ 2147483647 w 59"/>
                <a:gd name="T91" fmla="*/ 2147483647 h 59"/>
                <a:gd name="T92" fmla="*/ 2147483647 w 59"/>
                <a:gd name="T93" fmla="*/ 2147483647 h 59"/>
                <a:gd name="T94" fmla="*/ 2147483647 w 59"/>
                <a:gd name="T95" fmla="*/ 2147483647 h 59"/>
                <a:gd name="T96" fmla="*/ 2147483647 w 59"/>
                <a:gd name="T97" fmla="*/ 2147483647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9" h="59">
                  <a:moveTo>
                    <a:pt x="26" y="51"/>
                  </a:moveTo>
                  <a:cubicBezTo>
                    <a:pt x="25" y="51"/>
                    <a:pt x="25" y="51"/>
                    <a:pt x="24" y="51"/>
                  </a:cubicBezTo>
                  <a:cubicBezTo>
                    <a:pt x="24" y="51"/>
                    <a:pt x="24" y="51"/>
                    <a:pt x="24" y="51"/>
                  </a:cubicBezTo>
                  <a:cubicBezTo>
                    <a:pt x="18" y="56"/>
                    <a:pt x="18" y="56"/>
                    <a:pt x="18" y="56"/>
                  </a:cubicBezTo>
                  <a:cubicBezTo>
                    <a:pt x="17" y="56"/>
                    <a:pt x="17" y="56"/>
                    <a:pt x="17" y="56"/>
                  </a:cubicBezTo>
                  <a:cubicBezTo>
                    <a:pt x="15" y="55"/>
                    <a:pt x="14" y="54"/>
                    <a:pt x="13" y="53"/>
                  </a:cubicBezTo>
                  <a:cubicBezTo>
                    <a:pt x="13" y="53"/>
                    <a:pt x="13" y="53"/>
                    <a:pt x="13" y="53"/>
                  </a:cubicBezTo>
                  <a:cubicBezTo>
                    <a:pt x="11" y="53"/>
                    <a:pt x="10" y="52"/>
                    <a:pt x="9" y="51"/>
                  </a:cubicBezTo>
                  <a:cubicBezTo>
                    <a:pt x="9" y="51"/>
                    <a:pt x="9" y="51"/>
                    <a:pt x="9" y="51"/>
                  </a:cubicBezTo>
                  <a:cubicBezTo>
                    <a:pt x="8" y="50"/>
                    <a:pt x="8" y="50"/>
                    <a:pt x="8" y="50"/>
                  </a:cubicBezTo>
                  <a:cubicBezTo>
                    <a:pt x="11" y="42"/>
                    <a:pt x="11" y="42"/>
                    <a:pt x="11" y="42"/>
                  </a:cubicBezTo>
                  <a:cubicBezTo>
                    <a:pt x="11" y="42"/>
                    <a:pt x="11" y="41"/>
                    <a:pt x="10" y="41"/>
                  </a:cubicBezTo>
                  <a:cubicBezTo>
                    <a:pt x="10" y="41"/>
                    <a:pt x="10" y="41"/>
                    <a:pt x="10" y="41"/>
                  </a:cubicBezTo>
                  <a:cubicBezTo>
                    <a:pt x="2" y="40"/>
                    <a:pt x="2" y="40"/>
                    <a:pt x="2" y="40"/>
                  </a:cubicBezTo>
                  <a:cubicBezTo>
                    <a:pt x="2" y="39"/>
                    <a:pt x="2" y="39"/>
                    <a:pt x="2" y="39"/>
                  </a:cubicBezTo>
                  <a:cubicBezTo>
                    <a:pt x="1" y="36"/>
                    <a:pt x="0" y="33"/>
                    <a:pt x="0" y="30"/>
                  </a:cubicBezTo>
                  <a:cubicBezTo>
                    <a:pt x="0" y="30"/>
                    <a:pt x="0" y="30"/>
                    <a:pt x="0" y="30"/>
                  </a:cubicBezTo>
                  <a:cubicBezTo>
                    <a:pt x="0" y="28"/>
                    <a:pt x="0" y="28"/>
                    <a:pt x="0" y="28"/>
                  </a:cubicBezTo>
                  <a:cubicBezTo>
                    <a:pt x="8" y="25"/>
                    <a:pt x="8" y="25"/>
                    <a:pt x="8" y="25"/>
                  </a:cubicBezTo>
                  <a:cubicBezTo>
                    <a:pt x="8" y="25"/>
                    <a:pt x="8" y="24"/>
                    <a:pt x="8" y="24"/>
                  </a:cubicBezTo>
                  <a:cubicBezTo>
                    <a:pt x="8" y="24"/>
                    <a:pt x="8" y="24"/>
                    <a:pt x="8" y="24"/>
                  </a:cubicBezTo>
                  <a:cubicBezTo>
                    <a:pt x="3" y="18"/>
                    <a:pt x="3" y="18"/>
                    <a:pt x="3" y="18"/>
                  </a:cubicBezTo>
                  <a:cubicBezTo>
                    <a:pt x="3" y="16"/>
                    <a:pt x="3" y="16"/>
                    <a:pt x="3" y="16"/>
                  </a:cubicBezTo>
                  <a:cubicBezTo>
                    <a:pt x="4" y="15"/>
                    <a:pt x="5" y="13"/>
                    <a:pt x="6" y="12"/>
                  </a:cubicBezTo>
                  <a:cubicBezTo>
                    <a:pt x="6" y="12"/>
                    <a:pt x="6" y="12"/>
                    <a:pt x="6" y="12"/>
                  </a:cubicBezTo>
                  <a:cubicBezTo>
                    <a:pt x="6" y="11"/>
                    <a:pt x="7" y="10"/>
                    <a:pt x="8" y="9"/>
                  </a:cubicBezTo>
                  <a:cubicBezTo>
                    <a:pt x="8" y="9"/>
                    <a:pt x="8" y="9"/>
                    <a:pt x="8" y="9"/>
                  </a:cubicBezTo>
                  <a:cubicBezTo>
                    <a:pt x="9" y="8"/>
                    <a:pt x="9" y="8"/>
                    <a:pt x="9" y="8"/>
                  </a:cubicBezTo>
                  <a:cubicBezTo>
                    <a:pt x="17" y="11"/>
                    <a:pt x="17" y="11"/>
                    <a:pt x="17" y="11"/>
                  </a:cubicBezTo>
                  <a:cubicBezTo>
                    <a:pt x="18" y="11"/>
                    <a:pt x="18" y="11"/>
                    <a:pt x="19" y="10"/>
                  </a:cubicBezTo>
                  <a:cubicBezTo>
                    <a:pt x="19" y="10"/>
                    <a:pt x="19" y="10"/>
                    <a:pt x="19" y="10"/>
                  </a:cubicBezTo>
                  <a:cubicBezTo>
                    <a:pt x="19" y="2"/>
                    <a:pt x="19" y="2"/>
                    <a:pt x="19" y="2"/>
                  </a:cubicBezTo>
                  <a:cubicBezTo>
                    <a:pt x="20" y="1"/>
                    <a:pt x="20" y="1"/>
                    <a:pt x="20" y="1"/>
                  </a:cubicBezTo>
                  <a:cubicBezTo>
                    <a:pt x="23" y="0"/>
                    <a:pt x="26" y="0"/>
                    <a:pt x="29" y="0"/>
                  </a:cubicBezTo>
                  <a:cubicBezTo>
                    <a:pt x="29" y="0"/>
                    <a:pt x="29" y="0"/>
                    <a:pt x="29" y="0"/>
                  </a:cubicBezTo>
                  <a:cubicBezTo>
                    <a:pt x="31" y="0"/>
                    <a:pt x="31" y="0"/>
                    <a:pt x="31" y="0"/>
                  </a:cubicBezTo>
                  <a:cubicBezTo>
                    <a:pt x="34" y="8"/>
                    <a:pt x="34" y="8"/>
                    <a:pt x="34" y="8"/>
                  </a:cubicBezTo>
                  <a:cubicBezTo>
                    <a:pt x="34" y="8"/>
                    <a:pt x="35" y="8"/>
                    <a:pt x="35" y="8"/>
                  </a:cubicBezTo>
                  <a:cubicBezTo>
                    <a:pt x="35" y="8"/>
                    <a:pt x="35" y="8"/>
                    <a:pt x="35" y="8"/>
                  </a:cubicBezTo>
                  <a:cubicBezTo>
                    <a:pt x="42" y="2"/>
                    <a:pt x="42" y="2"/>
                    <a:pt x="42" y="2"/>
                  </a:cubicBezTo>
                  <a:cubicBezTo>
                    <a:pt x="43" y="3"/>
                    <a:pt x="43" y="3"/>
                    <a:pt x="43" y="3"/>
                  </a:cubicBezTo>
                  <a:cubicBezTo>
                    <a:pt x="44" y="4"/>
                    <a:pt x="46" y="4"/>
                    <a:pt x="47" y="5"/>
                  </a:cubicBezTo>
                  <a:cubicBezTo>
                    <a:pt x="47" y="5"/>
                    <a:pt x="47" y="5"/>
                    <a:pt x="47" y="5"/>
                  </a:cubicBezTo>
                  <a:cubicBezTo>
                    <a:pt x="48" y="6"/>
                    <a:pt x="49" y="7"/>
                    <a:pt x="50" y="8"/>
                  </a:cubicBezTo>
                  <a:cubicBezTo>
                    <a:pt x="50" y="8"/>
                    <a:pt x="50" y="8"/>
                    <a:pt x="50" y="8"/>
                  </a:cubicBezTo>
                  <a:cubicBezTo>
                    <a:pt x="51" y="9"/>
                    <a:pt x="51" y="9"/>
                    <a:pt x="51" y="9"/>
                  </a:cubicBezTo>
                  <a:cubicBezTo>
                    <a:pt x="48" y="17"/>
                    <a:pt x="48" y="17"/>
                    <a:pt x="48" y="17"/>
                  </a:cubicBezTo>
                  <a:cubicBezTo>
                    <a:pt x="48" y="17"/>
                    <a:pt x="49" y="18"/>
                    <a:pt x="49" y="18"/>
                  </a:cubicBezTo>
                  <a:cubicBezTo>
                    <a:pt x="49" y="18"/>
                    <a:pt x="49" y="18"/>
                    <a:pt x="49" y="18"/>
                  </a:cubicBezTo>
                  <a:cubicBezTo>
                    <a:pt x="57" y="19"/>
                    <a:pt x="57" y="19"/>
                    <a:pt x="57" y="19"/>
                  </a:cubicBezTo>
                  <a:cubicBezTo>
                    <a:pt x="58" y="20"/>
                    <a:pt x="58" y="20"/>
                    <a:pt x="58" y="20"/>
                  </a:cubicBezTo>
                  <a:cubicBezTo>
                    <a:pt x="59" y="23"/>
                    <a:pt x="59" y="26"/>
                    <a:pt x="59" y="29"/>
                  </a:cubicBezTo>
                  <a:cubicBezTo>
                    <a:pt x="59" y="29"/>
                    <a:pt x="59" y="29"/>
                    <a:pt x="59" y="29"/>
                  </a:cubicBezTo>
                  <a:cubicBezTo>
                    <a:pt x="59" y="30"/>
                    <a:pt x="59" y="30"/>
                    <a:pt x="59" y="30"/>
                  </a:cubicBezTo>
                  <a:cubicBezTo>
                    <a:pt x="52" y="33"/>
                    <a:pt x="52" y="33"/>
                    <a:pt x="52" y="33"/>
                  </a:cubicBezTo>
                  <a:cubicBezTo>
                    <a:pt x="51" y="34"/>
                    <a:pt x="51" y="35"/>
                    <a:pt x="51" y="35"/>
                  </a:cubicBezTo>
                  <a:cubicBezTo>
                    <a:pt x="51" y="35"/>
                    <a:pt x="51" y="35"/>
                    <a:pt x="51" y="35"/>
                  </a:cubicBezTo>
                  <a:cubicBezTo>
                    <a:pt x="57" y="41"/>
                    <a:pt x="57" y="41"/>
                    <a:pt x="57" y="41"/>
                  </a:cubicBezTo>
                  <a:cubicBezTo>
                    <a:pt x="56" y="43"/>
                    <a:pt x="56" y="43"/>
                    <a:pt x="56" y="43"/>
                  </a:cubicBezTo>
                  <a:cubicBezTo>
                    <a:pt x="55" y="44"/>
                    <a:pt x="55" y="45"/>
                    <a:pt x="54" y="46"/>
                  </a:cubicBezTo>
                  <a:cubicBezTo>
                    <a:pt x="54" y="46"/>
                    <a:pt x="54" y="46"/>
                    <a:pt x="54" y="46"/>
                  </a:cubicBezTo>
                  <a:cubicBezTo>
                    <a:pt x="53" y="48"/>
                    <a:pt x="52" y="49"/>
                    <a:pt x="51" y="50"/>
                  </a:cubicBezTo>
                  <a:cubicBezTo>
                    <a:pt x="51" y="50"/>
                    <a:pt x="51" y="50"/>
                    <a:pt x="51" y="50"/>
                  </a:cubicBezTo>
                  <a:cubicBezTo>
                    <a:pt x="50" y="51"/>
                    <a:pt x="50" y="51"/>
                    <a:pt x="50" y="51"/>
                  </a:cubicBezTo>
                  <a:cubicBezTo>
                    <a:pt x="42" y="48"/>
                    <a:pt x="42" y="48"/>
                    <a:pt x="42" y="48"/>
                  </a:cubicBezTo>
                  <a:cubicBezTo>
                    <a:pt x="42" y="48"/>
                    <a:pt x="41" y="48"/>
                    <a:pt x="41" y="49"/>
                  </a:cubicBezTo>
                  <a:cubicBezTo>
                    <a:pt x="41" y="49"/>
                    <a:pt x="41" y="49"/>
                    <a:pt x="41" y="49"/>
                  </a:cubicBezTo>
                  <a:cubicBezTo>
                    <a:pt x="41" y="57"/>
                    <a:pt x="41" y="57"/>
                    <a:pt x="41" y="57"/>
                  </a:cubicBezTo>
                  <a:cubicBezTo>
                    <a:pt x="39" y="57"/>
                    <a:pt x="39" y="57"/>
                    <a:pt x="39" y="57"/>
                  </a:cubicBezTo>
                  <a:cubicBezTo>
                    <a:pt x="36" y="58"/>
                    <a:pt x="33" y="59"/>
                    <a:pt x="30" y="59"/>
                  </a:cubicBezTo>
                  <a:cubicBezTo>
                    <a:pt x="30" y="59"/>
                    <a:pt x="30" y="59"/>
                    <a:pt x="30" y="59"/>
                  </a:cubicBezTo>
                  <a:cubicBezTo>
                    <a:pt x="29" y="59"/>
                    <a:pt x="29" y="59"/>
                    <a:pt x="29" y="59"/>
                  </a:cubicBezTo>
                  <a:cubicBezTo>
                    <a:pt x="26" y="51"/>
                    <a:pt x="26" y="51"/>
                    <a:pt x="26" y="51"/>
                  </a:cubicBezTo>
                  <a:close/>
                  <a:moveTo>
                    <a:pt x="24" y="46"/>
                  </a:moveTo>
                  <a:cubicBezTo>
                    <a:pt x="25" y="47"/>
                    <a:pt x="26" y="47"/>
                    <a:pt x="28" y="47"/>
                  </a:cubicBezTo>
                  <a:cubicBezTo>
                    <a:pt x="28" y="47"/>
                    <a:pt x="28" y="47"/>
                    <a:pt x="28" y="47"/>
                  </a:cubicBezTo>
                  <a:cubicBezTo>
                    <a:pt x="29" y="47"/>
                    <a:pt x="29" y="47"/>
                    <a:pt x="29" y="47"/>
                  </a:cubicBezTo>
                  <a:cubicBezTo>
                    <a:pt x="32" y="54"/>
                    <a:pt x="32" y="54"/>
                    <a:pt x="32" y="54"/>
                  </a:cubicBezTo>
                  <a:cubicBezTo>
                    <a:pt x="33" y="54"/>
                    <a:pt x="35" y="54"/>
                    <a:pt x="36" y="53"/>
                  </a:cubicBezTo>
                  <a:cubicBezTo>
                    <a:pt x="36" y="53"/>
                    <a:pt x="36" y="53"/>
                    <a:pt x="36" y="53"/>
                  </a:cubicBezTo>
                  <a:cubicBezTo>
                    <a:pt x="36" y="46"/>
                    <a:pt x="36" y="46"/>
                    <a:pt x="36" y="46"/>
                  </a:cubicBezTo>
                  <a:cubicBezTo>
                    <a:pt x="38" y="45"/>
                    <a:pt x="38" y="45"/>
                    <a:pt x="38" y="45"/>
                  </a:cubicBezTo>
                  <a:cubicBezTo>
                    <a:pt x="39" y="45"/>
                    <a:pt x="40" y="44"/>
                    <a:pt x="41" y="43"/>
                  </a:cubicBezTo>
                  <a:cubicBezTo>
                    <a:pt x="41" y="43"/>
                    <a:pt x="41" y="43"/>
                    <a:pt x="41" y="43"/>
                  </a:cubicBezTo>
                  <a:cubicBezTo>
                    <a:pt x="42" y="42"/>
                    <a:pt x="42" y="42"/>
                    <a:pt x="42" y="42"/>
                  </a:cubicBezTo>
                  <a:cubicBezTo>
                    <a:pt x="49" y="45"/>
                    <a:pt x="49" y="45"/>
                    <a:pt x="49" y="45"/>
                  </a:cubicBezTo>
                  <a:cubicBezTo>
                    <a:pt x="49" y="45"/>
                    <a:pt x="50" y="44"/>
                    <a:pt x="50" y="44"/>
                  </a:cubicBezTo>
                  <a:cubicBezTo>
                    <a:pt x="50" y="44"/>
                    <a:pt x="50" y="44"/>
                    <a:pt x="50" y="44"/>
                  </a:cubicBezTo>
                  <a:cubicBezTo>
                    <a:pt x="50" y="43"/>
                    <a:pt x="51" y="43"/>
                    <a:pt x="51" y="42"/>
                  </a:cubicBezTo>
                  <a:cubicBezTo>
                    <a:pt x="51" y="42"/>
                    <a:pt x="51" y="42"/>
                    <a:pt x="51" y="42"/>
                  </a:cubicBezTo>
                  <a:cubicBezTo>
                    <a:pt x="46" y="36"/>
                    <a:pt x="46" y="36"/>
                    <a:pt x="46" y="36"/>
                  </a:cubicBezTo>
                  <a:cubicBezTo>
                    <a:pt x="46" y="35"/>
                    <a:pt x="46" y="35"/>
                    <a:pt x="46" y="35"/>
                  </a:cubicBezTo>
                  <a:cubicBezTo>
                    <a:pt x="47" y="34"/>
                    <a:pt x="47" y="33"/>
                    <a:pt x="47" y="32"/>
                  </a:cubicBezTo>
                  <a:cubicBezTo>
                    <a:pt x="47" y="32"/>
                    <a:pt x="47" y="32"/>
                    <a:pt x="47" y="32"/>
                  </a:cubicBezTo>
                  <a:cubicBezTo>
                    <a:pt x="47" y="30"/>
                    <a:pt x="47" y="30"/>
                    <a:pt x="47" y="30"/>
                  </a:cubicBezTo>
                  <a:cubicBezTo>
                    <a:pt x="55" y="27"/>
                    <a:pt x="55" y="27"/>
                    <a:pt x="55" y="27"/>
                  </a:cubicBezTo>
                  <a:cubicBezTo>
                    <a:pt x="55" y="26"/>
                    <a:pt x="54" y="24"/>
                    <a:pt x="54" y="23"/>
                  </a:cubicBezTo>
                  <a:cubicBezTo>
                    <a:pt x="54" y="23"/>
                    <a:pt x="54" y="23"/>
                    <a:pt x="54" y="23"/>
                  </a:cubicBezTo>
                  <a:cubicBezTo>
                    <a:pt x="46" y="23"/>
                    <a:pt x="46" y="23"/>
                    <a:pt x="46" y="23"/>
                  </a:cubicBezTo>
                  <a:cubicBezTo>
                    <a:pt x="45" y="22"/>
                    <a:pt x="45" y="22"/>
                    <a:pt x="45" y="22"/>
                  </a:cubicBezTo>
                  <a:cubicBezTo>
                    <a:pt x="45" y="21"/>
                    <a:pt x="44" y="20"/>
                    <a:pt x="44" y="19"/>
                  </a:cubicBezTo>
                  <a:cubicBezTo>
                    <a:pt x="44" y="19"/>
                    <a:pt x="44" y="19"/>
                    <a:pt x="44" y="19"/>
                  </a:cubicBezTo>
                  <a:cubicBezTo>
                    <a:pt x="43" y="18"/>
                    <a:pt x="43" y="18"/>
                    <a:pt x="43" y="18"/>
                  </a:cubicBezTo>
                  <a:cubicBezTo>
                    <a:pt x="46" y="10"/>
                    <a:pt x="46" y="10"/>
                    <a:pt x="46" y="10"/>
                  </a:cubicBezTo>
                  <a:cubicBezTo>
                    <a:pt x="45" y="10"/>
                    <a:pt x="45" y="9"/>
                    <a:pt x="44" y="9"/>
                  </a:cubicBezTo>
                  <a:cubicBezTo>
                    <a:pt x="44" y="9"/>
                    <a:pt x="44" y="9"/>
                    <a:pt x="44" y="9"/>
                  </a:cubicBezTo>
                  <a:cubicBezTo>
                    <a:pt x="44" y="9"/>
                    <a:pt x="43" y="8"/>
                    <a:pt x="42" y="8"/>
                  </a:cubicBezTo>
                  <a:cubicBezTo>
                    <a:pt x="42" y="8"/>
                    <a:pt x="42" y="8"/>
                    <a:pt x="42" y="8"/>
                  </a:cubicBezTo>
                  <a:cubicBezTo>
                    <a:pt x="37" y="13"/>
                    <a:pt x="37" y="13"/>
                    <a:pt x="37" y="13"/>
                  </a:cubicBezTo>
                  <a:cubicBezTo>
                    <a:pt x="35" y="13"/>
                    <a:pt x="35" y="13"/>
                    <a:pt x="35" y="13"/>
                  </a:cubicBezTo>
                  <a:cubicBezTo>
                    <a:pt x="34" y="12"/>
                    <a:pt x="33" y="12"/>
                    <a:pt x="32" y="12"/>
                  </a:cubicBezTo>
                  <a:cubicBezTo>
                    <a:pt x="32" y="12"/>
                    <a:pt x="32" y="12"/>
                    <a:pt x="32" y="12"/>
                  </a:cubicBezTo>
                  <a:cubicBezTo>
                    <a:pt x="30" y="12"/>
                    <a:pt x="30" y="12"/>
                    <a:pt x="30" y="12"/>
                  </a:cubicBezTo>
                  <a:cubicBezTo>
                    <a:pt x="28" y="4"/>
                    <a:pt x="28" y="4"/>
                    <a:pt x="28" y="4"/>
                  </a:cubicBezTo>
                  <a:cubicBezTo>
                    <a:pt x="26" y="5"/>
                    <a:pt x="25" y="5"/>
                    <a:pt x="23" y="5"/>
                  </a:cubicBezTo>
                  <a:cubicBezTo>
                    <a:pt x="23" y="5"/>
                    <a:pt x="23" y="5"/>
                    <a:pt x="23" y="5"/>
                  </a:cubicBezTo>
                  <a:cubicBezTo>
                    <a:pt x="23" y="13"/>
                    <a:pt x="23" y="13"/>
                    <a:pt x="23" y="13"/>
                  </a:cubicBezTo>
                  <a:cubicBezTo>
                    <a:pt x="22" y="14"/>
                    <a:pt x="22" y="14"/>
                    <a:pt x="22" y="14"/>
                  </a:cubicBezTo>
                  <a:cubicBezTo>
                    <a:pt x="21" y="14"/>
                    <a:pt x="20" y="15"/>
                    <a:pt x="19" y="16"/>
                  </a:cubicBezTo>
                  <a:cubicBezTo>
                    <a:pt x="19" y="16"/>
                    <a:pt x="19" y="16"/>
                    <a:pt x="19" y="16"/>
                  </a:cubicBezTo>
                  <a:cubicBezTo>
                    <a:pt x="18" y="16"/>
                    <a:pt x="18" y="16"/>
                    <a:pt x="18" y="16"/>
                  </a:cubicBezTo>
                  <a:cubicBezTo>
                    <a:pt x="11" y="13"/>
                    <a:pt x="11" y="13"/>
                    <a:pt x="11" y="13"/>
                  </a:cubicBezTo>
                  <a:cubicBezTo>
                    <a:pt x="10" y="14"/>
                    <a:pt x="10" y="14"/>
                    <a:pt x="9" y="15"/>
                  </a:cubicBezTo>
                  <a:cubicBezTo>
                    <a:pt x="9" y="15"/>
                    <a:pt x="9" y="15"/>
                    <a:pt x="9" y="15"/>
                  </a:cubicBezTo>
                  <a:cubicBezTo>
                    <a:pt x="9" y="15"/>
                    <a:pt x="9" y="16"/>
                    <a:pt x="8" y="17"/>
                  </a:cubicBezTo>
                  <a:cubicBezTo>
                    <a:pt x="8" y="17"/>
                    <a:pt x="8" y="17"/>
                    <a:pt x="8" y="17"/>
                  </a:cubicBezTo>
                  <a:cubicBezTo>
                    <a:pt x="14" y="23"/>
                    <a:pt x="14" y="23"/>
                    <a:pt x="14" y="23"/>
                  </a:cubicBezTo>
                  <a:cubicBezTo>
                    <a:pt x="13" y="24"/>
                    <a:pt x="13" y="24"/>
                    <a:pt x="13" y="24"/>
                  </a:cubicBezTo>
                  <a:cubicBezTo>
                    <a:pt x="13" y="25"/>
                    <a:pt x="12" y="26"/>
                    <a:pt x="12" y="27"/>
                  </a:cubicBezTo>
                  <a:cubicBezTo>
                    <a:pt x="12" y="27"/>
                    <a:pt x="12" y="27"/>
                    <a:pt x="12" y="27"/>
                  </a:cubicBezTo>
                  <a:cubicBezTo>
                    <a:pt x="12" y="29"/>
                    <a:pt x="12" y="29"/>
                    <a:pt x="12" y="29"/>
                  </a:cubicBezTo>
                  <a:cubicBezTo>
                    <a:pt x="5" y="32"/>
                    <a:pt x="5" y="32"/>
                    <a:pt x="5" y="32"/>
                  </a:cubicBezTo>
                  <a:cubicBezTo>
                    <a:pt x="5" y="33"/>
                    <a:pt x="5" y="34"/>
                    <a:pt x="6" y="36"/>
                  </a:cubicBezTo>
                  <a:cubicBezTo>
                    <a:pt x="6" y="36"/>
                    <a:pt x="6" y="36"/>
                    <a:pt x="6" y="36"/>
                  </a:cubicBezTo>
                  <a:cubicBezTo>
                    <a:pt x="13" y="36"/>
                    <a:pt x="13" y="36"/>
                    <a:pt x="13" y="36"/>
                  </a:cubicBezTo>
                  <a:cubicBezTo>
                    <a:pt x="14" y="37"/>
                    <a:pt x="14" y="37"/>
                    <a:pt x="14" y="37"/>
                  </a:cubicBezTo>
                  <a:cubicBezTo>
                    <a:pt x="14" y="38"/>
                    <a:pt x="15" y="39"/>
                    <a:pt x="16" y="40"/>
                  </a:cubicBezTo>
                  <a:cubicBezTo>
                    <a:pt x="16" y="40"/>
                    <a:pt x="16" y="40"/>
                    <a:pt x="16" y="40"/>
                  </a:cubicBezTo>
                  <a:cubicBezTo>
                    <a:pt x="17" y="41"/>
                    <a:pt x="17" y="41"/>
                    <a:pt x="17" y="41"/>
                  </a:cubicBezTo>
                  <a:cubicBezTo>
                    <a:pt x="14" y="48"/>
                    <a:pt x="14" y="48"/>
                    <a:pt x="14" y="48"/>
                  </a:cubicBezTo>
                  <a:cubicBezTo>
                    <a:pt x="14" y="49"/>
                    <a:pt x="15" y="49"/>
                    <a:pt x="15" y="50"/>
                  </a:cubicBezTo>
                  <a:cubicBezTo>
                    <a:pt x="15" y="50"/>
                    <a:pt x="15" y="50"/>
                    <a:pt x="15" y="50"/>
                  </a:cubicBezTo>
                  <a:cubicBezTo>
                    <a:pt x="16" y="50"/>
                    <a:pt x="17" y="50"/>
                    <a:pt x="17" y="51"/>
                  </a:cubicBezTo>
                  <a:cubicBezTo>
                    <a:pt x="17" y="51"/>
                    <a:pt x="17" y="51"/>
                    <a:pt x="17" y="51"/>
                  </a:cubicBezTo>
                  <a:cubicBezTo>
                    <a:pt x="23" y="46"/>
                    <a:pt x="23" y="46"/>
                    <a:pt x="23" y="46"/>
                  </a:cubicBezTo>
                  <a:cubicBezTo>
                    <a:pt x="24" y="46"/>
                    <a:pt x="24" y="46"/>
                    <a:pt x="24" y="46"/>
                  </a:cubicBezTo>
                  <a:close/>
                  <a:moveTo>
                    <a:pt x="49" y="48"/>
                  </a:moveTo>
                  <a:cubicBezTo>
                    <a:pt x="50" y="46"/>
                    <a:pt x="50" y="46"/>
                    <a:pt x="50" y="46"/>
                  </a:cubicBezTo>
                  <a:cubicBezTo>
                    <a:pt x="49" y="48"/>
                    <a:pt x="49" y="48"/>
                    <a:pt x="4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4" name="Freeform 137"/>
            <p:cNvSpPr>
              <a:spLocks noEditPoints="1"/>
            </p:cNvSpPr>
            <p:nvPr/>
          </p:nvSpPr>
          <p:spPr bwMode="auto">
            <a:xfrm>
              <a:off x="1208088" y="4572000"/>
              <a:ext cx="323850" cy="325438"/>
            </a:xfrm>
            <a:custGeom>
              <a:avLst/>
              <a:gdLst>
                <a:gd name="T0" fmla="*/ 2147483647 w 86"/>
                <a:gd name="T1" fmla="*/ 2147483647 h 85"/>
                <a:gd name="T2" fmla="*/ 2147483647 w 86"/>
                <a:gd name="T3" fmla="*/ 2147483647 h 85"/>
                <a:gd name="T4" fmla="*/ 2147483647 w 86"/>
                <a:gd name="T5" fmla="*/ 2147483647 h 85"/>
                <a:gd name="T6" fmla="*/ 2147483647 w 86"/>
                <a:gd name="T7" fmla="*/ 2147483647 h 85"/>
                <a:gd name="T8" fmla="*/ 2147483647 w 86"/>
                <a:gd name="T9" fmla="*/ 2147483647 h 85"/>
                <a:gd name="T10" fmla="*/ 2147483647 w 86"/>
                <a:gd name="T11" fmla="*/ 2147483647 h 85"/>
                <a:gd name="T12" fmla="*/ 0 w 86"/>
                <a:gd name="T13" fmla="*/ 2147483647 h 85"/>
                <a:gd name="T14" fmla="*/ 2147483647 w 86"/>
                <a:gd name="T15" fmla="*/ 2147483647 h 85"/>
                <a:gd name="T16" fmla="*/ 2147483647 w 86"/>
                <a:gd name="T17" fmla="*/ 2147483647 h 85"/>
                <a:gd name="T18" fmla="*/ 2147483647 w 86"/>
                <a:gd name="T19" fmla="*/ 2147483647 h 85"/>
                <a:gd name="T20" fmla="*/ 2147483647 w 86"/>
                <a:gd name="T21" fmla="*/ 2147483647 h 85"/>
                <a:gd name="T22" fmla="*/ 2147483647 w 86"/>
                <a:gd name="T23" fmla="*/ 2147483647 h 85"/>
                <a:gd name="T24" fmla="*/ 2147483647 w 86"/>
                <a:gd name="T25" fmla="*/ 2147483647 h 85"/>
                <a:gd name="T26" fmla="*/ 2147483647 w 86"/>
                <a:gd name="T27" fmla="*/ 0 h 85"/>
                <a:gd name="T28" fmla="*/ 2147483647 w 86"/>
                <a:gd name="T29" fmla="*/ 2147483647 h 85"/>
                <a:gd name="T30" fmla="*/ 2147483647 w 86"/>
                <a:gd name="T31" fmla="*/ 2147483647 h 85"/>
                <a:gd name="T32" fmla="*/ 2147483647 w 86"/>
                <a:gd name="T33" fmla="*/ 2147483647 h 85"/>
                <a:gd name="T34" fmla="*/ 2147483647 w 86"/>
                <a:gd name="T35" fmla="*/ 2147483647 h 85"/>
                <a:gd name="T36" fmla="*/ 2147483647 w 86"/>
                <a:gd name="T37" fmla="*/ 2147483647 h 85"/>
                <a:gd name="T38" fmla="*/ 2147483647 w 86"/>
                <a:gd name="T39" fmla="*/ 2147483647 h 85"/>
                <a:gd name="T40" fmla="*/ 2147483647 w 86"/>
                <a:gd name="T41" fmla="*/ 2147483647 h 85"/>
                <a:gd name="T42" fmla="*/ 2147483647 w 86"/>
                <a:gd name="T43" fmla="*/ 2147483647 h 85"/>
                <a:gd name="T44" fmla="*/ 2147483647 w 86"/>
                <a:gd name="T45" fmla="*/ 2147483647 h 85"/>
                <a:gd name="T46" fmla="*/ 2147483647 w 86"/>
                <a:gd name="T47" fmla="*/ 2147483647 h 85"/>
                <a:gd name="T48" fmla="*/ 2147483647 w 86"/>
                <a:gd name="T49" fmla="*/ 2147483647 h 85"/>
                <a:gd name="T50" fmla="*/ 2147483647 w 86"/>
                <a:gd name="T51" fmla="*/ 2147483647 h 85"/>
                <a:gd name="T52" fmla="*/ 2147483647 w 86"/>
                <a:gd name="T53" fmla="*/ 2147483647 h 85"/>
                <a:gd name="T54" fmla="*/ 2147483647 w 86"/>
                <a:gd name="T55" fmla="*/ 2147483647 h 85"/>
                <a:gd name="T56" fmla="*/ 2147483647 w 86"/>
                <a:gd name="T57" fmla="*/ 2147483647 h 85"/>
                <a:gd name="T58" fmla="*/ 2147483647 w 86"/>
                <a:gd name="T59" fmla="*/ 2147483647 h 85"/>
                <a:gd name="T60" fmla="*/ 2147483647 w 86"/>
                <a:gd name="T61" fmla="*/ 2147483647 h 85"/>
                <a:gd name="T62" fmla="*/ 2147483647 w 86"/>
                <a:gd name="T63" fmla="*/ 2147483647 h 85"/>
                <a:gd name="T64" fmla="*/ 2147483647 w 86"/>
                <a:gd name="T65" fmla="*/ 2147483647 h 85"/>
                <a:gd name="T66" fmla="*/ 2147483647 w 86"/>
                <a:gd name="T67" fmla="*/ 2147483647 h 85"/>
                <a:gd name="T68" fmla="*/ 2147483647 w 86"/>
                <a:gd name="T69" fmla="*/ 2147483647 h 85"/>
                <a:gd name="T70" fmla="*/ 2147483647 w 86"/>
                <a:gd name="T71" fmla="*/ 2147483647 h 85"/>
                <a:gd name="T72" fmla="*/ 2147483647 w 86"/>
                <a:gd name="T73" fmla="*/ 2147483647 h 85"/>
                <a:gd name="T74" fmla="*/ 2147483647 w 86"/>
                <a:gd name="T75" fmla="*/ 2147483647 h 85"/>
                <a:gd name="T76" fmla="*/ 2147483647 w 86"/>
                <a:gd name="T77" fmla="*/ 2147483647 h 85"/>
                <a:gd name="T78" fmla="*/ 2147483647 w 86"/>
                <a:gd name="T79" fmla="*/ 2147483647 h 85"/>
                <a:gd name="T80" fmla="*/ 2147483647 w 86"/>
                <a:gd name="T81" fmla="*/ 2147483647 h 85"/>
                <a:gd name="T82" fmla="*/ 2147483647 w 86"/>
                <a:gd name="T83" fmla="*/ 2147483647 h 85"/>
                <a:gd name="T84" fmla="*/ 2147483647 w 86"/>
                <a:gd name="T85" fmla="*/ 2147483647 h 85"/>
                <a:gd name="T86" fmla="*/ 2147483647 w 86"/>
                <a:gd name="T87" fmla="*/ 2147483647 h 85"/>
                <a:gd name="T88" fmla="*/ 2147483647 w 86"/>
                <a:gd name="T89" fmla="*/ 2147483647 h 85"/>
                <a:gd name="T90" fmla="*/ 2147483647 w 86"/>
                <a:gd name="T91" fmla="*/ 2147483647 h 85"/>
                <a:gd name="T92" fmla="*/ 2147483647 w 86"/>
                <a:gd name="T93" fmla="*/ 2147483647 h 85"/>
                <a:gd name="T94" fmla="*/ 2147483647 w 86"/>
                <a:gd name="T95" fmla="*/ 2147483647 h 85"/>
                <a:gd name="T96" fmla="*/ 2147483647 w 86"/>
                <a:gd name="T97" fmla="*/ 2147483647 h 85"/>
                <a:gd name="T98" fmla="*/ 2147483647 w 86"/>
                <a:gd name="T99" fmla="*/ 2147483647 h 85"/>
                <a:gd name="T100" fmla="*/ 2147483647 w 86"/>
                <a:gd name="T101" fmla="*/ 2147483647 h 85"/>
                <a:gd name="T102" fmla="*/ 2147483647 w 86"/>
                <a:gd name="T103" fmla="*/ 2147483647 h 85"/>
                <a:gd name="T104" fmla="*/ 2147483647 w 86"/>
                <a:gd name="T105" fmla="*/ 2147483647 h 85"/>
                <a:gd name="T106" fmla="*/ 2147483647 w 86"/>
                <a:gd name="T107" fmla="*/ 2147483647 h 85"/>
                <a:gd name="T108" fmla="*/ 2147483647 w 86"/>
                <a:gd name="T109" fmla="*/ 2147483647 h 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 h="85">
                  <a:moveTo>
                    <a:pt x="44" y="85"/>
                  </a:moveTo>
                  <a:cubicBezTo>
                    <a:pt x="43" y="85"/>
                    <a:pt x="43" y="85"/>
                    <a:pt x="43" y="85"/>
                  </a:cubicBezTo>
                  <a:cubicBezTo>
                    <a:pt x="43" y="85"/>
                    <a:pt x="43" y="85"/>
                    <a:pt x="43" y="85"/>
                  </a:cubicBezTo>
                  <a:cubicBezTo>
                    <a:pt x="40" y="85"/>
                    <a:pt x="37" y="85"/>
                    <a:pt x="34" y="85"/>
                  </a:cubicBezTo>
                  <a:cubicBezTo>
                    <a:pt x="34" y="85"/>
                    <a:pt x="34" y="85"/>
                    <a:pt x="34" y="85"/>
                  </a:cubicBezTo>
                  <a:cubicBezTo>
                    <a:pt x="33" y="84"/>
                    <a:pt x="33" y="84"/>
                    <a:pt x="33" y="84"/>
                  </a:cubicBezTo>
                  <a:cubicBezTo>
                    <a:pt x="32" y="74"/>
                    <a:pt x="32" y="74"/>
                    <a:pt x="32" y="74"/>
                  </a:cubicBezTo>
                  <a:cubicBezTo>
                    <a:pt x="31" y="74"/>
                    <a:pt x="31" y="74"/>
                    <a:pt x="31" y="74"/>
                  </a:cubicBezTo>
                  <a:cubicBezTo>
                    <a:pt x="31" y="74"/>
                    <a:pt x="31" y="74"/>
                    <a:pt x="31" y="74"/>
                  </a:cubicBezTo>
                  <a:cubicBezTo>
                    <a:pt x="23" y="81"/>
                    <a:pt x="23" y="81"/>
                    <a:pt x="23" y="81"/>
                  </a:cubicBezTo>
                  <a:cubicBezTo>
                    <a:pt x="22" y="80"/>
                    <a:pt x="22" y="80"/>
                    <a:pt x="22" y="80"/>
                  </a:cubicBezTo>
                  <a:cubicBezTo>
                    <a:pt x="21" y="79"/>
                    <a:pt x="19" y="78"/>
                    <a:pt x="18" y="78"/>
                  </a:cubicBezTo>
                  <a:cubicBezTo>
                    <a:pt x="18" y="78"/>
                    <a:pt x="18" y="78"/>
                    <a:pt x="18" y="78"/>
                  </a:cubicBezTo>
                  <a:cubicBezTo>
                    <a:pt x="17" y="77"/>
                    <a:pt x="16" y="76"/>
                    <a:pt x="14" y="75"/>
                  </a:cubicBezTo>
                  <a:cubicBezTo>
                    <a:pt x="14" y="75"/>
                    <a:pt x="14" y="75"/>
                    <a:pt x="14" y="75"/>
                  </a:cubicBezTo>
                  <a:cubicBezTo>
                    <a:pt x="13" y="74"/>
                    <a:pt x="13" y="74"/>
                    <a:pt x="13" y="74"/>
                  </a:cubicBezTo>
                  <a:cubicBezTo>
                    <a:pt x="17" y="64"/>
                    <a:pt x="17" y="64"/>
                    <a:pt x="17" y="64"/>
                  </a:cubicBezTo>
                  <a:cubicBezTo>
                    <a:pt x="17" y="64"/>
                    <a:pt x="17" y="64"/>
                    <a:pt x="17" y="64"/>
                  </a:cubicBezTo>
                  <a:cubicBezTo>
                    <a:pt x="17" y="64"/>
                    <a:pt x="17" y="64"/>
                    <a:pt x="17" y="64"/>
                  </a:cubicBezTo>
                  <a:cubicBezTo>
                    <a:pt x="7" y="66"/>
                    <a:pt x="7" y="66"/>
                    <a:pt x="7" y="66"/>
                  </a:cubicBezTo>
                  <a:cubicBezTo>
                    <a:pt x="6" y="65"/>
                    <a:pt x="6" y="65"/>
                    <a:pt x="6" y="65"/>
                  </a:cubicBezTo>
                  <a:cubicBezTo>
                    <a:pt x="4" y="62"/>
                    <a:pt x="3" y="59"/>
                    <a:pt x="2" y="56"/>
                  </a:cubicBezTo>
                  <a:cubicBezTo>
                    <a:pt x="2" y="56"/>
                    <a:pt x="2" y="56"/>
                    <a:pt x="2" y="56"/>
                  </a:cubicBezTo>
                  <a:cubicBezTo>
                    <a:pt x="2" y="54"/>
                    <a:pt x="2" y="54"/>
                    <a:pt x="2" y="54"/>
                  </a:cubicBezTo>
                  <a:cubicBezTo>
                    <a:pt x="10" y="48"/>
                    <a:pt x="10" y="48"/>
                    <a:pt x="10" y="48"/>
                  </a:cubicBezTo>
                  <a:cubicBezTo>
                    <a:pt x="10" y="48"/>
                    <a:pt x="10" y="48"/>
                    <a:pt x="10" y="48"/>
                  </a:cubicBezTo>
                  <a:cubicBezTo>
                    <a:pt x="10" y="48"/>
                    <a:pt x="10" y="48"/>
                    <a:pt x="10" y="48"/>
                  </a:cubicBezTo>
                  <a:cubicBezTo>
                    <a:pt x="0" y="45"/>
                    <a:pt x="0" y="45"/>
                    <a:pt x="0" y="45"/>
                  </a:cubicBezTo>
                  <a:cubicBezTo>
                    <a:pt x="0" y="43"/>
                    <a:pt x="0" y="43"/>
                    <a:pt x="0" y="43"/>
                  </a:cubicBezTo>
                  <a:cubicBezTo>
                    <a:pt x="0" y="43"/>
                    <a:pt x="0" y="43"/>
                    <a:pt x="0" y="43"/>
                  </a:cubicBezTo>
                  <a:cubicBezTo>
                    <a:pt x="0" y="43"/>
                    <a:pt x="0" y="43"/>
                    <a:pt x="0" y="43"/>
                  </a:cubicBezTo>
                  <a:cubicBezTo>
                    <a:pt x="0" y="40"/>
                    <a:pt x="0" y="37"/>
                    <a:pt x="1" y="34"/>
                  </a:cubicBezTo>
                  <a:cubicBezTo>
                    <a:pt x="1" y="34"/>
                    <a:pt x="1" y="34"/>
                    <a:pt x="1" y="34"/>
                  </a:cubicBezTo>
                  <a:cubicBezTo>
                    <a:pt x="1" y="32"/>
                    <a:pt x="1" y="32"/>
                    <a:pt x="1" y="32"/>
                  </a:cubicBezTo>
                  <a:cubicBezTo>
                    <a:pt x="11" y="31"/>
                    <a:pt x="11" y="31"/>
                    <a:pt x="11" y="31"/>
                  </a:cubicBezTo>
                  <a:cubicBezTo>
                    <a:pt x="11" y="31"/>
                    <a:pt x="12" y="31"/>
                    <a:pt x="12" y="30"/>
                  </a:cubicBezTo>
                  <a:cubicBezTo>
                    <a:pt x="12" y="30"/>
                    <a:pt x="12" y="30"/>
                    <a:pt x="12" y="30"/>
                  </a:cubicBezTo>
                  <a:cubicBezTo>
                    <a:pt x="5" y="23"/>
                    <a:pt x="5" y="23"/>
                    <a:pt x="5" y="23"/>
                  </a:cubicBezTo>
                  <a:cubicBezTo>
                    <a:pt x="6" y="22"/>
                    <a:pt x="6" y="22"/>
                    <a:pt x="6" y="22"/>
                  </a:cubicBezTo>
                  <a:cubicBezTo>
                    <a:pt x="6" y="20"/>
                    <a:pt x="7" y="19"/>
                    <a:pt x="8" y="18"/>
                  </a:cubicBezTo>
                  <a:cubicBezTo>
                    <a:pt x="8" y="18"/>
                    <a:pt x="8" y="18"/>
                    <a:pt x="8" y="18"/>
                  </a:cubicBezTo>
                  <a:cubicBezTo>
                    <a:pt x="9" y="16"/>
                    <a:pt x="10" y="15"/>
                    <a:pt x="11" y="14"/>
                  </a:cubicBezTo>
                  <a:cubicBezTo>
                    <a:pt x="11" y="14"/>
                    <a:pt x="11" y="14"/>
                    <a:pt x="11" y="14"/>
                  </a:cubicBezTo>
                  <a:cubicBezTo>
                    <a:pt x="12" y="13"/>
                    <a:pt x="12" y="13"/>
                    <a:pt x="12" y="13"/>
                  </a:cubicBezTo>
                  <a:cubicBezTo>
                    <a:pt x="21" y="17"/>
                    <a:pt x="21" y="17"/>
                    <a:pt x="21" y="17"/>
                  </a:cubicBezTo>
                  <a:cubicBezTo>
                    <a:pt x="22" y="17"/>
                    <a:pt x="22" y="16"/>
                    <a:pt x="22" y="16"/>
                  </a:cubicBezTo>
                  <a:cubicBezTo>
                    <a:pt x="22" y="16"/>
                    <a:pt x="22" y="16"/>
                    <a:pt x="22" y="16"/>
                  </a:cubicBezTo>
                  <a:cubicBezTo>
                    <a:pt x="20" y="7"/>
                    <a:pt x="20" y="7"/>
                    <a:pt x="20" y="7"/>
                  </a:cubicBezTo>
                  <a:cubicBezTo>
                    <a:pt x="21" y="6"/>
                    <a:pt x="21" y="6"/>
                    <a:pt x="21" y="6"/>
                  </a:cubicBezTo>
                  <a:cubicBezTo>
                    <a:pt x="24" y="4"/>
                    <a:pt x="27" y="3"/>
                    <a:pt x="29" y="2"/>
                  </a:cubicBezTo>
                  <a:cubicBezTo>
                    <a:pt x="29" y="2"/>
                    <a:pt x="29" y="2"/>
                    <a:pt x="29" y="2"/>
                  </a:cubicBezTo>
                  <a:cubicBezTo>
                    <a:pt x="31" y="1"/>
                    <a:pt x="31" y="1"/>
                    <a:pt x="31" y="1"/>
                  </a:cubicBezTo>
                  <a:cubicBezTo>
                    <a:pt x="37" y="9"/>
                    <a:pt x="37" y="9"/>
                    <a:pt x="37" y="9"/>
                  </a:cubicBezTo>
                  <a:cubicBezTo>
                    <a:pt x="37" y="9"/>
                    <a:pt x="38" y="9"/>
                    <a:pt x="38" y="9"/>
                  </a:cubicBezTo>
                  <a:cubicBezTo>
                    <a:pt x="38" y="9"/>
                    <a:pt x="38" y="9"/>
                    <a:pt x="38" y="9"/>
                  </a:cubicBezTo>
                  <a:cubicBezTo>
                    <a:pt x="41" y="0"/>
                    <a:pt x="41" y="0"/>
                    <a:pt x="41" y="0"/>
                  </a:cubicBezTo>
                  <a:cubicBezTo>
                    <a:pt x="42" y="0"/>
                    <a:pt x="42" y="0"/>
                    <a:pt x="42" y="0"/>
                  </a:cubicBezTo>
                  <a:cubicBezTo>
                    <a:pt x="43" y="0"/>
                    <a:pt x="43" y="0"/>
                    <a:pt x="43" y="0"/>
                  </a:cubicBezTo>
                  <a:cubicBezTo>
                    <a:pt x="43" y="0"/>
                    <a:pt x="43" y="0"/>
                    <a:pt x="43" y="0"/>
                  </a:cubicBezTo>
                  <a:cubicBezTo>
                    <a:pt x="46" y="0"/>
                    <a:pt x="49" y="0"/>
                    <a:pt x="52" y="1"/>
                  </a:cubicBezTo>
                  <a:cubicBezTo>
                    <a:pt x="52" y="1"/>
                    <a:pt x="52" y="1"/>
                    <a:pt x="52" y="1"/>
                  </a:cubicBezTo>
                  <a:cubicBezTo>
                    <a:pt x="53" y="1"/>
                    <a:pt x="53" y="1"/>
                    <a:pt x="53" y="1"/>
                  </a:cubicBezTo>
                  <a:cubicBezTo>
                    <a:pt x="54" y="11"/>
                    <a:pt x="54" y="11"/>
                    <a:pt x="54" y="11"/>
                  </a:cubicBezTo>
                  <a:cubicBezTo>
                    <a:pt x="55" y="11"/>
                    <a:pt x="55" y="11"/>
                    <a:pt x="55" y="11"/>
                  </a:cubicBezTo>
                  <a:cubicBezTo>
                    <a:pt x="55" y="11"/>
                    <a:pt x="55" y="11"/>
                    <a:pt x="55" y="11"/>
                  </a:cubicBezTo>
                  <a:cubicBezTo>
                    <a:pt x="62" y="4"/>
                    <a:pt x="62" y="4"/>
                    <a:pt x="62" y="4"/>
                  </a:cubicBezTo>
                  <a:cubicBezTo>
                    <a:pt x="64" y="5"/>
                    <a:pt x="64" y="5"/>
                    <a:pt x="64" y="5"/>
                  </a:cubicBezTo>
                  <a:cubicBezTo>
                    <a:pt x="65" y="6"/>
                    <a:pt x="67" y="7"/>
                    <a:pt x="68" y="7"/>
                  </a:cubicBezTo>
                  <a:cubicBezTo>
                    <a:pt x="68" y="7"/>
                    <a:pt x="68" y="7"/>
                    <a:pt x="68" y="7"/>
                  </a:cubicBezTo>
                  <a:cubicBezTo>
                    <a:pt x="69" y="8"/>
                    <a:pt x="70" y="9"/>
                    <a:pt x="72" y="10"/>
                  </a:cubicBezTo>
                  <a:cubicBezTo>
                    <a:pt x="72" y="10"/>
                    <a:pt x="72" y="10"/>
                    <a:pt x="72" y="10"/>
                  </a:cubicBezTo>
                  <a:cubicBezTo>
                    <a:pt x="73" y="12"/>
                    <a:pt x="73" y="12"/>
                    <a:pt x="73" y="12"/>
                  </a:cubicBezTo>
                  <a:cubicBezTo>
                    <a:pt x="69" y="21"/>
                    <a:pt x="69" y="21"/>
                    <a:pt x="69" y="21"/>
                  </a:cubicBezTo>
                  <a:cubicBezTo>
                    <a:pt x="69" y="21"/>
                    <a:pt x="69" y="21"/>
                    <a:pt x="69" y="22"/>
                  </a:cubicBezTo>
                  <a:cubicBezTo>
                    <a:pt x="69" y="22"/>
                    <a:pt x="69" y="22"/>
                    <a:pt x="69" y="22"/>
                  </a:cubicBezTo>
                  <a:cubicBezTo>
                    <a:pt x="79" y="19"/>
                    <a:pt x="79" y="19"/>
                    <a:pt x="79" y="19"/>
                  </a:cubicBezTo>
                  <a:cubicBezTo>
                    <a:pt x="80" y="21"/>
                    <a:pt x="80" y="21"/>
                    <a:pt x="80" y="21"/>
                  </a:cubicBezTo>
                  <a:cubicBezTo>
                    <a:pt x="81" y="23"/>
                    <a:pt x="83" y="26"/>
                    <a:pt x="84" y="29"/>
                  </a:cubicBezTo>
                  <a:cubicBezTo>
                    <a:pt x="84" y="29"/>
                    <a:pt x="84" y="29"/>
                    <a:pt x="84" y="29"/>
                  </a:cubicBezTo>
                  <a:cubicBezTo>
                    <a:pt x="84" y="31"/>
                    <a:pt x="84" y="31"/>
                    <a:pt x="84" y="31"/>
                  </a:cubicBezTo>
                  <a:cubicBezTo>
                    <a:pt x="76" y="37"/>
                    <a:pt x="76" y="37"/>
                    <a:pt x="76" y="37"/>
                  </a:cubicBezTo>
                  <a:cubicBezTo>
                    <a:pt x="76" y="37"/>
                    <a:pt x="76" y="37"/>
                    <a:pt x="76" y="37"/>
                  </a:cubicBezTo>
                  <a:cubicBezTo>
                    <a:pt x="76" y="37"/>
                    <a:pt x="76" y="37"/>
                    <a:pt x="76" y="37"/>
                  </a:cubicBezTo>
                  <a:cubicBezTo>
                    <a:pt x="86" y="40"/>
                    <a:pt x="86" y="40"/>
                    <a:pt x="86" y="40"/>
                  </a:cubicBezTo>
                  <a:cubicBezTo>
                    <a:pt x="86" y="42"/>
                    <a:pt x="86" y="42"/>
                    <a:pt x="86" y="42"/>
                  </a:cubicBezTo>
                  <a:cubicBezTo>
                    <a:pt x="86" y="42"/>
                    <a:pt x="86" y="42"/>
                    <a:pt x="86" y="43"/>
                  </a:cubicBezTo>
                  <a:cubicBezTo>
                    <a:pt x="86" y="43"/>
                    <a:pt x="86" y="43"/>
                    <a:pt x="86" y="43"/>
                  </a:cubicBezTo>
                  <a:cubicBezTo>
                    <a:pt x="86" y="46"/>
                    <a:pt x="86" y="48"/>
                    <a:pt x="85" y="51"/>
                  </a:cubicBezTo>
                  <a:cubicBezTo>
                    <a:pt x="85" y="51"/>
                    <a:pt x="85" y="51"/>
                    <a:pt x="85" y="51"/>
                  </a:cubicBezTo>
                  <a:cubicBezTo>
                    <a:pt x="85" y="53"/>
                    <a:pt x="85" y="53"/>
                    <a:pt x="85" y="53"/>
                  </a:cubicBezTo>
                  <a:cubicBezTo>
                    <a:pt x="75" y="54"/>
                    <a:pt x="75" y="54"/>
                    <a:pt x="75" y="54"/>
                  </a:cubicBezTo>
                  <a:cubicBezTo>
                    <a:pt x="75" y="54"/>
                    <a:pt x="74" y="55"/>
                    <a:pt x="74" y="55"/>
                  </a:cubicBezTo>
                  <a:cubicBezTo>
                    <a:pt x="74" y="55"/>
                    <a:pt x="74" y="55"/>
                    <a:pt x="74" y="55"/>
                  </a:cubicBezTo>
                  <a:cubicBezTo>
                    <a:pt x="81" y="62"/>
                    <a:pt x="81" y="62"/>
                    <a:pt x="81" y="62"/>
                  </a:cubicBezTo>
                  <a:cubicBezTo>
                    <a:pt x="80" y="64"/>
                    <a:pt x="80" y="64"/>
                    <a:pt x="80" y="64"/>
                  </a:cubicBezTo>
                  <a:cubicBezTo>
                    <a:pt x="80" y="65"/>
                    <a:pt x="79" y="66"/>
                    <a:pt x="78" y="67"/>
                  </a:cubicBezTo>
                  <a:cubicBezTo>
                    <a:pt x="78" y="67"/>
                    <a:pt x="78" y="67"/>
                    <a:pt x="78" y="67"/>
                  </a:cubicBezTo>
                  <a:cubicBezTo>
                    <a:pt x="77" y="69"/>
                    <a:pt x="76" y="70"/>
                    <a:pt x="75" y="71"/>
                  </a:cubicBezTo>
                  <a:cubicBezTo>
                    <a:pt x="75" y="71"/>
                    <a:pt x="75" y="71"/>
                    <a:pt x="75" y="71"/>
                  </a:cubicBezTo>
                  <a:cubicBezTo>
                    <a:pt x="74" y="72"/>
                    <a:pt x="74" y="72"/>
                    <a:pt x="74" y="72"/>
                  </a:cubicBezTo>
                  <a:cubicBezTo>
                    <a:pt x="65" y="68"/>
                    <a:pt x="65" y="68"/>
                    <a:pt x="65" y="68"/>
                  </a:cubicBezTo>
                  <a:cubicBezTo>
                    <a:pt x="64" y="69"/>
                    <a:pt x="64" y="69"/>
                    <a:pt x="64" y="69"/>
                  </a:cubicBezTo>
                  <a:cubicBezTo>
                    <a:pt x="64" y="69"/>
                    <a:pt x="64" y="69"/>
                    <a:pt x="64" y="69"/>
                  </a:cubicBezTo>
                  <a:cubicBezTo>
                    <a:pt x="66" y="79"/>
                    <a:pt x="66" y="79"/>
                    <a:pt x="66" y="79"/>
                  </a:cubicBezTo>
                  <a:cubicBezTo>
                    <a:pt x="65" y="79"/>
                    <a:pt x="65" y="79"/>
                    <a:pt x="65" y="79"/>
                  </a:cubicBezTo>
                  <a:cubicBezTo>
                    <a:pt x="62" y="81"/>
                    <a:pt x="59" y="82"/>
                    <a:pt x="57" y="83"/>
                  </a:cubicBezTo>
                  <a:cubicBezTo>
                    <a:pt x="57" y="83"/>
                    <a:pt x="57" y="83"/>
                    <a:pt x="57" y="83"/>
                  </a:cubicBezTo>
                  <a:cubicBezTo>
                    <a:pt x="55" y="84"/>
                    <a:pt x="55" y="84"/>
                    <a:pt x="55" y="84"/>
                  </a:cubicBezTo>
                  <a:cubicBezTo>
                    <a:pt x="49" y="76"/>
                    <a:pt x="49" y="76"/>
                    <a:pt x="49" y="76"/>
                  </a:cubicBezTo>
                  <a:cubicBezTo>
                    <a:pt x="49" y="76"/>
                    <a:pt x="48" y="76"/>
                    <a:pt x="48" y="76"/>
                  </a:cubicBezTo>
                  <a:cubicBezTo>
                    <a:pt x="48" y="76"/>
                    <a:pt x="48" y="76"/>
                    <a:pt x="48" y="76"/>
                  </a:cubicBezTo>
                  <a:cubicBezTo>
                    <a:pt x="45" y="85"/>
                    <a:pt x="45" y="85"/>
                    <a:pt x="45" y="85"/>
                  </a:cubicBezTo>
                  <a:cubicBezTo>
                    <a:pt x="44" y="85"/>
                    <a:pt x="44" y="85"/>
                    <a:pt x="44" y="85"/>
                  </a:cubicBezTo>
                  <a:close/>
                  <a:moveTo>
                    <a:pt x="42" y="81"/>
                  </a:moveTo>
                  <a:cubicBezTo>
                    <a:pt x="45" y="72"/>
                    <a:pt x="45" y="72"/>
                    <a:pt x="45" y="72"/>
                  </a:cubicBezTo>
                  <a:cubicBezTo>
                    <a:pt x="46" y="71"/>
                    <a:pt x="46" y="71"/>
                    <a:pt x="46" y="71"/>
                  </a:cubicBezTo>
                  <a:cubicBezTo>
                    <a:pt x="47" y="71"/>
                    <a:pt x="48" y="71"/>
                    <a:pt x="49" y="71"/>
                  </a:cubicBezTo>
                  <a:cubicBezTo>
                    <a:pt x="49" y="71"/>
                    <a:pt x="49" y="71"/>
                    <a:pt x="49" y="71"/>
                  </a:cubicBezTo>
                  <a:cubicBezTo>
                    <a:pt x="51" y="71"/>
                    <a:pt x="51" y="71"/>
                    <a:pt x="51" y="71"/>
                  </a:cubicBezTo>
                  <a:cubicBezTo>
                    <a:pt x="57" y="78"/>
                    <a:pt x="57" y="78"/>
                    <a:pt x="57" y="78"/>
                  </a:cubicBezTo>
                  <a:cubicBezTo>
                    <a:pt x="58" y="78"/>
                    <a:pt x="60" y="77"/>
                    <a:pt x="61" y="76"/>
                  </a:cubicBezTo>
                  <a:cubicBezTo>
                    <a:pt x="61" y="76"/>
                    <a:pt x="61" y="76"/>
                    <a:pt x="61" y="76"/>
                  </a:cubicBezTo>
                  <a:cubicBezTo>
                    <a:pt x="59" y="67"/>
                    <a:pt x="59" y="67"/>
                    <a:pt x="59" y="67"/>
                  </a:cubicBezTo>
                  <a:cubicBezTo>
                    <a:pt x="60" y="66"/>
                    <a:pt x="60" y="66"/>
                    <a:pt x="60" y="66"/>
                  </a:cubicBezTo>
                  <a:cubicBezTo>
                    <a:pt x="61" y="65"/>
                    <a:pt x="62" y="65"/>
                    <a:pt x="63" y="64"/>
                  </a:cubicBezTo>
                  <a:cubicBezTo>
                    <a:pt x="63" y="64"/>
                    <a:pt x="63" y="64"/>
                    <a:pt x="63" y="64"/>
                  </a:cubicBezTo>
                  <a:cubicBezTo>
                    <a:pt x="64" y="63"/>
                    <a:pt x="64" y="63"/>
                    <a:pt x="64" y="63"/>
                  </a:cubicBezTo>
                  <a:cubicBezTo>
                    <a:pt x="73" y="67"/>
                    <a:pt x="73" y="67"/>
                    <a:pt x="73" y="67"/>
                  </a:cubicBezTo>
                  <a:cubicBezTo>
                    <a:pt x="73" y="66"/>
                    <a:pt x="74" y="65"/>
                    <a:pt x="74" y="65"/>
                  </a:cubicBezTo>
                  <a:cubicBezTo>
                    <a:pt x="74" y="65"/>
                    <a:pt x="74" y="65"/>
                    <a:pt x="74" y="65"/>
                  </a:cubicBezTo>
                  <a:cubicBezTo>
                    <a:pt x="75" y="64"/>
                    <a:pt x="75" y="63"/>
                    <a:pt x="76" y="63"/>
                  </a:cubicBezTo>
                  <a:cubicBezTo>
                    <a:pt x="76" y="63"/>
                    <a:pt x="76" y="63"/>
                    <a:pt x="76" y="63"/>
                  </a:cubicBezTo>
                  <a:cubicBezTo>
                    <a:pt x="69" y="56"/>
                    <a:pt x="69" y="56"/>
                    <a:pt x="69" y="56"/>
                  </a:cubicBezTo>
                  <a:cubicBezTo>
                    <a:pt x="70" y="54"/>
                    <a:pt x="70" y="54"/>
                    <a:pt x="70" y="54"/>
                  </a:cubicBezTo>
                  <a:cubicBezTo>
                    <a:pt x="70" y="53"/>
                    <a:pt x="70" y="52"/>
                    <a:pt x="71" y="51"/>
                  </a:cubicBezTo>
                  <a:cubicBezTo>
                    <a:pt x="71" y="51"/>
                    <a:pt x="71" y="51"/>
                    <a:pt x="71" y="51"/>
                  </a:cubicBezTo>
                  <a:cubicBezTo>
                    <a:pt x="71" y="50"/>
                    <a:pt x="71" y="50"/>
                    <a:pt x="71" y="50"/>
                  </a:cubicBezTo>
                  <a:cubicBezTo>
                    <a:pt x="81" y="49"/>
                    <a:pt x="81" y="49"/>
                    <a:pt x="81" y="49"/>
                  </a:cubicBezTo>
                  <a:cubicBezTo>
                    <a:pt x="81" y="47"/>
                    <a:pt x="81" y="45"/>
                    <a:pt x="81" y="44"/>
                  </a:cubicBezTo>
                  <a:cubicBezTo>
                    <a:pt x="81" y="44"/>
                    <a:pt x="81" y="44"/>
                    <a:pt x="81" y="44"/>
                  </a:cubicBezTo>
                  <a:cubicBezTo>
                    <a:pt x="72" y="41"/>
                    <a:pt x="72" y="41"/>
                    <a:pt x="72" y="41"/>
                  </a:cubicBezTo>
                  <a:cubicBezTo>
                    <a:pt x="72" y="40"/>
                    <a:pt x="72" y="40"/>
                    <a:pt x="72" y="40"/>
                  </a:cubicBezTo>
                  <a:cubicBezTo>
                    <a:pt x="72" y="38"/>
                    <a:pt x="72" y="37"/>
                    <a:pt x="71" y="36"/>
                  </a:cubicBezTo>
                  <a:cubicBezTo>
                    <a:pt x="71" y="36"/>
                    <a:pt x="71" y="36"/>
                    <a:pt x="71" y="36"/>
                  </a:cubicBezTo>
                  <a:cubicBezTo>
                    <a:pt x="71" y="35"/>
                    <a:pt x="71" y="35"/>
                    <a:pt x="71" y="35"/>
                  </a:cubicBezTo>
                  <a:cubicBezTo>
                    <a:pt x="79" y="29"/>
                    <a:pt x="79" y="29"/>
                    <a:pt x="79" y="29"/>
                  </a:cubicBezTo>
                  <a:cubicBezTo>
                    <a:pt x="78" y="27"/>
                    <a:pt x="78" y="26"/>
                    <a:pt x="77" y="24"/>
                  </a:cubicBezTo>
                  <a:cubicBezTo>
                    <a:pt x="77" y="24"/>
                    <a:pt x="77" y="24"/>
                    <a:pt x="77" y="24"/>
                  </a:cubicBezTo>
                  <a:cubicBezTo>
                    <a:pt x="67" y="27"/>
                    <a:pt x="67" y="27"/>
                    <a:pt x="67" y="27"/>
                  </a:cubicBezTo>
                  <a:cubicBezTo>
                    <a:pt x="67" y="25"/>
                    <a:pt x="67" y="25"/>
                    <a:pt x="67" y="25"/>
                  </a:cubicBezTo>
                  <a:cubicBezTo>
                    <a:pt x="66" y="25"/>
                    <a:pt x="65" y="24"/>
                    <a:pt x="64" y="23"/>
                  </a:cubicBezTo>
                  <a:cubicBezTo>
                    <a:pt x="64" y="23"/>
                    <a:pt x="64" y="23"/>
                    <a:pt x="64" y="23"/>
                  </a:cubicBezTo>
                  <a:cubicBezTo>
                    <a:pt x="63" y="22"/>
                    <a:pt x="63" y="22"/>
                    <a:pt x="63" y="22"/>
                  </a:cubicBezTo>
                  <a:cubicBezTo>
                    <a:pt x="67" y="13"/>
                    <a:pt x="67" y="13"/>
                    <a:pt x="67" y="13"/>
                  </a:cubicBezTo>
                  <a:cubicBezTo>
                    <a:pt x="67" y="12"/>
                    <a:pt x="66" y="12"/>
                    <a:pt x="65" y="11"/>
                  </a:cubicBezTo>
                  <a:cubicBezTo>
                    <a:pt x="65" y="11"/>
                    <a:pt x="65" y="11"/>
                    <a:pt x="65" y="11"/>
                  </a:cubicBezTo>
                  <a:cubicBezTo>
                    <a:pt x="64" y="11"/>
                    <a:pt x="64" y="10"/>
                    <a:pt x="63" y="10"/>
                  </a:cubicBezTo>
                  <a:cubicBezTo>
                    <a:pt x="63" y="10"/>
                    <a:pt x="63" y="10"/>
                    <a:pt x="63" y="10"/>
                  </a:cubicBezTo>
                  <a:cubicBezTo>
                    <a:pt x="56" y="17"/>
                    <a:pt x="56" y="17"/>
                    <a:pt x="56" y="17"/>
                  </a:cubicBezTo>
                  <a:cubicBezTo>
                    <a:pt x="55" y="16"/>
                    <a:pt x="55" y="16"/>
                    <a:pt x="55" y="16"/>
                  </a:cubicBezTo>
                  <a:cubicBezTo>
                    <a:pt x="54" y="16"/>
                    <a:pt x="53" y="15"/>
                    <a:pt x="52" y="15"/>
                  </a:cubicBezTo>
                  <a:cubicBezTo>
                    <a:pt x="52" y="15"/>
                    <a:pt x="52" y="15"/>
                    <a:pt x="52" y="15"/>
                  </a:cubicBezTo>
                  <a:cubicBezTo>
                    <a:pt x="50" y="14"/>
                    <a:pt x="50" y="14"/>
                    <a:pt x="50" y="14"/>
                  </a:cubicBezTo>
                  <a:cubicBezTo>
                    <a:pt x="49" y="5"/>
                    <a:pt x="49" y="5"/>
                    <a:pt x="49" y="5"/>
                  </a:cubicBezTo>
                  <a:cubicBezTo>
                    <a:pt x="47" y="4"/>
                    <a:pt x="46" y="4"/>
                    <a:pt x="44" y="4"/>
                  </a:cubicBezTo>
                  <a:cubicBezTo>
                    <a:pt x="44" y="4"/>
                    <a:pt x="44" y="4"/>
                    <a:pt x="44" y="4"/>
                  </a:cubicBezTo>
                  <a:cubicBezTo>
                    <a:pt x="41" y="13"/>
                    <a:pt x="41" y="13"/>
                    <a:pt x="41" y="13"/>
                  </a:cubicBezTo>
                  <a:cubicBezTo>
                    <a:pt x="40" y="14"/>
                    <a:pt x="40" y="14"/>
                    <a:pt x="40" y="14"/>
                  </a:cubicBezTo>
                  <a:cubicBezTo>
                    <a:pt x="39" y="14"/>
                    <a:pt x="38" y="14"/>
                    <a:pt x="37" y="14"/>
                  </a:cubicBezTo>
                  <a:cubicBezTo>
                    <a:pt x="37" y="14"/>
                    <a:pt x="37" y="14"/>
                    <a:pt x="37" y="14"/>
                  </a:cubicBezTo>
                  <a:cubicBezTo>
                    <a:pt x="35" y="15"/>
                    <a:pt x="35" y="15"/>
                    <a:pt x="35" y="15"/>
                  </a:cubicBezTo>
                  <a:cubicBezTo>
                    <a:pt x="29" y="7"/>
                    <a:pt x="29" y="7"/>
                    <a:pt x="29" y="7"/>
                  </a:cubicBezTo>
                  <a:cubicBezTo>
                    <a:pt x="28" y="7"/>
                    <a:pt x="26" y="8"/>
                    <a:pt x="25" y="9"/>
                  </a:cubicBezTo>
                  <a:cubicBezTo>
                    <a:pt x="25" y="9"/>
                    <a:pt x="25" y="9"/>
                    <a:pt x="25" y="9"/>
                  </a:cubicBezTo>
                  <a:cubicBezTo>
                    <a:pt x="27" y="18"/>
                    <a:pt x="27" y="18"/>
                    <a:pt x="27" y="18"/>
                  </a:cubicBezTo>
                  <a:cubicBezTo>
                    <a:pt x="26" y="19"/>
                    <a:pt x="26" y="19"/>
                    <a:pt x="26" y="19"/>
                  </a:cubicBezTo>
                  <a:cubicBezTo>
                    <a:pt x="25" y="20"/>
                    <a:pt x="24" y="20"/>
                    <a:pt x="23" y="21"/>
                  </a:cubicBezTo>
                  <a:cubicBezTo>
                    <a:pt x="23" y="21"/>
                    <a:pt x="23" y="21"/>
                    <a:pt x="23" y="21"/>
                  </a:cubicBezTo>
                  <a:cubicBezTo>
                    <a:pt x="22" y="22"/>
                    <a:pt x="22" y="22"/>
                    <a:pt x="22" y="22"/>
                  </a:cubicBezTo>
                  <a:cubicBezTo>
                    <a:pt x="13" y="18"/>
                    <a:pt x="13" y="18"/>
                    <a:pt x="13" y="18"/>
                  </a:cubicBezTo>
                  <a:cubicBezTo>
                    <a:pt x="13" y="19"/>
                    <a:pt x="12" y="20"/>
                    <a:pt x="12" y="20"/>
                  </a:cubicBezTo>
                  <a:cubicBezTo>
                    <a:pt x="12" y="20"/>
                    <a:pt x="12" y="20"/>
                    <a:pt x="12" y="20"/>
                  </a:cubicBezTo>
                  <a:cubicBezTo>
                    <a:pt x="11" y="21"/>
                    <a:pt x="11" y="22"/>
                    <a:pt x="10" y="22"/>
                  </a:cubicBezTo>
                  <a:cubicBezTo>
                    <a:pt x="10" y="22"/>
                    <a:pt x="10" y="22"/>
                    <a:pt x="10" y="22"/>
                  </a:cubicBezTo>
                  <a:cubicBezTo>
                    <a:pt x="17" y="29"/>
                    <a:pt x="17" y="29"/>
                    <a:pt x="17" y="29"/>
                  </a:cubicBezTo>
                  <a:cubicBezTo>
                    <a:pt x="16" y="31"/>
                    <a:pt x="16" y="31"/>
                    <a:pt x="16" y="31"/>
                  </a:cubicBezTo>
                  <a:cubicBezTo>
                    <a:pt x="16" y="32"/>
                    <a:pt x="16" y="33"/>
                    <a:pt x="15" y="34"/>
                  </a:cubicBezTo>
                  <a:cubicBezTo>
                    <a:pt x="15" y="34"/>
                    <a:pt x="15" y="34"/>
                    <a:pt x="15" y="34"/>
                  </a:cubicBezTo>
                  <a:cubicBezTo>
                    <a:pt x="15" y="35"/>
                    <a:pt x="15" y="35"/>
                    <a:pt x="15" y="35"/>
                  </a:cubicBezTo>
                  <a:cubicBezTo>
                    <a:pt x="5" y="36"/>
                    <a:pt x="5" y="36"/>
                    <a:pt x="5" y="36"/>
                  </a:cubicBezTo>
                  <a:cubicBezTo>
                    <a:pt x="5" y="38"/>
                    <a:pt x="5" y="40"/>
                    <a:pt x="5" y="41"/>
                  </a:cubicBezTo>
                  <a:cubicBezTo>
                    <a:pt x="5" y="41"/>
                    <a:pt x="5" y="41"/>
                    <a:pt x="5" y="41"/>
                  </a:cubicBezTo>
                  <a:cubicBezTo>
                    <a:pt x="14" y="44"/>
                    <a:pt x="14" y="44"/>
                    <a:pt x="14" y="44"/>
                  </a:cubicBezTo>
                  <a:cubicBezTo>
                    <a:pt x="14" y="46"/>
                    <a:pt x="14" y="46"/>
                    <a:pt x="14" y="46"/>
                  </a:cubicBezTo>
                  <a:cubicBezTo>
                    <a:pt x="14" y="47"/>
                    <a:pt x="14" y="48"/>
                    <a:pt x="15" y="49"/>
                  </a:cubicBezTo>
                  <a:cubicBezTo>
                    <a:pt x="15" y="49"/>
                    <a:pt x="15" y="49"/>
                    <a:pt x="15" y="49"/>
                  </a:cubicBezTo>
                  <a:cubicBezTo>
                    <a:pt x="15" y="50"/>
                    <a:pt x="15" y="50"/>
                    <a:pt x="15" y="50"/>
                  </a:cubicBezTo>
                  <a:cubicBezTo>
                    <a:pt x="7" y="56"/>
                    <a:pt x="7" y="56"/>
                    <a:pt x="7" y="56"/>
                  </a:cubicBezTo>
                  <a:cubicBezTo>
                    <a:pt x="8" y="58"/>
                    <a:pt x="8" y="59"/>
                    <a:pt x="9" y="61"/>
                  </a:cubicBezTo>
                  <a:cubicBezTo>
                    <a:pt x="9" y="61"/>
                    <a:pt x="9" y="61"/>
                    <a:pt x="9" y="61"/>
                  </a:cubicBezTo>
                  <a:cubicBezTo>
                    <a:pt x="19" y="58"/>
                    <a:pt x="19" y="58"/>
                    <a:pt x="19" y="58"/>
                  </a:cubicBezTo>
                  <a:cubicBezTo>
                    <a:pt x="19" y="60"/>
                    <a:pt x="19" y="60"/>
                    <a:pt x="19" y="60"/>
                  </a:cubicBezTo>
                  <a:cubicBezTo>
                    <a:pt x="20" y="61"/>
                    <a:pt x="21" y="61"/>
                    <a:pt x="22" y="62"/>
                  </a:cubicBezTo>
                  <a:cubicBezTo>
                    <a:pt x="22" y="62"/>
                    <a:pt x="22" y="62"/>
                    <a:pt x="22" y="62"/>
                  </a:cubicBezTo>
                  <a:cubicBezTo>
                    <a:pt x="23" y="63"/>
                    <a:pt x="23" y="63"/>
                    <a:pt x="23" y="63"/>
                  </a:cubicBezTo>
                  <a:cubicBezTo>
                    <a:pt x="19" y="72"/>
                    <a:pt x="19" y="72"/>
                    <a:pt x="19" y="72"/>
                  </a:cubicBezTo>
                  <a:cubicBezTo>
                    <a:pt x="19" y="73"/>
                    <a:pt x="20" y="73"/>
                    <a:pt x="21" y="74"/>
                  </a:cubicBezTo>
                  <a:cubicBezTo>
                    <a:pt x="21" y="74"/>
                    <a:pt x="21" y="74"/>
                    <a:pt x="21" y="74"/>
                  </a:cubicBezTo>
                  <a:cubicBezTo>
                    <a:pt x="21" y="74"/>
                    <a:pt x="22" y="75"/>
                    <a:pt x="23" y="75"/>
                  </a:cubicBezTo>
                  <a:cubicBezTo>
                    <a:pt x="23" y="75"/>
                    <a:pt x="23" y="75"/>
                    <a:pt x="23" y="75"/>
                  </a:cubicBezTo>
                  <a:cubicBezTo>
                    <a:pt x="30" y="68"/>
                    <a:pt x="30" y="68"/>
                    <a:pt x="30" y="68"/>
                  </a:cubicBezTo>
                  <a:cubicBezTo>
                    <a:pt x="31" y="69"/>
                    <a:pt x="31" y="69"/>
                    <a:pt x="31" y="69"/>
                  </a:cubicBezTo>
                  <a:cubicBezTo>
                    <a:pt x="32" y="70"/>
                    <a:pt x="33" y="70"/>
                    <a:pt x="34" y="70"/>
                  </a:cubicBezTo>
                  <a:cubicBezTo>
                    <a:pt x="34" y="70"/>
                    <a:pt x="34" y="70"/>
                    <a:pt x="34" y="70"/>
                  </a:cubicBezTo>
                  <a:cubicBezTo>
                    <a:pt x="36" y="71"/>
                    <a:pt x="36" y="71"/>
                    <a:pt x="36" y="71"/>
                  </a:cubicBezTo>
                  <a:cubicBezTo>
                    <a:pt x="37" y="80"/>
                    <a:pt x="37" y="80"/>
                    <a:pt x="37" y="80"/>
                  </a:cubicBezTo>
                  <a:cubicBezTo>
                    <a:pt x="39" y="81"/>
                    <a:pt x="40" y="81"/>
                    <a:pt x="42" y="81"/>
                  </a:cubicBezTo>
                  <a:close/>
                  <a:moveTo>
                    <a:pt x="73" y="70"/>
                  </a:moveTo>
                  <a:cubicBezTo>
                    <a:pt x="74" y="67"/>
                    <a:pt x="74" y="67"/>
                    <a:pt x="74" y="67"/>
                  </a:cubicBezTo>
                  <a:cubicBezTo>
                    <a:pt x="73" y="70"/>
                    <a:pt x="73" y="70"/>
                    <a:pt x="73"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5" name="Freeform 138"/>
            <p:cNvSpPr>
              <a:spLocks noEditPoints="1"/>
            </p:cNvSpPr>
            <p:nvPr/>
          </p:nvSpPr>
          <p:spPr bwMode="auto">
            <a:xfrm>
              <a:off x="1314450" y="4678363"/>
              <a:ext cx="112712" cy="111125"/>
            </a:xfrm>
            <a:custGeom>
              <a:avLst/>
              <a:gdLst>
                <a:gd name="T0" fmla="*/ 0 w 30"/>
                <a:gd name="T1" fmla="*/ 2147483647 h 29"/>
                <a:gd name="T2" fmla="*/ 2147483647 w 30"/>
                <a:gd name="T3" fmla="*/ 0 h 29"/>
                <a:gd name="T4" fmla="*/ 2147483647 w 30"/>
                <a:gd name="T5" fmla="*/ 0 h 29"/>
                <a:gd name="T6" fmla="*/ 2147483647 w 30"/>
                <a:gd name="T7" fmla="*/ 2147483647 h 29"/>
                <a:gd name="T8" fmla="*/ 2147483647 w 30"/>
                <a:gd name="T9" fmla="*/ 2147483647 h 29"/>
                <a:gd name="T10" fmla="*/ 2147483647 w 30"/>
                <a:gd name="T11" fmla="*/ 2147483647 h 29"/>
                <a:gd name="T12" fmla="*/ 2147483647 w 30"/>
                <a:gd name="T13" fmla="*/ 2147483647 h 29"/>
                <a:gd name="T14" fmla="*/ 0 w 30"/>
                <a:gd name="T15" fmla="*/ 2147483647 h 29"/>
                <a:gd name="T16" fmla="*/ 2147483647 w 30"/>
                <a:gd name="T17" fmla="*/ 2147483647 h 29"/>
                <a:gd name="T18" fmla="*/ 2147483647 w 30"/>
                <a:gd name="T19" fmla="*/ 2147483647 h 29"/>
                <a:gd name="T20" fmla="*/ 2147483647 w 30"/>
                <a:gd name="T21" fmla="*/ 2147483647 h 29"/>
                <a:gd name="T22" fmla="*/ 2147483647 w 30"/>
                <a:gd name="T23" fmla="*/ 2147483647 h 29"/>
                <a:gd name="T24" fmla="*/ 2147483647 w 30"/>
                <a:gd name="T25" fmla="*/ 2147483647 h 29"/>
                <a:gd name="T26" fmla="*/ 2147483647 w 30"/>
                <a:gd name="T27" fmla="*/ 2147483647 h 29"/>
                <a:gd name="T28" fmla="*/ 2147483647 w 30"/>
                <a:gd name="T29" fmla="*/ 2147483647 h 29"/>
                <a:gd name="T30" fmla="*/ 2147483647 w 30"/>
                <a:gd name="T31" fmla="*/ 2147483647 h 29"/>
                <a:gd name="T32" fmla="*/ 2147483647 w 30"/>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29">
                  <a:moveTo>
                    <a:pt x="0" y="15"/>
                  </a:moveTo>
                  <a:cubicBezTo>
                    <a:pt x="0" y="6"/>
                    <a:pt x="7" y="0"/>
                    <a:pt x="15" y="0"/>
                  </a:cubicBezTo>
                  <a:cubicBezTo>
                    <a:pt x="15" y="0"/>
                    <a:pt x="15" y="0"/>
                    <a:pt x="15" y="0"/>
                  </a:cubicBezTo>
                  <a:cubicBezTo>
                    <a:pt x="23" y="0"/>
                    <a:pt x="30" y="6"/>
                    <a:pt x="30" y="15"/>
                  </a:cubicBezTo>
                  <a:cubicBezTo>
                    <a:pt x="30" y="15"/>
                    <a:pt x="30" y="15"/>
                    <a:pt x="30" y="15"/>
                  </a:cubicBezTo>
                  <a:cubicBezTo>
                    <a:pt x="30" y="23"/>
                    <a:pt x="23" y="29"/>
                    <a:pt x="15" y="29"/>
                  </a:cubicBezTo>
                  <a:cubicBezTo>
                    <a:pt x="15" y="29"/>
                    <a:pt x="15" y="29"/>
                    <a:pt x="15" y="29"/>
                  </a:cubicBezTo>
                  <a:cubicBezTo>
                    <a:pt x="7" y="29"/>
                    <a:pt x="0" y="23"/>
                    <a:pt x="0" y="15"/>
                  </a:cubicBezTo>
                  <a:close/>
                  <a:moveTo>
                    <a:pt x="15" y="25"/>
                  </a:moveTo>
                  <a:cubicBezTo>
                    <a:pt x="21" y="25"/>
                    <a:pt x="25" y="20"/>
                    <a:pt x="25" y="15"/>
                  </a:cubicBezTo>
                  <a:cubicBezTo>
                    <a:pt x="25" y="15"/>
                    <a:pt x="25" y="15"/>
                    <a:pt x="25" y="15"/>
                  </a:cubicBezTo>
                  <a:cubicBezTo>
                    <a:pt x="25" y="9"/>
                    <a:pt x="21" y="5"/>
                    <a:pt x="15" y="5"/>
                  </a:cubicBezTo>
                  <a:cubicBezTo>
                    <a:pt x="15" y="5"/>
                    <a:pt x="15" y="5"/>
                    <a:pt x="15" y="5"/>
                  </a:cubicBezTo>
                  <a:cubicBezTo>
                    <a:pt x="9" y="5"/>
                    <a:pt x="5" y="9"/>
                    <a:pt x="5" y="15"/>
                  </a:cubicBezTo>
                  <a:cubicBezTo>
                    <a:pt x="5" y="15"/>
                    <a:pt x="5" y="15"/>
                    <a:pt x="5" y="15"/>
                  </a:cubicBezTo>
                  <a:cubicBezTo>
                    <a:pt x="5" y="15"/>
                    <a:pt x="5" y="15"/>
                    <a:pt x="5" y="15"/>
                  </a:cubicBezTo>
                  <a:cubicBezTo>
                    <a:pt x="5" y="20"/>
                    <a:pt x="9" y="25"/>
                    <a:pt x="1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6" name="KSO_Shape"/>
          <p:cNvSpPr/>
          <p:nvPr/>
        </p:nvSpPr>
        <p:spPr bwMode="auto">
          <a:xfrm>
            <a:off x="4244956" y="2622728"/>
            <a:ext cx="944870" cy="922823"/>
          </a:xfrm>
          <a:custGeom>
            <a:avLst/>
            <a:gdLst/>
            <a:ahLst/>
            <a:cxnLst/>
            <a:rect l="0" t="0" r="r" b="b"/>
            <a:pathLst>
              <a:path w="5833534" h="5697984">
                <a:moveTo>
                  <a:pt x="4116344" y="2028563"/>
                </a:moveTo>
                <a:lnTo>
                  <a:pt x="4115715" y="2034106"/>
                </a:lnTo>
                <a:lnTo>
                  <a:pt x="4105639" y="2083992"/>
                </a:lnTo>
                <a:lnTo>
                  <a:pt x="4085489" y="2122793"/>
                </a:lnTo>
                <a:lnTo>
                  <a:pt x="4055263" y="2161593"/>
                </a:lnTo>
                <a:lnTo>
                  <a:pt x="4025038" y="2189308"/>
                </a:lnTo>
                <a:lnTo>
                  <a:pt x="3989775" y="2211480"/>
                </a:lnTo>
                <a:lnTo>
                  <a:pt x="3959549" y="2223952"/>
                </a:lnTo>
                <a:lnTo>
                  <a:pt x="3959549" y="2244737"/>
                </a:lnTo>
                <a:lnTo>
                  <a:pt x="3964587" y="2266909"/>
                </a:lnTo>
                <a:lnTo>
                  <a:pt x="3974662" y="2289081"/>
                </a:lnTo>
                <a:lnTo>
                  <a:pt x="3989775" y="2311252"/>
                </a:lnTo>
                <a:lnTo>
                  <a:pt x="4004887" y="2327881"/>
                </a:lnTo>
                <a:lnTo>
                  <a:pt x="4161053" y="2460911"/>
                </a:lnTo>
                <a:lnTo>
                  <a:pt x="4352482" y="2189308"/>
                </a:lnTo>
                <a:lnTo>
                  <a:pt x="4196316" y="2056277"/>
                </a:lnTo>
                <a:lnTo>
                  <a:pt x="4176166" y="2045192"/>
                </a:lnTo>
                <a:lnTo>
                  <a:pt x="4156015" y="2034106"/>
                </a:lnTo>
                <a:lnTo>
                  <a:pt x="4135865" y="2028563"/>
                </a:lnTo>
                <a:lnTo>
                  <a:pt x="4116344" y="2028563"/>
                </a:lnTo>
                <a:close/>
                <a:moveTo>
                  <a:pt x="2040226" y="1191580"/>
                </a:moveTo>
                <a:lnTo>
                  <a:pt x="2125865" y="1191580"/>
                </a:lnTo>
                <a:lnTo>
                  <a:pt x="2211504" y="1202666"/>
                </a:lnTo>
                <a:lnTo>
                  <a:pt x="2292105" y="1224838"/>
                </a:lnTo>
                <a:lnTo>
                  <a:pt x="2332406" y="1241466"/>
                </a:lnTo>
                <a:lnTo>
                  <a:pt x="2372707" y="1258095"/>
                </a:lnTo>
                <a:lnTo>
                  <a:pt x="2398150" y="1274092"/>
                </a:lnTo>
                <a:lnTo>
                  <a:pt x="3989775" y="1768045"/>
                </a:lnTo>
                <a:lnTo>
                  <a:pt x="4025038" y="1790217"/>
                </a:lnTo>
                <a:lnTo>
                  <a:pt x="4060301" y="1823474"/>
                </a:lnTo>
                <a:lnTo>
                  <a:pt x="4085489" y="1856732"/>
                </a:lnTo>
                <a:lnTo>
                  <a:pt x="4091442" y="1869834"/>
                </a:lnTo>
                <a:lnTo>
                  <a:pt x="4100602" y="1867818"/>
                </a:lnTo>
                <a:lnTo>
                  <a:pt x="4145940" y="1862275"/>
                </a:lnTo>
                <a:lnTo>
                  <a:pt x="4196316" y="1873361"/>
                </a:lnTo>
                <a:lnTo>
                  <a:pt x="4241655" y="1889989"/>
                </a:lnTo>
                <a:lnTo>
                  <a:pt x="4281955" y="1923247"/>
                </a:lnTo>
                <a:lnTo>
                  <a:pt x="4443158" y="2061820"/>
                </a:lnTo>
                <a:lnTo>
                  <a:pt x="4785715" y="1585128"/>
                </a:lnTo>
                <a:lnTo>
                  <a:pt x="4800827" y="1568499"/>
                </a:lnTo>
                <a:lnTo>
                  <a:pt x="4815940" y="1557414"/>
                </a:lnTo>
                <a:lnTo>
                  <a:pt x="4836091" y="1546328"/>
                </a:lnTo>
                <a:lnTo>
                  <a:pt x="4856241" y="1540785"/>
                </a:lnTo>
                <a:lnTo>
                  <a:pt x="4876391" y="1540785"/>
                </a:lnTo>
                <a:lnTo>
                  <a:pt x="4896542" y="1546328"/>
                </a:lnTo>
                <a:lnTo>
                  <a:pt x="4916692" y="1551871"/>
                </a:lnTo>
                <a:lnTo>
                  <a:pt x="4931805" y="1568499"/>
                </a:lnTo>
                <a:lnTo>
                  <a:pt x="5793233" y="2305709"/>
                </a:lnTo>
                <a:lnTo>
                  <a:pt x="5808346" y="2322338"/>
                </a:lnTo>
                <a:lnTo>
                  <a:pt x="5818421" y="2344510"/>
                </a:lnTo>
                <a:lnTo>
                  <a:pt x="5828497" y="2361139"/>
                </a:lnTo>
                <a:lnTo>
                  <a:pt x="5833534" y="2383311"/>
                </a:lnTo>
                <a:lnTo>
                  <a:pt x="5833534" y="2405482"/>
                </a:lnTo>
                <a:lnTo>
                  <a:pt x="5828497" y="2427654"/>
                </a:lnTo>
                <a:lnTo>
                  <a:pt x="5823459" y="2449826"/>
                </a:lnTo>
                <a:lnTo>
                  <a:pt x="5808346" y="2471997"/>
                </a:lnTo>
                <a:lnTo>
                  <a:pt x="4755489" y="3946417"/>
                </a:lnTo>
                <a:lnTo>
                  <a:pt x="4740376" y="3963046"/>
                </a:lnTo>
                <a:lnTo>
                  <a:pt x="4725264" y="3979675"/>
                </a:lnTo>
                <a:lnTo>
                  <a:pt x="4705113" y="3985218"/>
                </a:lnTo>
                <a:lnTo>
                  <a:pt x="4684963" y="3990761"/>
                </a:lnTo>
                <a:lnTo>
                  <a:pt x="4664812" y="3990761"/>
                </a:lnTo>
                <a:lnTo>
                  <a:pt x="4644662" y="3985218"/>
                </a:lnTo>
                <a:lnTo>
                  <a:pt x="4624512" y="3979675"/>
                </a:lnTo>
                <a:lnTo>
                  <a:pt x="4609399" y="3968589"/>
                </a:lnTo>
                <a:lnTo>
                  <a:pt x="3747970" y="3225836"/>
                </a:lnTo>
                <a:lnTo>
                  <a:pt x="3732857" y="3209207"/>
                </a:lnTo>
                <a:lnTo>
                  <a:pt x="3722782" y="3192579"/>
                </a:lnTo>
                <a:lnTo>
                  <a:pt x="3712707" y="3170407"/>
                </a:lnTo>
                <a:lnTo>
                  <a:pt x="3707669" y="3148235"/>
                </a:lnTo>
                <a:lnTo>
                  <a:pt x="3707669" y="3126063"/>
                </a:lnTo>
                <a:lnTo>
                  <a:pt x="3712707" y="3103892"/>
                </a:lnTo>
                <a:lnTo>
                  <a:pt x="3717745" y="3081720"/>
                </a:lnTo>
                <a:lnTo>
                  <a:pt x="3732857" y="3065091"/>
                </a:lnTo>
                <a:lnTo>
                  <a:pt x="4070376" y="2588399"/>
                </a:lnTo>
                <a:lnTo>
                  <a:pt x="3909173" y="2444283"/>
                </a:lnTo>
                <a:lnTo>
                  <a:pt x="3873910" y="2405482"/>
                </a:lnTo>
                <a:lnTo>
                  <a:pt x="3843684" y="2361139"/>
                </a:lnTo>
                <a:lnTo>
                  <a:pt x="3823534" y="2311252"/>
                </a:lnTo>
                <a:lnTo>
                  <a:pt x="3813459" y="2261366"/>
                </a:lnTo>
                <a:lnTo>
                  <a:pt x="3813459" y="2211480"/>
                </a:lnTo>
                <a:lnTo>
                  <a:pt x="3813729" y="2209996"/>
                </a:lnTo>
                <a:lnTo>
                  <a:pt x="2614518" y="1836763"/>
                </a:lnTo>
                <a:lnTo>
                  <a:pt x="2913586" y="3090555"/>
                </a:lnTo>
                <a:lnTo>
                  <a:pt x="3697594" y="4212478"/>
                </a:lnTo>
                <a:lnTo>
                  <a:pt x="3705792" y="4227513"/>
                </a:lnTo>
                <a:lnTo>
                  <a:pt x="4740376" y="4373223"/>
                </a:lnTo>
                <a:lnTo>
                  <a:pt x="4790752" y="4389852"/>
                </a:lnTo>
                <a:lnTo>
                  <a:pt x="4836091" y="4412024"/>
                </a:lnTo>
                <a:lnTo>
                  <a:pt x="4876391" y="4445281"/>
                </a:lnTo>
                <a:lnTo>
                  <a:pt x="4906617" y="4484082"/>
                </a:lnTo>
                <a:lnTo>
                  <a:pt x="4936842" y="4528425"/>
                </a:lnTo>
                <a:lnTo>
                  <a:pt x="4951955" y="4578312"/>
                </a:lnTo>
                <a:lnTo>
                  <a:pt x="4962030" y="4633741"/>
                </a:lnTo>
                <a:lnTo>
                  <a:pt x="4956993" y="4689171"/>
                </a:lnTo>
                <a:lnTo>
                  <a:pt x="4946918" y="4744600"/>
                </a:lnTo>
                <a:lnTo>
                  <a:pt x="4926767" y="4794486"/>
                </a:lnTo>
                <a:lnTo>
                  <a:pt x="4896542" y="4838830"/>
                </a:lnTo>
                <a:lnTo>
                  <a:pt x="4861279" y="4872087"/>
                </a:lnTo>
                <a:lnTo>
                  <a:pt x="4820978" y="4905345"/>
                </a:lnTo>
                <a:lnTo>
                  <a:pt x="4775639" y="4921974"/>
                </a:lnTo>
                <a:lnTo>
                  <a:pt x="4725264" y="4933060"/>
                </a:lnTo>
                <a:lnTo>
                  <a:pt x="4674888" y="4933060"/>
                </a:lnTo>
                <a:lnTo>
                  <a:pt x="3415489" y="4750143"/>
                </a:lnTo>
                <a:lnTo>
                  <a:pt x="3365113" y="4739057"/>
                </a:lnTo>
                <a:lnTo>
                  <a:pt x="3319775" y="4711342"/>
                </a:lnTo>
                <a:lnTo>
                  <a:pt x="3279474" y="4683628"/>
                </a:lnTo>
                <a:lnTo>
                  <a:pt x="3276115" y="4679317"/>
                </a:lnTo>
                <a:lnTo>
                  <a:pt x="3259324" y="4666999"/>
                </a:lnTo>
                <a:lnTo>
                  <a:pt x="3234136" y="4639284"/>
                </a:lnTo>
                <a:lnTo>
                  <a:pt x="3213985" y="4617112"/>
                </a:lnTo>
                <a:lnTo>
                  <a:pt x="2502629" y="3593564"/>
                </a:lnTo>
                <a:lnTo>
                  <a:pt x="2483534" y="3602756"/>
                </a:lnTo>
                <a:lnTo>
                  <a:pt x="2317294" y="3669271"/>
                </a:lnTo>
                <a:lnTo>
                  <a:pt x="2191354" y="3724700"/>
                </a:lnTo>
                <a:lnTo>
                  <a:pt x="2004963" y="3802301"/>
                </a:lnTo>
                <a:lnTo>
                  <a:pt x="1732933" y="3918703"/>
                </a:lnTo>
                <a:lnTo>
                  <a:pt x="1380301" y="4073905"/>
                </a:lnTo>
                <a:lnTo>
                  <a:pt x="1571730" y="4916431"/>
                </a:lnTo>
                <a:lnTo>
                  <a:pt x="1586842" y="4971860"/>
                </a:lnTo>
                <a:lnTo>
                  <a:pt x="1617068" y="5104890"/>
                </a:lnTo>
                <a:lnTo>
                  <a:pt x="1637218" y="5182492"/>
                </a:lnTo>
                <a:lnTo>
                  <a:pt x="1647293" y="5265636"/>
                </a:lnTo>
                <a:lnTo>
                  <a:pt x="1652331" y="5343237"/>
                </a:lnTo>
                <a:lnTo>
                  <a:pt x="1647293" y="5415295"/>
                </a:lnTo>
                <a:lnTo>
                  <a:pt x="1627143" y="5498439"/>
                </a:lnTo>
                <a:lnTo>
                  <a:pt x="1617068" y="5537239"/>
                </a:lnTo>
                <a:lnTo>
                  <a:pt x="1601955" y="5570497"/>
                </a:lnTo>
                <a:lnTo>
                  <a:pt x="1586842" y="5598211"/>
                </a:lnTo>
                <a:lnTo>
                  <a:pt x="1566692" y="5620383"/>
                </a:lnTo>
                <a:lnTo>
                  <a:pt x="1546542" y="5642555"/>
                </a:lnTo>
                <a:lnTo>
                  <a:pt x="1526391" y="5659184"/>
                </a:lnTo>
                <a:lnTo>
                  <a:pt x="1506241" y="5675813"/>
                </a:lnTo>
                <a:lnTo>
                  <a:pt x="1481053" y="5686898"/>
                </a:lnTo>
                <a:lnTo>
                  <a:pt x="1450827" y="5692441"/>
                </a:lnTo>
                <a:lnTo>
                  <a:pt x="1425639" y="5697984"/>
                </a:lnTo>
                <a:lnTo>
                  <a:pt x="1360151" y="5697984"/>
                </a:lnTo>
                <a:lnTo>
                  <a:pt x="1294662" y="5686898"/>
                </a:lnTo>
                <a:lnTo>
                  <a:pt x="1259399" y="5681355"/>
                </a:lnTo>
                <a:lnTo>
                  <a:pt x="1234211" y="5664727"/>
                </a:lnTo>
                <a:lnTo>
                  <a:pt x="1203985" y="5642555"/>
                </a:lnTo>
                <a:lnTo>
                  <a:pt x="1178797" y="5620383"/>
                </a:lnTo>
                <a:lnTo>
                  <a:pt x="1158647" y="5592669"/>
                </a:lnTo>
                <a:lnTo>
                  <a:pt x="1143534" y="5564954"/>
                </a:lnTo>
                <a:lnTo>
                  <a:pt x="1133459" y="5537239"/>
                </a:lnTo>
                <a:lnTo>
                  <a:pt x="1123384" y="5515067"/>
                </a:lnTo>
                <a:lnTo>
                  <a:pt x="780827" y="4012933"/>
                </a:lnTo>
                <a:lnTo>
                  <a:pt x="780827" y="3996304"/>
                </a:lnTo>
                <a:lnTo>
                  <a:pt x="765714" y="3940874"/>
                </a:lnTo>
                <a:lnTo>
                  <a:pt x="765714" y="3885445"/>
                </a:lnTo>
                <a:lnTo>
                  <a:pt x="770752" y="3830016"/>
                </a:lnTo>
                <a:lnTo>
                  <a:pt x="785865" y="3774587"/>
                </a:lnTo>
                <a:lnTo>
                  <a:pt x="811053" y="3730243"/>
                </a:lnTo>
                <a:lnTo>
                  <a:pt x="841278" y="3685900"/>
                </a:lnTo>
                <a:lnTo>
                  <a:pt x="881579" y="3647099"/>
                </a:lnTo>
                <a:lnTo>
                  <a:pt x="926917" y="3619384"/>
                </a:lnTo>
                <a:lnTo>
                  <a:pt x="2045264" y="3015205"/>
                </a:lnTo>
                <a:lnTo>
                  <a:pt x="1808497" y="2028563"/>
                </a:lnTo>
                <a:lnTo>
                  <a:pt x="1299700" y="2544055"/>
                </a:lnTo>
                <a:lnTo>
                  <a:pt x="1264436" y="2577313"/>
                </a:lnTo>
                <a:lnTo>
                  <a:pt x="1254361" y="2582856"/>
                </a:lnTo>
                <a:lnTo>
                  <a:pt x="1244286" y="2588399"/>
                </a:lnTo>
                <a:lnTo>
                  <a:pt x="1224136" y="2599485"/>
                </a:lnTo>
                <a:lnTo>
                  <a:pt x="1214060" y="2605028"/>
                </a:lnTo>
                <a:lnTo>
                  <a:pt x="1173760" y="2616114"/>
                </a:lnTo>
                <a:lnTo>
                  <a:pt x="1133459" y="2621657"/>
                </a:lnTo>
                <a:lnTo>
                  <a:pt x="1093158" y="2616114"/>
                </a:lnTo>
                <a:lnTo>
                  <a:pt x="1047820" y="2605028"/>
                </a:lnTo>
                <a:lnTo>
                  <a:pt x="1012557" y="2582856"/>
                </a:lnTo>
                <a:lnTo>
                  <a:pt x="95714" y="2039649"/>
                </a:lnTo>
                <a:lnTo>
                  <a:pt x="60451" y="2006391"/>
                </a:lnTo>
                <a:lnTo>
                  <a:pt x="35263" y="1973134"/>
                </a:lnTo>
                <a:lnTo>
                  <a:pt x="15113" y="1928790"/>
                </a:lnTo>
                <a:lnTo>
                  <a:pt x="5038" y="1884447"/>
                </a:lnTo>
                <a:lnTo>
                  <a:pt x="0" y="1840103"/>
                </a:lnTo>
                <a:lnTo>
                  <a:pt x="5038" y="1795760"/>
                </a:lnTo>
                <a:lnTo>
                  <a:pt x="15113" y="1751416"/>
                </a:lnTo>
                <a:lnTo>
                  <a:pt x="35263" y="1707073"/>
                </a:lnTo>
                <a:lnTo>
                  <a:pt x="65489" y="1668272"/>
                </a:lnTo>
                <a:lnTo>
                  <a:pt x="95714" y="1640558"/>
                </a:lnTo>
                <a:lnTo>
                  <a:pt x="136015" y="1618386"/>
                </a:lnTo>
                <a:lnTo>
                  <a:pt x="176316" y="1607300"/>
                </a:lnTo>
                <a:lnTo>
                  <a:pt x="216617" y="1601757"/>
                </a:lnTo>
                <a:lnTo>
                  <a:pt x="261955" y="1607300"/>
                </a:lnTo>
                <a:lnTo>
                  <a:pt x="302256" y="1618386"/>
                </a:lnTo>
                <a:lnTo>
                  <a:pt x="337519" y="1640558"/>
                </a:lnTo>
                <a:lnTo>
                  <a:pt x="1081691" y="2081462"/>
                </a:lnTo>
                <a:lnTo>
                  <a:pt x="1692632" y="1418840"/>
                </a:lnTo>
                <a:lnTo>
                  <a:pt x="1763158" y="1346782"/>
                </a:lnTo>
                <a:lnTo>
                  <a:pt x="1828647" y="1280267"/>
                </a:lnTo>
                <a:lnTo>
                  <a:pt x="1863910" y="1258095"/>
                </a:lnTo>
                <a:lnTo>
                  <a:pt x="1899173" y="1235923"/>
                </a:lnTo>
                <a:lnTo>
                  <a:pt x="1934436" y="1219295"/>
                </a:lnTo>
                <a:lnTo>
                  <a:pt x="1969699" y="1208209"/>
                </a:lnTo>
                <a:lnTo>
                  <a:pt x="2004963" y="1197123"/>
                </a:lnTo>
                <a:lnTo>
                  <a:pt x="2040226" y="1191580"/>
                </a:lnTo>
                <a:close/>
                <a:moveTo>
                  <a:pt x="3057820" y="731517"/>
                </a:moveTo>
                <a:lnTo>
                  <a:pt x="3148496" y="731517"/>
                </a:lnTo>
                <a:lnTo>
                  <a:pt x="3244211" y="737059"/>
                </a:lnTo>
                <a:lnTo>
                  <a:pt x="3339925" y="748145"/>
                </a:lnTo>
                <a:lnTo>
                  <a:pt x="3430602" y="764774"/>
                </a:lnTo>
                <a:lnTo>
                  <a:pt x="3662331" y="809118"/>
                </a:lnTo>
                <a:lnTo>
                  <a:pt x="3768121" y="836832"/>
                </a:lnTo>
                <a:lnTo>
                  <a:pt x="3798346" y="847918"/>
                </a:lnTo>
                <a:lnTo>
                  <a:pt x="3813459" y="859004"/>
                </a:lnTo>
                <a:lnTo>
                  <a:pt x="3828572" y="903347"/>
                </a:lnTo>
                <a:lnTo>
                  <a:pt x="3843684" y="997577"/>
                </a:lnTo>
                <a:lnTo>
                  <a:pt x="3873910" y="1186037"/>
                </a:lnTo>
                <a:lnTo>
                  <a:pt x="3808421" y="1213752"/>
                </a:lnTo>
                <a:lnTo>
                  <a:pt x="3742933" y="1235923"/>
                </a:lnTo>
                <a:lnTo>
                  <a:pt x="3677444" y="1263638"/>
                </a:lnTo>
                <a:lnTo>
                  <a:pt x="3611955" y="1291353"/>
                </a:lnTo>
                <a:lnTo>
                  <a:pt x="3586767" y="1252552"/>
                </a:lnTo>
                <a:lnTo>
                  <a:pt x="3561579" y="1219295"/>
                </a:lnTo>
                <a:lnTo>
                  <a:pt x="3526316" y="1186037"/>
                </a:lnTo>
                <a:lnTo>
                  <a:pt x="3496090" y="1158322"/>
                </a:lnTo>
                <a:lnTo>
                  <a:pt x="3455790" y="1130608"/>
                </a:lnTo>
                <a:lnTo>
                  <a:pt x="3415489" y="1108436"/>
                </a:lnTo>
                <a:lnTo>
                  <a:pt x="3334887" y="1064093"/>
                </a:lnTo>
                <a:lnTo>
                  <a:pt x="3244211" y="1030835"/>
                </a:lnTo>
                <a:lnTo>
                  <a:pt x="3153534" y="1003120"/>
                </a:lnTo>
                <a:lnTo>
                  <a:pt x="3067895" y="980949"/>
                </a:lnTo>
                <a:lnTo>
                  <a:pt x="2987293" y="969863"/>
                </a:lnTo>
                <a:lnTo>
                  <a:pt x="2881504" y="958777"/>
                </a:lnTo>
                <a:lnTo>
                  <a:pt x="2765639" y="958777"/>
                </a:lnTo>
                <a:lnTo>
                  <a:pt x="2644737" y="964320"/>
                </a:lnTo>
                <a:lnTo>
                  <a:pt x="2523835" y="980949"/>
                </a:lnTo>
                <a:lnTo>
                  <a:pt x="2397895" y="1008663"/>
                </a:lnTo>
                <a:lnTo>
                  <a:pt x="2282030" y="1047464"/>
                </a:lnTo>
                <a:lnTo>
                  <a:pt x="2226617" y="1069635"/>
                </a:lnTo>
                <a:lnTo>
                  <a:pt x="2176241" y="1091807"/>
                </a:lnTo>
                <a:lnTo>
                  <a:pt x="2125865" y="1119522"/>
                </a:lnTo>
                <a:lnTo>
                  <a:pt x="2080527" y="1147236"/>
                </a:lnTo>
                <a:lnTo>
                  <a:pt x="1984812" y="1113979"/>
                </a:lnTo>
                <a:lnTo>
                  <a:pt x="2065414" y="1058550"/>
                </a:lnTo>
                <a:lnTo>
                  <a:pt x="2146015" y="1008663"/>
                </a:lnTo>
                <a:lnTo>
                  <a:pt x="2231654" y="958777"/>
                </a:lnTo>
                <a:lnTo>
                  <a:pt x="2317294" y="914433"/>
                </a:lnTo>
                <a:lnTo>
                  <a:pt x="2402933" y="875633"/>
                </a:lnTo>
                <a:lnTo>
                  <a:pt x="2493609" y="842375"/>
                </a:lnTo>
                <a:lnTo>
                  <a:pt x="2584286" y="814661"/>
                </a:lnTo>
                <a:lnTo>
                  <a:pt x="2680000" y="786946"/>
                </a:lnTo>
                <a:lnTo>
                  <a:pt x="2770677" y="764774"/>
                </a:lnTo>
                <a:lnTo>
                  <a:pt x="2866391" y="748145"/>
                </a:lnTo>
                <a:lnTo>
                  <a:pt x="2962105" y="737059"/>
                </a:lnTo>
                <a:lnTo>
                  <a:pt x="3057820" y="731517"/>
                </a:lnTo>
                <a:close/>
                <a:moveTo>
                  <a:pt x="1435100" y="0"/>
                </a:moveTo>
                <a:cubicBezTo>
                  <a:pt x="1809181" y="0"/>
                  <a:pt x="2112433" y="303252"/>
                  <a:pt x="2112433" y="677333"/>
                </a:cubicBezTo>
                <a:cubicBezTo>
                  <a:pt x="2112433" y="1051414"/>
                  <a:pt x="1809181" y="1354666"/>
                  <a:pt x="1435100" y="1354666"/>
                </a:cubicBezTo>
                <a:cubicBezTo>
                  <a:pt x="1061019" y="1354666"/>
                  <a:pt x="757767" y="1051414"/>
                  <a:pt x="757767" y="677333"/>
                </a:cubicBezTo>
                <a:cubicBezTo>
                  <a:pt x="757767" y="303252"/>
                  <a:pt x="1061019" y="0"/>
                  <a:pt x="1435100" y="0"/>
                </a:cubicBez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7" name="KSO_Shape"/>
          <p:cNvSpPr/>
          <p:nvPr/>
        </p:nvSpPr>
        <p:spPr bwMode="auto">
          <a:xfrm>
            <a:off x="6817552" y="2470923"/>
            <a:ext cx="1314117" cy="1257172"/>
          </a:xfrm>
          <a:custGeom>
            <a:avLst/>
            <a:gdLst>
              <a:gd name="T0" fmla="*/ 859152 w 2887663"/>
              <a:gd name="T1" fmla="*/ 1613541 h 2762250"/>
              <a:gd name="T2" fmla="*/ 660904 w 2887663"/>
              <a:gd name="T3" fmla="*/ 1631599 h 2762250"/>
              <a:gd name="T4" fmla="*/ 582760 w 2887663"/>
              <a:gd name="T5" fmla="*/ 1615068 h 2762250"/>
              <a:gd name="T6" fmla="*/ 995462 w 2887663"/>
              <a:gd name="T7" fmla="*/ 1633083 h 2762250"/>
              <a:gd name="T8" fmla="*/ 794773 w 2887663"/>
              <a:gd name="T9" fmla="*/ 1314259 h 2762250"/>
              <a:gd name="T10" fmla="*/ 610807 w 2887663"/>
              <a:gd name="T11" fmla="*/ 1237111 h 2762250"/>
              <a:gd name="T12" fmla="*/ 1010000 w 2887663"/>
              <a:gd name="T13" fmla="*/ 1258119 h 2762250"/>
              <a:gd name="T14" fmla="*/ 971706 w 2887663"/>
              <a:gd name="T15" fmla="*/ 1228164 h 2762250"/>
              <a:gd name="T16" fmla="*/ 1592768 w 2887663"/>
              <a:gd name="T17" fmla="*/ 1051361 h 2762250"/>
              <a:gd name="T18" fmla="*/ 1541332 w 2887663"/>
              <a:gd name="T19" fmla="*/ 1069171 h 2762250"/>
              <a:gd name="T20" fmla="*/ 1858757 w 2887663"/>
              <a:gd name="T21" fmla="*/ 1072313 h 2762250"/>
              <a:gd name="T22" fmla="*/ 1791171 w 2887663"/>
              <a:gd name="T23" fmla="*/ 1051365 h 2762250"/>
              <a:gd name="T24" fmla="*/ 1711030 w 2887663"/>
              <a:gd name="T25" fmla="*/ 968622 h 2762250"/>
              <a:gd name="T26" fmla="*/ 151645 w 2887663"/>
              <a:gd name="T27" fmla="*/ 762046 h 2762250"/>
              <a:gd name="T28" fmla="*/ 981201 w 2887663"/>
              <a:gd name="T29" fmla="*/ 768990 h 2762250"/>
              <a:gd name="T30" fmla="*/ 971764 w 2887663"/>
              <a:gd name="T31" fmla="*/ 1009888 h 2762250"/>
              <a:gd name="T32" fmla="*/ 1026917 w 2887663"/>
              <a:gd name="T33" fmla="*/ 1583646 h 2762250"/>
              <a:gd name="T34" fmla="*/ 718440 w 2887663"/>
              <a:gd name="T35" fmla="*/ 1721482 h 2762250"/>
              <a:gd name="T36" fmla="*/ 610651 w 2887663"/>
              <a:gd name="T37" fmla="*/ 1478698 h 2762250"/>
              <a:gd name="T38" fmla="*/ 560741 w 2887663"/>
              <a:gd name="T39" fmla="*/ 1185640 h 2762250"/>
              <a:gd name="T40" fmla="*/ 815324 w 2887663"/>
              <a:gd name="T41" fmla="*/ 771713 h 2762250"/>
              <a:gd name="T42" fmla="*/ 136146 w 2887663"/>
              <a:gd name="T43" fmla="*/ 816029 h 2762250"/>
              <a:gd name="T44" fmla="*/ 1067177 w 2887663"/>
              <a:gd name="T45" fmla="*/ 813407 h 2762250"/>
              <a:gd name="T46" fmla="*/ 1528817 w 2887663"/>
              <a:gd name="T47" fmla="*/ 756426 h 2762250"/>
              <a:gd name="T48" fmla="*/ 1840906 w 2887663"/>
              <a:gd name="T49" fmla="*/ 737034 h 2762250"/>
              <a:gd name="T50" fmla="*/ 1292342 w 2887663"/>
              <a:gd name="T51" fmla="*/ 568311 h 2762250"/>
              <a:gd name="T52" fmla="*/ 47127 w 2887663"/>
              <a:gd name="T53" fmla="*/ 541498 h 2762250"/>
              <a:gd name="T54" fmla="*/ 1204370 w 2887663"/>
              <a:gd name="T55" fmla="*/ 510077 h 2762250"/>
              <a:gd name="T56" fmla="*/ 1155777 w 2887663"/>
              <a:gd name="T57" fmla="*/ 521860 h 2762250"/>
              <a:gd name="T58" fmla="*/ 1096152 w 2887663"/>
              <a:gd name="T59" fmla="*/ 532321 h 2762250"/>
              <a:gd name="T60" fmla="*/ 1242636 w 2887663"/>
              <a:gd name="T61" fmla="*/ 504891 h 2762250"/>
              <a:gd name="T62" fmla="*/ 870122 w 2887663"/>
              <a:gd name="T63" fmla="*/ 534990 h 2762250"/>
              <a:gd name="T64" fmla="*/ 913650 w 2887663"/>
              <a:gd name="T65" fmla="*/ 644448 h 2762250"/>
              <a:gd name="T66" fmla="*/ 779299 w 2887663"/>
              <a:gd name="T67" fmla="*/ 746385 h 2762250"/>
              <a:gd name="T68" fmla="*/ 691197 w 2887663"/>
              <a:gd name="T69" fmla="*/ 575724 h 2762250"/>
              <a:gd name="T70" fmla="*/ 1168871 w 2887663"/>
              <a:gd name="T71" fmla="*/ 480811 h 2762250"/>
              <a:gd name="T72" fmla="*/ 1840343 w 2887663"/>
              <a:gd name="T73" fmla="*/ 706985 h 2762250"/>
              <a:gd name="T74" fmla="*/ 1885331 w 2887663"/>
              <a:gd name="T75" fmla="*/ 1036912 h 2762250"/>
              <a:gd name="T76" fmla="*/ 1588622 w 2887663"/>
              <a:gd name="T77" fmla="*/ 1119655 h 2762250"/>
              <a:gd name="T78" fmla="*/ 1576695 w 2887663"/>
              <a:gd name="T79" fmla="*/ 720602 h 2762250"/>
              <a:gd name="T80" fmla="*/ 1493833 w 2887663"/>
              <a:gd name="T81" fmla="*/ 411832 h 2762250"/>
              <a:gd name="T82" fmla="*/ 1275484 w 2887663"/>
              <a:gd name="T83" fmla="*/ 362396 h 2762250"/>
              <a:gd name="T84" fmla="*/ 1107388 w 2887663"/>
              <a:gd name="T85" fmla="*/ 362576 h 2762250"/>
              <a:gd name="T86" fmla="*/ 326123 w 2887663"/>
              <a:gd name="T87" fmla="*/ 320344 h 2762250"/>
              <a:gd name="T88" fmla="*/ 258049 w 2887663"/>
              <a:gd name="T89" fmla="*/ 723731 h 2762250"/>
              <a:gd name="T90" fmla="*/ 204010 w 2887663"/>
              <a:gd name="T91" fmla="*/ 839314 h 2762250"/>
              <a:gd name="T92" fmla="*/ 59276 w 2887663"/>
              <a:gd name="T93" fmla="*/ 675484 h 2762250"/>
              <a:gd name="T94" fmla="*/ 32256 w 2887663"/>
              <a:gd name="T95" fmla="*/ 329155 h 2762250"/>
              <a:gd name="T96" fmla="*/ 1290906 w 2887663"/>
              <a:gd name="T97" fmla="*/ 155423 h 2762250"/>
              <a:gd name="T98" fmla="*/ 1253293 w 2887663"/>
              <a:gd name="T99" fmla="*/ 489815 h 2762250"/>
              <a:gd name="T100" fmla="*/ 1112660 w 2887663"/>
              <a:gd name="T101" fmla="*/ 568754 h 2762250"/>
              <a:gd name="T102" fmla="*/ 1105555 w 2887663"/>
              <a:gd name="T103" fmla="*/ 323142 h 2762250"/>
              <a:gd name="T104" fmla="*/ 1200843 w 2887663"/>
              <a:gd name="T105" fmla="*/ 214889 h 2762250"/>
              <a:gd name="T106" fmla="*/ 1747182 w 2887663"/>
              <a:gd name="T107" fmla="*/ 188111 h 2762250"/>
              <a:gd name="T108" fmla="*/ 1769224 w 2887663"/>
              <a:gd name="T109" fmla="*/ 298086 h 2762250"/>
              <a:gd name="T110" fmla="*/ 1613878 w 2887663"/>
              <a:gd name="T111" fmla="*/ 273578 h 2762250"/>
              <a:gd name="T112" fmla="*/ 1622904 w 2887663"/>
              <a:gd name="T113" fmla="*/ 148101 h 2762250"/>
              <a:gd name="T114" fmla="*/ 198167 w 2887663"/>
              <a:gd name="T115" fmla="*/ 155541 h 2762250"/>
              <a:gd name="T116" fmla="*/ 216304 w 2887663"/>
              <a:gd name="T117" fmla="*/ 266289 h 2762250"/>
              <a:gd name="T118" fmla="*/ 120615 w 2887663"/>
              <a:gd name="T119" fmla="*/ 174765 h 2762250"/>
              <a:gd name="T120" fmla="*/ 1223671 w 2887663"/>
              <a:gd name="T121" fmla="*/ 34092 h 2762250"/>
              <a:gd name="T122" fmla="*/ 1232241 w 2887663"/>
              <a:gd name="T123" fmla="*/ 84078 h 2762250"/>
              <a:gd name="T124" fmla="*/ 1135246 w 2887663"/>
              <a:gd name="T125" fmla="*/ 56889 h 27622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87663" h="2762250">
                <a:moveTo>
                  <a:pt x="873134" y="2527300"/>
                </a:moveTo>
                <a:lnTo>
                  <a:pt x="877887" y="2538366"/>
                </a:lnTo>
                <a:lnTo>
                  <a:pt x="723573" y="2601913"/>
                </a:lnTo>
                <a:lnTo>
                  <a:pt x="719137" y="2590848"/>
                </a:lnTo>
                <a:lnTo>
                  <a:pt x="873134" y="2527300"/>
                </a:lnTo>
                <a:close/>
                <a:moveTo>
                  <a:pt x="1277937" y="2406650"/>
                </a:moveTo>
                <a:lnTo>
                  <a:pt x="1369498" y="2406650"/>
                </a:lnTo>
                <a:lnTo>
                  <a:pt x="1373617" y="2409226"/>
                </a:lnTo>
                <a:lnTo>
                  <a:pt x="1384072" y="2416632"/>
                </a:lnTo>
                <a:lnTo>
                  <a:pt x="1390725" y="2421462"/>
                </a:lnTo>
                <a:lnTo>
                  <a:pt x="1398012" y="2426935"/>
                </a:lnTo>
                <a:lnTo>
                  <a:pt x="1404665" y="2432409"/>
                </a:lnTo>
                <a:lnTo>
                  <a:pt x="1411318" y="2438527"/>
                </a:lnTo>
                <a:lnTo>
                  <a:pt x="1417021" y="2444645"/>
                </a:lnTo>
                <a:lnTo>
                  <a:pt x="1419556" y="2447865"/>
                </a:lnTo>
                <a:lnTo>
                  <a:pt x="1421457" y="2450763"/>
                </a:lnTo>
                <a:lnTo>
                  <a:pt x="1423358" y="2453661"/>
                </a:lnTo>
                <a:lnTo>
                  <a:pt x="1424625" y="2456559"/>
                </a:lnTo>
                <a:lnTo>
                  <a:pt x="1425258" y="2459135"/>
                </a:lnTo>
                <a:lnTo>
                  <a:pt x="1425575" y="2461389"/>
                </a:lnTo>
                <a:lnTo>
                  <a:pt x="1425258" y="2464287"/>
                </a:lnTo>
                <a:lnTo>
                  <a:pt x="1423991" y="2466219"/>
                </a:lnTo>
                <a:lnTo>
                  <a:pt x="1422724" y="2468473"/>
                </a:lnTo>
                <a:lnTo>
                  <a:pt x="1419872" y="2469761"/>
                </a:lnTo>
                <a:lnTo>
                  <a:pt x="1417021" y="2471371"/>
                </a:lnTo>
                <a:lnTo>
                  <a:pt x="1412902" y="2472981"/>
                </a:lnTo>
                <a:lnTo>
                  <a:pt x="1408150" y="2473625"/>
                </a:lnTo>
                <a:lnTo>
                  <a:pt x="1402131" y="2474591"/>
                </a:lnTo>
                <a:lnTo>
                  <a:pt x="1394844" y="2474913"/>
                </a:lnTo>
                <a:lnTo>
                  <a:pt x="1387874" y="2474913"/>
                </a:lnTo>
                <a:lnTo>
                  <a:pt x="1380904" y="2474591"/>
                </a:lnTo>
                <a:lnTo>
                  <a:pt x="1374567" y="2473303"/>
                </a:lnTo>
                <a:lnTo>
                  <a:pt x="1368548" y="2472337"/>
                </a:lnTo>
                <a:lnTo>
                  <a:pt x="1362528" y="2471049"/>
                </a:lnTo>
                <a:lnTo>
                  <a:pt x="1357459" y="2469117"/>
                </a:lnTo>
                <a:lnTo>
                  <a:pt x="1351756" y="2467185"/>
                </a:lnTo>
                <a:lnTo>
                  <a:pt x="1347004" y="2464931"/>
                </a:lnTo>
                <a:lnTo>
                  <a:pt x="1341618" y="2462677"/>
                </a:lnTo>
                <a:lnTo>
                  <a:pt x="1332113" y="2456881"/>
                </a:lnTo>
                <a:lnTo>
                  <a:pt x="1323242" y="2451085"/>
                </a:lnTo>
                <a:lnTo>
                  <a:pt x="1314055" y="2444645"/>
                </a:lnTo>
                <a:lnTo>
                  <a:pt x="1310570" y="2442069"/>
                </a:lnTo>
                <a:lnTo>
                  <a:pt x="1307718" y="2440781"/>
                </a:lnTo>
                <a:lnTo>
                  <a:pt x="1306768" y="2440781"/>
                </a:lnTo>
                <a:lnTo>
                  <a:pt x="1305817" y="2440781"/>
                </a:lnTo>
                <a:lnTo>
                  <a:pt x="1305184" y="2441747"/>
                </a:lnTo>
                <a:lnTo>
                  <a:pt x="1304550" y="2442713"/>
                </a:lnTo>
                <a:lnTo>
                  <a:pt x="1304233" y="2444001"/>
                </a:lnTo>
                <a:lnTo>
                  <a:pt x="1303283" y="2444967"/>
                </a:lnTo>
                <a:lnTo>
                  <a:pt x="1302649" y="2444967"/>
                </a:lnTo>
                <a:lnTo>
                  <a:pt x="1302332" y="2445611"/>
                </a:lnTo>
                <a:lnTo>
                  <a:pt x="1291560" y="2444967"/>
                </a:lnTo>
                <a:lnTo>
                  <a:pt x="1286175" y="2444323"/>
                </a:lnTo>
                <a:lnTo>
                  <a:pt x="1283957" y="2444001"/>
                </a:lnTo>
                <a:lnTo>
                  <a:pt x="1282373" y="2443357"/>
                </a:lnTo>
                <a:lnTo>
                  <a:pt x="1280472" y="2434341"/>
                </a:lnTo>
                <a:lnTo>
                  <a:pt x="1279205" y="2426935"/>
                </a:lnTo>
                <a:lnTo>
                  <a:pt x="1278571" y="2421140"/>
                </a:lnTo>
                <a:lnTo>
                  <a:pt x="1278571" y="2416632"/>
                </a:lnTo>
                <a:lnTo>
                  <a:pt x="1278571" y="2413090"/>
                </a:lnTo>
                <a:lnTo>
                  <a:pt x="1278888" y="2411158"/>
                </a:lnTo>
                <a:lnTo>
                  <a:pt x="1279205" y="2409226"/>
                </a:lnTo>
                <a:lnTo>
                  <a:pt x="1277937" y="2406650"/>
                </a:lnTo>
                <a:close/>
                <a:moveTo>
                  <a:pt x="1045692" y="2406650"/>
                </a:moveTo>
                <a:lnTo>
                  <a:pt x="1138237" y="2406650"/>
                </a:lnTo>
                <a:lnTo>
                  <a:pt x="1136956" y="2409226"/>
                </a:lnTo>
                <a:lnTo>
                  <a:pt x="1137277" y="2411158"/>
                </a:lnTo>
                <a:lnTo>
                  <a:pt x="1137597" y="2413090"/>
                </a:lnTo>
                <a:lnTo>
                  <a:pt x="1137597" y="2416632"/>
                </a:lnTo>
                <a:lnTo>
                  <a:pt x="1137597" y="2421140"/>
                </a:lnTo>
                <a:lnTo>
                  <a:pt x="1136956" y="2426935"/>
                </a:lnTo>
                <a:lnTo>
                  <a:pt x="1135675" y="2434341"/>
                </a:lnTo>
                <a:lnTo>
                  <a:pt x="1133754" y="2443357"/>
                </a:lnTo>
                <a:lnTo>
                  <a:pt x="1132153" y="2444001"/>
                </a:lnTo>
                <a:lnTo>
                  <a:pt x="1129911" y="2444323"/>
                </a:lnTo>
                <a:lnTo>
                  <a:pt x="1124147" y="2444967"/>
                </a:lnTo>
                <a:lnTo>
                  <a:pt x="1113580" y="2445611"/>
                </a:lnTo>
                <a:lnTo>
                  <a:pt x="1113260" y="2444967"/>
                </a:lnTo>
                <a:lnTo>
                  <a:pt x="1112619" y="2444967"/>
                </a:lnTo>
                <a:lnTo>
                  <a:pt x="1112299" y="2444001"/>
                </a:lnTo>
                <a:lnTo>
                  <a:pt x="1111338" y="2442713"/>
                </a:lnTo>
                <a:lnTo>
                  <a:pt x="1110698" y="2441747"/>
                </a:lnTo>
                <a:lnTo>
                  <a:pt x="1109737" y="2440781"/>
                </a:lnTo>
                <a:lnTo>
                  <a:pt x="1109097" y="2440781"/>
                </a:lnTo>
                <a:lnTo>
                  <a:pt x="1107816" y="2440781"/>
                </a:lnTo>
                <a:lnTo>
                  <a:pt x="1105254" y="2442069"/>
                </a:lnTo>
                <a:lnTo>
                  <a:pt x="1101411" y="2444645"/>
                </a:lnTo>
                <a:lnTo>
                  <a:pt x="1092445" y="2451085"/>
                </a:lnTo>
                <a:lnTo>
                  <a:pt x="1083479" y="2456881"/>
                </a:lnTo>
                <a:lnTo>
                  <a:pt x="1073872" y="2462677"/>
                </a:lnTo>
                <a:lnTo>
                  <a:pt x="1069069" y="2464931"/>
                </a:lnTo>
                <a:lnTo>
                  <a:pt x="1063625" y="2467185"/>
                </a:lnTo>
                <a:lnTo>
                  <a:pt x="1057861" y="2469117"/>
                </a:lnTo>
                <a:lnTo>
                  <a:pt x="1052737" y="2471049"/>
                </a:lnTo>
                <a:lnTo>
                  <a:pt x="1046653" y="2472337"/>
                </a:lnTo>
                <a:lnTo>
                  <a:pt x="1040569" y="2473303"/>
                </a:lnTo>
                <a:lnTo>
                  <a:pt x="1034164" y="2474591"/>
                </a:lnTo>
                <a:lnTo>
                  <a:pt x="1027119" y="2474913"/>
                </a:lnTo>
                <a:lnTo>
                  <a:pt x="1020394" y="2474913"/>
                </a:lnTo>
                <a:lnTo>
                  <a:pt x="1012709" y="2474591"/>
                </a:lnTo>
                <a:lnTo>
                  <a:pt x="1006625" y="2473625"/>
                </a:lnTo>
                <a:lnTo>
                  <a:pt x="1001821" y="2472981"/>
                </a:lnTo>
                <a:lnTo>
                  <a:pt x="997658" y="2471371"/>
                </a:lnTo>
                <a:lnTo>
                  <a:pt x="994456" y="2469761"/>
                </a:lnTo>
                <a:lnTo>
                  <a:pt x="991894" y="2468473"/>
                </a:lnTo>
                <a:lnTo>
                  <a:pt x="990293" y="2466219"/>
                </a:lnTo>
                <a:lnTo>
                  <a:pt x="989332" y="2464287"/>
                </a:lnTo>
                <a:lnTo>
                  <a:pt x="989012" y="2461389"/>
                </a:lnTo>
                <a:lnTo>
                  <a:pt x="989332" y="2459135"/>
                </a:lnTo>
                <a:lnTo>
                  <a:pt x="989973" y="2456559"/>
                </a:lnTo>
                <a:lnTo>
                  <a:pt x="991254" y="2453661"/>
                </a:lnTo>
                <a:lnTo>
                  <a:pt x="993175" y="2450763"/>
                </a:lnTo>
                <a:lnTo>
                  <a:pt x="995417" y="2447865"/>
                </a:lnTo>
                <a:lnTo>
                  <a:pt x="997658" y="2444645"/>
                </a:lnTo>
                <a:lnTo>
                  <a:pt x="1003422" y="2438527"/>
                </a:lnTo>
                <a:lnTo>
                  <a:pt x="1010147" y="2432409"/>
                </a:lnTo>
                <a:lnTo>
                  <a:pt x="1017192" y="2426935"/>
                </a:lnTo>
                <a:lnTo>
                  <a:pt x="1024237" y="2421462"/>
                </a:lnTo>
                <a:lnTo>
                  <a:pt x="1030962" y="2416632"/>
                </a:lnTo>
                <a:lnTo>
                  <a:pt x="1041529" y="2409226"/>
                </a:lnTo>
                <a:lnTo>
                  <a:pt x="1045692" y="2406650"/>
                </a:lnTo>
                <a:close/>
                <a:moveTo>
                  <a:pt x="1201246" y="2330132"/>
                </a:moveTo>
                <a:lnTo>
                  <a:pt x="1182492" y="2330450"/>
                </a:lnTo>
                <a:lnTo>
                  <a:pt x="1164372" y="2331085"/>
                </a:lnTo>
                <a:lnTo>
                  <a:pt x="1157061" y="2331720"/>
                </a:lnTo>
                <a:lnTo>
                  <a:pt x="1155472" y="2331720"/>
                </a:lnTo>
                <a:lnTo>
                  <a:pt x="1153565" y="2344420"/>
                </a:lnTo>
                <a:lnTo>
                  <a:pt x="1148796" y="2388235"/>
                </a:lnTo>
                <a:lnTo>
                  <a:pt x="1139896" y="2388235"/>
                </a:lnTo>
                <a:lnTo>
                  <a:pt x="1042943" y="2389822"/>
                </a:lnTo>
                <a:lnTo>
                  <a:pt x="1039764" y="2347277"/>
                </a:lnTo>
                <a:lnTo>
                  <a:pt x="1022280" y="2352040"/>
                </a:lnTo>
                <a:lnTo>
                  <a:pt x="1005115" y="2356802"/>
                </a:lnTo>
                <a:lnTo>
                  <a:pt x="989539" y="2361565"/>
                </a:lnTo>
                <a:lnTo>
                  <a:pt x="974281" y="2367280"/>
                </a:lnTo>
                <a:lnTo>
                  <a:pt x="960930" y="2372995"/>
                </a:lnTo>
                <a:lnTo>
                  <a:pt x="947579" y="2379027"/>
                </a:lnTo>
                <a:lnTo>
                  <a:pt x="935817" y="2385377"/>
                </a:lnTo>
                <a:lnTo>
                  <a:pt x="925009" y="2391727"/>
                </a:lnTo>
                <a:lnTo>
                  <a:pt x="915791" y="2398395"/>
                </a:lnTo>
                <a:lnTo>
                  <a:pt x="907208" y="2405380"/>
                </a:lnTo>
                <a:lnTo>
                  <a:pt x="903711" y="2409190"/>
                </a:lnTo>
                <a:lnTo>
                  <a:pt x="900215" y="2412365"/>
                </a:lnTo>
                <a:lnTo>
                  <a:pt x="896718" y="2415857"/>
                </a:lnTo>
                <a:lnTo>
                  <a:pt x="894175" y="2419667"/>
                </a:lnTo>
                <a:lnTo>
                  <a:pt x="891632" y="2422842"/>
                </a:lnTo>
                <a:lnTo>
                  <a:pt x="889407" y="2426335"/>
                </a:lnTo>
                <a:lnTo>
                  <a:pt x="887500" y="2430145"/>
                </a:lnTo>
                <a:lnTo>
                  <a:pt x="885910" y="2433637"/>
                </a:lnTo>
                <a:lnTo>
                  <a:pt x="884639" y="2437130"/>
                </a:lnTo>
                <a:lnTo>
                  <a:pt x="884003" y="2440622"/>
                </a:lnTo>
                <a:lnTo>
                  <a:pt x="883367" y="2444432"/>
                </a:lnTo>
                <a:lnTo>
                  <a:pt x="883367" y="2447925"/>
                </a:lnTo>
                <a:lnTo>
                  <a:pt x="883367" y="2451100"/>
                </a:lnTo>
                <a:lnTo>
                  <a:pt x="883685" y="2454592"/>
                </a:lnTo>
                <a:lnTo>
                  <a:pt x="884639" y="2457450"/>
                </a:lnTo>
                <a:lnTo>
                  <a:pt x="885592" y="2460942"/>
                </a:lnTo>
                <a:lnTo>
                  <a:pt x="887182" y="2464435"/>
                </a:lnTo>
                <a:lnTo>
                  <a:pt x="888771" y="2467610"/>
                </a:lnTo>
                <a:lnTo>
                  <a:pt x="890678" y="2471102"/>
                </a:lnTo>
                <a:lnTo>
                  <a:pt x="892903" y="2473960"/>
                </a:lnTo>
                <a:lnTo>
                  <a:pt x="898307" y="2480945"/>
                </a:lnTo>
                <a:lnTo>
                  <a:pt x="904665" y="2487295"/>
                </a:lnTo>
                <a:lnTo>
                  <a:pt x="912294" y="2493645"/>
                </a:lnTo>
                <a:lnTo>
                  <a:pt x="920877" y="2499995"/>
                </a:lnTo>
                <a:lnTo>
                  <a:pt x="930413" y="2506027"/>
                </a:lnTo>
                <a:lnTo>
                  <a:pt x="940903" y="2512060"/>
                </a:lnTo>
                <a:lnTo>
                  <a:pt x="952665" y="2518092"/>
                </a:lnTo>
                <a:lnTo>
                  <a:pt x="964426" y="2523807"/>
                </a:lnTo>
                <a:lnTo>
                  <a:pt x="978095" y="2528888"/>
                </a:lnTo>
                <a:lnTo>
                  <a:pt x="992082" y="2533968"/>
                </a:lnTo>
                <a:lnTo>
                  <a:pt x="1006704" y="2538730"/>
                </a:lnTo>
                <a:lnTo>
                  <a:pt x="1022598" y="2543175"/>
                </a:lnTo>
                <a:lnTo>
                  <a:pt x="1041671" y="2548255"/>
                </a:lnTo>
                <a:lnTo>
                  <a:pt x="1062015" y="2552700"/>
                </a:lnTo>
                <a:lnTo>
                  <a:pt x="1083631" y="2556510"/>
                </a:lnTo>
                <a:lnTo>
                  <a:pt x="1105247" y="2559368"/>
                </a:lnTo>
                <a:lnTo>
                  <a:pt x="1128452" y="2562225"/>
                </a:lnTo>
                <a:lnTo>
                  <a:pt x="1151975" y="2564130"/>
                </a:lnTo>
                <a:lnTo>
                  <a:pt x="1176452" y="2565083"/>
                </a:lnTo>
                <a:lnTo>
                  <a:pt x="1201246" y="2565400"/>
                </a:lnTo>
                <a:lnTo>
                  <a:pt x="1222862" y="2565083"/>
                </a:lnTo>
                <a:lnTo>
                  <a:pt x="1243524" y="2564448"/>
                </a:lnTo>
                <a:lnTo>
                  <a:pt x="1264187" y="2562860"/>
                </a:lnTo>
                <a:lnTo>
                  <a:pt x="1283895" y="2560955"/>
                </a:lnTo>
                <a:lnTo>
                  <a:pt x="1303286" y="2558733"/>
                </a:lnTo>
                <a:lnTo>
                  <a:pt x="1321723" y="2555558"/>
                </a:lnTo>
                <a:lnTo>
                  <a:pt x="1339842" y="2552700"/>
                </a:lnTo>
                <a:lnTo>
                  <a:pt x="1357643" y="2548890"/>
                </a:lnTo>
                <a:lnTo>
                  <a:pt x="1374173" y="2544763"/>
                </a:lnTo>
                <a:lnTo>
                  <a:pt x="1390385" y="2540635"/>
                </a:lnTo>
                <a:lnTo>
                  <a:pt x="1405325" y="2535873"/>
                </a:lnTo>
                <a:lnTo>
                  <a:pt x="1419630" y="2530793"/>
                </a:lnTo>
                <a:lnTo>
                  <a:pt x="1431073" y="2526347"/>
                </a:lnTo>
                <a:lnTo>
                  <a:pt x="1441881" y="2521902"/>
                </a:lnTo>
                <a:lnTo>
                  <a:pt x="1452053" y="2516822"/>
                </a:lnTo>
                <a:lnTo>
                  <a:pt x="1461590" y="2512060"/>
                </a:lnTo>
                <a:lnTo>
                  <a:pt x="1470490" y="2507297"/>
                </a:lnTo>
                <a:lnTo>
                  <a:pt x="1478437" y="2502217"/>
                </a:lnTo>
                <a:lnTo>
                  <a:pt x="1486066" y="2497137"/>
                </a:lnTo>
                <a:lnTo>
                  <a:pt x="1492742" y="2491740"/>
                </a:lnTo>
                <a:lnTo>
                  <a:pt x="1499099" y="2486025"/>
                </a:lnTo>
                <a:lnTo>
                  <a:pt x="1504503" y="2480945"/>
                </a:lnTo>
                <a:lnTo>
                  <a:pt x="1508954" y="2475230"/>
                </a:lnTo>
                <a:lnTo>
                  <a:pt x="1512768" y="2469832"/>
                </a:lnTo>
                <a:lnTo>
                  <a:pt x="1515629" y="2464435"/>
                </a:lnTo>
                <a:lnTo>
                  <a:pt x="1517854" y="2458720"/>
                </a:lnTo>
                <a:lnTo>
                  <a:pt x="1519126" y="2453322"/>
                </a:lnTo>
                <a:lnTo>
                  <a:pt x="1519444" y="2447925"/>
                </a:lnTo>
                <a:lnTo>
                  <a:pt x="1519126" y="2442845"/>
                </a:lnTo>
                <a:lnTo>
                  <a:pt x="1518490" y="2438082"/>
                </a:lnTo>
                <a:lnTo>
                  <a:pt x="1516583" y="2433002"/>
                </a:lnTo>
                <a:lnTo>
                  <a:pt x="1514358" y="2427922"/>
                </a:lnTo>
                <a:lnTo>
                  <a:pt x="1511179" y="2422842"/>
                </a:lnTo>
                <a:lnTo>
                  <a:pt x="1507364" y="2418080"/>
                </a:lnTo>
                <a:lnTo>
                  <a:pt x="1503232" y="2413317"/>
                </a:lnTo>
                <a:lnTo>
                  <a:pt x="1498464" y="2408237"/>
                </a:lnTo>
                <a:lnTo>
                  <a:pt x="1493060" y="2403475"/>
                </a:lnTo>
                <a:lnTo>
                  <a:pt x="1487020" y="2399030"/>
                </a:lnTo>
                <a:lnTo>
                  <a:pt x="1480662" y="2393950"/>
                </a:lnTo>
                <a:lnTo>
                  <a:pt x="1473669" y="2389505"/>
                </a:lnTo>
                <a:lnTo>
                  <a:pt x="1465722" y="2385060"/>
                </a:lnTo>
                <a:lnTo>
                  <a:pt x="1457775" y="2380615"/>
                </a:lnTo>
                <a:lnTo>
                  <a:pt x="1448557" y="2376487"/>
                </a:lnTo>
                <a:lnTo>
                  <a:pt x="1439656" y="2372360"/>
                </a:lnTo>
                <a:lnTo>
                  <a:pt x="1424716" y="2365692"/>
                </a:lnTo>
                <a:lnTo>
                  <a:pt x="1408504" y="2360295"/>
                </a:lnTo>
                <a:lnTo>
                  <a:pt x="1391020" y="2354897"/>
                </a:lnTo>
                <a:lnTo>
                  <a:pt x="1372583" y="2350135"/>
                </a:lnTo>
                <a:lnTo>
                  <a:pt x="1369722" y="2389822"/>
                </a:lnTo>
                <a:lnTo>
                  <a:pt x="1268319" y="2389822"/>
                </a:lnTo>
                <a:lnTo>
                  <a:pt x="1260690" y="2332355"/>
                </a:lnTo>
                <a:lnTo>
                  <a:pt x="1246385" y="2331720"/>
                </a:lnTo>
                <a:lnTo>
                  <a:pt x="1231763" y="2330767"/>
                </a:lnTo>
                <a:lnTo>
                  <a:pt x="1216823" y="2330450"/>
                </a:lnTo>
                <a:lnTo>
                  <a:pt x="1201246" y="2330132"/>
                </a:lnTo>
                <a:close/>
                <a:moveTo>
                  <a:pt x="1861529" y="2074863"/>
                </a:moveTo>
                <a:lnTo>
                  <a:pt x="1868488" y="2085078"/>
                </a:lnTo>
                <a:lnTo>
                  <a:pt x="1702093" y="2192338"/>
                </a:lnTo>
                <a:lnTo>
                  <a:pt x="1695450" y="2181803"/>
                </a:lnTo>
                <a:lnTo>
                  <a:pt x="1861529" y="2074863"/>
                </a:lnTo>
                <a:close/>
                <a:moveTo>
                  <a:pt x="1219048" y="2005330"/>
                </a:moveTo>
                <a:lnTo>
                  <a:pt x="1186942" y="2065337"/>
                </a:lnTo>
                <a:lnTo>
                  <a:pt x="1161512" y="2280602"/>
                </a:lnTo>
                <a:lnTo>
                  <a:pt x="1180902" y="2279650"/>
                </a:lnTo>
                <a:lnTo>
                  <a:pt x="1201246" y="2279332"/>
                </a:lnTo>
                <a:lnTo>
                  <a:pt x="1214915" y="2279650"/>
                </a:lnTo>
                <a:lnTo>
                  <a:pt x="1227948" y="2279967"/>
                </a:lnTo>
                <a:lnTo>
                  <a:pt x="1254332" y="2281237"/>
                </a:lnTo>
                <a:lnTo>
                  <a:pt x="1219048" y="2005330"/>
                </a:lnTo>
                <a:close/>
                <a:moveTo>
                  <a:pt x="1196160" y="1991360"/>
                </a:moveTo>
                <a:lnTo>
                  <a:pt x="1191074" y="2032000"/>
                </a:lnTo>
                <a:lnTo>
                  <a:pt x="1212690" y="1991360"/>
                </a:lnTo>
                <a:lnTo>
                  <a:pt x="1208876" y="1991677"/>
                </a:lnTo>
                <a:lnTo>
                  <a:pt x="1204743" y="1991995"/>
                </a:lnTo>
                <a:lnTo>
                  <a:pt x="1200293" y="1991677"/>
                </a:lnTo>
                <a:lnTo>
                  <a:pt x="1196160" y="1991360"/>
                </a:lnTo>
                <a:close/>
                <a:moveTo>
                  <a:pt x="751423" y="1981200"/>
                </a:moveTo>
                <a:lnTo>
                  <a:pt x="838200" y="2111073"/>
                </a:lnTo>
                <a:lnTo>
                  <a:pt x="828139" y="2117725"/>
                </a:lnTo>
                <a:lnTo>
                  <a:pt x="741362" y="1987852"/>
                </a:lnTo>
                <a:lnTo>
                  <a:pt x="751423" y="1981200"/>
                </a:lnTo>
                <a:close/>
                <a:moveTo>
                  <a:pt x="2195208" y="1862138"/>
                </a:moveTo>
                <a:lnTo>
                  <a:pt x="2201863" y="1872672"/>
                </a:lnTo>
                <a:lnTo>
                  <a:pt x="2035164" y="1979613"/>
                </a:lnTo>
                <a:lnTo>
                  <a:pt x="2028825" y="1969398"/>
                </a:lnTo>
                <a:lnTo>
                  <a:pt x="2195208" y="1862138"/>
                </a:lnTo>
                <a:close/>
                <a:moveTo>
                  <a:pt x="857250" y="1828800"/>
                </a:moveTo>
                <a:lnTo>
                  <a:pt x="932616" y="1842554"/>
                </a:lnTo>
                <a:lnTo>
                  <a:pt x="934861" y="1843179"/>
                </a:lnTo>
                <a:lnTo>
                  <a:pt x="937106" y="1844430"/>
                </a:lnTo>
                <a:lnTo>
                  <a:pt x="939351" y="1846305"/>
                </a:lnTo>
                <a:lnTo>
                  <a:pt x="940955" y="1848806"/>
                </a:lnTo>
                <a:lnTo>
                  <a:pt x="942879" y="1851307"/>
                </a:lnTo>
                <a:lnTo>
                  <a:pt x="944162" y="1854745"/>
                </a:lnTo>
                <a:lnTo>
                  <a:pt x="945445" y="1858497"/>
                </a:lnTo>
                <a:lnTo>
                  <a:pt x="946407" y="1862560"/>
                </a:lnTo>
                <a:lnTo>
                  <a:pt x="948972" y="1871313"/>
                </a:lnTo>
                <a:lnTo>
                  <a:pt x="950255" y="1880691"/>
                </a:lnTo>
                <a:lnTo>
                  <a:pt x="952500" y="1899134"/>
                </a:lnTo>
                <a:lnTo>
                  <a:pt x="952500" y="1902886"/>
                </a:lnTo>
                <a:lnTo>
                  <a:pt x="952180" y="1905386"/>
                </a:lnTo>
                <a:lnTo>
                  <a:pt x="951859" y="1906949"/>
                </a:lnTo>
                <a:lnTo>
                  <a:pt x="951217" y="1907262"/>
                </a:lnTo>
                <a:lnTo>
                  <a:pt x="950576" y="1907262"/>
                </a:lnTo>
                <a:lnTo>
                  <a:pt x="949293" y="1907262"/>
                </a:lnTo>
                <a:lnTo>
                  <a:pt x="947690" y="1906324"/>
                </a:lnTo>
                <a:lnTo>
                  <a:pt x="945765" y="1904761"/>
                </a:lnTo>
                <a:lnTo>
                  <a:pt x="943841" y="1902886"/>
                </a:lnTo>
                <a:lnTo>
                  <a:pt x="939993" y="1897571"/>
                </a:lnTo>
                <a:lnTo>
                  <a:pt x="937106" y="1892257"/>
                </a:lnTo>
                <a:lnTo>
                  <a:pt x="935503" y="1889131"/>
                </a:lnTo>
                <a:lnTo>
                  <a:pt x="934541" y="1886318"/>
                </a:lnTo>
                <a:lnTo>
                  <a:pt x="933899" y="1883504"/>
                </a:lnTo>
                <a:lnTo>
                  <a:pt x="933579" y="1881316"/>
                </a:lnTo>
                <a:lnTo>
                  <a:pt x="933579" y="1879441"/>
                </a:lnTo>
                <a:lnTo>
                  <a:pt x="933258" y="1878190"/>
                </a:lnTo>
                <a:lnTo>
                  <a:pt x="932937" y="1876627"/>
                </a:lnTo>
                <a:lnTo>
                  <a:pt x="931975" y="1875064"/>
                </a:lnTo>
                <a:lnTo>
                  <a:pt x="931334" y="1874439"/>
                </a:lnTo>
                <a:lnTo>
                  <a:pt x="930692" y="1873501"/>
                </a:lnTo>
                <a:lnTo>
                  <a:pt x="929409" y="1873189"/>
                </a:lnTo>
                <a:lnTo>
                  <a:pt x="928768" y="1873189"/>
                </a:lnTo>
                <a:lnTo>
                  <a:pt x="927485" y="1873501"/>
                </a:lnTo>
                <a:lnTo>
                  <a:pt x="926844" y="1874439"/>
                </a:lnTo>
                <a:lnTo>
                  <a:pt x="925882" y="1875064"/>
                </a:lnTo>
                <a:lnTo>
                  <a:pt x="925240" y="1876627"/>
                </a:lnTo>
                <a:lnTo>
                  <a:pt x="924599" y="1878190"/>
                </a:lnTo>
                <a:lnTo>
                  <a:pt x="924278" y="1880378"/>
                </a:lnTo>
                <a:lnTo>
                  <a:pt x="923637" y="1882879"/>
                </a:lnTo>
                <a:lnTo>
                  <a:pt x="923316" y="1885380"/>
                </a:lnTo>
                <a:lnTo>
                  <a:pt x="923316" y="1891319"/>
                </a:lnTo>
                <a:lnTo>
                  <a:pt x="922354" y="1896321"/>
                </a:lnTo>
                <a:lnTo>
                  <a:pt x="921392" y="1898822"/>
                </a:lnTo>
                <a:lnTo>
                  <a:pt x="920430" y="1900697"/>
                </a:lnTo>
                <a:lnTo>
                  <a:pt x="919147" y="1902573"/>
                </a:lnTo>
                <a:lnTo>
                  <a:pt x="917543" y="1904449"/>
                </a:lnTo>
                <a:lnTo>
                  <a:pt x="916260" y="1905699"/>
                </a:lnTo>
                <a:lnTo>
                  <a:pt x="914336" y="1906949"/>
                </a:lnTo>
                <a:lnTo>
                  <a:pt x="912091" y="1908200"/>
                </a:lnTo>
                <a:lnTo>
                  <a:pt x="909846" y="1909138"/>
                </a:lnTo>
                <a:lnTo>
                  <a:pt x="906960" y="1909450"/>
                </a:lnTo>
                <a:lnTo>
                  <a:pt x="904073" y="1909763"/>
                </a:lnTo>
                <a:lnTo>
                  <a:pt x="900546" y="1909763"/>
                </a:lnTo>
                <a:lnTo>
                  <a:pt x="897018" y="1909763"/>
                </a:lnTo>
                <a:lnTo>
                  <a:pt x="894132" y="1909450"/>
                </a:lnTo>
                <a:lnTo>
                  <a:pt x="891245" y="1908512"/>
                </a:lnTo>
                <a:lnTo>
                  <a:pt x="888359" y="1907262"/>
                </a:lnTo>
                <a:lnTo>
                  <a:pt x="885793" y="1905386"/>
                </a:lnTo>
                <a:lnTo>
                  <a:pt x="883548" y="1903511"/>
                </a:lnTo>
                <a:lnTo>
                  <a:pt x="881303" y="1901323"/>
                </a:lnTo>
                <a:lnTo>
                  <a:pt x="879058" y="1898822"/>
                </a:lnTo>
                <a:lnTo>
                  <a:pt x="877134" y="1896321"/>
                </a:lnTo>
                <a:lnTo>
                  <a:pt x="873286" y="1889756"/>
                </a:lnTo>
                <a:lnTo>
                  <a:pt x="870079" y="1882879"/>
                </a:lnTo>
                <a:lnTo>
                  <a:pt x="867192" y="1875690"/>
                </a:lnTo>
                <a:lnTo>
                  <a:pt x="864947" y="1868500"/>
                </a:lnTo>
                <a:lnTo>
                  <a:pt x="863023" y="1860997"/>
                </a:lnTo>
                <a:lnTo>
                  <a:pt x="861099" y="1853495"/>
                </a:lnTo>
                <a:lnTo>
                  <a:pt x="858854" y="1840991"/>
                </a:lnTo>
                <a:lnTo>
                  <a:pt x="857571" y="1832238"/>
                </a:lnTo>
                <a:lnTo>
                  <a:pt x="857250" y="1828800"/>
                </a:lnTo>
                <a:close/>
                <a:moveTo>
                  <a:pt x="1562100" y="1827213"/>
                </a:moveTo>
                <a:lnTo>
                  <a:pt x="1561780" y="1830705"/>
                </a:lnTo>
                <a:lnTo>
                  <a:pt x="1560497" y="1839595"/>
                </a:lnTo>
                <a:lnTo>
                  <a:pt x="1557931" y="1852613"/>
                </a:lnTo>
                <a:lnTo>
                  <a:pt x="1556328" y="1859915"/>
                </a:lnTo>
                <a:lnTo>
                  <a:pt x="1554403" y="1867535"/>
                </a:lnTo>
                <a:lnTo>
                  <a:pt x="1552158" y="1875155"/>
                </a:lnTo>
                <a:lnTo>
                  <a:pt x="1549272" y="1882140"/>
                </a:lnTo>
                <a:lnTo>
                  <a:pt x="1546065" y="1889443"/>
                </a:lnTo>
                <a:lnTo>
                  <a:pt x="1542537" y="1895475"/>
                </a:lnTo>
                <a:lnTo>
                  <a:pt x="1540613" y="1898333"/>
                </a:lnTo>
                <a:lnTo>
                  <a:pt x="1538047" y="1900873"/>
                </a:lnTo>
                <a:lnTo>
                  <a:pt x="1535802" y="1903413"/>
                </a:lnTo>
                <a:lnTo>
                  <a:pt x="1533237" y="1905000"/>
                </a:lnTo>
                <a:lnTo>
                  <a:pt x="1530992" y="1906905"/>
                </a:lnTo>
                <a:lnTo>
                  <a:pt x="1528426" y="1908175"/>
                </a:lnTo>
                <a:lnTo>
                  <a:pt x="1525219" y="1908810"/>
                </a:lnTo>
                <a:lnTo>
                  <a:pt x="1522333" y="1909763"/>
                </a:lnTo>
                <a:lnTo>
                  <a:pt x="1518805" y="1909763"/>
                </a:lnTo>
                <a:lnTo>
                  <a:pt x="1515277" y="1909763"/>
                </a:lnTo>
                <a:lnTo>
                  <a:pt x="1512391" y="1909445"/>
                </a:lnTo>
                <a:lnTo>
                  <a:pt x="1509825" y="1908493"/>
                </a:lnTo>
                <a:lnTo>
                  <a:pt x="1506939" y="1907858"/>
                </a:lnTo>
                <a:lnTo>
                  <a:pt x="1505014" y="1906588"/>
                </a:lnTo>
                <a:lnTo>
                  <a:pt x="1503411" y="1905635"/>
                </a:lnTo>
                <a:lnTo>
                  <a:pt x="1501487" y="1904048"/>
                </a:lnTo>
                <a:lnTo>
                  <a:pt x="1500204" y="1902143"/>
                </a:lnTo>
                <a:lnTo>
                  <a:pt x="1498600" y="1900238"/>
                </a:lnTo>
                <a:lnTo>
                  <a:pt x="1497959" y="1898333"/>
                </a:lnTo>
                <a:lnTo>
                  <a:pt x="1497317" y="1895793"/>
                </a:lnTo>
                <a:lnTo>
                  <a:pt x="1496035" y="1890713"/>
                </a:lnTo>
                <a:lnTo>
                  <a:pt x="1495714" y="1884998"/>
                </a:lnTo>
                <a:lnTo>
                  <a:pt x="1495714" y="1881823"/>
                </a:lnTo>
                <a:lnTo>
                  <a:pt x="1495393" y="1879600"/>
                </a:lnTo>
                <a:lnTo>
                  <a:pt x="1494752" y="1877378"/>
                </a:lnTo>
                <a:lnTo>
                  <a:pt x="1494110" y="1875790"/>
                </a:lnTo>
                <a:lnTo>
                  <a:pt x="1493469" y="1874203"/>
                </a:lnTo>
                <a:lnTo>
                  <a:pt x="1492507" y="1873568"/>
                </a:lnTo>
                <a:lnTo>
                  <a:pt x="1491865" y="1872933"/>
                </a:lnTo>
                <a:lnTo>
                  <a:pt x="1490583" y="1872298"/>
                </a:lnTo>
                <a:lnTo>
                  <a:pt x="1489941" y="1872298"/>
                </a:lnTo>
                <a:lnTo>
                  <a:pt x="1488979" y="1872933"/>
                </a:lnTo>
                <a:lnTo>
                  <a:pt x="1488017" y="1873568"/>
                </a:lnTo>
                <a:lnTo>
                  <a:pt x="1487376" y="1874203"/>
                </a:lnTo>
                <a:lnTo>
                  <a:pt x="1486413" y="1875790"/>
                </a:lnTo>
                <a:lnTo>
                  <a:pt x="1486093" y="1877060"/>
                </a:lnTo>
                <a:lnTo>
                  <a:pt x="1485772" y="1878965"/>
                </a:lnTo>
                <a:lnTo>
                  <a:pt x="1485772" y="1880870"/>
                </a:lnTo>
                <a:lnTo>
                  <a:pt x="1485451" y="1883093"/>
                </a:lnTo>
                <a:lnTo>
                  <a:pt x="1485131" y="1885633"/>
                </a:lnTo>
                <a:lnTo>
                  <a:pt x="1483848" y="1888490"/>
                </a:lnTo>
                <a:lnTo>
                  <a:pt x="1482244" y="1891665"/>
                </a:lnTo>
                <a:lnTo>
                  <a:pt x="1479358" y="1897380"/>
                </a:lnTo>
                <a:lnTo>
                  <a:pt x="1475509" y="1902460"/>
                </a:lnTo>
                <a:lnTo>
                  <a:pt x="1473585" y="1904365"/>
                </a:lnTo>
                <a:lnTo>
                  <a:pt x="1471661" y="1905953"/>
                </a:lnTo>
                <a:lnTo>
                  <a:pt x="1470378" y="1906905"/>
                </a:lnTo>
                <a:lnTo>
                  <a:pt x="1468774" y="1906905"/>
                </a:lnTo>
                <a:lnTo>
                  <a:pt x="1468454" y="1906905"/>
                </a:lnTo>
                <a:lnTo>
                  <a:pt x="1467492" y="1906588"/>
                </a:lnTo>
                <a:lnTo>
                  <a:pt x="1466850" y="1904683"/>
                </a:lnTo>
                <a:lnTo>
                  <a:pt x="1466850" y="1902143"/>
                </a:lnTo>
                <a:lnTo>
                  <a:pt x="1466850" y="1898650"/>
                </a:lnTo>
                <a:lnTo>
                  <a:pt x="1469095" y="1879918"/>
                </a:lnTo>
                <a:lnTo>
                  <a:pt x="1470699" y="1870710"/>
                </a:lnTo>
                <a:lnTo>
                  <a:pt x="1472944" y="1861503"/>
                </a:lnTo>
                <a:lnTo>
                  <a:pt x="1473906" y="1857375"/>
                </a:lnTo>
                <a:lnTo>
                  <a:pt x="1475189" y="1853565"/>
                </a:lnTo>
                <a:lnTo>
                  <a:pt x="1476792" y="1850390"/>
                </a:lnTo>
                <a:lnTo>
                  <a:pt x="1478716" y="1847215"/>
                </a:lnTo>
                <a:lnTo>
                  <a:pt x="1479999" y="1844993"/>
                </a:lnTo>
                <a:lnTo>
                  <a:pt x="1482244" y="1843088"/>
                </a:lnTo>
                <a:lnTo>
                  <a:pt x="1484810" y="1841500"/>
                </a:lnTo>
                <a:lnTo>
                  <a:pt x="1487055" y="1841183"/>
                </a:lnTo>
                <a:lnTo>
                  <a:pt x="1562100" y="1827213"/>
                </a:lnTo>
                <a:close/>
                <a:moveTo>
                  <a:pt x="575376" y="1720850"/>
                </a:moveTo>
                <a:lnTo>
                  <a:pt x="663575" y="1850406"/>
                </a:lnTo>
                <a:lnTo>
                  <a:pt x="653349" y="1857375"/>
                </a:lnTo>
                <a:lnTo>
                  <a:pt x="565150" y="1727502"/>
                </a:lnTo>
                <a:lnTo>
                  <a:pt x="575376" y="1720850"/>
                </a:lnTo>
                <a:close/>
                <a:moveTo>
                  <a:pt x="2438400" y="1706563"/>
                </a:moveTo>
                <a:lnTo>
                  <a:pt x="2444750" y="1717208"/>
                </a:lnTo>
                <a:lnTo>
                  <a:pt x="2368550" y="1766888"/>
                </a:lnTo>
                <a:lnTo>
                  <a:pt x="2362200" y="1756242"/>
                </a:lnTo>
                <a:lnTo>
                  <a:pt x="2438400" y="1706563"/>
                </a:lnTo>
                <a:close/>
                <a:moveTo>
                  <a:pt x="2439910" y="1539875"/>
                </a:moveTo>
                <a:lnTo>
                  <a:pt x="2513012" y="1539875"/>
                </a:lnTo>
                <a:lnTo>
                  <a:pt x="2511735" y="1542137"/>
                </a:lnTo>
                <a:lnTo>
                  <a:pt x="2512374" y="1543430"/>
                </a:lnTo>
                <a:lnTo>
                  <a:pt x="2512693" y="1547632"/>
                </a:lnTo>
                <a:lnTo>
                  <a:pt x="2512693" y="1551510"/>
                </a:lnTo>
                <a:lnTo>
                  <a:pt x="2512374" y="1556035"/>
                </a:lnTo>
                <a:lnTo>
                  <a:pt x="2511097" y="1561853"/>
                </a:lnTo>
                <a:lnTo>
                  <a:pt x="2509501" y="1568963"/>
                </a:lnTo>
                <a:lnTo>
                  <a:pt x="2508543" y="1569286"/>
                </a:lnTo>
                <a:lnTo>
                  <a:pt x="2506628" y="1569933"/>
                </a:lnTo>
                <a:lnTo>
                  <a:pt x="2502478" y="1570256"/>
                </a:lnTo>
                <a:lnTo>
                  <a:pt x="2493859" y="1570579"/>
                </a:lnTo>
                <a:lnTo>
                  <a:pt x="2492901" y="1570256"/>
                </a:lnTo>
                <a:lnTo>
                  <a:pt x="2492582" y="1569286"/>
                </a:lnTo>
                <a:lnTo>
                  <a:pt x="2491305" y="1567347"/>
                </a:lnTo>
                <a:lnTo>
                  <a:pt x="2490666" y="1567024"/>
                </a:lnTo>
                <a:lnTo>
                  <a:pt x="2489070" y="1567024"/>
                </a:lnTo>
                <a:lnTo>
                  <a:pt x="2487155" y="1567994"/>
                </a:lnTo>
                <a:lnTo>
                  <a:pt x="2484282" y="1569933"/>
                </a:lnTo>
                <a:lnTo>
                  <a:pt x="2476940" y="1575104"/>
                </a:lnTo>
                <a:lnTo>
                  <a:pt x="2469917" y="1579629"/>
                </a:lnTo>
                <a:lnTo>
                  <a:pt x="2462255" y="1584477"/>
                </a:lnTo>
                <a:lnTo>
                  <a:pt x="2454275" y="1587709"/>
                </a:lnTo>
                <a:lnTo>
                  <a:pt x="2449806" y="1589325"/>
                </a:lnTo>
                <a:lnTo>
                  <a:pt x="2445336" y="1590941"/>
                </a:lnTo>
                <a:lnTo>
                  <a:pt x="2440867" y="1591911"/>
                </a:lnTo>
                <a:lnTo>
                  <a:pt x="2435760" y="1592880"/>
                </a:lnTo>
                <a:lnTo>
                  <a:pt x="2430971" y="1593527"/>
                </a:lnTo>
                <a:lnTo>
                  <a:pt x="2425544" y="1593850"/>
                </a:lnTo>
                <a:lnTo>
                  <a:pt x="2420118" y="1593850"/>
                </a:lnTo>
                <a:lnTo>
                  <a:pt x="2414372" y="1593527"/>
                </a:lnTo>
                <a:lnTo>
                  <a:pt x="2409264" y="1593203"/>
                </a:lnTo>
                <a:lnTo>
                  <a:pt x="2405752" y="1592234"/>
                </a:lnTo>
                <a:lnTo>
                  <a:pt x="2402241" y="1591264"/>
                </a:lnTo>
                <a:lnTo>
                  <a:pt x="2399687" y="1589971"/>
                </a:lnTo>
                <a:lnTo>
                  <a:pt x="2397772" y="1589002"/>
                </a:lnTo>
                <a:lnTo>
                  <a:pt x="2396495" y="1587063"/>
                </a:lnTo>
                <a:lnTo>
                  <a:pt x="2395856" y="1585447"/>
                </a:lnTo>
                <a:lnTo>
                  <a:pt x="2395537" y="1583507"/>
                </a:lnTo>
                <a:lnTo>
                  <a:pt x="2395537" y="1581568"/>
                </a:lnTo>
                <a:lnTo>
                  <a:pt x="2396176" y="1579306"/>
                </a:lnTo>
                <a:lnTo>
                  <a:pt x="2397453" y="1577043"/>
                </a:lnTo>
                <a:lnTo>
                  <a:pt x="2398410" y="1574781"/>
                </a:lnTo>
                <a:lnTo>
                  <a:pt x="2402241" y="1570256"/>
                </a:lnTo>
                <a:lnTo>
                  <a:pt x="2406710" y="1565085"/>
                </a:lnTo>
                <a:lnTo>
                  <a:pt x="2412137" y="1560237"/>
                </a:lnTo>
                <a:lnTo>
                  <a:pt x="2417564" y="1555712"/>
                </a:lnTo>
                <a:lnTo>
                  <a:pt x="2428417" y="1547632"/>
                </a:lnTo>
                <a:lnTo>
                  <a:pt x="2436717" y="1541814"/>
                </a:lnTo>
                <a:lnTo>
                  <a:pt x="2439910" y="1539875"/>
                </a:lnTo>
                <a:close/>
                <a:moveTo>
                  <a:pt x="2579046" y="1497966"/>
                </a:moveTo>
                <a:lnTo>
                  <a:pt x="2564773" y="1498283"/>
                </a:lnTo>
                <a:lnTo>
                  <a:pt x="2550817" y="1498918"/>
                </a:lnTo>
                <a:lnTo>
                  <a:pt x="2537179" y="1499553"/>
                </a:lnTo>
                <a:lnTo>
                  <a:pt x="2524174" y="1500823"/>
                </a:lnTo>
                <a:lnTo>
                  <a:pt x="2521002" y="1525271"/>
                </a:lnTo>
                <a:lnTo>
                  <a:pt x="2437584" y="1526223"/>
                </a:lnTo>
                <a:lnTo>
                  <a:pt x="2436950" y="1515746"/>
                </a:lnTo>
                <a:lnTo>
                  <a:pt x="2424579" y="1519556"/>
                </a:lnTo>
                <a:lnTo>
                  <a:pt x="2412527" y="1523366"/>
                </a:lnTo>
                <a:lnTo>
                  <a:pt x="2401108" y="1527493"/>
                </a:lnTo>
                <a:lnTo>
                  <a:pt x="2390324" y="1531938"/>
                </a:lnTo>
                <a:lnTo>
                  <a:pt x="2380491" y="1536383"/>
                </a:lnTo>
                <a:lnTo>
                  <a:pt x="2371610" y="1541146"/>
                </a:lnTo>
                <a:lnTo>
                  <a:pt x="2363046" y="1546226"/>
                </a:lnTo>
                <a:lnTo>
                  <a:pt x="2355434" y="1551306"/>
                </a:lnTo>
                <a:lnTo>
                  <a:pt x="2348773" y="1556703"/>
                </a:lnTo>
                <a:lnTo>
                  <a:pt x="2342747" y="1562101"/>
                </a:lnTo>
                <a:lnTo>
                  <a:pt x="2337672" y="1567181"/>
                </a:lnTo>
                <a:lnTo>
                  <a:pt x="2333549" y="1572896"/>
                </a:lnTo>
                <a:lnTo>
                  <a:pt x="2330377" y="1578293"/>
                </a:lnTo>
                <a:lnTo>
                  <a:pt x="2327522" y="1583691"/>
                </a:lnTo>
                <a:lnTo>
                  <a:pt x="2326888" y="1586548"/>
                </a:lnTo>
                <a:lnTo>
                  <a:pt x="2326253" y="1589406"/>
                </a:lnTo>
                <a:lnTo>
                  <a:pt x="2325619" y="1591946"/>
                </a:lnTo>
                <a:lnTo>
                  <a:pt x="2325619" y="1594803"/>
                </a:lnTo>
                <a:lnTo>
                  <a:pt x="2326253" y="1599248"/>
                </a:lnTo>
                <a:lnTo>
                  <a:pt x="2326888" y="1603376"/>
                </a:lnTo>
                <a:lnTo>
                  <a:pt x="2328474" y="1607821"/>
                </a:lnTo>
                <a:lnTo>
                  <a:pt x="2330694" y="1611948"/>
                </a:lnTo>
                <a:lnTo>
                  <a:pt x="2333231" y="1616393"/>
                </a:lnTo>
                <a:lnTo>
                  <a:pt x="2336403" y="1620521"/>
                </a:lnTo>
                <a:lnTo>
                  <a:pt x="2339892" y="1625283"/>
                </a:lnTo>
                <a:lnTo>
                  <a:pt x="2344650" y="1629411"/>
                </a:lnTo>
                <a:lnTo>
                  <a:pt x="2349090" y="1633538"/>
                </a:lnTo>
                <a:lnTo>
                  <a:pt x="2354165" y="1637666"/>
                </a:lnTo>
                <a:lnTo>
                  <a:pt x="2360192" y="1641793"/>
                </a:lnTo>
                <a:lnTo>
                  <a:pt x="2366535" y="1645603"/>
                </a:lnTo>
                <a:lnTo>
                  <a:pt x="2373513" y="1649096"/>
                </a:lnTo>
                <a:lnTo>
                  <a:pt x="2380491" y="1652906"/>
                </a:lnTo>
                <a:lnTo>
                  <a:pt x="2388104" y="1656716"/>
                </a:lnTo>
                <a:lnTo>
                  <a:pt x="2396350" y="1660208"/>
                </a:lnTo>
                <a:lnTo>
                  <a:pt x="2404914" y="1663383"/>
                </a:lnTo>
                <a:lnTo>
                  <a:pt x="2414112" y="1666876"/>
                </a:lnTo>
                <a:lnTo>
                  <a:pt x="2423311" y="1670051"/>
                </a:lnTo>
                <a:lnTo>
                  <a:pt x="2433143" y="1672908"/>
                </a:lnTo>
                <a:lnTo>
                  <a:pt x="2443293" y="1675448"/>
                </a:lnTo>
                <a:lnTo>
                  <a:pt x="2454077" y="1678306"/>
                </a:lnTo>
                <a:lnTo>
                  <a:pt x="2465179" y="1680846"/>
                </a:lnTo>
                <a:lnTo>
                  <a:pt x="2476280" y="1682751"/>
                </a:lnTo>
                <a:lnTo>
                  <a:pt x="2488016" y="1684973"/>
                </a:lnTo>
                <a:lnTo>
                  <a:pt x="2500068" y="1686561"/>
                </a:lnTo>
                <a:lnTo>
                  <a:pt x="2512439" y="1687831"/>
                </a:lnTo>
                <a:lnTo>
                  <a:pt x="2525126" y="1689101"/>
                </a:lnTo>
                <a:lnTo>
                  <a:pt x="2537813" y="1690053"/>
                </a:lnTo>
                <a:lnTo>
                  <a:pt x="2551452" y="1691006"/>
                </a:lnTo>
                <a:lnTo>
                  <a:pt x="2565090" y="1691323"/>
                </a:lnTo>
                <a:lnTo>
                  <a:pt x="2579046" y="1691323"/>
                </a:lnTo>
                <a:lnTo>
                  <a:pt x="2592685" y="1691323"/>
                </a:lnTo>
                <a:lnTo>
                  <a:pt x="2606324" y="1691006"/>
                </a:lnTo>
                <a:lnTo>
                  <a:pt x="2619328" y="1690053"/>
                </a:lnTo>
                <a:lnTo>
                  <a:pt x="2632650" y="1689101"/>
                </a:lnTo>
                <a:lnTo>
                  <a:pt x="2645337" y="1687831"/>
                </a:lnTo>
                <a:lnTo>
                  <a:pt x="2657390" y="1686561"/>
                </a:lnTo>
                <a:lnTo>
                  <a:pt x="2669443" y="1684973"/>
                </a:lnTo>
                <a:lnTo>
                  <a:pt x="2681496" y="1682751"/>
                </a:lnTo>
                <a:lnTo>
                  <a:pt x="2692597" y="1680846"/>
                </a:lnTo>
                <a:lnTo>
                  <a:pt x="2703698" y="1678306"/>
                </a:lnTo>
                <a:lnTo>
                  <a:pt x="2714165" y="1675448"/>
                </a:lnTo>
                <a:lnTo>
                  <a:pt x="2724315" y="1672908"/>
                </a:lnTo>
                <a:lnTo>
                  <a:pt x="2734465" y="1670051"/>
                </a:lnTo>
                <a:lnTo>
                  <a:pt x="2743663" y="1666876"/>
                </a:lnTo>
                <a:lnTo>
                  <a:pt x="2752861" y="1663383"/>
                </a:lnTo>
                <a:lnTo>
                  <a:pt x="2761425" y="1660208"/>
                </a:lnTo>
                <a:lnTo>
                  <a:pt x="2769355" y="1656716"/>
                </a:lnTo>
                <a:lnTo>
                  <a:pt x="2777284" y="1652906"/>
                </a:lnTo>
                <a:lnTo>
                  <a:pt x="2784262" y="1649096"/>
                </a:lnTo>
                <a:lnTo>
                  <a:pt x="2791240" y="1645603"/>
                </a:lnTo>
                <a:lnTo>
                  <a:pt x="2797584" y="1641793"/>
                </a:lnTo>
                <a:lnTo>
                  <a:pt x="2803293" y="1637666"/>
                </a:lnTo>
                <a:lnTo>
                  <a:pt x="2808368" y="1633538"/>
                </a:lnTo>
                <a:lnTo>
                  <a:pt x="2813443" y="1629411"/>
                </a:lnTo>
                <a:lnTo>
                  <a:pt x="2817566" y="1625283"/>
                </a:lnTo>
                <a:lnTo>
                  <a:pt x="2821055" y="1620521"/>
                </a:lnTo>
                <a:lnTo>
                  <a:pt x="2824544" y="1616393"/>
                </a:lnTo>
                <a:lnTo>
                  <a:pt x="2827082" y="1611948"/>
                </a:lnTo>
                <a:lnTo>
                  <a:pt x="2828985" y="1607821"/>
                </a:lnTo>
                <a:lnTo>
                  <a:pt x="2830571" y="1603376"/>
                </a:lnTo>
                <a:lnTo>
                  <a:pt x="2831839" y="1599248"/>
                </a:lnTo>
                <a:lnTo>
                  <a:pt x="2832157" y="1594803"/>
                </a:lnTo>
                <a:lnTo>
                  <a:pt x="2831839" y="1591628"/>
                </a:lnTo>
                <a:lnTo>
                  <a:pt x="2831205" y="1588771"/>
                </a:lnTo>
                <a:lnTo>
                  <a:pt x="2830571" y="1585596"/>
                </a:lnTo>
                <a:lnTo>
                  <a:pt x="2829302" y="1582738"/>
                </a:lnTo>
                <a:lnTo>
                  <a:pt x="2828350" y="1579563"/>
                </a:lnTo>
                <a:lnTo>
                  <a:pt x="2826447" y="1576706"/>
                </a:lnTo>
                <a:lnTo>
                  <a:pt x="2824544" y="1573213"/>
                </a:lnTo>
                <a:lnTo>
                  <a:pt x="2822324" y="1570356"/>
                </a:lnTo>
                <a:lnTo>
                  <a:pt x="2817566" y="1564323"/>
                </a:lnTo>
                <a:lnTo>
                  <a:pt x="2810905" y="1558608"/>
                </a:lnTo>
                <a:lnTo>
                  <a:pt x="2803928" y="1552576"/>
                </a:lnTo>
                <a:lnTo>
                  <a:pt x="2795681" y="1546861"/>
                </a:lnTo>
                <a:lnTo>
                  <a:pt x="2786165" y="1541146"/>
                </a:lnTo>
                <a:lnTo>
                  <a:pt x="2776016" y="1536066"/>
                </a:lnTo>
                <a:lnTo>
                  <a:pt x="2764914" y="1531303"/>
                </a:lnTo>
                <a:lnTo>
                  <a:pt x="2752861" y="1526223"/>
                </a:lnTo>
                <a:lnTo>
                  <a:pt x="2740174" y="1521778"/>
                </a:lnTo>
                <a:lnTo>
                  <a:pt x="2726535" y="1517333"/>
                </a:lnTo>
                <a:lnTo>
                  <a:pt x="2711945" y="1513523"/>
                </a:lnTo>
                <a:lnTo>
                  <a:pt x="2696720" y="1510031"/>
                </a:lnTo>
                <a:lnTo>
                  <a:pt x="2695769" y="1526223"/>
                </a:lnTo>
                <a:lnTo>
                  <a:pt x="2673883" y="1526223"/>
                </a:lnTo>
                <a:lnTo>
                  <a:pt x="2688474" y="1540511"/>
                </a:lnTo>
                <a:lnTo>
                  <a:pt x="2695452" y="1540511"/>
                </a:lnTo>
                <a:lnTo>
                  <a:pt x="2698624" y="1542416"/>
                </a:lnTo>
                <a:lnTo>
                  <a:pt x="2706870" y="1548131"/>
                </a:lnTo>
                <a:lnTo>
                  <a:pt x="2717972" y="1556068"/>
                </a:lnTo>
                <a:lnTo>
                  <a:pt x="2723046" y="1560513"/>
                </a:lnTo>
                <a:lnTo>
                  <a:pt x="2728439" y="1565276"/>
                </a:lnTo>
                <a:lnTo>
                  <a:pt x="2732879" y="1570356"/>
                </a:lnTo>
                <a:lnTo>
                  <a:pt x="2736685" y="1574801"/>
                </a:lnTo>
                <a:lnTo>
                  <a:pt x="2738271" y="1577023"/>
                </a:lnTo>
                <a:lnTo>
                  <a:pt x="2738905" y="1579246"/>
                </a:lnTo>
                <a:lnTo>
                  <a:pt x="2739540" y="1581468"/>
                </a:lnTo>
                <a:lnTo>
                  <a:pt x="2740174" y="1583373"/>
                </a:lnTo>
                <a:lnTo>
                  <a:pt x="2739540" y="1585278"/>
                </a:lnTo>
                <a:lnTo>
                  <a:pt x="2738905" y="1586866"/>
                </a:lnTo>
                <a:lnTo>
                  <a:pt x="2737320" y="1588771"/>
                </a:lnTo>
                <a:lnTo>
                  <a:pt x="2735417" y="1589723"/>
                </a:lnTo>
                <a:lnTo>
                  <a:pt x="2732879" y="1590993"/>
                </a:lnTo>
                <a:lnTo>
                  <a:pt x="2730024" y="1591946"/>
                </a:lnTo>
                <a:lnTo>
                  <a:pt x="2725901" y="1592898"/>
                </a:lnTo>
                <a:lnTo>
                  <a:pt x="2721143" y="1593216"/>
                </a:lnTo>
                <a:lnTo>
                  <a:pt x="2715117" y="1593533"/>
                </a:lnTo>
                <a:lnTo>
                  <a:pt x="2710042" y="1593533"/>
                </a:lnTo>
                <a:lnTo>
                  <a:pt x="2704650" y="1593216"/>
                </a:lnTo>
                <a:lnTo>
                  <a:pt x="2699575" y="1592581"/>
                </a:lnTo>
                <a:lnTo>
                  <a:pt x="2694500" y="1591628"/>
                </a:lnTo>
                <a:lnTo>
                  <a:pt x="2690060" y="1590676"/>
                </a:lnTo>
                <a:lnTo>
                  <a:pt x="2685619" y="1589088"/>
                </a:lnTo>
                <a:lnTo>
                  <a:pt x="2681496" y="1587501"/>
                </a:lnTo>
                <a:lnTo>
                  <a:pt x="2673566" y="1584326"/>
                </a:lnTo>
                <a:lnTo>
                  <a:pt x="2665954" y="1579563"/>
                </a:lnTo>
                <a:lnTo>
                  <a:pt x="2658659" y="1575118"/>
                </a:lnTo>
                <a:lnTo>
                  <a:pt x="2651681" y="1570038"/>
                </a:lnTo>
                <a:lnTo>
                  <a:pt x="2648826" y="1568133"/>
                </a:lnTo>
                <a:lnTo>
                  <a:pt x="2646606" y="1567181"/>
                </a:lnTo>
                <a:lnTo>
                  <a:pt x="2645337" y="1567181"/>
                </a:lnTo>
                <a:lnTo>
                  <a:pt x="2644386" y="1567498"/>
                </a:lnTo>
                <a:lnTo>
                  <a:pt x="2643434" y="1569403"/>
                </a:lnTo>
                <a:lnTo>
                  <a:pt x="2643117" y="1570356"/>
                </a:lnTo>
                <a:lnTo>
                  <a:pt x="2642165" y="1570673"/>
                </a:lnTo>
                <a:lnTo>
                  <a:pt x="2633602" y="1570356"/>
                </a:lnTo>
                <a:lnTo>
                  <a:pt x="2629161" y="1570038"/>
                </a:lnTo>
                <a:lnTo>
                  <a:pt x="2627258" y="1569403"/>
                </a:lnTo>
                <a:lnTo>
                  <a:pt x="2626306" y="1569086"/>
                </a:lnTo>
                <a:lnTo>
                  <a:pt x="2624720" y="1562101"/>
                </a:lnTo>
                <a:lnTo>
                  <a:pt x="2624086" y="1556386"/>
                </a:lnTo>
                <a:lnTo>
                  <a:pt x="2623452" y="1551941"/>
                </a:lnTo>
                <a:lnTo>
                  <a:pt x="2623135" y="1548131"/>
                </a:lnTo>
                <a:lnTo>
                  <a:pt x="2623452" y="1544003"/>
                </a:lnTo>
                <a:lnTo>
                  <a:pt x="2624086" y="1542733"/>
                </a:lnTo>
                <a:lnTo>
                  <a:pt x="2622817" y="1540511"/>
                </a:lnTo>
                <a:lnTo>
                  <a:pt x="2671029" y="1540511"/>
                </a:lnTo>
                <a:lnTo>
                  <a:pt x="2656439" y="1526223"/>
                </a:lnTo>
                <a:lnTo>
                  <a:pt x="2615839" y="1526223"/>
                </a:lnTo>
                <a:lnTo>
                  <a:pt x="2612033" y="1499236"/>
                </a:lnTo>
                <a:lnTo>
                  <a:pt x="2595857" y="1498283"/>
                </a:lnTo>
                <a:lnTo>
                  <a:pt x="2579046" y="1497966"/>
                </a:lnTo>
                <a:close/>
                <a:moveTo>
                  <a:pt x="400303" y="1460500"/>
                </a:moveTo>
                <a:lnTo>
                  <a:pt x="487363" y="1590373"/>
                </a:lnTo>
                <a:lnTo>
                  <a:pt x="477269" y="1597025"/>
                </a:lnTo>
                <a:lnTo>
                  <a:pt x="390525" y="1467152"/>
                </a:lnTo>
                <a:lnTo>
                  <a:pt x="400303" y="1460500"/>
                </a:lnTo>
                <a:close/>
                <a:moveTo>
                  <a:pt x="2575557" y="1210946"/>
                </a:moveTo>
                <a:lnTo>
                  <a:pt x="2570165" y="1211581"/>
                </a:lnTo>
                <a:lnTo>
                  <a:pt x="2565408" y="1211898"/>
                </a:lnTo>
                <a:lnTo>
                  <a:pt x="2561919" y="1211581"/>
                </a:lnTo>
                <a:lnTo>
                  <a:pt x="2558747" y="1211263"/>
                </a:lnTo>
                <a:lnTo>
                  <a:pt x="2527663" y="1469708"/>
                </a:lnTo>
                <a:lnTo>
                  <a:pt x="2540350" y="1468756"/>
                </a:lnTo>
                <a:lnTo>
                  <a:pt x="2553038" y="1468438"/>
                </a:lnTo>
                <a:lnTo>
                  <a:pt x="2565725" y="1468121"/>
                </a:lnTo>
                <a:lnTo>
                  <a:pt x="2579046" y="1467486"/>
                </a:lnTo>
                <a:lnTo>
                  <a:pt x="2593637" y="1468121"/>
                </a:lnTo>
                <a:lnTo>
                  <a:pt x="2608227" y="1468438"/>
                </a:lnTo>
                <a:lnTo>
                  <a:pt x="2575557" y="1210946"/>
                </a:lnTo>
                <a:close/>
                <a:moveTo>
                  <a:pt x="309562" y="1149350"/>
                </a:moveTo>
                <a:lnTo>
                  <a:pt x="361753" y="1149350"/>
                </a:lnTo>
                <a:lnTo>
                  <a:pt x="369977" y="1155018"/>
                </a:lnTo>
                <a:lnTo>
                  <a:pt x="377884" y="1160685"/>
                </a:lnTo>
                <a:lnTo>
                  <a:pt x="381680" y="1164149"/>
                </a:lnTo>
                <a:lnTo>
                  <a:pt x="385476" y="1167298"/>
                </a:lnTo>
                <a:lnTo>
                  <a:pt x="388639" y="1170761"/>
                </a:lnTo>
                <a:lnTo>
                  <a:pt x="391169" y="1174225"/>
                </a:lnTo>
                <a:lnTo>
                  <a:pt x="392751" y="1177059"/>
                </a:lnTo>
                <a:lnTo>
                  <a:pt x="393700" y="1178633"/>
                </a:lnTo>
                <a:lnTo>
                  <a:pt x="393700" y="1180208"/>
                </a:lnTo>
                <a:lnTo>
                  <a:pt x="393067" y="1181467"/>
                </a:lnTo>
                <a:lnTo>
                  <a:pt x="392751" y="1182727"/>
                </a:lnTo>
                <a:lnTo>
                  <a:pt x="391802" y="1183671"/>
                </a:lnTo>
                <a:lnTo>
                  <a:pt x="390537" y="1184616"/>
                </a:lnTo>
                <a:lnTo>
                  <a:pt x="388639" y="1185561"/>
                </a:lnTo>
                <a:lnTo>
                  <a:pt x="386425" y="1186505"/>
                </a:lnTo>
                <a:lnTo>
                  <a:pt x="383578" y="1186820"/>
                </a:lnTo>
                <a:lnTo>
                  <a:pt x="380098" y="1187135"/>
                </a:lnTo>
                <a:lnTo>
                  <a:pt x="375986" y="1187450"/>
                </a:lnTo>
                <a:lnTo>
                  <a:pt x="372191" y="1187450"/>
                </a:lnTo>
                <a:lnTo>
                  <a:pt x="364599" y="1186820"/>
                </a:lnTo>
                <a:lnTo>
                  <a:pt x="357957" y="1185246"/>
                </a:lnTo>
                <a:lnTo>
                  <a:pt x="351631" y="1183042"/>
                </a:lnTo>
                <a:lnTo>
                  <a:pt x="345937" y="1180523"/>
                </a:lnTo>
                <a:lnTo>
                  <a:pt x="340244" y="1177374"/>
                </a:lnTo>
                <a:lnTo>
                  <a:pt x="335499" y="1174225"/>
                </a:lnTo>
                <a:lnTo>
                  <a:pt x="330122" y="1170761"/>
                </a:lnTo>
                <a:lnTo>
                  <a:pt x="328540" y="1169187"/>
                </a:lnTo>
                <a:lnTo>
                  <a:pt x="326959" y="1168557"/>
                </a:lnTo>
                <a:lnTo>
                  <a:pt x="325693" y="1168557"/>
                </a:lnTo>
                <a:lnTo>
                  <a:pt x="325061" y="1168872"/>
                </a:lnTo>
                <a:lnTo>
                  <a:pt x="324745" y="1170447"/>
                </a:lnTo>
                <a:lnTo>
                  <a:pt x="324112" y="1170761"/>
                </a:lnTo>
                <a:lnTo>
                  <a:pt x="323479" y="1171076"/>
                </a:lnTo>
                <a:lnTo>
                  <a:pt x="317469" y="1170761"/>
                </a:lnTo>
                <a:lnTo>
                  <a:pt x="313990" y="1170447"/>
                </a:lnTo>
                <a:lnTo>
                  <a:pt x="312409" y="1170132"/>
                </a:lnTo>
                <a:lnTo>
                  <a:pt x="311143" y="1164779"/>
                </a:lnTo>
                <a:lnTo>
                  <a:pt x="310511" y="1160685"/>
                </a:lnTo>
                <a:lnTo>
                  <a:pt x="309878" y="1155018"/>
                </a:lnTo>
                <a:lnTo>
                  <a:pt x="310511" y="1152184"/>
                </a:lnTo>
                <a:lnTo>
                  <a:pt x="310827" y="1150924"/>
                </a:lnTo>
                <a:lnTo>
                  <a:pt x="309562" y="1149350"/>
                </a:lnTo>
                <a:close/>
                <a:moveTo>
                  <a:pt x="178239" y="1149350"/>
                </a:moveTo>
                <a:lnTo>
                  <a:pt x="230188" y="1149350"/>
                </a:lnTo>
                <a:lnTo>
                  <a:pt x="229550" y="1150924"/>
                </a:lnTo>
                <a:lnTo>
                  <a:pt x="229869" y="1152184"/>
                </a:lnTo>
                <a:lnTo>
                  <a:pt x="229869" y="1155018"/>
                </a:lnTo>
                <a:lnTo>
                  <a:pt x="229550" y="1160685"/>
                </a:lnTo>
                <a:lnTo>
                  <a:pt x="229232" y="1164779"/>
                </a:lnTo>
                <a:lnTo>
                  <a:pt x="227957" y="1170132"/>
                </a:lnTo>
                <a:lnTo>
                  <a:pt x="225726" y="1170447"/>
                </a:lnTo>
                <a:lnTo>
                  <a:pt x="222858" y="1170761"/>
                </a:lnTo>
                <a:lnTo>
                  <a:pt x="216802" y="1171076"/>
                </a:lnTo>
                <a:lnTo>
                  <a:pt x="215846" y="1170761"/>
                </a:lnTo>
                <a:lnTo>
                  <a:pt x="215527" y="1170447"/>
                </a:lnTo>
                <a:lnTo>
                  <a:pt x="214890" y="1168872"/>
                </a:lnTo>
                <a:lnTo>
                  <a:pt x="214571" y="1168557"/>
                </a:lnTo>
                <a:lnTo>
                  <a:pt x="213296" y="1168557"/>
                </a:lnTo>
                <a:lnTo>
                  <a:pt x="211703" y="1169187"/>
                </a:lnTo>
                <a:lnTo>
                  <a:pt x="209472" y="1170761"/>
                </a:lnTo>
                <a:lnTo>
                  <a:pt x="204691" y="1174225"/>
                </a:lnTo>
                <a:lnTo>
                  <a:pt x="199273" y="1177374"/>
                </a:lnTo>
                <a:lnTo>
                  <a:pt x="194174" y="1180523"/>
                </a:lnTo>
                <a:lnTo>
                  <a:pt x="188119" y="1183042"/>
                </a:lnTo>
                <a:lnTo>
                  <a:pt x="182063" y="1185246"/>
                </a:lnTo>
                <a:lnTo>
                  <a:pt x="175371" y="1186820"/>
                </a:lnTo>
                <a:lnTo>
                  <a:pt x="167722" y="1187450"/>
                </a:lnTo>
                <a:lnTo>
                  <a:pt x="163579" y="1187450"/>
                </a:lnTo>
                <a:lnTo>
                  <a:pt x="159435" y="1187135"/>
                </a:lnTo>
                <a:lnTo>
                  <a:pt x="155930" y="1186820"/>
                </a:lnTo>
                <a:lnTo>
                  <a:pt x="153380" y="1186505"/>
                </a:lnTo>
                <a:lnTo>
                  <a:pt x="151149" y="1185561"/>
                </a:lnTo>
                <a:lnTo>
                  <a:pt x="149237" y="1184616"/>
                </a:lnTo>
                <a:lnTo>
                  <a:pt x="147643" y="1183671"/>
                </a:lnTo>
                <a:lnTo>
                  <a:pt x="147006" y="1182727"/>
                </a:lnTo>
                <a:lnTo>
                  <a:pt x="146050" y="1181467"/>
                </a:lnTo>
                <a:lnTo>
                  <a:pt x="146050" y="1180208"/>
                </a:lnTo>
                <a:lnTo>
                  <a:pt x="146050" y="1178633"/>
                </a:lnTo>
                <a:lnTo>
                  <a:pt x="146368" y="1177059"/>
                </a:lnTo>
                <a:lnTo>
                  <a:pt x="148281" y="1174225"/>
                </a:lnTo>
                <a:lnTo>
                  <a:pt x="151149" y="1170761"/>
                </a:lnTo>
                <a:lnTo>
                  <a:pt x="154017" y="1167298"/>
                </a:lnTo>
                <a:lnTo>
                  <a:pt x="157842" y="1164149"/>
                </a:lnTo>
                <a:lnTo>
                  <a:pt x="161985" y="1160685"/>
                </a:lnTo>
                <a:lnTo>
                  <a:pt x="169634" y="1155018"/>
                </a:lnTo>
                <a:lnTo>
                  <a:pt x="178239" y="1149350"/>
                </a:lnTo>
                <a:close/>
                <a:moveTo>
                  <a:pt x="1364001" y="1136650"/>
                </a:moveTo>
                <a:lnTo>
                  <a:pt x="1375444" y="1136650"/>
                </a:lnTo>
                <a:lnTo>
                  <a:pt x="1386888" y="1137285"/>
                </a:lnTo>
                <a:lnTo>
                  <a:pt x="1398332" y="1138872"/>
                </a:lnTo>
                <a:lnTo>
                  <a:pt x="1409457" y="1140777"/>
                </a:lnTo>
                <a:lnTo>
                  <a:pt x="1421219" y="1143000"/>
                </a:lnTo>
                <a:lnTo>
                  <a:pt x="1432663" y="1146175"/>
                </a:lnTo>
                <a:lnTo>
                  <a:pt x="1443788" y="1149032"/>
                </a:lnTo>
                <a:lnTo>
                  <a:pt x="1455232" y="1152842"/>
                </a:lnTo>
                <a:lnTo>
                  <a:pt x="1466040" y="1156652"/>
                </a:lnTo>
                <a:lnTo>
                  <a:pt x="1476848" y="1161097"/>
                </a:lnTo>
                <a:lnTo>
                  <a:pt x="1487338" y="1165542"/>
                </a:lnTo>
                <a:lnTo>
                  <a:pt x="1498146" y="1169987"/>
                </a:lnTo>
                <a:lnTo>
                  <a:pt x="1508318" y="1175067"/>
                </a:lnTo>
                <a:lnTo>
                  <a:pt x="1518490" y="1180147"/>
                </a:lnTo>
                <a:lnTo>
                  <a:pt x="1527709" y="1185545"/>
                </a:lnTo>
                <a:lnTo>
                  <a:pt x="1537245" y="1190942"/>
                </a:lnTo>
                <a:lnTo>
                  <a:pt x="1545828" y="1196022"/>
                </a:lnTo>
                <a:lnTo>
                  <a:pt x="1554410" y="1201420"/>
                </a:lnTo>
                <a:lnTo>
                  <a:pt x="1569987" y="1211897"/>
                </a:lnTo>
                <a:lnTo>
                  <a:pt x="1583020" y="1222057"/>
                </a:lnTo>
                <a:lnTo>
                  <a:pt x="1594463" y="1231265"/>
                </a:lnTo>
                <a:lnTo>
                  <a:pt x="1599231" y="1235710"/>
                </a:lnTo>
                <a:lnTo>
                  <a:pt x="1603046" y="1239837"/>
                </a:lnTo>
                <a:lnTo>
                  <a:pt x="1606543" y="1243330"/>
                </a:lnTo>
                <a:lnTo>
                  <a:pt x="1609086" y="1246822"/>
                </a:lnTo>
                <a:lnTo>
                  <a:pt x="1610993" y="1249997"/>
                </a:lnTo>
                <a:lnTo>
                  <a:pt x="1611947" y="1252220"/>
                </a:lnTo>
                <a:lnTo>
                  <a:pt x="1612582" y="1256347"/>
                </a:lnTo>
                <a:lnTo>
                  <a:pt x="1612900" y="1261427"/>
                </a:lnTo>
                <a:lnTo>
                  <a:pt x="1612900" y="1276985"/>
                </a:lnTo>
                <a:lnTo>
                  <a:pt x="1612582" y="1297305"/>
                </a:lnTo>
                <a:lnTo>
                  <a:pt x="1611311" y="1322387"/>
                </a:lnTo>
                <a:lnTo>
                  <a:pt x="1609404" y="1351280"/>
                </a:lnTo>
                <a:lnTo>
                  <a:pt x="1607178" y="1383347"/>
                </a:lnTo>
                <a:lnTo>
                  <a:pt x="1601774" y="1455102"/>
                </a:lnTo>
                <a:lnTo>
                  <a:pt x="1595099" y="1531937"/>
                </a:lnTo>
                <a:lnTo>
                  <a:pt x="1588106" y="1608772"/>
                </a:lnTo>
                <a:lnTo>
                  <a:pt x="1580159" y="1680845"/>
                </a:lnTo>
                <a:lnTo>
                  <a:pt x="1576344" y="1713230"/>
                </a:lnTo>
                <a:lnTo>
                  <a:pt x="1572847" y="1742122"/>
                </a:lnTo>
                <a:lnTo>
                  <a:pt x="1568397" y="1774825"/>
                </a:lnTo>
                <a:lnTo>
                  <a:pt x="1566172" y="1787842"/>
                </a:lnTo>
                <a:lnTo>
                  <a:pt x="1564265" y="1798955"/>
                </a:lnTo>
                <a:lnTo>
                  <a:pt x="1551232" y="1804035"/>
                </a:lnTo>
                <a:lnTo>
                  <a:pt x="1539152" y="1808162"/>
                </a:lnTo>
                <a:lnTo>
                  <a:pt x="1527073" y="1811655"/>
                </a:lnTo>
                <a:lnTo>
                  <a:pt x="1515947" y="1813877"/>
                </a:lnTo>
                <a:lnTo>
                  <a:pt x="1505775" y="1815465"/>
                </a:lnTo>
                <a:lnTo>
                  <a:pt x="1501325" y="1815782"/>
                </a:lnTo>
                <a:lnTo>
                  <a:pt x="1496874" y="1815782"/>
                </a:lnTo>
                <a:lnTo>
                  <a:pt x="1492742" y="1815782"/>
                </a:lnTo>
                <a:lnTo>
                  <a:pt x="1488609" y="1814830"/>
                </a:lnTo>
                <a:lnTo>
                  <a:pt x="1485113" y="1814195"/>
                </a:lnTo>
                <a:lnTo>
                  <a:pt x="1481934" y="1813242"/>
                </a:lnTo>
                <a:lnTo>
                  <a:pt x="1482888" y="1798955"/>
                </a:lnTo>
                <a:lnTo>
                  <a:pt x="1484159" y="1778952"/>
                </a:lnTo>
                <a:lnTo>
                  <a:pt x="1486384" y="1724025"/>
                </a:lnTo>
                <a:lnTo>
                  <a:pt x="1487338" y="1671637"/>
                </a:lnTo>
                <a:lnTo>
                  <a:pt x="1488927" y="1614487"/>
                </a:lnTo>
                <a:lnTo>
                  <a:pt x="1489881" y="1556067"/>
                </a:lnTo>
                <a:lnTo>
                  <a:pt x="1490199" y="1498600"/>
                </a:lnTo>
                <a:lnTo>
                  <a:pt x="1473033" y="1530667"/>
                </a:lnTo>
                <a:lnTo>
                  <a:pt x="1462543" y="1524952"/>
                </a:lnTo>
                <a:lnTo>
                  <a:pt x="1490199" y="1472882"/>
                </a:lnTo>
                <a:lnTo>
                  <a:pt x="1489881" y="1423035"/>
                </a:lnTo>
                <a:lnTo>
                  <a:pt x="1489245" y="1402080"/>
                </a:lnTo>
                <a:lnTo>
                  <a:pt x="1488609" y="1384300"/>
                </a:lnTo>
                <a:lnTo>
                  <a:pt x="1487974" y="1370012"/>
                </a:lnTo>
                <a:lnTo>
                  <a:pt x="1486702" y="1360170"/>
                </a:lnTo>
                <a:lnTo>
                  <a:pt x="1486066" y="1356677"/>
                </a:lnTo>
                <a:lnTo>
                  <a:pt x="1485113" y="1354455"/>
                </a:lnTo>
                <a:lnTo>
                  <a:pt x="1484477" y="1353502"/>
                </a:lnTo>
                <a:lnTo>
                  <a:pt x="1484159" y="1353502"/>
                </a:lnTo>
                <a:lnTo>
                  <a:pt x="1483841" y="1354137"/>
                </a:lnTo>
                <a:lnTo>
                  <a:pt x="1477166" y="1362392"/>
                </a:lnTo>
                <a:lnTo>
                  <a:pt x="1470808" y="1371282"/>
                </a:lnTo>
                <a:lnTo>
                  <a:pt x="1469537" y="1373505"/>
                </a:lnTo>
                <a:lnTo>
                  <a:pt x="1449192" y="1674812"/>
                </a:lnTo>
                <a:lnTo>
                  <a:pt x="1443788" y="1731962"/>
                </a:lnTo>
                <a:lnTo>
                  <a:pt x="1437431" y="1803400"/>
                </a:lnTo>
                <a:lnTo>
                  <a:pt x="1434252" y="1830705"/>
                </a:lnTo>
                <a:lnTo>
                  <a:pt x="1433934" y="1834515"/>
                </a:lnTo>
                <a:lnTo>
                  <a:pt x="1431709" y="1841817"/>
                </a:lnTo>
                <a:lnTo>
                  <a:pt x="1429166" y="1848485"/>
                </a:lnTo>
                <a:lnTo>
                  <a:pt x="1426623" y="1855152"/>
                </a:lnTo>
                <a:lnTo>
                  <a:pt x="1423126" y="1861820"/>
                </a:lnTo>
                <a:lnTo>
                  <a:pt x="1419630" y="1868805"/>
                </a:lnTo>
                <a:lnTo>
                  <a:pt x="1415815" y="1875155"/>
                </a:lnTo>
                <a:lnTo>
                  <a:pt x="1411683" y="1881822"/>
                </a:lnTo>
                <a:lnTo>
                  <a:pt x="1407232" y="1888172"/>
                </a:lnTo>
                <a:lnTo>
                  <a:pt x="1400557" y="1978660"/>
                </a:lnTo>
                <a:lnTo>
                  <a:pt x="1376398" y="2298382"/>
                </a:lnTo>
                <a:lnTo>
                  <a:pt x="1388795" y="2301557"/>
                </a:lnTo>
                <a:lnTo>
                  <a:pt x="1400875" y="2305050"/>
                </a:lnTo>
                <a:lnTo>
                  <a:pt x="1412954" y="2308225"/>
                </a:lnTo>
                <a:lnTo>
                  <a:pt x="1424080" y="2312035"/>
                </a:lnTo>
                <a:lnTo>
                  <a:pt x="1435524" y="2315845"/>
                </a:lnTo>
                <a:lnTo>
                  <a:pt x="1446014" y="2319972"/>
                </a:lnTo>
                <a:lnTo>
                  <a:pt x="1456504" y="2324100"/>
                </a:lnTo>
                <a:lnTo>
                  <a:pt x="1466358" y="2328545"/>
                </a:lnTo>
                <a:lnTo>
                  <a:pt x="1529298" y="2288857"/>
                </a:lnTo>
                <a:lnTo>
                  <a:pt x="1535656" y="2299017"/>
                </a:lnTo>
                <a:lnTo>
                  <a:pt x="1479073" y="2334895"/>
                </a:lnTo>
                <a:lnTo>
                  <a:pt x="1489881" y="2340610"/>
                </a:lnTo>
                <a:lnTo>
                  <a:pt x="1499417" y="2346325"/>
                </a:lnTo>
                <a:lnTo>
                  <a:pt x="1508954" y="2352675"/>
                </a:lnTo>
                <a:lnTo>
                  <a:pt x="1517536" y="2358707"/>
                </a:lnTo>
                <a:lnTo>
                  <a:pt x="1525483" y="2365057"/>
                </a:lnTo>
                <a:lnTo>
                  <a:pt x="1533112" y="2371725"/>
                </a:lnTo>
                <a:lnTo>
                  <a:pt x="1539788" y="2378710"/>
                </a:lnTo>
                <a:lnTo>
                  <a:pt x="1546146" y="2385695"/>
                </a:lnTo>
                <a:lnTo>
                  <a:pt x="1551867" y="2392997"/>
                </a:lnTo>
                <a:lnTo>
                  <a:pt x="1556636" y="2400300"/>
                </a:lnTo>
                <a:lnTo>
                  <a:pt x="1560768" y="2407920"/>
                </a:lnTo>
                <a:lnTo>
                  <a:pt x="1564265" y="2415857"/>
                </a:lnTo>
                <a:lnTo>
                  <a:pt x="1566808" y="2423477"/>
                </a:lnTo>
                <a:lnTo>
                  <a:pt x="1568715" y="2431732"/>
                </a:lnTo>
                <a:lnTo>
                  <a:pt x="1569987" y="2439670"/>
                </a:lnTo>
                <a:lnTo>
                  <a:pt x="1570304" y="2447925"/>
                </a:lnTo>
                <a:lnTo>
                  <a:pt x="1569987" y="2455545"/>
                </a:lnTo>
                <a:lnTo>
                  <a:pt x="1569033" y="2463165"/>
                </a:lnTo>
                <a:lnTo>
                  <a:pt x="1567126" y="2470785"/>
                </a:lnTo>
                <a:lnTo>
                  <a:pt x="1564900" y="2477770"/>
                </a:lnTo>
                <a:lnTo>
                  <a:pt x="1562040" y="2485390"/>
                </a:lnTo>
                <a:lnTo>
                  <a:pt x="1558225" y="2492057"/>
                </a:lnTo>
                <a:lnTo>
                  <a:pt x="1554093" y="2499360"/>
                </a:lnTo>
                <a:lnTo>
                  <a:pt x="1549324" y="2506027"/>
                </a:lnTo>
                <a:lnTo>
                  <a:pt x="1543920" y="2512695"/>
                </a:lnTo>
                <a:lnTo>
                  <a:pt x="1537881" y="2519362"/>
                </a:lnTo>
                <a:lnTo>
                  <a:pt x="1531523" y="2525712"/>
                </a:lnTo>
                <a:lnTo>
                  <a:pt x="1524212" y="2531745"/>
                </a:lnTo>
                <a:lnTo>
                  <a:pt x="1516901" y="2537778"/>
                </a:lnTo>
                <a:lnTo>
                  <a:pt x="1508636" y="2543810"/>
                </a:lnTo>
                <a:lnTo>
                  <a:pt x="1500053" y="2549208"/>
                </a:lnTo>
                <a:lnTo>
                  <a:pt x="1490517" y="2554923"/>
                </a:lnTo>
                <a:lnTo>
                  <a:pt x="1480980" y="2560320"/>
                </a:lnTo>
                <a:lnTo>
                  <a:pt x="1470808" y="2565083"/>
                </a:lnTo>
                <a:lnTo>
                  <a:pt x="1460318" y="2569845"/>
                </a:lnTo>
                <a:lnTo>
                  <a:pt x="1449192" y="2574608"/>
                </a:lnTo>
                <a:lnTo>
                  <a:pt x="1437749" y="2579053"/>
                </a:lnTo>
                <a:lnTo>
                  <a:pt x="1425669" y="2583180"/>
                </a:lnTo>
                <a:lnTo>
                  <a:pt x="1413272" y="2587308"/>
                </a:lnTo>
                <a:lnTo>
                  <a:pt x="1400557" y="2591118"/>
                </a:lnTo>
                <a:lnTo>
                  <a:pt x="1387206" y="2594293"/>
                </a:lnTo>
                <a:lnTo>
                  <a:pt x="1373855" y="2597785"/>
                </a:lnTo>
                <a:lnTo>
                  <a:pt x="1360186" y="2600960"/>
                </a:lnTo>
                <a:lnTo>
                  <a:pt x="1345882" y="2603500"/>
                </a:lnTo>
                <a:lnTo>
                  <a:pt x="1331259" y="2606040"/>
                </a:lnTo>
                <a:lnTo>
                  <a:pt x="1316319" y="2608263"/>
                </a:lnTo>
                <a:lnTo>
                  <a:pt x="1301061" y="2610168"/>
                </a:lnTo>
                <a:lnTo>
                  <a:pt x="1285802" y="2612073"/>
                </a:lnTo>
                <a:lnTo>
                  <a:pt x="1381166" y="2755265"/>
                </a:lnTo>
                <a:lnTo>
                  <a:pt x="1370994" y="2762250"/>
                </a:lnTo>
                <a:lnTo>
                  <a:pt x="1271816" y="2613343"/>
                </a:lnTo>
                <a:lnTo>
                  <a:pt x="1254968" y="2614613"/>
                </a:lnTo>
                <a:lnTo>
                  <a:pt x="1237167" y="2615565"/>
                </a:lnTo>
                <a:lnTo>
                  <a:pt x="1219366" y="2615883"/>
                </a:lnTo>
                <a:lnTo>
                  <a:pt x="1201246" y="2616200"/>
                </a:lnTo>
                <a:lnTo>
                  <a:pt x="1181856" y="2615883"/>
                </a:lnTo>
                <a:lnTo>
                  <a:pt x="1162465" y="2615565"/>
                </a:lnTo>
                <a:lnTo>
                  <a:pt x="1143710" y="2614295"/>
                </a:lnTo>
                <a:lnTo>
                  <a:pt x="1124955" y="2612708"/>
                </a:lnTo>
                <a:lnTo>
                  <a:pt x="1106836" y="2611120"/>
                </a:lnTo>
                <a:lnTo>
                  <a:pt x="1089035" y="2609215"/>
                </a:lnTo>
                <a:lnTo>
                  <a:pt x="1071870" y="2606358"/>
                </a:lnTo>
                <a:lnTo>
                  <a:pt x="1055022" y="2603500"/>
                </a:lnTo>
                <a:lnTo>
                  <a:pt x="1038492" y="2600008"/>
                </a:lnTo>
                <a:lnTo>
                  <a:pt x="1022598" y="2596833"/>
                </a:lnTo>
                <a:lnTo>
                  <a:pt x="1007022" y="2592705"/>
                </a:lnTo>
                <a:lnTo>
                  <a:pt x="992082" y="2588260"/>
                </a:lnTo>
                <a:lnTo>
                  <a:pt x="977777" y="2583498"/>
                </a:lnTo>
                <a:lnTo>
                  <a:pt x="963791" y="2578735"/>
                </a:lnTo>
                <a:lnTo>
                  <a:pt x="950757" y="2573338"/>
                </a:lnTo>
                <a:lnTo>
                  <a:pt x="937724" y="2568258"/>
                </a:lnTo>
                <a:lnTo>
                  <a:pt x="925645" y="2562225"/>
                </a:lnTo>
                <a:lnTo>
                  <a:pt x="914519" y="2556193"/>
                </a:lnTo>
                <a:lnTo>
                  <a:pt x="903711" y="2550160"/>
                </a:lnTo>
                <a:lnTo>
                  <a:pt x="893857" y="2543175"/>
                </a:lnTo>
                <a:lnTo>
                  <a:pt x="884321" y="2536508"/>
                </a:lnTo>
                <a:lnTo>
                  <a:pt x="875738" y="2529523"/>
                </a:lnTo>
                <a:lnTo>
                  <a:pt x="867473" y="2522220"/>
                </a:lnTo>
                <a:lnTo>
                  <a:pt x="860162" y="2514600"/>
                </a:lnTo>
                <a:lnTo>
                  <a:pt x="853804" y="2506662"/>
                </a:lnTo>
                <a:lnTo>
                  <a:pt x="848400" y="2499042"/>
                </a:lnTo>
                <a:lnTo>
                  <a:pt x="843632" y="2491105"/>
                </a:lnTo>
                <a:lnTo>
                  <a:pt x="839500" y="2482850"/>
                </a:lnTo>
                <a:lnTo>
                  <a:pt x="836639" y="2473960"/>
                </a:lnTo>
                <a:lnTo>
                  <a:pt x="834414" y="2465387"/>
                </a:lnTo>
                <a:lnTo>
                  <a:pt x="833460" y="2461260"/>
                </a:lnTo>
                <a:lnTo>
                  <a:pt x="832824" y="2456815"/>
                </a:lnTo>
                <a:lnTo>
                  <a:pt x="832506" y="2452370"/>
                </a:lnTo>
                <a:lnTo>
                  <a:pt x="832506" y="2447925"/>
                </a:lnTo>
                <a:lnTo>
                  <a:pt x="832824" y="2440305"/>
                </a:lnTo>
                <a:lnTo>
                  <a:pt x="833460" y="2432685"/>
                </a:lnTo>
                <a:lnTo>
                  <a:pt x="835367" y="2425700"/>
                </a:lnTo>
                <a:lnTo>
                  <a:pt x="837592" y="2418397"/>
                </a:lnTo>
                <a:lnTo>
                  <a:pt x="840453" y="2411412"/>
                </a:lnTo>
                <a:lnTo>
                  <a:pt x="844268" y="2404110"/>
                </a:lnTo>
                <a:lnTo>
                  <a:pt x="847765" y="2397442"/>
                </a:lnTo>
                <a:lnTo>
                  <a:pt x="852851" y="2390775"/>
                </a:lnTo>
                <a:lnTo>
                  <a:pt x="857937" y="2384107"/>
                </a:lnTo>
                <a:lnTo>
                  <a:pt x="863659" y="2377757"/>
                </a:lnTo>
                <a:lnTo>
                  <a:pt x="870016" y="2371407"/>
                </a:lnTo>
                <a:lnTo>
                  <a:pt x="877009" y="2365375"/>
                </a:lnTo>
                <a:lnTo>
                  <a:pt x="884321" y="2359342"/>
                </a:lnTo>
                <a:lnTo>
                  <a:pt x="892268" y="2353945"/>
                </a:lnTo>
                <a:lnTo>
                  <a:pt x="900533" y="2348230"/>
                </a:lnTo>
                <a:lnTo>
                  <a:pt x="909115" y="2342515"/>
                </a:lnTo>
                <a:lnTo>
                  <a:pt x="921513" y="2335847"/>
                </a:lnTo>
                <a:lnTo>
                  <a:pt x="934546" y="2329497"/>
                </a:lnTo>
                <a:lnTo>
                  <a:pt x="947897" y="2323465"/>
                </a:lnTo>
                <a:lnTo>
                  <a:pt x="962201" y="2317750"/>
                </a:lnTo>
                <a:lnTo>
                  <a:pt x="957751" y="2310765"/>
                </a:lnTo>
                <a:lnTo>
                  <a:pt x="915791" y="2248217"/>
                </a:lnTo>
                <a:lnTo>
                  <a:pt x="925645" y="2241232"/>
                </a:lnTo>
                <a:lnTo>
                  <a:pt x="969194" y="2306002"/>
                </a:lnTo>
                <a:lnTo>
                  <a:pt x="974281" y="2313622"/>
                </a:lnTo>
                <a:lnTo>
                  <a:pt x="984453" y="2310130"/>
                </a:lnTo>
                <a:lnTo>
                  <a:pt x="994625" y="2306637"/>
                </a:lnTo>
                <a:lnTo>
                  <a:pt x="1005115" y="2303780"/>
                </a:lnTo>
                <a:lnTo>
                  <a:pt x="1016241" y="2300922"/>
                </a:lnTo>
                <a:lnTo>
                  <a:pt x="1035949" y="2296160"/>
                </a:lnTo>
                <a:lnTo>
                  <a:pt x="1004797" y="1881505"/>
                </a:lnTo>
                <a:lnTo>
                  <a:pt x="998439" y="1871980"/>
                </a:lnTo>
                <a:lnTo>
                  <a:pt x="992718" y="1862455"/>
                </a:lnTo>
                <a:lnTo>
                  <a:pt x="988903" y="1856105"/>
                </a:lnTo>
                <a:lnTo>
                  <a:pt x="985724" y="1849120"/>
                </a:lnTo>
                <a:lnTo>
                  <a:pt x="982545" y="1842135"/>
                </a:lnTo>
                <a:lnTo>
                  <a:pt x="980002" y="1835150"/>
                </a:lnTo>
                <a:lnTo>
                  <a:pt x="979685" y="1830705"/>
                </a:lnTo>
                <a:lnTo>
                  <a:pt x="976506" y="1798955"/>
                </a:lnTo>
                <a:lnTo>
                  <a:pt x="968559" y="1715452"/>
                </a:lnTo>
                <a:lnTo>
                  <a:pt x="963791" y="1658620"/>
                </a:lnTo>
                <a:lnTo>
                  <a:pt x="958704" y="1594485"/>
                </a:lnTo>
                <a:lnTo>
                  <a:pt x="943128" y="1365567"/>
                </a:lnTo>
                <a:lnTo>
                  <a:pt x="939950" y="1363027"/>
                </a:lnTo>
                <a:lnTo>
                  <a:pt x="937089" y="1360487"/>
                </a:lnTo>
                <a:lnTo>
                  <a:pt x="930731" y="1354137"/>
                </a:lnTo>
                <a:lnTo>
                  <a:pt x="930413" y="1353502"/>
                </a:lnTo>
                <a:lnTo>
                  <a:pt x="930095" y="1354137"/>
                </a:lnTo>
                <a:lnTo>
                  <a:pt x="929460" y="1355725"/>
                </a:lnTo>
                <a:lnTo>
                  <a:pt x="928824" y="1358900"/>
                </a:lnTo>
                <a:lnTo>
                  <a:pt x="928506" y="1363345"/>
                </a:lnTo>
                <a:lnTo>
                  <a:pt x="928188" y="1376997"/>
                </a:lnTo>
                <a:lnTo>
                  <a:pt x="928188" y="1395095"/>
                </a:lnTo>
                <a:lnTo>
                  <a:pt x="928506" y="1417320"/>
                </a:lnTo>
                <a:lnTo>
                  <a:pt x="928824" y="1442720"/>
                </a:lnTo>
                <a:lnTo>
                  <a:pt x="930731" y="1502092"/>
                </a:lnTo>
                <a:lnTo>
                  <a:pt x="933274" y="1568450"/>
                </a:lnTo>
                <a:lnTo>
                  <a:pt x="936453" y="1636077"/>
                </a:lnTo>
                <a:lnTo>
                  <a:pt x="939632" y="1699895"/>
                </a:lnTo>
                <a:lnTo>
                  <a:pt x="942811" y="1755140"/>
                </a:lnTo>
                <a:lnTo>
                  <a:pt x="945036" y="1791652"/>
                </a:lnTo>
                <a:lnTo>
                  <a:pt x="946943" y="1815465"/>
                </a:lnTo>
                <a:lnTo>
                  <a:pt x="938996" y="1815782"/>
                </a:lnTo>
                <a:lnTo>
                  <a:pt x="929142" y="1815782"/>
                </a:lnTo>
                <a:lnTo>
                  <a:pt x="918016" y="1815782"/>
                </a:lnTo>
                <a:lnTo>
                  <a:pt x="904983" y="1814512"/>
                </a:lnTo>
                <a:lnTo>
                  <a:pt x="898625" y="1813877"/>
                </a:lnTo>
                <a:lnTo>
                  <a:pt x="891950" y="1812607"/>
                </a:lnTo>
                <a:lnTo>
                  <a:pt x="884639" y="1811337"/>
                </a:lnTo>
                <a:lnTo>
                  <a:pt x="877963" y="1809115"/>
                </a:lnTo>
                <a:lnTo>
                  <a:pt x="870970" y="1806575"/>
                </a:lnTo>
                <a:lnTo>
                  <a:pt x="863659" y="1804035"/>
                </a:lnTo>
                <a:lnTo>
                  <a:pt x="856983" y="1800542"/>
                </a:lnTo>
                <a:lnTo>
                  <a:pt x="849990" y="1797050"/>
                </a:lnTo>
                <a:lnTo>
                  <a:pt x="847765" y="1783397"/>
                </a:lnTo>
                <a:lnTo>
                  <a:pt x="845222" y="1766887"/>
                </a:lnTo>
                <a:lnTo>
                  <a:pt x="842996" y="1747520"/>
                </a:lnTo>
                <a:lnTo>
                  <a:pt x="840453" y="1725930"/>
                </a:lnTo>
                <a:lnTo>
                  <a:pt x="837592" y="1697672"/>
                </a:lnTo>
                <a:lnTo>
                  <a:pt x="834732" y="1666875"/>
                </a:lnTo>
                <a:lnTo>
                  <a:pt x="829010" y="1599565"/>
                </a:lnTo>
                <a:lnTo>
                  <a:pt x="824242" y="1529080"/>
                </a:lnTo>
                <a:lnTo>
                  <a:pt x="820109" y="1460182"/>
                </a:lnTo>
                <a:lnTo>
                  <a:pt x="816612" y="1395730"/>
                </a:lnTo>
                <a:lnTo>
                  <a:pt x="815659" y="1367155"/>
                </a:lnTo>
                <a:lnTo>
                  <a:pt x="814705" y="1341120"/>
                </a:lnTo>
                <a:lnTo>
                  <a:pt x="814387" y="1318895"/>
                </a:lnTo>
                <a:lnTo>
                  <a:pt x="814387" y="1300480"/>
                </a:lnTo>
                <a:lnTo>
                  <a:pt x="814705" y="1286827"/>
                </a:lnTo>
                <a:lnTo>
                  <a:pt x="815023" y="1281747"/>
                </a:lnTo>
                <a:lnTo>
                  <a:pt x="815659" y="1277937"/>
                </a:lnTo>
                <a:lnTo>
                  <a:pt x="816295" y="1270635"/>
                </a:lnTo>
                <a:lnTo>
                  <a:pt x="818202" y="1263332"/>
                </a:lnTo>
                <a:lnTo>
                  <a:pt x="820427" y="1256347"/>
                </a:lnTo>
                <a:lnTo>
                  <a:pt x="823288" y="1249362"/>
                </a:lnTo>
                <a:lnTo>
                  <a:pt x="827102" y="1242695"/>
                </a:lnTo>
                <a:lnTo>
                  <a:pt x="831553" y="1236345"/>
                </a:lnTo>
                <a:lnTo>
                  <a:pt x="836957" y="1229995"/>
                </a:lnTo>
                <a:lnTo>
                  <a:pt x="842679" y="1223962"/>
                </a:lnTo>
                <a:lnTo>
                  <a:pt x="849036" y="1218247"/>
                </a:lnTo>
                <a:lnTo>
                  <a:pt x="856029" y="1212532"/>
                </a:lnTo>
                <a:lnTo>
                  <a:pt x="863659" y="1207452"/>
                </a:lnTo>
                <a:lnTo>
                  <a:pt x="871606" y="1202055"/>
                </a:lnTo>
                <a:lnTo>
                  <a:pt x="879870" y="1197292"/>
                </a:lnTo>
                <a:lnTo>
                  <a:pt x="888771" y="1192847"/>
                </a:lnTo>
                <a:lnTo>
                  <a:pt x="897990" y="1188085"/>
                </a:lnTo>
                <a:lnTo>
                  <a:pt x="907844" y="1183640"/>
                </a:lnTo>
                <a:lnTo>
                  <a:pt x="917380" y="1179512"/>
                </a:lnTo>
                <a:lnTo>
                  <a:pt x="928188" y="1175385"/>
                </a:lnTo>
                <a:lnTo>
                  <a:pt x="938360" y="1171575"/>
                </a:lnTo>
                <a:lnTo>
                  <a:pt x="949168" y="1168400"/>
                </a:lnTo>
                <a:lnTo>
                  <a:pt x="971420" y="1161415"/>
                </a:lnTo>
                <a:lnTo>
                  <a:pt x="993989" y="1155382"/>
                </a:lnTo>
                <a:lnTo>
                  <a:pt x="1016876" y="1150302"/>
                </a:lnTo>
                <a:lnTo>
                  <a:pt x="1040399" y="1145540"/>
                </a:lnTo>
                <a:lnTo>
                  <a:pt x="1063287" y="1141412"/>
                </a:lnTo>
                <a:lnTo>
                  <a:pt x="1085856" y="1138237"/>
                </a:lnTo>
                <a:lnTo>
                  <a:pt x="1090942" y="1137920"/>
                </a:lnTo>
                <a:lnTo>
                  <a:pt x="1096346" y="1138237"/>
                </a:lnTo>
                <a:lnTo>
                  <a:pt x="1169776" y="1409700"/>
                </a:lnTo>
                <a:lnTo>
                  <a:pt x="1171366" y="1398587"/>
                </a:lnTo>
                <a:lnTo>
                  <a:pt x="1196796" y="1212532"/>
                </a:lnTo>
                <a:lnTo>
                  <a:pt x="1189803" y="1194117"/>
                </a:lnTo>
                <a:lnTo>
                  <a:pt x="1203472" y="1169670"/>
                </a:lnTo>
                <a:lnTo>
                  <a:pt x="1235895" y="1169670"/>
                </a:lnTo>
                <a:lnTo>
                  <a:pt x="1249246" y="1194117"/>
                </a:lnTo>
                <a:lnTo>
                  <a:pt x="1242889" y="1216025"/>
                </a:lnTo>
                <a:lnTo>
                  <a:pt x="1265776" y="1412557"/>
                </a:lnTo>
                <a:lnTo>
                  <a:pt x="1325855" y="1146810"/>
                </a:lnTo>
                <a:lnTo>
                  <a:pt x="1332849" y="1143317"/>
                </a:lnTo>
                <a:lnTo>
                  <a:pt x="1337935" y="1141095"/>
                </a:lnTo>
                <a:lnTo>
                  <a:pt x="1341113" y="1139190"/>
                </a:lnTo>
                <a:lnTo>
                  <a:pt x="1341749" y="1138555"/>
                </a:lnTo>
                <a:lnTo>
                  <a:pt x="1341749" y="1138237"/>
                </a:lnTo>
                <a:lnTo>
                  <a:pt x="1352557" y="1136967"/>
                </a:lnTo>
                <a:lnTo>
                  <a:pt x="1364001" y="1136650"/>
                </a:lnTo>
                <a:close/>
                <a:moveTo>
                  <a:pt x="276860" y="1112205"/>
                </a:moveTo>
                <a:lnTo>
                  <a:pt x="257810" y="1112523"/>
                </a:lnTo>
                <a:lnTo>
                  <a:pt x="239395" y="1114113"/>
                </a:lnTo>
                <a:lnTo>
                  <a:pt x="236537" y="1138913"/>
                </a:lnTo>
                <a:lnTo>
                  <a:pt x="176212" y="1139866"/>
                </a:lnTo>
                <a:lnTo>
                  <a:pt x="175260" y="1124923"/>
                </a:lnTo>
                <a:lnTo>
                  <a:pt x="166687" y="1127784"/>
                </a:lnTo>
                <a:lnTo>
                  <a:pt x="158432" y="1130328"/>
                </a:lnTo>
                <a:lnTo>
                  <a:pt x="151130" y="1132872"/>
                </a:lnTo>
                <a:lnTo>
                  <a:pt x="143827" y="1136051"/>
                </a:lnTo>
                <a:lnTo>
                  <a:pt x="137160" y="1138913"/>
                </a:lnTo>
                <a:lnTo>
                  <a:pt x="130810" y="1142410"/>
                </a:lnTo>
                <a:lnTo>
                  <a:pt x="125095" y="1145271"/>
                </a:lnTo>
                <a:lnTo>
                  <a:pt x="119697" y="1148769"/>
                </a:lnTo>
                <a:lnTo>
                  <a:pt x="115252" y="1152584"/>
                </a:lnTo>
                <a:lnTo>
                  <a:pt x="111125" y="1155763"/>
                </a:lnTo>
                <a:lnTo>
                  <a:pt x="107315" y="1159261"/>
                </a:lnTo>
                <a:lnTo>
                  <a:pt x="104457" y="1163076"/>
                </a:lnTo>
                <a:lnTo>
                  <a:pt x="102235" y="1166891"/>
                </a:lnTo>
                <a:lnTo>
                  <a:pt x="100647" y="1170071"/>
                </a:lnTo>
                <a:lnTo>
                  <a:pt x="99377" y="1173886"/>
                </a:lnTo>
                <a:lnTo>
                  <a:pt x="99060" y="1177384"/>
                </a:lnTo>
                <a:lnTo>
                  <a:pt x="99377" y="1180245"/>
                </a:lnTo>
                <a:lnTo>
                  <a:pt x="100330" y="1183425"/>
                </a:lnTo>
                <a:lnTo>
                  <a:pt x="101282" y="1186286"/>
                </a:lnTo>
                <a:lnTo>
                  <a:pt x="102870" y="1189148"/>
                </a:lnTo>
                <a:lnTo>
                  <a:pt x="104775" y="1192009"/>
                </a:lnTo>
                <a:lnTo>
                  <a:pt x="106997" y="1195188"/>
                </a:lnTo>
                <a:lnTo>
                  <a:pt x="109537" y="1197732"/>
                </a:lnTo>
                <a:lnTo>
                  <a:pt x="112712" y="1200593"/>
                </a:lnTo>
                <a:lnTo>
                  <a:pt x="116205" y="1203455"/>
                </a:lnTo>
                <a:lnTo>
                  <a:pt x="119697" y="1206316"/>
                </a:lnTo>
                <a:lnTo>
                  <a:pt x="124460" y="1208860"/>
                </a:lnTo>
                <a:lnTo>
                  <a:pt x="128905" y="1211721"/>
                </a:lnTo>
                <a:lnTo>
                  <a:pt x="138747" y="1216809"/>
                </a:lnTo>
                <a:lnTo>
                  <a:pt x="149860" y="1221896"/>
                </a:lnTo>
                <a:lnTo>
                  <a:pt x="162242" y="1226347"/>
                </a:lnTo>
                <a:lnTo>
                  <a:pt x="175895" y="1230162"/>
                </a:lnTo>
                <a:lnTo>
                  <a:pt x="190500" y="1233977"/>
                </a:lnTo>
                <a:lnTo>
                  <a:pt x="206375" y="1236839"/>
                </a:lnTo>
                <a:lnTo>
                  <a:pt x="222885" y="1239383"/>
                </a:lnTo>
                <a:lnTo>
                  <a:pt x="240030" y="1241290"/>
                </a:lnTo>
                <a:lnTo>
                  <a:pt x="258127" y="1242562"/>
                </a:lnTo>
                <a:lnTo>
                  <a:pt x="276860" y="1242880"/>
                </a:lnTo>
                <a:lnTo>
                  <a:pt x="295910" y="1242562"/>
                </a:lnTo>
                <a:lnTo>
                  <a:pt x="313690" y="1241290"/>
                </a:lnTo>
                <a:lnTo>
                  <a:pt x="331153" y="1239383"/>
                </a:lnTo>
                <a:lnTo>
                  <a:pt x="347663" y="1236839"/>
                </a:lnTo>
                <a:lnTo>
                  <a:pt x="363220" y="1233977"/>
                </a:lnTo>
                <a:lnTo>
                  <a:pt x="377825" y="1230162"/>
                </a:lnTo>
                <a:lnTo>
                  <a:pt x="391160" y="1226347"/>
                </a:lnTo>
                <a:lnTo>
                  <a:pt x="403860" y="1221896"/>
                </a:lnTo>
                <a:lnTo>
                  <a:pt x="414973" y="1216809"/>
                </a:lnTo>
                <a:lnTo>
                  <a:pt x="425133" y="1211721"/>
                </a:lnTo>
                <a:lnTo>
                  <a:pt x="429578" y="1208860"/>
                </a:lnTo>
                <a:lnTo>
                  <a:pt x="433705" y="1206316"/>
                </a:lnTo>
                <a:lnTo>
                  <a:pt x="437515" y="1203455"/>
                </a:lnTo>
                <a:lnTo>
                  <a:pt x="441008" y="1200593"/>
                </a:lnTo>
                <a:lnTo>
                  <a:pt x="444183" y="1197732"/>
                </a:lnTo>
                <a:lnTo>
                  <a:pt x="447040" y="1195188"/>
                </a:lnTo>
                <a:lnTo>
                  <a:pt x="449263" y="1192009"/>
                </a:lnTo>
                <a:lnTo>
                  <a:pt x="451168" y="1189148"/>
                </a:lnTo>
                <a:lnTo>
                  <a:pt x="452438" y="1186286"/>
                </a:lnTo>
                <a:lnTo>
                  <a:pt x="453708" y="1183425"/>
                </a:lnTo>
                <a:lnTo>
                  <a:pt x="454343" y="1180245"/>
                </a:lnTo>
                <a:lnTo>
                  <a:pt x="454343" y="1177384"/>
                </a:lnTo>
                <a:lnTo>
                  <a:pt x="454025" y="1173568"/>
                </a:lnTo>
                <a:lnTo>
                  <a:pt x="453073" y="1169435"/>
                </a:lnTo>
                <a:lnTo>
                  <a:pt x="450850" y="1165620"/>
                </a:lnTo>
                <a:lnTo>
                  <a:pt x="447993" y="1161486"/>
                </a:lnTo>
                <a:lnTo>
                  <a:pt x="444183" y="1157671"/>
                </a:lnTo>
                <a:lnTo>
                  <a:pt x="440055" y="1153538"/>
                </a:lnTo>
                <a:lnTo>
                  <a:pt x="435293" y="1149723"/>
                </a:lnTo>
                <a:lnTo>
                  <a:pt x="429578" y="1146225"/>
                </a:lnTo>
                <a:lnTo>
                  <a:pt x="423228" y="1142728"/>
                </a:lnTo>
                <a:lnTo>
                  <a:pt x="416560" y="1138913"/>
                </a:lnTo>
                <a:lnTo>
                  <a:pt x="408940" y="1135415"/>
                </a:lnTo>
                <a:lnTo>
                  <a:pt x="400685" y="1132554"/>
                </a:lnTo>
                <a:lnTo>
                  <a:pt x="392113" y="1129692"/>
                </a:lnTo>
                <a:lnTo>
                  <a:pt x="382905" y="1126513"/>
                </a:lnTo>
                <a:lnTo>
                  <a:pt x="373380" y="1123969"/>
                </a:lnTo>
                <a:lnTo>
                  <a:pt x="363220" y="1121744"/>
                </a:lnTo>
                <a:lnTo>
                  <a:pt x="361633" y="1139866"/>
                </a:lnTo>
                <a:lnTo>
                  <a:pt x="304165" y="1139866"/>
                </a:lnTo>
                <a:lnTo>
                  <a:pt x="300673" y="1113477"/>
                </a:lnTo>
                <a:lnTo>
                  <a:pt x="288925" y="1112523"/>
                </a:lnTo>
                <a:lnTo>
                  <a:pt x="276860" y="1112205"/>
                </a:lnTo>
                <a:close/>
                <a:moveTo>
                  <a:pt x="1696009" y="1087438"/>
                </a:moveTo>
                <a:lnTo>
                  <a:pt x="1706562" y="1093141"/>
                </a:lnTo>
                <a:lnTo>
                  <a:pt x="1628215" y="1238251"/>
                </a:lnTo>
                <a:lnTo>
                  <a:pt x="1617662" y="1232865"/>
                </a:lnTo>
                <a:lnTo>
                  <a:pt x="1696009" y="1087438"/>
                </a:lnTo>
                <a:close/>
                <a:moveTo>
                  <a:pt x="2290762" y="1082675"/>
                </a:moveTo>
                <a:lnTo>
                  <a:pt x="2349183" y="1093734"/>
                </a:lnTo>
                <a:lnTo>
                  <a:pt x="2351088" y="1094049"/>
                </a:lnTo>
                <a:lnTo>
                  <a:pt x="2352993" y="1095313"/>
                </a:lnTo>
                <a:lnTo>
                  <a:pt x="2354580" y="1096893"/>
                </a:lnTo>
                <a:lnTo>
                  <a:pt x="2356168" y="1098473"/>
                </a:lnTo>
                <a:lnTo>
                  <a:pt x="2357438" y="1101001"/>
                </a:lnTo>
                <a:lnTo>
                  <a:pt x="2358708" y="1103528"/>
                </a:lnTo>
                <a:lnTo>
                  <a:pt x="2360613" y="1109848"/>
                </a:lnTo>
                <a:lnTo>
                  <a:pt x="2362200" y="1116483"/>
                </a:lnTo>
                <a:lnTo>
                  <a:pt x="2363470" y="1124066"/>
                </a:lnTo>
                <a:lnTo>
                  <a:pt x="2365058" y="1138600"/>
                </a:lnTo>
                <a:lnTo>
                  <a:pt x="2365375" y="1141760"/>
                </a:lnTo>
                <a:lnTo>
                  <a:pt x="2365058" y="1143971"/>
                </a:lnTo>
                <a:lnTo>
                  <a:pt x="2364740" y="1144919"/>
                </a:lnTo>
                <a:lnTo>
                  <a:pt x="2363470" y="1145867"/>
                </a:lnTo>
                <a:lnTo>
                  <a:pt x="2362835" y="1145235"/>
                </a:lnTo>
                <a:lnTo>
                  <a:pt x="2361248" y="1144603"/>
                </a:lnTo>
                <a:lnTo>
                  <a:pt x="2359660" y="1143655"/>
                </a:lnTo>
                <a:lnTo>
                  <a:pt x="2358708" y="1142076"/>
                </a:lnTo>
                <a:lnTo>
                  <a:pt x="2355533" y="1137968"/>
                </a:lnTo>
                <a:lnTo>
                  <a:pt x="2352993" y="1133545"/>
                </a:lnTo>
                <a:lnTo>
                  <a:pt x="2351088" y="1128489"/>
                </a:lnTo>
                <a:lnTo>
                  <a:pt x="2350453" y="1126593"/>
                </a:lnTo>
                <a:lnTo>
                  <a:pt x="2350453" y="1124698"/>
                </a:lnTo>
                <a:lnTo>
                  <a:pt x="2350135" y="1121854"/>
                </a:lnTo>
                <a:lnTo>
                  <a:pt x="2349183" y="1119958"/>
                </a:lnTo>
                <a:lnTo>
                  <a:pt x="2347913" y="1118694"/>
                </a:lnTo>
                <a:lnTo>
                  <a:pt x="2346960" y="1118378"/>
                </a:lnTo>
                <a:lnTo>
                  <a:pt x="2346643" y="1118378"/>
                </a:lnTo>
                <a:lnTo>
                  <a:pt x="2346008" y="1118378"/>
                </a:lnTo>
                <a:lnTo>
                  <a:pt x="2345055" y="1119326"/>
                </a:lnTo>
                <a:lnTo>
                  <a:pt x="2344420" y="1119958"/>
                </a:lnTo>
                <a:lnTo>
                  <a:pt x="2343785" y="1120906"/>
                </a:lnTo>
                <a:lnTo>
                  <a:pt x="2342833" y="1124066"/>
                </a:lnTo>
                <a:lnTo>
                  <a:pt x="2342515" y="1128173"/>
                </a:lnTo>
                <a:lnTo>
                  <a:pt x="2342198" y="1132597"/>
                </a:lnTo>
                <a:lnTo>
                  <a:pt x="2341245" y="1136704"/>
                </a:lnTo>
                <a:lnTo>
                  <a:pt x="2340293" y="1140180"/>
                </a:lnTo>
                <a:lnTo>
                  <a:pt x="2339023" y="1141760"/>
                </a:lnTo>
                <a:lnTo>
                  <a:pt x="2338070" y="1143023"/>
                </a:lnTo>
                <a:lnTo>
                  <a:pt x="2336800" y="1144287"/>
                </a:lnTo>
                <a:lnTo>
                  <a:pt x="2335530" y="1145235"/>
                </a:lnTo>
                <a:lnTo>
                  <a:pt x="2333625" y="1146183"/>
                </a:lnTo>
                <a:lnTo>
                  <a:pt x="2331720" y="1146815"/>
                </a:lnTo>
                <a:lnTo>
                  <a:pt x="2329815" y="1147131"/>
                </a:lnTo>
                <a:lnTo>
                  <a:pt x="2326957" y="1147763"/>
                </a:lnTo>
                <a:lnTo>
                  <a:pt x="2321877" y="1147763"/>
                </a:lnTo>
                <a:lnTo>
                  <a:pt x="2319655" y="1147131"/>
                </a:lnTo>
                <a:lnTo>
                  <a:pt x="2317432" y="1146499"/>
                </a:lnTo>
                <a:lnTo>
                  <a:pt x="2315210" y="1145235"/>
                </a:lnTo>
                <a:lnTo>
                  <a:pt x="2313305" y="1144287"/>
                </a:lnTo>
                <a:lnTo>
                  <a:pt x="2311400" y="1142392"/>
                </a:lnTo>
                <a:lnTo>
                  <a:pt x="2309495" y="1140812"/>
                </a:lnTo>
                <a:lnTo>
                  <a:pt x="2306002" y="1136388"/>
                </a:lnTo>
                <a:lnTo>
                  <a:pt x="2303145" y="1131649"/>
                </a:lnTo>
                <a:lnTo>
                  <a:pt x="2300922" y="1125962"/>
                </a:lnTo>
                <a:lnTo>
                  <a:pt x="2298382" y="1120274"/>
                </a:lnTo>
                <a:lnTo>
                  <a:pt x="2296795" y="1114271"/>
                </a:lnTo>
                <a:lnTo>
                  <a:pt x="2295207" y="1108268"/>
                </a:lnTo>
                <a:lnTo>
                  <a:pt x="2293620" y="1102580"/>
                </a:lnTo>
                <a:lnTo>
                  <a:pt x="2291715" y="1092470"/>
                </a:lnTo>
                <a:lnTo>
                  <a:pt x="2291080" y="1085519"/>
                </a:lnTo>
                <a:lnTo>
                  <a:pt x="2290762" y="1082675"/>
                </a:lnTo>
                <a:close/>
                <a:moveTo>
                  <a:pt x="2847975" y="1081088"/>
                </a:moveTo>
                <a:lnTo>
                  <a:pt x="2847658" y="1083616"/>
                </a:lnTo>
                <a:lnTo>
                  <a:pt x="2846705" y="1090883"/>
                </a:lnTo>
                <a:lnTo>
                  <a:pt x="2844800" y="1100993"/>
                </a:lnTo>
                <a:lnTo>
                  <a:pt x="2843530" y="1106997"/>
                </a:lnTo>
                <a:lnTo>
                  <a:pt x="2842260" y="1113000"/>
                </a:lnTo>
                <a:lnTo>
                  <a:pt x="2840355" y="1119003"/>
                </a:lnTo>
                <a:lnTo>
                  <a:pt x="2838133" y="1124375"/>
                </a:lnTo>
                <a:lnTo>
                  <a:pt x="2835275" y="1130062"/>
                </a:lnTo>
                <a:lnTo>
                  <a:pt x="2832735" y="1134801"/>
                </a:lnTo>
                <a:lnTo>
                  <a:pt x="2829243" y="1139225"/>
                </a:lnTo>
                <a:lnTo>
                  <a:pt x="2827338" y="1140805"/>
                </a:lnTo>
                <a:lnTo>
                  <a:pt x="2825433" y="1142384"/>
                </a:lnTo>
                <a:lnTo>
                  <a:pt x="2823845" y="1143964"/>
                </a:lnTo>
                <a:lnTo>
                  <a:pt x="2821305" y="1144596"/>
                </a:lnTo>
                <a:lnTo>
                  <a:pt x="2819083" y="1145544"/>
                </a:lnTo>
                <a:lnTo>
                  <a:pt x="2816860" y="1145860"/>
                </a:lnTo>
                <a:lnTo>
                  <a:pt x="2811145" y="1146176"/>
                </a:lnTo>
                <a:lnTo>
                  <a:pt x="2808922" y="1145860"/>
                </a:lnTo>
                <a:lnTo>
                  <a:pt x="2807017" y="1145544"/>
                </a:lnTo>
                <a:lnTo>
                  <a:pt x="2804795" y="1144596"/>
                </a:lnTo>
                <a:lnTo>
                  <a:pt x="2803525" y="1143964"/>
                </a:lnTo>
                <a:lnTo>
                  <a:pt x="2801937" y="1142700"/>
                </a:lnTo>
                <a:lnTo>
                  <a:pt x="2800667" y="1141752"/>
                </a:lnTo>
                <a:lnTo>
                  <a:pt x="2799715" y="1140173"/>
                </a:lnTo>
                <a:lnTo>
                  <a:pt x="2798445" y="1138593"/>
                </a:lnTo>
                <a:lnTo>
                  <a:pt x="2796857" y="1135433"/>
                </a:lnTo>
                <a:lnTo>
                  <a:pt x="2796222" y="1131326"/>
                </a:lnTo>
                <a:lnTo>
                  <a:pt x="2796222" y="1126586"/>
                </a:lnTo>
                <a:lnTo>
                  <a:pt x="2795905" y="1122163"/>
                </a:lnTo>
                <a:lnTo>
                  <a:pt x="2794635" y="1119319"/>
                </a:lnTo>
                <a:lnTo>
                  <a:pt x="2794317" y="1118371"/>
                </a:lnTo>
                <a:lnTo>
                  <a:pt x="2793682" y="1117423"/>
                </a:lnTo>
                <a:lnTo>
                  <a:pt x="2792730" y="1117107"/>
                </a:lnTo>
                <a:lnTo>
                  <a:pt x="2792095" y="1117107"/>
                </a:lnTo>
                <a:lnTo>
                  <a:pt x="2791460" y="1117107"/>
                </a:lnTo>
                <a:lnTo>
                  <a:pt x="2790507" y="1117107"/>
                </a:lnTo>
                <a:lnTo>
                  <a:pt x="2789555" y="1118371"/>
                </a:lnTo>
                <a:lnTo>
                  <a:pt x="2788602" y="1120267"/>
                </a:lnTo>
                <a:lnTo>
                  <a:pt x="2788285" y="1123427"/>
                </a:lnTo>
                <a:lnTo>
                  <a:pt x="2787967" y="1125322"/>
                </a:lnTo>
                <a:lnTo>
                  <a:pt x="2787650" y="1127218"/>
                </a:lnTo>
                <a:lnTo>
                  <a:pt x="2785745" y="1131642"/>
                </a:lnTo>
                <a:lnTo>
                  <a:pt x="2783205" y="1136381"/>
                </a:lnTo>
                <a:lnTo>
                  <a:pt x="2780030" y="1140489"/>
                </a:lnTo>
                <a:lnTo>
                  <a:pt x="2778442" y="1142068"/>
                </a:lnTo>
                <a:lnTo>
                  <a:pt x="2777490" y="1143332"/>
                </a:lnTo>
                <a:lnTo>
                  <a:pt x="2775902" y="1143964"/>
                </a:lnTo>
                <a:lnTo>
                  <a:pt x="2774950" y="1143964"/>
                </a:lnTo>
                <a:lnTo>
                  <a:pt x="2773997" y="1143648"/>
                </a:lnTo>
                <a:lnTo>
                  <a:pt x="2773680" y="1142384"/>
                </a:lnTo>
                <a:lnTo>
                  <a:pt x="2773362" y="1140173"/>
                </a:lnTo>
                <a:lnTo>
                  <a:pt x="2773362" y="1137329"/>
                </a:lnTo>
                <a:lnTo>
                  <a:pt x="2775267" y="1122479"/>
                </a:lnTo>
                <a:lnTo>
                  <a:pt x="2776220" y="1115212"/>
                </a:lnTo>
                <a:lnTo>
                  <a:pt x="2777807" y="1108261"/>
                </a:lnTo>
                <a:lnTo>
                  <a:pt x="2780030" y="1101941"/>
                </a:lnTo>
                <a:lnTo>
                  <a:pt x="2781300" y="1099414"/>
                </a:lnTo>
                <a:lnTo>
                  <a:pt x="2782252" y="1097202"/>
                </a:lnTo>
                <a:lnTo>
                  <a:pt x="2783840" y="1095306"/>
                </a:lnTo>
                <a:lnTo>
                  <a:pt x="2785427" y="1093410"/>
                </a:lnTo>
                <a:lnTo>
                  <a:pt x="2787332" y="1092778"/>
                </a:lnTo>
                <a:lnTo>
                  <a:pt x="2789237" y="1092147"/>
                </a:lnTo>
                <a:lnTo>
                  <a:pt x="2847975" y="1081088"/>
                </a:lnTo>
                <a:close/>
                <a:moveTo>
                  <a:pt x="2154535" y="1031875"/>
                </a:moveTo>
                <a:lnTo>
                  <a:pt x="2276475" y="1148694"/>
                </a:lnTo>
                <a:lnTo>
                  <a:pt x="2268240" y="1157288"/>
                </a:lnTo>
                <a:lnTo>
                  <a:pt x="2146300" y="1040469"/>
                </a:lnTo>
                <a:lnTo>
                  <a:pt x="2154535" y="1031875"/>
                </a:lnTo>
                <a:close/>
                <a:moveTo>
                  <a:pt x="951225" y="992188"/>
                </a:moveTo>
                <a:lnTo>
                  <a:pt x="954087" y="1004130"/>
                </a:lnTo>
                <a:lnTo>
                  <a:pt x="747081" y="1054101"/>
                </a:lnTo>
                <a:lnTo>
                  <a:pt x="744537" y="1042158"/>
                </a:lnTo>
                <a:lnTo>
                  <a:pt x="951225" y="992188"/>
                </a:lnTo>
                <a:close/>
                <a:moveTo>
                  <a:pt x="263208" y="913173"/>
                </a:moveTo>
                <a:lnTo>
                  <a:pt x="242887" y="1082955"/>
                </a:lnTo>
                <a:lnTo>
                  <a:pt x="259715" y="1082001"/>
                </a:lnTo>
                <a:lnTo>
                  <a:pt x="276860" y="1081683"/>
                </a:lnTo>
                <a:lnTo>
                  <a:pt x="296863" y="1082001"/>
                </a:lnTo>
                <a:lnTo>
                  <a:pt x="275590" y="913173"/>
                </a:lnTo>
                <a:lnTo>
                  <a:pt x="271780" y="913491"/>
                </a:lnTo>
                <a:lnTo>
                  <a:pt x="267970" y="913491"/>
                </a:lnTo>
                <a:lnTo>
                  <a:pt x="265748" y="913491"/>
                </a:lnTo>
                <a:lnTo>
                  <a:pt x="263208" y="913173"/>
                </a:lnTo>
                <a:close/>
                <a:moveTo>
                  <a:pt x="1967124" y="852488"/>
                </a:moveTo>
                <a:lnTo>
                  <a:pt x="2032000" y="915353"/>
                </a:lnTo>
                <a:lnTo>
                  <a:pt x="2023538" y="923926"/>
                </a:lnTo>
                <a:lnTo>
                  <a:pt x="1958975" y="861378"/>
                </a:lnTo>
                <a:lnTo>
                  <a:pt x="1967124" y="852488"/>
                </a:lnTo>
                <a:close/>
                <a:moveTo>
                  <a:pt x="71437" y="820738"/>
                </a:moveTo>
                <a:lnTo>
                  <a:pt x="113846" y="828515"/>
                </a:lnTo>
                <a:lnTo>
                  <a:pt x="115452" y="828826"/>
                </a:lnTo>
                <a:lnTo>
                  <a:pt x="116737" y="829759"/>
                </a:lnTo>
                <a:lnTo>
                  <a:pt x="117701" y="830692"/>
                </a:lnTo>
                <a:lnTo>
                  <a:pt x="118986" y="832247"/>
                </a:lnTo>
                <a:lnTo>
                  <a:pt x="120914" y="835669"/>
                </a:lnTo>
                <a:lnTo>
                  <a:pt x="121878" y="840024"/>
                </a:lnTo>
                <a:lnTo>
                  <a:pt x="123163" y="844690"/>
                </a:lnTo>
                <a:lnTo>
                  <a:pt x="124127" y="850289"/>
                </a:lnTo>
                <a:lnTo>
                  <a:pt x="125412" y="860555"/>
                </a:lnTo>
                <a:lnTo>
                  <a:pt x="125412" y="862732"/>
                </a:lnTo>
                <a:lnTo>
                  <a:pt x="125412" y="863976"/>
                </a:lnTo>
                <a:lnTo>
                  <a:pt x="125090" y="864909"/>
                </a:lnTo>
                <a:lnTo>
                  <a:pt x="124127" y="865532"/>
                </a:lnTo>
                <a:lnTo>
                  <a:pt x="123484" y="865532"/>
                </a:lnTo>
                <a:lnTo>
                  <a:pt x="122842" y="864598"/>
                </a:lnTo>
                <a:lnTo>
                  <a:pt x="120271" y="862732"/>
                </a:lnTo>
                <a:lnTo>
                  <a:pt x="118344" y="859932"/>
                </a:lnTo>
                <a:lnTo>
                  <a:pt x="116737" y="856511"/>
                </a:lnTo>
                <a:lnTo>
                  <a:pt x="115131" y="853089"/>
                </a:lnTo>
                <a:lnTo>
                  <a:pt x="114810" y="850600"/>
                </a:lnTo>
                <a:lnTo>
                  <a:pt x="114167" y="848423"/>
                </a:lnTo>
                <a:lnTo>
                  <a:pt x="113846" y="846868"/>
                </a:lnTo>
                <a:lnTo>
                  <a:pt x="112882" y="846245"/>
                </a:lnTo>
                <a:lnTo>
                  <a:pt x="111597" y="846245"/>
                </a:lnTo>
                <a:lnTo>
                  <a:pt x="110954" y="846556"/>
                </a:lnTo>
                <a:lnTo>
                  <a:pt x="109669" y="847801"/>
                </a:lnTo>
                <a:lnTo>
                  <a:pt x="109348" y="849978"/>
                </a:lnTo>
                <a:lnTo>
                  <a:pt x="109026" y="852778"/>
                </a:lnTo>
                <a:lnTo>
                  <a:pt x="108705" y="856200"/>
                </a:lnTo>
                <a:lnTo>
                  <a:pt x="108384" y="858999"/>
                </a:lnTo>
                <a:lnTo>
                  <a:pt x="107099" y="861799"/>
                </a:lnTo>
                <a:lnTo>
                  <a:pt x="105492" y="863665"/>
                </a:lnTo>
                <a:lnTo>
                  <a:pt x="103565" y="864909"/>
                </a:lnTo>
                <a:lnTo>
                  <a:pt x="100994" y="866154"/>
                </a:lnTo>
                <a:lnTo>
                  <a:pt x="98103" y="866776"/>
                </a:lnTo>
                <a:lnTo>
                  <a:pt x="93926" y="866465"/>
                </a:lnTo>
                <a:lnTo>
                  <a:pt x="92320" y="866465"/>
                </a:lnTo>
                <a:lnTo>
                  <a:pt x="90392" y="865843"/>
                </a:lnTo>
                <a:lnTo>
                  <a:pt x="87822" y="864287"/>
                </a:lnTo>
                <a:lnTo>
                  <a:pt x="84931" y="861799"/>
                </a:lnTo>
                <a:lnTo>
                  <a:pt x="82360" y="858688"/>
                </a:lnTo>
                <a:lnTo>
                  <a:pt x="80433" y="855577"/>
                </a:lnTo>
                <a:lnTo>
                  <a:pt x="78505" y="851534"/>
                </a:lnTo>
                <a:lnTo>
                  <a:pt x="76899" y="847490"/>
                </a:lnTo>
                <a:lnTo>
                  <a:pt x="75613" y="843446"/>
                </a:lnTo>
                <a:lnTo>
                  <a:pt x="73686" y="834736"/>
                </a:lnTo>
                <a:lnTo>
                  <a:pt x="72079" y="827892"/>
                </a:lnTo>
                <a:lnTo>
                  <a:pt x="71437" y="820738"/>
                </a:lnTo>
                <a:close/>
                <a:moveTo>
                  <a:pt x="471487" y="819150"/>
                </a:moveTo>
                <a:lnTo>
                  <a:pt x="470534" y="826277"/>
                </a:lnTo>
                <a:lnTo>
                  <a:pt x="468947" y="833729"/>
                </a:lnTo>
                <a:lnTo>
                  <a:pt x="467042" y="842152"/>
                </a:lnTo>
                <a:lnTo>
                  <a:pt x="465772" y="846688"/>
                </a:lnTo>
                <a:lnTo>
                  <a:pt x="464184" y="850900"/>
                </a:lnTo>
                <a:lnTo>
                  <a:pt x="462279" y="854788"/>
                </a:lnTo>
                <a:lnTo>
                  <a:pt x="460374" y="858675"/>
                </a:lnTo>
                <a:lnTo>
                  <a:pt x="457834" y="861591"/>
                </a:lnTo>
                <a:lnTo>
                  <a:pt x="455294" y="864507"/>
                </a:lnTo>
                <a:lnTo>
                  <a:pt x="452119" y="865803"/>
                </a:lnTo>
                <a:lnTo>
                  <a:pt x="450532" y="866451"/>
                </a:lnTo>
                <a:lnTo>
                  <a:pt x="449262" y="866775"/>
                </a:lnTo>
                <a:lnTo>
                  <a:pt x="445134" y="866775"/>
                </a:lnTo>
                <a:lnTo>
                  <a:pt x="441959" y="866451"/>
                </a:lnTo>
                <a:lnTo>
                  <a:pt x="439419" y="865155"/>
                </a:lnTo>
                <a:lnTo>
                  <a:pt x="437514" y="863535"/>
                </a:lnTo>
                <a:lnTo>
                  <a:pt x="435927" y="861267"/>
                </a:lnTo>
                <a:lnTo>
                  <a:pt x="434974" y="858999"/>
                </a:lnTo>
                <a:lnTo>
                  <a:pt x="434022" y="856084"/>
                </a:lnTo>
                <a:lnTo>
                  <a:pt x="434022" y="852520"/>
                </a:lnTo>
                <a:lnTo>
                  <a:pt x="433704" y="849280"/>
                </a:lnTo>
                <a:lnTo>
                  <a:pt x="433387" y="847012"/>
                </a:lnTo>
                <a:lnTo>
                  <a:pt x="432117" y="846040"/>
                </a:lnTo>
                <a:lnTo>
                  <a:pt x="431482" y="845068"/>
                </a:lnTo>
                <a:lnTo>
                  <a:pt x="430212" y="845716"/>
                </a:lnTo>
                <a:lnTo>
                  <a:pt x="429259" y="846364"/>
                </a:lnTo>
                <a:lnTo>
                  <a:pt x="428942" y="847984"/>
                </a:lnTo>
                <a:lnTo>
                  <a:pt x="428624" y="850252"/>
                </a:lnTo>
                <a:lnTo>
                  <a:pt x="427989" y="852844"/>
                </a:lnTo>
                <a:lnTo>
                  <a:pt x="426719" y="856408"/>
                </a:lnTo>
                <a:lnTo>
                  <a:pt x="424814" y="859647"/>
                </a:lnTo>
                <a:lnTo>
                  <a:pt x="422592" y="862563"/>
                </a:lnTo>
                <a:lnTo>
                  <a:pt x="420687" y="864831"/>
                </a:lnTo>
                <a:lnTo>
                  <a:pt x="419734" y="865155"/>
                </a:lnTo>
                <a:lnTo>
                  <a:pt x="419099" y="865479"/>
                </a:lnTo>
                <a:lnTo>
                  <a:pt x="418464" y="865155"/>
                </a:lnTo>
                <a:lnTo>
                  <a:pt x="417829" y="863859"/>
                </a:lnTo>
                <a:lnTo>
                  <a:pt x="417512" y="862563"/>
                </a:lnTo>
                <a:lnTo>
                  <a:pt x="417829" y="860619"/>
                </a:lnTo>
                <a:lnTo>
                  <a:pt x="419099" y="849280"/>
                </a:lnTo>
                <a:lnTo>
                  <a:pt x="419734" y="844096"/>
                </a:lnTo>
                <a:lnTo>
                  <a:pt x="421004" y="838913"/>
                </a:lnTo>
                <a:lnTo>
                  <a:pt x="422592" y="834377"/>
                </a:lnTo>
                <a:lnTo>
                  <a:pt x="424179" y="830489"/>
                </a:lnTo>
                <a:lnTo>
                  <a:pt x="425449" y="829193"/>
                </a:lnTo>
                <a:lnTo>
                  <a:pt x="426719" y="828221"/>
                </a:lnTo>
                <a:lnTo>
                  <a:pt x="427672" y="827573"/>
                </a:lnTo>
                <a:lnTo>
                  <a:pt x="429259" y="827249"/>
                </a:lnTo>
                <a:lnTo>
                  <a:pt x="471487" y="819150"/>
                </a:lnTo>
                <a:close/>
                <a:moveTo>
                  <a:pt x="1825625" y="773113"/>
                </a:moveTo>
                <a:lnTo>
                  <a:pt x="1867021" y="773113"/>
                </a:lnTo>
                <a:lnTo>
                  <a:pt x="1873657" y="778074"/>
                </a:lnTo>
                <a:lnTo>
                  <a:pt x="1879660" y="782704"/>
                </a:lnTo>
                <a:lnTo>
                  <a:pt x="1885664" y="787996"/>
                </a:lnTo>
                <a:lnTo>
                  <a:pt x="1888192" y="790972"/>
                </a:lnTo>
                <a:lnTo>
                  <a:pt x="1890404" y="793618"/>
                </a:lnTo>
                <a:lnTo>
                  <a:pt x="1891668" y="796264"/>
                </a:lnTo>
                <a:lnTo>
                  <a:pt x="1891984" y="797587"/>
                </a:lnTo>
                <a:lnTo>
                  <a:pt x="1892300" y="798579"/>
                </a:lnTo>
                <a:lnTo>
                  <a:pt x="1891984" y="799902"/>
                </a:lnTo>
                <a:lnTo>
                  <a:pt x="1891668" y="801225"/>
                </a:lnTo>
                <a:lnTo>
                  <a:pt x="1891036" y="801886"/>
                </a:lnTo>
                <a:lnTo>
                  <a:pt x="1889772" y="802548"/>
                </a:lnTo>
                <a:lnTo>
                  <a:pt x="1888192" y="803540"/>
                </a:lnTo>
                <a:lnTo>
                  <a:pt x="1886296" y="804201"/>
                </a:lnTo>
                <a:lnTo>
                  <a:pt x="1881556" y="804863"/>
                </a:lnTo>
                <a:lnTo>
                  <a:pt x="1875237" y="804863"/>
                </a:lnTo>
                <a:lnTo>
                  <a:pt x="1869233" y="804201"/>
                </a:lnTo>
                <a:lnTo>
                  <a:pt x="1863861" y="802878"/>
                </a:lnTo>
                <a:lnTo>
                  <a:pt x="1859121" y="801556"/>
                </a:lnTo>
                <a:lnTo>
                  <a:pt x="1854697" y="799240"/>
                </a:lnTo>
                <a:lnTo>
                  <a:pt x="1849957" y="796595"/>
                </a:lnTo>
                <a:lnTo>
                  <a:pt x="1846481" y="793949"/>
                </a:lnTo>
                <a:lnTo>
                  <a:pt x="1842373" y="790972"/>
                </a:lnTo>
                <a:lnTo>
                  <a:pt x="1840477" y="789649"/>
                </a:lnTo>
                <a:lnTo>
                  <a:pt x="1839213" y="789319"/>
                </a:lnTo>
                <a:lnTo>
                  <a:pt x="1838581" y="789319"/>
                </a:lnTo>
                <a:lnTo>
                  <a:pt x="1838265" y="789649"/>
                </a:lnTo>
                <a:lnTo>
                  <a:pt x="1837317" y="790972"/>
                </a:lnTo>
                <a:lnTo>
                  <a:pt x="1837317" y="791303"/>
                </a:lnTo>
                <a:lnTo>
                  <a:pt x="1836685" y="791303"/>
                </a:lnTo>
                <a:lnTo>
                  <a:pt x="1832261" y="791303"/>
                </a:lnTo>
                <a:lnTo>
                  <a:pt x="1829417" y="790972"/>
                </a:lnTo>
                <a:lnTo>
                  <a:pt x="1827521" y="790642"/>
                </a:lnTo>
                <a:lnTo>
                  <a:pt x="1826573" y="782704"/>
                </a:lnTo>
                <a:lnTo>
                  <a:pt x="1826257" y="778074"/>
                </a:lnTo>
                <a:lnTo>
                  <a:pt x="1826573" y="775759"/>
                </a:lnTo>
                <a:lnTo>
                  <a:pt x="1826573" y="774767"/>
                </a:lnTo>
                <a:lnTo>
                  <a:pt x="1825625" y="773113"/>
                </a:lnTo>
                <a:close/>
                <a:moveTo>
                  <a:pt x="1722120" y="773113"/>
                </a:moveTo>
                <a:lnTo>
                  <a:pt x="1763712" y="773113"/>
                </a:lnTo>
                <a:lnTo>
                  <a:pt x="1762760" y="774767"/>
                </a:lnTo>
                <a:lnTo>
                  <a:pt x="1763077" y="775759"/>
                </a:lnTo>
                <a:lnTo>
                  <a:pt x="1763077" y="778074"/>
                </a:lnTo>
                <a:lnTo>
                  <a:pt x="1762760" y="782704"/>
                </a:lnTo>
                <a:lnTo>
                  <a:pt x="1761807" y="790642"/>
                </a:lnTo>
                <a:lnTo>
                  <a:pt x="1759902" y="790972"/>
                </a:lnTo>
                <a:lnTo>
                  <a:pt x="1757680" y="791303"/>
                </a:lnTo>
                <a:lnTo>
                  <a:pt x="1752600" y="791303"/>
                </a:lnTo>
                <a:lnTo>
                  <a:pt x="1752282" y="791303"/>
                </a:lnTo>
                <a:lnTo>
                  <a:pt x="1751965" y="790972"/>
                </a:lnTo>
                <a:lnTo>
                  <a:pt x="1751330" y="789649"/>
                </a:lnTo>
                <a:lnTo>
                  <a:pt x="1750695" y="789319"/>
                </a:lnTo>
                <a:lnTo>
                  <a:pt x="1750060" y="789319"/>
                </a:lnTo>
                <a:lnTo>
                  <a:pt x="1748790" y="789649"/>
                </a:lnTo>
                <a:lnTo>
                  <a:pt x="1747202" y="790972"/>
                </a:lnTo>
                <a:lnTo>
                  <a:pt x="1743392" y="793949"/>
                </a:lnTo>
                <a:lnTo>
                  <a:pt x="1739265" y="796595"/>
                </a:lnTo>
                <a:lnTo>
                  <a:pt x="1734502" y="799240"/>
                </a:lnTo>
                <a:lnTo>
                  <a:pt x="1730057" y="801556"/>
                </a:lnTo>
                <a:lnTo>
                  <a:pt x="1725295" y="802878"/>
                </a:lnTo>
                <a:lnTo>
                  <a:pt x="1719897" y="804201"/>
                </a:lnTo>
                <a:lnTo>
                  <a:pt x="1713865" y="804863"/>
                </a:lnTo>
                <a:lnTo>
                  <a:pt x="1707515" y="804863"/>
                </a:lnTo>
                <a:lnTo>
                  <a:pt x="1702752" y="804201"/>
                </a:lnTo>
                <a:lnTo>
                  <a:pt x="1700847" y="803540"/>
                </a:lnTo>
                <a:lnTo>
                  <a:pt x="1699260" y="802548"/>
                </a:lnTo>
                <a:lnTo>
                  <a:pt x="1698307" y="801886"/>
                </a:lnTo>
                <a:lnTo>
                  <a:pt x="1697355" y="801225"/>
                </a:lnTo>
                <a:lnTo>
                  <a:pt x="1697037" y="799902"/>
                </a:lnTo>
                <a:lnTo>
                  <a:pt x="1697037" y="798579"/>
                </a:lnTo>
                <a:lnTo>
                  <a:pt x="1697037" y="797587"/>
                </a:lnTo>
                <a:lnTo>
                  <a:pt x="1697355" y="796264"/>
                </a:lnTo>
                <a:lnTo>
                  <a:pt x="1698625" y="793618"/>
                </a:lnTo>
                <a:lnTo>
                  <a:pt x="1700847" y="790972"/>
                </a:lnTo>
                <a:lnTo>
                  <a:pt x="1703387" y="787996"/>
                </a:lnTo>
                <a:lnTo>
                  <a:pt x="1709420" y="782704"/>
                </a:lnTo>
                <a:lnTo>
                  <a:pt x="1715452" y="778074"/>
                </a:lnTo>
                <a:lnTo>
                  <a:pt x="1722120" y="773113"/>
                </a:lnTo>
                <a:close/>
                <a:moveTo>
                  <a:pt x="1800322" y="754463"/>
                </a:moveTo>
                <a:lnTo>
                  <a:pt x="1784168" y="754780"/>
                </a:lnTo>
                <a:lnTo>
                  <a:pt x="1768964" y="756049"/>
                </a:lnTo>
                <a:lnTo>
                  <a:pt x="1767697" y="764936"/>
                </a:lnTo>
                <a:lnTo>
                  <a:pt x="1720500" y="765888"/>
                </a:lnTo>
                <a:lnTo>
                  <a:pt x="1720183" y="764618"/>
                </a:lnTo>
                <a:lnTo>
                  <a:pt x="1713215" y="766522"/>
                </a:lnTo>
                <a:lnTo>
                  <a:pt x="1706880" y="768744"/>
                </a:lnTo>
                <a:lnTo>
                  <a:pt x="1700861" y="770966"/>
                </a:lnTo>
                <a:lnTo>
                  <a:pt x="1695476" y="773187"/>
                </a:lnTo>
                <a:lnTo>
                  <a:pt x="1690092" y="776043"/>
                </a:lnTo>
                <a:lnTo>
                  <a:pt x="1685340" y="778265"/>
                </a:lnTo>
                <a:lnTo>
                  <a:pt x="1680589" y="780804"/>
                </a:lnTo>
                <a:lnTo>
                  <a:pt x="1676471" y="783343"/>
                </a:lnTo>
                <a:lnTo>
                  <a:pt x="1673304" y="786199"/>
                </a:lnTo>
                <a:lnTo>
                  <a:pt x="1670136" y="789055"/>
                </a:lnTo>
                <a:lnTo>
                  <a:pt x="1667602" y="791594"/>
                </a:lnTo>
                <a:lnTo>
                  <a:pt x="1665385" y="794451"/>
                </a:lnTo>
                <a:lnTo>
                  <a:pt x="1663484" y="796989"/>
                </a:lnTo>
                <a:lnTo>
                  <a:pt x="1662217" y="799528"/>
                </a:lnTo>
                <a:lnTo>
                  <a:pt x="1661584" y="802067"/>
                </a:lnTo>
                <a:lnTo>
                  <a:pt x="1661267" y="804924"/>
                </a:lnTo>
                <a:lnTo>
                  <a:pt x="1661584" y="806828"/>
                </a:lnTo>
                <a:lnTo>
                  <a:pt x="1661900" y="808732"/>
                </a:lnTo>
                <a:lnTo>
                  <a:pt x="1662534" y="810954"/>
                </a:lnTo>
                <a:lnTo>
                  <a:pt x="1663801" y="813175"/>
                </a:lnTo>
                <a:lnTo>
                  <a:pt x="1665068" y="815079"/>
                </a:lnTo>
                <a:lnTo>
                  <a:pt x="1666969" y="817301"/>
                </a:lnTo>
                <a:lnTo>
                  <a:pt x="1671086" y="821427"/>
                </a:lnTo>
                <a:lnTo>
                  <a:pt x="1676154" y="825870"/>
                </a:lnTo>
                <a:lnTo>
                  <a:pt x="1682490" y="829995"/>
                </a:lnTo>
                <a:lnTo>
                  <a:pt x="1690092" y="833804"/>
                </a:lnTo>
                <a:lnTo>
                  <a:pt x="1698644" y="837930"/>
                </a:lnTo>
                <a:lnTo>
                  <a:pt x="1708147" y="841421"/>
                </a:lnTo>
                <a:lnTo>
                  <a:pt x="1718600" y="844594"/>
                </a:lnTo>
                <a:lnTo>
                  <a:pt x="1729686" y="847768"/>
                </a:lnTo>
                <a:lnTo>
                  <a:pt x="1742356" y="849989"/>
                </a:lnTo>
                <a:lnTo>
                  <a:pt x="1755660" y="852211"/>
                </a:lnTo>
                <a:lnTo>
                  <a:pt x="1769597" y="853798"/>
                </a:lnTo>
                <a:lnTo>
                  <a:pt x="1784485" y="854750"/>
                </a:lnTo>
                <a:lnTo>
                  <a:pt x="1800322" y="854750"/>
                </a:lnTo>
                <a:lnTo>
                  <a:pt x="1816477" y="854750"/>
                </a:lnTo>
                <a:lnTo>
                  <a:pt x="1831048" y="853798"/>
                </a:lnTo>
                <a:lnTo>
                  <a:pt x="1845302" y="852211"/>
                </a:lnTo>
                <a:lnTo>
                  <a:pt x="1858605" y="849989"/>
                </a:lnTo>
                <a:lnTo>
                  <a:pt x="1870959" y="847768"/>
                </a:lnTo>
                <a:lnTo>
                  <a:pt x="1882362" y="844594"/>
                </a:lnTo>
                <a:lnTo>
                  <a:pt x="1893132" y="841421"/>
                </a:lnTo>
                <a:lnTo>
                  <a:pt x="1902318" y="837930"/>
                </a:lnTo>
                <a:lnTo>
                  <a:pt x="1910870" y="833804"/>
                </a:lnTo>
                <a:lnTo>
                  <a:pt x="1918472" y="829995"/>
                </a:lnTo>
                <a:lnTo>
                  <a:pt x="1924807" y="825870"/>
                </a:lnTo>
                <a:lnTo>
                  <a:pt x="1930192" y="821427"/>
                </a:lnTo>
                <a:lnTo>
                  <a:pt x="1934310" y="817301"/>
                </a:lnTo>
                <a:lnTo>
                  <a:pt x="1935894" y="815079"/>
                </a:lnTo>
                <a:lnTo>
                  <a:pt x="1937161" y="813175"/>
                </a:lnTo>
                <a:lnTo>
                  <a:pt x="1938428" y="810954"/>
                </a:lnTo>
                <a:lnTo>
                  <a:pt x="1939061" y="808732"/>
                </a:lnTo>
                <a:lnTo>
                  <a:pt x="1939378" y="806828"/>
                </a:lnTo>
                <a:lnTo>
                  <a:pt x="1939378" y="804924"/>
                </a:lnTo>
                <a:lnTo>
                  <a:pt x="1939378" y="801750"/>
                </a:lnTo>
                <a:lnTo>
                  <a:pt x="1938428" y="799211"/>
                </a:lnTo>
                <a:lnTo>
                  <a:pt x="1936844" y="796037"/>
                </a:lnTo>
                <a:lnTo>
                  <a:pt x="1934627" y="793181"/>
                </a:lnTo>
                <a:lnTo>
                  <a:pt x="1932093" y="790325"/>
                </a:lnTo>
                <a:lnTo>
                  <a:pt x="1928925" y="787151"/>
                </a:lnTo>
                <a:lnTo>
                  <a:pt x="1924807" y="784295"/>
                </a:lnTo>
                <a:lnTo>
                  <a:pt x="1920689" y="781121"/>
                </a:lnTo>
                <a:lnTo>
                  <a:pt x="1915938" y="778265"/>
                </a:lnTo>
                <a:lnTo>
                  <a:pt x="1910236" y="775409"/>
                </a:lnTo>
                <a:lnTo>
                  <a:pt x="1904218" y="772870"/>
                </a:lnTo>
                <a:lnTo>
                  <a:pt x="1897883" y="770331"/>
                </a:lnTo>
                <a:lnTo>
                  <a:pt x="1890914" y="767475"/>
                </a:lnTo>
                <a:lnTo>
                  <a:pt x="1883629" y="765253"/>
                </a:lnTo>
                <a:lnTo>
                  <a:pt x="1875710" y="763349"/>
                </a:lnTo>
                <a:lnTo>
                  <a:pt x="1867158" y="761127"/>
                </a:lnTo>
                <a:lnTo>
                  <a:pt x="1867158" y="765888"/>
                </a:lnTo>
                <a:lnTo>
                  <a:pt x="1821228" y="765888"/>
                </a:lnTo>
                <a:lnTo>
                  <a:pt x="1820278" y="755097"/>
                </a:lnTo>
                <a:lnTo>
                  <a:pt x="1810459" y="754780"/>
                </a:lnTo>
                <a:lnTo>
                  <a:pt x="1800322" y="754463"/>
                </a:lnTo>
                <a:close/>
                <a:moveTo>
                  <a:pt x="2034836" y="711200"/>
                </a:moveTo>
                <a:lnTo>
                  <a:pt x="2039938" y="721912"/>
                </a:lnTo>
                <a:lnTo>
                  <a:pt x="1973603" y="752475"/>
                </a:lnTo>
                <a:lnTo>
                  <a:pt x="1968500" y="741762"/>
                </a:lnTo>
                <a:lnTo>
                  <a:pt x="2034836" y="711200"/>
                </a:lnTo>
                <a:close/>
                <a:moveTo>
                  <a:pt x="1625600" y="692150"/>
                </a:moveTo>
                <a:lnTo>
                  <a:pt x="1697038" y="735585"/>
                </a:lnTo>
                <a:lnTo>
                  <a:pt x="1690688" y="746125"/>
                </a:lnTo>
                <a:lnTo>
                  <a:pt x="1619250" y="702689"/>
                </a:lnTo>
                <a:lnTo>
                  <a:pt x="1625600" y="692150"/>
                </a:lnTo>
                <a:close/>
                <a:moveTo>
                  <a:pt x="1231408" y="690563"/>
                </a:moveTo>
                <a:lnTo>
                  <a:pt x="1244414" y="691513"/>
                </a:lnTo>
                <a:lnTo>
                  <a:pt x="1256468" y="692463"/>
                </a:lnTo>
                <a:lnTo>
                  <a:pt x="1267888" y="694046"/>
                </a:lnTo>
                <a:lnTo>
                  <a:pt x="1279308" y="696262"/>
                </a:lnTo>
                <a:lnTo>
                  <a:pt x="1289776" y="698795"/>
                </a:lnTo>
                <a:lnTo>
                  <a:pt x="1299927" y="702277"/>
                </a:lnTo>
                <a:lnTo>
                  <a:pt x="1309761" y="705760"/>
                </a:lnTo>
                <a:lnTo>
                  <a:pt x="1318643" y="708926"/>
                </a:lnTo>
                <a:lnTo>
                  <a:pt x="1327208" y="713042"/>
                </a:lnTo>
                <a:lnTo>
                  <a:pt x="1335773" y="716841"/>
                </a:lnTo>
                <a:lnTo>
                  <a:pt x="1343069" y="720957"/>
                </a:lnTo>
                <a:lnTo>
                  <a:pt x="1350047" y="725073"/>
                </a:lnTo>
                <a:lnTo>
                  <a:pt x="1356392" y="729189"/>
                </a:lnTo>
                <a:lnTo>
                  <a:pt x="1367494" y="737104"/>
                </a:lnTo>
                <a:lnTo>
                  <a:pt x="1376059" y="744386"/>
                </a:lnTo>
                <a:lnTo>
                  <a:pt x="1382721" y="749769"/>
                </a:lnTo>
                <a:lnTo>
                  <a:pt x="1387479" y="754834"/>
                </a:lnTo>
                <a:lnTo>
                  <a:pt x="1385893" y="758634"/>
                </a:lnTo>
                <a:lnTo>
                  <a:pt x="1383672" y="762750"/>
                </a:lnTo>
                <a:lnTo>
                  <a:pt x="1380183" y="768132"/>
                </a:lnTo>
                <a:lnTo>
                  <a:pt x="1376694" y="774147"/>
                </a:lnTo>
                <a:lnTo>
                  <a:pt x="1371301" y="780796"/>
                </a:lnTo>
                <a:lnTo>
                  <a:pt x="1365274" y="787445"/>
                </a:lnTo>
                <a:lnTo>
                  <a:pt x="1361784" y="790928"/>
                </a:lnTo>
                <a:lnTo>
                  <a:pt x="1358295" y="793777"/>
                </a:lnTo>
                <a:lnTo>
                  <a:pt x="1354488" y="796627"/>
                </a:lnTo>
                <a:lnTo>
                  <a:pt x="1350047" y="799793"/>
                </a:lnTo>
                <a:lnTo>
                  <a:pt x="1345924" y="802326"/>
                </a:lnTo>
                <a:lnTo>
                  <a:pt x="1340848" y="804542"/>
                </a:lnTo>
                <a:lnTo>
                  <a:pt x="1336090" y="806758"/>
                </a:lnTo>
                <a:lnTo>
                  <a:pt x="1330380" y="808658"/>
                </a:lnTo>
                <a:lnTo>
                  <a:pt x="1324987" y="809924"/>
                </a:lnTo>
                <a:lnTo>
                  <a:pt x="1318960" y="810874"/>
                </a:lnTo>
                <a:lnTo>
                  <a:pt x="1312616" y="811507"/>
                </a:lnTo>
                <a:lnTo>
                  <a:pt x="1306271" y="811507"/>
                </a:lnTo>
                <a:lnTo>
                  <a:pt x="1299610" y="810557"/>
                </a:lnTo>
                <a:lnTo>
                  <a:pt x="1292948" y="809608"/>
                </a:lnTo>
                <a:lnTo>
                  <a:pt x="1285335" y="807708"/>
                </a:lnTo>
                <a:lnTo>
                  <a:pt x="1277405" y="805492"/>
                </a:lnTo>
                <a:lnTo>
                  <a:pt x="1269474" y="802009"/>
                </a:lnTo>
                <a:lnTo>
                  <a:pt x="1261227" y="798210"/>
                </a:lnTo>
                <a:lnTo>
                  <a:pt x="1251710" y="793777"/>
                </a:lnTo>
                <a:lnTo>
                  <a:pt x="1242194" y="789345"/>
                </a:lnTo>
                <a:lnTo>
                  <a:pt x="1281529" y="808341"/>
                </a:lnTo>
                <a:lnTo>
                  <a:pt x="1300244" y="816890"/>
                </a:lnTo>
                <a:lnTo>
                  <a:pt x="1309444" y="820689"/>
                </a:lnTo>
                <a:lnTo>
                  <a:pt x="1318009" y="823855"/>
                </a:lnTo>
                <a:lnTo>
                  <a:pt x="1326256" y="826388"/>
                </a:lnTo>
                <a:lnTo>
                  <a:pt x="1334187" y="828287"/>
                </a:lnTo>
                <a:lnTo>
                  <a:pt x="1341483" y="829870"/>
                </a:lnTo>
                <a:lnTo>
                  <a:pt x="1348779" y="830187"/>
                </a:lnTo>
                <a:lnTo>
                  <a:pt x="1352268" y="830187"/>
                </a:lnTo>
                <a:lnTo>
                  <a:pt x="1355440" y="829870"/>
                </a:lnTo>
                <a:lnTo>
                  <a:pt x="1358929" y="828921"/>
                </a:lnTo>
                <a:lnTo>
                  <a:pt x="1361784" y="828287"/>
                </a:lnTo>
                <a:lnTo>
                  <a:pt x="1364957" y="827021"/>
                </a:lnTo>
                <a:lnTo>
                  <a:pt x="1367494" y="826071"/>
                </a:lnTo>
                <a:lnTo>
                  <a:pt x="1370032" y="824488"/>
                </a:lnTo>
                <a:lnTo>
                  <a:pt x="1372887" y="822272"/>
                </a:lnTo>
                <a:lnTo>
                  <a:pt x="1373521" y="829554"/>
                </a:lnTo>
                <a:lnTo>
                  <a:pt x="1374473" y="835886"/>
                </a:lnTo>
                <a:lnTo>
                  <a:pt x="1374790" y="848234"/>
                </a:lnTo>
                <a:lnTo>
                  <a:pt x="1374790" y="860265"/>
                </a:lnTo>
                <a:lnTo>
                  <a:pt x="1373839" y="871346"/>
                </a:lnTo>
                <a:lnTo>
                  <a:pt x="1376059" y="869130"/>
                </a:lnTo>
                <a:lnTo>
                  <a:pt x="1377328" y="868813"/>
                </a:lnTo>
                <a:lnTo>
                  <a:pt x="1377962" y="868497"/>
                </a:lnTo>
                <a:lnTo>
                  <a:pt x="1379549" y="868813"/>
                </a:lnTo>
                <a:lnTo>
                  <a:pt x="1381135" y="869446"/>
                </a:lnTo>
                <a:lnTo>
                  <a:pt x="1382721" y="871030"/>
                </a:lnTo>
                <a:lnTo>
                  <a:pt x="1383672" y="872929"/>
                </a:lnTo>
                <a:lnTo>
                  <a:pt x="1384941" y="875462"/>
                </a:lnTo>
                <a:lnTo>
                  <a:pt x="1385893" y="878628"/>
                </a:lnTo>
                <a:lnTo>
                  <a:pt x="1388113" y="885277"/>
                </a:lnTo>
                <a:lnTo>
                  <a:pt x="1390017" y="893825"/>
                </a:lnTo>
                <a:lnTo>
                  <a:pt x="1391286" y="903640"/>
                </a:lnTo>
                <a:lnTo>
                  <a:pt x="1391920" y="914405"/>
                </a:lnTo>
                <a:lnTo>
                  <a:pt x="1392237" y="926119"/>
                </a:lnTo>
                <a:lnTo>
                  <a:pt x="1391920" y="937834"/>
                </a:lnTo>
                <a:lnTo>
                  <a:pt x="1391286" y="948599"/>
                </a:lnTo>
                <a:lnTo>
                  <a:pt x="1390017" y="958413"/>
                </a:lnTo>
                <a:lnTo>
                  <a:pt x="1388113" y="966645"/>
                </a:lnTo>
                <a:lnTo>
                  <a:pt x="1385893" y="973611"/>
                </a:lnTo>
                <a:lnTo>
                  <a:pt x="1384941" y="976777"/>
                </a:lnTo>
                <a:lnTo>
                  <a:pt x="1383672" y="978993"/>
                </a:lnTo>
                <a:lnTo>
                  <a:pt x="1382721" y="980893"/>
                </a:lnTo>
                <a:lnTo>
                  <a:pt x="1381135" y="982476"/>
                </a:lnTo>
                <a:lnTo>
                  <a:pt x="1379549" y="983425"/>
                </a:lnTo>
                <a:lnTo>
                  <a:pt x="1377962" y="983425"/>
                </a:lnTo>
                <a:lnTo>
                  <a:pt x="1376694" y="983425"/>
                </a:lnTo>
                <a:lnTo>
                  <a:pt x="1375425" y="982476"/>
                </a:lnTo>
                <a:lnTo>
                  <a:pt x="1373839" y="980893"/>
                </a:lnTo>
                <a:lnTo>
                  <a:pt x="1372570" y="978676"/>
                </a:lnTo>
                <a:lnTo>
                  <a:pt x="1371301" y="976143"/>
                </a:lnTo>
                <a:lnTo>
                  <a:pt x="1370032" y="972977"/>
                </a:lnTo>
                <a:lnTo>
                  <a:pt x="1367812" y="965379"/>
                </a:lnTo>
                <a:lnTo>
                  <a:pt x="1366860" y="975194"/>
                </a:lnTo>
                <a:lnTo>
                  <a:pt x="1364957" y="985325"/>
                </a:lnTo>
                <a:lnTo>
                  <a:pt x="1363053" y="994823"/>
                </a:lnTo>
                <a:lnTo>
                  <a:pt x="1360516" y="1004005"/>
                </a:lnTo>
                <a:lnTo>
                  <a:pt x="1357661" y="1013187"/>
                </a:lnTo>
                <a:lnTo>
                  <a:pt x="1354806" y="1021735"/>
                </a:lnTo>
                <a:lnTo>
                  <a:pt x="1351316" y="1030283"/>
                </a:lnTo>
                <a:lnTo>
                  <a:pt x="1347510" y="1038515"/>
                </a:lnTo>
                <a:lnTo>
                  <a:pt x="1343386" y="1046430"/>
                </a:lnTo>
                <a:lnTo>
                  <a:pt x="1339262" y="1054346"/>
                </a:lnTo>
                <a:lnTo>
                  <a:pt x="1334821" y="1061628"/>
                </a:lnTo>
                <a:lnTo>
                  <a:pt x="1330380" y="1068593"/>
                </a:lnTo>
                <a:lnTo>
                  <a:pt x="1325622" y="1075242"/>
                </a:lnTo>
                <a:lnTo>
                  <a:pt x="1320546" y="1081891"/>
                </a:lnTo>
                <a:lnTo>
                  <a:pt x="1315471" y="1088223"/>
                </a:lnTo>
                <a:lnTo>
                  <a:pt x="1309761" y="1094238"/>
                </a:lnTo>
                <a:lnTo>
                  <a:pt x="1304368" y="1099304"/>
                </a:lnTo>
                <a:lnTo>
                  <a:pt x="1298658" y="1104686"/>
                </a:lnTo>
                <a:lnTo>
                  <a:pt x="1293266" y="1109435"/>
                </a:lnTo>
                <a:lnTo>
                  <a:pt x="1287238" y="1113868"/>
                </a:lnTo>
                <a:lnTo>
                  <a:pt x="1281211" y="1118617"/>
                </a:lnTo>
                <a:lnTo>
                  <a:pt x="1275501" y="1122100"/>
                </a:lnTo>
                <a:lnTo>
                  <a:pt x="1269474" y="1125899"/>
                </a:lnTo>
                <a:lnTo>
                  <a:pt x="1263447" y="1129065"/>
                </a:lnTo>
                <a:lnTo>
                  <a:pt x="1257420" y="1131915"/>
                </a:lnTo>
                <a:lnTo>
                  <a:pt x="1251393" y="1134131"/>
                </a:lnTo>
                <a:lnTo>
                  <a:pt x="1245366" y="1136347"/>
                </a:lnTo>
                <a:lnTo>
                  <a:pt x="1239339" y="1137930"/>
                </a:lnTo>
                <a:lnTo>
                  <a:pt x="1233312" y="1139513"/>
                </a:lnTo>
                <a:lnTo>
                  <a:pt x="1227919" y="1140463"/>
                </a:lnTo>
                <a:lnTo>
                  <a:pt x="1222209" y="1141096"/>
                </a:lnTo>
                <a:lnTo>
                  <a:pt x="1216499" y="1141413"/>
                </a:lnTo>
                <a:lnTo>
                  <a:pt x="1212058" y="1141096"/>
                </a:lnTo>
                <a:lnTo>
                  <a:pt x="1207617" y="1140146"/>
                </a:lnTo>
                <a:lnTo>
                  <a:pt x="1202542" y="1139513"/>
                </a:lnTo>
                <a:lnTo>
                  <a:pt x="1197466" y="1137930"/>
                </a:lnTo>
                <a:lnTo>
                  <a:pt x="1192073" y="1136031"/>
                </a:lnTo>
                <a:lnTo>
                  <a:pt x="1186998" y="1133814"/>
                </a:lnTo>
                <a:lnTo>
                  <a:pt x="1181288" y="1131281"/>
                </a:lnTo>
                <a:lnTo>
                  <a:pt x="1175895" y="1128749"/>
                </a:lnTo>
                <a:lnTo>
                  <a:pt x="1170186" y="1125266"/>
                </a:lnTo>
                <a:lnTo>
                  <a:pt x="1164476" y="1121467"/>
                </a:lnTo>
                <a:lnTo>
                  <a:pt x="1158766" y="1117667"/>
                </a:lnTo>
                <a:lnTo>
                  <a:pt x="1153056" y="1113235"/>
                </a:lnTo>
                <a:lnTo>
                  <a:pt x="1147029" y="1108802"/>
                </a:lnTo>
                <a:lnTo>
                  <a:pt x="1141319" y="1103736"/>
                </a:lnTo>
                <a:lnTo>
                  <a:pt x="1135926" y="1098671"/>
                </a:lnTo>
                <a:lnTo>
                  <a:pt x="1130216" y="1092972"/>
                </a:lnTo>
                <a:lnTo>
                  <a:pt x="1124506" y="1087273"/>
                </a:lnTo>
                <a:lnTo>
                  <a:pt x="1118796" y="1080941"/>
                </a:lnTo>
                <a:lnTo>
                  <a:pt x="1113721" y="1074925"/>
                </a:lnTo>
                <a:lnTo>
                  <a:pt x="1108011" y="1068276"/>
                </a:lnTo>
                <a:lnTo>
                  <a:pt x="1102936" y="1061628"/>
                </a:lnTo>
                <a:lnTo>
                  <a:pt x="1097860" y="1054346"/>
                </a:lnTo>
                <a:lnTo>
                  <a:pt x="1092785" y="1046747"/>
                </a:lnTo>
                <a:lnTo>
                  <a:pt x="1088344" y="1039465"/>
                </a:lnTo>
                <a:lnTo>
                  <a:pt x="1083903" y="1031550"/>
                </a:lnTo>
                <a:lnTo>
                  <a:pt x="1079779" y="1023635"/>
                </a:lnTo>
                <a:lnTo>
                  <a:pt x="1075655" y="1015403"/>
                </a:lnTo>
                <a:lnTo>
                  <a:pt x="1071848" y="1007171"/>
                </a:lnTo>
                <a:lnTo>
                  <a:pt x="1068676" y="998623"/>
                </a:lnTo>
                <a:lnTo>
                  <a:pt x="1065187" y="989758"/>
                </a:lnTo>
                <a:lnTo>
                  <a:pt x="1062649" y="980893"/>
                </a:lnTo>
                <a:lnTo>
                  <a:pt x="1059794" y="972028"/>
                </a:lnTo>
                <a:lnTo>
                  <a:pt x="1057891" y="977726"/>
                </a:lnTo>
                <a:lnTo>
                  <a:pt x="1055670" y="982476"/>
                </a:lnTo>
                <a:lnTo>
                  <a:pt x="1054719" y="984375"/>
                </a:lnTo>
                <a:lnTo>
                  <a:pt x="1053133" y="985325"/>
                </a:lnTo>
                <a:lnTo>
                  <a:pt x="1051864" y="986275"/>
                </a:lnTo>
                <a:lnTo>
                  <a:pt x="1050595" y="986591"/>
                </a:lnTo>
                <a:lnTo>
                  <a:pt x="1049326" y="986275"/>
                </a:lnTo>
                <a:lnTo>
                  <a:pt x="1047740" y="985325"/>
                </a:lnTo>
                <a:lnTo>
                  <a:pt x="1046471" y="983742"/>
                </a:lnTo>
                <a:lnTo>
                  <a:pt x="1045202" y="982159"/>
                </a:lnTo>
                <a:lnTo>
                  <a:pt x="1044250" y="979309"/>
                </a:lnTo>
                <a:lnTo>
                  <a:pt x="1042664" y="976460"/>
                </a:lnTo>
                <a:lnTo>
                  <a:pt x="1040761" y="969495"/>
                </a:lnTo>
                <a:lnTo>
                  <a:pt x="1038858" y="960946"/>
                </a:lnTo>
                <a:lnTo>
                  <a:pt x="1037589" y="951131"/>
                </a:lnTo>
                <a:lnTo>
                  <a:pt x="1036954" y="940367"/>
                </a:lnTo>
                <a:lnTo>
                  <a:pt x="1036637" y="928652"/>
                </a:lnTo>
                <a:lnTo>
                  <a:pt x="1036954" y="917254"/>
                </a:lnTo>
                <a:lnTo>
                  <a:pt x="1037589" y="906173"/>
                </a:lnTo>
                <a:lnTo>
                  <a:pt x="1038858" y="896358"/>
                </a:lnTo>
                <a:lnTo>
                  <a:pt x="1040761" y="888126"/>
                </a:lnTo>
                <a:lnTo>
                  <a:pt x="1042664" y="881161"/>
                </a:lnTo>
                <a:lnTo>
                  <a:pt x="1044250" y="877995"/>
                </a:lnTo>
                <a:lnTo>
                  <a:pt x="1045202" y="875779"/>
                </a:lnTo>
                <a:lnTo>
                  <a:pt x="1046471" y="873879"/>
                </a:lnTo>
                <a:lnTo>
                  <a:pt x="1047740" y="872613"/>
                </a:lnTo>
                <a:lnTo>
                  <a:pt x="1049326" y="871346"/>
                </a:lnTo>
                <a:lnTo>
                  <a:pt x="1050595" y="871346"/>
                </a:lnTo>
                <a:lnTo>
                  <a:pt x="1051546" y="871346"/>
                </a:lnTo>
                <a:lnTo>
                  <a:pt x="1052498" y="871663"/>
                </a:lnTo>
                <a:lnTo>
                  <a:pt x="1052815" y="864381"/>
                </a:lnTo>
                <a:lnTo>
                  <a:pt x="1053133" y="856782"/>
                </a:lnTo>
                <a:lnTo>
                  <a:pt x="1053767" y="850133"/>
                </a:lnTo>
                <a:lnTo>
                  <a:pt x="1055036" y="843801"/>
                </a:lnTo>
                <a:lnTo>
                  <a:pt x="1054719" y="835886"/>
                </a:lnTo>
                <a:lnTo>
                  <a:pt x="1054401" y="827971"/>
                </a:lnTo>
                <a:lnTo>
                  <a:pt x="1054401" y="820689"/>
                </a:lnTo>
                <a:lnTo>
                  <a:pt x="1054401" y="814040"/>
                </a:lnTo>
                <a:lnTo>
                  <a:pt x="1055036" y="807708"/>
                </a:lnTo>
                <a:lnTo>
                  <a:pt x="1055670" y="801692"/>
                </a:lnTo>
                <a:lnTo>
                  <a:pt x="1057256" y="796310"/>
                </a:lnTo>
                <a:lnTo>
                  <a:pt x="1058842" y="791244"/>
                </a:lnTo>
                <a:lnTo>
                  <a:pt x="1060746" y="786179"/>
                </a:lnTo>
                <a:lnTo>
                  <a:pt x="1062649" y="781746"/>
                </a:lnTo>
                <a:lnTo>
                  <a:pt x="1064870" y="777630"/>
                </a:lnTo>
                <a:lnTo>
                  <a:pt x="1067407" y="773831"/>
                </a:lnTo>
                <a:lnTo>
                  <a:pt x="1070262" y="770665"/>
                </a:lnTo>
                <a:lnTo>
                  <a:pt x="1073434" y="767499"/>
                </a:lnTo>
                <a:lnTo>
                  <a:pt x="1076924" y="764649"/>
                </a:lnTo>
                <a:lnTo>
                  <a:pt x="1080096" y="762433"/>
                </a:lnTo>
                <a:lnTo>
                  <a:pt x="1064235" y="762433"/>
                </a:lnTo>
                <a:lnTo>
                  <a:pt x="1052498" y="762750"/>
                </a:lnTo>
                <a:lnTo>
                  <a:pt x="1041713" y="763383"/>
                </a:lnTo>
                <a:lnTo>
                  <a:pt x="1049009" y="759583"/>
                </a:lnTo>
                <a:lnTo>
                  <a:pt x="1056622" y="754834"/>
                </a:lnTo>
                <a:lnTo>
                  <a:pt x="1063918" y="749452"/>
                </a:lnTo>
                <a:lnTo>
                  <a:pt x="1071531" y="743753"/>
                </a:lnTo>
                <a:lnTo>
                  <a:pt x="1085806" y="733305"/>
                </a:lnTo>
                <a:lnTo>
                  <a:pt x="1092150" y="728872"/>
                </a:lnTo>
                <a:lnTo>
                  <a:pt x="1098495" y="725073"/>
                </a:lnTo>
                <a:lnTo>
                  <a:pt x="1106742" y="720957"/>
                </a:lnTo>
                <a:lnTo>
                  <a:pt x="1114990" y="717158"/>
                </a:lnTo>
                <a:lnTo>
                  <a:pt x="1122920" y="713675"/>
                </a:lnTo>
                <a:lnTo>
                  <a:pt x="1130851" y="710193"/>
                </a:lnTo>
                <a:lnTo>
                  <a:pt x="1138781" y="707660"/>
                </a:lnTo>
                <a:lnTo>
                  <a:pt x="1146711" y="704494"/>
                </a:lnTo>
                <a:lnTo>
                  <a:pt x="1161938" y="700061"/>
                </a:lnTo>
                <a:lnTo>
                  <a:pt x="1176847" y="696262"/>
                </a:lnTo>
                <a:lnTo>
                  <a:pt x="1191439" y="693729"/>
                </a:lnTo>
                <a:lnTo>
                  <a:pt x="1205397" y="692146"/>
                </a:lnTo>
                <a:lnTo>
                  <a:pt x="1218720" y="691196"/>
                </a:lnTo>
                <a:lnTo>
                  <a:pt x="1231408" y="690563"/>
                </a:lnTo>
                <a:close/>
                <a:moveTo>
                  <a:pt x="1798422" y="585942"/>
                </a:moveTo>
                <a:lnTo>
                  <a:pt x="1795888" y="586577"/>
                </a:lnTo>
                <a:lnTo>
                  <a:pt x="1792720" y="586577"/>
                </a:lnTo>
                <a:lnTo>
                  <a:pt x="1789236" y="586577"/>
                </a:lnTo>
                <a:lnTo>
                  <a:pt x="1771814" y="728756"/>
                </a:lnTo>
                <a:lnTo>
                  <a:pt x="1786068" y="727804"/>
                </a:lnTo>
                <a:lnTo>
                  <a:pt x="1800322" y="727487"/>
                </a:lnTo>
                <a:lnTo>
                  <a:pt x="1808558" y="727804"/>
                </a:lnTo>
                <a:lnTo>
                  <a:pt x="1816477" y="728121"/>
                </a:lnTo>
                <a:lnTo>
                  <a:pt x="1798422" y="585942"/>
                </a:lnTo>
                <a:close/>
                <a:moveTo>
                  <a:pt x="2691328" y="534988"/>
                </a:moveTo>
                <a:lnTo>
                  <a:pt x="2700209" y="535623"/>
                </a:lnTo>
                <a:lnTo>
                  <a:pt x="2709091" y="535940"/>
                </a:lnTo>
                <a:lnTo>
                  <a:pt x="2718289" y="536893"/>
                </a:lnTo>
                <a:lnTo>
                  <a:pt x="2727170" y="538480"/>
                </a:lnTo>
                <a:lnTo>
                  <a:pt x="2736368" y="540385"/>
                </a:lnTo>
                <a:lnTo>
                  <a:pt x="2745249" y="542608"/>
                </a:lnTo>
                <a:lnTo>
                  <a:pt x="2753813" y="544830"/>
                </a:lnTo>
                <a:lnTo>
                  <a:pt x="2763011" y="548005"/>
                </a:lnTo>
                <a:lnTo>
                  <a:pt x="2771575" y="550863"/>
                </a:lnTo>
                <a:lnTo>
                  <a:pt x="2780139" y="554355"/>
                </a:lnTo>
                <a:lnTo>
                  <a:pt x="2789020" y="558165"/>
                </a:lnTo>
                <a:lnTo>
                  <a:pt x="2797267" y="561658"/>
                </a:lnTo>
                <a:lnTo>
                  <a:pt x="2812809" y="569595"/>
                </a:lnTo>
                <a:lnTo>
                  <a:pt x="2827716" y="577850"/>
                </a:lnTo>
                <a:lnTo>
                  <a:pt x="2841355" y="586105"/>
                </a:lnTo>
                <a:lnTo>
                  <a:pt x="2853408" y="594678"/>
                </a:lnTo>
                <a:lnTo>
                  <a:pt x="2864509" y="602933"/>
                </a:lnTo>
                <a:lnTo>
                  <a:pt x="2873073" y="609918"/>
                </a:lnTo>
                <a:lnTo>
                  <a:pt x="2879734" y="616585"/>
                </a:lnTo>
                <a:lnTo>
                  <a:pt x="2882271" y="619760"/>
                </a:lnTo>
                <a:lnTo>
                  <a:pt x="2884809" y="622300"/>
                </a:lnTo>
                <a:lnTo>
                  <a:pt x="2886077" y="624523"/>
                </a:lnTo>
                <a:lnTo>
                  <a:pt x="2887029" y="626428"/>
                </a:lnTo>
                <a:lnTo>
                  <a:pt x="2887346" y="630238"/>
                </a:lnTo>
                <a:lnTo>
                  <a:pt x="2887663" y="635635"/>
                </a:lnTo>
                <a:lnTo>
                  <a:pt x="2887663" y="650875"/>
                </a:lnTo>
                <a:lnTo>
                  <a:pt x="2887029" y="671513"/>
                </a:lnTo>
                <a:lnTo>
                  <a:pt x="2885443" y="697230"/>
                </a:lnTo>
                <a:lnTo>
                  <a:pt x="2883540" y="726123"/>
                </a:lnTo>
                <a:lnTo>
                  <a:pt x="2881320" y="758190"/>
                </a:lnTo>
                <a:lnTo>
                  <a:pt x="2875610" y="827723"/>
                </a:lnTo>
                <a:lnTo>
                  <a:pt x="2868950" y="899161"/>
                </a:lnTo>
                <a:lnTo>
                  <a:pt x="2861654" y="965518"/>
                </a:lnTo>
                <a:lnTo>
                  <a:pt x="2858483" y="995363"/>
                </a:lnTo>
                <a:lnTo>
                  <a:pt x="2854994" y="1021398"/>
                </a:lnTo>
                <a:lnTo>
                  <a:pt x="2852139" y="1042671"/>
                </a:lnTo>
                <a:lnTo>
                  <a:pt x="2848967" y="1059181"/>
                </a:lnTo>
                <a:lnTo>
                  <a:pt x="2838817" y="1062991"/>
                </a:lnTo>
                <a:lnTo>
                  <a:pt x="2828985" y="1066483"/>
                </a:lnTo>
                <a:lnTo>
                  <a:pt x="2820104" y="1069023"/>
                </a:lnTo>
                <a:lnTo>
                  <a:pt x="2810905" y="1070928"/>
                </a:lnTo>
                <a:lnTo>
                  <a:pt x="2803293" y="1072198"/>
                </a:lnTo>
                <a:lnTo>
                  <a:pt x="2795998" y="1072516"/>
                </a:lnTo>
                <a:lnTo>
                  <a:pt x="2792509" y="1072198"/>
                </a:lnTo>
                <a:lnTo>
                  <a:pt x="2789654" y="1071563"/>
                </a:lnTo>
                <a:lnTo>
                  <a:pt x="2786483" y="1070928"/>
                </a:lnTo>
                <a:lnTo>
                  <a:pt x="2784262" y="1070293"/>
                </a:lnTo>
                <a:lnTo>
                  <a:pt x="2785214" y="1057911"/>
                </a:lnTo>
                <a:lnTo>
                  <a:pt x="2786165" y="1039813"/>
                </a:lnTo>
                <a:lnTo>
                  <a:pt x="2787751" y="990918"/>
                </a:lnTo>
                <a:lnTo>
                  <a:pt x="2789337" y="930276"/>
                </a:lnTo>
                <a:lnTo>
                  <a:pt x="2790289" y="865188"/>
                </a:lnTo>
                <a:lnTo>
                  <a:pt x="2790606" y="803593"/>
                </a:lnTo>
                <a:lnTo>
                  <a:pt x="2790606" y="775653"/>
                </a:lnTo>
                <a:lnTo>
                  <a:pt x="2790289" y="751840"/>
                </a:lnTo>
                <a:lnTo>
                  <a:pt x="2789654" y="731838"/>
                </a:lnTo>
                <a:lnTo>
                  <a:pt x="2788386" y="717233"/>
                </a:lnTo>
                <a:lnTo>
                  <a:pt x="2788068" y="711835"/>
                </a:lnTo>
                <a:lnTo>
                  <a:pt x="2787434" y="708343"/>
                </a:lnTo>
                <a:lnTo>
                  <a:pt x="2786483" y="707073"/>
                </a:lnTo>
                <a:lnTo>
                  <a:pt x="2785848" y="706438"/>
                </a:lnTo>
                <a:lnTo>
                  <a:pt x="2785531" y="707073"/>
                </a:lnTo>
                <a:lnTo>
                  <a:pt x="2780773" y="713740"/>
                </a:lnTo>
                <a:lnTo>
                  <a:pt x="2775381" y="720725"/>
                </a:lnTo>
                <a:lnTo>
                  <a:pt x="2774113" y="722630"/>
                </a:lnTo>
                <a:lnTo>
                  <a:pt x="2757936" y="960756"/>
                </a:lnTo>
                <a:lnTo>
                  <a:pt x="2753813" y="1010921"/>
                </a:lnTo>
                <a:lnTo>
                  <a:pt x="2750324" y="1049338"/>
                </a:lnTo>
                <a:lnTo>
                  <a:pt x="2746835" y="1083946"/>
                </a:lnTo>
                <a:lnTo>
                  <a:pt x="2746518" y="1087438"/>
                </a:lnTo>
                <a:lnTo>
                  <a:pt x="2744932" y="1092836"/>
                </a:lnTo>
                <a:lnTo>
                  <a:pt x="2742712" y="1097916"/>
                </a:lnTo>
                <a:lnTo>
                  <a:pt x="2740491" y="1103631"/>
                </a:lnTo>
                <a:lnTo>
                  <a:pt x="2737637" y="1109028"/>
                </a:lnTo>
                <a:lnTo>
                  <a:pt x="2732245" y="1119506"/>
                </a:lnTo>
                <a:lnTo>
                  <a:pt x="2725267" y="1129666"/>
                </a:lnTo>
                <a:lnTo>
                  <a:pt x="2699258" y="1479233"/>
                </a:lnTo>
                <a:lnTo>
                  <a:pt x="2716386" y="1483361"/>
                </a:lnTo>
                <a:lnTo>
                  <a:pt x="2732879" y="1487488"/>
                </a:lnTo>
                <a:lnTo>
                  <a:pt x="2870853" y="1410971"/>
                </a:lnTo>
                <a:lnTo>
                  <a:pt x="2876879" y="1421766"/>
                </a:lnTo>
                <a:lnTo>
                  <a:pt x="2749055" y="1492886"/>
                </a:lnTo>
                <a:lnTo>
                  <a:pt x="2761743" y="1497013"/>
                </a:lnTo>
                <a:lnTo>
                  <a:pt x="2773795" y="1501776"/>
                </a:lnTo>
                <a:lnTo>
                  <a:pt x="2785214" y="1507173"/>
                </a:lnTo>
                <a:lnTo>
                  <a:pt x="2795998" y="1512253"/>
                </a:lnTo>
                <a:lnTo>
                  <a:pt x="2805831" y="1517968"/>
                </a:lnTo>
                <a:lnTo>
                  <a:pt x="2815029" y="1524001"/>
                </a:lnTo>
                <a:lnTo>
                  <a:pt x="2823910" y="1530033"/>
                </a:lnTo>
                <a:lnTo>
                  <a:pt x="2831839" y="1536383"/>
                </a:lnTo>
                <a:lnTo>
                  <a:pt x="2838500" y="1543051"/>
                </a:lnTo>
                <a:lnTo>
                  <a:pt x="2844844" y="1550036"/>
                </a:lnTo>
                <a:lnTo>
                  <a:pt x="2850236" y="1557021"/>
                </a:lnTo>
                <a:lnTo>
                  <a:pt x="2854359" y="1564323"/>
                </a:lnTo>
                <a:lnTo>
                  <a:pt x="2856262" y="1568133"/>
                </a:lnTo>
                <a:lnTo>
                  <a:pt x="2857848" y="1571626"/>
                </a:lnTo>
                <a:lnTo>
                  <a:pt x="2859117" y="1575436"/>
                </a:lnTo>
                <a:lnTo>
                  <a:pt x="2860386" y="1579246"/>
                </a:lnTo>
                <a:lnTo>
                  <a:pt x="2861337" y="1583056"/>
                </a:lnTo>
                <a:lnTo>
                  <a:pt x="2861654" y="1586866"/>
                </a:lnTo>
                <a:lnTo>
                  <a:pt x="2861972" y="1590993"/>
                </a:lnTo>
                <a:lnTo>
                  <a:pt x="2862606" y="1594803"/>
                </a:lnTo>
                <a:lnTo>
                  <a:pt x="2861972" y="1598931"/>
                </a:lnTo>
                <a:lnTo>
                  <a:pt x="2861654" y="1603058"/>
                </a:lnTo>
                <a:lnTo>
                  <a:pt x="2861020" y="1607186"/>
                </a:lnTo>
                <a:lnTo>
                  <a:pt x="2860386" y="1611313"/>
                </a:lnTo>
                <a:lnTo>
                  <a:pt x="2858800" y="1615123"/>
                </a:lnTo>
                <a:lnTo>
                  <a:pt x="2857214" y="1619251"/>
                </a:lnTo>
                <a:lnTo>
                  <a:pt x="2855628" y="1622743"/>
                </a:lnTo>
                <a:lnTo>
                  <a:pt x="2853408" y="1626553"/>
                </a:lnTo>
                <a:lnTo>
                  <a:pt x="2851187" y="1630681"/>
                </a:lnTo>
                <a:lnTo>
                  <a:pt x="2848967" y="1634491"/>
                </a:lnTo>
                <a:lnTo>
                  <a:pt x="2842941" y="1641793"/>
                </a:lnTo>
                <a:lnTo>
                  <a:pt x="2836597" y="1648778"/>
                </a:lnTo>
                <a:lnTo>
                  <a:pt x="2828668" y="1655763"/>
                </a:lnTo>
                <a:lnTo>
                  <a:pt x="2820421" y="1662431"/>
                </a:lnTo>
                <a:lnTo>
                  <a:pt x="2810905" y="1668781"/>
                </a:lnTo>
                <a:lnTo>
                  <a:pt x="2800756" y="1674813"/>
                </a:lnTo>
                <a:lnTo>
                  <a:pt x="2789972" y="1680528"/>
                </a:lnTo>
                <a:lnTo>
                  <a:pt x="2778236" y="1685926"/>
                </a:lnTo>
                <a:lnTo>
                  <a:pt x="2765866" y="1691006"/>
                </a:lnTo>
                <a:lnTo>
                  <a:pt x="2752861" y="1695768"/>
                </a:lnTo>
                <a:lnTo>
                  <a:pt x="2739223" y="1700213"/>
                </a:lnTo>
                <a:lnTo>
                  <a:pt x="2869267" y="1786891"/>
                </a:lnTo>
                <a:lnTo>
                  <a:pt x="2862606" y="1797051"/>
                </a:lnTo>
                <a:lnTo>
                  <a:pt x="2723998" y="1704341"/>
                </a:lnTo>
                <a:lnTo>
                  <a:pt x="2707822" y="1708151"/>
                </a:lnTo>
                <a:lnTo>
                  <a:pt x="2690694" y="1711961"/>
                </a:lnTo>
                <a:lnTo>
                  <a:pt x="2673566" y="1715136"/>
                </a:lnTo>
                <a:lnTo>
                  <a:pt x="2655487" y="1717358"/>
                </a:lnTo>
                <a:lnTo>
                  <a:pt x="2637091" y="1719581"/>
                </a:lnTo>
                <a:lnTo>
                  <a:pt x="2618060" y="1720533"/>
                </a:lnTo>
                <a:lnTo>
                  <a:pt x="2598712" y="1721803"/>
                </a:lnTo>
                <a:lnTo>
                  <a:pt x="2579046" y="1721803"/>
                </a:lnTo>
                <a:lnTo>
                  <a:pt x="2563822" y="1721803"/>
                </a:lnTo>
                <a:lnTo>
                  <a:pt x="2549549" y="1721486"/>
                </a:lnTo>
                <a:lnTo>
                  <a:pt x="2534958" y="1720533"/>
                </a:lnTo>
                <a:lnTo>
                  <a:pt x="2521002" y="1719581"/>
                </a:lnTo>
                <a:lnTo>
                  <a:pt x="2507046" y="1717993"/>
                </a:lnTo>
                <a:lnTo>
                  <a:pt x="2493725" y="1716088"/>
                </a:lnTo>
                <a:lnTo>
                  <a:pt x="2480403" y="1714183"/>
                </a:lnTo>
                <a:lnTo>
                  <a:pt x="2467399" y="1711961"/>
                </a:lnTo>
                <a:lnTo>
                  <a:pt x="2455029" y="1709738"/>
                </a:lnTo>
                <a:lnTo>
                  <a:pt x="2442659" y="1706881"/>
                </a:lnTo>
                <a:lnTo>
                  <a:pt x="2430923" y="1703706"/>
                </a:lnTo>
                <a:lnTo>
                  <a:pt x="2419187" y="1700213"/>
                </a:lnTo>
                <a:lnTo>
                  <a:pt x="2408086" y="1697038"/>
                </a:lnTo>
                <a:lnTo>
                  <a:pt x="2397619" y="1693228"/>
                </a:lnTo>
                <a:lnTo>
                  <a:pt x="2387469" y="1689418"/>
                </a:lnTo>
                <a:lnTo>
                  <a:pt x="2377637" y="1684973"/>
                </a:lnTo>
                <a:lnTo>
                  <a:pt x="2368121" y="1680846"/>
                </a:lnTo>
                <a:lnTo>
                  <a:pt x="2359240" y="1676401"/>
                </a:lnTo>
                <a:lnTo>
                  <a:pt x="2350994" y="1671321"/>
                </a:lnTo>
                <a:lnTo>
                  <a:pt x="2343064" y="1666558"/>
                </a:lnTo>
                <a:lnTo>
                  <a:pt x="2335769" y="1661161"/>
                </a:lnTo>
                <a:lnTo>
                  <a:pt x="2329108" y="1656081"/>
                </a:lnTo>
                <a:lnTo>
                  <a:pt x="2322764" y="1650366"/>
                </a:lnTo>
                <a:lnTo>
                  <a:pt x="2317055" y="1644651"/>
                </a:lnTo>
                <a:lnTo>
                  <a:pt x="2312298" y="1638936"/>
                </a:lnTo>
                <a:lnTo>
                  <a:pt x="2307857" y="1632903"/>
                </a:lnTo>
                <a:lnTo>
                  <a:pt x="2304051" y="1627188"/>
                </a:lnTo>
                <a:lnTo>
                  <a:pt x="2300879" y="1620521"/>
                </a:lnTo>
                <a:lnTo>
                  <a:pt x="2298659" y="1614171"/>
                </a:lnTo>
                <a:lnTo>
                  <a:pt x="2296756" y="1607821"/>
                </a:lnTo>
                <a:lnTo>
                  <a:pt x="2295804" y="1601471"/>
                </a:lnTo>
                <a:lnTo>
                  <a:pt x="2295170" y="1594803"/>
                </a:lnTo>
                <a:lnTo>
                  <a:pt x="2295170" y="1590676"/>
                </a:lnTo>
                <a:lnTo>
                  <a:pt x="2296121" y="1585913"/>
                </a:lnTo>
                <a:lnTo>
                  <a:pt x="2296756" y="1581468"/>
                </a:lnTo>
                <a:lnTo>
                  <a:pt x="2298024" y="1577341"/>
                </a:lnTo>
                <a:lnTo>
                  <a:pt x="2299293" y="1573213"/>
                </a:lnTo>
                <a:lnTo>
                  <a:pt x="2300879" y="1568768"/>
                </a:lnTo>
                <a:lnTo>
                  <a:pt x="2302782" y="1564641"/>
                </a:lnTo>
                <a:lnTo>
                  <a:pt x="2305320" y="1560831"/>
                </a:lnTo>
                <a:lnTo>
                  <a:pt x="2307857" y="1556703"/>
                </a:lnTo>
                <a:lnTo>
                  <a:pt x="2310712" y="1552576"/>
                </a:lnTo>
                <a:lnTo>
                  <a:pt x="2313566" y="1548766"/>
                </a:lnTo>
                <a:lnTo>
                  <a:pt x="2317372" y="1544956"/>
                </a:lnTo>
                <a:lnTo>
                  <a:pt x="2320861" y="1541146"/>
                </a:lnTo>
                <a:lnTo>
                  <a:pt x="2324985" y="1537653"/>
                </a:lnTo>
                <a:lnTo>
                  <a:pt x="2333549" y="1530351"/>
                </a:lnTo>
                <a:lnTo>
                  <a:pt x="2343064" y="1523366"/>
                </a:lnTo>
                <a:lnTo>
                  <a:pt x="2353848" y="1517016"/>
                </a:lnTo>
                <a:lnTo>
                  <a:pt x="2365267" y="1510348"/>
                </a:lnTo>
                <a:lnTo>
                  <a:pt x="2377637" y="1504316"/>
                </a:lnTo>
                <a:lnTo>
                  <a:pt x="2390641" y="1499236"/>
                </a:lnTo>
                <a:lnTo>
                  <a:pt x="2404597" y="1493838"/>
                </a:lnTo>
                <a:lnTo>
                  <a:pt x="2419187" y="1489393"/>
                </a:lnTo>
                <a:lnTo>
                  <a:pt x="2434729" y="1484948"/>
                </a:lnTo>
                <a:lnTo>
                  <a:pt x="2421090" y="1301751"/>
                </a:lnTo>
                <a:lnTo>
                  <a:pt x="2390958" y="1273493"/>
                </a:lnTo>
                <a:lnTo>
                  <a:pt x="2399205" y="1264603"/>
                </a:lnTo>
                <a:lnTo>
                  <a:pt x="2419505" y="1283653"/>
                </a:lnTo>
                <a:lnTo>
                  <a:pt x="2407769" y="1124268"/>
                </a:lnTo>
                <a:lnTo>
                  <a:pt x="2401742" y="1115378"/>
                </a:lnTo>
                <a:lnTo>
                  <a:pt x="2396350" y="1106171"/>
                </a:lnTo>
                <a:lnTo>
                  <a:pt x="2391910" y="1097281"/>
                </a:lnTo>
                <a:lnTo>
                  <a:pt x="2390007" y="1092201"/>
                </a:lnTo>
                <a:lnTo>
                  <a:pt x="2388104" y="1087756"/>
                </a:lnTo>
                <a:lnTo>
                  <a:pt x="2387787" y="1083946"/>
                </a:lnTo>
                <a:lnTo>
                  <a:pt x="2382712" y="1029971"/>
                </a:lnTo>
                <a:lnTo>
                  <a:pt x="2377320" y="970916"/>
                </a:lnTo>
                <a:lnTo>
                  <a:pt x="2371293" y="897573"/>
                </a:lnTo>
                <a:lnTo>
                  <a:pt x="2359240" y="716280"/>
                </a:lnTo>
                <a:lnTo>
                  <a:pt x="2354165" y="712153"/>
                </a:lnTo>
                <a:lnTo>
                  <a:pt x="2349090" y="707073"/>
                </a:lnTo>
                <a:lnTo>
                  <a:pt x="2348773" y="707073"/>
                </a:lnTo>
                <a:lnTo>
                  <a:pt x="2348773" y="707390"/>
                </a:lnTo>
                <a:lnTo>
                  <a:pt x="2347822" y="709295"/>
                </a:lnTo>
                <a:lnTo>
                  <a:pt x="2347505" y="713105"/>
                </a:lnTo>
                <a:lnTo>
                  <a:pt x="2347187" y="718503"/>
                </a:lnTo>
                <a:lnTo>
                  <a:pt x="2347187" y="733743"/>
                </a:lnTo>
                <a:lnTo>
                  <a:pt x="2347187" y="754063"/>
                </a:lnTo>
                <a:lnTo>
                  <a:pt x="2348773" y="806133"/>
                </a:lnTo>
                <a:lnTo>
                  <a:pt x="2350994" y="868363"/>
                </a:lnTo>
                <a:lnTo>
                  <a:pt x="2353848" y="932498"/>
                </a:lnTo>
                <a:lnTo>
                  <a:pt x="2357020" y="993141"/>
                </a:lnTo>
                <a:lnTo>
                  <a:pt x="2359875" y="1041718"/>
                </a:lnTo>
                <a:lnTo>
                  <a:pt x="2362095" y="1072198"/>
                </a:lnTo>
                <a:lnTo>
                  <a:pt x="2348139" y="1072516"/>
                </a:lnTo>
                <a:lnTo>
                  <a:pt x="2339258" y="1072198"/>
                </a:lnTo>
                <a:lnTo>
                  <a:pt x="2329108" y="1071246"/>
                </a:lnTo>
                <a:lnTo>
                  <a:pt x="2323716" y="1070611"/>
                </a:lnTo>
                <a:lnTo>
                  <a:pt x="2318641" y="1069658"/>
                </a:lnTo>
                <a:lnTo>
                  <a:pt x="2312932" y="1068706"/>
                </a:lnTo>
                <a:lnTo>
                  <a:pt x="2307223" y="1067118"/>
                </a:lnTo>
                <a:lnTo>
                  <a:pt x="2302148" y="1065213"/>
                </a:lnTo>
                <a:lnTo>
                  <a:pt x="2296438" y="1062991"/>
                </a:lnTo>
                <a:lnTo>
                  <a:pt x="2290729" y="1060451"/>
                </a:lnTo>
                <a:lnTo>
                  <a:pt x="2285654" y="1057276"/>
                </a:lnTo>
                <a:lnTo>
                  <a:pt x="2282800" y="1041718"/>
                </a:lnTo>
                <a:lnTo>
                  <a:pt x="2280262" y="1020446"/>
                </a:lnTo>
                <a:lnTo>
                  <a:pt x="2277408" y="995681"/>
                </a:lnTo>
                <a:lnTo>
                  <a:pt x="2274553" y="967423"/>
                </a:lnTo>
                <a:lnTo>
                  <a:pt x="2272016" y="936626"/>
                </a:lnTo>
                <a:lnTo>
                  <a:pt x="2269478" y="904241"/>
                </a:lnTo>
                <a:lnTo>
                  <a:pt x="2264403" y="836930"/>
                </a:lnTo>
                <a:lnTo>
                  <a:pt x="2260597" y="771525"/>
                </a:lnTo>
                <a:lnTo>
                  <a:pt x="2259328" y="741680"/>
                </a:lnTo>
                <a:lnTo>
                  <a:pt x="2258060" y="714058"/>
                </a:lnTo>
                <a:lnTo>
                  <a:pt x="2257425" y="689928"/>
                </a:lnTo>
                <a:lnTo>
                  <a:pt x="2257425" y="670560"/>
                </a:lnTo>
                <a:lnTo>
                  <a:pt x="2257425" y="655955"/>
                </a:lnTo>
                <a:lnTo>
                  <a:pt x="2257742" y="650875"/>
                </a:lnTo>
                <a:lnTo>
                  <a:pt x="2258377" y="647065"/>
                </a:lnTo>
                <a:lnTo>
                  <a:pt x="2259011" y="641033"/>
                </a:lnTo>
                <a:lnTo>
                  <a:pt x="2260280" y="635635"/>
                </a:lnTo>
                <a:lnTo>
                  <a:pt x="2262183" y="629920"/>
                </a:lnTo>
                <a:lnTo>
                  <a:pt x="2264403" y="624205"/>
                </a:lnTo>
                <a:lnTo>
                  <a:pt x="2267575" y="619125"/>
                </a:lnTo>
                <a:lnTo>
                  <a:pt x="2271381" y="614045"/>
                </a:lnTo>
                <a:lnTo>
                  <a:pt x="2275505" y="609283"/>
                </a:lnTo>
                <a:lnTo>
                  <a:pt x="2279945" y="604203"/>
                </a:lnTo>
                <a:lnTo>
                  <a:pt x="2284703" y="599758"/>
                </a:lnTo>
                <a:lnTo>
                  <a:pt x="2290412" y="595313"/>
                </a:lnTo>
                <a:lnTo>
                  <a:pt x="2296121" y="591185"/>
                </a:lnTo>
                <a:lnTo>
                  <a:pt x="2302465" y="587058"/>
                </a:lnTo>
                <a:lnTo>
                  <a:pt x="2309126" y="583248"/>
                </a:lnTo>
                <a:lnTo>
                  <a:pt x="2316104" y="579438"/>
                </a:lnTo>
                <a:lnTo>
                  <a:pt x="2323399" y="575628"/>
                </a:lnTo>
                <a:lnTo>
                  <a:pt x="2331011" y="572453"/>
                </a:lnTo>
                <a:lnTo>
                  <a:pt x="2338941" y="568960"/>
                </a:lnTo>
                <a:lnTo>
                  <a:pt x="2347187" y="566103"/>
                </a:lnTo>
                <a:lnTo>
                  <a:pt x="2363681" y="560070"/>
                </a:lnTo>
                <a:lnTo>
                  <a:pt x="2381443" y="554673"/>
                </a:lnTo>
                <a:lnTo>
                  <a:pt x="2399205" y="550228"/>
                </a:lnTo>
                <a:lnTo>
                  <a:pt x="2417284" y="546100"/>
                </a:lnTo>
                <a:lnTo>
                  <a:pt x="2435681" y="542290"/>
                </a:lnTo>
                <a:lnTo>
                  <a:pt x="2453760" y="539115"/>
                </a:lnTo>
                <a:lnTo>
                  <a:pt x="2471522" y="536575"/>
                </a:lnTo>
                <a:lnTo>
                  <a:pt x="2475646" y="536258"/>
                </a:lnTo>
                <a:lnTo>
                  <a:pt x="2479769" y="536258"/>
                </a:lnTo>
                <a:lnTo>
                  <a:pt x="2537813" y="750888"/>
                </a:lnTo>
                <a:lnTo>
                  <a:pt x="2539082" y="742315"/>
                </a:lnTo>
                <a:lnTo>
                  <a:pt x="2559064" y="595313"/>
                </a:lnTo>
                <a:lnTo>
                  <a:pt x="2553355" y="580708"/>
                </a:lnTo>
                <a:lnTo>
                  <a:pt x="2564773" y="561340"/>
                </a:lnTo>
                <a:lnTo>
                  <a:pt x="2590148" y="561340"/>
                </a:lnTo>
                <a:lnTo>
                  <a:pt x="2600615" y="580708"/>
                </a:lnTo>
                <a:lnTo>
                  <a:pt x="2595857" y="597853"/>
                </a:lnTo>
                <a:lnTo>
                  <a:pt x="2613619" y="753110"/>
                </a:lnTo>
                <a:lnTo>
                  <a:pt x="2661196" y="542925"/>
                </a:lnTo>
                <a:lnTo>
                  <a:pt x="2666271" y="540703"/>
                </a:lnTo>
                <a:lnTo>
                  <a:pt x="2670712" y="538480"/>
                </a:lnTo>
                <a:lnTo>
                  <a:pt x="2673249" y="536893"/>
                </a:lnTo>
                <a:lnTo>
                  <a:pt x="2673566" y="536575"/>
                </a:lnTo>
                <a:lnTo>
                  <a:pt x="2682130" y="535623"/>
                </a:lnTo>
                <a:lnTo>
                  <a:pt x="2691328" y="534988"/>
                </a:lnTo>
                <a:close/>
                <a:moveTo>
                  <a:pt x="1954213" y="512763"/>
                </a:moveTo>
                <a:lnTo>
                  <a:pt x="1953574" y="518429"/>
                </a:lnTo>
                <a:lnTo>
                  <a:pt x="1952294" y="524094"/>
                </a:lnTo>
                <a:lnTo>
                  <a:pt x="1951015" y="530705"/>
                </a:lnTo>
                <a:lnTo>
                  <a:pt x="1948775" y="537629"/>
                </a:lnTo>
                <a:lnTo>
                  <a:pt x="1947176" y="540462"/>
                </a:lnTo>
                <a:lnTo>
                  <a:pt x="1945577" y="542981"/>
                </a:lnTo>
                <a:lnTo>
                  <a:pt x="1943657" y="545813"/>
                </a:lnTo>
                <a:lnTo>
                  <a:pt x="1941418" y="547387"/>
                </a:lnTo>
                <a:lnTo>
                  <a:pt x="1939179" y="548961"/>
                </a:lnTo>
                <a:lnTo>
                  <a:pt x="1936620" y="549276"/>
                </a:lnTo>
                <a:lnTo>
                  <a:pt x="1933421" y="549276"/>
                </a:lnTo>
                <a:lnTo>
                  <a:pt x="1930863" y="548961"/>
                </a:lnTo>
                <a:lnTo>
                  <a:pt x="1928943" y="548332"/>
                </a:lnTo>
                <a:lnTo>
                  <a:pt x="1927024" y="547073"/>
                </a:lnTo>
                <a:lnTo>
                  <a:pt x="1925745" y="545184"/>
                </a:lnTo>
                <a:lnTo>
                  <a:pt x="1925105" y="543295"/>
                </a:lnTo>
                <a:lnTo>
                  <a:pt x="1924785" y="541092"/>
                </a:lnTo>
                <a:lnTo>
                  <a:pt x="1924785" y="538574"/>
                </a:lnTo>
                <a:lnTo>
                  <a:pt x="1924465" y="536056"/>
                </a:lnTo>
                <a:lnTo>
                  <a:pt x="1924145" y="534482"/>
                </a:lnTo>
                <a:lnTo>
                  <a:pt x="1923186" y="533223"/>
                </a:lnTo>
                <a:lnTo>
                  <a:pt x="1922546" y="532908"/>
                </a:lnTo>
                <a:lnTo>
                  <a:pt x="1921266" y="532908"/>
                </a:lnTo>
                <a:lnTo>
                  <a:pt x="1920627" y="533852"/>
                </a:lnTo>
                <a:lnTo>
                  <a:pt x="1920307" y="534797"/>
                </a:lnTo>
                <a:lnTo>
                  <a:pt x="1920307" y="536685"/>
                </a:lnTo>
                <a:lnTo>
                  <a:pt x="1919987" y="538889"/>
                </a:lnTo>
                <a:lnTo>
                  <a:pt x="1918707" y="541721"/>
                </a:lnTo>
                <a:lnTo>
                  <a:pt x="1917108" y="544240"/>
                </a:lnTo>
                <a:lnTo>
                  <a:pt x="1915189" y="546443"/>
                </a:lnTo>
                <a:lnTo>
                  <a:pt x="1913909" y="548017"/>
                </a:lnTo>
                <a:lnTo>
                  <a:pt x="1912950" y="548332"/>
                </a:lnTo>
                <a:lnTo>
                  <a:pt x="1912310" y="548332"/>
                </a:lnTo>
                <a:lnTo>
                  <a:pt x="1911990" y="548332"/>
                </a:lnTo>
                <a:lnTo>
                  <a:pt x="1911350" y="547387"/>
                </a:lnTo>
                <a:lnTo>
                  <a:pt x="1911350" y="546443"/>
                </a:lnTo>
                <a:lnTo>
                  <a:pt x="1911350" y="544554"/>
                </a:lnTo>
                <a:lnTo>
                  <a:pt x="1912630" y="536370"/>
                </a:lnTo>
                <a:lnTo>
                  <a:pt x="1913269" y="532278"/>
                </a:lnTo>
                <a:lnTo>
                  <a:pt x="1914229" y="528186"/>
                </a:lnTo>
                <a:lnTo>
                  <a:pt x="1915189" y="524409"/>
                </a:lnTo>
                <a:lnTo>
                  <a:pt x="1916788" y="521891"/>
                </a:lnTo>
                <a:lnTo>
                  <a:pt x="1917428" y="520632"/>
                </a:lnTo>
                <a:lnTo>
                  <a:pt x="1918387" y="520003"/>
                </a:lnTo>
                <a:lnTo>
                  <a:pt x="1919347" y="519058"/>
                </a:lnTo>
                <a:lnTo>
                  <a:pt x="1920627" y="518743"/>
                </a:lnTo>
                <a:lnTo>
                  <a:pt x="1954213" y="512763"/>
                </a:lnTo>
                <a:close/>
                <a:moveTo>
                  <a:pt x="1636712" y="512763"/>
                </a:moveTo>
                <a:lnTo>
                  <a:pt x="1670299" y="519003"/>
                </a:lnTo>
                <a:lnTo>
                  <a:pt x="1671578" y="519332"/>
                </a:lnTo>
                <a:lnTo>
                  <a:pt x="1672218" y="519660"/>
                </a:lnTo>
                <a:lnTo>
                  <a:pt x="1673498" y="520974"/>
                </a:lnTo>
                <a:lnTo>
                  <a:pt x="1674137" y="521959"/>
                </a:lnTo>
                <a:lnTo>
                  <a:pt x="1675737" y="524587"/>
                </a:lnTo>
                <a:lnTo>
                  <a:pt x="1676696" y="528528"/>
                </a:lnTo>
                <a:lnTo>
                  <a:pt x="1677656" y="532470"/>
                </a:lnTo>
                <a:lnTo>
                  <a:pt x="1678296" y="537068"/>
                </a:lnTo>
                <a:lnTo>
                  <a:pt x="1679575" y="545608"/>
                </a:lnTo>
                <a:lnTo>
                  <a:pt x="1679575" y="547578"/>
                </a:lnTo>
                <a:lnTo>
                  <a:pt x="1679575" y="548892"/>
                </a:lnTo>
                <a:lnTo>
                  <a:pt x="1679255" y="549549"/>
                </a:lnTo>
                <a:lnTo>
                  <a:pt x="1678616" y="549549"/>
                </a:lnTo>
                <a:lnTo>
                  <a:pt x="1677976" y="549549"/>
                </a:lnTo>
                <a:lnTo>
                  <a:pt x="1677336" y="549221"/>
                </a:lnTo>
                <a:lnTo>
                  <a:pt x="1675737" y="547578"/>
                </a:lnTo>
                <a:lnTo>
                  <a:pt x="1673818" y="545279"/>
                </a:lnTo>
                <a:lnTo>
                  <a:pt x="1672218" y="542323"/>
                </a:lnTo>
                <a:lnTo>
                  <a:pt x="1671259" y="539367"/>
                </a:lnTo>
                <a:lnTo>
                  <a:pt x="1670939" y="537725"/>
                </a:lnTo>
                <a:lnTo>
                  <a:pt x="1670939" y="535754"/>
                </a:lnTo>
                <a:lnTo>
                  <a:pt x="1670299" y="534440"/>
                </a:lnTo>
                <a:lnTo>
                  <a:pt x="1669659" y="533784"/>
                </a:lnTo>
                <a:lnTo>
                  <a:pt x="1668380" y="533784"/>
                </a:lnTo>
                <a:lnTo>
                  <a:pt x="1667740" y="534112"/>
                </a:lnTo>
                <a:lnTo>
                  <a:pt x="1667100" y="535097"/>
                </a:lnTo>
                <a:lnTo>
                  <a:pt x="1666780" y="536740"/>
                </a:lnTo>
                <a:lnTo>
                  <a:pt x="1666141" y="539367"/>
                </a:lnTo>
                <a:lnTo>
                  <a:pt x="1666141" y="542323"/>
                </a:lnTo>
                <a:lnTo>
                  <a:pt x="1665821" y="544622"/>
                </a:lnTo>
                <a:lnTo>
                  <a:pt x="1665181" y="546593"/>
                </a:lnTo>
                <a:lnTo>
                  <a:pt x="1663901" y="548564"/>
                </a:lnTo>
                <a:lnTo>
                  <a:pt x="1661982" y="549549"/>
                </a:lnTo>
                <a:lnTo>
                  <a:pt x="1660063" y="550534"/>
                </a:lnTo>
                <a:lnTo>
                  <a:pt x="1657504" y="550863"/>
                </a:lnTo>
                <a:lnTo>
                  <a:pt x="1654625" y="550863"/>
                </a:lnTo>
                <a:lnTo>
                  <a:pt x="1651746" y="549878"/>
                </a:lnTo>
                <a:lnTo>
                  <a:pt x="1649507" y="548892"/>
                </a:lnTo>
                <a:lnTo>
                  <a:pt x="1647268" y="546921"/>
                </a:lnTo>
                <a:lnTo>
                  <a:pt x="1645349" y="544294"/>
                </a:lnTo>
                <a:lnTo>
                  <a:pt x="1643749" y="541338"/>
                </a:lnTo>
                <a:lnTo>
                  <a:pt x="1642470" y="538053"/>
                </a:lnTo>
                <a:lnTo>
                  <a:pt x="1640231" y="531484"/>
                </a:lnTo>
                <a:lnTo>
                  <a:pt x="1638631" y="524259"/>
                </a:lnTo>
                <a:lnTo>
                  <a:pt x="1637352" y="518018"/>
                </a:lnTo>
                <a:lnTo>
                  <a:pt x="1636712" y="512763"/>
                </a:lnTo>
                <a:close/>
                <a:moveTo>
                  <a:pt x="358458" y="427038"/>
                </a:moveTo>
                <a:lnTo>
                  <a:pt x="365125" y="427038"/>
                </a:lnTo>
                <a:lnTo>
                  <a:pt x="371475" y="427356"/>
                </a:lnTo>
                <a:lnTo>
                  <a:pt x="377825" y="427992"/>
                </a:lnTo>
                <a:lnTo>
                  <a:pt x="384493" y="429263"/>
                </a:lnTo>
                <a:lnTo>
                  <a:pt x="390843" y="430853"/>
                </a:lnTo>
                <a:lnTo>
                  <a:pt x="397193" y="432125"/>
                </a:lnTo>
                <a:lnTo>
                  <a:pt x="403860" y="434033"/>
                </a:lnTo>
                <a:lnTo>
                  <a:pt x="410210" y="435940"/>
                </a:lnTo>
                <a:lnTo>
                  <a:pt x="422593" y="441027"/>
                </a:lnTo>
                <a:lnTo>
                  <a:pt x="434658" y="446114"/>
                </a:lnTo>
                <a:lnTo>
                  <a:pt x="445770" y="451837"/>
                </a:lnTo>
                <a:lnTo>
                  <a:pt x="456883" y="457878"/>
                </a:lnTo>
                <a:lnTo>
                  <a:pt x="466408" y="463919"/>
                </a:lnTo>
                <a:lnTo>
                  <a:pt x="475298" y="469960"/>
                </a:lnTo>
                <a:lnTo>
                  <a:pt x="482918" y="475365"/>
                </a:lnTo>
                <a:lnTo>
                  <a:pt x="489585" y="480770"/>
                </a:lnTo>
                <a:lnTo>
                  <a:pt x="494348" y="485539"/>
                </a:lnTo>
                <a:lnTo>
                  <a:pt x="497840" y="489355"/>
                </a:lnTo>
                <a:lnTo>
                  <a:pt x="498475" y="491262"/>
                </a:lnTo>
                <a:lnTo>
                  <a:pt x="499110" y="492534"/>
                </a:lnTo>
                <a:lnTo>
                  <a:pt x="499745" y="495396"/>
                </a:lnTo>
                <a:lnTo>
                  <a:pt x="499745" y="499211"/>
                </a:lnTo>
                <a:lnTo>
                  <a:pt x="499745" y="510021"/>
                </a:lnTo>
                <a:lnTo>
                  <a:pt x="499110" y="525282"/>
                </a:lnTo>
                <a:lnTo>
                  <a:pt x="498158" y="543405"/>
                </a:lnTo>
                <a:lnTo>
                  <a:pt x="494983" y="587281"/>
                </a:lnTo>
                <a:lnTo>
                  <a:pt x="490855" y="637198"/>
                </a:lnTo>
                <a:lnTo>
                  <a:pt x="486093" y="688705"/>
                </a:lnTo>
                <a:lnTo>
                  <a:pt x="481013" y="736397"/>
                </a:lnTo>
                <a:lnTo>
                  <a:pt x="476250" y="776457"/>
                </a:lnTo>
                <a:lnTo>
                  <a:pt x="474028" y="792037"/>
                </a:lnTo>
                <a:lnTo>
                  <a:pt x="472123" y="803800"/>
                </a:lnTo>
                <a:lnTo>
                  <a:pt x="464503" y="806344"/>
                </a:lnTo>
                <a:lnTo>
                  <a:pt x="457835" y="808888"/>
                </a:lnTo>
                <a:lnTo>
                  <a:pt x="451168" y="810477"/>
                </a:lnTo>
                <a:lnTo>
                  <a:pt x="444818" y="812067"/>
                </a:lnTo>
                <a:lnTo>
                  <a:pt x="439103" y="813021"/>
                </a:lnTo>
                <a:lnTo>
                  <a:pt x="433705" y="813339"/>
                </a:lnTo>
                <a:lnTo>
                  <a:pt x="429260" y="813021"/>
                </a:lnTo>
                <a:lnTo>
                  <a:pt x="425450" y="811749"/>
                </a:lnTo>
                <a:lnTo>
                  <a:pt x="425768" y="802847"/>
                </a:lnTo>
                <a:lnTo>
                  <a:pt x="426720" y="789811"/>
                </a:lnTo>
                <a:lnTo>
                  <a:pt x="428308" y="754519"/>
                </a:lnTo>
                <a:lnTo>
                  <a:pt x="429260" y="710961"/>
                </a:lnTo>
                <a:lnTo>
                  <a:pt x="429895" y="664541"/>
                </a:lnTo>
                <a:lnTo>
                  <a:pt x="429895" y="619711"/>
                </a:lnTo>
                <a:lnTo>
                  <a:pt x="429578" y="582512"/>
                </a:lnTo>
                <a:lnTo>
                  <a:pt x="429260" y="568205"/>
                </a:lnTo>
                <a:lnTo>
                  <a:pt x="428625" y="557712"/>
                </a:lnTo>
                <a:lnTo>
                  <a:pt x="428308" y="554215"/>
                </a:lnTo>
                <a:lnTo>
                  <a:pt x="427673" y="551672"/>
                </a:lnTo>
                <a:lnTo>
                  <a:pt x="427038" y="550400"/>
                </a:lnTo>
                <a:lnTo>
                  <a:pt x="426720" y="550400"/>
                </a:lnTo>
                <a:lnTo>
                  <a:pt x="426403" y="550400"/>
                </a:lnTo>
                <a:lnTo>
                  <a:pt x="422910" y="555487"/>
                </a:lnTo>
                <a:lnTo>
                  <a:pt x="419100" y="560256"/>
                </a:lnTo>
                <a:lnTo>
                  <a:pt x="418465" y="561846"/>
                </a:lnTo>
                <a:lnTo>
                  <a:pt x="406718" y="733217"/>
                </a:lnTo>
                <a:lnTo>
                  <a:pt x="401003" y="796806"/>
                </a:lnTo>
                <a:lnTo>
                  <a:pt x="398463" y="821605"/>
                </a:lnTo>
                <a:lnTo>
                  <a:pt x="398463" y="823831"/>
                </a:lnTo>
                <a:lnTo>
                  <a:pt x="395288" y="831779"/>
                </a:lnTo>
                <a:lnTo>
                  <a:pt x="392113" y="839728"/>
                </a:lnTo>
                <a:lnTo>
                  <a:pt x="387985" y="847041"/>
                </a:lnTo>
                <a:lnTo>
                  <a:pt x="382905" y="854353"/>
                </a:lnTo>
                <a:lnTo>
                  <a:pt x="365443" y="1090267"/>
                </a:lnTo>
                <a:lnTo>
                  <a:pt x="378778" y="1093447"/>
                </a:lnTo>
                <a:lnTo>
                  <a:pt x="391160" y="1096944"/>
                </a:lnTo>
                <a:lnTo>
                  <a:pt x="403860" y="1100441"/>
                </a:lnTo>
                <a:lnTo>
                  <a:pt x="414973" y="1104575"/>
                </a:lnTo>
                <a:lnTo>
                  <a:pt x="425450" y="1109344"/>
                </a:lnTo>
                <a:lnTo>
                  <a:pt x="435293" y="1114113"/>
                </a:lnTo>
                <a:lnTo>
                  <a:pt x="444818" y="1119518"/>
                </a:lnTo>
                <a:lnTo>
                  <a:pt x="453073" y="1124923"/>
                </a:lnTo>
                <a:lnTo>
                  <a:pt x="450215" y="1114749"/>
                </a:lnTo>
                <a:lnTo>
                  <a:pt x="538480" y="1093447"/>
                </a:lnTo>
                <a:lnTo>
                  <a:pt x="541338" y="1105211"/>
                </a:lnTo>
                <a:lnTo>
                  <a:pt x="454343" y="1126513"/>
                </a:lnTo>
                <a:lnTo>
                  <a:pt x="461645" y="1132236"/>
                </a:lnTo>
                <a:lnTo>
                  <a:pt x="467678" y="1137959"/>
                </a:lnTo>
                <a:lnTo>
                  <a:pt x="472758" y="1144000"/>
                </a:lnTo>
                <a:lnTo>
                  <a:pt x="476885" y="1150358"/>
                </a:lnTo>
                <a:lnTo>
                  <a:pt x="478790" y="1153538"/>
                </a:lnTo>
                <a:lnTo>
                  <a:pt x="480378" y="1156717"/>
                </a:lnTo>
                <a:lnTo>
                  <a:pt x="481965" y="1159897"/>
                </a:lnTo>
                <a:lnTo>
                  <a:pt x="482918" y="1163394"/>
                </a:lnTo>
                <a:lnTo>
                  <a:pt x="483870" y="1166891"/>
                </a:lnTo>
                <a:lnTo>
                  <a:pt x="484505" y="1170707"/>
                </a:lnTo>
                <a:lnTo>
                  <a:pt x="484823" y="1173886"/>
                </a:lnTo>
                <a:lnTo>
                  <a:pt x="484823" y="1177384"/>
                </a:lnTo>
                <a:lnTo>
                  <a:pt x="484823" y="1182789"/>
                </a:lnTo>
                <a:lnTo>
                  <a:pt x="484188" y="1187558"/>
                </a:lnTo>
                <a:lnTo>
                  <a:pt x="482600" y="1192327"/>
                </a:lnTo>
                <a:lnTo>
                  <a:pt x="480695" y="1197414"/>
                </a:lnTo>
                <a:lnTo>
                  <a:pt x="478790" y="1201865"/>
                </a:lnTo>
                <a:lnTo>
                  <a:pt x="475933" y="1206634"/>
                </a:lnTo>
                <a:lnTo>
                  <a:pt x="472758" y="1211404"/>
                </a:lnTo>
                <a:lnTo>
                  <a:pt x="469265" y="1215537"/>
                </a:lnTo>
                <a:lnTo>
                  <a:pt x="465138" y="1219988"/>
                </a:lnTo>
                <a:lnTo>
                  <a:pt x="460375" y="1224121"/>
                </a:lnTo>
                <a:lnTo>
                  <a:pt x="455613" y="1227937"/>
                </a:lnTo>
                <a:lnTo>
                  <a:pt x="450215" y="1232070"/>
                </a:lnTo>
                <a:lnTo>
                  <a:pt x="444818" y="1235249"/>
                </a:lnTo>
                <a:lnTo>
                  <a:pt x="438785" y="1239065"/>
                </a:lnTo>
                <a:lnTo>
                  <a:pt x="432435" y="1242562"/>
                </a:lnTo>
                <a:lnTo>
                  <a:pt x="425450" y="1245741"/>
                </a:lnTo>
                <a:lnTo>
                  <a:pt x="418465" y="1248921"/>
                </a:lnTo>
                <a:lnTo>
                  <a:pt x="410845" y="1251782"/>
                </a:lnTo>
                <a:lnTo>
                  <a:pt x="402908" y="1254644"/>
                </a:lnTo>
                <a:lnTo>
                  <a:pt x="394970" y="1257187"/>
                </a:lnTo>
                <a:lnTo>
                  <a:pt x="386398" y="1259731"/>
                </a:lnTo>
                <a:lnTo>
                  <a:pt x="377825" y="1261956"/>
                </a:lnTo>
                <a:lnTo>
                  <a:pt x="368618" y="1263864"/>
                </a:lnTo>
                <a:lnTo>
                  <a:pt x="359410" y="1265772"/>
                </a:lnTo>
                <a:lnTo>
                  <a:pt x="349885" y="1267679"/>
                </a:lnTo>
                <a:lnTo>
                  <a:pt x="340043" y="1269269"/>
                </a:lnTo>
                <a:lnTo>
                  <a:pt x="329883" y="1270223"/>
                </a:lnTo>
                <a:lnTo>
                  <a:pt x="319723" y="1271495"/>
                </a:lnTo>
                <a:lnTo>
                  <a:pt x="309245" y="1272131"/>
                </a:lnTo>
                <a:lnTo>
                  <a:pt x="298768" y="1272767"/>
                </a:lnTo>
                <a:lnTo>
                  <a:pt x="287973" y="1273085"/>
                </a:lnTo>
                <a:lnTo>
                  <a:pt x="276860" y="1273402"/>
                </a:lnTo>
                <a:lnTo>
                  <a:pt x="273685" y="1273085"/>
                </a:lnTo>
                <a:lnTo>
                  <a:pt x="313055" y="1331268"/>
                </a:lnTo>
                <a:lnTo>
                  <a:pt x="302895" y="1338263"/>
                </a:lnTo>
                <a:lnTo>
                  <a:pt x="259080" y="1273085"/>
                </a:lnTo>
                <a:lnTo>
                  <a:pt x="244157" y="1272131"/>
                </a:lnTo>
                <a:lnTo>
                  <a:pt x="230505" y="1271177"/>
                </a:lnTo>
                <a:lnTo>
                  <a:pt x="216852" y="1269587"/>
                </a:lnTo>
                <a:lnTo>
                  <a:pt x="203835" y="1267362"/>
                </a:lnTo>
                <a:lnTo>
                  <a:pt x="190817" y="1265136"/>
                </a:lnTo>
                <a:lnTo>
                  <a:pt x="178435" y="1262592"/>
                </a:lnTo>
                <a:lnTo>
                  <a:pt x="166687" y="1259413"/>
                </a:lnTo>
                <a:lnTo>
                  <a:pt x="155575" y="1255916"/>
                </a:lnTo>
                <a:lnTo>
                  <a:pt x="144780" y="1252736"/>
                </a:lnTo>
                <a:lnTo>
                  <a:pt x="134937" y="1248603"/>
                </a:lnTo>
                <a:lnTo>
                  <a:pt x="125095" y="1244470"/>
                </a:lnTo>
                <a:lnTo>
                  <a:pt x="116522" y="1239383"/>
                </a:lnTo>
                <a:lnTo>
                  <a:pt x="108267" y="1234931"/>
                </a:lnTo>
                <a:lnTo>
                  <a:pt x="100647" y="1229844"/>
                </a:lnTo>
                <a:lnTo>
                  <a:pt x="93980" y="1224439"/>
                </a:lnTo>
                <a:lnTo>
                  <a:pt x="87947" y="1218716"/>
                </a:lnTo>
                <a:lnTo>
                  <a:pt x="2857" y="1238747"/>
                </a:lnTo>
                <a:lnTo>
                  <a:pt x="0" y="1226983"/>
                </a:lnTo>
                <a:lnTo>
                  <a:pt x="79375" y="1208224"/>
                </a:lnTo>
                <a:lnTo>
                  <a:pt x="76835" y="1204727"/>
                </a:lnTo>
                <a:lnTo>
                  <a:pt x="74612" y="1201229"/>
                </a:lnTo>
                <a:lnTo>
                  <a:pt x="72707" y="1197414"/>
                </a:lnTo>
                <a:lnTo>
                  <a:pt x="71437" y="1193599"/>
                </a:lnTo>
                <a:lnTo>
                  <a:pt x="70167" y="1189465"/>
                </a:lnTo>
                <a:lnTo>
                  <a:pt x="69532" y="1185650"/>
                </a:lnTo>
                <a:lnTo>
                  <a:pt x="69215" y="1181517"/>
                </a:lnTo>
                <a:lnTo>
                  <a:pt x="68580" y="1177384"/>
                </a:lnTo>
                <a:lnTo>
                  <a:pt x="69215" y="1171661"/>
                </a:lnTo>
                <a:lnTo>
                  <a:pt x="70167" y="1166574"/>
                </a:lnTo>
                <a:lnTo>
                  <a:pt x="71755" y="1161169"/>
                </a:lnTo>
                <a:lnTo>
                  <a:pt x="73977" y="1155763"/>
                </a:lnTo>
                <a:lnTo>
                  <a:pt x="76517" y="1150676"/>
                </a:lnTo>
                <a:lnTo>
                  <a:pt x="80010" y="1145589"/>
                </a:lnTo>
                <a:lnTo>
                  <a:pt x="83820" y="1140820"/>
                </a:lnTo>
                <a:lnTo>
                  <a:pt x="88265" y="1136051"/>
                </a:lnTo>
                <a:lnTo>
                  <a:pt x="93027" y="1131282"/>
                </a:lnTo>
                <a:lnTo>
                  <a:pt x="98425" y="1126831"/>
                </a:lnTo>
                <a:lnTo>
                  <a:pt x="104457" y="1122697"/>
                </a:lnTo>
                <a:lnTo>
                  <a:pt x="110807" y="1118564"/>
                </a:lnTo>
                <a:lnTo>
                  <a:pt x="117475" y="1114431"/>
                </a:lnTo>
                <a:lnTo>
                  <a:pt x="124777" y="1111251"/>
                </a:lnTo>
                <a:lnTo>
                  <a:pt x="132715" y="1107436"/>
                </a:lnTo>
                <a:lnTo>
                  <a:pt x="140652" y="1103939"/>
                </a:lnTo>
                <a:lnTo>
                  <a:pt x="89852" y="1023817"/>
                </a:lnTo>
                <a:lnTo>
                  <a:pt x="100012" y="1017458"/>
                </a:lnTo>
                <a:lnTo>
                  <a:pt x="152400" y="1099805"/>
                </a:lnTo>
                <a:lnTo>
                  <a:pt x="162242" y="1096944"/>
                </a:lnTo>
                <a:lnTo>
                  <a:pt x="172720" y="1093765"/>
                </a:lnTo>
                <a:lnTo>
                  <a:pt x="154940" y="850538"/>
                </a:lnTo>
                <a:lnTo>
                  <a:pt x="150812" y="844179"/>
                </a:lnTo>
                <a:lnTo>
                  <a:pt x="146367" y="837820"/>
                </a:lnTo>
                <a:lnTo>
                  <a:pt x="143510" y="830826"/>
                </a:lnTo>
                <a:lnTo>
                  <a:pt x="140652" y="824149"/>
                </a:lnTo>
                <a:lnTo>
                  <a:pt x="140652" y="821605"/>
                </a:lnTo>
                <a:lnTo>
                  <a:pt x="136842" y="782816"/>
                </a:lnTo>
                <a:lnTo>
                  <a:pt x="133032" y="740212"/>
                </a:lnTo>
                <a:lnTo>
                  <a:pt x="128587" y="687433"/>
                </a:lnTo>
                <a:lnTo>
                  <a:pt x="119697" y="557077"/>
                </a:lnTo>
                <a:lnTo>
                  <a:pt x="116522" y="554215"/>
                </a:lnTo>
                <a:lnTo>
                  <a:pt x="112712" y="550400"/>
                </a:lnTo>
                <a:lnTo>
                  <a:pt x="112395" y="550400"/>
                </a:lnTo>
                <a:lnTo>
                  <a:pt x="112395" y="550718"/>
                </a:lnTo>
                <a:lnTo>
                  <a:pt x="112077" y="552307"/>
                </a:lnTo>
                <a:lnTo>
                  <a:pt x="111125" y="558666"/>
                </a:lnTo>
                <a:lnTo>
                  <a:pt x="111125" y="569794"/>
                </a:lnTo>
                <a:lnTo>
                  <a:pt x="111125" y="584420"/>
                </a:lnTo>
                <a:lnTo>
                  <a:pt x="112395" y="621937"/>
                </a:lnTo>
                <a:lnTo>
                  <a:pt x="113665" y="666449"/>
                </a:lnTo>
                <a:lnTo>
                  <a:pt x="116205" y="712869"/>
                </a:lnTo>
                <a:lnTo>
                  <a:pt x="118427" y="756109"/>
                </a:lnTo>
                <a:lnTo>
                  <a:pt x="120332" y="791401"/>
                </a:lnTo>
                <a:lnTo>
                  <a:pt x="122237" y="813021"/>
                </a:lnTo>
                <a:lnTo>
                  <a:pt x="112077" y="813339"/>
                </a:lnTo>
                <a:lnTo>
                  <a:pt x="105410" y="813339"/>
                </a:lnTo>
                <a:lnTo>
                  <a:pt x="98425" y="812385"/>
                </a:lnTo>
                <a:lnTo>
                  <a:pt x="90487" y="811431"/>
                </a:lnTo>
                <a:lnTo>
                  <a:pt x="82550" y="809523"/>
                </a:lnTo>
                <a:lnTo>
                  <a:pt x="78740" y="807934"/>
                </a:lnTo>
                <a:lnTo>
                  <a:pt x="74612" y="806344"/>
                </a:lnTo>
                <a:lnTo>
                  <a:pt x="70802" y="804754"/>
                </a:lnTo>
                <a:lnTo>
                  <a:pt x="66675" y="802211"/>
                </a:lnTo>
                <a:lnTo>
                  <a:pt x="65087" y="791083"/>
                </a:lnTo>
                <a:lnTo>
                  <a:pt x="63182" y="776139"/>
                </a:lnTo>
                <a:lnTo>
                  <a:pt x="61277" y="758335"/>
                </a:lnTo>
                <a:lnTo>
                  <a:pt x="59055" y="737986"/>
                </a:lnTo>
                <a:lnTo>
                  <a:pt x="55245" y="692520"/>
                </a:lnTo>
                <a:lnTo>
                  <a:pt x="51752" y="643875"/>
                </a:lnTo>
                <a:lnTo>
                  <a:pt x="49212" y="596819"/>
                </a:lnTo>
                <a:lnTo>
                  <a:pt x="47307" y="555487"/>
                </a:lnTo>
                <a:lnTo>
                  <a:pt x="46990" y="538318"/>
                </a:lnTo>
                <a:lnTo>
                  <a:pt x="46355" y="524011"/>
                </a:lnTo>
                <a:lnTo>
                  <a:pt x="46990" y="513836"/>
                </a:lnTo>
                <a:lnTo>
                  <a:pt x="47307" y="507477"/>
                </a:lnTo>
                <a:lnTo>
                  <a:pt x="47625" y="503026"/>
                </a:lnTo>
                <a:lnTo>
                  <a:pt x="48895" y="498893"/>
                </a:lnTo>
                <a:lnTo>
                  <a:pt x="49847" y="495078"/>
                </a:lnTo>
                <a:lnTo>
                  <a:pt x="51752" y="490944"/>
                </a:lnTo>
                <a:lnTo>
                  <a:pt x="53975" y="487129"/>
                </a:lnTo>
                <a:lnTo>
                  <a:pt x="56515" y="483314"/>
                </a:lnTo>
                <a:lnTo>
                  <a:pt x="59690" y="480134"/>
                </a:lnTo>
                <a:lnTo>
                  <a:pt x="62547" y="476637"/>
                </a:lnTo>
                <a:lnTo>
                  <a:pt x="66357" y="473140"/>
                </a:lnTo>
                <a:lnTo>
                  <a:pt x="70167" y="470278"/>
                </a:lnTo>
                <a:lnTo>
                  <a:pt x="74612" y="467099"/>
                </a:lnTo>
                <a:lnTo>
                  <a:pt x="79375" y="464237"/>
                </a:lnTo>
                <a:lnTo>
                  <a:pt x="88900" y="458514"/>
                </a:lnTo>
                <a:lnTo>
                  <a:pt x="99377" y="453745"/>
                </a:lnTo>
                <a:lnTo>
                  <a:pt x="111125" y="449294"/>
                </a:lnTo>
                <a:lnTo>
                  <a:pt x="123190" y="444525"/>
                </a:lnTo>
                <a:lnTo>
                  <a:pt x="135572" y="441027"/>
                </a:lnTo>
                <a:lnTo>
                  <a:pt x="148907" y="437530"/>
                </a:lnTo>
                <a:lnTo>
                  <a:pt x="161607" y="434351"/>
                </a:lnTo>
                <a:lnTo>
                  <a:pt x="174625" y="431807"/>
                </a:lnTo>
                <a:lnTo>
                  <a:pt x="187960" y="429581"/>
                </a:lnTo>
                <a:lnTo>
                  <a:pt x="200660" y="427674"/>
                </a:lnTo>
                <a:lnTo>
                  <a:pt x="203835" y="427674"/>
                </a:lnTo>
                <a:lnTo>
                  <a:pt x="206692" y="427674"/>
                </a:lnTo>
                <a:lnTo>
                  <a:pt x="248285" y="582194"/>
                </a:lnTo>
                <a:lnTo>
                  <a:pt x="249237" y="576153"/>
                </a:lnTo>
                <a:lnTo>
                  <a:pt x="263525" y="470278"/>
                </a:lnTo>
                <a:lnTo>
                  <a:pt x="259715" y="459786"/>
                </a:lnTo>
                <a:lnTo>
                  <a:pt x="267653" y="445797"/>
                </a:lnTo>
                <a:lnTo>
                  <a:pt x="285750" y="445797"/>
                </a:lnTo>
                <a:lnTo>
                  <a:pt x="293688" y="459786"/>
                </a:lnTo>
                <a:lnTo>
                  <a:pt x="289878" y="472186"/>
                </a:lnTo>
                <a:lnTo>
                  <a:pt x="302578" y="584102"/>
                </a:lnTo>
                <a:lnTo>
                  <a:pt x="336868" y="432443"/>
                </a:lnTo>
                <a:lnTo>
                  <a:pt x="343853" y="429263"/>
                </a:lnTo>
                <a:lnTo>
                  <a:pt x="345440" y="428310"/>
                </a:lnTo>
                <a:lnTo>
                  <a:pt x="345758" y="427674"/>
                </a:lnTo>
                <a:lnTo>
                  <a:pt x="352108" y="427356"/>
                </a:lnTo>
                <a:lnTo>
                  <a:pt x="358458" y="427038"/>
                </a:lnTo>
                <a:close/>
                <a:moveTo>
                  <a:pt x="1859239" y="201613"/>
                </a:moveTo>
                <a:lnTo>
                  <a:pt x="1864624" y="201613"/>
                </a:lnTo>
                <a:lnTo>
                  <a:pt x="1869375" y="201613"/>
                </a:lnTo>
                <a:lnTo>
                  <a:pt x="1874760" y="201930"/>
                </a:lnTo>
                <a:lnTo>
                  <a:pt x="1879828" y="202248"/>
                </a:lnTo>
                <a:lnTo>
                  <a:pt x="1884896" y="203517"/>
                </a:lnTo>
                <a:lnTo>
                  <a:pt x="1895349" y="205739"/>
                </a:lnTo>
                <a:lnTo>
                  <a:pt x="1905485" y="208595"/>
                </a:lnTo>
                <a:lnTo>
                  <a:pt x="1914988" y="212403"/>
                </a:lnTo>
                <a:lnTo>
                  <a:pt x="1924490" y="216529"/>
                </a:lnTo>
                <a:lnTo>
                  <a:pt x="1933676" y="221290"/>
                </a:lnTo>
                <a:lnTo>
                  <a:pt x="1942229" y="225733"/>
                </a:lnTo>
                <a:lnTo>
                  <a:pt x="1949514" y="230493"/>
                </a:lnTo>
                <a:lnTo>
                  <a:pt x="1956799" y="235571"/>
                </a:lnTo>
                <a:lnTo>
                  <a:pt x="1962818" y="240014"/>
                </a:lnTo>
                <a:lnTo>
                  <a:pt x="1967886" y="244140"/>
                </a:lnTo>
                <a:lnTo>
                  <a:pt x="1971687" y="247948"/>
                </a:lnTo>
                <a:lnTo>
                  <a:pt x="1974538" y="251122"/>
                </a:lnTo>
                <a:lnTo>
                  <a:pt x="1975488" y="253343"/>
                </a:lnTo>
                <a:lnTo>
                  <a:pt x="1976438" y="258739"/>
                </a:lnTo>
                <a:lnTo>
                  <a:pt x="1975805" y="267307"/>
                </a:lnTo>
                <a:lnTo>
                  <a:pt x="1975488" y="279367"/>
                </a:lnTo>
                <a:lnTo>
                  <a:pt x="1974854" y="293649"/>
                </a:lnTo>
                <a:lnTo>
                  <a:pt x="1972637" y="328241"/>
                </a:lnTo>
                <a:lnTo>
                  <a:pt x="1969153" y="368229"/>
                </a:lnTo>
                <a:lnTo>
                  <a:pt x="1965352" y="408852"/>
                </a:lnTo>
                <a:lnTo>
                  <a:pt x="1961234" y="446619"/>
                </a:lnTo>
                <a:lnTo>
                  <a:pt x="1957433" y="478355"/>
                </a:lnTo>
                <a:lnTo>
                  <a:pt x="1956166" y="490732"/>
                </a:lnTo>
                <a:lnTo>
                  <a:pt x="1954265" y="499619"/>
                </a:lnTo>
                <a:lnTo>
                  <a:pt x="1948564" y="501840"/>
                </a:lnTo>
                <a:lnTo>
                  <a:pt x="1942862" y="503744"/>
                </a:lnTo>
                <a:lnTo>
                  <a:pt x="1937794" y="505331"/>
                </a:lnTo>
                <a:lnTo>
                  <a:pt x="1932726" y="506283"/>
                </a:lnTo>
                <a:lnTo>
                  <a:pt x="1928291" y="507235"/>
                </a:lnTo>
                <a:lnTo>
                  <a:pt x="1924174" y="507235"/>
                </a:lnTo>
                <a:lnTo>
                  <a:pt x="1920373" y="506918"/>
                </a:lnTo>
                <a:lnTo>
                  <a:pt x="1917522" y="505966"/>
                </a:lnTo>
                <a:lnTo>
                  <a:pt x="1918472" y="488828"/>
                </a:lnTo>
                <a:lnTo>
                  <a:pt x="1919422" y="460900"/>
                </a:lnTo>
                <a:lnTo>
                  <a:pt x="1920373" y="426307"/>
                </a:lnTo>
                <a:lnTo>
                  <a:pt x="1920689" y="389493"/>
                </a:lnTo>
                <a:lnTo>
                  <a:pt x="1921006" y="354265"/>
                </a:lnTo>
                <a:lnTo>
                  <a:pt x="1920689" y="324750"/>
                </a:lnTo>
                <a:lnTo>
                  <a:pt x="1920373" y="313325"/>
                </a:lnTo>
                <a:lnTo>
                  <a:pt x="1919739" y="305074"/>
                </a:lnTo>
                <a:lnTo>
                  <a:pt x="1918789" y="299996"/>
                </a:lnTo>
                <a:lnTo>
                  <a:pt x="1918472" y="299361"/>
                </a:lnTo>
                <a:lnTo>
                  <a:pt x="1918472" y="299044"/>
                </a:lnTo>
                <a:lnTo>
                  <a:pt x="1918155" y="299361"/>
                </a:lnTo>
                <a:lnTo>
                  <a:pt x="1914988" y="303170"/>
                </a:lnTo>
                <a:lnTo>
                  <a:pt x="1912454" y="307295"/>
                </a:lnTo>
                <a:lnTo>
                  <a:pt x="1911820" y="308247"/>
                </a:lnTo>
                <a:lnTo>
                  <a:pt x="1902318" y="443762"/>
                </a:lnTo>
                <a:lnTo>
                  <a:pt x="1897883" y="493906"/>
                </a:lnTo>
                <a:lnTo>
                  <a:pt x="1895982" y="513900"/>
                </a:lnTo>
                <a:lnTo>
                  <a:pt x="1895982" y="515804"/>
                </a:lnTo>
                <a:lnTo>
                  <a:pt x="1893765" y="521834"/>
                </a:lnTo>
                <a:lnTo>
                  <a:pt x="1891231" y="528181"/>
                </a:lnTo>
                <a:lnTo>
                  <a:pt x="1887747" y="534211"/>
                </a:lnTo>
                <a:lnTo>
                  <a:pt x="1883946" y="539924"/>
                </a:lnTo>
                <a:lnTo>
                  <a:pt x="1869375" y="734151"/>
                </a:lnTo>
                <a:lnTo>
                  <a:pt x="1879828" y="736373"/>
                </a:lnTo>
                <a:lnTo>
                  <a:pt x="1890281" y="738912"/>
                </a:lnTo>
                <a:lnTo>
                  <a:pt x="1899784" y="742403"/>
                </a:lnTo>
                <a:lnTo>
                  <a:pt x="1909286" y="745576"/>
                </a:lnTo>
                <a:lnTo>
                  <a:pt x="1917839" y="749067"/>
                </a:lnTo>
                <a:lnTo>
                  <a:pt x="1925757" y="752876"/>
                </a:lnTo>
                <a:lnTo>
                  <a:pt x="1933043" y="757002"/>
                </a:lnTo>
                <a:lnTo>
                  <a:pt x="1940011" y="761762"/>
                </a:lnTo>
                <a:lnTo>
                  <a:pt x="1946030" y="766522"/>
                </a:lnTo>
                <a:lnTo>
                  <a:pt x="1951098" y="771283"/>
                </a:lnTo>
                <a:lnTo>
                  <a:pt x="1955532" y="776361"/>
                </a:lnTo>
                <a:lnTo>
                  <a:pt x="1959333" y="781439"/>
                </a:lnTo>
                <a:lnTo>
                  <a:pt x="1962501" y="787151"/>
                </a:lnTo>
                <a:lnTo>
                  <a:pt x="1964718" y="792864"/>
                </a:lnTo>
                <a:lnTo>
                  <a:pt x="1966302" y="798894"/>
                </a:lnTo>
                <a:lnTo>
                  <a:pt x="1966619" y="801750"/>
                </a:lnTo>
                <a:lnTo>
                  <a:pt x="1966619" y="804924"/>
                </a:lnTo>
                <a:lnTo>
                  <a:pt x="1966302" y="808732"/>
                </a:lnTo>
                <a:lnTo>
                  <a:pt x="1965669" y="812223"/>
                </a:lnTo>
                <a:lnTo>
                  <a:pt x="1965035" y="816031"/>
                </a:lnTo>
                <a:lnTo>
                  <a:pt x="1963451" y="819522"/>
                </a:lnTo>
                <a:lnTo>
                  <a:pt x="1962184" y="823331"/>
                </a:lnTo>
                <a:lnTo>
                  <a:pt x="1960284" y="826504"/>
                </a:lnTo>
                <a:lnTo>
                  <a:pt x="1958066" y="829995"/>
                </a:lnTo>
                <a:lnTo>
                  <a:pt x="1955532" y="833486"/>
                </a:lnTo>
                <a:lnTo>
                  <a:pt x="1952682" y="836660"/>
                </a:lnTo>
                <a:lnTo>
                  <a:pt x="1949514" y="839834"/>
                </a:lnTo>
                <a:lnTo>
                  <a:pt x="1946030" y="842690"/>
                </a:lnTo>
                <a:lnTo>
                  <a:pt x="1942545" y="845864"/>
                </a:lnTo>
                <a:lnTo>
                  <a:pt x="1938428" y="848720"/>
                </a:lnTo>
                <a:lnTo>
                  <a:pt x="1934310" y="851576"/>
                </a:lnTo>
                <a:lnTo>
                  <a:pt x="1924807" y="856654"/>
                </a:lnTo>
                <a:lnTo>
                  <a:pt x="1914354" y="861732"/>
                </a:lnTo>
                <a:lnTo>
                  <a:pt x="1903268" y="865858"/>
                </a:lnTo>
                <a:lnTo>
                  <a:pt x="1891231" y="869983"/>
                </a:lnTo>
                <a:lnTo>
                  <a:pt x="1878244" y="873157"/>
                </a:lnTo>
                <a:lnTo>
                  <a:pt x="1864624" y="876013"/>
                </a:lnTo>
                <a:lnTo>
                  <a:pt x="1850370" y="878235"/>
                </a:lnTo>
                <a:lnTo>
                  <a:pt x="1835165" y="880139"/>
                </a:lnTo>
                <a:lnTo>
                  <a:pt x="1819644" y="881091"/>
                </a:lnTo>
                <a:lnTo>
                  <a:pt x="1783851" y="947738"/>
                </a:lnTo>
                <a:lnTo>
                  <a:pt x="1773398" y="941708"/>
                </a:lnTo>
                <a:lnTo>
                  <a:pt x="1805390" y="881409"/>
                </a:lnTo>
                <a:lnTo>
                  <a:pt x="1800322" y="881726"/>
                </a:lnTo>
                <a:lnTo>
                  <a:pt x="1787335" y="881409"/>
                </a:lnTo>
                <a:lnTo>
                  <a:pt x="1774032" y="881091"/>
                </a:lnTo>
                <a:lnTo>
                  <a:pt x="1761678" y="880139"/>
                </a:lnTo>
                <a:lnTo>
                  <a:pt x="1749642" y="878552"/>
                </a:lnTo>
                <a:lnTo>
                  <a:pt x="1737605" y="876648"/>
                </a:lnTo>
                <a:lnTo>
                  <a:pt x="1726518" y="874427"/>
                </a:lnTo>
                <a:lnTo>
                  <a:pt x="1716066" y="871888"/>
                </a:lnTo>
                <a:lnTo>
                  <a:pt x="1705296" y="868714"/>
                </a:lnTo>
                <a:lnTo>
                  <a:pt x="1696110" y="865223"/>
                </a:lnTo>
                <a:lnTo>
                  <a:pt x="1686607" y="862049"/>
                </a:lnTo>
                <a:lnTo>
                  <a:pt x="1678372" y="857924"/>
                </a:lnTo>
                <a:lnTo>
                  <a:pt x="1670453" y="853798"/>
                </a:lnTo>
                <a:lnTo>
                  <a:pt x="1663484" y="849037"/>
                </a:lnTo>
                <a:lnTo>
                  <a:pt x="1657149" y="844594"/>
                </a:lnTo>
                <a:lnTo>
                  <a:pt x="1651448" y="839516"/>
                </a:lnTo>
                <a:lnTo>
                  <a:pt x="1646696" y="834439"/>
                </a:lnTo>
                <a:lnTo>
                  <a:pt x="1574476" y="851894"/>
                </a:lnTo>
                <a:lnTo>
                  <a:pt x="1571625" y="840151"/>
                </a:lnTo>
                <a:lnTo>
                  <a:pt x="1639411" y="823648"/>
                </a:lnTo>
                <a:lnTo>
                  <a:pt x="1637510" y="819205"/>
                </a:lnTo>
                <a:lnTo>
                  <a:pt x="1635927" y="814127"/>
                </a:lnTo>
                <a:lnTo>
                  <a:pt x="1634976" y="809684"/>
                </a:lnTo>
                <a:lnTo>
                  <a:pt x="1634660" y="804924"/>
                </a:lnTo>
                <a:lnTo>
                  <a:pt x="1634976" y="799211"/>
                </a:lnTo>
                <a:lnTo>
                  <a:pt x="1635927" y="793816"/>
                </a:lnTo>
                <a:lnTo>
                  <a:pt x="1637827" y="788738"/>
                </a:lnTo>
                <a:lnTo>
                  <a:pt x="1640678" y="783343"/>
                </a:lnTo>
                <a:lnTo>
                  <a:pt x="1643529" y="778582"/>
                </a:lnTo>
                <a:lnTo>
                  <a:pt x="1647646" y="773504"/>
                </a:lnTo>
                <a:lnTo>
                  <a:pt x="1652081" y="769061"/>
                </a:lnTo>
                <a:lnTo>
                  <a:pt x="1657466" y="764618"/>
                </a:lnTo>
                <a:lnTo>
                  <a:pt x="1663167" y="760493"/>
                </a:lnTo>
                <a:lnTo>
                  <a:pt x="1669503" y="756684"/>
                </a:lnTo>
                <a:lnTo>
                  <a:pt x="1676154" y="752876"/>
                </a:lnTo>
                <a:lnTo>
                  <a:pt x="1683757" y="749067"/>
                </a:lnTo>
                <a:lnTo>
                  <a:pt x="1691675" y="745894"/>
                </a:lnTo>
                <a:lnTo>
                  <a:pt x="1700228" y="742720"/>
                </a:lnTo>
                <a:lnTo>
                  <a:pt x="1708780" y="740181"/>
                </a:lnTo>
                <a:lnTo>
                  <a:pt x="1718283" y="737642"/>
                </a:lnTo>
                <a:lnTo>
                  <a:pt x="1703079" y="536750"/>
                </a:lnTo>
                <a:lnTo>
                  <a:pt x="1699911" y="531990"/>
                </a:lnTo>
                <a:lnTo>
                  <a:pt x="1696744" y="526595"/>
                </a:lnTo>
                <a:lnTo>
                  <a:pt x="1694209" y="521517"/>
                </a:lnTo>
                <a:lnTo>
                  <a:pt x="1691992" y="516122"/>
                </a:lnTo>
                <a:lnTo>
                  <a:pt x="1691992" y="513900"/>
                </a:lnTo>
                <a:lnTo>
                  <a:pt x="1688825" y="483116"/>
                </a:lnTo>
                <a:lnTo>
                  <a:pt x="1685974" y="449792"/>
                </a:lnTo>
                <a:lnTo>
                  <a:pt x="1682490" y="407583"/>
                </a:lnTo>
                <a:lnTo>
                  <a:pt x="1675521" y="304439"/>
                </a:lnTo>
                <a:lnTo>
                  <a:pt x="1672670" y="302218"/>
                </a:lnTo>
                <a:lnTo>
                  <a:pt x="1669819" y="299361"/>
                </a:lnTo>
                <a:lnTo>
                  <a:pt x="1669503" y="299361"/>
                </a:lnTo>
                <a:lnTo>
                  <a:pt x="1669186" y="300948"/>
                </a:lnTo>
                <a:lnTo>
                  <a:pt x="1668552" y="305709"/>
                </a:lnTo>
                <a:lnTo>
                  <a:pt x="1668552" y="314277"/>
                </a:lnTo>
                <a:lnTo>
                  <a:pt x="1668552" y="326020"/>
                </a:lnTo>
                <a:lnTo>
                  <a:pt x="1669503" y="355852"/>
                </a:lnTo>
                <a:lnTo>
                  <a:pt x="1671086" y="391080"/>
                </a:lnTo>
                <a:lnTo>
                  <a:pt x="1672353" y="427894"/>
                </a:lnTo>
                <a:lnTo>
                  <a:pt x="1674254" y="462169"/>
                </a:lnTo>
                <a:lnTo>
                  <a:pt x="1675838" y="489780"/>
                </a:lnTo>
                <a:lnTo>
                  <a:pt x="1677421" y="507235"/>
                </a:lnTo>
                <a:lnTo>
                  <a:pt x="1669503" y="507235"/>
                </a:lnTo>
                <a:lnTo>
                  <a:pt x="1664118" y="507235"/>
                </a:lnTo>
                <a:lnTo>
                  <a:pt x="1658416" y="506918"/>
                </a:lnTo>
                <a:lnTo>
                  <a:pt x="1652715" y="505648"/>
                </a:lnTo>
                <a:lnTo>
                  <a:pt x="1646063" y="504062"/>
                </a:lnTo>
                <a:lnTo>
                  <a:pt x="1639728" y="501840"/>
                </a:lnTo>
                <a:lnTo>
                  <a:pt x="1636877" y="500253"/>
                </a:lnTo>
                <a:lnTo>
                  <a:pt x="1633709" y="498984"/>
                </a:lnTo>
                <a:lnTo>
                  <a:pt x="1632442" y="489780"/>
                </a:lnTo>
                <a:lnTo>
                  <a:pt x="1630858" y="477720"/>
                </a:lnTo>
                <a:lnTo>
                  <a:pt x="1627374" y="447888"/>
                </a:lnTo>
                <a:lnTo>
                  <a:pt x="1624523" y="411708"/>
                </a:lnTo>
                <a:lnTo>
                  <a:pt x="1621673" y="373307"/>
                </a:lnTo>
                <a:lnTo>
                  <a:pt x="1619455" y="336176"/>
                </a:lnTo>
                <a:lnTo>
                  <a:pt x="1618188" y="303487"/>
                </a:lnTo>
                <a:lnTo>
                  <a:pt x="1617555" y="278733"/>
                </a:lnTo>
                <a:lnTo>
                  <a:pt x="1617555" y="270481"/>
                </a:lnTo>
                <a:lnTo>
                  <a:pt x="1618188" y="265086"/>
                </a:lnTo>
                <a:lnTo>
                  <a:pt x="1618505" y="261595"/>
                </a:lnTo>
                <a:lnTo>
                  <a:pt x="1619139" y="258421"/>
                </a:lnTo>
                <a:lnTo>
                  <a:pt x="1620406" y="255248"/>
                </a:lnTo>
                <a:lnTo>
                  <a:pt x="1621673" y="252391"/>
                </a:lnTo>
                <a:lnTo>
                  <a:pt x="1623573" y="249218"/>
                </a:lnTo>
                <a:lnTo>
                  <a:pt x="1625474" y="246361"/>
                </a:lnTo>
                <a:lnTo>
                  <a:pt x="1627691" y="243822"/>
                </a:lnTo>
                <a:lnTo>
                  <a:pt x="1630542" y="240649"/>
                </a:lnTo>
                <a:lnTo>
                  <a:pt x="1633392" y="238110"/>
                </a:lnTo>
                <a:lnTo>
                  <a:pt x="1636560" y="235888"/>
                </a:lnTo>
                <a:lnTo>
                  <a:pt x="1643212" y="230810"/>
                </a:lnTo>
                <a:lnTo>
                  <a:pt x="1651131" y="226685"/>
                </a:lnTo>
                <a:lnTo>
                  <a:pt x="1659683" y="222559"/>
                </a:lnTo>
                <a:lnTo>
                  <a:pt x="1668552" y="218751"/>
                </a:lnTo>
                <a:lnTo>
                  <a:pt x="1678055" y="215577"/>
                </a:lnTo>
                <a:lnTo>
                  <a:pt x="1688191" y="212403"/>
                </a:lnTo>
                <a:lnTo>
                  <a:pt x="1698327" y="209864"/>
                </a:lnTo>
                <a:lnTo>
                  <a:pt x="1708780" y="207643"/>
                </a:lnTo>
                <a:lnTo>
                  <a:pt x="1718916" y="205421"/>
                </a:lnTo>
                <a:lnTo>
                  <a:pt x="1729369" y="203834"/>
                </a:lnTo>
                <a:lnTo>
                  <a:pt x="1739505" y="202248"/>
                </a:lnTo>
                <a:lnTo>
                  <a:pt x="1741723" y="201930"/>
                </a:lnTo>
                <a:lnTo>
                  <a:pt x="1743940" y="201930"/>
                </a:lnTo>
                <a:lnTo>
                  <a:pt x="1777516" y="324433"/>
                </a:lnTo>
                <a:lnTo>
                  <a:pt x="1777833" y="319673"/>
                </a:lnTo>
                <a:lnTo>
                  <a:pt x="1789553" y="235888"/>
                </a:lnTo>
                <a:lnTo>
                  <a:pt x="1786068" y="227637"/>
                </a:lnTo>
                <a:lnTo>
                  <a:pt x="1792404" y="216529"/>
                </a:lnTo>
                <a:lnTo>
                  <a:pt x="1806658" y="216212"/>
                </a:lnTo>
                <a:lnTo>
                  <a:pt x="1812676" y="227637"/>
                </a:lnTo>
                <a:lnTo>
                  <a:pt x="1810142" y="237158"/>
                </a:lnTo>
                <a:lnTo>
                  <a:pt x="1820278" y="325703"/>
                </a:lnTo>
                <a:lnTo>
                  <a:pt x="1847202" y="206056"/>
                </a:lnTo>
                <a:lnTo>
                  <a:pt x="1852904" y="203517"/>
                </a:lnTo>
                <a:lnTo>
                  <a:pt x="1853854" y="202882"/>
                </a:lnTo>
                <a:lnTo>
                  <a:pt x="1854488" y="202248"/>
                </a:lnTo>
                <a:lnTo>
                  <a:pt x="1859239" y="201613"/>
                </a:lnTo>
                <a:close/>
                <a:moveTo>
                  <a:pt x="2576838" y="182563"/>
                </a:moveTo>
                <a:lnTo>
                  <a:pt x="2587021" y="182563"/>
                </a:lnTo>
                <a:lnTo>
                  <a:pt x="2597204" y="182880"/>
                </a:lnTo>
                <a:lnTo>
                  <a:pt x="2606432" y="183515"/>
                </a:lnTo>
                <a:lnTo>
                  <a:pt x="2615979" y="185103"/>
                </a:lnTo>
                <a:lnTo>
                  <a:pt x="2624570" y="186690"/>
                </a:lnTo>
                <a:lnTo>
                  <a:pt x="2633162" y="188913"/>
                </a:lnTo>
                <a:lnTo>
                  <a:pt x="2641118" y="191135"/>
                </a:lnTo>
                <a:lnTo>
                  <a:pt x="2649073" y="193993"/>
                </a:lnTo>
                <a:lnTo>
                  <a:pt x="2656392" y="196850"/>
                </a:lnTo>
                <a:lnTo>
                  <a:pt x="2663074" y="200025"/>
                </a:lnTo>
                <a:lnTo>
                  <a:pt x="2669439" y="203200"/>
                </a:lnTo>
                <a:lnTo>
                  <a:pt x="2675485" y="206375"/>
                </a:lnTo>
                <a:lnTo>
                  <a:pt x="2685986" y="213043"/>
                </a:lnTo>
                <a:lnTo>
                  <a:pt x="2694578" y="219393"/>
                </a:lnTo>
                <a:lnTo>
                  <a:pt x="2701578" y="224473"/>
                </a:lnTo>
                <a:lnTo>
                  <a:pt x="2706670" y="228918"/>
                </a:lnTo>
                <a:lnTo>
                  <a:pt x="2710488" y="233045"/>
                </a:lnTo>
                <a:lnTo>
                  <a:pt x="2709216" y="236220"/>
                </a:lnTo>
                <a:lnTo>
                  <a:pt x="2707625" y="239078"/>
                </a:lnTo>
                <a:lnTo>
                  <a:pt x="2705079" y="243840"/>
                </a:lnTo>
                <a:lnTo>
                  <a:pt x="2701897" y="248603"/>
                </a:lnTo>
                <a:lnTo>
                  <a:pt x="2697760" y="253365"/>
                </a:lnTo>
                <a:lnTo>
                  <a:pt x="2693305" y="258763"/>
                </a:lnTo>
                <a:lnTo>
                  <a:pt x="2687577" y="264160"/>
                </a:lnTo>
                <a:lnTo>
                  <a:pt x="2684077" y="266383"/>
                </a:lnTo>
                <a:lnTo>
                  <a:pt x="2681213" y="268605"/>
                </a:lnTo>
                <a:lnTo>
                  <a:pt x="2677394" y="270828"/>
                </a:lnTo>
                <a:lnTo>
                  <a:pt x="2673575" y="272733"/>
                </a:lnTo>
                <a:lnTo>
                  <a:pt x="2669757" y="274638"/>
                </a:lnTo>
                <a:lnTo>
                  <a:pt x="2665302" y="275591"/>
                </a:lnTo>
                <a:lnTo>
                  <a:pt x="2661165" y="276861"/>
                </a:lnTo>
                <a:lnTo>
                  <a:pt x="2656392" y="277496"/>
                </a:lnTo>
                <a:lnTo>
                  <a:pt x="2651300" y="277813"/>
                </a:lnTo>
                <a:lnTo>
                  <a:pt x="2646527" y="277813"/>
                </a:lnTo>
                <a:lnTo>
                  <a:pt x="2640799" y="277496"/>
                </a:lnTo>
                <a:lnTo>
                  <a:pt x="2635390" y="276543"/>
                </a:lnTo>
                <a:lnTo>
                  <a:pt x="2629344" y="274956"/>
                </a:lnTo>
                <a:lnTo>
                  <a:pt x="2623298" y="273050"/>
                </a:lnTo>
                <a:lnTo>
                  <a:pt x="2616933" y="270510"/>
                </a:lnTo>
                <a:lnTo>
                  <a:pt x="2610569" y="267335"/>
                </a:lnTo>
                <a:lnTo>
                  <a:pt x="2603250" y="263525"/>
                </a:lnTo>
                <a:lnTo>
                  <a:pt x="2595295" y="260668"/>
                </a:lnTo>
                <a:lnTo>
                  <a:pt x="2626480" y="275591"/>
                </a:lnTo>
                <a:lnTo>
                  <a:pt x="2641436" y="282576"/>
                </a:lnTo>
                <a:lnTo>
                  <a:pt x="2648437" y="285116"/>
                </a:lnTo>
                <a:lnTo>
                  <a:pt x="2655437" y="287656"/>
                </a:lnTo>
                <a:lnTo>
                  <a:pt x="2661802" y="289878"/>
                </a:lnTo>
                <a:lnTo>
                  <a:pt x="2668166" y="291466"/>
                </a:lnTo>
                <a:lnTo>
                  <a:pt x="2674212" y="292101"/>
                </a:lnTo>
                <a:lnTo>
                  <a:pt x="2679940" y="292736"/>
                </a:lnTo>
                <a:lnTo>
                  <a:pt x="2685349" y="292736"/>
                </a:lnTo>
                <a:lnTo>
                  <a:pt x="2690123" y="291466"/>
                </a:lnTo>
                <a:lnTo>
                  <a:pt x="2692350" y="290196"/>
                </a:lnTo>
                <a:lnTo>
                  <a:pt x="2694578" y="289561"/>
                </a:lnTo>
                <a:lnTo>
                  <a:pt x="2696805" y="287973"/>
                </a:lnTo>
                <a:lnTo>
                  <a:pt x="2698714" y="286703"/>
                </a:lnTo>
                <a:lnTo>
                  <a:pt x="2699987" y="297498"/>
                </a:lnTo>
                <a:lnTo>
                  <a:pt x="2700624" y="307341"/>
                </a:lnTo>
                <a:lnTo>
                  <a:pt x="2700306" y="316548"/>
                </a:lnTo>
                <a:lnTo>
                  <a:pt x="2699987" y="325756"/>
                </a:lnTo>
                <a:lnTo>
                  <a:pt x="2701578" y="323851"/>
                </a:lnTo>
                <a:lnTo>
                  <a:pt x="2702533" y="323533"/>
                </a:lnTo>
                <a:lnTo>
                  <a:pt x="2703488" y="322898"/>
                </a:lnTo>
                <a:lnTo>
                  <a:pt x="2704442" y="323533"/>
                </a:lnTo>
                <a:lnTo>
                  <a:pt x="2705715" y="324168"/>
                </a:lnTo>
                <a:lnTo>
                  <a:pt x="2706670" y="325438"/>
                </a:lnTo>
                <a:lnTo>
                  <a:pt x="2707625" y="326708"/>
                </a:lnTo>
                <a:lnTo>
                  <a:pt x="2709216" y="330836"/>
                </a:lnTo>
                <a:lnTo>
                  <a:pt x="2711125" y="336551"/>
                </a:lnTo>
                <a:lnTo>
                  <a:pt x="2712398" y="343218"/>
                </a:lnTo>
                <a:lnTo>
                  <a:pt x="2713671" y="351156"/>
                </a:lnTo>
                <a:lnTo>
                  <a:pt x="2714307" y="359411"/>
                </a:lnTo>
                <a:lnTo>
                  <a:pt x="2714625" y="368936"/>
                </a:lnTo>
                <a:lnTo>
                  <a:pt x="2714307" y="377826"/>
                </a:lnTo>
                <a:lnTo>
                  <a:pt x="2713671" y="386716"/>
                </a:lnTo>
                <a:lnTo>
                  <a:pt x="2712398" y="394653"/>
                </a:lnTo>
                <a:lnTo>
                  <a:pt x="2711125" y="401321"/>
                </a:lnTo>
                <a:lnTo>
                  <a:pt x="2709216" y="407036"/>
                </a:lnTo>
                <a:lnTo>
                  <a:pt x="2707625" y="411163"/>
                </a:lnTo>
                <a:lnTo>
                  <a:pt x="2706670" y="412433"/>
                </a:lnTo>
                <a:lnTo>
                  <a:pt x="2705715" y="413703"/>
                </a:lnTo>
                <a:lnTo>
                  <a:pt x="2704442" y="414338"/>
                </a:lnTo>
                <a:lnTo>
                  <a:pt x="2703488" y="414338"/>
                </a:lnTo>
                <a:lnTo>
                  <a:pt x="2702215" y="414338"/>
                </a:lnTo>
                <a:lnTo>
                  <a:pt x="2700942" y="413703"/>
                </a:lnTo>
                <a:lnTo>
                  <a:pt x="2699987" y="412116"/>
                </a:lnTo>
                <a:lnTo>
                  <a:pt x="2698714" y="410528"/>
                </a:lnTo>
                <a:lnTo>
                  <a:pt x="2696805" y="406083"/>
                </a:lnTo>
                <a:lnTo>
                  <a:pt x="2694896" y="400051"/>
                </a:lnTo>
                <a:lnTo>
                  <a:pt x="2693941" y="407988"/>
                </a:lnTo>
                <a:lnTo>
                  <a:pt x="2692668" y="415926"/>
                </a:lnTo>
                <a:lnTo>
                  <a:pt x="2691396" y="423546"/>
                </a:lnTo>
                <a:lnTo>
                  <a:pt x="2689168" y="430531"/>
                </a:lnTo>
                <a:lnTo>
                  <a:pt x="2687259" y="437833"/>
                </a:lnTo>
                <a:lnTo>
                  <a:pt x="2684395" y="444818"/>
                </a:lnTo>
                <a:lnTo>
                  <a:pt x="2681849" y="451803"/>
                </a:lnTo>
                <a:lnTo>
                  <a:pt x="2678985" y="458153"/>
                </a:lnTo>
                <a:lnTo>
                  <a:pt x="2675803" y="464503"/>
                </a:lnTo>
                <a:lnTo>
                  <a:pt x="2672303" y="470536"/>
                </a:lnTo>
                <a:lnTo>
                  <a:pt x="2669120" y="476568"/>
                </a:lnTo>
                <a:lnTo>
                  <a:pt x="2665302" y="481966"/>
                </a:lnTo>
                <a:lnTo>
                  <a:pt x="2661483" y="487363"/>
                </a:lnTo>
                <a:lnTo>
                  <a:pt x="2657347" y="492761"/>
                </a:lnTo>
                <a:lnTo>
                  <a:pt x="2653210" y="497523"/>
                </a:lnTo>
                <a:lnTo>
                  <a:pt x="2649073" y="501968"/>
                </a:lnTo>
                <a:lnTo>
                  <a:pt x="2644618" y="506413"/>
                </a:lnTo>
                <a:lnTo>
                  <a:pt x="2640163" y="510541"/>
                </a:lnTo>
                <a:lnTo>
                  <a:pt x="2635390" y="514351"/>
                </a:lnTo>
                <a:lnTo>
                  <a:pt x="2630935" y="518161"/>
                </a:lnTo>
                <a:lnTo>
                  <a:pt x="2626480" y="521653"/>
                </a:lnTo>
                <a:lnTo>
                  <a:pt x="2621706" y="524511"/>
                </a:lnTo>
                <a:lnTo>
                  <a:pt x="2616933" y="527368"/>
                </a:lnTo>
                <a:lnTo>
                  <a:pt x="2612160" y="529908"/>
                </a:lnTo>
                <a:lnTo>
                  <a:pt x="2607387" y="532131"/>
                </a:lnTo>
                <a:lnTo>
                  <a:pt x="2602614" y="534036"/>
                </a:lnTo>
                <a:lnTo>
                  <a:pt x="2597840" y="535941"/>
                </a:lnTo>
                <a:lnTo>
                  <a:pt x="2593385" y="536893"/>
                </a:lnTo>
                <a:lnTo>
                  <a:pt x="2588294" y="538163"/>
                </a:lnTo>
                <a:lnTo>
                  <a:pt x="2583839" y="538798"/>
                </a:lnTo>
                <a:lnTo>
                  <a:pt x="2579384" y="539116"/>
                </a:lnTo>
                <a:lnTo>
                  <a:pt x="2575247" y="539751"/>
                </a:lnTo>
                <a:lnTo>
                  <a:pt x="2571428" y="539116"/>
                </a:lnTo>
                <a:lnTo>
                  <a:pt x="2567610" y="538798"/>
                </a:lnTo>
                <a:lnTo>
                  <a:pt x="2563791" y="538163"/>
                </a:lnTo>
                <a:lnTo>
                  <a:pt x="2559654" y="536893"/>
                </a:lnTo>
                <a:lnTo>
                  <a:pt x="2555518" y="535623"/>
                </a:lnTo>
                <a:lnTo>
                  <a:pt x="2551381" y="533718"/>
                </a:lnTo>
                <a:lnTo>
                  <a:pt x="2542789" y="529591"/>
                </a:lnTo>
                <a:lnTo>
                  <a:pt x="2533879" y="523876"/>
                </a:lnTo>
                <a:lnTo>
                  <a:pt x="2524651" y="517526"/>
                </a:lnTo>
                <a:lnTo>
                  <a:pt x="2515423" y="509906"/>
                </a:lnTo>
                <a:lnTo>
                  <a:pt x="2506194" y="501333"/>
                </a:lnTo>
                <a:lnTo>
                  <a:pt x="2497603" y="491808"/>
                </a:lnTo>
                <a:lnTo>
                  <a:pt x="2489011" y="481648"/>
                </a:lnTo>
                <a:lnTo>
                  <a:pt x="2481055" y="470536"/>
                </a:lnTo>
                <a:lnTo>
                  <a:pt x="2473418" y="458788"/>
                </a:lnTo>
                <a:lnTo>
                  <a:pt x="2469600" y="452756"/>
                </a:lnTo>
                <a:lnTo>
                  <a:pt x="2466417" y="446406"/>
                </a:lnTo>
                <a:lnTo>
                  <a:pt x="2463235" y="440056"/>
                </a:lnTo>
                <a:lnTo>
                  <a:pt x="2460371" y="433071"/>
                </a:lnTo>
                <a:lnTo>
                  <a:pt x="2457507" y="426403"/>
                </a:lnTo>
                <a:lnTo>
                  <a:pt x="2454962" y="419418"/>
                </a:lnTo>
                <a:lnTo>
                  <a:pt x="2452734" y="412433"/>
                </a:lnTo>
                <a:lnTo>
                  <a:pt x="2450825" y="405448"/>
                </a:lnTo>
                <a:lnTo>
                  <a:pt x="2448916" y="409893"/>
                </a:lnTo>
                <a:lnTo>
                  <a:pt x="2447325" y="413703"/>
                </a:lnTo>
                <a:lnTo>
                  <a:pt x="2446370" y="414656"/>
                </a:lnTo>
                <a:lnTo>
                  <a:pt x="2445733" y="415926"/>
                </a:lnTo>
                <a:lnTo>
                  <a:pt x="2444461" y="416561"/>
                </a:lnTo>
                <a:lnTo>
                  <a:pt x="2443188" y="416561"/>
                </a:lnTo>
                <a:lnTo>
                  <a:pt x="2442233" y="416243"/>
                </a:lnTo>
                <a:lnTo>
                  <a:pt x="2440960" y="415926"/>
                </a:lnTo>
                <a:lnTo>
                  <a:pt x="2440006" y="414656"/>
                </a:lnTo>
                <a:lnTo>
                  <a:pt x="2439051" y="413386"/>
                </a:lnTo>
                <a:lnTo>
                  <a:pt x="2437142" y="408941"/>
                </a:lnTo>
                <a:lnTo>
                  <a:pt x="2435551" y="403543"/>
                </a:lnTo>
                <a:lnTo>
                  <a:pt x="2434278" y="396876"/>
                </a:lnTo>
                <a:lnTo>
                  <a:pt x="2433005" y="388938"/>
                </a:lnTo>
                <a:lnTo>
                  <a:pt x="2432368" y="380048"/>
                </a:lnTo>
                <a:lnTo>
                  <a:pt x="2432050" y="371158"/>
                </a:lnTo>
                <a:lnTo>
                  <a:pt x="2432368" y="361633"/>
                </a:lnTo>
                <a:lnTo>
                  <a:pt x="2433005" y="353061"/>
                </a:lnTo>
                <a:lnTo>
                  <a:pt x="2434278" y="345758"/>
                </a:lnTo>
                <a:lnTo>
                  <a:pt x="2435551" y="338773"/>
                </a:lnTo>
                <a:lnTo>
                  <a:pt x="2437142" y="333058"/>
                </a:lnTo>
                <a:lnTo>
                  <a:pt x="2439051" y="328931"/>
                </a:lnTo>
                <a:lnTo>
                  <a:pt x="2440006" y="327661"/>
                </a:lnTo>
                <a:lnTo>
                  <a:pt x="2440960" y="326391"/>
                </a:lnTo>
                <a:lnTo>
                  <a:pt x="2442233" y="325756"/>
                </a:lnTo>
                <a:lnTo>
                  <a:pt x="2443188" y="325438"/>
                </a:lnTo>
                <a:lnTo>
                  <a:pt x="2444142" y="325756"/>
                </a:lnTo>
                <a:lnTo>
                  <a:pt x="2444779" y="326073"/>
                </a:lnTo>
                <a:lnTo>
                  <a:pt x="2445097" y="314008"/>
                </a:lnTo>
                <a:lnTo>
                  <a:pt x="2446052" y="308293"/>
                </a:lnTo>
                <a:lnTo>
                  <a:pt x="2447006" y="303531"/>
                </a:lnTo>
                <a:lnTo>
                  <a:pt x="2446370" y="297181"/>
                </a:lnTo>
                <a:lnTo>
                  <a:pt x="2446052" y="291148"/>
                </a:lnTo>
                <a:lnTo>
                  <a:pt x="2446052" y="285433"/>
                </a:lnTo>
                <a:lnTo>
                  <a:pt x="2446370" y="280036"/>
                </a:lnTo>
                <a:lnTo>
                  <a:pt x="2446688" y="274956"/>
                </a:lnTo>
                <a:lnTo>
                  <a:pt x="2447325" y="270510"/>
                </a:lnTo>
                <a:lnTo>
                  <a:pt x="2448597" y="265748"/>
                </a:lnTo>
                <a:lnTo>
                  <a:pt x="2449870" y="261620"/>
                </a:lnTo>
                <a:lnTo>
                  <a:pt x="2451143" y="258128"/>
                </a:lnTo>
                <a:lnTo>
                  <a:pt x="2452734" y="254635"/>
                </a:lnTo>
                <a:lnTo>
                  <a:pt x="2454644" y="251143"/>
                </a:lnTo>
                <a:lnTo>
                  <a:pt x="2456871" y="248285"/>
                </a:lnTo>
                <a:lnTo>
                  <a:pt x="2459099" y="245745"/>
                </a:lnTo>
                <a:lnTo>
                  <a:pt x="2461326" y="242888"/>
                </a:lnTo>
                <a:lnTo>
                  <a:pt x="2464190" y="240665"/>
                </a:lnTo>
                <a:lnTo>
                  <a:pt x="2466736" y="238760"/>
                </a:lnTo>
                <a:lnTo>
                  <a:pt x="2454325" y="239078"/>
                </a:lnTo>
                <a:lnTo>
                  <a:pt x="2444779" y="239713"/>
                </a:lnTo>
                <a:lnTo>
                  <a:pt x="2436505" y="240030"/>
                </a:lnTo>
                <a:lnTo>
                  <a:pt x="2442233" y="236855"/>
                </a:lnTo>
                <a:lnTo>
                  <a:pt x="2448279" y="233045"/>
                </a:lnTo>
                <a:lnTo>
                  <a:pt x="2454007" y="228918"/>
                </a:lnTo>
                <a:lnTo>
                  <a:pt x="2460053" y="224473"/>
                </a:lnTo>
                <a:lnTo>
                  <a:pt x="2471191" y="215900"/>
                </a:lnTo>
                <a:lnTo>
                  <a:pt x="2476600" y="212408"/>
                </a:lnTo>
                <a:lnTo>
                  <a:pt x="2481374" y="209550"/>
                </a:lnTo>
                <a:lnTo>
                  <a:pt x="2494420" y="203200"/>
                </a:lnTo>
                <a:lnTo>
                  <a:pt x="2507149" y="197803"/>
                </a:lnTo>
                <a:lnTo>
                  <a:pt x="2519559" y="193358"/>
                </a:lnTo>
                <a:lnTo>
                  <a:pt x="2531652" y="189548"/>
                </a:lnTo>
                <a:lnTo>
                  <a:pt x="2543426" y="186690"/>
                </a:lnTo>
                <a:lnTo>
                  <a:pt x="2554881" y="184785"/>
                </a:lnTo>
                <a:lnTo>
                  <a:pt x="2565701" y="183198"/>
                </a:lnTo>
                <a:lnTo>
                  <a:pt x="2576838" y="182563"/>
                </a:lnTo>
                <a:close/>
                <a:moveTo>
                  <a:pt x="276055" y="174625"/>
                </a:moveTo>
                <a:lnTo>
                  <a:pt x="283639" y="174625"/>
                </a:lnTo>
                <a:lnTo>
                  <a:pt x="290592" y="174942"/>
                </a:lnTo>
                <a:lnTo>
                  <a:pt x="297860" y="175258"/>
                </a:lnTo>
                <a:lnTo>
                  <a:pt x="304180" y="176208"/>
                </a:lnTo>
                <a:lnTo>
                  <a:pt x="310500" y="177475"/>
                </a:lnTo>
                <a:lnTo>
                  <a:pt x="316504" y="179059"/>
                </a:lnTo>
                <a:lnTo>
                  <a:pt x="322508" y="180959"/>
                </a:lnTo>
                <a:lnTo>
                  <a:pt x="327881" y="182859"/>
                </a:lnTo>
                <a:lnTo>
                  <a:pt x="332937" y="185076"/>
                </a:lnTo>
                <a:lnTo>
                  <a:pt x="337677" y="187293"/>
                </a:lnTo>
                <a:lnTo>
                  <a:pt x="346525" y="191727"/>
                </a:lnTo>
                <a:lnTo>
                  <a:pt x="354425" y="196161"/>
                </a:lnTo>
                <a:lnTo>
                  <a:pt x="360429" y="200595"/>
                </a:lnTo>
                <a:lnTo>
                  <a:pt x="365486" y="204713"/>
                </a:lnTo>
                <a:lnTo>
                  <a:pt x="368962" y="207880"/>
                </a:lnTo>
                <a:lnTo>
                  <a:pt x="371806" y="210730"/>
                </a:lnTo>
                <a:lnTo>
                  <a:pt x="370858" y="212631"/>
                </a:lnTo>
                <a:lnTo>
                  <a:pt x="367698" y="218331"/>
                </a:lnTo>
                <a:lnTo>
                  <a:pt x="365486" y="221815"/>
                </a:lnTo>
                <a:lnTo>
                  <a:pt x="362641" y="225616"/>
                </a:lnTo>
                <a:lnTo>
                  <a:pt x="359165" y="229100"/>
                </a:lnTo>
                <a:lnTo>
                  <a:pt x="355057" y="232900"/>
                </a:lnTo>
                <a:lnTo>
                  <a:pt x="350633" y="236384"/>
                </a:lnTo>
                <a:lnTo>
                  <a:pt x="345261" y="239234"/>
                </a:lnTo>
                <a:lnTo>
                  <a:pt x="342733" y="240501"/>
                </a:lnTo>
                <a:lnTo>
                  <a:pt x="339573" y="241135"/>
                </a:lnTo>
                <a:lnTo>
                  <a:pt x="336413" y="242085"/>
                </a:lnTo>
                <a:lnTo>
                  <a:pt x="332937" y="242718"/>
                </a:lnTo>
                <a:lnTo>
                  <a:pt x="329461" y="243035"/>
                </a:lnTo>
                <a:lnTo>
                  <a:pt x="325985" y="243035"/>
                </a:lnTo>
                <a:lnTo>
                  <a:pt x="322192" y="242718"/>
                </a:lnTo>
                <a:lnTo>
                  <a:pt x="318084" y="242085"/>
                </a:lnTo>
                <a:lnTo>
                  <a:pt x="313976" y="240818"/>
                </a:lnTo>
                <a:lnTo>
                  <a:pt x="309868" y="239234"/>
                </a:lnTo>
                <a:lnTo>
                  <a:pt x="304812" y="237334"/>
                </a:lnTo>
                <a:lnTo>
                  <a:pt x="302252" y="236418"/>
                </a:lnTo>
                <a:lnTo>
                  <a:pt x="289644" y="230366"/>
                </a:lnTo>
                <a:lnTo>
                  <a:pt x="294700" y="232900"/>
                </a:lnTo>
                <a:lnTo>
                  <a:pt x="300388" y="235751"/>
                </a:lnTo>
                <a:lnTo>
                  <a:pt x="302252" y="236418"/>
                </a:lnTo>
                <a:lnTo>
                  <a:pt x="312080" y="241135"/>
                </a:lnTo>
                <a:lnTo>
                  <a:pt x="322508" y="246202"/>
                </a:lnTo>
                <a:lnTo>
                  <a:pt x="332305" y="250003"/>
                </a:lnTo>
                <a:lnTo>
                  <a:pt x="337045" y="251270"/>
                </a:lnTo>
                <a:lnTo>
                  <a:pt x="341469" y="252536"/>
                </a:lnTo>
                <a:lnTo>
                  <a:pt x="345577" y="253170"/>
                </a:lnTo>
                <a:lnTo>
                  <a:pt x="349685" y="253487"/>
                </a:lnTo>
                <a:lnTo>
                  <a:pt x="353477" y="253170"/>
                </a:lnTo>
                <a:lnTo>
                  <a:pt x="357269" y="252536"/>
                </a:lnTo>
                <a:lnTo>
                  <a:pt x="360745" y="251270"/>
                </a:lnTo>
                <a:lnTo>
                  <a:pt x="363589" y="249053"/>
                </a:lnTo>
                <a:lnTo>
                  <a:pt x="364538" y="256970"/>
                </a:lnTo>
                <a:lnTo>
                  <a:pt x="364854" y="263621"/>
                </a:lnTo>
                <a:lnTo>
                  <a:pt x="364538" y="270589"/>
                </a:lnTo>
                <a:lnTo>
                  <a:pt x="363905" y="277240"/>
                </a:lnTo>
                <a:lnTo>
                  <a:pt x="365486" y="275657"/>
                </a:lnTo>
                <a:lnTo>
                  <a:pt x="366750" y="275340"/>
                </a:lnTo>
                <a:lnTo>
                  <a:pt x="367382" y="275657"/>
                </a:lnTo>
                <a:lnTo>
                  <a:pt x="368014" y="275973"/>
                </a:lnTo>
                <a:lnTo>
                  <a:pt x="369594" y="277874"/>
                </a:lnTo>
                <a:lnTo>
                  <a:pt x="371174" y="281041"/>
                </a:lnTo>
                <a:lnTo>
                  <a:pt x="372122" y="285158"/>
                </a:lnTo>
                <a:lnTo>
                  <a:pt x="373386" y="289909"/>
                </a:lnTo>
                <a:lnTo>
                  <a:pt x="373702" y="295293"/>
                </a:lnTo>
                <a:lnTo>
                  <a:pt x="374650" y="301627"/>
                </a:lnTo>
                <a:lnTo>
                  <a:pt x="374650" y="307961"/>
                </a:lnTo>
                <a:lnTo>
                  <a:pt x="374650" y="314612"/>
                </a:lnTo>
                <a:lnTo>
                  <a:pt x="373702" y="320630"/>
                </a:lnTo>
                <a:lnTo>
                  <a:pt x="373386" y="326331"/>
                </a:lnTo>
                <a:lnTo>
                  <a:pt x="372122" y="331398"/>
                </a:lnTo>
                <a:lnTo>
                  <a:pt x="371174" y="335515"/>
                </a:lnTo>
                <a:lnTo>
                  <a:pt x="369594" y="338366"/>
                </a:lnTo>
                <a:lnTo>
                  <a:pt x="368014" y="340266"/>
                </a:lnTo>
                <a:lnTo>
                  <a:pt x="367382" y="340583"/>
                </a:lnTo>
                <a:lnTo>
                  <a:pt x="366750" y="340583"/>
                </a:lnTo>
                <a:lnTo>
                  <a:pt x="365802" y="340583"/>
                </a:lnTo>
                <a:lnTo>
                  <a:pt x="364854" y="340266"/>
                </a:lnTo>
                <a:lnTo>
                  <a:pt x="363273" y="338049"/>
                </a:lnTo>
                <a:lnTo>
                  <a:pt x="362009" y="334565"/>
                </a:lnTo>
                <a:lnTo>
                  <a:pt x="360745" y="330448"/>
                </a:lnTo>
                <a:lnTo>
                  <a:pt x="359797" y="336149"/>
                </a:lnTo>
                <a:lnTo>
                  <a:pt x="359165" y="341850"/>
                </a:lnTo>
                <a:lnTo>
                  <a:pt x="357901" y="346917"/>
                </a:lnTo>
                <a:lnTo>
                  <a:pt x="356637" y="352301"/>
                </a:lnTo>
                <a:lnTo>
                  <a:pt x="353161" y="362436"/>
                </a:lnTo>
                <a:lnTo>
                  <a:pt x="349053" y="372254"/>
                </a:lnTo>
                <a:lnTo>
                  <a:pt x="344629" y="380806"/>
                </a:lnTo>
                <a:lnTo>
                  <a:pt x="339257" y="389040"/>
                </a:lnTo>
                <a:lnTo>
                  <a:pt x="333569" y="396641"/>
                </a:lnTo>
                <a:lnTo>
                  <a:pt x="327881" y="403609"/>
                </a:lnTo>
                <a:lnTo>
                  <a:pt x="321876" y="409626"/>
                </a:lnTo>
                <a:lnTo>
                  <a:pt x="314924" y="415011"/>
                </a:lnTo>
                <a:lnTo>
                  <a:pt x="308288" y="419761"/>
                </a:lnTo>
                <a:lnTo>
                  <a:pt x="301652" y="423562"/>
                </a:lnTo>
                <a:lnTo>
                  <a:pt x="294700" y="426412"/>
                </a:lnTo>
                <a:lnTo>
                  <a:pt x="288064" y="428629"/>
                </a:lnTo>
                <a:lnTo>
                  <a:pt x="281427" y="429896"/>
                </a:lnTo>
                <a:lnTo>
                  <a:pt x="275107" y="430213"/>
                </a:lnTo>
                <a:lnTo>
                  <a:pt x="272579" y="430213"/>
                </a:lnTo>
                <a:lnTo>
                  <a:pt x="269735" y="429896"/>
                </a:lnTo>
                <a:lnTo>
                  <a:pt x="264047" y="428313"/>
                </a:lnTo>
                <a:lnTo>
                  <a:pt x="258043" y="426096"/>
                </a:lnTo>
                <a:lnTo>
                  <a:pt x="252039" y="423245"/>
                </a:lnTo>
                <a:lnTo>
                  <a:pt x="245719" y="419128"/>
                </a:lnTo>
                <a:lnTo>
                  <a:pt x="239082" y="414377"/>
                </a:lnTo>
                <a:lnTo>
                  <a:pt x="232762" y="408993"/>
                </a:lnTo>
                <a:lnTo>
                  <a:pt x="225810" y="402975"/>
                </a:lnTo>
                <a:lnTo>
                  <a:pt x="219806" y="396008"/>
                </a:lnTo>
                <a:lnTo>
                  <a:pt x="213486" y="389040"/>
                </a:lnTo>
                <a:lnTo>
                  <a:pt x="208114" y="380806"/>
                </a:lnTo>
                <a:lnTo>
                  <a:pt x="202741" y="372571"/>
                </a:lnTo>
                <a:lnTo>
                  <a:pt x="197369" y="363386"/>
                </a:lnTo>
                <a:lnTo>
                  <a:pt x="193261" y="354202"/>
                </a:lnTo>
                <a:lnTo>
                  <a:pt x="189785" y="344383"/>
                </a:lnTo>
                <a:lnTo>
                  <a:pt x="186309" y="334249"/>
                </a:lnTo>
                <a:lnTo>
                  <a:pt x="185045" y="337732"/>
                </a:lnTo>
                <a:lnTo>
                  <a:pt x="184097" y="340266"/>
                </a:lnTo>
                <a:lnTo>
                  <a:pt x="182517" y="341850"/>
                </a:lnTo>
                <a:lnTo>
                  <a:pt x="181885" y="342166"/>
                </a:lnTo>
                <a:lnTo>
                  <a:pt x="180937" y="342483"/>
                </a:lnTo>
                <a:lnTo>
                  <a:pt x="180305" y="342166"/>
                </a:lnTo>
                <a:lnTo>
                  <a:pt x="179673" y="341850"/>
                </a:lnTo>
                <a:lnTo>
                  <a:pt x="178093" y="339949"/>
                </a:lnTo>
                <a:lnTo>
                  <a:pt x="176829" y="336782"/>
                </a:lnTo>
                <a:lnTo>
                  <a:pt x="175565" y="332665"/>
                </a:lnTo>
                <a:lnTo>
                  <a:pt x="174617" y="327914"/>
                </a:lnTo>
                <a:lnTo>
                  <a:pt x="173985" y="322213"/>
                </a:lnTo>
                <a:lnTo>
                  <a:pt x="173669" y="316196"/>
                </a:lnTo>
                <a:lnTo>
                  <a:pt x="173037" y="309545"/>
                </a:lnTo>
                <a:lnTo>
                  <a:pt x="173669" y="303211"/>
                </a:lnTo>
                <a:lnTo>
                  <a:pt x="173985" y="296876"/>
                </a:lnTo>
                <a:lnTo>
                  <a:pt x="174617" y="291492"/>
                </a:lnTo>
                <a:lnTo>
                  <a:pt x="175565" y="286742"/>
                </a:lnTo>
                <a:lnTo>
                  <a:pt x="176829" y="282624"/>
                </a:lnTo>
                <a:lnTo>
                  <a:pt x="178093" y="279457"/>
                </a:lnTo>
                <a:lnTo>
                  <a:pt x="179673" y="277557"/>
                </a:lnTo>
                <a:lnTo>
                  <a:pt x="180305" y="277240"/>
                </a:lnTo>
                <a:lnTo>
                  <a:pt x="180937" y="276923"/>
                </a:lnTo>
                <a:lnTo>
                  <a:pt x="182201" y="277240"/>
                </a:lnTo>
                <a:lnTo>
                  <a:pt x="182517" y="268689"/>
                </a:lnTo>
                <a:lnTo>
                  <a:pt x="182833" y="264888"/>
                </a:lnTo>
                <a:lnTo>
                  <a:pt x="183781" y="261088"/>
                </a:lnTo>
                <a:lnTo>
                  <a:pt x="183149" y="252536"/>
                </a:lnTo>
                <a:lnTo>
                  <a:pt x="183149" y="244619"/>
                </a:lnTo>
                <a:lnTo>
                  <a:pt x="184097" y="237334"/>
                </a:lnTo>
                <a:lnTo>
                  <a:pt x="185993" y="231633"/>
                </a:lnTo>
                <a:lnTo>
                  <a:pt x="187889" y="226249"/>
                </a:lnTo>
                <a:lnTo>
                  <a:pt x="189153" y="223716"/>
                </a:lnTo>
                <a:lnTo>
                  <a:pt x="190733" y="221815"/>
                </a:lnTo>
                <a:lnTo>
                  <a:pt x="192313" y="219915"/>
                </a:lnTo>
                <a:lnTo>
                  <a:pt x="194209" y="218015"/>
                </a:lnTo>
                <a:lnTo>
                  <a:pt x="198001" y="214848"/>
                </a:lnTo>
                <a:lnTo>
                  <a:pt x="188837" y="214848"/>
                </a:lnTo>
                <a:lnTo>
                  <a:pt x="182201" y="215481"/>
                </a:lnTo>
                <a:lnTo>
                  <a:pt x="176197" y="215798"/>
                </a:lnTo>
                <a:lnTo>
                  <a:pt x="180305" y="213581"/>
                </a:lnTo>
                <a:lnTo>
                  <a:pt x="184413" y="210730"/>
                </a:lnTo>
                <a:lnTo>
                  <a:pt x="192945" y="204396"/>
                </a:lnTo>
                <a:lnTo>
                  <a:pt x="200845" y="198378"/>
                </a:lnTo>
                <a:lnTo>
                  <a:pt x="204638" y="195845"/>
                </a:lnTo>
                <a:lnTo>
                  <a:pt x="208430" y="193944"/>
                </a:lnTo>
                <a:lnTo>
                  <a:pt x="217594" y="189510"/>
                </a:lnTo>
                <a:lnTo>
                  <a:pt x="226758" y="185393"/>
                </a:lnTo>
                <a:lnTo>
                  <a:pt x="235606" y="182226"/>
                </a:lnTo>
                <a:lnTo>
                  <a:pt x="244139" y="179692"/>
                </a:lnTo>
                <a:lnTo>
                  <a:pt x="252355" y="177475"/>
                </a:lnTo>
                <a:lnTo>
                  <a:pt x="260887" y="175892"/>
                </a:lnTo>
                <a:lnTo>
                  <a:pt x="268471" y="175258"/>
                </a:lnTo>
                <a:lnTo>
                  <a:pt x="276055" y="174625"/>
                </a:lnTo>
                <a:close/>
                <a:moveTo>
                  <a:pt x="1800062" y="0"/>
                </a:moveTo>
                <a:lnTo>
                  <a:pt x="1805766" y="0"/>
                </a:lnTo>
                <a:lnTo>
                  <a:pt x="1811153" y="634"/>
                </a:lnTo>
                <a:lnTo>
                  <a:pt x="1816857" y="951"/>
                </a:lnTo>
                <a:lnTo>
                  <a:pt x="1822244" y="1585"/>
                </a:lnTo>
                <a:lnTo>
                  <a:pt x="1826997" y="2853"/>
                </a:lnTo>
                <a:lnTo>
                  <a:pt x="1831750" y="3804"/>
                </a:lnTo>
                <a:lnTo>
                  <a:pt x="1840939" y="6974"/>
                </a:lnTo>
                <a:lnTo>
                  <a:pt x="1848861" y="10144"/>
                </a:lnTo>
                <a:lnTo>
                  <a:pt x="1855832" y="13948"/>
                </a:lnTo>
                <a:lnTo>
                  <a:pt x="1861853" y="17435"/>
                </a:lnTo>
                <a:lnTo>
                  <a:pt x="1866923" y="21239"/>
                </a:lnTo>
                <a:lnTo>
                  <a:pt x="1870408" y="24092"/>
                </a:lnTo>
                <a:lnTo>
                  <a:pt x="1873577" y="26628"/>
                </a:lnTo>
                <a:lnTo>
                  <a:pt x="1875795" y="29164"/>
                </a:lnTo>
                <a:lnTo>
                  <a:pt x="1875161" y="30432"/>
                </a:lnTo>
                <a:lnTo>
                  <a:pt x="1872626" y="35187"/>
                </a:lnTo>
                <a:lnTo>
                  <a:pt x="1871042" y="37723"/>
                </a:lnTo>
                <a:lnTo>
                  <a:pt x="1868507" y="40576"/>
                </a:lnTo>
                <a:lnTo>
                  <a:pt x="1865655" y="43747"/>
                </a:lnTo>
                <a:lnTo>
                  <a:pt x="1862803" y="46600"/>
                </a:lnTo>
                <a:lnTo>
                  <a:pt x="1859001" y="49453"/>
                </a:lnTo>
                <a:lnTo>
                  <a:pt x="1854881" y="51672"/>
                </a:lnTo>
                <a:lnTo>
                  <a:pt x="1850128" y="53574"/>
                </a:lnTo>
                <a:lnTo>
                  <a:pt x="1845058" y="54208"/>
                </a:lnTo>
                <a:lnTo>
                  <a:pt x="1842523" y="54525"/>
                </a:lnTo>
                <a:lnTo>
                  <a:pt x="1839355" y="54525"/>
                </a:lnTo>
                <a:lnTo>
                  <a:pt x="1836503" y="54208"/>
                </a:lnTo>
                <a:lnTo>
                  <a:pt x="1833017" y="53891"/>
                </a:lnTo>
                <a:lnTo>
                  <a:pt x="1829532" y="52940"/>
                </a:lnTo>
                <a:lnTo>
                  <a:pt x="1826363" y="51989"/>
                </a:lnTo>
                <a:lnTo>
                  <a:pt x="1822877" y="50404"/>
                </a:lnTo>
                <a:lnTo>
                  <a:pt x="1819075" y="48502"/>
                </a:lnTo>
                <a:lnTo>
                  <a:pt x="1814639" y="46600"/>
                </a:lnTo>
                <a:lnTo>
                  <a:pt x="1810202" y="44381"/>
                </a:lnTo>
                <a:lnTo>
                  <a:pt x="1828264" y="53574"/>
                </a:lnTo>
                <a:lnTo>
                  <a:pt x="1836503" y="57061"/>
                </a:lnTo>
                <a:lnTo>
                  <a:pt x="1844742" y="60231"/>
                </a:lnTo>
                <a:lnTo>
                  <a:pt x="1847910" y="61182"/>
                </a:lnTo>
                <a:lnTo>
                  <a:pt x="1851713" y="62133"/>
                </a:lnTo>
                <a:lnTo>
                  <a:pt x="1855198" y="62767"/>
                </a:lnTo>
                <a:lnTo>
                  <a:pt x="1858367" y="62767"/>
                </a:lnTo>
                <a:lnTo>
                  <a:pt x="1861536" y="62767"/>
                </a:lnTo>
                <a:lnTo>
                  <a:pt x="1864071" y="62133"/>
                </a:lnTo>
                <a:lnTo>
                  <a:pt x="1866923" y="60865"/>
                </a:lnTo>
                <a:lnTo>
                  <a:pt x="1869458" y="59597"/>
                </a:lnTo>
                <a:lnTo>
                  <a:pt x="1869775" y="65303"/>
                </a:lnTo>
                <a:lnTo>
                  <a:pt x="1870091" y="71009"/>
                </a:lnTo>
                <a:lnTo>
                  <a:pt x="1870091" y="76398"/>
                </a:lnTo>
                <a:lnTo>
                  <a:pt x="1869775" y="81470"/>
                </a:lnTo>
                <a:lnTo>
                  <a:pt x="1870408" y="80836"/>
                </a:lnTo>
                <a:lnTo>
                  <a:pt x="1871676" y="80519"/>
                </a:lnTo>
                <a:lnTo>
                  <a:pt x="1872310" y="80519"/>
                </a:lnTo>
                <a:lnTo>
                  <a:pt x="1872626" y="80836"/>
                </a:lnTo>
                <a:lnTo>
                  <a:pt x="1874211" y="82421"/>
                </a:lnTo>
                <a:lnTo>
                  <a:pt x="1875161" y="84640"/>
                </a:lnTo>
                <a:lnTo>
                  <a:pt x="1876112" y="88127"/>
                </a:lnTo>
                <a:lnTo>
                  <a:pt x="1877063" y="91614"/>
                </a:lnTo>
                <a:lnTo>
                  <a:pt x="1877696" y="96369"/>
                </a:lnTo>
                <a:lnTo>
                  <a:pt x="1878013" y="101124"/>
                </a:lnTo>
                <a:lnTo>
                  <a:pt x="1878013" y="106513"/>
                </a:lnTo>
                <a:lnTo>
                  <a:pt x="1878013" y="111586"/>
                </a:lnTo>
                <a:lnTo>
                  <a:pt x="1877696" y="116658"/>
                </a:lnTo>
                <a:lnTo>
                  <a:pt x="1877063" y="120779"/>
                </a:lnTo>
                <a:lnTo>
                  <a:pt x="1876112" y="124900"/>
                </a:lnTo>
                <a:lnTo>
                  <a:pt x="1875161" y="127753"/>
                </a:lnTo>
                <a:lnTo>
                  <a:pt x="1874211" y="129972"/>
                </a:lnTo>
                <a:lnTo>
                  <a:pt x="1872626" y="131874"/>
                </a:lnTo>
                <a:lnTo>
                  <a:pt x="1872310" y="132191"/>
                </a:lnTo>
                <a:lnTo>
                  <a:pt x="1871676" y="132191"/>
                </a:lnTo>
                <a:lnTo>
                  <a:pt x="1871042" y="132191"/>
                </a:lnTo>
                <a:lnTo>
                  <a:pt x="1870091" y="131557"/>
                </a:lnTo>
                <a:lnTo>
                  <a:pt x="1869141" y="129972"/>
                </a:lnTo>
                <a:lnTo>
                  <a:pt x="1867873" y="127436"/>
                </a:lnTo>
                <a:lnTo>
                  <a:pt x="1867240" y="123949"/>
                </a:lnTo>
                <a:lnTo>
                  <a:pt x="1865655" y="133142"/>
                </a:lnTo>
                <a:lnTo>
                  <a:pt x="1863754" y="141384"/>
                </a:lnTo>
                <a:lnTo>
                  <a:pt x="1861219" y="149626"/>
                </a:lnTo>
                <a:lnTo>
                  <a:pt x="1857733" y="156917"/>
                </a:lnTo>
                <a:lnTo>
                  <a:pt x="1853931" y="164208"/>
                </a:lnTo>
                <a:lnTo>
                  <a:pt x="1850128" y="170548"/>
                </a:lnTo>
                <a:lnTo>
                  <a:pt x="1845692" y="176571"/>
                </a:lnTo>
                <a:lnTo>
                  <a:pt x="1840939" y="181961"/>
                </a:lnTo>
                <a:lnTo>
                  <a:pt x="1835869" y="186716"/>
                </a:lnTo>
                <a:lnTo>
                  <a:pt x="1830799" y="191154"/>
                </a:lnTo>
                <a:lnTo>
                  <a:pt x="1825412" y="194958"/>
                </a:lnTo>
                <a:lnTo>
                  <a:pt x="1820025" y="198128"/>
                </a:lnTo>
                <a:lnTo>
                  <a:pt x="1814639" y="200347"/>
                </a:lnTo>
                <a:lnTo>
                  <a:pt x="1809252" y="202249"/>
                </a:lnTo>
                <a:lnTo>
                  <a:pt x="1804182" y="202883"/>
                </a:lnTo>
                <a:lnTo>
                  <a:pt x="1798795" y="203200"/>
                </a:lnTo>
                <a:lnTo>
                  <a:pt x="1794676" y="202883"/>
                </a:lnTo>
                <a:lnTo>
                  <a:pt x="1790239" y="201615"/>
                </a:lnTo>
                <a:lnTo>
                  <a:pt x="1785486" y="200347"/>
                </a:lnTo>
                <a:lnTo>
                  <a:pt x="1780416" y="197494"/>
                </a:lnTo>
                <a:lnTo>
                  <a:pt x="1775663" y="194641"/>
                </a:lnTo>
                <a:lnTo>
                  <a:pt x="1770276" y="190837"/>
                </a:lnTo>
                <a:lnTo>
                  <a:pt x="1765206" y="186399"/>
                </a:lnTo>
                <a:lnTo>
                  <a:pt x="1759819" y="181327"/>
                </a:lnTo>
                <a:lnTo>
                  <a:pt x="1755066" y="176254"/>
                </a:lnTo>
                <a:lnTo>
                  <a:pt x="1749996" y="170548"/>
                </a:lnTo>
                <a:lnTo>
                  <a:pt x="1745560" y="164208"/>
                </a:lnTo>
                <a:lnTo>
                  <a:pt x="1741124" y="157551"/>
                </a:lnTo>
                <a:lnTo>
                  <a:pt x="1737321" y="150260"/>
                </a:lnTo>
                <a:lnTo>
                  <a:pt x="1733836" y="142652"/>
                </a:lnTo>
                <a:lnTo>
                  <a:pt x="1730984" y="135044"/>
                </a:lnTo>
                <a:lnTo>
                  <a:pt x="1728449" y="127119"/>
                </a:lnTo>
                <a:lnTo>
                  <a:pt x="1727498" y="129655"/>
                </a:lnTo>
                <a:lnTo>
                  <a:pt x="1726548" y="131874"/>
                </a:lnTo>
                <a:lnTo>
                  <a:pt x="1725280" y="133142"/>
                </a:lnTo>
                <a:lnTo>
                  <a:pt x="1724330" y="133459"/>
                </a:lnTo>
                <a:lnTo>
                  <a:pt x="1723379" y="133459"/>
                </a:lnTo>
                <a:lnTo>
                  <a:pt x="1723062" y="133142"/>
                </a:lnTo>
                <a:lnTo>
                  <a:pt x="1721795" y="131557"/>
                </a:lnTo>
                <a:lnTo>
                  <a:pt x="1720844" y="129021"/>
                </a:lnTo>
                <a:lnTo>
                  <a:pt x="1719576" y="125851"/>
                </a:lnTo>
                <a:lnTo>
                  <a:pt x="1718943" y="122047"/>
                </a:lnTo>
                <a:lnTo>
                  <a:pt x="1718626" y="117609"/>
                </a:lnTo>
                <a:lnTo>
                  <a:pt x="1718309" y="112854"/>
                </a:lnTo>
                <a:lnTo>
                  <a:pt x="1717675" y="107464"/>
                </a:lnTo>
                <a:lnTo>
                  <a:pt x="1718309" y="102392"/>
                </a:lnTo>
                <a:lnTo>
                  <a:pt x="1718626" y="97320"/>
                </a:lnTo>
                <a:lnTo>
                  <a:pt x="1718943" y="92882"/>
                </a:lnTo>
                <a:lnTo>
                  <a:pt x="1719576" y="89078"/>
                </a:lnTo>
                <a:lnTo>
                  <a:pt x="1720844" y="86225"/>
                </a:lnTo>
                <a:lnTo>
                  <a:pt x="1721795" y="83372"/>
                </a:lnTo>
                <a:lnTo>
                  <a:pt x="1723062" y="82104"/>
                </a:lnTo>
                <a:lnTo>
                  <a:pt x="1723379" y="81470"/>
                </a:lnTo>
                <a:lnTo>
                  <a:pt x="1724330" y="81470"/>
                </a:lnTo>
                <a:lnTo>
                  <a:pt x="1724963" y="82104"/>
                </a:lnTo>
                <a:lnTo>
                  <a:pt x="1725280" y="75130"/>
                </a:lnTo>
                <a:lnTo>
                  <a:pt x="1726548" y="69107"/>
                </a:lnTo>
                <a:lnTo>
                  <a:pt x="1725597" y="62133"/>
                </a:lnTo>
                <a:lnTo>
                  <a:pt x="1725914" y="55793"/>
                </a:lnTo>
                <a:lnTo>
                  <a:pt x="1726865" y="50087"/>
                </a:lnTo>
                <a:lnTo>
                  <a:pt x="1727815" y="45649"/>
                </a:lnTo>
                <a:lnTo>
                  <a:pt x="1729400" y="40893"/>
                </a:lnTo>
                <a:lnTo>
                  <a:pt x="1731618" y="37723"/>
                </a:lnTo>
                <a:lnTo>
                  <a:pt x="1734153" y="34553"/>
                </a:lnTo>
                <a:lnTo>
                  <a:pt x="1737638" y="32334"/>
                </a:lnTo>
                <a:lnTo>
                  <a:pt x="1724963" y="32651"/>
                </a:lnTo>
                <a:lnTo>
                  <a:pt x="1720527" y="32651"/>
                </a:lnTo>
                <a:lnTo>
                  <a:pt x="1723379" y="31383"/>
                </a:lnTo>
                <a:lnTo>
                  <a:pt x="1726865" y="29164"/>
                </a:lnTo>
                <a:lnTo>
                  <a:pt x="1733519" y="24092"/>
                </a:lnTo>
                <a:lnTo>
                  <a:pt x="1739856" y="19337"/>
                </a:lnTo>
                <a:lnTo>
                  <a:pt x="1743025" y="17435"/>
                </a:lnTo>
                <a:lnTo>
                  <a:pt x="1745560" y="15533"/>
                </a:lnTo>
                <a:lnTo>
                  <a:pt x="1753165" y="12046"/>
                </a:lnTo>
                <a:lnTo>
                  <a:pt x="1760453" y="9193"/>
                </a:lnTo>
                <a:lnTo>
                  <a:pt x="1767424" y="6657"/>
                </a:lnTo>
                <a:lnTo>
                  <a:pt x="1774396" y="4121"/>
                </a:lnTo>
                <a:lnTo>
                  <a:pt x="1780733" y="2853"/>
                </a:lnTo>
                <a:lnTo>
                  <a:pt x="1787704" y="1585"/>
                </a:lnTo>
                <a:lnTo>
                  <a:pt x="1793725" y="951"/>
                </a:lnTo>
                <a:lnTo>
                  <a:pt x="180006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8" name="文本框 20"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3633225" y="4770813"/>
            <a:ext cx="2168332" cy="95410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易车将加强活动本身营造的竞赛情景，同时也会从各个生活场景切入对活动及品牌车型进行传播</a:t>
            </a:r>
            <a:endParaRPr lang="en-US" altLang="zh-CN" sz="1400" dirty="0">
              <a:latin typeface="微软雅黑" panose="020B0503020204020204" pitchFamily="34" charset="-122"/>
              <a:ea typeface="微软雅黑" panose="020B0503020204020204" pitchFamily="34" charset="-122"/>
            </a:endParaRPr>
          </a:p>
        </p:txBody>
      </p:sp>
      <p:sp>
        <p:nvSpPr>
          <p:cNvPr id="39" name="文本框 20"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6390444" y="4770812"/>
            <a:ext cx="2168332" cy="738664"/>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易车将整合各种传播渠道平台，以及各领域</a:t>
            </a:r>
            <a:r>
              <a:rPr lang="en-US" altLang="zh-CN" sz="1400" dirty="0">
                <a:latin typeface="微软雅黑" panose="020B0503020204020204" pitchFamily="34" charset="-122"/>
                <a:ea typeface="微软雅黑" panose="020B0503020204020204" pitchFamily="34" charset="-122"/>
              </a:rPr>
              <a:t>KOL</a:t>
            </a:r>
            <a:r>
              <a:rPr lang="zh-CN" altLang="en-US" sz="1400" dirty="0">
                <a:latin typeface="微软雅黑" panose="020B0503020204020204" pitchFamily="34" charset="-122"/>
                <a:ea typeface="微软雅黑" panose="020B0503020204020204" pitchFamily="34" charset="-122"/>
              </a:rPr>
              <a:t>从不同角度传播事件</a:t>
            </a:r>
            <a:endParaRPr lang="en-US" altLang="zh-CN" sz="1400" dirty="0">
              <a:latin typeface="微软雅黑" panose="020B0503020204020204" pitchFamily="34" charset="-122"/>
              <a:ea typeface="微软雅黑" panose="020B0503020204020204" pitchFamily="34" charset="-122"/>
            </a:endParaRPr>
          </a:p>
        </p:txBody>
      </p:sp>
      <p:sp>
        <p:nvSpPr>
          <p:cNvPr id="40" name="文本框 20"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9147664" y="4769493"/>
            <a:ext cx="2168332" cy="95410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易车拥有众多车坛大咖资源，他们将会直接参与到活动中，利用自身粉丝效应提升活动影响力</a:t>
            </a:r>
            <a:endParaRPr lang="en-US" altLang="zh-CN" sz="1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
        <p:nvSpPr>
          <p:cNvPr id="23"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策略把控与整体规划</a:t>
            </a:r>
            <a:endParaRPr lang="en-US" altLang="zh-CN" sz="2000" b="1" dirty="0">
              <a:latin typeface="微软雅黑" panose="020B0503020204020204" pitchFamily="34" charset="-122"/>
              <a:ea typeface="微软雅黑" panose="020B0503020204020204" pitchFamily="34" charset="-122"/>
            </a:endParaRPr>
          </a:p>
        </p:txBody>
      </p:sp>
      <p:sp>
        <p:nvSpPr>
          <p:cNvPr id="2" name="矩形 1"/>
          <p:cNvSpPr/>
          <p:nvPr/>
        </p:nvSpPr>
        <p:spPr>
          <a:xfrm>
            <a:off x="432977" y="3231931"/>
            <a:ext cx="11370460" cy="236483"/>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2688021" y="3231931"/>
            <a:ext cx="236483" cy="236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5188029" y="3231928"/>
            <a:ext cx="236483" cy="236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7924796" y="3231927"/>
            <a:ext cx="236483" cy="236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0"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390783" y="3534833"/>
            <a:ext cx="2338244" cy="1815882"/>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专业：</a:t>
            </a:r>
            <a:r>
              <a:rPr lang="zh-CN" altLang="en-US" sz="1400" dirty="0">
                <a:latin typeface="微软雅黑" panose="020B0503020204020204" pitchFamily="34" charset="-122"/>
                <a:ea typeface="微软雅黑" panose="020B0503020204020204" pitchFamily="34" charset="-122"/>
              </a:rPr>
              <a:t>互动专题及论坛招募</a:t>
            </a:r>
            <a:endParaRPr lang="en-US" altLang="zh-CN" sz="1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情景：</a:t>
            </a:r>
            <a:r>
              <a:rPr lang="zh-CN" altLang="en-US" sz="1400" dirty="0">
                <a:latin typeface="微软雅黑" panose="020B0503020204020204" pitchFamily="34" charset="-122"/>
                <a:ea typeface="微软雅黑" panose="020B0503020204020204" pitchFamily="34" charset="-122"/>
              </a:rPr>
              <a:t>情景化体验式营销</a:t>
            </a:r>
            <a:endParaRPr lang="en-US" altLang="zh-CN" sz="1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跨界：</a:t>
            </a:r>
            <a:r>
              <a:rPr lang="zh-CN" altLang="en-US" sz="1400" dirty="0">
                <a:latin typeface="微软雅黑" panose="020B0503020204020204" pitchFamily="34" charset="-122"/>
                <a:ea typeface="微软雅黑" panose="020B0503020204020204" pitchFamily="34" charset="-122"/>
              </a:rPr>
              <a:t>联合</a:t>
            </a:r>
            <a:r>
              <a:rPr lang="en-US" altLang="zh-CN" sz="1400" dirty="0">
                <a:latin typeface="微软雅黑" panose="020B0503020204020204" pitchFamily="34" charset="-122"/>
                <a:ea typeface="微软雅黑" panose="020B0503020204020204" pitchFamily="34" charset="-122"/>
              </a:rPr>
              <a:t>FM88.7</a:t>
            </a:r>
            <a:r>
              <a:rPr lang="zh-CN" altLang="en-US" sz="1400" dirty="0">
                <a:latin typeface="微软雅黑" panose="020B0503020204020204" pitchFamily="34" charset="-122"/>
                <a:ea typeface="微软雅黑" panose="020B0503020204020204" pitchFamily="34" charset="-122"/>
              </a:rPr>
              <a:t>传播活动；邀请各个领域</a:t>
            </a:r>
            <a:r>
              <a:rPr lang="en-US" altLang="zh-CN" sz="1400" dirty="0">
                <a:latin typeface="微软雅黑" panose="020B0503020204020204" pitchFamily="34" charset="-122"/>
                <a:ea typeface="微软雅黑" panose="020B0503020204020204" pitchFamily="34" charset="-122"/>
              </a:rPr>
              <a:t>KOL</a:t>
            </a:r>
            <a:r>
              <a:rPr lang="zh-CN" altLang="en-US" sz="1400" dirty="0">
                <a:latin typeface="微软雅黑" panose="020B0503020204020204" pitchFamily="34" charset="-122"/>
                <a:ea typeface="微软雅黑" panose="020B0503020204020204" pitchFamily="34" charset="-122"/>
              </a:rPr>
              <a:t>驾驶相关车型后于论坛发布驾乘感受</a:t>
            </a:r>
            <a:endParaRPr lang="en-US" altLang="zh-CN" sz="1400" dirty="0">
              <a:latin typeface="微软雅黑" panose="020B0503020204020204" pitchFamily="34" charset="-122"/>
              <a:ea typeface="微软雅黑" panose="020B0503020204020204" pitchFamily="34" charset="-122"/>
            </a:endParaRPr>
          </a:p>
        </p:txBody>
      </p:sp>
      <p:sp>
        <p:nvSpPr>
          <p:cNvPr id="4" name="矩形 3"/>
          <p:cNvSpPr/>
          <p:nvPr/>
        </p:nvSpPr>
        <p:spPr>
          <a:xfrm>
            <a:off x="975447" y="3165506"/>
            <a:ext cx="877163"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预热期</a:t>
            </a:r>
          </a:p>
        </p:txBody>
      </p:sp>
      <p:sp>
        <p:nvSpPr>
          <p:cNvPr id="30" name="矩形 29"/>
          <p:cNvSpPr/>
          <p:nvPr/>
        </p:nvSpPr>
        <p:spPr>
          <a:xfrm>
            <a:off x="3240404" y="3165506"/>
            <a:ext cx="1569660"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城市海选初赛</a:t>
            </a:r>
          </a:p>
        </p:txBody>
      </p:sp>
      <p:sp>
        <p:nvSpPr>
          <p:cNvPr id="41" name="矩形 40"/>
          <p:cNvSpPr/>
          <p:nvPr/>
        </p:nvSpPr>
        <p:spPr>
          <a:xfrm>
            <a:off x="6118207" y="3165503"/>
            <a:ext cx="877163"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半决赛</a:t>
            </a:r>
          </a:p>
        </p:txBody>
      </p:sp>
      <p:sp>
        <p:nvSpPr>
          <p:cNvPr id="42" name="椭圆 41"/>
          <p:cNvSpPr/>
          <p:nvPr/>
        </p:nvSpPr>
        <p:spPr>
          <a:xfrm>
            <a:off x="10978066" y="3231926"/>
            <a:ext cx="236483" cy="236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9407966" y="3165501"/>
            <a:ext cx="646331" cy="369332"/>
          </a:xfrm>
          <a:prstGeom prst="rect">
            <a:avLst/>
          </a:prstGeom>
        </p:spPr>
        <p:txBody>
          <a:bodyPr wrap="none">
            <a:spAutoFit/>
          </a:bodyPr>
          <a:lstStyle/>
          <a:p>
            <a:r>
              <a:rPr lang="zh-CN" altLang="en-US" dirty="0">
                <a:solidFill>
                  <a:schemeClr val="bg1"/>
                </a:solidFill>
                <a:latin typeface="微软雅黑" panose="020B0503020204020204" pitchFamily="34" charset="-122"/>
                <a:ea typeface="微软雅黑" panose="020B0503020204020204" pitchFamily="34" charset="-122"/>
              </a:rPr>
              <a:t>决赛</a:t>
            </a:r>
          </a:p>
        </p:txBody>
      </p:sp>
      <p:cxnSp>
        <p:nvCxnSpPr>
          <p:cNvPr id="16" name="直接连接符 15"/>
          <p:cNvCxnSpPr>
            <a:stCxn id="3" idx="4"/>
          </p:cNvCxnSpPr>
          <p:nvPr/>
        </p:nvCxnSpPr>
        <p:spPr>
          <a:xfrm flipH="1">
            <a:off x="2806262" y="3468414"/>
            <a:ext cx="1" cy="19864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45" name="直接连接符 44"/>
          <p:cNvCxnSpPr/>
          <p:nvPr/>
        </p:nvCxnSpPr>
        <p:spPr>
          <a:xfrm>
            <a:off x="5306270" y="1258729"/>
            <a:ext cx="0" cy="4262559"/>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46" name="直接连接符 45"/>
          <p:cNvCxnSpPr/>
          <p:nvPr/>
        </p:nvCxnSpPr>
        <p:spPr>
          <a:xfrm flipH="1">
            <a:off x="8029882" y="1258729"/>
            <a:ext cx="1" cy="19864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47" name="直接连接符 46"/>
          <p:cNvCxnSpPr/>
          <p:nvPr/>
        </p:nvCxnSpPr>
        <p:spPr>
          <a:xfrm>
            <a:off x="11093661" y="713115"/>
            <a:ext cx="1" cy="4808173"/>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48" name="文本框 20"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2902109" y="3599282"/>
            <a:ext cx="2338244" cy="1169551"/>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专业：</a:t>
            </a:r>
            <a:r>
              <a:rPr lang="zh-CN" altLang="en-US" sz="1400" dirty="0">
                <a:latin typeface="微软雅黑" panose="020B0503020204020204" pitchFamily="34" charset="-122"/>
                <a:ea typeface="微软雅黑" panose="020B0503020204020204" pitchFamily="34" charset="-122"/>
              </a:rPr>
              <a:t>专业编辑到重点城市海选初赛现场报道初赛情况</a:t>
            </a:r>
            <a:endParaRPr lang="en-US" altLang="zh-CN" sz="1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跨界：</a:t>
            </a:r>
            <a:r>
              <a:rPr lang="zh-CN" altLang="en-US" sz="1400" dirty="0">
                <a:latin typeface="微软雅黑" panose="020B0503020204020204" pitchFamily="34" charset="-122"/>
                <a:ea typeface="微软雅黑" panose="020B0503020204020204" pitchFamily="34" charset="-122"/>
              </a:rPr>
              <a:t>易车与一直播合作网红直播赛事情况</a:t>
            </a:r>
            <a:endParaRPr lang="en-US" altLang="zh-CN" sz="1400" dirty="0">
              <a:latin typeface="微软雅黑" panose="020B0503020204020204" pitchFamily="34" charset="-122"/>
              <a:ea typeface="微软雅黑" panose="020B0503020204020204" pitchFamily="34" charset="-122"/>
            </a:endParaRPr>
          </a:p>
        </p:txBody>
      </p:sp>
      <p:sp>
        <p:nvSpPr>
          <p:cNvPr id="49" name="文本框 20"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5375289" y="1134176"/>
            <a:ext cx="2338244" cy="2031325"/>
          </a:xfrm>
          <a:prstGeom prst="rect">
            <a:avLst/>
          </a:prstGeom>
          <a:noFill/>
        </p:spPr>
        <p:txBody>
          <a:bodyPr wrap="square" rtlCol="0">
            <a:spAutoFit/>
          </a:bodyPr>
          <a:lstStyle/>
          <a:p>
            <a:endParaRPr lang="en-US" altLang="zh-CN" sz="1400" b="1"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大咖：</a:t>
            </a:r>
            <a:r>
              <a:rPr lang="zh-CN" altLang="en-US" sz="1400" dirty="0">
                <a:latin typeface="微软雅黑" panose="020B0503020204020204" pitchFamily="34" charset="-122"/>
                <a:ea typeface="微软雅黑" panose="020B0503020204020204" pitchFamily="34" charset="-122"/>
              </a:rPr>
              <a:t>国内外车坛大咖将亲临现场，指导半决赛参与者</a:t>
            </a:r>
            <a:endParaRPr lang="en-US" altLang="zh-CN" sz="1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专业：</a:t>
            </a:r>
            <a:r>
              <a:rPr lang="zh-CN" altLang="en-US" sz="1400" dirty="0">
                <a:latin typeface="微软雅黑" panose="020B0503020204020204" pitchFamily="34" charset="-122"/>
                <a:ea typeface="微软雅黑" panose="020B0503020204020204" pitchFamily="34" charset="-122"/>
              </a:rPr>
              <a:t>互动专题吸引关注；主编讲述赛事经历</a:t>
            </a:r>
            <a:endParaRPr lang="en-US" altLang="zh-CN" sz="1400" dirty="0">
              <a:latin typeface="微软雅黑" panose="020B0503020204020204" pitchFamily="34" charset="-122"/>
              <a:ea typeface="微软雅黑" panose="020B0503020204020204" pitchFamily="34" charset="-122"/>
            </a:endParaRPr>
          </a:p>
          <a:p>
            <a:endParaRPr lang="en-US" altLang="zh-CN" sz="1400" b="1"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跨界：</a:t>
            </a:r>
            <a:r>
              <a:rPr lang="zh-CN" altLang="en-US" sz="1400" dirty="0">
                <a:latin typeface="微软雅黑" panose="020B0503020204020204" pitchFamily="34" charset="-122"/>
                <a:ea typeface="微软雅黑" panose="020B0503020204020204" pitchFamily="34" charset="-122"/>
              </a:rPr>
              <a:t>联合一直播，对每一站半决赛活动进行直播传播</a:t>
            </a:r>
            <a:endParaRPr lang="en-US" altLang="zh-CN" sz="1400" dirty="0">
              <a:latin typeface="微软雅黑" panose="020B0503020204020204" pitchFamily="34" charset="-122"/>
              <a:ea typeface="微软雅黑" panose="020B0503020204020204" pitchFamily="34" charset="-122"/>
            </a:endParaRPr>
          </a:p>
        </p:txBody>
      </p:sp>
      <p:sp>
        <p:nvSpPr>
          <p:cNvPr id="50" name="文本框 20"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txBox="1"/>
          <p:nvPr/>
        </p:nvSpPr>
        <p:spPr>
          <a:xfrm>
            <a:off x="8240109" y="1154563"/>
            <a:ext cx="2775622" cy="2031325"/>
          </a:xfrm>
          <a:prstGeom prst="rect">
            <a:avLst/>
          </a:prstGeom>
          <a:noFill/>
        </p:spPr>
        <p:txBody>
          <a:bodyPr wrap="square" rtlCol="0">
            <a:spAutoFit/>
          </a:bodyPr>
          <a:lstStyle/>
          <a:p>
            <a:r>
              <a:rPr lang="zh-CN" altLang="en-US" sz="1400" b="1" dirty="0">
                <a:latin typeface="微软雅黑" panose="020B0503020204020204" pitchFamily="34" charset="-122"/>
                <a:ea typeface="微软雅黑" panose="020B0503020204020204" pitchFamily="34" charset="-122"/>
              </a:rPr>
              <a:t>大咖：</a:t>
            </a:r>
            <a:r>
              <a:rPr lang="zh-CN" altLang="en-US" sz="1400" dirty="0">
                <a:latin typeface="微软雅黑" panose="020B0503020204020204" pitchFamily="34" charset="-122"/>
                <a:ea typeface="微软雅黑" panose="020B0503020204020204" pitchFamily="34" charset="-122"/>
              </a:rPr>
              <a:t>邀请参与半决赛指导的大咖进行赛前表演并亲述驾乘感想</a:t>
            </a:r>
            <a:endParaRPr lang="en-US" altLang="zh-CN" sz="1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专业：</a:t>
            </a:r>
            <a:r>
              <a:rPr lang="zh-CN" altLang="en-US" sz="1400" dirty="0">
                <a:latin typeface="微软雅黑" panose="020B0503020204020204" pitchFamily="34" charset="-122"/>
                <a:ea typeface="微软雅黑" panose="020B0503020204020204" pitchFamily="34" charset="-122"/>
              </a:rPr>
              <a:t>以视频及文章的形式对决赛进行全程报道</a:t>
            </a:r>
            <a:endParaRPr lang="en-US" altLang="zh-CN" sz="14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r>
              <a:rPr lang="zh-CN" altLang="en-US" sz="1400" b="1" dirty="0">
                <a:latin typeface="微软雅黑" panose="020B0503020204020204" pitchFamily="34" charset="-122"/>
                <a:ea typeface="微软雅黑" panose="020B0503020204020204" pitchFamily="34" charset="-122"/>
              </a:rPr>
              <a:t>跨界：</a:t>
            </a:r>
            <a:r>
              <a:rPr lang="en-US" altLang="zh-CN" sz="1400" dirty="0">
                <a:latin typeface="微软雅黑" panose="020B0503020204020204" pitchFamily="34" charset="-122"/>
                <a:ea typeface="微软雅黑" panose="020B0503020204020204" pitchFamily="34" charset="-122"/>
              </a:rPr>
              <a:t>FM88.7</a:t>
            </a:r>
            <a:r>
              <a:rPr lang="zh-CN" altLang="en-US" sz="1400" dirty="0">
                <a:latin typeface="微软雅黑" panose="020B0503020204020204" pitchFamily="34" charset="-122"/>
                <a:ea typeface="微软雅黑" panose="020B0503020204020204" pitchFamily="34" charset="-122"/>
              </a:rPr>
              <a:t>主播国鹏带领前期专题参与互动幸运网友现场观赛；一直播主播直播品牌</a:t>
            </a:r>
            <a:r>
              <a:rPr lang="en-US" altLang="zh-CN" sz="1400" dirty="0">
                <a:latin typeface="微软雅黑" panose="020B0503020204020204" pitchFamily="34" charset="-122"/>
                <a:ea typeface="微软雅黑" panose="020B0503020204020204" pitchFamily="34" charset="-122"/>
              </a:rPr>
              <a:t>party</a:t>
            </a:r>
          </a:p>
        </p:txBody>
      </p:sp>
      <p:sp>
        <p:nvSpPr>
          <p:cNvPr id="21" name="矩形 20"/>
          <p:cNvSpPr/>
          <p:nvPr/>
        </p:nvSpPr>
        <p:spPr>
          <a:xfrm>
            <a:off x="390783" y="2124035"/>
            <a:ext cx="4926943" cy="867930"/>
          </a:xfrm>
          <a:prstGeom prst="rect">
            <a:avLst/>
          </a:prstGeom>
        </p:spPr>
        <p:txBody>
          <a:bodyPr wrap="square">
            <a:spAutoFit/>
          </a:bodyPr>
          <a:lstStyle/>
          <a:p>
            <a:pPr algn="ctr">
              <a:lnSpc>
                <a:spcPct val="120000"/>
              </a:lnSpc>
            </a:pPr>
            <a:r>
              <a:rPr lang="zh-CN" altLang="en-US" sz="2400" b="1" dirty="0">
                <a:latin typeface="微软雅黑" panose="020B0503020204020204" pitchFamily="34" charset="-122"/>
                <a:ea typeface="微软雅黑" panose="020B0503020204020204" pitchFamily="34" charset="-122"/>
              </a:rPr>
              <a:t>策略</a:t>
            </a:r>
            <a:endParaRPr lang="en-US" altLang="zh-CN" sz="2400" b="1" dirty="0">
              <a:latin typeface="微软雅黑" panose="020B0503020204020204" pitchFamily="34" charset="-122"/>
              <a:ea typeface="微软雅黑" panose="020B0503020204020204" pitchFamily="34" charset="-122"/>
            </a:endParaRPr>
          </a:p>
          <a:p>
            <a:pPr>
              <a:lnSpc>
                <a:spcPct val="120000"/>
              </a:lnSpc>
            </a:pPr>
            <a:r>
              <a:rPr lang="zh-CN" altLang="en-US" b="1" dirty="0">
                <a:latin typeface="微软雅黑" panose="020B0503020204020204" pitchFamily="34" charset="-122"/>
                <a:ea typeface="微软雅黑" panose="020B0503020204020204" pitchFamily="34" charset="-122"/>
              </a:rPr>
              <a:t>广泛传播，形成声量，招募参与者，引起期待</a:t>
            </a:r>
            <a:endParaRPr lang="zh-CN" altLang="en-US" dirty="0"/>
          </a:p>
        </p:txBody>
      </p:sp>
      <p:sp>
        <p:nvSpPr>
          <p:cNvPr id="52" name="矩形 51"/>
          <p:cNvSpPr/>
          <p:nvPr/>
        </p:nvSpPr>
        <p:spPr>
          <a:xfrm>
            <a:off x="5741036" y="3999391"/>
            <a:ext cx="4926943" cy="867930"/>
          </a:xfrm>
          <a:prstGeom prst="rect">
            <a:avLst/>
          </a:prstGeom>
        </p:spPr>
        <p:txBody>
          <a:bodyPr wrap="square">
            <a:spAutoFit/>
          </a:bodyPr>
          <a:lstStyle/>
          <a:p>
            <a:pPr algn="ctr">
              <a:lnSpc>
                <a:spcPct val="120000"/>
              </a:lnSpc>
            </a:pPr>
            <a:r>
              <a:rPr lang="zh-CN" altLang="en-US" sz="2400" b="1" dirty="0">
                <a:latin typeface="微软雅黑" panose="020B0503020204020204" pitchFamily="34" charset="-122"/>
                <a:ea typeface="微软雅黑" panose="020B0503020204020204" pitchFamily="34" charset="-122"/>
              </a:rPr>
              <a:t>策略</a:t>
            </a:r>
            <a:endParaRPr lang="en-US" altLang="zh-CN" sz="2400" b="1" dirty="0">
              <a:latin typeface="微软雅黑" panose="020B0503020204020204" pitchFamily="34" charset="-122"/>
              <a:ea typeface="微软雅黑" panose="020B0503020204020204" pitchFamily="34" charset="-122"/>
            </a:endParaRPr>
          </a:p>
          <a:p>
            <a:pPr algn="ctr">
              <a:lnSpc>
                <a:spcPct val="120000"/>
              </a:lnSpc>
            </a:pPr>
            <a:r>
              <a:rPr lang="zh-CN" altLang="en-US" b="1" dirty="0">
                <a:latin typeface="微软雅黑" panose="020B0503020204020204" pitchFamily="34" charset="-122"/>
                <a:ea typeface="微软雅黑" panose="020B0503020204020204" pitchFamily="34" charset="-122"/>
              </a:rPr>
              <a:t>优势力量合力，打造活动高潮，引发车坛震动</a:t>
            </a:r>
          </a:p>
        </p:txBody>
      </p:sp>
      <p:pic>
        <p:nvPicPr>
          <p:cNvPr id="5" name="图片 4">
            <a:extLst>
              <a:ext uri="{FF2B5EF4-FFF2-40B4-BE49-F238E27FC236}">
                <a16:creationId xmlns:a16="http://schemas.microsoft.com/office/drawing/2014/main" id="{C0383C42-6661-41FC-A952-896851B5DA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7" t="-77" r="2340" b="7758"/>
          <a:stretch/>
        </p:blipFill>
        <p:spPr>
          <a:xfrm>
            <a:off x="6933047" y="4870598"/>
            <a:ext cx="2930512" cy="120303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flipV="1">
            <a:off x="4873597" y="2457087"/>
            <a:ext cx="1683860" cy="168463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zh-CN" altLang="en-US"/>
          </a:p>
        </p:txBody>
      </p:sp>
      <p:sp>
        <p:nvSpPr>
          <p:cNvPr id="25" name="矩形 24"/>
          <p:cNvSpPr/>
          <p:nvPr/>
        </p:nvSpPr>
        <p:spPr>
          <a:xfrm rot="5400000">
            <a:off x="7901429" y="1165823"/>
            <a:ext cx="412221" cy="2994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9" name="矩形 28"/>
          <p:cNvSpPr/>
          <p:nvPr/>
        </p:nvSpPr>
        <p:spPr>
          <a:xfrm>
            <a:off x="6519361" y="2867363"/>
            <a:ext cx="5352743" cy="292386"/>
          </a:xfrm>
          <a:prstGeom prst="rect">
            <a:avLst/>
          </a:prstGeom>
          <a:effectLst/>
        </p:spPr>
        <p:txBody>
          <a:bodyPr wrap="none" lIns="91438" tIns="45719" rIns="91438" bIns="45719">
            <a:spAutoFit/>
          </a:bodyPr>
          <a:lstStyle/>
          <a:p>
            <a:r>
              <a:rPr lang="zh-CN" altLang="en-US" sz="1300" dirty="0">
                <a:ea typeface="微软雅黑" panose="020B0503020204020204" pitchFamily="34" charset="-122"/>
              </a:rPr>
              <a:t>运用易车站内外传播资源，以及情景式体验大力曝光事件，形成关注</a:t>
            </a:r>
          </a:p>
        </p:txBody>
      </p:sp>
      <p:cxnSp>
        <p:nvCxnSpPr>
          <p:cNvPr id="31" name="直接连接符 30"/>
          <p:cNvCxnSpPr/>
          <p:nvPr/>
        </p:nvCxnSpPr>
        <p:spPr>
          <a:xfrm>
            <a:off x="6626097" y="3185200"/>
            <a:ext cx="4393507" cy="0"/>
          </a:xfrm>
          <a:prstGeom prst="line">
            <a:avLst/>
          </a:prstGeom>
          <a:ln>
            <a:solidFill>
              <a:srgbClr val="2C7AAB"/>
            </a:solidFill>
            <a:prstDash val="sysDot"/>
          </a:ln>
        </p:spPr>
        <p:style>
          <a:lnRef idx="1">
            <a:schemeClr val="accent1"/>
          </a:lnRef>
          <a:fillRef idx="0">
            <a:schemeClr val="accent1"/>
          </a:fillRef>
          <a:effectRef idx="0">
            <a:schemeClr val="accent1"/>
          </a:effectRef>
          <a:fontRef idx="minor">
            <a:schemeClr val="tx1"/>
          </a:fontRef>
        </p:style>
      </p:cxnSp>
      <p:sp>
        <p:nvSpPr>
          <p:cNvPr id="32" name="Footer Text"/>
          <p:cNvSpPr txBox="1"/>
          <p:nvPr/>
        </p:nvSpPr>
        <p:spPr>
          <a:xfrm>
            <a:off x="6595615" y="3223567"/>
            <a:ext cx="4997809" cy="984885"/>
          </a:xfrm>
          <a:prstGeom prst="rect">
            <a:avLst/>
          </a:prstGeom>
          <a:noFill/>
        </p:spPr>
        <p:txBody>
          <a:bodyPr wrap="square" lIns="0" tIns="0" rIns="0" bIns="0" rtlCol="0">
            <a:spAutoFit/>
          </a:bodyPr>
          <a:lstStyle/>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专业：专题招募，论坛招募</a:t>
            </a:r>
            <a:endParaRPr lang="en-US" altLang="zh-CN" sz="1600" dirty="0">
              <a:latin typeface="微软雅黑" panose="020B0503020204020204" pitchFamily="34" charset="-122"/>
              <a:ea typeface="微软雅黑" panose="020B0503020204020204" pitchFamily="34" charset="-122"/>
            </a:endParaRPr>
          </a:p>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情景：“ 巅峰行动“试乘试驾活动</a:t>
            </a:r>
            <a:endParaRPr lang="en-US" altLang="zh-CN" sz="1600" dirty="0">
              <a:latin typeface="微软雅黑" panose="020B0503020204020204" pitchFamily="34" charset="-122"/>
              <a:ea typeface="微软雅黑" panose="020B0503020204020204" pitchFamily="34" charset="-122"/>
            </a:endParaRPr>
          </a:p>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跨界：联合</a:t>
            </a:r>
            <a:r>
              <a:rPr lang="en-US" altLang="zh-CN" sz="1600" dirty="0">
                <a:latin typeface="微软雅黑" panose="020B0503020204020204" pitchFamily="34" charset="-122"/>
                <a:ea typeface="微软雅黑" panose="020B0503020204020204" pitchFamily="34" charset="-122"/>
              </a:rPr>
              <a:t>FM88.7</a:t>
            </a:r>
            <a:r>
              <a:rPr lang="zh-CN" altLang="en-US" sz="1600" dirty="0">
                <a:latin typeface="微软雅黑" panose="020B0503020204020204" pitchFamily="34" charset="-122"/>
                <a:ea typeface="微软雅黑" panose="020B0503020204020204" pitchFamily="34" charset="-122"/>
              </a:rPr>
              <a:t>明星主播国鹏传播活动，跨界</a:t>
            </a:r>
            <a:r>
              <a:rPr lang="en-US" altLang="zh-CN" sz="1600" dirty="0">
                <a:latin typeface="微软雅黑" panose="020B0503020204020204" pitchFamily="34" charset="-122"/>
                <a:ea typeface="微软雅黑" panose="020B0503020204020204" pitchFamily="34" charset="-122"/>
              </a:rPr>
              <a:t>KOL</a:t>
            </a:r>
            <a:r>
              <a:rPr lang="zh-CN" altLang="en-US" sz="1600" dirty="0">
                <a:latin typeface="微软雅黑" panose="020B0503020204020204" pitchFamily="34" charset="-122"/>
                <a:ea typeface="微软雅黑" panose="020B0503020204020204" pitchFamily="34" charset="-122"/>
              </a:rPr>
              <a:t>试驾报告</a:t>
            </a:r>
            <a:endParaRPr lang="en-US" sz="1600" dirty="0">
              <a:latin typeface="微软雅黑" panose="020B0503020204020204" pitchFamily="34" charset="-122"/>
              <a:ea typeface="微软雅黑" panose="020B0503020204020204" pitchFamily="34" charset="-122"/>
            </a:endParaRPr>
          </a:p>
        </p:txBody>
      </p:sp>
      <p:grpSp>
        <p:nvGrpSpPr>
          <p:cNvPr id="33" name="组合 32"/>
          <p:cNvGrpSpPr/>
          <p:nvPr/>
        </p:nvGrpSpPr>
        <p:grpSpPr>
          <a:xfrm>
            <a:off x="4857119" y="2724159"/>
            <a:ext cx="1753045" cy="1311088"/>
            <a:chOff x="2284603" y="1718699"/>
            <a:chExt cx="1314784" cy="983316"/>
          </a:xfrm>
        </p:grpSpPr>
        <p:sp>
          <p:nvSpPr>
            <p:cNvPr id="34" name="TextBox 33"/>
            <p:cNvSpPr txBox="1"/>
            <p:nvPr/>
          </p:nvSpPr>
          <p:spPr>
            <a:xfrm>
              <a:off x="2787015" y="2078767"/>
              <a:ext cx="755255" cy="623248"/>
            </a:xfrm>
            <a:prstGeom prst="rect">
              <a:avLst/>
            </a:prstGeom>
            <a:noFill/>
          </p:spPr>
          <p:txBody>
            <a:bodyPr wrap="none" rtlCol="0">
              <a:spAutoFit/>
            </a:bodyPr>
            <a:lstStyle/>
            <a:p>
              <a:r>
                <a:rPr lang="en-US" altLang="zh-CN" sz="4800" dirty="0">
                  <a:solidFill>
                    <a:schemeClr val="bg1"/>
                  </a:solidFill>
                  <a:latin typeface="Impact" panose="020B0806030902050204" pitchFamily="34" charset="0"/>
                  <a:ea typeface="DotumChe" panose="020B0609000101010101" pitchFamily="49" charset="-127"/>
                </a:rPr>
                <a:t>-up</a:t>
              </a:r>
              <a:endParaRPr lang="zh-CN" altLang="en-US" sz="4800" dirty="0">
                <a:solidFill>
                  <a:schemeClr val="bg1"/>
                </a:solidFill>
                <a:latin typeface="Impact" panose="020B0806030902050204" pitchFamily="34" charset="0"/>
                <a:ea typeface="DotumChe" panose="020B0609000101010101" pitchFamily="49" charset="-127"/>
              </a:endParaRPr>
            </a:p>
          </p:txBody>
        </p:sp>
        <p:sp>
          <p:nvSpPr>
            <p:cNvPr id="35" name="矩形 34"/>
            <p:cNvSpPr/>
            <p:nvPr/>
          </p:nvSpPr>
          <p:spPr>
            <a:xfrm>
              <a:off x="2284603" y="1718699"/>
              <a:ext cx="1314784" cy="646331"/>
            </a:xfrm>
            <a:prstGeom prst="rect">
              <a:avLst/>
            </a:prstGeom>
          </p:spPr>
          <p:txBody>
            <a:bodyPr wrap="none">
              <a:spAutoFit/>
            </a:bodyPr>
            <a:lstStyle/>
            <a:p>
              <a:r>
                <a:rPr lang="en-US" altLang="zh-CN" sz="4800" dirty="0">
                  <a:solidFill>
                    <a:schemeClr val="bg1"/>
                  </a:solidFill>
                  <a:latin typeface="Impact" panose="020B0806030902050204" pitchFamily="34" charset="0"/>
                  <a:ea typeface="DotumChe" panose="020B0609000101010101" pitchFamily="49" charset="-127"/>
                </a:rPr>
                <a:t>Warm</a:t>
              </a:r>
            </a:p>
          </p:txBody>
        </p:sp>
      </p:grpSp>
      <p:sp>
        <p:nvSpPr>
          <p:cNvPr id="36" name="矩形 35"/>
          <p:cNvSpPr/>
          <p:nvPr/>
        </p:nvSpPr>
        <p:spPr>
          <a:xfrm>
            <a:off x="6393075" y="2423332"/>
            <a:ext cx="3400580" cy="492438"/>
          </a:xfrm>
          <a:prstGeom prst="rect">
            <a:avLst/>
          </a:prstGeom>
        </p:spPr>
        <p:txBody>
          <a:bodyPr wrap="square" lIns="121917" tIns="60958" rIns="121917" bIns="60958">
            <a:spAutoFit/>
          </a:bodyPr>
          <a:lstStyle/>
          <a:p>
            <a:pPr algn="ctr"/>
            <a:r>
              <a:rPr lang="zh-CN" altLang="en-US" sz="2400" b="1" dirty="0">
                <a:latin typeface="微软雅黑" panose="020B0503020204020204" pitchFamily="34" charset="-122"/>
                <a:ea typeface="微软雅黑" panose="020B0503020204020204" pitchFamily="34" charset="-122"/>
              </a:rPr>
              <a:t>敢，驭巅峰</a:t>
            </a:r>
            <a:endParaRPr lang="en-US" altLang="zh-CN" sz="2400" b="1" dirty="0">
              <a:latin typeface="微软雅黑" panose="020B0503020204020204" pitchFamily="34" charset="-122"/>
              <a:ea typeface="微软雅黑" panose="020B0503020204020204" pitchFamily="34" charset="-122"/>
            </a:endParaRPr>
          </a:p>
        </p:txBody>
      </p:sp>
      <p:sp>
        <p:nvSpPr>
          <p:cNvPr id="37" name="矩形 36"/>
          <p:cNvSpPr/>
          <p:nvPr/>
        </p:nvSpPr>
        <p:spPr>
          <a:xfrm>
            <a:off x="5701791" y="2617975"/>
            <a:ext cx="861775" cy="369332"/>
          </a:xfrm>
          <a:prstGeom prst="rect">
            <a:avLst/>
          </a:prstGeom>
        </p:spPr>
        <p:txBody>
          <a:bodyPr wrap="none" lIns="121917" tIns="60958" rIns="121917" bIns="60958">
            <a:spAutoFit/>
          </a:bodyPr>
          <a:lstStyle/>
          <a:p>
            <a:pPr algn="r"/>
            <a:r>
              <a:rPr lang="zh-CN" altLang="en-US" sz="1600" dirty="0">
                <a:solidFill>
                  <a:schemeClr val="bg1"/>
                </a:solidFill>
                <a:latin typeface="微软雅黑" panose="020B0503020204020204" pitchFamily="34" charset="-122"/>
                <a:ea typeface="微软雅黑" panose="020B0503020204020204" pitchFamily="34" charset="-122"/>
              </a:rPr>
              <a:t>预热期</a:t>
            </a:r>
            <a:endParaRPr lang="en-US" altLang="zh-CN" sz="1600" dirty="0">
              <a:solidFill>
                <a:schemeClr val="bg1"/>
              </a:solidFill>
              <a:latin typeface="微软雅黑" panose="020B0503020204020204" pitchFamily="34" charset="-122"/>
              <a:ea typeface="微软雅黑" panose="020B0503020204020204" pitchFamily="34" charset="-122"/>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882" y="2457088"/>
            <a:ext cx="4108777" cy="16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专业：互动专题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曝光活动，招募网友</a:t>
            </a:r>
            <a:endParaRPr lang="en-US" altLang="zh-CN" sz="1605" dirty="0">
              <a:latin typeface="微软雅黑" panose="020B0503020204020204" pitchFamily="34" charset="-122"/>
              <a:ea typeface="微软雅黑" panose="020B0503020204020204" pitchFamily="34" charset="-122"/>
            </a:endParaRPr>
          </a:p>
        </p:txBody>
      </p:sp>
      <p:sp>
        <p:nvSpPr>
          <p:cNvPr id="25" name="矩形 24"/>
          <p:cNvSpPr/>
          <p:nvPr/>
        </p:nvSpPr>
        <p:spPr>
          <a:xfrm>
            <a:off x="432976" y="5226768"/>
            <a:ext cx="11759024" cy="602086"/>
          </a:xfrm>
          <a:prstGeom prst="rect">
            <a:avLst/>
          </a:prstGeom>
        </p:spPr>
        <p:txBody>
          <a:bodyPr wrap="square" lIns="68570" tIns="34289" rIns="68570" bIns="34289">
            <a:spAutoFit/>
          </a:bodyPr>
          <a:lstStyle/>
          <a:p>
            <a:pPr>
              <a:lnSpc>
                <a:spcPct val="130000"/>
              </a:lnSpc>
            </a:pPr>
            <a:r>
              <a:rPr kumimoji="1" lang="zh-CN" altLang="en-US" sz="1400" dirty="0">
                <a:latin typeface="微软雅黑" panose="020B0503020204020204" pitchFamily="34" charset="-122"/>
                <a:ea typeface="微软雅黑" panose="020B0503020204020204" pitchFamily="34" charset="-122"/>
                <a:cs typeface="Arial" panose="020B0604020202020204"/>
              </a:rPr>
              <a:t>专题互动为挑战反应速度的拍车游戏，英菲尼迪车型横穿背景画面（画面可根据需要设置），在此过程中参与者点击拍摄进行拍照，最终成像的照片中，车越靠近中心，得分越高，得分超过</a:t>
            </a:r>
            <a:r>
              <a:rPr kumimoji="1" lang="en-US" altLang="zh-CN" sz="1400" dirty="0">
                <a:latin typeface="微软雅黑" panose="020B0503020204020204" pitchFamily="34" charset="-122"/>
                <a:ea typeface="微软雅黑" panose="020B0503020204020204" pitchFamily="34" charset="-122"/>
                <a:cs typeface="Arial" panose="020B0604020202020204"/>
              </a:rPr>
              <a:t>60</a:t>
            </a:r>
            <a:r>
              <a:rPr kumimoji="1" lang="zh-CN" altLang="en-US" sz="1400" dirty="0">
                <a:latin typeface="微软雅黑" panose="020B0503020204020204" pitchFamily="34" charset="-122"/>
                <a:ea typeface="微软雅黑" panose="020B0503020204020204" pitchFamily="34" charset="-122"/>
                <a:cs typeface="Arial" panose="020B0604020202020204"/>
              </a:rPr>
              <a:t>分的网友可获得初赛邀请函，未超过</a:t>
            </a:r>
            <a:r>
              <a:rPr kumimoji="1" lang="en-US" altLang="zh-CN" sz="1400" dirty="0">
                <a:latin typeface="微软雅黑" panose="020B0503020204020204" pitchFamily="34" charset="-122"/>
                <a:ea typeface="微软雅黑" panose="020B0503020204020204" pitchFamily="34" charset="-122"/>
                <a:cs typeface="Arial" panose="020B0604020202020204"/>
              </a:rPr>
              <a:t>60</a:t>
            </a:r>
            <a:r>
              <a:rPr kumimoji="1" lang="zh-CN" altLang="en-US" sz="1400" dirty="0">
                <a:latin typeface="微软雅黑" panose="020B0503020204020204" pitchFamily="34" charset="-122"/>
                <a:ea typeface="微软雅黑" panose="020B0503020204020204" pitchFamily="34" charset="-122"/>
                <a:cs typeface="Arial" panose="020B0604020202020204"/>
              </a:rPr>
              <a:t>分的网友可重复游戏</a:t>
            </a:r>
          </a:p>
        </p:txBody>
      </p:sp>
      <p:pic>
        <p:nvPicPr>
          <p:cNvPr id="2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176" y="2013736"/>
            <a:ext cx="2750816" cy="157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6102" y="2022026"/>
            <a:ext cx="2725803" cy="1559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9008" y="3423651"/>
            <a:ext cx="2736202" cy="1575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接箭头连接符 5"/>
          <p:cNvCxnSpPr>
            <a:stCxn id="29" idx="3"/>
          </p:cNvCxnSpPr>
          <p:nvPr/>
        </p:nvCxnSpPr>
        <p:spPr>
          <a:xfrm>
            <a:off x="3640992" y="2801668"/>
            <a:ext cx="1088016" cy="1409915"/>
          </a:xfrm>
          <a:prstGeom prst="straightConnector1">
            <a:avLst/>
          </a:prstGeom>
          <a:ln>
            <a:prstDash val="dash"/>
            <a:tailEnd type="arrow"/>
          </a:ln>
        </p:spPr>
        <p:style>
          <a:lnRef idx="1">
            <a:schemeClr val="accent3"/>
          </a:lnRef>
          <a:fillRef idx="0">
            <a:schemeClr val="accent3"/>
          </a:fillRef>
          <a:effectRef idx="0">
            <a:schemeClr val="accent3"/>
          </a:effectRef>
          <a:fontRef idx="minor">
            <a:schemeClr val="tx1"/>
          </a:fontRef>
        </p:style>
      </p:cxnSp>
      <p:cxnSp>
        <p:nvCxnSpPr>
          <p:cNvPr id="33" name="直接箭头连接符 32"/>
          <p:cNvCxnSpPr>
            <a:stCxn id="29" idx="3"/>
            <a:endCxn id="31" idx="1"/>
          </p:cNvCxnSpPr>
          <p:nvPr/>
        </p:nvCxnSpPr>
        <p:spPr>
          <a:xfrm>
            <a:off x="3640992" y="2801668"/>
            <a:ext cx="4745110" cy="1"/>
          </a:xfrm>
          <a:prstGeom prst="straightConnector1">
            <a:avLst/>
          </a:prstGeom>
          <a:ln>
            <a:prstDash val="dash"/>
            <a:tailEnd type="arrow"/>
          </a:ln>
        </p:spPr>
        <p:style>
          <a:lnRef idx="1">
            <a:schemeClr val="accent3"/>
          </a:lnRef>
          <a:fillRef idx="0">
            <a:schemeClr val="accent3"/>
          </a:fillRef>
          <a:effectRef idx="0">
            <a:schemeClr val="accent3"/>
          </a:effectRef>
          <a:fontRef idx="minor">
            <a:schemeClr val="tx1"/>
          </a:fontRef>
        </p:style>
      </p:cxnSp>
      <p:cxnSp>
        <p:nvCxnSpPr>
          <p:cNvPr id="34" name="直接箭头连接符 33"/>
          <p:cNvCxnSpPr>
            <a:stCxn id="32" idx="3"/>
            <a:endCxn id="31" idx="1"/>
          </p:cNvCxnSpPr>
          <p:nvPr/>
        </p:nvCxnSpPr>
        <p:spPr>
          <a:xfrm flipV="1">
            <a:off x="7465210" y="2801669"/>
            <a:ext cx="920892" cy="1409914"/>
          </a:xfrm>
          <a:prstGeom prst="straightConnector1">
            <a:avLst/>
          </a:prstGeom>
          <a:ln>
            <a:prstDash val="dash"/>
            <a:tailEnd type="arrow"/>
          </a:ln>
        </p:spPr>
        <p:style>
          <a:lnRef idx="1">
            <a:schemeClr val="accent3"/>
          </a:lnRef>
          <a:fillRef idx="0">
            <a:schemeClr val="accent3"/>
          </a:fillRef>
          <a:effectRef idx="0">
            <a:schemeClr val="accent3"/>
          </a:effectRef>
          <a:fontRef idx="minor">
            <a:schemeClr val="tx1"/>
          </a:fontRef>
        </p:style>
      </p:cxnSp>
      <p:sp>
        <p:nvSpPr>
          <p:cNvPr id="36" name="矩形 35"/>
          <p:cNvSpPr/>
          <p:nvPr/>
        </p:nvSpPr>
        <p:spPr>
          <a:xfrm>
            <a:off x="890175" y="3696827"/>
            <a:ext cx="2750817" cy="487952"/>
          </a:xfrm>
          <a:prstGeom prst="rect">
            <a:avLst/>
          </a:prstGeom>
        </p:spPr>
        <p:txBody>
          <a:bodyPr wrap="square" lIns="68570" tIns="34289" rIns="68570" bIns="34289">
            <a:spAutoFit/>
          </a:bodyPr>
          <a:lstStyle/>
          <a:p>
            <a:pPr>
              <a:lnSpc>
                <a:spcPct val="130000"/>
              </a:lnSpc>
            </a:pPr>
            <a:r>
              <a:rPr kumimoji="1" lang="zh-CN" altLang="en-US" sz="1100" dirty="0">
                <a:latin typeface="微软雅黑" panose="020B0503020204020204" pitchFamily="34" charset="-122"/>
                <a:ea typeface="微软雅黑" panose="020B0503020204020204" pitchFamily="34" charset="-122"/>
                <a:cs typeface="Arial" panose="020B0604020202020204"/>
              </a:rPr>
              <a:t>点击开始，游戏进入倒计时，在车经过中心点的时候点击拍摄</a:t>
            </a:r>
          </a:p>
        </p:txBody>
      </p:sp>
      <p:sp>
        <p:nvSpPr>
          <p:cNvPr id="12" name="矩形 11"/>
          <p:cNvSpPr/>
          <p:nvPr/>
        </p:nvSpPr>
        <p:spPr>
          <a:xfrm>
            <a:off x="4510777" y="3051111"/>
            <a:ext cx="3172663" cy="290977"/>
          </a:xfrm>
          <a:prstGeom prst="rect">
            <a:avLst/>
          </a:prstGeom>
        </p:spPr>
        <p:txBody>
          <a:bodyPr wrap="none">
            <a:spAutoFit/>
          </a:bodyPr>
          <a:lstStyle/>
          <a:p>
            <a:pPr>
              <a:lnSpc>
                <a:spcPct val="130000"/>
              </a:lnSpc>
            </a:pPr>
            <a:r>
              <a:rPr kumimoji="1" lang="zh-CN" altLang="en-US" sz="1100" dirty="0">
                <a:latin typeface="微软雅黑" panose="020B0503020204020204" pitchFamily="34" charset="-122"/>
                <a:ea typeface="微软雅黑" panose="020B0503020204020204" pitchFamily="34" charset="-122"/>
                <a:cs typeface="Arial" panose="020B0604020202020204"/>
              </a:rPr>
              <a:t>如未能超过</a:t>
            </a:r>
            <a:r>
              <a:rPr kumimoji="1" lang="en-US" altLang="zh-CN" sz="1100" dirty="0">
                <a:latin typeface="微软雅黑" panose="020B0503020204020204" pitchFamily="34" charset="-122"/>
                <a:ea typeface="微软雅黑" panose="020B0503020204020204" pitchFamily="34" charset="-122"/>
                <a:cs typeface="Arial" panose="020B0604020202020204"/>
              </a:rPr>
              <a:t>60</a:t>
            </a:r>
            <a:r>
              <a:rPr kumimoji="1" lang="zh-CN" altLang="en-US" sz="1100" dirty="0">
                <a:latin typeface="微软雅黑" panose="020B0503020204020204" pitchFamily="34" charset="-122"/>
                <a:ea typeface="微软雅黑" panose="020B0503020204020204" pitchFamily="34" charset="-122"/>
                <a:cs typeface="Arial" panose="020B0604020202020204"/>
              </a:rPr>
              <a:t>分，可点击再拍一次再次进行挑战</a:t>
            </a:r>
          </a:p>
        </p:txBody>
      </p:sp>
      <p:sp>
        <p:nvSpPr>
          <p:cNvPr id="13" name="矩形 12"/>
          <p:cNvSpPr/>
          <p:nvPr/>
        </p:nvSpPr>
        <p:spPr>
          <a:xfrm>
            <a:off x="8385455" y="3696827"/>
            <a:ext cx="2726450" cy="532453"/>
          </a:xfrm>
          <a:prstGeom prst="rect">
            <a:avLst/>
          </a:prstGeom>
        </p:spPr>
        <p:txBody>
          <a:bodyPr wrap="square">
            <a:spAutoFit/>
          </a:bodyPr>
          <a:lstStyle/>
          <a:p>
            <a:pPr>
              <a:lnSpc>
                <a:spcPct val="130000"/>
              </a:lnSpc>
            </a:pPr>
            <a:r>
              <a:rPr kumimoji="1" lang="zh-CN" altLang="en-US" sz="1100" dirty="0">
                <a:latin typeface="微软雅黑" panose="020B0503020204020204" pitchFamily="34" charset="-122"/>
                <a:ea typeface="微软雅黑" panose="020B0503020204020204" pitchFamily="34" charset="-122"/>
                <a:cs typeface="Arial" panose="020B0604020202020204"/>
              </a:rPr>
              <a:t>拍摄结束后，获得分数，分数超过</a:t>
            </a:r>
            <a:r>
              <a:rPr kumimoji="1" lang="en-US" altLang="zh-CN" sz="1100" dirty="0">
                <a:latin typeface="微软雅黑" panose="020B0503020204020204" pitchFamily="34" charset="-122"/>
                <a:ea typeface="微软雅黑" panose="020B0503020204020204" pitchFamily="34" charset="-122"/>
                <a:cs typeface="Arial" panose="020B0604020202020204"/>
              </a:rPr>
              <a:t>60</a:t>
            </a:r>
            <a:r>
              <a:rPr kumimoji="1" lang="zh-CN" altLang="en-US" sz="1100" dirty="0">
                <a:latin typeface="微软雅黑" panose="020B0503020204020204" pitchFamily="34" charset="-122"/>
                <a:ea typeface="微软雅黑" panose="020B0503020204020204" pitchFamily="34" charset="-122"/>
                <a:cs typeface="Arial" panose="020B0604020202020204"/>
              </a:rPr>
              <a:t>分，即可点击按钮获得初赛邀请函</a:t>
            </a:r>
          </a:p>
        </p:txBody>
      </p:sp>
      <p:sp>
        <p:nvSpPr>
          <p:cNvPr id="14"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pic>
        <p:nvPicPr>
          <p:cNvPr id="2" name="图片 1">
            <a:extLst>
              <a:ext uri="{FF2B5EF4-FFF2-40B4-BE49-F238E27FC236}">
                <a16:creationId xmlns:a16="http://schemas.microsoft.com/office/drawing/2014/main" id="{7969BBBD-BE6D-4AB3-B281-38D4253739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7967" y="500972"/>
            <a:ext cx="2847079" cy="68281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3219" y="1867349"/>
            <a:ext cx="2118783" cy="397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专业：互动专题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曝光活动，招募网友</a:t>
            </a:r>
            <a:endParaRPr lang="en-US" altLang="zh-CN" sz="1605" dirty="0">
              <a:latin typeface="微软雅黑" panose="020B0503020204020204" pitchFamily="34" charset="-122"/>
              <a:ea typeface="微软雅黑" panose="020B0503020204020204" pitchFamily="34" charset="-122"/>
            </a:endParaRPr>
          </a:p>
        </p:txBody>
      </p:sp>
      <p:sp>
        <p:nvSpPr>
          <p:cNvPr id="14" name="TextBox 17"/>
          <p:cNvSpPr txBox="1"/>
          <p:nvPr/>
        </p:nvSpPr>
        <p:spPr>
          <a:xfrm>
            <a:off x="6783123" y="2070642"/>
            <a:ext cx="4732867" cy="369330"/>
          </a:xfrm>
          <a:prstGeom prst="rect">
            <a:avLst/>
          </a:prstGeom>
          <a:noFill/>
        </p:spPr>
        <p:txBody>
          <a:bodyPr lIns="91438" tIns="45719" rIns="91438" bIns="45719">
            <a:spAutoFit/>
          </a:bodyPr>
          <a:lstStyle/>
          <a:p>
            <a:pPr>
              <a:buFont typeface="Arial" panose="020B0604020202020204" pitchFamily="34" charset="0"/>
              <a:buNone/>
              <a:defRPr/>
            </a:pPr>
            <a:r>
              <a:rPr lang="zh-CN" altLang="en-US" b="1" dirty="0">
                <a:latin typeface="+mj-lt"/>
                <a:ea typeface="微软雅黑" panose="020B0503020204020204" pitchFamily="34" charset="-122"/>
                <a:cs typeface="Arial" panose="020B0604020202020204" pitchFamily="34" charset="0"/>
              </a:rPr>
              <a:t>英菲尼迪，敢，驭巅峰</a:t>
            </a:r>
            <a:endParaRPr lang="vi-VN" b="1" dirty="0">
              <a:latin typeface="+mj-lt"/>
              <a:ea typeface="微软雅黑" panose="020B0503020204020204" pitchFamily="34" charset="-122"/>
              <a:cs typeface="Arial" panose="020B0604020202020204" pitchFamily="34" charset="0"/>
            </a:endParaRPr>
          </a:p>
        </p:txBody>
      </p:sp>
      <p:sp>
        <p:nvSpPr>
          <p:cNvPr id="15" name="Rectangle 18"/>
          <p:cNvSpPr>
            <a:spLocks noChangeArrowheads="1"/>
          </p:cNvSpPr>
          <p:nvPr/>
        </p:nvSpPr>
        <p:spPr bwMode="auto">
          <a:xfrm>
            <a:off x="6783124" y="2508790"/>
            <a:ext cx="4363098" cy="55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r>
              <a:rPr lang="zh-CN" altLang="en-US" sz="1500" b="1" dirty="0">
                <a:latin typeface="微软雅黑" panose="020B0503020204020204" pitchFamily="34" charset="-122"/>
                <a:ea typeface="微软雅黑" panose="020B0503020204020204" pitchFamily="34" charset="-122"/>
              </a:rPr>
              <a:t>英菲尼迪巅峰驾控赛邀您参加，参加即有机会获得奖励，赢得决赛前五名更能够亲临</a:t>
            </a:r>
            <a:r>
              <a:rPr lang="en-US" altLang="zh-CN" sz="1500" b="1" dirty="0">
                <a:latin typeface="微软雅黑" panose="020B0503020204020204" pitchFamily="34" charset="-122"/>
                <a:ea typeface="微软雅黑" panose="020B0503020204020204" pitchFamily="34" charset="-122"/>
              </a:rPr>
              <a:t>F1</a:t>
            </a:r>
            <a:r>
              <a:rPr lang="zh-CN" altLang="en-US" sz="1500" b="1" dirty="0">
                <a:latin typeface="微软雅黑" panose="020B0503020204020204" pitchFamily="34" charset="-122"/>
                <a:ea typeface="微软雅黑" panose="020B0503020204020204" pitchFamily="34" charset="-122"/>
              </a:rPr>
              <a:t>赛道体验</a:t>
            </a:r>
            <a:endParaRPr lang="en-US" sz="1500" b="1" dirty="0">
              <a:latin typeface="微软雅黑" panose="020B0503020204020204" pitchFamily="34" charset="-122"/>
              <a:ea typeface="微软雅黑" panose="020B0503020204020204" pitchFamily="34" charset="-122"/>
            </a:endParaRPr>
          </a:p>
        </p:txBody>
      </p:sp>
      <p:sp>
        <p:nvSpPr>
          <p:cNvPr id="16" name="Rounded Rectangle 18"/>
          <p:cNvSpPr/>
          <p:nvPr/>
        </p:nvSpPr>
        <p:spPr>
          <a:xfrm>
            <a:off x="8328290" y="3213641"/>
            <a:ext cx="2451100" cy="296333"/>
          </a:xfrm>
          <a:prstGeom prst="roundRect">
            <a:avLst/>
          </a:prstGeom>
          <a:solidFill>
            <a:schemeClr val="tx1">
              <a:lumMod val="75000"/>
              <a:lumOff val="25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p>
            <a:pPr algn="ctr">
              <a:buFont typeface="Arial" panose="020B0604020202020204" pitchFamily="34" charset="0"/>
              <a:buNone/>
              <a:defRPr/>
            </a:pPr>
            <a:endParaRPr lang="en-US" sz="1600">
              <a:solidFill>
                <a:schemeClr val="tx1"/>
              </a:solidFill>
              <a:latin typeface="微软雅黑" panose="020B0503020204020204" pitchFamily="34" charset="-122"/>
              <a:ea typeface="微软雅黑" panose="020B0503020204020204" pitchFamily="34" charset="-122"/>
            </a:endParaRPr>
          </a:p>
        </p:txBody>
      </p:sp>
      <p:sp>
        <p:nvSpPr>
          <p:cNvPr id="17" name="Rounded Rectangle 18"/>
          <p:cNvSpPr/>
          <p:nvPr/>
        </p:nvSpPr>
        <p:spPr>
          <a:xfrm>
            <a:off x="8328290" y="3662379"/>
            <a:ext cx="2451100" cy="296333"/>
          </a:xfrm>
          <a:prstGeom prst="roundRect">
            <a:avLst/>
          </a:prstGeom>
          <a:solidFill>
            <a:schemeClr val="tx1">
              <a:lumMod val="75000"/>
              <a:lumOff val="25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p>
            <a:pPr algn="ctr">
              <a:buFont typeface="Arial" panose="020B0604020202020204" pitchFamily="34" charset="0"/>
              <a:buNone/>
              <a:defRPr/>
            </a:pPr>
            <a:endParaRPr lang="en-US" sz="1600">
              <a:solidFill>
                <a:schemeClr val="tx1"/>
              </a:solidFill>
              <a:latin typeface="微软雅黑" panose="020B0503020204020204" pitchFamily="34" charset="-122"/>
              <a:ea typeface="微软雅黑" panose="020B0503020204020204" pitchFamily="34" charset="-122"/>
            </a:endParaRPr>
          </a:p>
        </p:txBody>
      </p:sp>
      <p:sp>
        <p:nvSpPr>
          <p:cNvPr id="18" name="TextBox 4"/>
          <p:cNvSpPr txBox="1">
            <a:spLocks noChangeArrowheads="1"/>
          </p:cNvSpPr>
          <p:nvPr/>
        </p:nvSpPr>
        <p:spPr bwMode="auto">
          <a:xfrm>
            <a:off x="6844505" y="3162842"/>
            <a:ext cx="1735667"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i="1">
                <a:latin typeface="微软雅黑" panose="020B0503020204020204" pitchFamily="34" charset="-122"/>
                <a:ea typeface="微软雅黑" panose="020B0503020204020204" pitchFamily="34" charset="-122"/>
              </a:rPr>
              <a:t>您的姓名</a:t>
            </a:r>
            <a:endParaRPr lang="en-US" i="1">
              <a:latin typeface="微软雅黑" panose="020B0503020204020204" pitchFamily="34" charset="-122"/>
              <a:ea typeface="微软雅黑" panose="020B0503020204020204" pitchFamily="34" charset="-122"/>
            </a:endParaRPr>
          </a:p>
        </p:txBody>
      </p:sp>
      <p:sp>
        <p:nvSpPr>
          <p:cNvPr id="19" name="TextBox 4"/>
          <p:cNvSpPr txBox="1">
            <a:spLocks noChangeArrowheads="1"/>
          </p:cNvSpPr>
          <p:nvPr/>
        </p:nvSpPr>
        <p:spPr bwMode="auto">
          <a:xfrm>
            <a:off x="6844505" y="3622162"/>
            <a:ext cx="1735667"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i="1" dirty="0">
                <a:latin typeface="微软雅黑" panose="020B0503020204020204" pitchFamily="34" charset="-122"/>
                <a:ea typeface="微软雅黑" panose="020B0503020204020204" pitchFamily="34" charset="-122"/>
              </a:rPr>
              <a:t>联系方式</a:t>
            </a:r>
            <a:endParaRPr lang="en-US" i="1" dirty="0">
              <a:latin typeface="微软雅黑" panose="020B0503020204020204" pitchFamily="34" charset="-122"/>
              <a:ea typeface="微软雅黑" panose="020B0503020204020204" pitchFamily="34" charset="-122"/>
            </a:endParaRPr>
          </a:p>
        </p:txBody>
      </p:sp>
      <p:sp>
        <p:nvSpPr>
          <p:cNvPr id="20" name="TextBox 26"/>
          <p:cNvSpPr txBox="1">
            <a:spLocks noChangeArrowheads="1"/>
          </p:cNvSpPr>
          <p:nvPr/>
        </p:nvSpPr>
        <p:spPr bwMode="auto">
          <a:xfrm>
            <a:off x="6783123" y="4104944"/>
            <a:ext cx="3945467"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latin typeface="微软雅黑" panose="020B0503020204020204" pitchFamily="34" charset="-122"/>
                <a:ea typeface="微软雅黑" panose="020B0503020204020204" pitchFamily="34" charset="-122"/>
              </a:rPr>
              <a:t>您的信息提交后，我们会马上联系您</a:t>
            </a:r>
            <a:endParaRPr lang="en-US" b="1" dirty="0">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614" y="2075422"/>
            <a:ext cx="5411885" cy="358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8417" y="4474274"/>
            <a:ext cx="4130450" cy="933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4"/>
          <p:cNvSpPr txBox="1">
            <a:spLocks noChangeArrowheads="1"/>
          </p:cNvSpPr>
          <p:nvPr/>
        </p:nvSpPr>
        <p:spPr bwMode="auto">
          <a:xfrm>
            <a:off x="6866048" y="5397716"/>
            <a:ext cx="4112819"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200" i="1" dirty="0">
                <a:latin typeface="微软雅黑" panose="020B0503020204020204" pitchFamily="34" charset="-122"/>
                <a:ea typeface="微软雅黑" panose="020B0503020204020204" pitchFamily="34" charset="-122"/>
              </a:rPr>
              <a:t>城市经销商地图</a:t>
            </a:r>
            <a:endParaRPr lang="en-US" sz="1200" i="1" dirty="0">
              <a:latin typeface="微软雅黑" panose="020B0503020204020204" pitchFamily="34" charset="-122"/>
              <a:ea typeface="微软雅黑" panose="020B0503020204020204" pitchFamily="34" charset="-122"/>
            </a:endParaRPr>
          </a:p>
        </p:txBody>
      </p:sp>
      <p:sp>
        <p:nvSpPr>
          <p:cNvPr id="21"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专业，跨界：论坛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易车相关车型论坛进行活动曝光及车友招募</a:t>
            </a:r>
            <a:endParaRPr lang="en-US" altLang="zh-CN" sz="1605" dirty="0">
              <a:latin typeface="微软雅黑" panose="020B0503020204020204" pitchFamily="34" charset="-122"/>
              <a:ea typeface="微软雅黑" panose="020B0503020204020204" pitchFamily="34" charset="-122"/>
            </a:endParaRPr>
          </a:p>
        </p:txBody>
      </p:sp>
      <p:sp>
        <p:nvSpPr>
          <p:cNvPr id="21" name="Oval 7"/>
          <p:cNvSpPr>
            <a:spLocks noChangeArrowheads="1"/>
          </p:cNvSpPr>
          <p:nvPr/>
        </p:nvSpPr>
        <p:spPr bwMode="auto">
          <a:xfrm>
            <a:off x="513277" y="3274638"/>
            <a:ext cx="877888" cy="876300"/>
          </a:xfrm>
          <a:prstGeom prst="ellipse">
            <a:avLst/>
          </a:prstGeom>
          <a:noFill/>
          <a:ln w="6350">
            <a:solidFill>
              <a:srgbClr val="A5A5A5"/>
            </a:solidFill>
            <a:bevel/>
          </a:ln>
          <a:extLst>
            <a:ext uri="{909E8E84-426E-40DD-AFC4-6F175D3DCCD1}">
              <a14:hiddenFill xmlns:a14="http://schemas.microsoft.com/office/drawing/2010/main">
                <a:solidFill>
                  <a:srgbClr val="FFFFFF"/>
                </a:solidFill>
              </a14:hiddenFill>
            </a:ext>
          </a:extLst>
        </p:spPr>
        <p:txBody>
          <a:bodyPr anchor="ctr"/>
          <a:lstStyle/>
          <a:p>
            <a:pPr algn="ctr" eaLnBrk="1" hangingPunct="1">
              <a:buFont typeface="Arial" panose="020B0604020202020204" pitchFamily="34" charset="0"/>
              <a:buNone/>
            </a:pPr>
            <a:endParaRPr lang="en-US" altLang="zh-CN" sz="2800" dirty="0">
              <a:solidFill>
                <a:srgbClr val="7F7F7F"/>
              </a:solidFill>
              <a:latin typeface="Calibri" panose="020F0502020204030204" pitchFamily="34" charset="0"/>
              <a:sym typeface="Calibri" panose="020F0502020204030204" pitchFamily="34" charset="0"/>
            </a:endParaRPr>
          </a:p>
        </p:txBody>
      </p:sp>
      <p:sp>
        <p:nvSpPr>
          <p:cNvPr id="22" name="TextBox 1"/>
          <p:cNvSpPr>
            <a:spLocks noChangeArrowheads="1"/>
          </p:cNvSpPr>
          <p:nvPr/>
        </p:nvSpPr>
        <p:spPr bwMode="auto">
          <a:xfrm>
            <a:off x="1468952" y="3266701"/>
            <a:ext cx="2031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zh-CN" altLang="en-US" sz="3600" dirty="0">
                <a:solidFill>
                  <a:srgbClr val="595959"/>
                </a:solidFill>
                <a:latin typeface="微软雅黑" panose="020B0503020204020204" pitchFamily="34" charset="-122"/>
                <a:ea typeface="微软雅黑" panose="020B0503020204020204" pitchFamily="34" charset="-122"/>
                <a:sym typeface="GeosansLight" pitchFamily="2" charset="0"/>
              </a:rPr>
              <a:t>易车论坛</a:t>
            </a:r>
            <a:endParaRPr lang="en-US" altLang="zh-CN" sz="3600" dirty="0">
              <a:solidFill>
                <a:srgbClr val="595959"/>
              </a:solidFill>
              <a:latin typeface="微软雅黑" panose="020B0503020204020204" pitchFamily="34" charset="-122"/>
              <a:ea typeface="微软雅黑" panose="020B0503020204020204" pitchFamily="34" charset="-122"/>
              <a:sym typeface="GeosansLight" pitchFamily="2" charset="0"/>
            </a:endParaRPr>
          </a:p>
        </p:txBody>
      </p:sp>
      <p:sp>
        <p:nvSpPr>
          <p:cNvPr id="25" name="TextBox 11"/>
          <p:cNvSpPr>
            <a:spLocks noChangeArrowheads="1"/>
          </p:cNvSpPr>
          <p:nvPr/>
        </p:nvSpPr>
        <p:spPr bwMode="auto">
          <a:xfrm>
            <a:off x="1468952" y="3786685"/>
            <a:ext cx="2518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zh-CN" altLang="en-US" sz="1400" dirty="0">
                <a:latin typeface="微软雅黑" panose="020B0503020204020204" pitchFamily="34" charset="-122"/>
                <a:ea typeface="微软雅黑" panose="020B0503020204020204" pitchFamily="34" charset="-122"/>
              </a:rPr>
              <a:t>车友交流，口碑传播最佳阵地</a:t>
            </a:r>
          </a:p>
        </p:txBody>
      </p:sp>
      <p:sp>
        <p:nvSpPr>
          <p:cNvPr id="28" name="KSO_Shape"/>
          <p:cNvSpPr/>
          <p:nvPr/>
        </p:nvSpPr>
        <p:spPr bwMode="auto">
          <a:xfrm>
            <a:off x="642891" y="3516589"/>
            <a:ext cx="618659" cy="424813"/>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tx1">
              <a:lumMod val="75000"/>
              <a:lumOff val="25000"/>
            </a:schemeClr>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9" name="Oval 9"/>
          <p:cNvSpPr>
            <a:spLocks noChangeArrowheads="1"/>
          </p:cNvSpPr>
          <p:nvPr/>
        </p:nvSpPr>
        <p:spPr bwMode="auto">
          <a:xfrm>
            <a:off x="4711079" y="2446194"/>
            <a:ext cx="1571625" cy="1573213"/>
          </a:xfrm>
          <a:prstGeom prst="ellipse">
            <a:avLst/>
          </a:prstGeom>
          <a:solidFill>
            <a:srgbClr val="D8D8D8"/>
          </a:solidFill>
          <a:ln w="6350">
            <a:solidFill>
              <a:srgbClr val="A5A5A5"/>
            </a:solidFill>
            <a:bevel/>
          </a:ln>
        </p:spPr>
        <p:txBody>
          <a:bodyPr anchor="ctr"/>
          <a:lstStyle/>
          <a:p>
            <a:pPr algn="ctr" eaLnBrk="1" hangingPunct="1">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Calibri" panose="020F0502020204030204" pitchFamily="34" charset="0"/>
              </a:rPr>
              <a:t>本品车型论坛</a:t>
            </a:r>
            <a:endParaRPr lang="en-US" altLang="zh-CN" dirty="0">
              <a:solidFill>
                <a:srgbClr val="262626"/>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30" name="TextBox 16"/>
          <p:cNvSpPr>
            <a:spLocks noChangeArrowheads="1"/>
          </p:cNvSpPr>
          <p:nvPr/>
        </p:nvSpPr>
        <p:spPr bwMode="auto">
          <a:xfrm>
            <a:off x="4488073" y="4221019"/>
            <a:ext cx="20968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400" dirty="0">
                <a:solidFill>
                  <a:srgbClr val="3F3F3F"/>
                </a:solidFill>
                <a:latin typeface="微软雅黑" panose="020B0503020204020204" pitchFamily="34" charset="-122"/>
                <a:ea typeface="微软雅黑" panose="020B0503020204020204" pitchFamily="34" charset="-122"/>
                <a:sym typeface="Open Sans" pitchFamily="2" charset="0"/>
              </a:rPr>
              <a:t>英菲尼迪相关车型论坛发布招募帖并置顶；同时邀请老车主发表用车感受帖，进行口碑传播</a:t>
            </a:r>
            <a:endParaRPr lang="en-US" altLang="zh-CN" sz="1400" dirty="0">
              <a:solidFill>
                <a:srgbClr val="3F3F3F"/>
              </a:solidFill>
              <a:latin typeface="微软雅黑" panose="020B0503020204020204" pitchFamily="34" charset="-122"/>
              <a:ea typeface="微软雅黑" panose="020B0503020204020204" pitchFamily="34" charset="-122"/>
              <a:sym typeface="Open Sans" pitchFamily="2" charset="0"/>
            </a:endParaRPr>
          </a:p>
        </p:txBody>
      </p:sp>
      <p:sp>
        <p:nvSpPr>
          <p:cNvPr id="32" name="Oval 14"/>
          <p:cNvSpPr>
            <a:spLocks noChangeArrowheads="1"/>
          </p:cNvSpPr>
          <p:nvPr/>
        </p:nvSpPr>
        <p:spPr bwMode="auto">
          <a:xfrm>
            <a:off x="7369680" y="2446193"/>
            <a:ext cx="1571625" cy="1573213"/>
          </a:xfrm>
          <a:prstGeom prst="ellipse">
            <a:avLst/>
          </a:prstGeom>
          <a:solidFill>
            <a:srgbClr val="D8D8D8"/>
          </a:solidFill>
          <a:ln w="6350">
            <a:solidFill>
              <a:srgbClr val="A5A5A5"/>
            </a:solidFill>
            <a:bevel/>
          </a:ln>
        </p:spPr>
        <p:txBody>
          <a:bodyPr anchor="ctr"/>
          <a:lstStyle/>
          <a:p>
            <a:pPr algn="ctr" eaLnBrk="1" hangingPunct="1">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Calibri" panose="020F0502020204030204" pitchFamily="34" charset="0"/>
              </a:rPr>
              <a:t>竞品车型论坛</a:t>
            </a:r>
            <a:endParaRPr lang="en-US" altLang="zh-CN" dirty="0">
              <a:solidFill>
                <a:srgbClr val="262626"/>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35" name="TextBox 16"/>
          <p:cNvSpPr>
            <a:spLocks noChangeArrowheads="1"/>
          </p:cNvSpPr>
          <p:nvPr/>
        </p:nvSpPr>
        <p:spPr bwMode="auto">
          <a:xfrm>
            <a:off x="7122851" y="4221018"/>
            <a:ext cx="2096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400" dirty="0">
                <a:solidFill>
                  <a:srgbClr val="3F3F3F"/>
                </a:solidFill>
                <a:latin typeface="微软雅黑" panose="020B0503020204020204" pitchFamily="34" charset="-122"/>
                <a:ea typeface="微软雅黑" panose="020B0503020204020204" pitchFamily="34" charset="-122"/>
                <a:sym typeface="Open Sans" pitchFamily="2" charset="0"/>
              </a:rPr>
              <a:t>英菲尼迪相关竞品车型论坛发布活动招募帖</a:t>
            </a:r>
            <a:endParaRPr lang="en-US" altLang="zh-CN" sz="1400" dirty="0">
              <a:solidFill>
                <a:srgbClr val="3F3F3F"/>
              </a:solidFill>
              <a:latin typeface="微软雅黑" panose="020B0503020204020204" pitchFamily="34" charset="-122"/>
              <a:ea typeface="微软雅黑" panose="020B0503020204020204" pitchFamily="34" charset="-122"/>
              <a:sym typeface="Open Sans" pitchFamily="2" charset="0"/>
            </a:endParaRPr>
          </a:p>
        </p:txBody>
      </p:sp>
      <p:sp>
        <p:nvSpPr>
          <p:cNvPr id="36" name="Oval 14"/>
          <p:cNvSpPr>
            <a:spLocks noChangeArrowheads="1"/>
          </p:cNvSpPr>
          <p:nvPr/>
        </p:nvSpPr>
        <p:spPr bwMode="auto">
          <a:xfrm>
            <a:off x="9940573" y="2446194"/>
            <a:ext cx="1571625" cy="1573213"/>
          </a:xfrm>
          <a:prstGeom prst="ellipse">
            <a:avLst/>
          </a:prstGeom>
          <a:solidFill>
            <a:srgbClr val="D8D8D8"/>
          </a:solidFill>
          <a:ln w="6350">
            <a:solidFill>
              <a:srgbClr val="A5A5A5"/>
            </a:solidFill>
            <a:bevel/>
          </a:ln>
        </p:spPr>
        <p:txBody>
          <a:bodyPr anchor="ctr"/>
          <a:lstStyle/>
          <a:p>
            <a:pPr algn="ctr" eaLnBrk="1" hangingPunct="1">
              <a:buFont typeface="Arial" panose="020B0604020202020204" pitchFamily="34" charset="0"/>
              <a:buNone/>
            </a:pPr>
            <a:r>
              <a:rPr lang="en-US" altLang="zh-CN" dirty="0">
                <a:solidFill>
                  <a:srgbClr val="262626"/>
                </a:solidFill>
                <a:latin typeface="微软雅黑" panose="020B0503020204020204" pitchFamily="34" charset="-122"/>
                <a:ea typeface="微软雅黑" panose="020B0503020204020204" pitchFamily="34" charset="-122"/>
                <a:sym typeface="Calibri" panose="020F0502020204030204" pitchFamily="34" charset="0"/>
              </a:rPr>
              <a:t>KOL</a:t>
            </a:r>
          </a:p>
          <a:p>
            <a:pPr algn="ctr" eaLnBrk="1" hangingPunct="1">
              <a:buFont typeface="Arial" panose="020B0604020202020204" pitchFamily="34" charset="0"/>
              <a:buNone/>
            </a:pPr>
            <a:r>
              <a:rPr lang="zh-CN" altLang="en-US" dirty="0">
                <a:solidFill>
                  <a:srgbClr val="262626"/>
                </a:solidFill>
                <a:latin typeface="微软雅黑" panose="020B0503020204020204" pitchFamily="34" charset="-122"/>
                <a:ea typeface="微软雅黑" panose="020B0503020204020204" pitchFamily="34" charset="-122"/>
                <a:sym typeface="Calibri" panose="020F0502020204030204" pitchFamily="34" charset="0"/>
              </a:rPr>
              <a:t>试驾报告</a:t>
            </a:r>
            <a:endParaRPr lang="en-US" altLang="zh-CN" dirty="0">
              <a:solidFill>
                <a:srgbClr val="262626"/>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37" name="TextBox 16"/>
          <p:cNvSpPr>
            <a:spLocks noChangeArrowheads="1"/>
          </p:cNvSpPr>
          <p:nvPr/>
        </p:nvSpPr>
        <p:spPr bwMode="auto">
          <a:xfrm>
            <a:off x="9693744" y="4221019"/>
            <a:ext cx="20968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400" dirty="0">
                <a:solidFill>
                  <a:srgbClr val="3F3F3F"/>
                </a:solidFill>
                <a:latin typeface="微软雅黑" panose="020B0503020204020204" pitchFamily="34" charset="-122"/>
                <a:ea typeface="微软雅黑" panose="020B0503020204020204" pitchFamily="34" charset="-122"/>
                <a:sym typeface="Open Sans" pitchFamily="2" charset="0"/>
              </a:rPr>
              <a:t>易车将邀请各个领域</a:t>
            </a:r>
            <a:r>
              <a:rPr lang="en-US" altLang="zh-CN" sz="1400" dirty="0">
                <a:solidFill>
                  <a:srgbClr val="3F3F3F"/>
                </a:solidFill>
                <a:latin typeface="微软雅黑" panose="020B0503020204020204" pitchFamily="34" charset="-122"/>
                <a:ea typeface="微软雅黑" panose="020B0503020204020204" pitchFamily="34" charset="-122"/>
                <a:sym typeface="Open Sans" pitchFamily="2" charset="0"/>
              </a:rPr>
              <a:t>KOL</a:t>
            </a:r>
            <a:r>
              <a:rPr lang="zh-CN" altLang="en-US" sz="1400" dirty="0">
                <a:solidFill>
                  <a:srgbClr val="3F3F3F"/>
                </a:solidFill>
                <a:latin typeface="微软雅黑" panose="020B0503020204020204" pitchFamily="34" charset="-122"/>
                <a:ea typeface="微软雅黑" panose="020B0503020204020204" pitchFamily="34" charset="-122"/>
                <a:sym typeface="Open Sans" pitchFamily="2" charset="0"/>
              </a:rPr>
              <a:t>试驾英菲尼迪车型，并形成试驾报告，利用</a:t>
            </a:r>
            <a:r>
              <a:rPr lang="en-US" altLang="zh-CN" sz="1400" dirty="0">
                <a:solidFill>
                  <a:srgbClr val="3F3F3F"/>
                </a:solidFill>
                <a:latin typeface="微软雅黑" panose="020B0503020204020204" pitchFamily="34" charset="-122"/>
                <a:ea typeface="微软雅黑" panose="020B0503020204020204" pitchFamily="34" charset="-122"/>
                <a:sym typeface="Open Sans" pitchFamily="2" charset="0"/>
              </a:rPr>
              <a:t>KOL</a:t>
            </a:r>
            <a:r>
              <a:rPr lang="zh-CN" altLang="en-US" sz="1400" dirty="0">
                <a:solidFill>
                  <a:srgbClr val="3F3F3F"/>
                </a:solidFill>
                <a:latin typeface="微软雅黑" panose="020B0503020204020204" pitchFamily="34" charset="-122"/>
                <a:ea typeface="微软雅黑" panose="020B0503020204020204" pitchFamily="34" charset="-122"/>
                <a:sym typeface="Open Sans" pitchFamily="2" charset="0"/>
              </a:rPr>
              <a:t>的权威性深入传递产品力，为活动预热</a:t>
            </a:r>
            <a:endParaRPr lang="en-US" altLang="zh-CN" sz="1400" dirty="0">
              <a:solidFill>
                <a:srgbClr val="3F3F3F"/>
              </a:solidFill>
              <a:latin typeface="微软雅黑" panose="020B0503020204020204" pitchFamily="34" charset="-122"/>
              <a:ea typeface="微软雅黑" panose="020B0503020204020204" pitchFamily="34" charset="-122"/>
              <a:sym typeface="Open Sans" pitchFamily="2" charset="0"/>
            </a:endParaRPr>
          </a:p>
        </p:txBody>
      </p:sp>
      <p:sp>
        <p:nvSpPr>
          <p:cNvPr id="14"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0301" y="2801533"/>
            <a:ext cx="5274141" cy="291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情景、跨界：体验营销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“巅峰行动”试乘试驾活动</a:t>
            </a:r>
            <a:endParaRPr lang="en-US" altLang="zh-CN" sz="1605" dirty="0">
              <a:latin typeface="微软雅黑" panose="020B0503020204020204" pitchFamily="34" charset="-122"/>
              <a:ea typeface="微软雅黑" panose="020B0503020204020204" pitchFamily="34" charset="-122"/>
            </a:endParaRPr>
          </a:p>
        </p:txBody>
      </p:sp>
      <p:sp>
        <p:nvSpPr>
          <p:cNvPr id="14" name="矩形 55"/>
          <p:cNvSpPr/>
          <p:nvPr/>
        </p:nvSpPr>
        <p:spPr>
          <a:xfrm>
            <a:off x="432976" y="2163046"/>
            <a:ext cx="6711132" cy="646331"/>
          </a:xfrm>
          <a:prstGeom prst="rect">
            <a:avLst/>
          </a:prstGeom>
        </p:spPr>
        <p:txBody>
          <a:bodyPr wrap="square">
            <a:spAutoFit/>
          </a:bodyPr>
          <a:lstStyle/>
          <a:p>
            <a:pPr>
              <a:lnSpc>
                <a:spcPct val="120000"/>
              </a:lnSpc>
            </a:pPr>
            <a:r>
              <a:rPr lang="zh-CN" altLang="en-US" sz="1400" dirty="0">
                <a:latin typeface="微软雅黑" panose="020B0503020204020204" pitchFamily="34" charset="-122"/>
                <a:ea typeface="微软雅黑" panose="020B0503020204020204" pitchFamily="34" charset="-122"/>
                <a:cs typeface="Open Sans" pitchFamily="2" charset="0"/>
                <a:sym typeface="News Gothic MT" charset="0"/>
              </a:rPr>
              <a:t>在重点城市高端写字楼附近地铁设置试驾车，轻量化试驾，人群可随时上车试驾或试乘，</a:t>
            </a:r>
            <a:r>
              <a:rPr lang="zh-CN" altLang="en-US" sz="1600" b="1" dirty="0">
                <a:latin typeface="微软雅黑" panose="020B0503020204020204" pitchFamily="34" charset="-122"/>
                <a:ea typeface="微软雅黑" panose="020B0503020204020204" pitchFamily="34" charset="-122"/>
                <a:cs typeface="Open Sans" pitchFamily="2" charset="0"/>
                <a:sym typeface="News Gothic MT" charset="0"/>
              </a:rPr>
              <a:t>车内设置二维码，扫描二维码即可报名驾控赛初赛</a:t>
            </a:r>
            <a:endParaRPr lang="zh-CN" altLang="en-US" sz="1400" b="1" dirty="0">
              <a:latin typeface="微软雅黑" panose="020B0503020204020204" pitchFamily="34" charset="-122"/>
              <a:ea typeface="微软雅黑" panose="020B0503020204020204" pitchFamily="34" charset="-122"/>
              <a:cs typeface="Open Sans" pitchFamily="2" charset="0"/>
              <a:sym typeface="News Gothic MT" charset="0"/>
            </a:endParaRPr>
          </a:p>
        </p:txBody>
      </p:sp>
      <p:sp>
        <p:nvSpPr>
          <p:cNvPr id="16" name="矩形 15"/>
          <p:cNvSpPr/>
          <p:nvPr/>
        </p:nvSpPr>
        <p:spPr>
          <a:xfrm>
            <a:off x="7821701" y="3020637"/>
            <a:ext cx="3277221" cy="400110"/>
          </a:xfrm>
          <a:prstGeom prst="rect">
            <a:avLst/>
          </a:prstGeom>
          <a:solidFill>
            <a:schemeClr val="bg1">
              <a:lumMod val="75000"/>
            </a:schemeClr>
          </a:solidFill>
        </p:spPr>
        <p:txBody>
          <a:bodyPr wrap="square">
            <a:spAutoFit/>
          </a:bodyPr>
          <a:lstStyle/>
          <a:p>
            <a:r>
              <a:rPr lang="zh-CN" altLang="en-US" sz="2000" b="1" dirty="0">
                <a:latin typeface="微软雅黑" panose="020B0503020204020204" pitchFamily="34" charset="-122"/>
                <a:ea typeface="微软雅黑" panose="020B0503020204020204" pitchFamily="34" charset="-122"/>
              </a:rPr>
              <a:t>车型宣传</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活动参与者招募</a:t>
            </a:r>
            <a:endParaRPr lang="zh-CN" altLang="zh-CN" sz="2000" b="1" dirty="0">
              <a:latin typeface="微软雅黑" panose="020B0503020204020204" pitchFamily="34" charset="-122"/>
              <a:ea typeface="微软雅黑" panose="020B0503020204020204" pitchFamily="34" charset="-122"/>
            </a:endParaRPr>
          </a:p>
        </p:txBody>
      </p:sp>
      <p:sp>
        <p:nvSpPr>
          <p:cNvPr id="17" name="矩形 39"/>
          <p:cNvSpPr/>
          <p:nvPr/>
        </p:nvSpPr>
        <p:spPr>
          <a:xfrm>
            <a:off x="7821701" y="2572389"/>
            <a:ext cx="2213772" cy="400110"/>
          </a:xfrm>
          <a:prstGeom prst="rect">
            <a:avLst/>
          </a:prstGeom>
          <a:solidFill>
            <a:schemeClr val="bg1">
              <a:lumMod val="75000"/>
            </a:schemeClr>
          </a:solidFill>
        </p:spPr>
        <p:txBody>
          <a:bodyPr wrap="square">
            <a:spAutoFit/>
          </a:bodyPr>
          <a:lstStyle/>
          <a:p>
            <a:r>
              <a:rPr lang="en-US" altLang="zh-CN" sz="2000" b="1" dirty="0">
                <a:latin typeface="微软雅黑" panose="020B0503020204020204" pitchFamily="34" charset="-122"/>
                <a:ea typeface="微软雅黑" panose="020B0503020204020204" pitchFamily="34" charset="-122"/>
              </a:rPr>
              <a:t>FM88.7</a:t>
            </a:r>
            <a:r>
              <a:rPr lang="zh-CN" altLang="en-US" sz="2000" b="1" dirty="0">
                <a:latin typeface="微软雅黑" panose="020B0503020204020204" pitchFamily="34" charset="-122"/>
                <a:ea typeface="微软雅黑" panose="020B0503020204020204" pitchFamily="34" charset="-122"/>
              </a:rPr>
              <a:t>传播</a:t>
            </a:r>
          </a:p>
        </p:txBody>
      </p:sp>
      <p:grpSp>
        <p:nvGrpSpPr>
          <p:cNvPr id="19" name="组合 18"/>
          <p:cNvGrpSpPr/>
          <p:nvPr/>
        </p:nvGrpSpPr>
        <p:grpSpPr>
          <a:xfrm>
            <a:off x="6082541" y="2758616"/>
            <a:ext cx="1137999" cy="1214510"/>
            <a:chOff x="7329278" y="3373522"/>
            <a:chExt cx="1137999" cy="1214510"/>
          </a:xfrm>
        </p:grpSpPr>
        <p:sp>
          <p:nvSpPr>
            <p:cNvPr id="20" name="任意多边形 19"/>
            <p:cNvSpPr/>
            <p:nvPr/>
          </p:nvSpPr>
          <p:spPr>
            <a:xfrm rot="10800000">
              <a:off x="7345044" y="3397361"/>
              <a:ext cx="1045801" cy="1190671"/>
            </a:xfrm>
            <a:custGeom>
              <a:avLst/>
              <a:gdLst>
                <a:gd name="connsiteX0" fmla="*/ 770660 w 826161"/>
                <a:gd name="connsiteY0" fmla="*/ 940604 h 940604"/>
                <a:gd name="connsiteX1" fmla="*/ 55501 w 826161"/>
                <a:gd name="connsiteY1" fmla="*/ 940604 h 940604"/>
                <a:gd name="connsiteX2" fmla="*/ 0 w 826161"/>
                <a:gd name="connsiteY2" fmla="*/ 885103 h 940604"/>
                <a:gd name="connsiteX3" fmla="*/ 0 w 826161"/>
                <a:gd name="connsiteY3" fmla="*/ 169944 h 940604"/>
                <a:gd name="connsiteX4" fmla="*/ 55501 w 826161"/>
                <a:gd name="connsiteY4" fmla="*/ 114443 h 940604"/>
                <a:gd name="connsiteX5" fmla="*/ 346704 w 826161"/>
                <a:gd name="connsiteY5" fmla="*/ 114443 h 940604"/>
                <a:gd name="connsiteX6" fmla="*/ 413081 w 826161"/>
                <a:gd name="connsiteY6" fmla="*/ 0 h 940604"/>
                <a:gd name="connsiteX7" fmla="*/ 479458 w 826161"/>
                <a:gd name="connsiteY7" fmla="*/ 114443 h 940604"/>
                <a:gd name="connsiteX8" fmla="*/ 770660 w 826161"/>
                <a:gd name="connsiteY8" fmla="*/ 114443 h 940604"/>
                <a:gd name="connsiteX9" fmla="*/ 826161 w 826161"/>
                <a:gd name="connsiteY9" fmla="*/ 169944 h 940604"/>
                <a:gd name="connsiteX10" fmla="*/ 826161 w 826161"/>
                <a:gd name="connsiteY10" fmla="*/ 885103 h 940604"/>
                <a:gd name="connsiteX11" fmla="*/ 770660 w 826161"/>
                <a:gd name="connsiteY11" fmla="*/ 940604 h 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161" h="940604">
                  <a:moveTo>
                    <a:pt x="770660" y="940604"/>
                  </a:moveTo>
                  <a:lnTo>
                    <a:pt x="55501" y="940604"/>
                  </a:lnTo>
                  <a:cubicBezTo>
                    <a:pt x="24849" y="940604"/>
                    <a:pt x="0" y="915755"/>
                    <a:pt x="0" y="885103"/>
                  </a:cubicBezTo>
                  <a:lnTo>
                    <a:pt x="0" y="169944"/>
                  </a:lnTo>
                  <a:cubicBezTo>
                    <a:pt x="0" y="139292"/>
                    <a:pt x="24849" y="114443"/>
                    <a:pt x="55501" y="114443"/>
                  </a:cubicBezTo>
                  <a:lnTo>
                    <a:pt x="346704" y="114443"/>
                  </a:lnTo>
                  <a:lnTo>
                    <a:pt x="413081" y="0"/>
                  </a:lnTo>
                  <a:lnTo>
                    <a:pt x="479458" y="114443"/>
                  </a:lnTo>
                  <a:lnTo>
                    <a:pt x="770660" y="114443"/>
                  </a:lnTo>
                  <a:cubicBezTo>
                    <a:pt x="801312" y="114443"/>
                    <a:pt x="826161" y="139292"/>
                    <a:pt x="826161" y="169944"/>
                  </a:cubicBezTo>
                  <a:lnTo>
                    <a:pt x="826161" y="885103"/>
                  </a:lnTo>
                  <a:cubicBezTo>
                    <a:pt x="826161" y="915755"/>
                    <a:pt x="801312" y="940604"/>
                    <a:pt x="770660" y="940604"/>
                  </a:cubicBezTo>
                  <a:close/>
                </a:path>
              </a:pathLst>
            </a:custGeom>
            <a:solidFill>
              <a:schemeClr val="tx1">
                <a:lumMod val="75000"/>
                <a:lumOff val="2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3" cstate="email"/>
            <a:stretch>
              <a:fillRect/>
            </a:stretch>
          </p:blipFill>
          <p:spPr>
            <a:xfrm>
              <a:off x="7329278" y="3373522"/>
              <a:ext cx="1137999" cy="1148114"/>
            </a:xfrm>
            <a:prstGeom prst="rect">
              <a:avLst/>
            </a:prstGeom>
          </p:spPr>
        </p:pic>
      </p:grpSp>
      <p:grpSp>
        <p:nvGrpSpPr>
          <p:cNvPr id="26" name="组合 25"/>
          <p:cNvGrpSpPr/>
          <p:nvPr/>
        </p:nvGrpSpPr>
        <p:grpSpPr>
          <a:xfrm>
            <a:off x="7825249" y="3467353"/>
            <a:ext cx="2884511" cy="2248915"/>
            <a:chOff x="8672883" y="4036368"/>
            <a:chExt cx="2884511" cy="2248915"/>
          </a:xfrm>
        </p:grpSpPr>
        <p:sp>
          <p:nvSpPr>
            <p:cNvPr id="27" name="KSO_Shape"/>
            <p:cNvSpPr/>
            <p:nvPr/>
          </p:nvSpPr>
          <p:spPr>
            <a:xfrm>
              <a:off x="8672883" y="4729792"/>
              <a:ext cx="2416260" cy="449421"/>
            </a:xfrm>
            <a:prstGeom prst="roundRect">
              <a:avLst>
                <a:gd name="adj" fmla="val 50000"/>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1" name="KSO_Shape"/>
            <p:cNvSpPr/>
            <p:nvPr/>
          </p:nvSpPr>
          <p:spPr>
            <a:xfrm>
              <a:off x="8672883" y="5282827"/>
              <a:ext cx="2416260" cy="449421"/>
            </a:xfrm>
            <a:prstGeom prst="roundRect">
              <a:avLst>
                <a:gd name="adj" fmla="val 50000"/>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3" name="KSO_Shape"/>
            <p:cNvSpPr/>
            <p:nvPr/>
          </p:nvSpPr>
          <p:spPr>
            <a:xfrm>
              <a:off x="8672883" y="5835862"/>
              <a:ext cx="2416260" cy="449421"/>
            </a:xfrm>
            <a:prstGeom prst="roundRect">
              <a:avLst>
                <a:gd name="adj" fmla="val 50000"/>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4" name="文本框 87"/>
            <p:cNvSpPr txBox="1"/>
            <p:nvPr/>
          </p:nvSpPr>
          <p:spPr>
            <a:xfrm>
              <a:off x="8804237" y="4798117"/>
              <a:ext cx="844732" cy="338554"/>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写字楼</a:t>
              </a:r>
            </a:p>
          </p:txBody>
        </p:sp>
        <p:sp>
          <p:nvSpPr>
            <p:cNvPr id="36" name="KSO_Shape"/>
            <p:cNvSpPr/>
            <p:nvPr/>
          </p:nvSpPr>
          <p:spPr>
            <a:xfrm flipH="1">
              <a:off x="9667616" y="4865004"/>
              <a:ext cx="624478" cy="204781"/>
            </a:xfrm>
            <a:custGeom>
              <a:avLst/>
              <a:gdLst>
                <a:gd name="connsiteX0" fmla="*/ 694673 w 694673"/>
                <a:gd name="connsiteY0" fmla="*/ 298023 h 572563"/>
                <a:gd name="connsiteX1" fmla="*/ 0 w 694673"/>
                <a:gd name="connsiteY1" fmla="*/ 298023 h 572563"/>
                <a:gd name="connsiteX2" fmla="*/ 0 w 694673"/>
                <a:gd name="connsiteY2" fmla="*/ 357292 h 572563"/>
                <a:gd name="connsiteX3" fmla="*/ 568899 w 694673"/>
                <a:gd name="connsiteY3" fmla="*/ 357292 h 572563"/>
                <a:gd name="connsiteX4" fmla="*/ 411370 w 694673"/>
                <a:gd name="connsiteY4" fmla="*/ 572563 h 572563"/>
                <a:gd name="connsiteX5" fmla="*/ 493774 w 694673"/>
                <a:gd name="connsiteY5" fmla="*/ 572563 h 572563"/>
                <a:gd name="connsiteX6" fmla="*/ 283303 w 694673"/>
                <a:gd name="connsiteY6" fmla="*/ 0 h 572563"/>
                <a:gd name="connsiteX7" fmla="*/ 200900 w 694673"/>
                <a:gd name="connsiteY7" fmla="*/ 0 h 572563"/>
                <a:gd name="connsiteX8" fmla="*/ 0 w 694673"/>
                <a:gd name="connsiteY8" fmla="*/ 274540 h 572563"/>
                <a:gd name="connsiteX9" fmla="*/ 694673 w 694673"/>
                <a:gd name="connsiteY9" fmla="*/ 274540 h 572563"/>
                <a:gd name="connsiteX10" fmla="*/ 694673 w 694673"/>
                <a:gd name="connsiteY10" fmla="*/ 215272 h 572563"/>
                <a:gd name="connsiteX11" fmla="*/ 125775 w 694673"/>
                <a:gd name="connsiteY11" fmla="*/ 215272 h 5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4673" h="572563">
                  <a:moveTo>
                    <a:pt x="694673" y="298023"/>
                  </a:moveTo>
                  <a:lnTo>
                    <a:pt x="0" y="298023"/>
                  </a:lnTo>
                  <a:lnTo>
                    <a:pt x="0" y="357292"/>
                  </a:lnTo>
                  <a:lnTo>
                    <a:pt x="568899" y="357292"/>
                  </a:lnTo>
                  <a:lnTo>
                    <a:pt x="411370" y="572563"/>
                  </a:lnTo>
                  <a:lnTo>
                    <a:pt x="493774" y="572563"/>
                  </a:lnTo>
                  <a:close/>
                  <a:moveTo>
                    <a:pt x="283303" y="0"/>
                  </a:moveTo>
                  <a:lnTo>
                    <a:pt x="200900" y="0"/>
                  </a:lnTo>
                  <a:lnTo>
                    <a:pt x="0" y="274540"/>
                  </a:lnTo>
                  <a:lnTo>
                    <a:pt x="694673" y="274540"/>
                  </a:lnTo>
                  <a:lnTo>
                    <a:pt x="694673" y="215272"/>
                  </a:lnTo>
                  <a:lnTo>
                    <a:pt x="125775" y="2152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 name="KSO_Shape"/>
            <p:cNvSpPr/>
            <p:nvPr/>
          </p:nvSpPr>
          <p:spPr>
            <a:xfrm flipH="1">
              <a:off x="9667616" y="5417490"/>
              <a:ext cx="624478" cy="204781"/>
            </a:xfrm>
            <a:custGeom>
              <a:avLst/>
              <a:gdLst>
                <a:gd name="connsiteX0" fmla="*/ 694673 w 694673"/>
                <a:gd name="connsiteY0" fmla="*/ 298023 h 572563"/>
                <a:gd name="connsiteX1" fmla="*/ 0 w 694673"/>
                <a:gd name="connsiteY1" fmla="*/ 298023 h 572563"/>
                <a:gd name="connsiteX2" fmla="*/ 0 w 694673"/>
                <a:gd name="connsiteY2" fmla="*/ 357292 h 572563"/>
                <a:gd name="connsiteX3" fmla="*/ 568899 w 694673"/>
                <a:gd name="connsiteY3" fmla="*/ 357292 h 572563"/>
                <a:gd name="connsiteX4" fmla="*/ 411370 w 694673"/>
                <a:gd name="connsiteY4" fmla="*/ 572563 h 572563"/>
                <a:gd name="connsiteX5" fmla="*/ 493774 w 694673"/>
                <a:gd name="connsiteY5" fmla="*/ 572563 h 572563"/>
                <a:gd name="connsiteX6" fmla="*/ 283303 w 694673"/>
                <a:gd name="connsiteY6" fmla="*/ 0 h 572563"/>
                <a:gd name="connsiteX7" fmla="*/ 200900 w 694673"/>
                <a:gd name="connsiteY7" fmla="*/ 0 h 572563"/>
                <a:gd name="connsiteX8" fmla="*/ 0 w 694673"/>
                <a:gd name="connsiteY8" fmla="*/ 274540 h 572563"/>
                <a:gd name="connsiteX9" fmla="*/ 694673 w 694673"/>
                <a:gd name="connsiteY9" fmla="*/ 274540 h 572563"/>
                <a:gd name="connsiteX10" fmla="*/ 694673 w 694673"/>
                <a:gd name="connsiteY10" fmla="*/ 215272 h 572563"/>
                <a:gd name="connsiteX11" fmla="*/ 125775 w 694673"/>
                <a:gd name="connsiteY11" fmla="*/ 215272 h 5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4673" h="572563">
                  <a:moveTo>
                    <a:pt x="694673" y="298023"/>
                  </a:moveTo>
                  <a:lnTo>
                    <a:pt x="0" y="298023"/>
                  </a:lnTo>
                  <a:lnTo>
                    <a:pt x="0" y="357292"/>
                  </a:lnTo>
                  <a:lnTo>
                    <a:pt x="568899" y="357292"/>
                  </a:lnTo>
                  <a:lnTo>
                    <a:pt x="411370" y="572563"/>
                  </a:lnTo>
                  <a:lnTo>
                    <a:pt x="493774" y="572563"/>
                  </a:lnTo>
                  <a:close/>
                  <a:moveTo>
                    <a:pt x="283303" y="0"/>
                  </a:moveTo>
                  <a:lnTo>
                    <a:pt x="200900" y="0"/>
                  </a:lnTo>
                  <a:lnTo>
                    <a:pt x="0" y="274540"/>
                  </a:lnTo>
                  <a:lnTo>
                    <a:pt x="694673" y="274540"/>
                  </a:lnTo>
                  <a:lnTo>
                    <a:pt x="694673" y="215272"/>
                  </a:lnTo>
                  <a:lnTo>
                    <a:pt x="125775" y="2152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 name="KSO_Shape"/>
            <p:cNvSpPr/>
            <p:nvPr/>
          </p:nvSpPr>
          <p:spPr>
            <a:xfrm flipH="1">
              <a:off x="9667616" y="5958181"/>
              <a:ext cx="624478" cy="204781"/>
            </a:xfrm>
            <a:custGeom>
              <a:avLst/>
              <a:gdLst>
                <a:gd name="connsiteX0" fmla="*/ 694673 w 694673"/>
                <a:gd name="connsiteY0" fmla="*/ 298023 h 572563"/>
                <a:gd name="connsiteX1" fmla="*/ 0 w 694673"/>
                <a:gd name="connsiteY1" fmla="*/ 298023 h 572563"/>
                <a:gd name="connsiteX2" fmla="*/ 0 w 694673"/>
                <a:gd name="connsiteY2" fmla="*/ 357292 h 572563"/>
                <a:gd name="connsiteX3" fmla="*/ 568899 w 694673"/>
                <a:gd name="connsiteY3" fmla="*/ 357292 h 572563"/>
                <a:gd name="connsiteX4" fmla="*/ 411370 w 694673"/>
                <a:gd name="connsiteY4" fmla="*/ 572563 h 572563"/>
                <a:gd name="connsiteX5" fmla="*/ 493774 w 694673"/>
                <a:gd name="connsiteY5" fmla="*/ 572563 h 572563"/>
                <a:gd name="connsiteX6" fmla="*/ 283303 w 694673"/>
                <a:gd name="connsiteY6" fmla="*/ 0 h 572563"/>
                <a:gd name="connsiteX7" fmla="*/ 200900 w 694673"/>
                <a:gd name="connsiteY7" fmla="*/ 0 h 572563"/>
                <a:gd name="connsiteX8" fmla="*/ 0 w 694673"/>
                <a:gd name="connsiteY8" fmla="*/ 274540 h 572563"/>
                <a:gd name="connsiteX9" fmla="*/ 694673 w 694673"/>
                <a:gd name="connsiteY9" fmla="*/ 274540 h 572563"/>
                <a:gd name="connsiteX10" fmla="*/ 694673 w 694673"/>
                <a:gd name="connsiteY10" fmla="*/ 215272 h 572563"/>
                <a:gd name="connsiteX11" fmla="*/ 125775 w 694673"/>
                <a:gd name="connsiteY11" fmla="*/ 215272 h 57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4673" h="572563">
                  <a:moveTo>
                    <a:pt x="694673" y="298023"/>
                  </a:moveTo>
                  <a:lnTo>
                    <a:pt x="0" y="298023"/>
                  </a:lnTo>
                  <a:lnTo>
                    <a:pt x="0" y="357292"/>
                  </a:lnTo>
                  <a:lnTo>
                    <a:pt x="568899" y="357292"/>
                  </a:lnTo>
                  <a:lnTo>
                    <a:pt x="411370" y="572563"/>
                  </a:lnTo>
                  <a:lnTo>
                    <a:pt x="493774" y="572563"/>
                  </a:lnTo>
                  <a:close/>
                  <a:moveTo>
                    <a:pt x="283303" y="0"/>
                  </a:moveTo>
                  <a:lnTo>
                    <a:pt x="200900" y="0"/>
                  </a:lnTo>
                  <a:lnTo>
                    <a:pt x="0" y="274540"/>
                  </a:lnTo>
                  <a:lnTo>
                    <a:pt x="694673" y="274540"/>
                  </a:lnTo>
                  <a:lnTo>
                    <a:pt x="694673" y="215272"/>
                  </a:lnTo>
                  <a:lnTo>
                    <a:pt x="125775" y="21527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9" name="文本框 91"/>
            <p:cNvSpPr txBox="1"/>
            <p:nvPr/>
          </p:nvSpPr>
          <p:spPr>
            <a:xfrm>
              <a:off x="10375765" y="4807543"/>
              <a:ext cx="844732" cy="338554"/>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地铁</a:t>
              </a:r>
            </a:p>
          </p:txBody>
        </p:sp>
        <p:sp>
          <p:nvSpPr>
            <p:cNvPr id="40" name="文本框 92"/>
            <p:cNvSpPr txBox="1"/>
            <p:nvPr/>
          </p:nvSpPr>
          <p:spPr>
            <a:xfrm>
              <a:off x="8731484" y="5360858"/>
              <a:ext cx="1631764" cy="338554"/>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娱乐购物</a:t>
              </a:r>
            </a:p>
          </p:txBody>
        </p:sp>
        <p:sp>
          <p:nvSpPr>
            <p:cNvPr id="41" name="文本框 93"/>
            <p:cNvSpPr txBox="1"/>
            <p:nvPr/>
          </p:nvSpPr>
          <p:spPr>
            <a:xfrm>
              <a:off x="10375765" y="5354818"/>
              <a:ext cx="844732" cy="338554"/>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地铁</a:t>
              </a:r>
            </a:p>
          </p:txBody>
        </p:sp>
        <p:sp>
          <p:nvSpPr>
            <p:cNvPr id="42" name="文本框 94"/>
            <p:cNvSpPr txBox="1"/>
            <p:nvPr/>
          </p:nvSpPr>
          <p:spPr>
            <a:xfrm>
              <a:off x="8896151" y="5903982"/>
              <a:ext cx="1631764" cy="338554"/>
            </a:xfrm>
            <a:prstGeom prst="rect">
              <a:avLst/>
            </a:prstGeom>
            <a:noFill/>
          </p:spPr>
          <p:txBody>
            <a:bodyPr wrap="square" rtlCol="0">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4S</a:t>
              </a:r>
              <a:r>
                <a:rPr lang="zh-CN" altLang="en-US" sz="1600" dirty="0">
                  <a:solidFill>
                    <a:schemeClr val="bg1"/>
                  </a:solidFill>
                  <a:latin typeface="微软雅黑" panose="020B0503020204020204" pitchFamily="34" charset="-122"/>
                  <a:ea typeface="微软雅黑" panose="020B0503020204020204" pitchFamily="34" charset="-122"/>
                </a:rPr>
                <a:t>店</a:t>
              </a:r>
            </a:p>
          </p:txBody>
        </p:sp>
        <p:sp>
          <p:nvSpPr>
            <p:cNvPr id="43" name="文本框 95"/>
            <p:cNvSpPr txBox="1"/>
            <p:nvPr/>
          </p:nvSpPr>
          <p:spPr>
            <a:xfrm>
              <a:off x="10404615" y="5902093"/>
              <a:ext cx="906381" cy="343919"/>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地铁</a:t>
              </a:r>
            </a:p>
          </p:txBody>
        </p:sp>
        <p:sp>
          <p:nvSpPr>
            <p:cNvPr id="44" name="文本框 96"/>
            <p:cNvSpPr txBox="1"/>
            <p:nvPr/>
          </p:nvSpPr>
          <p:spPr>
            <a:xfrm>
              <a:off x="9533019" y="4036368"/>
              <a:ext cx="2024375" cy="707886"/>
            </a:xfrm>
            <a:prstGeom prst="rect">
              <a:avLst/>
            </a:prstGeom>
            <a:noFill/>
          </p:spPr>
          <p:txBody>
            <a:bodyPr wrap="square" rtlCol="0">
              <a:spAutoFit/>
            </a:bodyPr>
            <a:lstStyle/>
            <a:p>
              <a:r>
                <a:rPr lang="zh-CN" altLang="en-US" sz="4000" b="1" dirty="0">
                  <a:latin typeface="微软雅黑" panose="020B0503020204020204" pitchFamily="34" charset="-122"/>
                  <a:ea typeface="微软雅黑" panose="020B0503020204020204" pitchFamily="34" charset="-122"/>
                </a:rPr>
                <a:t>情景</a:t>
              </a:r>
            </a:p>
          </p:txBody>
        </p:sp>
        <p:sp>
          <p:nvSpPr>
            <p:cNvPr id="45" name="矩形 44"/>
            <p:cNvSpPr/>
            <p:nvPr/>
          </p:nvSpPr>
          <p:spPr>
            <a:xfrm>
              <a:off x="8703639" y="4235291"/>
              <a:ext cx="864769" cy="461665"/>
            </a:xfrm>
            <a:prstGeom prst="rect">
              <a:avLst/>
            </a:prstGeom>
          </p:spPr>
          <p:txBody>
            <a:bodyPr wrap="square">
              <a:spAutoFit/>
            </a:bodyPr>
            <a:lstStyle/>
            <a:p>
              <a:pPr algn="r"/>
              <a:r>
                <a:rPr lang="zh-CN" altLang="en-US" sz="1200" dirty="0">
                  <a:latin typeface="微软雅黑" panose="020B0503020204020204" pitchFamily="34" charset="-122"/>
                  <a:ea typeface="微软雅黑" panose="020B0503020204020204" pitchFamily="34" charset="-122"/>
                </a:rPr>
                <a:t>个性化</a:t>
              </a:r>
              <a:endParaRPr lang="en-US" altLang="zh-CN" sz="1200" dirty="0">
                <a:latin typeface="微软雅黑" panose="020B0503020204020204" pitchFamily="34" charset="-122"/>
                <a:ea typeface="微软雅黑" panose="020B0503020204020204" pitchFamily="34" charset="-122"/>
              </a:endParaRPr>
            </a:p>
            <a:p>
              <a:pPr algn="r"/>
              <a:r>
                <a:rPr lang="zh-CN" altLang="en-US" sz="1200" dirty="0">
                  <a:latin typeface="微软雅黑" panose="020B0503020204020204" pitchFamily="34" charset="-122"/>
                  <a:ea typeface="微软雅黑" panose="020B0503020204020204" pitchFamily="34" charset="-122"/>
                </a:rPr>
                <a:t>情景试驾</a:t>
              </a:r>
            </a:p>
          </p:txBody>
        </p:sp>
      </p:gr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790" y="4310921"/>
            <a:ext cx="1573511" cy="138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7133" y="2935461"/>
            <a:ext cx="1312824" cy="1323439"/>
          </a:xfrm>
          <a:prstGeom prst="rect">
            <a:avLst/>
          </a:prstGeom>
        </p:spPr>
        <p:txBody>
          <a:bodyPr wrap="square">
            <a:spAutoFit/>
          </a:bodyPr>
          <a:lstStyle/>
          <a:p>
            <a:r>
              <a:rPr lang="en-US" altLang="zh-CN" sz="1600" b="1" dirty="0">
                <a:latin typeface="微软雅黑" panose="020B0503020204020204" pitchFamily="34" charset="-122"/>
                <a:ea typeface="微软雅黑" panose="020B0503020204020204" pitchFamily="34" charset="-122"/>
              </a:rPr>
              <a:t>FM88.7</a:t>
            </a:r>
            <a:r>
              <a:rPr lang="zh-CN" altLang="en-US" sz="1600" b="1" dirty="0">
                <a:latin typeface="微软雅黑" panose="020B0503020204020204" pitchFamily="34" charset="-122"/>
                <a:ea typeface="微软雅黑" panose="020B0503020204020204" pitchFamily="34" charset="-122"/>
              </a:rPr>
              <a:t>将对“巅峰行动”进行口播报道，吸引人群参与</a:t>
            </a:r>
          </a:p>
        </p:txBody>
      </p:sp>
      <p:sp>
        <p:nvSpPr>
          <p:cNvPr id="28"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flipV="1">
            <a:off x="4873597" y="2457087"/>
            <a:ext cx="1683860" cy="168463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zh-CN" altLang="en-US"/>
          </a:p>
        </p:txBody>
      </p:sp>
      <p:sp>
        <p:nvSpPr>
          <p:cNvPr id="25" name="矩形 24"/>
          <p:cNvSpPr/>
          <p:nvPr/>
        </p:nvSpPr>
        <p:spPr>
          <a:xfrm rot="5400000">
            <a:off x="7901429" y="1165823"/>
            <a:ext cx="412221" cy="2994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9" name="矩形 28"/>
          <p:cNvSpPr/>
          <p:nvPr/>
        </p:nvSpPr>
        <p:spPr>
          <a:xfrm>
            <a:off x="6519361" y="2867363"/>
            <a:ext cx="4852606" cy="292386"/>
          </a:xfrm>
          <a:prstGeom prst="rect">
            <a:avLst/>
          </a:prstGeom>
          <a:effectLst/>
        </p:spPr>
        <p:txBody>
          <a:bodyPr wrap="none" lIns="91438" tIns="45719" rIns="91438" bIns="45719">
            <a:spAutoFit/>
          </a:bodyPr>
          <a:lstStyle/>
          <a:p>
            <a:r>
              <a:rPr lang="zh-CN" altLang="en-US" sz="1300" dirty="0">
                <a:ea typeface="微软雅黑" panose="020B0503020204020204" pitchFamily="34" charset="-122"/>
              </a:rPr>
              <a:t>易车编辑与一直播网红双管齐下，报道初赛信息，持续引起关注</a:t>
            </a:r>
          </a:p>
        </p:txBody>
      </p:sp>
      <p:cxnSp>
        <p:nvCxnSpPr>
          <p:cNvPr id="31" name="直接连接符 30"/>
          <p:cNvCxnSpPr/>
          <p:nvPr/>
        </p:nvCxnSpPr>
        <p:spPr>
          <a:xfrm>
            <a:off x="6626097" y="3185200"/>
            <a:ext cx="4393507" cy="0"/>
          </a:xfrm>
          <a:prstGeom prst="line">
            <a:avLst/>
          </a:prstGeom>
          <a:ln>
            <a:solidFill>
              <a:srgbClr val="2C7AAB"/>
            </a:solidFill>
            <a:prstDash val="sysDot"/>
          </a:ln>
        </p:spPr>
        <p:style>
          <a:lnRef idx="1">
            <a:schemeClr val="accent1"/>
          </a:lnRef>
          <a:fillRef idx="0">
            <a:schemeClr val="accent1"/>
          </a:fillRef>
          <a:effectRef idx="0">
            <a:schemeClr val="accent1"/>
          </a:effectRef>
          <a:fontRef idx="minor">
            <a:schemeClr val="tx1"/>
          </a:fontRef>
        </p:style>
      </p:cxnSp>
      <p:sp>
        <p:nvSpPr>
          <p:cNvPr id="32" name="Footer Text"/>
          <p:cNvSpPr txBox="1"/>
          <p:nvPr/>
        </p:nvSpPr>
        <p:spPr>
          <a:xfrm>
            <a:off x="6589777" y="3304493"/>
            <a:ext cx="4997809" cy="738664"/>
          </a:xfrm>
          <a:prstGeom prst="rect">
            <a:avLst/>
          </a:prstGeom>
          <a:noFill/>
        </p:spPr>
        <p:txBody>
          <a:bodyPr wrap="square" lIns="0" tIns="0" rIns="0" bIns="0" rtlCol="0">
            <a:spAutoFit/>
          </a:bodyPr>
          <a:lstStyle/>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专业：易车编辑重点城市报道</a:t>
            </a:r>
            <a:endParaRPr lang="en-US" altLang="zh-CN" sz="1600" dirty="0">
              <a:latin typeface="微软雅黑" panose="020B0503020204020204" pitchFamily="34" charset="-122"/>
              <a:ea typeface="微软雅黑" panose="020B0503020204020204" pitchFamily="34" charset="-122"/>
            </a:endParaRPr>
          </a:p>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跨界：易车联合一直播平台，利用网红主播到经销商店头直播初赛情况</a:t>
            </a:r>
            <a:endParaRPr lang="en-US" sz="1600" dirty="0">
              <a:latin typeface="微软雅黑" panose="020B0503020204020204" pitchFamily="34" charset="-122"/>
              <a:ea typeface="微软雅黑" panose="020B0503020204020204" pitchFamily="34" charset="-122"/>
            </a:endParaRPr>
          </a:p>
        </p:txBody>
      </p:sp>
      <p:sp>
        <p:nvSpPr>
          <p:cNvPr id="35" name="矩形 34"/>
          <p:cNvSpPr/>
          <p:nvPr/>
        </p:nvSpPr>
        <p:spPr>
          <a:xfrm>
            <a:off x="4885216" y="3069678"/>
            <a:ext cx="1771639" cy="646331"/>
          </a:xfrm>
          <a:prstGeom prst="rect">
            <a:avLst/>
          </a:prstGeom>
        </p:spPr>
        <p:txBody>
          <a:bodyPr wrap="none">
            <a:spAutoFit/>
          </a:bodyPr>
          <a:lstStyle/>
          <a:p>
            <a:r>
              <a:rPr lang="en-US" altLang="zh-CN" sz="3600" dirty="0">
                <a:solidFill>
                  <a:schemeClr val="bg1"/>
                </a:solidFill>
                <a:latin typeface="Impact" panose="020B0806030902050204" pitchFamily="34" charset="0"/>
                <a:ea typeface="DotumChe" panose="020B0609000101010101" pitchFamily="49" charset="-127"/>
              </a:rPr>
              <a:t>Audition</a:t>
            </a:r>
          </a:p>
        </p:txBody>
      </p:sp>
      <p:sp>
        <p:nvSpPr>
          <p:cNvPr id="36" name="矩形 35"/>
          <p:cNvSpPr/>
          <p:nvPr/>
        </p:nvSpPr>
        <p:spPr>
          <a:xfrm>
            <a:off x="6393075" y="2423332"/>
            <a:ext cx="3400580" cy="492438"/>
          </a:xfrm>
          <a:prstGeom prst="rect">
            <a:avLst/>
          </a:prstGeom>
        </p:spPr>
        <p:txBody>
          <a:bodyPr wrap="square" lIns="121917" tIns="60958" rIns="121917" bIns="60958">
            <a:spAutoFit/>
          </a:bodyPr>
          <a:lstStyle/>
          <a:p>
            <a:pPr algn="ctr"/>
            <a:r>
              <a:rPr lang="zh-CN" altLang="en-US" sz="2400" b="1" dirty="0">
                <a:latin typeface="微软雅黑" panose="020B0503020204020204" pitchFamily="34" charset="-122"/>
                <a:ea typeface="微软雅黑" panose="020B0503020204020204" pitchFamily="34" charset="-122"/>
              </a:rPr>
              <a:t>敢，驭巅峰</a:t>
            </a:r>
            <a:endParaRPr lang="en-US" altLang="zh-CN" sz="2400" b="1" dirty="0">
              <a:latin typeface="微软雅黑" panose="020B0503020204020204" pitchFamily="34" charset="-122"/>
              <a:ea typeface="微软雅黑" panose="020B0503020204020204" pitchFamily="34" charset="-122"/>
            </a:endParaRPr>
          </a:p>
        </p:txBody>
      </p:sp>
      <p:sp>
        <p:nvSpPr>
          <p:cNvPr id="37" name="矩形 36"/>
          <p:cNvSpPr/>
          <p:nvPr/>
        </p:nvSpPr>
        <p:spPr>
          <a:xfrm>
            <a:off x="5086245" y="2617975"/>
            <a:ext cx="1477321" cy="369328"/>
          </a:xfrm>
          <a:prstGeom prst="rect">
            <a:avLst/>
          </a:prstGeom>
        </p:spPr>
        <p:txBody>
          <a:bodyPr wrap="none" lIns="121917" tIns="60958" rIns="121917" bIns="60958">
            <a:spAutoFit/>
          </a:bodyPr>
          <a:lstStyle/>
          <a:p>
            <a:pPr algn="r"/>
            <a:r>
              <a:rPr lang="zh-CN" altLang="en-US" sz="1600" dirty="0">
                <a:solidFill>
                  <a:schemeClr val="bg1"/>
                </a:solidFill>
                <a:latin typeface="微软雅黑" panose="020B0503020204020204" pitchFamily="34" charset="-122"/>
                <a:ea typeface="微软雅黑" panose="020B0503020204020204" pitchFamily="34" charset="-122"/>
              </a:rPr>
              <a:t>城市海选初赛</a:t>
            </a:r>
            <a:endParaRPr lang="en-US" altLang="zh-CN" sz="1600" dirty="0">
              <a:solidFill>
                <a:schemeClr val="bg1"/>
              </a:solidFill>
              <a:latin typeface="微软雅黑" panose="020B0503020204020204" pitchFamily="34" charset="-122"/>
              <a:ea typeface="微软雅黑" panose="020B0503020204020204" pitchFamily="34" charset="-122"/>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882" y="2457088"/>
            <a:ext cx="4108777" cy="16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专业、跨界：易车编辑与一直播平台网红合作报道初赛活动实况</a:t>
            </a:r>
            <a:endParaRPr lang="en-US" altLang="zh-CN" sz="1605" dirty="0">
              <a:latin typeface="微软雅黑" panose="020B0503020204020204" pitchFamily="34" charset="-122"/>
              <a:ea typeface="微软雅黑" panose="020B0503020204020204" pitchFamily="34" charset="-122"/>
            </a:endParaRPr>
          </a:p>
        </p:txBody>
      </p:sp>
      <p:sp>
        <p:nvSpPr>
          <p:cNvPr id="4" name="Oval 19"/>
          <p:cNvSpPr>
            <a:spLocks noChangeArrowheads="1"/>
          </p:cNvSpPr>
          <p:nvPr/>
        </p:nvSpPr>
        <p:spPr bwMode="auto">
          <a:xfrm>
            <a:off x="793272" y="4625346"/>
            <a:ext cx="711200" cy="715963"/>
          </a:xfrm>
          <a:prstGeom prst="ellipse">
            <a:avLst/>
          </a:prstGeom>
          <a:solidFill>
            <a:schemeClr val="bg1">
              <a:lumMod val="75000"/>
            </a:schemeClr>
          </a:solidFill>
          <a:ln>
            <a:noFill/>
          </a:ln>
        </p:spPr>
        <p:txBody>
          <a:bodyPr anchor="ctr"/>
          <a:lstStyle/>
          <a:p>
            <a:pPr algn="ctr" eaLnBrk="1" hangingPunct="1">
              <a:buFont typeface="Arial" panose="020B0604020202020204" pitchFamily="34" charset="0"/>
              <a:buNone/>
            </a:pPr>
            <a:endParaRPr lang="en-US" altLang="zh-CN" sz="11700">
              <a:solidFill>
                <a:schemeClr val="bg1"/>
              </a:solidFill>
            </a:endParaRPr>
          </a:p>
        </p:txBody>
      </p:sp>
      <p:sp>
        <p:nvSpPr>
          <p:cNvPr id="5" name="Oval 16"/>
          <p:cNvSpPr>
            <a:spLocks noChangeArrowheads="1"/>
          </p:cNvSpPr>
          <p:nvPr/>
        </p:nvSpPr>
        <p:spPr bwMode="auto">
          <a:xfrm>
            <a:off x="793272" y="3568071"/>
            <a:ext cx="711200" cy="715963"/>
          </a:xfrm>
          <a:prstGeom prst="ellipse">
            <a:avLst/>
          </a:prstGeom>
          <a:solidFill>
            <a:schemeClr val="tx1">
              <a:lumMod val="75000"/>
              <a:lumOff val="25000"/>
            </a:schemeClr>
          </a:solidFill>
          <a:ln>
            <a:noFill/>
          </a:ln>
        </p:spPr>
        <p:txBody>
          <a:bodyPr anchor="ctr"/>
          <a:lstStyle/>
          <a:p>
            <a:pPr algn="ctr" eaLnBrk="1" hangingPunct="1">
              <a:buFont typeface="Arial" panose="020B0604020202020204" pitchFamily="34" charset="0"/>
              <a:buNone/>
            </a:pPr>
            <a:endParaRPr lang="en-US" altLang="zh-CN" sz="11700">
              <a:solidFill>
                <a:schemeClr val="bg1"/>
              </a:solidFill>
            </a:endParaRPr>
          </a:p>
        </p:txBody>
      </p:sp>
      <p:pic>
        <p:nvPicPr>
          <p:cNvPr id="6" name="Group 3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072" y="3731584"/>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10"/>
          <p:cNvSpPr>
            <a:spLocks noChangeArrowheads="1"/>
          </p:cNvSpPr>
          <p:nvPr/>
        </p:nvSpPr>
        <p:spPr bwMode="auto">
          <a:xfrm>
            <a:off x="793272" y="2510796"/>
            <a:ext cx="711200" cy="715963"/>
          </a:xfrm>
          <a:prstGeom prst="ellipse">
            <a:avLst/>
          </a:prstGeom>
          <a:solidFill>
            <a:schemeClr val="bg1">
              <a:lumMod val="75000"/>
            </a:schemeClr>
          </a:solidFill>
          <a:ln>
            <a:noFill/>
          </a:ln>
        </p:spPr>
        <p:txBody>
          <a:bodyPr anchor="ctr"/>
          <a:lstStyle/>
          <a:p>
            <a:pPr algn="ctr" eaLnBrk="1" hangingPunct="1">
              <a:buFont typeface="Arial" panose="020B0604020202020204" pitchFamily="34" charset="0"/>
              <a:buNone/>
            </a:pPr>
            <a:endParaRPr lang="en-US" altLang="zh-CN" sz="11700">
              <a:solidFill>
                <a:schemeClr val="bg1"/>
              </a:solidFill>
            </a:endParaRPr>
          </a:p>
        </p:txBody>
      </p:sp>
      <p:pic>
        <p:nvPicPr>
          <p:cNvPr id="9" name="Group 8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534" y="2675896"/>
            <a:ext cx="3476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p:cNvSpPr txBox="1">
            <a:spLocks noChangeArrowheads="1"/>
          </p:cNvSpPr>
          <p:nvPr/>
        </p:nvSpPr>
        <p:spPr bwMode="auto">
          <a:xfrm>
            <a:off x="1674334" y="2552071"/>
            <a:ext cx="26146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600" b="1" dirty="0">
                <a:latin typeface="Arial" panose="020B0604020202020204" pitchFamily="34" charset="0"/>
                <a:ea typeface="微软雅黑" panose="020B0503020204020204" pitchFamily="34" charset="-122"/>
                <a:sym typeface="Arial" panose="020B0604020202020204" pitchFamily="34" charset="0"/>
              </a:rPr>
              <a:t>初赛实况直播</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3"/>
          <p:cNvSpPr txBox="1">
            <a:spLocks noChangeArrowheads="1"/>
          </p:cNvSpPr>
          <p:nvPr/>
        </p:nvSpPr>
        <p:spPr bwMode="auto">
          <a:xfrm>
            <a:off x="1679097" y="2837821"/>
            <a:ext cx="3452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编辑以文章形式，网红主播以视频直播形式直播初赛实况</a:t>
            </a:r>
            <a:endParaRPr lang="en-US" altLang="zh-CN"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3"/>
          <p:cNvSpPr txBox="1">
            <a:spLocks noChangeArrowheads="1"/>
          </p:cNvSpPr>
          <p:nvPr/>
        </p:nvSpPr>
        <p:spPr bwMode="auto">
          <a:xfrm>
            <a:off x="1674334" y="3583946"/>
            <a:ext cx="2898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600" b="1" dirty="0">
                <a:latin typeface="Arial" panose="020B0604020202020204" pitchFamily="34" charset="0"/>
                <a:ea typeface="微软雅黑" panose="020B0503020204020204" pitchFamily="34" charset="-122"/>
                <a:sym typeface="Arial" panose="020B0604020202020204" pitchFamily="34" charset="0"/>
              </a:rPr>
              <a:t>参与者感受访谈</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TextBox 13"/>
          <p:cNvSpPr txBox="1">
            <a:spLocks noChangeArrowheads="1"/>
          </p:cNvSpPr>
          <p:nvPr/>
        </p:nvSpPr>
        <p:spPr bwMode="auto">
          <a:xfrm>
            <a:off x="1679097" y="3869696"/>
            <a:ext cx="3452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对参加初赛的参与者进行访谈，从消费者的角度感性的阐述活动意义以及车型特性</a:t>
            </a:r>
            <a:endParaRPr lang="en-US" altLang="zh-CN"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p:cNvSpPr txBox="1">
            <a:spLocks noChangeArrowheads="1"/>
          </p:cNvSpPr>
          <p:nvPr/>
        </p:nvSpPr>
        <p:spPr bwMode="auto">
          <a:xfrm>
            <a:off x="1674334" y="4660271"/>
            <a:ext cx="3667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600" b="1" dirty="0">
                <a:latin typeface="Arial" panose="020B0604020202020204" pitchFamily="34" charset="0"/>
                <a:ea typeface="微软雅黑" panose="020B0503020204020204" pitchFamily="34" charset="-122"/>
                <a:sym typeface="Arial" panose="020B0604020202020204" pitchFamily="34" charset="0"/>
              </a:rPr>
              <a:t>主播与编辑亲身试驾体验</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3"/>
          <p:cNvSpPr txBox="1">
            <a:spLocks noChangeArrowheads="1"/>
          </p:cNvSpPr>
          <p:nvPr/>
        </p:nvSpPr>
        <p:spPr bwMode="auto">
          <a:xfrm>
            <a:off x="1679097" y="4946021"/>
            <a:ext cx="3452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在条件允许的情况下，主播还将亲身试乘试驾，更加有代入感的传播车型和活动</a:t>
            </a:r>
            <a:endParaRPr lang="en-US" altLang="zh-CN"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0268" y="2675896"/>
            <a:ext cx="6019668"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组合 152"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GrpSpPr/>
          <p:nvPr/>
        </p:nvGrpSpPr>
        <p:grpSpPr bwMode="auto">
          <a:xfrm>
            <a:off x="969173" y="4807704"/>
            <a:ext cx="350083" cy="351245"/>
            <a:chOff x="1208088" y="4572000"/>
            <a:chExt cx="477837" cy="479426"/>
          </a:xfrm>
          <a:solidFill>
            <a:schemeClr val="bg1"/>
          </a:solidFill>
        </p:grpSpPr>
        <p:sp>
          <p:nvSpPr>
            <p:cNvPr id="20" name="Freeform 136"/>
            <p:cNvSpPr>
              <a:spLocks noEditPoints="1"/>
            </p:cNvSpPr>
            <p:nvPr/>
          </p:nvSpPr>
          <p:spPr bwMode="auto">
            <a:xfrm>
              <a:off x="1463675" y="4824413"/>
              <a:ext cx="222250" cy="227013"/>
            </a:xfrm>
            <a:custGeom>
              <a:avLst/>
              <a:gdLst>
                <a:gd name="T0" fmla="*/ 2147483647 w 59"/>
                <a:gd name="T1" fmla="*/ 2147483647 h 59"/>
                <a:gd name="T2" fmla="*/ 2147483647 w 59"/>
                <a:gd name="T3" fmla="*/ 2147483647 h 59"/>
                <a:gd name="T4" fmla="*/ 2147483647 w 59"/>
                <a:gd name="T5" fmla="*/ 2147483647 h 59"/>
                <a:gd name="T6" fmla="*/ 2147483647 w 59"/>
                <a:gd name="T7" fmla="*/ 2147483647 h 59"/>
                <a:gd name="T8" fmla="*/ 2147483647 w 59"/>
                <a:gd name="T9" fmla="*/ 2147483647 h 59"/>
                <a:gd name="T10" fmla="*/ 0 w 59"/>
                <a:gd name="T11" fmla="*/ 2147483647 h 59"/>
                <a:gd name="T12" fmla="*/ 2147483647 w 59"/>
                <a:gd name="T13" fmla="*/ 2147483647 h 59"/>
                <a:gd name="T14" fmla="*/ 2147483647 w 59"/>
                <a:gd name="T15" fmla="*/ 2147483647 h 59"/>
                <a:gd name="T16" fmla="*/ 2147483647 w 59"/>
                <a:gd name="T17" fmla="*/ 2147483647 h 59"/>
                <a:gd name="T18" fmla="*/ 2147483647 w 59"/>
                <a:gd name="T19" fmla="*/ 2147483647 h 59"/>
                <a:gd name="T20" fmla="*/ 2147483647 w 59"/>
                <a:gd name="T21" fmla="*/ 2147483647 h 59"/>
                <a:gd name="T22" fmla="*/ 2147483647 w 59"/>
                <a:gd name="T23" fmla="*/ 0 h 59"/>
                <a:gd name="T24" fmla="*/ 2147483647 w 59"/>
                <a:gd name="T25" fmla="*/ 2147483647 h 59"/>
                <a:gd name="T26" fmla="*/ 2147483647 w 59"/>
                <a:gd name="T27" fmla="*/ 2147483647 h 59"/>
                <a:gd name="T28" fmla="*/ 2147483647 w 59"/>
                <a:gd name="T29" fmla="*/ 2147483647 h 59"/>
                <a:gd name="T30" fmla="*/ 2147483647 w 59"/>
                <a:gd name="T31" fmla="*/ 2147483647 h 59"/>
                <a:gd name="T32" fmla="*/ 2147483647 w 59"/>
                <a:gd name="T33" fmla="*/ 2147483647 h 59"/>
                <a:gd name="T34" fmla="*/ 2147483647 w 59"/>
                <a:gd name="T35" fmla="*/ 2147483647 h 59"/>
                <a:gd name="T36" fmla="*/ 2147483647 w 59"/>
                <a:gd name="T37" fmla="*/ 2147483647 h 59"/>
                <a:gd name="T38" fmla="*/ 2147483647 w 59"/>
                <a:gd name="T39" fmla="*/ 2147483647 h 59"/>
                <a:gd name="T40" fmla="*/ 2147483647 w 59"/>
                <a:gd name="T41" fmla="*/ 2147483647 h 59"/>
                <a:gd name="T42" fmla="*/ 2147483647 w 59"/>
                <a:gd name="T43" fmla="*/ 2147483647 h 59"/>
                <a:gd name="T44" fmla="*/ 2147483647 w 59"/>
                <a:gd name="T45" fmla="*/ 2147483647 h 59"/>
                <a:gd name="T46" fmla="*/ 2147483647 w 59"/>
                <a:gd name="T47" fmla="*/ 2147483647 h 59"/>
                <a:gd name="T48" fmla="*/ 2147483647 w 59"/>
                <a:gd name="T49" fmla="*/ 2147483647 h 59"/>
                <a:gd name="T50" fmla="*/ 2147483647 w 59"/>
                <a:gd name="T51" fmla="*/ 2147483647 h 59"/>
                <a:gd name="T52" fmla="*/ 2147483647 w 59"/>
                <a:gd name="T53" fmla="*/ 2147483647 h 59"/>
                <a:gd name="T54" fmla="*/ 2147483647 w 59"/>
                <a:gd name="T55" fmla="*/ 2147483647 h 59"/>
                <a:gd name="T56" fmla="*/ 2147483647 w 59"/>
                <a:gd name="T57" fmla="*/ 2147483647 h 59"/>
                <a:gd name="T58" fmla="*/ 2147483647 w 59"/>
                <a:gd name="T59" fmla="*/ 2147483647 h 59"/>
                <a:gd name="T60" fmla="*/ 2147483647 w 59"/>
                <a:gd name="T61" fmla="*/ 2147483647 h 59"/>
                <a:gd name="T62" fmla="*/ 2147483647 w 59"/>
                <a:gd name="T63" fmla="*/ 2147483647 h 59"/>
                <a:gd name="T64" fmla="*/ 2147483647 w 59"/>
                <a:gd name="T65" fmla="*/ 2147483647 h 59"/>
                <a:gd name="T66" fmla="*/ 2147483647 w 59"/>
                <a:gd name="T67" fmla="*/ 2147483647 h 59"/>
                <a:gd name="T68" fmla="*/ 2147483647 w 59"/>
                <a:gd name="T69" fmla="*/ 2147483647 h 59"/>
                <a:gd name="T70" fmla="*/ 2147483647 w 59"/>
                <a:gd name="T71" fmla="*/ 2147483647 h 59"/>
                <a:gd name="T72" fmla="*/ 2147483647 w 59"/>
                <a:gd name="T73" fmla="*/ 2147483647 h 59"/>
                <a:gd name="T74" fmla="*/ 2147483647 w 59"/>
                <a:gd name="T75" fmla="*/ 2147483647 h 59"/>
                <a:gd name="T76" fmla="*/ 2147483647 w 59"/>
                <a:gd name="T77" fmla="*/ 2147483647 h 59"/>
                <a:gd name="T78" fmla="*/ 2147483647 w 59"/>
                <a:gd name="T79" fmla="*/ 2147483647 h 59"/>
                <a:gd name="T80" fmla="*/ 2147483647 w 59"/>
                <a:gd name="T81" fmla="*/ 2147483647 h 59"/>
                <a:gd name="T82" fmla="*/ 2147483647 w 59"/>
                <a:gd name="T83" fmla="*/ 2147483647 h 59"/>
                <a:gd name="T84" fmla="*/ 2147483647 w 59"/>
                <a:gd name="T85" fmla="*/ 2147483647 h 59"/>
                <a:gd name="T86" fmla="*/ 2147483647 w 59"/>
                <a:gd name="T87" fmla="*/ 2147483647 h 59"/>
                <a:gd name="T88" fmla="*/ 2147483647 w 59"/>
                <a:gd name="T89" fmla="*/ 2147483647 h 59"/>
                <a:gd name="T90" fmla="*/ 2147483647 w 59"/>
                <a:gd name="T91" fmla="*/ 2147483647 h 59"/>
                <a:gd name="T92" fmla="*/ 2147483647 w 59"/>
                <a:gd name="T93" fmla="*/ 2147483647 h 59"/>
                <a:gd name="T94" fmla="*/ 2147483647 w 59"/>
                <a:gd name="T95" fmla="*/ 2147483647 h 59"/>
                <a:gd name="T96" fmla="*/ 2147483647 w 59"/>
                <a:gd name="T97" fmla="*/ 2147483647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9" h="59">
                  <a:moveTo>
                    <a:pt x="26" y="51"/>
                  </a:moveTo>
                  <a:cubicBezTo>
                    <a:pt x="25" y="51"/>
                    <a:pt x="25" y="51"/>
                    <a:pt x="24" y="51"/>
                  </a:cubicBezTo>
                  <a:cubicBezTo>
                    <a:pt x="24" y="51"/>
                    <a:pt x="24" y="51"/>
                    <a:pt x="24" y="51"/>
                  </a:cubicBezTo>
                  <a:cubicBezTo>
                    <a:pt x="18" y="56"/>
                    <a:pt x="18" y="56"/>
                    <a:pt x="18" y="56"/>
                  </a:cubicBezTo>
                  <a:cubicBezTo>
                    <a:pt x="17" y="56"/>
                    <a:pt x="17" y="56"/>
                    <a:pt x="17" y="56"/>
                  </a:cubicBezTo>
                  <a:cubicBezTo>
                    <a:pt x="15" y="55"/>
                    <a:pt x="14" y="54"/>
                    <a:pt x="13" y="53"/>
                  </a:cubicBezTo>
                  <a:cubicBezTo>
                    <a:pt x="13" y="53"/>
                    <a:pt x="13" y="53"/>
                    <a:pt x="13" y="53"/>
                  </a:cubicBezTo>
                  <a:cubicBezTo>
                    <a:pt x="11" y="53"/>
                    <a:pt x="10" y="52"/>
                    <a:pt x="9" y="51"/>
                  </a:cubicBezTo>
                  <a:cubicBezTo>
                    <a:pt x="9" y="51"/>
                    <a:pt x="9" y="51"/>
                    <a:pt x="9" y="51"/>
                  </a:cubicBezTo>
                  <a:cubicBezTo>
                    <a:pt x="8" y="50"/>
                    <a:pt x="8" y="50"/>
                    <a:pt x="8" y="50"/>
                  </a:cubicBezTo>
                  <a:cubicBezTo>
                    <a:pt x="11" y="42"/>
                    <a:pt x="11" y="42"/>
                    <a:pt x="11" y="42"/>
                  </a:cubicBezTo>
                  <a:cubicBezTo>
                    <a:pt x="11" y="42"/>
                    <a:pt x="11" y="41"/>
                    <a:pt x="10" y="41"/>
                  </a:cubicBezTo>
                  <a:cubicBezTo>
                    <a:pt x="10" y="41"/>
                    <a:pt x="10" y="41"/>
                    <a:pt x="10" y="41"/>
                  </a:cubicBezTo>
                  <a:cubicBezTo>
                    <a:pt x="2" y="40"/>
                    <a:pt x="2" y="40"/>
                    <a:pt x="2" y="40"/>
                  </a:cubicBezTo>
                  <a:cubicBezTo>
                    <a:pt x="2" y="39"/>
                    <a:pt x="2" y="39"/>
                    <a:pt x="2" y="39"/>
                  </a:cubicBezTo>
                  <a:cubicBezTo>
                    <a:pt x="1" y="36"/>
                    <a:pt x="0" y="33"/>
                    <a:pt x="0" y="30"/>
                  </a:cubicBezTo>
                  <a:cubicBezTo>
                    <a:pt x="0" y="30"/>
                    <a:pt x="0" y="30"/>
                    <a:pt x="0" y="30"/>
                  </a:cubicBezTo>
                  <a:cubicBezTo>
                    <a:pt x="0" y="28"/>
                    <a:pt x="0" y="28"/>
                    <a:pt x="0" y="28"/>
                  </a:cubicBezTo>
                  <a:cubicBezTo>
                    <a:pt x="8" y="25"/>
                    <a:pt x="8" y="25"/>
                    <a:pt x="8" y="25"/>
                  </a:cubicBezTo>
                  <a:cubicBezTo>
                    <a:pt x="8" y="25"/>
                    <a:pt x="8" y="24"/>
                    <a:pt x="8" y="24"/>
                  </a:cubicBezTo>
                  <a:cubicBezTo>
                    <a:pt x="8" y="24"/>
                    <a:pt x="8" y="24"/>
                    <a:pt x="8" y="24"/>
                  </a:cubicBezTo>
                  <a:cubicBezTo>
                    <a:pt x="3" y="18"/>
                    <a:pt x="3" y="18"/>
                    <a:pt x="3" y="18"/>
                  </a:cubicBezTo>
                  <a:cubicBezTo>
                    <a:pt x="3" y="16"/>
                    <a:pt x="3" y="16"/>
                    <a:pt x="3" y="16"/>
                  </a:cubicBezTo>
                  <a:cubicBezTo>
                    <a:pt x="4" y="15"/>
                    <a:pt x="5" y="13"/>
                    <a:pt x="6" y="12"/>
                  </a:cubicBezTo>
                  <a:cubicBezTo>
                    <a:pt x="6" y="12"/>
                    <a:pt x="6" y="12"/>
                    <a:pt x="6" y="12"/>
                  </a:cubicBezTo>
                  <a:cubicBezTo>
                    <a:pt x="6" y="11"/>
                    <a:pt x="7" y="10"/>
                    <a:pt x="8" y="9"/>
                  </a:cubicBezTo>
                  <a:cubicBezTo>
                    <a:pt x="8" y="9"/>
                    <a:pt x="8" y="9"/>
                    <a:pt x="8" y="9"/>
                  </a:cubicBezTo>
                  <a:cubicBezTo>
                    <a:pt x="9" y="8"/>
                    <a:pt x="9" y="8"/>
                    <a:pt x="9" y="8"/>
                  </a:cubicBezTo>
                  <a:cubicBezTo>
                    <a:pt x="17" y="11"/>
                    <a:pt x="17" y="11"/>
                    <a:pt x="17" y="11"/>
                  </a:cubicBezTo>
                  <a:cubicBezTo>
                    <a:pt x="18" y="11"/>
                    <a:pt x="18" y="11"/>
                    <a:pt x="19" y="10"/>
                  </a:cubicBezTo>
                  <a:cubicBezTo>
                    <a:pt x="19" y="10"/>
                    <a:pt x="19" y="10"/>
                    <a:pt x="19" y="10"/>
                  </a:cubicBezTo>
                  <a:cubicBezTo>
                    <a:pt x="19" y="2"/>
                    <a:pt x="19" y="2"/>
                    <a:pt x="19" y="2"/>
                  </a:cubicBezTo>
                  <a:cubicBezTo>
                    <a:pt x="20" y="1"/>
                    <a:pt x="20" y="1"/>
                    <a:pt x="20" y="1"/>
                  </a:cubicBezTo>
                  <a:cubicBezTo>
                    <a:pt x="23" y="0"/>
                    <a:pt x="26" y="0"/>
                    <a:pt x="29" y="0"/>
                  </a:cubicBezTo>
                  <a:cubicBezTo>
                    <a:pt x="29" y="0"/>
                    <a:pt x="29" y="0"/>
                    <a:pt x="29" y="0"/>
                  </a:cubicBezTo>
                  <a:cubicBezTo>
                    <a:pt x="31" y="0"/>
                    <a:pt x="31" y="0"/>
                    <a:pt x="31" y="0"/>
                  </a:cubicBezTo>
                  <a:cubicBezTo>
                    <a:pt x="34" y="8"/>
                    <a:pt x="34" y="8"/>
                    <a:pt x="34" y="8"/>
                  </a:cubicBezTo>
                  <a:cubicBezTo>
                    <a:pt x="34" y="8"/>
                    <a:pt x="35" y="8"/>
                    <a:pt x="35" y="8"/>
                  </a:cubicBezTo>
                  <a:cubicBezTo>
                    <a:pt x="35" y="8"/>
                    <a:pt x="35" y="8"/>
                    <a:pt x="35" y="8"/>
                  </a:cubicBezTo>
                  <a:cubicBezTo>
                    <a:pt x="42" y="2"/>
                    <a:pt x="42" y="2"/>
                    <a:pt x="42" y="2"/>
                  </a:cubicBezTo>
                  <a:cubicBezTo>
                    <a:pt x="43" y="3"/>
                    <a:pt x="43" y="3"/>
                    <a:pt x="43" y="3"/>
                  </a:cubicBezTo>
                  <a:cubicBezTo>
                    <a:pt x="44" y="4"/>
                    <a:pt x="46" y="4"/>
                    <a:pt x="47" y="5"/>
                  </a:cubicBezTo>
                  <a:cubicBezTo>
                    <a:pt x="47" y="5"/>
                    <a:pt x="47" y="5"/>
                    <a:pt x="47" y="5"/>
                  </a:cubicBezTo>
                  <a:cubicBezTo>
                    <a:pt x="48" y="6"/>
                    <a:pt x="49" y="7"/>
                    <a:pt x="50" y="8"/>
                  </a:cubicBezTo>
                  <a:cubicBezTo>
                    <a:pt x="50" y="8"/>
                    <a:pt x="50" y="8"/>
                    <a:pt x="50" y="8"/>
                  </a:cubicBezTo>
                  <a:cubicBezTo>
                    <a:pt x="51" y="9"/>
                    <a:pt x="51" y="9"/>
                    <a:pt x="51" y="9"/>
                  </a:cubicBezTo>
                  <a:cubicBezTo>
                    <a:pt x="48" y="17"/>
                    <a:pt x="48" y="17"/>
                    <a:pt x="48" y="17"/>
                  </a:cubicBezTo>
                  <a:cubicBezTo>
                    <a:pt x="48" y="17"/>
                    <a:pt x="49" y="18"/>
                    <a:pt x="49" y="18"/>
                  </a:cubicBezTo>
                  <a:cubicBezTo>
                    <a:pt x="49" y="18"/>
                    <a:pt x="49" y="18"/>
                    <a:pt x="49" y="18"/>
                  </a:cubicBezTo>
                  <a:cubicBezTo>
                    <a:pt x="57" y="19"/>
                    <a:pt x="57" y="19"/>
                    <a:pt x="57" y="19"/>
                  </a:cubicBezTo>
                  <a:cubicBezTo>
                    <a:pt x="58" y="20"/>
                    <a:pt x="58" y="20"/>
                    <a:pt x="58" y="20"/>
                  </a:cubicBezTo>
                  <a:cubicBezTo>
                    <a:pt x="59" y="23"/>
                    <a:pt x="59" y="26"/>
                    <a:pt x="59" y="29"/>
                  </a:cubicBezTo>
                  <a:cubicBezTo>
                    <a:pt x="59" y="29"/>
                    <a:pt x="59" y="29"/>
                    <a:pt x="59" y="29"/>
                  </a:cubicBezTo>
                  <a:cubicBezTo>
                    <a:pt x="59" y="30"/>
                    <a:pt x="59" y="30"/>
                    <a:pt x="59" y="30"/>
                  </a:cubicBezTo>
                  <a:cubicBezTo>
                    <a:pt x="52" y="33"/>
                    <a:pt x="52" y="33"/>
                    <a:pt x="52" y="33"/>
                  </a:cubicBezTo>
                  <a:cubicBezTo>
                    <a:pt x="51" y="34"/>
                    <a:pt x="51" y="35"/>
                    <a:pt x="51" y="35"/>
                  </a:cubicBezTo>
                  <a:cubicBezTo>
                    <a:pt x="51" y="35"/>
                    <a:pt x="51" y="35"/>
                    <a:pt x="51" y="35"/>
                  </a:cubicBezTo>
                  <a:cubicBezTo>
                    <a:pt x="57" y="41"/>
                    <a:pt x="57" y="41"/>
                    <a:pt x="57" y="41"/>
                  </a:cubicBezTo>
                  <a:cubicBezTo>
                    <a:pt x="56" y="43"/>
                    <a:pt x="56" y="43"/>
                    <a:pt x="56" y="43"/>
                  </a:cubicBezTo>
                  <a:cubicBezTo>
                    <a:pt x="55" y="44"/>
                    <a:pt x="55" y="45"/>
                    <a:pt x="54" y="46"/>
                  </a:cubicBezTo>
                  <a:cubicBezTo>
                    <a:pt x="54" y="46"/>
                    <a:pt x="54" y="46"/>
                    <a:pt x="54" y="46"/>
                  </a:cubicBezTo>
                  <a:cubicBezTo>
                    <a:pt x="53" y="48"/>
                    <a:pt x="52" y="49"/>
                    <a:pt x="51" y="50"/>
                  </a:cubicBezTo>
                  <a:cubicBezTo>
                    <a:pt x="51" y="50"/>
                    <a:pt x="51" y="50"/>
                    <a:pt x="51" y="50"/>
                  </a:cubicBezTo>
                  <a:cubicBezTo>
                    <a:pt x="50" y="51"/>
                    <a:pt x="50" y="51"/>
                    <a:pt x="50" y="51"/>
                  </a:cubicBezTo>
                  <a:cubicBezTo>
                    <a:pt x="42" y="48"/>
                    <a:pt x="42" y="48"/>
                    <a:pt x="42" y="48"/>
                  </a:cubicBezTo>
                  <a:cubicBezTo>
                    <a:pt x="42" y="48"/>
                    <a:pt x="41" y="48"/>
                    <a:pt x="41" y="49"/>
                  </a:cubicBezTo>
                  <a:cubicBezTo>
                    <a:pt x="41" y="49"/>
                    <a:pt x="41" y="49"/>
                    <a:pt x="41" y="49"/>
                  </a:cubicBezTo>
                  <a:cubicBezTo>
                    <a:pt x="41" y="57"/>
                    <a:pt x="41" y="57"/>
                    <a:pt x="41" y="57"/>
                  </a:cubicBezTo>
                  <a:cubicBezTo>
                    <a:pt x="39" y="57"/>
                    <a:pt x="39" y="57"/>
                    <a:pt x="39" y="57"/>
                  </a:cubicBezTo>
                  <a:cubicBezTo>
                    <a:pt x="36" y="58"/>
                    <a:pt x="33" y="59"/>
                    <a:pt x="30" y="59"/>
                  </a:cubicBezTo>
                  <a:cubicBezTo>
                    <a:pt x="30" y="59"/>
                    <a:pt x="30" y="59"/>
                    <a:pt x="30" y="59"/>
                  </a:cubicBezTo>
                  <a:cubicBezTo>
                    <a:pt x="29" y="59"/>
                    <a:pt x="29" y="59"/>
                    <a:pt x="29" y="59"/>
                  </a:cubicBezTo>
                  <a:cubicBezTo>
                    <a:pt x="26" y="51"/>
                    <a:pt x="26" y="51"/>
                    <a:pt x="26" y="51"/>
                  </a:cubicBezTo>
                  <a:close/>
                  <a:moveTo>
                    <a:pt x="24" y="46"/>
                  </a:moveTo>
                  <a:cubicBezTo>
                    <a:pt x="25" y="47"/>
                    <a:pt x="26" y="47"/>
                    <a:pt x="28" y="47"/>
                  </a:cubicBezTo>
                  <a:cubicBezTo>
                    <a:pt x="28" y="47"/>
                    <a:pt x="28" y="47"/>
                    <a:pt x="28" y="47"/>
                  </a:cubicBezTo>
                  <a:cubicBezTo>
                    <a:pt x="29" y="47"/>
                    <a:pt x="29" y="47"/>
                    <a:pt x="29" y="47"/>
                  </a:cubicBezTo>
                  <a:cubicBezTo>
                    <a:pt x="32" y="54"/>
                    <a:pt x="32" y="54"/>
                    <a:pt x="32" y="54"/>
                  </a:cubicBezTo>
                  <a:cubicBezTo>
                    <a:pt x="33" y="54"/>
                    <a:pt x="35" y="54"/>
                    <a:pt x="36" y="53"/>
                  </a:cubicBezTo>
                  <a:cubicBezTo>
                    <a:pt x="36" y="53"/>
                    <a:pt x="36" y="53"/>
                    <a:pt x="36" y="53"/>
                  </a:cubicBezTo>
                  <a:cubicBezTo>
                    <a:pt x="36" y="46"/>
                    <a:pt x="36" y="46"/>
                    <a:pt x="36" y="46"/>
                  </a:cubicBezTo>
                  <a:cubicBezTo>
                    <a:pt x="38" y="45"/>
                    <a:pt x="38" y="45"/>
                    <a:pt x="38" y="45"/>
                  </a:cubicBezTo>
                  <a:cubicBezTo>
                    <a:pt x="39" y="45"/>
                    <a:pt x="40" y="44"/>
                    <a:pt x="41" y="43"/>
                  </a:cubicBezTo>
                  <a:cubicBezTo>
                    <a:pt x="41" y="43"/>
                    <a:pt x="41" y="43"/>
                    <a:pt x="41" y="43"/>
                  </a:cubicBezTo>
                  <a:cubicBezTo>
                    <a:pt x="42" y="42"/>
                    <a:pt x="42" y="42"/>
                    <a:pt x="42" y="42"/>
                  </a:cubicBezTo>
                  <a:cubicBezTo>
                    <a:pt x="49" y="45"/>
                    <a:pt x="49" y="45"/>
                    <a:pt x="49" y="45"/>
                  </a:cubicBezTo>
                  <a:cubicBezTo>
                    <a:pt x="49" y="45"/>
                    <a:pt x="50" y="44"/>
                    <a:pt x="50" y="44"/>
                  </a:cubicBezTo>
                  <a:cubicBezTo>
                    <a:pt x="50" y="44"/>
                    <a:pt x="50" y="44"/>
                    <a:pt x="50" y="44"/>
                  </a:cubicBezTo>
                  <a:cubicBezTo>
                    <a:pt x="50" y="43"/>
                    <a:pt x="51" y="43"/>
                    <a:pt x="51" y="42"/>
                  </a:cubicBezTo>
                  <a:cubicBezTo>
                    <a:pt x="51" y="42"/>
                    <a:pt x="51" y="42"/>
                    <a:pt x="51" y="42"/>
                  </a:cubicBezTo>
                  <a:cubicBezTo>
                    <a:pt x="46" y="36"/>
                    <a:pt x="46" y="36"/>
                    <a:pt x="46" y="36"/>
                  </a:cubicBezTo>
                  <a:cubicBezTo>
                    <a:pt x="46" y="35"/>
                    <a:pt x="46" y="35"/>
                    <a:pt x="46" y="35"/>
                  </a:cubicBezTo>
                  <a:cubicBezTo>
                    <a:pt x="47" y="34"/>
                    <a:pt x="47" y="33"/>
                    <a:pt x="47" y="32"/>
                  </a:cubicBezTo>
                  <a:cubicBezTo>
                    <a:pt x="47" y="32"/>
                    <a:pt x="47" y="32"/>
                    <a:pt x="47" y="32"/>
                  </a:cubicBezTo>
                  <a:cubicBezTo>
                    <a:pt x="47" y="30"/>
                    <a:pt x="47" y="30"/>
                    <a:pt x="47" y="30"/>
                  </a:cubicBezTo>
                  <a:cubicBezTo>
                    <a:pt x="55" y="27"/>
                    <a:pt x="55" y="27"/>
                    <a:pt x="55" y="27"/>
                  </a:cubicBezTo>
                  <a:cubicBezTo>
                    <a:pt x="55" y="26"/>
                    <a:pt x="54" y="24"/>
                    <a:pt x="54" y="23"/>
                  </a:cubicBezTo>
                  <a:cubicBezTo>
                    <a:pt x="54" y="23"/>
                    <a:pt x="54" y="23"/>
                    <a:pt x="54" y="23"/>
                  </a:cubicBezTo>
                  <a:cubicBezTo>
                    <a:pt x="46" y="23"/>
                    <a:pt x="46" y="23"/>
                    <a:pt x="46" y="23"/>
                  </a:cubicBezTo>
                  <a:cubicBezTo>
                    <a:pt x="45" y="22"/>
                    <a:pt x="45" y="22"/>
                    <a:pt x="45" y="22"/>
                  </a:cubicBezTo>
                  <a:cubicBezTo>
                    <a:pt x="45" y="21"/>
                    <a:pt x="44" y="20"/>
                    <a:pt x="44" y="19"/>
                  </a:cubicBezTo>
                  <a:cubicBezTo>
                    <a:pt x="44" y="19"/>
                    <a:pt x="44" y="19"/>
                    <a:pt x="44" y="19"/>
                  </a:cubicBezTo>
                  <a:cubicBezTo>
                    <a:pt x="43" y="18"/>
                    <a:pt x="43" y="18"/>
                    <a:pt x="43" y="18"/>
                  </a:cubicBezTo>
                  <a:cubicBezTo>
                    <a:pt x="46" y="10"/>
                    <a:pt x="46" y="10"/>
                    <a:pt x="46" y="10"/>
                  </a:cubicBezTo>
                  <a:cubicBezTo>
                    <a:pt x="45" y="10"/>
                    <a:pt x="45" y="9"/>
                    <a:pt x="44" y="9"/>
                  </a:cubicBezTo>
                  <a:cubicBezTo>
                    <a:pt x="44" y="9"/>
                    <a:pt x="44" y="9"/>
                    <a:pt x="44" y="9"/>
                  </a:cubicBezTo>
                  <a:cubicBezTo>
                    <a:pt x="44" y="9"/>
                    <a:pt x="43" y="8"/>
                    <a:pt x="42" y="8"/>
                  </a:cubicBezTo>
                  <a:cubicBezTo>
                    <a:pt x="42" y="8"/>
                    <a:pt x="42" y="8"/>
                    <a:pt x="42" y="8"/>
                  </a:cubicBezTo>
                  <a:cubicBezTo>
                    <a:pt x="37" y="13"/>
                    <a:pt x="37" y="13"/>
                    <a:pt x="37" y="13"/>
                  </a:cubicBezTo>
                  <a:cubicBezTo>
                    <a:pt x="35" y="13"/>
                    <a:pt x="35" y="13"/>
                    <a:pt x="35" y="13"/>
                  </a:cubicBezTo>
                  <a:cubicBezTo>
                    <a:pt x="34" y="12"/>
                    <a:pt x="33" y="12"/>
                    <a:pt x="32" y="12"/>
                  </a:cubicBezTo>
                  <a:cubicBezTo>
                    <a:pt x="32" y="12"/>
                    <a:pt x="32" y="12"/>
                    <a:pt x="32" y="12"/>
                  </a:cubicBezTo>
                  <a:cubicBezTo>
                    <a:pt x="30" y="12"/>
                    <a:pt x="30" y="12"/>
                    <a:pt x="30" y="12"/>
                  </a:cubicBezTo>
                  <a:cubicBezTo>
                    <a:pt x="28" y="4"/>
                    <a:pt x="28" y="4"/>
                    <a:pt x="28" y="4"/>
                  </a:cubicBezTo>
                  <a:cubicBezTo>
                    <a:pt x="26" y="5"/>
                    <a:pt x="25" y="5"/>
                    <a:pt x="23" y="5"/>
                  </a:cubicBezTo>
                  <a:cubicBezTo>
                    <a:pt x="23" y="5"/>
                    <a:pt x="23" y="5"/>
                    <a:pt x="23" y="5"/>
                  </a:cubicBezTo>
                  <a:cubicBezTo>
                    <a:pt x="23" y="13"/>
                    <a:pt x="23" y="13"/>
                    <a:pt x="23" y="13"/>
                  </a:cubicBezTo>
                  <a:cubicBezTo>
                    <a:pt x="22" y="14"/>
                    <a:pt x="22" y="14"/>
                    <a:pt x="22" y="14"/>
                  </a:cubicBezTo>
                  <a:cubicBezTo>
                    <a:pt x="21" y="14"/>
                    <a:pt x="20" y="15"/>
                    <a:pt x="19" y="16"/>
                  </a:cubicBezTo>
                  <a:cubicBezTo>
                    <a:pt x="19" y="16"/>
                    <a:pt x="19" y="16"/>
                    <a:pt x="19" y="16"/>
                  </a:cubicBezTo>
                  <a:cubicBezTo>
                    <a:pt x="18" y="16"/>
                    <a:pt x="18" y="16"/>
                    <a:pt x="18" y="16"/>
                  </a:cubicBezTo>
                  <a:cubicBezTo>
                    <a:pt x="11" y="13"/>
                    <a:pt x="11" y="13"/>
                    <a:pt x="11" y="13"/>
                  </a:cubicBezTo>
                  <a:cubicBezTo>
                    <a:pt x="10" y="14"/>
                    <a:pt x="10" y="14"/>
                    <a:pt x="9" y="15"/>
                  </a:cubicBezTo>
                  <a:cubicBezTo>
                    <a:pt x="9" y="15"/>
                    <a:pt x="9" y="15"/>
                    <a:pt x="9" y="15"/>
                  </a:cubicBezTo>
                  <a:cubicBezTo>
                    <a:pt x="9" y="15"/>
                    <a:pt x="9" y="16"/>
                    <a:pt x="8" y="17"/>
                  </a:cubicBezTo>
                  <a:cubicBezTo>
                    <a:pt x="8" y="17"/>
                    <a:pt x="8" y="17"/>
                    <a:pt x="8" y="17"/>
                  </a:cubicBezTo>
                  <a:cubicBezTo>
                    <a:pt x="14" y="23"/>
                    <a:pt x="14" y="23"/>
                    <a:pt x="14" y="23"/>
                  </a:cubicBezTo>
                  <a:cubicBezTo>
                    <a:pt x="13" y="24"/>
                    <a:pt x="13" y="24"/>
                    <a:pt x="13" y="24"/>
                  </a:cubicBezTo>
                  <a:cubicBezTo>
                    <a:pt x="13" y="25"/>
                    <a:pt x="12" y="26"/>
                    <a:pt x="12" y="27"/>
                  </a:cubicBezTo>
                  <a:cubicBezTo>
                    <a:pt x="12" y="27"/>
                    <a:pt x="12" y="27"/>
                    <a:pt x="12" y="27"/>
                  </a:cubicBezTo>
                  <a:cubicBezTo>
                    <a:pt x="12" y="29"/>
                    <a:pt x="12" y="29"/>
                    <a:pt x="12" y="29"/>
                  </a:cubicBezTo>
                  <a:cubicBezTo>
                    <a:pt x="5" y="32"/>
                    <a:pt x="5" y="32"/>
                    <a:pt x="5" y="32"/>
                  </a:cubicBezTo>
                  <a:cubicBezTo>
                    <a:pt x="5" y="33"/>
                    <a:pt x="5" y="34"/>
                    <a:pt x="6" y="36"/>
                  </a:cubicBezTo>
                  <a:cubicBezTo>
                    <a:pt x="6" y="36"/>
                    <a:pt x="6" y="36"/>
                    <a:pt x="6" y="36"/>
                  </a:cubicBezTo>
                  <a:cubicBezTo>
                    <a:pt x="13" y="36"/>
                    <a:pt x="13" y="36"/>
                    <a:pt x="13" y="36"/>
                  </a:cubicBezTo>
                  <a:cubicBezTo>
                    <a:pt x="14" y="37"/>
                    <a:pt x="14" y="37"/>
                    <a:pt x="14" y="37"/>
                  </a:cubicBezTo>
                  <a:cubicBezTo>
                    <a:pt x="14" y="38"/>
                    <a:pt x="15" y="39"/>
                    <a:pt x="16" y="40"/>
                  </a:cubicBezTo>
                  <a:cubicBezTo>
                    <a:pt x="16" y="40"/>
                    <a:pt x="16" y="40"/>
                    <a:pt x="16" y="40"/>
                  </a:cubicBezTo>
                  <a:cubicBezTo>
                    <a:pt x="17" y="41"/>
                    <a:pt x="17" y="41"/>
                    <a:pt x="17" y="41"/>
                  </a:cubicBezTo>
                  <a:cubicBezTo>
                    <a:pt x="14" y="48"/>
                    <a:pt x="14" y="48"/>
                    <a:pt x="14" y="48"/>
                  </a:cubicBezTo>
                  <a:cubicBezTo>
                    <a:pt x="14" y="49"/>
                    <a:pt x="15" y="49"/>
                    <a:pt x="15" y="50"/>
                  </a:cubicBezTo>
                  <a:cubicBezTo>
                    <a:pt x="15" y="50"/>
                    <a:pt x="15" y="50"/>
                    <a:pt x="15" y="50"/>
                  </a:cubicBezTo>
                  <a:cubicBezTo>
                    <a:pt x="16" y="50"/>
                    <a:pt x="17" y="50"/>
                    <a:pt x="17" y="51"/>
                  </a:cubicBezTo>
                  <a:cubicBezTo>
                    <a:pt x="17" y="51"/>
                    <a:pt x="17" y="51"/>
                    <a:pt x="17" y="51"/>
                  </a:cubicBezTo>
                  <a:cubicBezTo>
                    <a:pt x="23" y="46"/>
                    <a:pt x="23" y="46"/>
                    <a:pt x="23" y="46"/>
                  </a:cubicBezTo>
                  <a:cubicBezTo>
                    <a:pt x="24" y="46"/>
                    <a:pt x="24" y="46"/>
                    <a:pt x="24" y="46"/>
                  </a:cubicBezTo>
                  <a:close/>
                  <a:moveTo>
                    <a:pt x="49" y="48"/>
                  </a:moveTo>
                  <a:cubicBezTo>
                    <a:pt x="50" y="46"/>
                    <a:pt x="50" y="46"/>
                    <a:pt x="50" y="46"/>
                  </a:cubicBezTo>
                  <a:cubicBezTo>
                    <a:pt x="49" y="48"/>
                    <a:pt x="49" y="48"/>
                    <a:pt x="4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137"/>
            <p:cNvSpPr>
              <a:spLocks noEditPoints="1"/>
            </p:cNvSpPr>
            <p:nvPr/>
          </p:nvSpPr>
          <p:spPr bwMode="auto">
            <a:xfrm>
              <a:off x="1208088" y="4572000"/>
              <a:ext cx="323850" cy="325438"/>
            </a:xfrm>
            <a:custGeom>
              <a:avLst/>
              <a:gdLst>
                <a:gd name="T0" fmla="*/ 2147483647 w 86"/>
                <a:gd name="T1" fmla="*/ 2147483647 h 85"/>
                <a:gd name="T2" fmla="*/ 2147483647 w 86"/>
                <a:gd name="T3" fmla="*/ 2147483647 h 85"/>
                <a:gd name="T4" fmla="*/ 2147483647 w 86"/>
                <a:gd name="T5" fmla="*/ 2147483647 h 85"/>
                <a:gd name="T6" fmla="*/ 2147483647 w 86"/>
                <a:gd name="T7" fmla="*/ 2147483647 h 85"/>
                <a:gd name="T8" fmla="*/ 2147483647 w 86"/>
                <a:gd name="T9" fmla="*/ 2147483647 h 85"/>
                <a:gd name="T10" fmla="*/ 2147483647 w 86"/>
                <a:gd name="T11" fmla="*/ 2147483647 h 85"/>
                <a:gd name="T12" fmla="*/ 0 w 86"/>
                <a:gd name="T13" fmla="*/ 2147483647 h 85"/>
                <a:gd name="T14" fmla="*/ 2147483647 w 86"/>
                <a:gd name="T15" fmla="*/ 2147483647 h 85"/>
                <a:gd name="T16" fmla="*/ 2147483647 w 86"/>
                <a:gd name="T17" fmla="*/ 2147483647 h 85"/>
                <a:gd name="T18" fmla="*/ 2147483647 w 86"/>
                <a:gd name="T19" fmla="*/ 2147483647 h 85"/>
                <a:gd name="T20" fmla="*/ 2147483647 w 86"/>
                <a:gd name="T21" fmla="*/ 2147483647 h 85"/>
                <a:gd name="T22" fmla="*/ 2147483647 w 86"/>
                <a:gd name="T23" fmla="*/ 2147483647 h 85"/>
                <a:gd name="T24" fmla="*/ 2147483647 w 86"/>
                <a:gd name="T25" fmla="*/ 2147483647 h 85"/>
                <a:gd name="T26" fmla="*/ 2147483647 w 86"/>
                <a:gd name="T27" fmla="*/ 0 h 85"/>
                <a:gd name="T28" fmla="*/ 2147483647 w 86"/>
                <a:gd name="T29" fmla="*/ 2147483647 h 85"/>
                <a:gd name="T30" fmla="*/ 2147483647 w 86"/>
                <a:gd name="T31" fmla="*/ 2147483647 h 85"/>
                <a:gd name="T32" fmla="*/ 2147483647 w 86"/>
                <a:gd name="T33" fmla="*/ 2147483647 h 85"/>
                <a:gd name="T34" fmla="*/ 2147483647 w 86"/>
                <a:gd name="T35" fmla="*/ 2147483647 h 85"/>
                <a:gd name="T36" fmla="*/ 2147483647 w 86"/>
                <a:gd name="T37" fmla="*/ 2147483647 h 85"/>
                <a:gd name="T38" fmla="*/ 2147483647 w 86"/>
                <a:gd name="T39" fmla="*/ 2147483647 h 85"/>
                <a:gd name="T40" fmla="*/ 2147483647 w 86"/>
                <a:gd name="T41" fmla="*/ 2147483647 h 85"/>
                <a:gd name="T42" fmla="*/ 2147483647 w 86"/>
                <a:gd name="T43" fmla="*/ 2147483647 h 85"/>
                <a:gd name="T44" fmla="*/ 2147483647 w 86"/>
                <a:gd name="T45" fmla="*/ 2147483647 h 85"/>
                <a:gd name="T46" fmla="*/ 2147483647 w 86"/>
                <a:gd name="T47" fmla="*/ 2147483647 h 85"/>
                <a:gd name="T48" fmla="*/ 2147483647 w 86"/>
                <a:gd name="T49" fmla="*/ 2147483647 h 85"/>
                <a:gd name="T50" fmla="*/ 2147483647 w 86"/>
                <a:gd name="T51" fmla="*/ 2147483647 h 85"/>
                <a:gd name="T52" fmla="*/ 2147483647 w 86"/>
                <a:gd name="T53" fmla="*/ 2147483647 h 85"/>
                <a:gd name="T54" fmla="*/ 2147483647 w 86"/>
                <a:gd name="T55" fmla="*/ 2147483647 h 85"/>
                <a:gd name="T56" fmla="*/ 2147483647 w 86"/>
                <a:gd name="T57" fmla="*/ 2147483647 h 85"/>
                <a:gd name="T58" fmla="*/ 2147483647 w 86"/>
                <a:gd name="T59" fmla="*/ 2147483647 h 85"/>
                <a:gd name="T60" fmla="*/ 2147483647 w 86"/>
                <a:gd name="T61" fmla="*/ 2147483647 h 85"/>
                <a:gd name="T62" fmla="*/ 2147483647 w 86"/>
                <a:gd name="T63" fmla="*/ 2147483647 h 85"/>
                <a:gd name="T64" fmla="*/ 2147483647 w 86"/>
                <a:gd name="T65" fmla="*/ 2147483647 h 85"/>
                <a:gd name="T66" fmla="*/ 2147483647 w 86"/>
                <a:gd name="T67" fmla="*/ 2147483647 h 85"/>
                <a:gd name="T68" fmla="*/ 2147483647 w 86"/>
                <a:gd name="T69" fmla="*/ 2147483647 h 85"/>
                <a:gd name="T70" fmla="*/ 2147483647 w 86"/>
                <a:gd name="T71" fmla="*/ 2147483647 h 85"/>
                <a:gd name="T72" fmla="*/ 2147483647 w 86"/>
                <a:gd name="T73" fmla="*/ 2147483647 h 85"/>
                <a:gd name="T74" fmla="*/ 2147483647 w 86"/>
                <a:gd name="T75" fmla="*/ 2147483647 h 85"/>
                <a:gd name="T76" fmla="*/ 2147483647 w 86"/>
                <a:gd name="T77" fmla="*/ 2147483647 h 85"/>
                <a:gd name="T78" fmla="*/ 2147483647 w 86"/>
                <a:gd name="T79" fmla="*/ 2147483647 h 85"/>
                <a:gd name="T80" fmla="*/ 2147483647 w 86"/>
                <a:gd name="T81" fmla="*/ 2147483647 h 85"/>
                <a:gd name="T82" fmla="*/ 2147483647 w 86"/>
                <a:gd name="T83" fmla="*/ 2147483647 h 85"/>
                <a:gd name="T84" fmla="*/ 2147483647 w 86"/>
                <a:gd name="T85" fmla="*/ 2147483647 h 85"/>
                <a:gd name="T86" fmla="*/ 2147483647 w 86"/>
                <a:gd name="T87" fmla="*/ 2147483647 h 85"/>
                <a:gd name="T88" fmla="*/ 2147483647 w 86"/>
                <a:gd name="T89" fmla="*/ 2147483647 h 85"/>
                <a:gd name="T90" fmla="*/ 2147483647 w 86"/>
                <a:gd name="T91" fmla="*/ 2147483647 h 85"/>
                <a:gd name="T92" fmla="*/ 2147483647 w 86"/>
                <a:gd name="T93" fmla="*/ 2147483647 h 85"/>
                <a:gd name="T94" fmla="*/ 2147483647 w 86"/>
                <a:gd name="T95" fmla="*/ 2147483647 h 85"/>
                <a:gd name="T96" fmla="*/ 2147483647 w 86"/>
                <a:gd name="T97" fmla="*/ 2147483647 h 85"/>
                <a:gd name="T98" fmla="*/ 2147483647 w 86"/>
                <a:gd name="T99" fmla="*/ 2147483647 h 85"/>
                <a:gd name="T100" fmla="*/ 2147483647 w 86"/>
                <a:gd name="T101" fmla="*/ 2147483647 h 85"/>
                <a:gd name="T102" fmla="*/ 2147483647 w 86"/>
                <a:gd name="T103" fmla="*/ 2147483647 h 85"/>
                <a:gd name="T104" fmla="*/ 2147483647 w 86"/>
                <a:gd name="T105" fmla="*/ 2147483647 h 85"/>
                <a:gd name="T106" fmla="*/ 2147483647 w 86"/>
                <a:gd name="T107" fmla="*/ 2147483647 h 85"/>
                <a:gd name="T108" fmla="*/ 2147483647 w 86"/>
                <a:gd name="T109" fmla="*/ 2147483647 h 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 h="85">
                  <a:moveTo>
                    <a:pt x="44" y="85"/>
                  </a:moveTo>
                  <a:cubicBezTo>
                    <a:pt x="43" y="85"/>
                    <a:pt x="43" y="85"/>
                    <a:pt x="43" y="85"/>
                  </a:cubicBezTo>
                  <a:cubicBezTo>
                    <a:pt x="43" y="85"/>
                    <a:pt x="43" y="85"/>
                    <a:pt x="43" y="85"/>
                  </a:cubicBezTo>
                  <a:cubicBezTo>
                    <a:pt x="40" y="85"/>
                    <a:pt x="37" y="85"/>
                    <a:pt x="34" y="85"/>
                  </a:cubicBezTo>
                  <a:cubicBezTo>
                    <a:pt x="34" y="85"/>
                    <a:pt x="34" y="85"/>
                    <a:pt x="34" y="85"/>
                  </a:cubicBezTo>
                  <a:cubicBezTo>
                    <a:pt x="33" y="84"/>
                    <a:pt x="33" y="84"/>
                    <a:pt x="33" y="84"/>
                  </a:cubicBezTo>
                  <a:cubicBezTo>
                    <a:pt x="32" y="74"/>
                    <a:pt x="32" y="74"/>
                    <a:pt x="32" y="74"/>
                  </a:cubicBezTo>
                  <a:cubicBezTo>
                    <a:pt x="31" y="74"/>
                    <a:pt x="31" y="74"/>
                    <a:pt x="31" y="74"/>
                  </a:cubicBezTo>
                  <a:cubicBezTo>
                    <a:pt x="31" y="74"/>
                    <a:pt x="31" y="74"/>
                    <a:pt x="31" y="74"/>
                  </a:cubicBezTo>
                  <a:cubicBezTo>
                    <a:pt x="23" y="81"/>
                    <a:pt x="23" y="81"/>
                    <a:pt x="23" y="81"/>
                  </a:cubicBezTo>
                  <a:cubicBezTo>
                    <a:pt x="22" y="80"/>
                    <a:pt x="22" y="80"/>
                    <a:pt x="22" y="80"/>
                  </a:cubicBezTo>
                  <a:cubicBezTo>
                    <a:pt x="21" y="79"/>
                    <a:pt x="19" y="78"/>
                    <a:pt x="18" y="78"/>
                  </a:cubicBezTo>
                  <a:cubicBezTo>
                    <a:pt x="18" y="78"/>
                    <a:pt x="18" y="78"/>
                    <a:pt x="18" y="78"/>
                  </a:cubicBezTo>
                  <a:cubicBezTo>
                    <a:pt x="17" y="77"/>
                    <a:pt x="16" y="76"/>
                    <a:pt x="14" y="75"/>
                  </a:cubicBezTo>
                  <a:cubicBezTo>
                    <a:pt x="14" y="75"/>
                    <a:pt x="14" y="75"/>
                    <a:pt x="14" y="75"/>
                  </a:cubicBezTo>
                  <a:cubicBezTo>
                    <a:pt x="13" y="74"/>
                    <a:pt x="13" y="74"/>
                    <a:pt x="13" y="74"/>
                  </a:cubicBezTo>
                  <a:cubicBezTo>
                    <a:pt x="17" y="64"/>
                    <a:pt x="17" y="64"/>
                    <a:pt x="17" y="64"/>
                  </a:cubicBezTo>
                  <a:cubicBezTo>
                    <a:pt x="17" y="64"/>
                    <a:pt x="17" y="64"/>
                    <a:pt x="17" y="64"/>
                  </a:cubicBezTo>
                  <a:cubicBezTo>
                    <a:pt x="17" y="64"/>
                    <a:pt x="17" y="64"/>
                    <a:pt x="17" y="64"/>
                  </a:cubicBezTo>
                  <a:cubicBezTo>
                    <a:pt x="7" y="66"/>
                    <a:pt x="7" y="66"/>
                    <a:pt x="7" y="66"/>
                  </a:cubicBezTo>
                  <a:cubicBezTo>
                    <a:pt x="6" y="65"/>
                    <a:pt x="6" y="65"/>
                    <a:pt x="6" y="65"/>
                  </a:cubicBezTo>
                  <a:cubicBezTo>
                    <a:pt x="4" y="62"/>
                    <a:pt x="3" y="59"/>
                    <a:pt x="2" y="56"/>
                  </a:cubicBezTo>
                  <a:cubicBezTo>
                    <a:pt x="2" y="56"/>
                    <a:pt x="2" y="56"/>
                    <a:pt x="2" y="56"/>
                  </a:cubicBezTo>
                  <a:cubicBezTo>
                    <a:pt x="2" y="54"/>
                    <a:pt x="2" y="54"/>
                    <a:pt x="2" y="54"/>
                  </a:cubicBezTo>
                  <a:cubicBezTo>
                    <a:pt x="10" y="48"/>
                    <a:pt x="10" y="48"/>
                    <a:pt x="10" y="48"/>
                  </a:cubicBezTo>
                  <a:cubicBezTo>
                    <a:pt x="10" y="48"/>
                    <a:pt x="10" y="48"/>
                    <a:pt x="10" y="48"/>
                  </a:cubicBezTo>
                  <a:cubicBezTo>
                    <a:pt x="10" y="48"/>
                    <a:pt x="10" y="48"/>
                    <a:pt x="10" y="48"/>
                  </a:cubicBezTo>
                  <a:cubicBezTo>
                    <a:pt x="0" y="45"/>
                    <a:pt x="0" y="45"/>
                    <a:pt x="0" y="45"/>
                  </a:cubicBezTo>
                  <a:cubicBezTo>
                    <a:pt x="0" y="43"/>
                    <a:pt x="0" y="43"/>
                    <a:pt x="0" y="43"/>
                  </a:cubicBezTo>
                  <a:cubicBezTo>
                    <a:pt x="0" y="43"/>
                    <a:pt x="0" y="43"/>
                    <a:pt x="0" y="43"/>
                  </a:cubicBezTo>
                  <a:cubicBezTo>
                    <a:pt x="0" y="43"/>
                    <a:pt x="0" y="43"/>
                    <a:pt x="0" y="43"/>
                  </a:cubicBezTo>
                  <a:cubicBezTo>
                    <a:pt x="0" y="40"/>
                    <a:pt x="0" y="37"/>
                    <a:pt x="1" y="34"/>
                  </a:cubicBezTo>
                  <a:cubicBezTo>
                    <a:pt x="1" y="34"/>
                    <a:pt x="1" y="34"/>
                    <a:pt x="1" y="34"/>
                  </a:cubicBezTo>
                  <a:cubicBezTo>
                    <a:pt x="1" y="32"/>
                    <a:pt x="1" y="32"/>
                    <a:pt x="1" y="32"/>
                  </a:cubicBezTo>
                  <a:cubicBezTo>
                    <a:pt x="11" y="31"/>
                    <a:pt x="11" y="31"/>
                    <a:pt x="11" y="31"/>
                  </a:cubicBezTo>
                  <a:cubicBezTo>
                    <a:pt x="11" y="31"/>
                    <a:pt x="12" y="31"/>
                    <a:pt x="12" y="30"/>
                  </a:cubicBezTo>
                  <a:cubicBezTo>
                    <a:pt x="12" y="30"/>
                    <a:pt x="12" y="30"/>
                    <a:pt x="12" y="30"/>
                  </a:cubicBezTo>
                  <a:cubicBezTo>
                    <a:pt x="5" y="23"/>
                    <a:pt x="5" y="23"/>
                    <a:pt x="5" y="23"/>
                  </a:cubicBezTo>
                  <a:cubicBezTo>
                    <a:pt x="6" y="22"/>
                    <a:pt x="6" y="22"/>
                    <a:pt x="6" y="22"/>
                  </a:cubicBezTo>
                  <a:cubicBezTo>
                    <a:pt x="6" y="20"/>
                    <a:pt x="7" y="19"/>
                    <a:pt x="8" y="18"/>
                  </a:cubicBezTo>
                  <a:cubicBezTo>
                    <a:pt x="8" y="18"/>
                    <a:pt x="8" y="18"/>
                    <a:pt x="8" y="18"/>
                  </a:cubicBezTo>
                  <a:cubicBezTo>
                    <a:pt x="9" y="16"/>
                    <a:pt x="10" y="15"/>
                    <a:pt x="11" y="14"/>
                  </a:cubicBezTo>
                  <a:cubicBezTo>
                    <a:pt x="11" y="14"/>
                    <a:pt x="11" y="14"/>
                    <a:pt x="11" y="14"/>
                  </a:cubicBezTo>
                  <a:cubicBezTo>
                    <a:pt x="12" y="13"/>
                    <a:pt x="12" y="13"/>
                    <a:pt x="12" y="13"/>
                  </a:cubicBezTo>
                  <a:cubicBezTo>
                    <a:pt x="21" y="17"/>
                    <a:pt x="21" y="17"/>
                    <a:pt x="21" y="17"/>
                  </a:cubicBezTo>
                  <a:cubicBezTo>
                    <a:pt x="22" y="17"/>
                    <a:pt x="22" y="16"/>
                    <a:pt x="22" y="16"/>
                  </a:cubicBezTo>
                  <a:cubicBezTo>
                    <a:pt x="22" y="16"/>
                    <a:pt x="22" y="16"/>
                    <a:pt x="22" y="16"/>
                  </a:cubicBezTo>
                  <a:cubicBezTo>
                    <a:pt x="20" y="7"/>
                    <a:pt x="20" y="7"/>
                    <a:pt x="20" y="7"/>
                  </a:cubicBezTo>
                  <a:cubicBezTo>
                    <a:pt x="21" y="6"/>
                    <a:pt x="21" y="6"/>
                    <a:pt x="21" y="6"/>
                  </a:cubicBezTo>
                  <a:cubicBezTo>
                    <a:pt x="24" y="4"/>
                    <a:pt x="27" y="3"/>
                    <a:pt x="29" y="2"/>
                  </a:cubicBezTo>
                  <a:cubicBezTo>
                    <a:pt x="29" y="2"/>
                    <a:pt x="29" y="2"/>
                    <a:pt x="29" y="2"/>
                  </a:cubicBezTo>
                  <a:cubicBezTo>
                    <a:pt x="31" y="1"/>
                    <a:pt x="31" y="1"/>
                    <a:pt x="31" y="1"/>
                  </a:cubicBezTo>
                  <a:cubicBezTo>
                    <a:pt x="37" y="9"/>
                    <a:pt x="37" y="9"/>
                    <a:pt x="37" y="9"/>
                  </a:cubicBezTo>
                  <a:cubicBezTo>
                    <a:pt x="37" y="9"/>
                    <a:pt x="38" y="9"/>
                    <a:pt x="38" y="9"/>
                  </a:cubicBezTo>
                  <a:cubicBezTo>
                    <a:pt x="38" y="9"/>
                    <a:pt x="38" y="9"/>
                    <a:pt x="38" y="9"/>
                  </a:cubicBezTo>
                  <a:cubicBezTo>
                    <a:pt x="41" y="0"/>
                    <a:pt x="41" y="0"/>
                    <a:pt x="41" y="0"/>
                  </a:cubicBezTo>
                  <a:cubicBezTo>
                    <a:pt x="42" y="0"/>
                    <a:pt x="42" y="0"/>
                    <a:pt x="42" y="0"/>
                  </a:cubicBezTo>
                  <a:cubicBezTo>
                    <a:pt x="43" y="0"/>
                    <a:pt x="43" y="0"/>
                    <a:pt x="43" y="0"/>
                  </a:cubicBezTo>
                  <a:cubicBezTo>
                    <a:pt x="43" y="0"/>
                    <a:pt x="43" y="0"/>
                    <a:pt x="43" y="0"/>
                  </a:cubicBezTo>
                  <a:cubicBezTo>
                    <a:pt x="46" y="0"/>
                    <a:pt x="49" y="0"/>
                    <a:pt x="52" y="1"/>
                  </a:cubicBezTo>
                  <a:cubicBezTo>
                    <a:pt x="52" y="1"/>
                    <a:pt x="52" y="1"/>
                    <a:pt x="52" y="1"/>
                  </a:cubicBezTo>
                  <a:cubicBezTo>
                    <a:pt x="53" y="1"/>
                    <a:pt x="53" y="1"/>
                    <a:pt x="53" y="1"/>
                  </a:cubicBezTo>
                  <a:cubicBezTo>
                    <a:pt x="54" y="11"/>
                    <a:pt x="54" y="11"/>
                    <a:pt x="54" y="11"/>
                  </a:cubicBezTo>
                  <a:cubicBezTo>
                    <a:pt x="55" y="11"/>
                    <a:pt x="55" y="11"/>
                    <a:pt x="55" y="11"/>
                  </a:cubicBezTo>
                  <a:cubicBezTo>
                    <a:pt x="55" y="11"/>
                    <a:pt x="55" y="11"/>
                    <a:pt x="55" y="11"/>
                  </a:cubicBezTo>
                  <a:cubicBezTo>
                    <a:pt x="62" y="4"/>
                    <a:pt x="62" y="4"/>
                    <a:pt x="62" y="4"/>
                  </a:cubicBezTo>
                  <a:cubicBezTo>
                    <a:pt x="64" y="5"/>
                    <a:pt x="64" y="5"/>
                    <a:pt x="64" y="5"/>
                  </a:cubicBezTo>
                  <a:cubicBezTo>
                    <a:pt x="65" y="6"/>
                    <a:pt x="67" y="7"/>
                    <a:pt x="68" y="7"/>
                  </a:cubicBezTo>
                  <a:cubicBezTo>
                    <a:pt x="68" y="7"/>
                    <a:pt x="68" y="7"/>
                    <a:pt x="68" y="7"/>
                  </a:cubicBezTo>
                  <a:cubicBezTo>
                    <a:pt x="69" y="8"/>
                    <a:pt x="70" y="9"/>
                    <a:pt x="72" y="10"/>
                  </a:cubicBezTo>
                  <a:cubicBezTo>
                    <a:pt x="72" y="10"/>
                    <a:pt x="72" y="10"/>
                    <a:pt x="72" y="10"/>
                  </a:cubicBezTo>
                  <a:cubicBezTo>
                    <a:pt x="73" y="12"/>
                    <a:pt x="73" y="12"/>
                    <a:pt x="73" y="12"/>
                  </a:cubicBezTo>
                  <a:cubicBezTo>
                    <a:pt x="69" y="21"/>
                    <a:pt x="69" y="21"/>
                    <a:pt x="69" y="21"/>
                  </a:cubicBezTo>
                  <a:cubicBezTo>
                    <a:pt x="69" y="21"/>
                    <a:pt x="69" y="21"/>
                    <a:pt x="69" y="22"/>
                  </a:cubicBezTo>
                  <a:cubicBezTo>
                    <a:pt x="69" y="22"/>
                    <a:pt x="69" y="22"/>
                    <a:pt x="69" y="22"/>
                  </a:cubicBezTo>
                  <a:cubicBezTo>
                    <a:pt x="79" y="19"/>
                    <a:pt x="79" y="19"/>
                    <a:pt x="79" y="19"/>
                  </a:cubicBezTo>
                  <a:cubicBezTo>
                    <a:pt x="80" y="21"/>
                    <a:pt x="80" y="21"/>
                    <a:pt x="80" y="21"/>
                  </a:cubicBezTo>
                  <a:cubicBezTo>
                    <a:pt x="81" y="23"/>
                    <a:pt x="83" y="26"/>
                    <a:pt x="84" y="29"/>
                  </a:cubicBezTo>
                  <a:cubicBezTo>
                    <a:pt x="84" y="29"/>
                    <a:pt x="84" y="29"/>
                    <a:pt x="84" y="29"/>
                  </a:cubicBezTo>
                  <a:cubicBezTo>
                    <a:pt x="84" y="31"/>
                    <a:pt x="84" y="31"/>
                    <a:pt x="84" y="31"/>
                  </a:cubicBezTo>
                  <a:cubicBezTo>
                    <a:pt x="76" y="37"/>
                    <a:pt x="76" y="37"/>
                    <a:pt x="76" y="37"/>
                  </a:cubicBezTo>
                  <a:cubicBezTo>
                    <a:pt x="76" y="37"/>
                    <a:pt x="76" y="37"/>
                    <a:pt x="76" y="37"/>
                  </a:cubicBezTo>
                  <a:cubicBezTo>
                    <a:pt x="76" y="37"/>
                    <a:pt x="76" y="37"/>
                    <a:pt x="76" y="37"/>
                  </a:cubicBezTo>
                  <a:cubicBezTo>
                    <a:pt x="86" y="40"/>
                    <a:pt x="86" y="40"/>
                    <a:pt x="86" y="40"/>
                  </a:cubicBezTo>
                  <a:cubicBezTo>
                    <a:pt x="86" y="42"/>
                    <a:pt x="86" y="42"/>
                    <a:pt x="86" y="42"/>
                  </a:cubicBezTo>
                  <a:cubicBezTo>
                    <a:pt x="86" y="42"/>
                    <a:pt x="86" y="42"/>
                    <a:pt x="86" y="43"/>
                  </a:cubicBezTo>
                  <a:cubicBezTo>
                    <a:pt x="86" y="43"/>
                    <a:pt x="86" y="43"/>
                    <a:pt x="86" y="43"/>
                  </a:cubicBezTo>
                  <a:cubicBezTo>
                    <a:pt x="86" y="46"/>
                    <a:pt x="86" y="48"/>
                    <a:pt x="85" y="51"/>
                  </a:cubicBezTo>
                  <a:cubicBezTo>
                    <a:pt x="85" y="51"/>
                    <a:pt x="85" y="51"/>
                    <a:pt x="85" y="51"/>
                  </a:cubicBezTo>
                  <a:cubicBezTo>
                    <a:pt x="85" y="53"/>
                    <a:pt x="85" y="53"/>
                    <a:pt x="85" y="53"/>
                  </a:cubicBezTo>
                  <a:cubicBezTo>
                    <a:pt x="75" y="54"/>
                    <a:pt x="75" y="54"/>
                    <a:pt x="75" y="54"/>
                  </a:cubicBezTo>
                  <a:cubicBezTo>
                    <a:pt x="75" y="54"/>
                    <a:pt x="74" y="55"/>
                    <a:pt x="74" y="55"/>
                  </a:cubicBezTo>
                  <a:cubicBezTo>
                    <a:pt x="74" y="55"/>
                    <a:pt x="74" y="55"/>
                    <a:pt x="74" y="55"/>
                  </a:cubicBezTo>
                  <a:cubicBezTo>
                    <a:pt x="81" y="62"/>
                    <a:pt x="81" y="62"/>
                    <a:pt x="81" y="62"/>
                  </a:cubicBezTo>
                  <a:cubicBezTo>
                    <a:pt x="80" y="64"/>
                    <a:pt x="80" y="64"/>
                    <a:pt x="80" y="64"/>
                  </a:cubicBezTo>
                  <a:cubicBezTo>
                    <a:pt x="80" y="65"/>
                    <a:pt x="79" y="66"/>
                    <a:pt x="78" y="67"/>
                  </a:cubicBezTo>
                  <a:cubicBezTo>
                    <a:pt x="78" y="67"/>
                    <a:pt x="78" y="67"/>
                    <a:pt x="78" y="67"/>
                  </a:cubicBezTo>
                  <a:cubicBezTo>
                    <a:pt x="77" y="69"/>
                    <a:pt x="76" y="70"/>
                    <a:pt x="75" y="71"/>
                  </a:cubicBezTo>
                  <a:cubicBezTo>
                    <a:pt x="75" y="71"/>
                    <a:pt x="75" y="71"/>
                    <a:pt x="75" y="71"/>
                  </a:cubicBezTo>
                  <a:cubicBezTo>
                    <a:pt x="74" y="72"/>
                    <a:pt x="74" y="72"/>
                    <a:pt x="74" y="72"/>
                  </a:cubicBezTo>
                  <a:cubicBezTo>
                    <a:pt x="65" y="68"/>
                    <a:pt x="65" y="68"/>
                    <a:pt x="65" y="68"/>
                  </a:cubicBezTo>
                  <a:cubicBezTo>
                    <a:pt x="64" y="69"/>
                    <a:pt x="64" y="69"/>
                    <a:pt x="64" y="69"/>
                  </a:cubicBezTo>
                  <a:cubicBezTo>
                    <a:pt x="64" y="69"/>
                    <a:pt x="64" y="69"/>
                    <a:pt x="64" y="69"/>
                  </a:cubicBezTo>
                  <a:cubicBezTo>
                    <a:pt x="66" y="79"/>
                    <a:pt x="66" y="79"/>
                    <a:pt x="66" y="79"/>
                  </a:cubicBezTo>
                  <a:cubicBezTo>
                    <a:pt x="65" y="79"/>
                    <a:pt x="65" y="79"/>
                    <a:pt x="65" y="79"/>
                  </a:cubicBezTo>
                  <a:cubicBezTo>
                    <a:pt x="62" y="81"/>
                    <a:pt x="59" y="82"/>
                    <a:pt x="57" y="83"/>
                  </a:cubicBezTo>
                  <a:cubicBezTo>
                    <a:pt x="57" y="83"/>
                    <a:pt x="57" y="83"/>
                    <a:pt x="57" y="83"/>
                  </a:cubicBezTo>
                  <a:cubicBezTo>
                    <a:pt x="55" y="84"/>
                    <a:pt x="55" y="84"/>
                    <a:pt x="55" y="84"/>
                  </a:cubicBezTo>
                  <a:cubicBezTo>
                    <a:pt x="49" y="76"/>
                    <a:pt x="49" y="76"/>
                    <a:pt x="49" y="76"/>
                  </a:cubicBezTo>
                  <a:cubicBezTo>
                    <a:pt x="49" y="76"/>
                    <a:pt x="48" y="76"/>
                    <a:pt x="48" y="76"/>
                  </a:cubicBezTo>
                  <a:cubicBezTo>
                    <a:pt x="48" y="76"/>
                    <a:pt x="48" y="76"/>
                    <a:pt x="48" y="76"/>
                  </a:cubicBezTo>
                  <a:cubicBezTo>
                    <a:pt x="45" y="85"/>
                    <a:pt x="45" y="85"/>
                    <a:pt x="45" y="85"/>
                  </a:cubicBezTo>
                  <a:cubicBezTo>
                    <a:pt x="44" y="85"/>
                    <a:pt x="44" y="85"/>
                    <a:pt x="44" y="85"/>
                  </a:cubicBezTo>
                  <a:close/>
                  <a:moveTo>
                    <a:pt x="42" y="81"/>
                  </a:moveTo>
                  <a:cubicBezTo>
                    <a:pt x="45" y="72"/>
                    <a:pt x="45" y="72"/>
                    <a:pt x="45" y="72"/>
                  </a:cubicBezTo>
                  <a:cubicBezTo>
                    <a:pt x="46" y="71"/>
                    <a:pt x="46" y="71"/>
                    <a:pt x="46" y="71"/>
                  </a:cubicBezTo>
                  <a:cubicBezTo>
                    <a:pt x="47" y="71"/>
                    <a:pt x="48" y="71"/>
                    <a:pt x="49" y="71"/>
                  </a:cubicBezTo>
                  <a:cubicBezTo>
                    <a:pt x="49" y="71"/>
                    <a:pt x="49" y="71"/>
                    <a:pt x="49" y="71"/>
                  </a:cubicBezTo>
                  <a:cubicBezTo>
                    <a:pt x="51" y="71"/>
                    <a:pt x="51" y="71"/>
                    <a:pt x="51" y="71"/>
                  </a:cubicBezTo>
                  <a:cubicBezTo>
                    <a:pt x="57" y="78"/>
                    <a:pt x="57" y="78"/>
                    <a:pt x="57" y="78"/>
                  </a:cubicBezTo>
                  <a:cubicBezTo>
                    <a:pt x="58" y="78"/>
                    <a:pt x="60" y="77"/>
                    <a:pt x="61" y="76"/>
                  </a:cubicBezTo>
                  <a:cubicBezTo>
                    <a:pt x="61" y="76"/>
                    <a:pt x="61" y="76"/>
                    <a:pt x="61" y="76"/>
                  </a:cubicBezTo>
                  <a:cubicBezTo>
                    <a:pt x="59" y="67"/>
                    <a:pt x="59" y="67"/>
                    <a:pt x="59" y="67"/>
                  </a:cubicBezTo>
                  <a:cubicBezTo>
                    <a:pt x="60" y="66"/>
                    <a:pt x="60" y="66"/>
                    <a:pt x="60" y="66"/>
                  </a:cubicBezTo>
                  <a:cubicBezTo>
                    <a:pt x="61" y="65"/>
                    <a:pt x="62" y="65"/>
                    <a:pt x="63" y="64"/>
                  </a:cubicBezTo>
                  <a:cubicBezTo>
                    <a:pt x="63" y="64"/>
                    <a:pt x="63" y="64"/>
                    <a:pt x="63" y="64"/>
                  </a:cubicBezTo>
                  <a:cubicBezTo>
                    <a:pt x="64" y="63"/>
                    <a:pt x="64" y="63"/>
                    <a:pt x="64" y="63"/>
                  </a:cubicBezTo>
                  <a:cubicBezTo>
                    <a:pt x="73" y="67"/>
                    <a:pt x="73" y="67"/>
                    <a:pt x="73" y="67"/>
                  </a:cubicBezTo>
                  <a:cubicBezTo>
                    <a:pt x="73" y="66"/>
                    <a:pt x="74" y="65"/>
                    <a:pt x="74" y="65"/>
                  </a:cubicBezTo>
                  <a:cubicBezTo>
                    <a:pt x="74" y="65"/>
                    <a:pt x="74" y="65"/>
                    <a:pt x="74" y="65"/>
                  </a:cubicBezTo>
                  <a:cubicBezTo>
                    <a:pt x="75" y="64"/>
                    <a:pt x="75" y="63"/>
                    <a:pt x="76" y="63"/>
                  </a:cubicBezTo>
                  <a:cubicBezTo>
                    <a:pt x="76" y="63"/>
                    <a:pt x="76" y="63"/>
                    <a:pt x="76" y="63"/>
                  </a:cubicBezTo>
                  <a:cubicBezTo>
                    <a:pt x="69" y="56"/>
                    <a:pt x="69" y="56"/>
                    <a:pt x="69" y="56"/>
                  </a:cubicBezTo>
                  <a:cubicBezTo>
                    <a:pt x="70" y="54"/>
                    <a:pt x="70" y="54"/>
                    <a:pt x="70" y="54"/>
                  </a:cubicBezTo>
                  <a:cubicBezTo>
                    <a:pt x="70" y="53"/>
                    <a:pt x="70" y="52"/>
                    <a:pt x="71" y="51"/>
                  </a:cubicBezTo>
                  <a:cubicBezTo>
                    <a:pt x="71" y="51"/>
                    <a:pt x="71" y="51"/>
                    <a:pt x="71" y="51"/>
                  </a:cubicBezTo>
                  <a:cubicBezTo>
                    <a:pt x="71" y="50"/>
                    <a:pt x="71" y="50"/>
                    <a:pt x="71" y="50"/>
                  </a:cubicBezTo>
                  <a:cubicBezTo>
                    <a:pt x="81" y="49"/>
                    <a:pt x="81" y="49"/>
                    <a:pt x="81" y="49"/>
                  </a:cubicBezTo>
                  <a:cubicBezTo>
                    <a:pt x="81" y="47"/>
                    <a:pt x="81" y="45"/>
                    <a:pt x="81" y="44"/>
                  </a:cubicBezTo>
                  <a:cubicBezTo>
                    <a:pt x="81" y="44"/>
                    <a:pt x="81" y="44"/>
                    <a:pt x="81" y="44"/>
                  </a:cubicBezTo>
                  <a:cubicBezTo>
                    <a:pt x="72" y="41"/>
                    <a:pt x="72" y="41"/>
                    <a:pt x="72" y="41"/>
                  </a:cubicBezTo>
                  <a:cubicBezTo>
                    <a:pt x="72" y="40"/>
                    <a:pt x="72" y="40"/>
                    <a:pt x="72" y="40"/>
                  </a:cubicBezTo>
                  <a:cubicBezTo>
                    <a:pt x="72" y="38"/>
                    <a:pt x="72" y="37"/>
                    <a:pt x="71" y="36"/>
                  </a:cubicBezTo>
                  <a:cubicBezTo>
                    <a:pt x="71" y="36"/>
                    <a:pt x="71" y="36"/>
                    <a:pt x="71" y="36"/>
                  </a:cubicBezTo>
                  <a:cubicBezTo>
                    <a:pt x="71" y="35"/>
                    <a:pt x="71" y="35"/>
                    <a:pt x="71" y="35"/>
                  </a:cubicBezTo>
                  <a:cubicBezTo>
                    <a:pt x="79" y="29"/>
                    <a:pt x="79" y="29"/>
                    <a:pt x="79" y="29"/>
                  </a:cubicBezTo>
                  <a:cubicBezTo>
                    <a:pt x="78" y="27"/>
                    <a:pt x="78" y="26"/>
                    <a:pt x="77" y="24"/>
                  </a:cubicBezTo>
                  <a:cubicBezTo>
                    <a:pt x="77" y="24"/>
                    <a:pt x="77" y="24"/>
                    <a:pt x="77" y="24"/>
                  </a:cubicBezTo>
                  <a:cubicBezTo>
                    <a:pt x="67" y="27"/>
                    <a:pt x="67" y="27"/>
                    <a:pt x="67" y="27"/>
                  </a:cubicBezTo>
                  <a:cubicBezTo>
                    <a:pt x="67" y="25"/>
                    <a:pt x="67" y="25"/>
                    <a:pt x="67" y="25"/>
                  </a:cubicBezTo>
                  <a:cubicBezTo>
                    <a:pt x="66" y="25"/>
                    <a:pt x="65" y="24"/>
                    <a:pt x="64" y="23"/>
                  </a:cubicBezTo>
                  <a:cubicBezTo>
                    <a:pt x="64" y="23"/>
                    <a:pt x="64" y="23"/>
                    <a:pt x="64" y="23"/>
                  </a:cubicBezTo>
                  <a:cubicBezTo>
                    <a:pt x="63" y="22"/>
                    <a:pt x="63" y="22"/>
                    <a:pt x="63" y="22"/>
                  </a:cubicBezTo>
                  <a:cubicBezTo>
                    <a:pt x="67" y="13"/>
                    <a:pt x="67" y="13"/>
                    <a:pt x="67" y="13"/>
                  </a:cubicBezTo>
                  <a:cubicBezTo>
                    <a:pt x="67" y="12"/>
                    <a:pt x="66" y="12"/>
                    <a:pt x="65" y="11"/>
                  </a:cubicBezTo>
                  <a:cubicBezTo>
                    <a:pt x="65" y="11"/>
                    <a:pt x="65" y="11"/>
                    <a:pt x="65" y="11"/>
                  </a:cubicBezTo>
                  <a:cubicBezTo>
                    <a:pt x="64" y="11"/>
                    <a:pt x="64" y="10"/>
                    <a:pt x="63" y="10"/>
                  </a:cubicBezTo>
                  <a:cubicBezTo>
                    <a:pt x="63" y="10"/>
                    <a:pt x="63" y="10"/>
                    <a:pt x="63" y="10"/>
                  </a:cubicBezTo>
                  <a:cubicBezTo>
                    <a:pt x="56" y="17"/>
                    <a:pt x="56" y="17"/>
                    <a:pt x="56" y="17"/>
                  </a:cubicBezTo>
                  <a:cubicBezTo>
                    <a:pt x="55" y="16"/>
                    <a:pt x="55" y="16"/>
                    <a:pt x="55" y="16"/>
                  </a:cubicBezTo>
                  <a:cubicBezTo>
                    <a:pt x="54" y="16"/>
                    <a:pt x="53" y="15"/>
                    <a:pt x="52" y="15"/>
                  </a:cubicBezTo>
                  <a:cubicBezTo>
                    <a:pt x="52" y="15"/>
                    <a:pt x="52" y="15"/>
                    <a:pt x="52" y="15"/>
                  </a:cubicBezTo>
                  <a:cubicBezTo>
                    <a:pt x="50" y="14"/>
                    <a:pt x="50" y="14"/>
                    <a:pt x="50" y="14"/>
                  </a:cubicBezTo>
                  <a:cubicBezTo>
                    <a:pt x="49" y="5"/>
                    <a:pt x="49" y="5"/>
                    <a:pt x="49" y="5"/>
                  </a:cubicBezTo>
                  <a:cubicBezTo>
                    <a:pt x="47" y="4"/>
                    <a:pt x="46" y="4"/>
                    <a:pt x="44" y="4"/>
                  </a:cubicBezTo>
                  <a:cubicBezTo>
                    <a:pt x="44" y="4"/>
                    <a:pt x="44" y="4"/>
                    <a:pt x="44" y="4"/>
                  </a:cubicBezTo>
                  <a:cubicBezTo>
                    <a:pt x="41" y="13"/>
                    <a:pt x="41" y="13"/>
                    <a:pt x="41" y="13"/>
                  </a:cubicBezTo>
                  <a:cubicBezTo>
                    <a:pt x="40" y="14"/>
                    <a:pt x="40" y="14"/>
                    <a:pt x="40" y="14"/>
                  </a:cubicBezTo>
                  <a:cubicBezTo>
                    <a:pt x="39" y="14"/>
                    <a:pt x="38" y="14"/>
                    <a:pt x="37" y="14"/>
                  </a:cubicBezTo>
                  <a:cubicBezTo>
                    <a:pt x="37" y="14"/>
                    <a:pt x="37" y="14"/>
                    <a:pt x="37" y="14"/>
                  </a:cubicBezTo>
                  <a:cubicBezTo>
                    <a:pt x="35" y="15"/>
                    <a:pt x="35" y="15"/>
                    <a:pt x="35" y="15"/>
                  </a:cubicBezTo>
                  <a:cubicBezTo>
                    <a:pt x="29" y="7"/>
                    <a:pt x="29" y="7"/>
                    <a:pt x="29" y="7"/>
                  </a:cubicBezTo>
                  <a:cubicBezTo>
                    <a:pt x="28" y="7"/>
                    <a:pt x="26" y="8"/>
                    <a:pt x="25" y="9"/>
                  </a:cubicBezTo>
                  <a:cubicBezTo>
                    <a:pt x="25" y="9"/>
                    <a:pt x="25" y="9"/>
                    <a:pt x="25" y="9"/>
                  </a:cubicBezTo>
                  <a:cubicBezTo>
                    <a:pt x="27" y="18"/>
                    <a:pt x="27" y="18"/>
                    <a:pt x="27" y="18"/>
                  </a:cubicBezTo>
                  <a:cubicBezTo>
                    <a:pt x="26" y="19"/>
                    <a:pt x="26" y="19"/>
                    <a:pt x="26" y="19"/>
                  </a:cubicBezTo>
                  <a:cubicBezTo>
                    <a:pt x="25" y="20"/>
                    <a:pt x="24" y="20"/>
                    <a:pt x="23" y="21"/>
                  </a:cubicBezTo>
                  <a:cubicBezTo>
                    <a:pt x="23" y="21"/>
                    <a:pt x="23" y="21"/>
                    <a:pt x="23" y="21"/>
                  </a:cubicBezTo>
                  <a:cubicBezTo>
                    <a:pt x="22" y="22"/>
                    <a:pt x="22" y="22"/>
                    <a:pt x="22" y="22"/>
                  </a:cubicBezTo>
                  <a:cubicBezTo>
                    <a:pt x="13" y="18"/>
                    <a:pt x="13" y="18"/>
                    <a:pt x="13" y="18"/>
                  </a:cubicBezTo>
                  <a:cubicBezTo>
                    <a:pt x="13" y="19"/>
                    <a:pt x="12" y="20"/>
                    <a:pt x="12" y="20"/>
                  </a:cubicBezTo>
                  <a:cubicBezTo>
                    <a:pt x="12" y="20"/>
                    <a:pt x="12" y="20"/>
                    <a:pt x="12" y="20"/>
                  </a:cubicBezTo>
                  <a:cubicBezTo>
                    <a:pt x="11" y="21"/>
                    <a:pt x="11" y="22"/>
                    <a:pt x="10" y="22"/>
                  </a:cubicBezTo>
                  <a:cubicBezTo>
                    <a:pt x="10" y="22"/>
                    <a:pt x="10" y="22"/>
                    <a:pt x="10" y="22"/>
                  </a:cubicBezTo>
                  <a:cubicBezTo>
                    <a:pt x="17" y="29"/>
                    <a:pt x="17" y="29"/>
                    <a:pt x="17" y="29"/>
                  </a:cubicBezTo>
                  <a:cubicBezTo>
                    <a:pt x="16" y="31"/>
                    <a:pt x="16" y="31"/>
                    <a:pt x="16" y="31"/>
                  </a:cubicBezTo>
                  <a:cubicBezTo>
                    <a:pt x="16" y="32"/>
                    <a:pt x="16" y="33"/>
                    <a:pt x="15" y="34"/>
                  </a:cubicBezTo>
                  <a:cubicBezTo>
                    <a:pt x="15" y="34"/>
                    <a:pt x="15" y="34"/>
                    <a:pt x="15" y="34"/>
                  </a:cubicBezTo>
                  <a:cubicBezTo>
                    <a:pt x="15" y="35"/>
                    <a:pt x="15" y="35"/>
                    <a:pt x="15" y="35"/>
                  </a:cubicBezTo>
                  <a:cubicBezTo>
                    <a:pt x="5" y="36"/>
                    <a:pt x="5" y="36"/>
                    <a:pt x="5" y="36"/>
                  </a:cubicBezTo>
                  <a:cubicBezTo>
                    <a:pt x="5" y="38"/>
                    <a:pt x="5" y="40"/>
                    <a:pt x="5" y="41"/>
                  </a:cubicBezTo>
                  <a:cubicBezTo>
                    <a:pt x="5" y="41"/>
                    <a:pt x="5" y="41"/>
                    <a:pt x="5" y="41"/>
                  </a:cubicBezTo>
                  <a:cubicBezTo>
                    <a:pt x="14" y="44"/>
                    <a:pt x="14" y="44"/>
                    <a:pt x="14" y="44"/>
                  </a:cubicBezTo>
                  <a:cubicBezTo>
                    <a:pt x="14" y="46"/>
                    <a:pt x="14" y="46"/>
                    <a:pt x="14" y="46"/>
                  </a:cubicBezTo>
                  <a:cubicBezTo>
                    <a:pt x="14" y="47"/>
                    <a:pt x="14" y="48"/>
                    <a:pt x="15" y="49"/>
                  </a:cubicBezTo>
                  <a:cubicBezTo>
                    <a:pt x="15" y="49"/>
                    <a:pt x="15" y="49"/>
                    <a:pt x="15" y="49"/>
                  </a:cubicBezTo>
                  <a:cubicBezTo>
                    <a:pt x="15" y="50"/>
                    <a:pt x="15" y="50"/>
                    <a:pt x="15" y="50"/>
                  </a:cubicBezTo>
                  <a:cubicBezTo>
                    <a:pt x="7" y="56"/>
                    <a:pt x="7" y="56"/>
                    <a:pt x="7" y="56"/>
                  </a:cubicBezTo>
                  <a:cubicBezTo>
                    <a:pt x="8" y="58"/>
                    <a:pt x="8" y="59"/>
                    <a:pt x="9" y="61"/>
                  </a:cubicBezTo>
                  <a:cubicBezTo>
                    <a:pt x="9" y="61"/>
                    <a:pt x="9" y="61"/>
                    <a:pt x="9" y="61"/>
                  </a:cubicBezTo>
                  <a:cubicBezTo>
                    <a:pt x="19" y="58"/>
                    <a:pt x="19" y="58"/>
                    <a:pt x="19" y="58"/>
                  </a:cubicBezTo>
                  <a:cubicBezTo>
                    <a:pt x="19" y="60"/>
                    <a:pt x="19" y="60"/>
                    <a:pt x="19" y="60"/>
                  </a:cubicBezTo>
                  <a:cubicBezTo>
                    <a:pt x="20" y="61"/>
                    <a:pt x="21" y="61"/>
                    <a:pt x="22" y="62"/>
                  </a:cubicBezTo>
                  <a:cubicBezTo>
                    <a:pt x="22" y="62"/>
                    <a:pt x="22" y="62"/>
                    <a:pt x="22" y="62"/>
                  </a:cubicBezTo>
                  <a:cubicBezTo>
                    <a:pt x="23" y="63"/>
                    <a:pt x="23" y="63"/>
                    <a:pt x="23" y="63"/>
                  </a:cubicBezTo>
                  <a:cubicBezTo>
                    <a:pt x="19" y="72"/>
                    <a:pt x="19" y="72"/>
                    <a:pt x="19" y="72"/>
                  </a:cubicBezTo>
                  <a:cubicBezTo>
                    <a:pt x="19" y="73"/>
                    <a:pt x="20" y="73"/>
                    <a:pt x="21" y="74"/>
                  </a:cubicBezTo>
                  <a:cubicBezTo>
                    <a:pt x="21" y="74"/>
                    <a:pt x="21" y="74"/>
                    <a:pt x="21" y="74"/>
                  </a:cubicBezTo>
                  <a:cubicBezTo>
                    <a:pt x="21" y="74"/>
                    <a:pt x="22" y="75"/>
                    <a:pt x="23" y="75"/>
                  </a:cubicBezTo>
                  <a:cubicBezTo>
                    <a:pt x="23" y="75"/>
                    <a:pt x="23" y="75"/>
                    <a:pt x="23" y="75"/>
                  </a:cubicBezTo>
                  <a:cubicBezTo>
                    <a:pt x="30" y="68"/>
                    <a:pt x="30" y="68"/>
                    <a:pt x="30" y="68"/>
                  </a:cubicBezTo>
                  <a:cubicBezTo>
                    <a:pt x="31" y="69"/>
                    <a:pt x="31" y="69"/>
                    <a:pt x="31" y="69"/>
                  </a:cubicBezTo>
                  <a:cubicBezTo>
                    <a:pt x="32" y="70"/>
                    <a:pt x="33" y="70"/>
                    <a:pt x="34" y="70"/>
                  </a:cubicBezTo>
                  <a:cubicBezTo>
                    <a:pt x="34" y="70"/>
                    <a:pt x="34" y="70"/>
                    <a:pt x="34" y="70"/>
                  </a:cubicBezTo>
                  <a:cubicBezTo>
                    <a:pt x="36" y="71"/>
                    <a:pt x="36" y="71"/>
                    <a:pt x="36" y="71"/>
                  </a:cubicBezTo>
                  <a:cubicBezTo>
                    <a:pt x="37" y="80"/>
                    <a:pt x="37" y="80"/>
                    <a:pt x="37" y="80"/>
                  </a:cubicBezTo>
                  <a:cubicBezTo>
                    <a:pt x="39" y="81"/>
                    <a:pt x="40" y="81"/>
                    <a:pt x="42" y="81"/>
                  </a:cubicBezTo>
                  <a:close/>
                  <a:moveTo>
                    <a:pt x="73" y="70"/>
                  </a:moveTo>
                  <a:cubicBezTo>
                    <a:pt x="74" y="67"/>
                    <a:pt x="74" y="67"/>
                    <a:pt x="74" y="67"/>
                  </a:cubicBezTo>
                  <a:cubicBezTo>
                    <a:pt x="73" y="70"/>
                    <a:pt x="73" y="70"/>
                    <a:pt x="73"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138"/>
            <p:cNvSpPr>
              <a:spLocks noEditPoints="1"/>
            </p:cNvSpPr>
            <p:nvPr/>
          </p:nvSpPr>
          <p:spPr bwMode="auto">
            <a:xfrm>
              <a:off x="1314450" y="4678363"/>
              <a:ext cx="112712" cy="111125"/>
            </a:xfrm>
            <a:custGeom>
              <a:avLst/>
              <a:gdLst>
                <a:gd name="T0" fmla="*/ 0 w 30"/>
                <a:gd name="T1" fmla="*/ 2147483647 h 29"/>
                <a:gd name="T2" fmla="*/ 2147483647 w 30"/>
                <a:gd name="T3" fmla="*/ 0 h 29"/>
                <a:gd name="T4" fmla="*/ 2147483647 w 30"/>
                <a:gd name="T5" fmla="*/ 0 h 29"/>
                <a:gd name="T6" fmla="*/ 2147483647 w 30"/>
                <a:gd name="T7" fmla="*/ 2147483647 h 29"/>
                <a:gd name="T8" fmla="*/ 2147483647 w 30"/>
                <a:gd name="T9" fmla="*/ 2147483647 h 29"/>
                <a:gd name="T10" fmla="*/ 2147483647 w 30"/>
                <a:gd name="T11" fmla="*/ 2147483647 h 29"/>
                <a:gd name="T12" fmla="*/ 2147483647 w 30"/>
                <a:gd name="T13" fmla="*/ 2147483647 h 29"/>
                <a:gd name="T14" fmla="*/ 0 w 30"/>
                <a:gd name="T15" fmla="*/ 2147483647 h 29"/>
                <a:gd name="T16" fmla="*/ 2147483647 w 30"/>
                <a:gd name="T17" fmla="*/ 2147483647 h 29"/>
                <a:gd name="T18" fmla="*/ 2147483647 w 30"/>
                <a:gd name="T19" fmla="*/ 2147483647 h 29"/>
                <a:gd name="T20" fmla="*/ 2147483647 w 30"/>
                <a:gd name="T21" fmla="*/ 2147483647 h 29"/>
                <a:gd name="T22" fmla="*/ 2147483647 w 30"/>
                <a:gd name="T23" fmla="*/ 2147483647 h 29"/>
                <a:gd name="T24" fmla="*/ 2147483647 w 30"/>
                <a:gd name="T25" fmla="*/ 2147483647 h 29"/>
                <a:gd name="T26" fmla="*/ 2147483647 w 30"/>
                <a:gd name="T27" fmla="*/ 2147483647 h 29"/>
                <a:gd name="T28" fmla="*/ 2147483647 w 30"/>
                <a:gd name="T29" fmla="*/ 2147483647 h 29"/>
                <a:gd name="T30" fmla="*/ 2147483647 w 30"/>
                <a:gd name="T31" fmla="*/ 2147483647 h 29"/>
                <a:gd name="T32" fmla="*/ 2147483647 w 30"/>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29">
                  <a:moveTo>
                    <a:pt x="0" y="15"/>
                  </a:moveTo>
                  <a:cubicBezTo>
                    <a:pt x="0" y="6"/>
                    <a:pt x="7" y="0"/>
                    <a:pt x="15" y="0"/>
                  </a:cubicBezTo>
                  <a:cubicBezTo>
                    <a:pt x="15" y="0"/>
                    <a:pt x="15" y="0"/>
                    <a:pt x="15" y="0"/>
                  </a:cubicBezTo>
                  <a:cubicBezTo>
                    <a:pt x="23" y="0"/>
                    <a:pt x="30" y="6"/>
                    <a:pt x="30" y="15"/>
                  </a:cubicBezTo>
                  <a:cubicBezTo>
                    <a:pt x="30" y="15"/>
                    <a:pt x="30" y="15"/>
                    <a:pt x="30" y="15"/>
                  </a:cubicBezTo>
                  <a:cubicBezTo>
                    <a:pt x="30" y="23"/>
                    <a:pt x="23" y="29"/>
                    <a:pt x="15" y="29"/>
                  </a:cubicBezTo>
                  <a:cubicBezTo>
                    <a:pt x="15" y="29"/>
                    <a:pt x="15" y="29"/>
                    <a:pt x="15" y="29"/>
                  </a:cubicBezTo>
                  <a:cubicBezTo>
                    <a:pt x="7" y="29"/>
                    <a:pt x="0" y="23"/>
                    <a:pt x="0" y="15"/>
                  </a:cubicBezTo>
                  <a:close/>
                  <a:moveTo>
                    <a:pt x="15" y="25"/>
                  </a:moveTo>
                  <a:cubicBezTo>
                    <a:pt x="21" y="25"/>
                    <a:pt x="25" y="20"/>
                    <a:pt x="25" y="15"/>
                  </a:cubicBezTo>
                  <a:cubicBezTo>
                    <a:pt x="25" y="15"/>
                    <a:pt x="25" y="15"/>
                    <a:pt x="25" y="15"/>
                  </a:cubicBezTo>
                  <a:cubicBezTo>
                    <a:pt x="25" y="9"/>
                    <a:pt x="21" y="5"/>
                    <a:pt x="15" y="5"/>
                  </a:cubicBezTo>
                  <a:cubicBezTo>
                    <a:pt x="15" y="5"/>
                    <a:pt x="15" y="5"/>
                    <a:pt x="15" y="5"/>
                  </a:cubicBezTo>
                  <a:cubicBezTo>
                    <a:pt x="9" y="5"/>
                    <a:pt x="5" y="9"/>
                    <a:pt x="5" y="15"/>
                  </a:cubicBezTo>
                  <a:cubicBezTo>
                    <a:pt x="5" y="15"/>
                    <a:pt x="5" y="15"/>
                    <a:pt x="5" y="15"/>
                  </a:cubicBezTo>
                  <a:cubicBezTo>
                    <a:pt x="5" y="15"/>
                    <a:pt x="5" y="15"/>
                    <a:pt x="5" y="15"/>
                  </a:cubicBezTo>
                  <a:cubicBezTo>
                    <a:pt x="5" y="20"/>
                    <a:pt x="9" y="25"/>
                    <a:pt x="15"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3"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跨界：易车联合一直播平台传播</a:t>
            </a:r>
            <a:endParaRPr lang="en-US" altLang="zh-CN" sz="1605" dirty="0">
              <a:latin typeface="微软雅黑" panose="020B0503020204020204" pitchFamily="34" charset="-122"/>
              <a:ea typeface="微软雅黑" panose="020B0503020204020204" pitchFamily="34" charset="-122"/>
            </a:endParaRPr>
          </a:p>
        </p:txBody>
      </p:sp>
      <p:grpSp>
        <p:nvGrpSpPr>
          <p:cNvPr id="33" name="Group 2"/>
          <p:cNvGrpSpPr/>
          <p:nvPr/>
        </p:nvGrpSpPr>
        <p:grpSpPr bwMode="auto">
          <a:xfrm>
            <a:off x="8877967" y="2033742"/>
            <a:ext cx="2702668" cy="2749467"/>
            <a:chOff x="0" y="0"/>
            <a:chExt cx="2200276" cy="2238376"/>
          </a:xfrm>
        </p:grpSpPr>
        <p:sp>
          <p:nvSpPr>
            <p:cNvPr id="36" name="Oval 5"/>
            <p:cNvSpPr/>
            <p:nvPr/>
          </p:nvSpPr>
          <p:spPr bwMode="auto">
            <a:xfrm>
              <a:off x="0" y="0"/>
              <a:ext cx="2200276" cy="2238376"/>
            </a:xfrm>
            <a:prstGeom prst="ellipse">
              <a:avLst/>
            </a:prstGeom>
            <a:noFill/>
            <a:ln w="12700" cap="flat" cmpd="sng">
              <a:solidFill>
                <a:srgbClr val="BFBFBF"/>
              </a:solidFill>
              <a:prstDash val="solid"/>
              <a:miter lim="800000"/>
              <a:headEnd type="none" w="med" len="med"/>
              <a:tailEnd type="none" w="med" len="med"/>
            </a:ln>
            <a:effectLst>
              <a:outerShdw blurRad="63500" algn="ctr"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lIns="45720" rIns="45720" anchor="ctr"/>
            <a:lstStyle/>
            <a:p>
              <a:pPr algn="ctr" defTabSz="1826895"/>
              <a:endParaRPr lang="zh-CN" altLang="zh-CN" sz="3500">
                <a:solidFill>
                  <a:srgbClr val="FFFFFF"/>
                </a:solidFill>
                <a:latin typeface="Calibri" panose="020F0502020204030204" pitchFamily="34" charset="0"/>
                <a:sym typeface="Calibri" panose="020F0502020204030204" pitchFamily="34" charset="0"/>
              </a:endParaRPr>
            </a:p>
          </p:txBody>
        </p:sp>
        <p:sp>
          <p:nvSpPr>
            <p:cNvPr id="34" name="Rectangle 3"/>
            <p:cNvSpPr/>
            <p:nvPr/>
          </p:nvSpPr>
          <p:spPr bwMode="auto">
            <a:xfrm>
              <a:off x="104775" y="1337255"/>
              <a:ext cx="2095500" cy="200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defTabSz="1826895"/>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最活跃的网络交流阵地</a:t>
              </a:r>
              <a:endParaRPr lang="zh-CN" sz="16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5" name="Picture 4" descr="http://img.t.sinajs.cn/t4/style/images/staticlogo/download/Brand_Group/PNG/Cn_Group/Sina_Weibo_Logo_RGB_C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081" y="696493"/>
              <a:ext cx="1140113" cy="346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7" name="Group 2"/>
          <p:cNvGrpSpPr/>
          <p:nvPr/>
        </p:nvGrpSpPr>
        <p:grpSpPr bwMode="auto">
          <a:xfrm>
            <a:off x="4789443" y="2033742"/>
            <a:ext cx="2702668" cy="2749467"/>
            <a:chOff x="0" y="0"/>
            <a:chExt cx="2200276" cy="2238376"/>
          </a:xfrm>
        </p:grpSpPr>
        <p:sp>
          <p:nvSpPr>
            <p:cNvPr id="40" name="Oval 5"/>
            <p:cNvSpPr/>
            <p:nvPr/>
          </p:nvSpPr>
          <p:spPr bwMode="auto">
            <a:xfrm>
              <a:off x="0" y="0"/>
              <a:ext cx="2200276" cy="2238376"/>
            </a:xfrm>
            <a:prstGeom prst="ellipse">
              <a:avLst/>
            </a:prstGeom>
            <a:solidFill>
              <a:schemeClr val="tx1">
                <a:lumMod val="75000"/>
                <a:lumOff val="25000"/>
              </a:schemeClr>
            </a:solidFill>
            <a:ln w="12700" cap="flat" cmpd="sng">
              <a:solidFill>
                <a:srgbClr val="BFBFBF"/>
              </a:solidFill>
              <a:prstDash val="solid"/>
              <a:miter lim="800000"/>
              <a:headEnd type="none" w="med" len="med"/>
              <a:tailEnd type="none" w="med" len="med"/>
            </a:ln>
            <a:effectLst>
              <a:outerShdw blurRad="63500" algn="ctr" rotWithShape="0">
                <a:srgbClr val="000000">
                  <a:alpha val="39999"/>
                </a:srgbClr>
              </a:outerShdw>
            </a:effectLst>
          </p:spPr>
          <p:txBody>
            <a:bodyPr lIns="45720" rIns="45720" anchor="ctr"/>
            <a:lstStyle/>
            <a:p>
              <a:pPr algn="ctr" defTabSz="1826895"/>
              <a:endParaRPr lang="zh-CN" altLang="zh-CN" sz="3500">
                <a:solidFill>
                  <a:srgbClr val="FFFFFF"/>
                </a:solidFill>
                <a:latin typeface="Calibri" panose="020F0502020204030204" pitchFamily="34" charset="0"/>
                <a:sym typeface="Calibri" panose="020F0502020204030204" pitchFamily="34" charset="0"/>
              </a:endParaRPr>
            </a:p>
          </p:txBody>
        </p:sp>
        <p:sp>
          <p:nvSpPr>
            <p:cNvPr id="38" name="Rectangle 3"/>
            <p:cNvSpPr/>
            <p:nvPr/>
          </p:nvSpPr>
          <p:spPr bwMode="auto">
            <a:xfrm>
              <a:off x="104775" y="1337255"/>
              <a:ext cx="2095500" cy="200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defTabSz="1826895"/>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当下最具实力的直播平台</a:t>
              </a:r>
              <a:endParaRPr 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 name="Group 2"/>
          <p:cNvGrpSpPr/>
          <p:nvPr/>
        </p:nvGrpSpPr>
        <p:grpSpPr bwMode="auto">
          <a:xfrm>
            <a:off x="653622" y="2033742"/>
            <a:ext cx="2702668" cy="2749467"/>
            <a:chOff x="0" y="0"/>
            <a:chExt cx="2200276" cy="2238376"/>
          </a:xfrm>
        </p:grpSpPr>
        <p:sp>
          <p:nvSpPr>
            <p:cNvPr id="44" name="Oval 5"/>
            <p:cNvSpPr/>
            <p:nvPr/>
          </p:nvSpPr>
          <p:spPr bwMode="auto">
            <a:xfrm>
              <a:off x="0" y="0"/>
              <a:ext cx="2200276" cy="2238376"/>
            </a:xfrm>
            <a:prstGeom prst="ellipse">
              <a:avLst/>
            </a:prstGeom>
            <a:solidFill>
              <a:schemeClr val="bg1">
                <a:lumMod val="65000"/>
              </a:schemeClr>
            </a:solidFill>
            <a:ln w="12700" cap="flat" cmpd="sng">
              <a:solidFill>
                <a:srgbClr val="BFBFBF"/>
              </a:solidFill>
              <a:prstDash val="solid"/>
              <a:miter lim="800000"/>
              <a:headEnd type="none" w="med" len="med"/>
              <a:tailEnd type="none" w="med" len="med"/>
            </a:ln>
            <a:effectLst>
              <a:outerShdw blurRad="63500" algn="ctr" rotWithShape="0">
                <a:srgbClr val="000000">
                  <a:alpha val="39999"/>
                </a:srgbClr>
              </a:outerShdw>
            </a:effectLst>
          </p:spPr>
          <p:txBody>
            <a:bodyPr lIns="45720" rIns="45720" anchor="ctr"/>
            <a:lstStyle/>
            <a:p>
              <a:pPr algn="ctr" defTabSz="1826895"/>
              <a:endParaRPr lang="zh-CN" altLang="zh-CN" sz="3500">
                <a:solidFill>
                  <a:srgbClr val="FFFFFF"/>
                </a:solidFill>
                <a:latin typeface="Calibri" panose="020F0502020204030204" pitchFamily="34" charset="0"/>
                <a:sym typeface="Calibri" panose="020F0502020204030204" pitchFamily="34" charset="0"/>
              </a:endParaRPr>
            </a:p>
          </p:txBody>
        </p:sp>
        <p:sp>
          <p:nvSpPr>
            <p:cNvPr id="42" name="Rectangle 3"/>
            <p:cNvSpPr/>
            <p:nvPr/>
          </p:nvSpPr>
          <p:spPr bwMode="auto">
            <a:xfrm>
              <a:off x="104775" y="1337255"/>
              <a:ext cx="2095500" cy="2004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pPr algn="ctr" defTabSz="1826895"/>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最专业的汽车营销平台</a:t>
              </a:r>
              <a:endParaRPr lang="zh-CN"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5" name="AutoShape 19"/>
          <p:cNvSpPr/>
          <p:nvPr/>
        </p:nvSpPr>
        <p:spPr bwMode="auto">
          <a:xfrm>
            <a:off x="3741681" y="3024512"/>
            <a:ext cx="6794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344"/>
                </a:moveTo>
                <a:lnTo>
                  <a:pt x="7360" y="7344"/>
                </a:lnTo>
                <a:lnTo>
                  <a:pt x="7360" y="0"/>
                </a:lnTo>
                <a:lnTo>
                  <a:pt x="14240" y="0"/>
                </a:lnTo>
                <a:lnTo>
                  <a:pt x="14240" y="7344"/>
                </a:lnTo>
                <a:lnTo>
                  <a:pt x="21600" y="7344"/>
                </a:lnTo>
                <a:lnTo>
                  <a:pt x="21600" y="14256"/>
                </a:lnTo>
                <a:lnTo>
                  <a:pt x="14240" y="14256"/>
                </a:lnTo>
                <a:lnTo>
                  <a:pt x="14240" y="21600"/>
                </a:lnTo>
                <a:lnTo>
                  <a:pt x="7360" y="21600"/>
                </a:lnTo>
                <a:lnTo>
                  <a:pt x="7360" y="14256"/>
                </a:lnTo>
                <a:lnTo>
                  <a:pt x="0" y="14256"/>
                </a:lnTo>
                <a:close/>
              </a:path>
            </a:pathLst>
          </a:custGeom>
          <a:solidFill>
            <a:srgbClr val="7E7E7E"/>
          </a:solidFill>
          <a:ln w="12700" cap="flat" cmpd="sng">
            <a:solidFill>
              <a:srgbClr val="7E7E7E"/>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defTabSz="1826895"/>
            <a:endParaRPr lang="zh-CN" altLang="zh-CN" sz="3500">
              <a:solidFill>
                <a:srgbClr val="FFFFFF"/>
              </a:solidFill>
              <a:latin typeface="Calibri" panose="020F0502020204030204" pitchFamily="34" charset="0"/>
              <a:sym typeface="Calibri" panose="020F0502020204030204" pitchFamily="34" charset="0"/>
            </a:endParaRPr>
          </a:p>
        </p:txBody>
      </p:sp>
      <p:sp>
        <p:nvSpPr>
          <p:cNvPr id="46" name="AutoShape 19"/>
          <p:cNvSpPr/>
          <p:nvPr/>
        </p:nvSpPr>
        <p:spPr bwMode="auto">
          <a:xfrm>
            <a:off x="7866991" y="3070337"/>
            <a:ext cx="6794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344"/>
                </a:moveTo>
                <a:lnTo>
                  <a:pt x="7360" y="7344"/>
                </a:lnTo>
                <a:lnTo>
                  <a:pt x="7360" y="0"/>
                </a:lnTo>
                <a:lnTo>
                  <a:pt x="14240" y="0"/>
                </a:lnTo>
                <a:lnTo>
                  <a:pt x="14240" y="7344"/>
                </a:lnTo>
                <a:lnTo>
                  <a:pt x="21600" y="7344"/>
                </a:lnTo>
                <a:lnTo>
                  <a:pt x="21600" y="14256"/>
                </a:lnTo>
                <a:lnTo>
                  <a:pt x="14240" y="14256"/>
                </a:lnTo>
                <a:lnTo>
                  <a:pt x="14240" y="21600"/>
                </a:lnTo>
                <a:lnTo>
                  <a:pt x="7360" y="21600"/>
                </a:lnTo>
                <a:lnTo>
                  <a:pt x="7360" y="14256"/>
                </a:lnTo>
                <a:lnTo>
                  <a:pt x="0" y="14256"/>
                </a:lnTo>
                <a:close/>
              </a:path>
            </a:pathLst>
          </a:custGeom>
          <a:solidFill>
            <a:srgbClr val="7E7E7E"/>
          </a:solidFill>
          <a:ln w="12700" cap="flat" cmpd="sng">
            <a:solidFill>
              <a:srgbClr val="7E7E7E"/>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defTabSz="1826895"/>
            <a:endParaRPr lang="zh-CN" altLang="zh-CN" sz="3500">
              <a:solidFill>
                <a:srgbClr val="FFFFFF"/>
              </a:solidFill>
              <a:latin typeface="Calibri" panose="020F0502020204030204" pitchFamily="34" charset="0"/>
              <a:sym typeface="Calibri" panose="020F0502020204030204" pitchFamily="34" charset="0"/>
            </a:endParaRPr>
          </a:p>
        </p:txBody>
      </p:sp>
      <p:pic>
        <p:nvPicPr>
          <p:cNvPr id="47" name="Picture 17" descr="image1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7361" y="2922496"/>
            <a:ext cx="1206832" cy="341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 name="Picture 1" descr="D:\VI文件\易车logo最终\易车logo最终\易车\易车logo-03.jpg"/>
          <p:cNvPicPr>
            <a:picLocks noChangeAspect="1" noChangeArrowheads="1"/>
          </p:cNvPicPr>
          <p:nvPr/>
        </p:nvPicPr>
        <p:blipFill>
          <a:blip r:embed="rId4" cstate="print">
            <a:clrChange>
              <a:clrFrom>
                <a:srgbClr val="FFFFFF"/>
              </a:clrFrom>
              <a:clrTo>
                <a:srgbClr val="FFFFFF">
                  <a:alpha val="0"/>
                </a:srgbClr>
              </a:clrTo>
            </a:clrChange>
          </a:blip>
          <a:srcRect l="31808" t="29997" r="29803" b="47353"/>
          <a:stretch>
            <a:fillRect/>
          </a:stretch>
        </p:blipFill>
        <p:spPr bwMode="auto">
          <a:xfrm>
            <a:off x="1506463" y="2953503"/>
            <a:ext cx="996985" cy="415916"/>
          </a:xfrm>
          <a:prstGeom prst="rect">
            <a:avLst/>
          </a:prstGeom>
          <a:noFill/>
        </p:spPr>
      </p:pic>
      <p:sp>
        <p:nvSpPr>
          <p:cNvPr id="49" name="矩形 48"/>
          <p:cNvSpPr/>
          <p:nvPr/>
        </p:nvSpPr>
        <p:spPr>
          <a:xfrm>
            <a:off x="325613" y="5084877"/>
            <a:ext cx="11759024" cy="761745"/>
          </a:xfrm>
          <a:prstGeom prst="rect">
            <a:avLst/>
          </a:prstGeom>
        </p:spPr>
        <p:txBody>
          <a:bodyPr wrap="square" lIns="68570" tIns="34289" rIns="68570" bIns="34289">
            <a:spAutoFit/>
          </a:bodyPr>
          <a:lstStyle/>
          <a:p>
            <a:pPr algn="ctr" defTabSz="1826895">
              <a:lnSpc>
                <a:spcPct val="150000"/>
              </a:lnSpc>
            </a:pPr>
            <a:r>
              <a:rPr kumimoji="1" lang="zh-CN" altLang="en-US" sz="1600" b="1" dirty="0">
                <a:latin typeface="微软雅黑" panose="020B0503020204020204" pitchFamily="34" charset="-122"/>
                <a:ea typeface="微软雅黑" panose="020B0503020204020204" pitchFamily="34" charset="-122"/>
                <a:cs typeface="Arial" panose="020B0604020202020204"/>
              </a:rPr>
              <a:t>一直播以新浪微博为强大的后盾，</a:t>
            </a:r>
            <a:r>
              <a:rPr kumimoji="1" lang="zh-CN" altLang="zh-CN" sz="1600" b="1" dirty="0">
                <a:latin typeface="微软雅黑" panose="020B0503020204020204" pitchFamily="34" charset="-122"/>
                <a:ea typeface="微软雅黑" panose="020B0503020204020204" pitchFamily="34" charset="-122"/>
                <a:cs typeface="Arial" panose="020B0604020202020204"/>
                <a:sym typeface="微软雅黑" panose="020B0503020204020204" pitchFamily="34" charset="-122"/>
              </a:rPr>
              <a:t>品牌官方微博直播可同步PUSH微博粉丝秒拍+小咖秀+一直播＋微博四大流量入口</a:t>
            </a:r>
            <a:endParaRPr kumimoji="1" lang="en-US" altLang="zh-CN" sz="1600" b="1" dirty="0">
              <a:latin typeface="微软雅黑" panose="020B0503020204020204" pitchFamily="34" charset="-122"/>
              <a:ea typeface="微软雅黑" panose="020B0503020204020204" pitchFamily="34" charset="-122"/>
              <a:cs typeface="Arial" panose="020B0604020202020204"/>
              <a:sym typeface="微软雅黑" panose="020B0503020204020204" pitchFamily="34" charset="-122"/>
            </a:endParaRPr>
          </a:p>
          <a:p>
            <a:pPr algn="ctr" defTabSz="1826895">
              <a:lnSpc>
                <a:spcPct val="150000"/>
              </a:lnSpc>
            </a:pPr>
            <a:r>
              <a:rPr kumimoji="1" lang="zh-CN" altLang="en-US" sz="1400" dirty="0">
                <a:latin typeface="微软雅黑" panose="020B0503020204020204" pitchFamily="34" charset="-122"/>
                <a:ea typeface="微软雅黑" panose="020B0503020204020204" pitchFamily="34" charset="-122"/>
                <a:cs typeface="Arial" panose="020B0604020202020204"/>
              </a:rPr>
              <a:t>已成为当下最具实力的直播平台，易车与一直播平台联合，将有效扩散英菲尼迪此次驾控赛的活动信息</a:t>
            </a:r>
          </a:p>
        </p:txBody>
      </p:sp>
      <p:sp>
        <p:nvSpPr>
          <p:cNvPr id="19"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pic>
        <p:nvPicPr>
          <p:cNvPr id="2" name="内容占位符 21">
            <a:extLst>
              <a:ext uri="{FF2B5EF4-FFF2-40B4-BE49-F238E27FC236}">
                <a16:creationId xmlns:a16="http://schemas.microsoft.com/office/drawing/2014/main" id="{394AA98A-F973-4626-98B8-030CE8FBC4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pic>
        <p:nvPicPr>
          <p:cNvPr id="3" name="图片 2">
            <a:extLst>
              <a:ext uri="{FF2B5EF4-FFF2-40B4-BE49-F238E27FC236}">
                <a16:creationId xmlns:a16="http://schemas.microsoft.com/office/drawing/2014/main" id="{0BF5F419-979C-408D-ACE7-4E3462EAEE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7967" y="500972"/>
            <a:ext cx="2847079" cy="6828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000250" y="1504671"/>
            <a:ext cx="8191501" cy="2215991"/>
            <a:chOff x="1568667" y="1504671"/>
            <a:chExt cx="8191501" cy="2215991"/>
          </a:xfrm>
        </p:grpSpPr>
        <p:sp>
          <p:nvSpPr>
            <p:cNvPr id="6" name="文本框 5"/>
            <p:cNvSpPr txBox="1"/>
            <p:nvPr/>
          </p:nvSpPr>
          <p:spPr>
            <a:xfrm>
              <a:off x="1568667" y="1504671"/>
              <a:ext cx="3697016" cy="2215991"/>
            </a:xfrm>
            <a:prstGeom prst="rect">
              <a:avLst/>
            </a:prstGeom>
            <a:noFill/>
          </p:spPr>
          <p:txBody>
            <a:bodyPr wrap="square" rtlCol="0">
              <a:spAutoFit/>
            </a:bodyPr>
            <a:lstStyle/>
            <a:p>
              <a:r>
                <a:rPr lang="en-US" altLang="zh-CN" sz="13800" dirty="0">
                  <a:solidFill>
                    <a:schemeClr val="bg1">
                      <a:lumMod val="95000"/>
                    </a:schemeClr>
                  </a:solidFill>
                  <a:latin typeface="Impact" panose="020B0806030902050204" pitchFamily="34" charset="0"/>
                  <a:ea typeface="BatangChe" panose="02030609000101010101" pitchFamily="49" charset="-127"/>
                </a:rPr>
                <a:t>01</a:t>
              </a:r>
              <a:endParaRPr lang="zh-CN" altLang="en-US" sz="13800" dirty="0">
                <a:solidFill>
                  <a:schemeClr val="bg1">
                    <a:lumMod val="95000"/>
                  </a:schemeClr>
                </a:solidFill>
                <a:latin typeface="Impact" panose="020B0806030902050204" pitchFamily="34" charset="0"/>
                <a:ea typeface="BatangChe" panose="02030609000101010101" pitchFamily="49" charset="-127"/>
              </a:endParaRPr>
            </a:p>
          </p:txBody>
        </p:sp>
        <p:cxnSp>
          <p:nvCxnSpPr>
            <p:cNvPr id="8" name="直接连接符 7"/>
            <p:cNvCxnSpPr/>
            <p:nvPr/>
          </p:nvCxnSpPr>
          <p:spPr>
            <a:xfrm>
              <a:off x="3417174" y="2881494"/>
              <a:ext cx="6192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385643" y="2155404"/>
              <a:ext cx="6374525" cy="646331"/>
            </a:xfrm>
            <a:prstGeom prst="rect">
              <a:avLst/>
            </a:prstGeom>
            <a:noFill/>
          </p:spPr>
          <p:txBody>
            <a:bodyPr wrap="square" rtlCol="0">
              <a:spAutoFit/>
            </a:bodyPr>
            <a:lstStyle/>
            <a:p>
              <a:r>
                <a:rPr lang="zh-CN" altLang="en-US" sz="3600" b="1" dirty="0">
                  <a:solidFill>
                    <a:schemeClr val="accent4">
                      <a:lumMod val="50000"/>
                    </a:schemeClr>
                  </a:solidFill>
                  <a:latin typeface="微软雅黑" panose="020B0503020204020204" pitchFamily="34" charset="-122"/>
                  <a:ea typeface="微软雅黑" panose="020B0503020204020204" pitchFamily="34" charset="-122"/>
                </a:rPr>
                <a:t>品牌合作回顾</a:t>
              </a:r>
              <a:r>
                <a:rPr lang="en-US" altLang="zh-CN" sz="3600" b="1" dirty="0">
                  <a:solidFill>
                    <a:schemeClr val="accent4">
                      <a:lumMod val="50000"/>
                    </a:schemeClr>
                  </a:solidFill>
                  <a:latin typeface="微软雅黑" panose="020B0503020204020204" pitchFamily="34" charset="-122"/>
                  <a:ea typeface="微软雅黑" panose="020B0503020204020204" pitchFamily="34" charset="-122"/>
                </a:rPr>
                <a:t>&amp;</a:t>
              </a:r>
              <a:r>
                <a:rPr lang="zh-CN" altLang="en-US" sz="3600" b="1" dirty="0">
                  <a:solidFill>
                    <a:schemeClr val="accent4">
                      <a:lumMod val="50000"/>
                    </a:schemeClr>
                  </a:solidFill>
                  <a:latin typeface="微软雅黑" panose="020B0503020204020204" pitchFamily="34" charset="-122"/>
                  <a:ea typeface="微软雅黑" panose="020B0503020204020204" pitchFamily="34" charset="-122"/>
                </a:rPr>
                <a:t>媒体介绍</a:t>
              </a:r>
            </a:p>
          </p:txBody>
        </p:sp>
        <p:sp>
          <p:nvSpPr>
            <p:cNvPr id="10" name="矩形 9"/>
            <p:cNvSpPr/>
            <p:nvPr/>
          </p:nvSpPr>
          <p:spPr>
            <a:xfrm>
              <a:off x="3417175" y="2993125"/>
              <a:ext cx="2513252" cy="276999"/>
            </a:xfrm>
            <a:prstGeom prst="rect">
              <a:avLst/>
            </a:prstGeom>
          </p:spPr>
          <p:txBody>
            <a:bodyPr wrap="none">
              <a:spAutoFit/>
            </a:bodyPr>
            <a:lstStyle/>
            <a:p>
              <a:r>
                <a:rPr lang="en-US" altLang="zh-CN" sz="1200" dirty="0">
                  <a:solidFill>
                    <a:schemeClr val="accent4">
                      <a:lumMod val="90000"/>
                    </a:schemeClr>
                  </a:solidFill>
                  <a:latin typeface="微软雅黑" panose="020B0503020204020204" pitchFamily="34" charset="-122"/>
                  <a:ea typeface="微软雅黑" panose="020B0503020204020204" pitchFamily="34" charset="-122"/>
                </a:rPr>
                <a:t>BRAND COOPERATION REVIEW</a:t>
              </a:r>
              <a:endParaRPr lang="zh-CN" altLang="en-US" sz="1200" dirty="0">
                <a:solidFill>
                  <a:schemeClr val="accent4">
                    <a:lumMod val="90000"/>
                  </a:schemeClr>
                </a:solidFill>
                <a:latin typeface="微软雅黑" panose="020B0503020204020204" pitchFamily="34" charset="-122"/>
                <a:ea typeface="微软雅黑" panose="020B0503020204020204" pitchFamily="34" charset="-122"/>
              </a:endParaRPr>
            </a:p>
          </p:txBody>
        </p:sp>
      </p:grpSp>
      <p:sp>
        <p:nvSpPr>
          <p:cNvPr id="17" name="TextBox 5"/>
          <p:cNvSpPr txBox="1"/>
          <p:nvPr/>
        </p:nvSpPr>
        <p:spPr>
          <a:xfrm>
            <a:off x="3871765" y="1871199"/>
            <a:ext cx="786754" cy="253916"/>
          </a:xfrm>
          <a:prstGeom prst="rect">
            <a:avLst/>
          </a:prstGeom>
          <a:noFill/>
        </p:spPr>
        <p:txBody>
          <a:bodyPr wrap="none" rtlCol="0" anchor="ctr">
            <a:spAutoFit/>
          </a:bodyPr>
          <a:lstStyle/>
          <a:p>
            <a:r>
              <a:rPr lang="en-US" sz="1050" spc="30" baseline="0" dirty="0">
                <a:latin typeface="微软雅黑" panose="020B0503020204020204" pitchFamily="34" charset="-122"/>
                <a:ea typeface="微软雅黑" panose="020B0503020204020204" pitchFamily="34" charset="-122"/>
              </a:rPr>
              <a:t>INFINITI </a:t>
            </a:r>
          </a:p>
        </p:txBody>
      </p:sp>
      <p:sp>
        <p:nvSpPr>
          <p:cNvPr id="3" name="直角三角形 2"/>
          <p:cNvSpPr/>
          <p:nvPr/>
        </p:nvSpPr>
        <p:spPr>
          <a:xfrm flipH="1">
            <a:off x="2774730" y="3720662"/>
            <a:ext cx="8939047" cy="2175645"/>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a:off x="471352" y="3271346"/>
            <a:ext cx="4021820" cy="2624960"/>
          </a:xfrm>
          <a:prstGeom prst="rtTriangle">
            <a:avLst/>
          </a:prstGeom>
          <a:blipFill dpi="0" rotWithShape="1">
            <a:blip r:embed="rId2" cstate="print"/>
            <a:srcRect/>
            <a:tile tx="-806450" ty="-1714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endParaRPr lang="zh-CN" altLang="en-US" sz="2400" dirty="0">
              <a:solidFill>
                <a:schemeClr val="accent4">
                  <a:lumMod val="50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4642757" y="1998157"/>
            <a:ext cx="468000" cy="0"/>
          </a:xfrm>
          <a:prstGeom prst="line">
            <a:avLst/>
          </a:prstGeom>
          <a:ln w="57150">
            <a:gradFill>
              <a:gsLst>
                <a:gs pos="0">
                  <a:schemeClr val="accent1">
                    <a:lumMod val="5000"/>
                    <a:lumOff val="95000"/>
                  </a:schemeClr>
                </a:gs>
                <a:gs pos="62000">
                  <a:schemeClr val="bg1">
                    <a:lumMod val="85000"/>
                  </a:schemeClr>
                </a:gs>
                <a:gs pos="83000">
                  <a:schemeClr val="bg1">
                    <a:lumMod val="7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10294883" y="2305149"/>
            <a:ext cx="378372" cy="378372"/>
            <a:chOff x="9837683" y="457200"/>
            <a:chExt cx="819807" cy="819807"/>
          </a:xfrm>
        </p:grpSpPr>
        <p:sp>
          <p:nvSpPr>
            <p:cNvPr id="18" name="椭圆 17"/>
            <p:cNvSpPr/>
            <p:nvPr/>
          </p:nvSpPr>
          <p:spPr>
            <a:xfrm>
              <a:off x="9837683" y="457200"/>
              <a:ext cx="819807" cy="81980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10033813" y="674521"/>
              <a:ext cx="427546" cy="38516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flipV="1">
            <a:off x="4873597" y="2457087"/>
            <a:ext cx="1683860" cy="168463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zh-CN" altLang="en-US"/>
          </a:p>
        </p:txBody>
      </p:sp>
      <p:sp>
        <p:nvSpPr>
          <p:cNvPr id="25" name="矩形 24"/>
          <p:cNvSpPr/>
          <p:nvPr/>
        </p:nvSpPr>
        <p:spPr>
          <a:xfrm rot="5400000">
            <a:off x="7901429" y="1165823"/>
            <a:ext cx="412221" cy="2994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9" name="矩形 28"/>
          <p:cNvSpPr/>
          <p:nvPr/>
        </p:nvSpPr>
        <p:spPr>
          <a:xfrm>
            <a:off x="6519361" y="2867363"/>
            <a:ext cx="4852606" cy="292386"/>
          </a:xfrm>
          <a:prstGeom prst="rect">
            <a:avLst/>
          </a:prstGeom>
          <a:effectLst/>
        </p:spPr>
        <p:txBody>
          <a:bodyPr wrap="none" lIns="91438" tIns="45719" rIns="91438" bIns="45719">
            <a:spAutoFit/>
          </a:bodyPr>
          <a:lstStyle/>
          <a:p>
            <a:r>
              <a:rPr lang="zh-CN" altLang="en-US" sz="1300" dirty="0">
                <a:ea typeface="微软雅黑" panose="020B0503020204020204" pitchFamily="34" charset="-122"/>
              </a:rPr>
              <a:t>车坛大咖亲临现场指导，主编讲述赛事经历，线上网友互动热炒</a:t>
            </a:r>
          </a:p>
        </p:txBody>
      </p:sp>
      <p:cxnSp>
        <p:nvCxnSpPr>
          <p:cNvPr id="31" name="直接连接符 30"/>
          <p:cNvCxnSpPr/>
          <p:nvPr/>
        </p:nvCxnSpPr>
        <p:spPr>
          <a:xfrm>
            <a:off x="6626097" y="3185200"/>
            <a:ext cx="4393507" cy="0"/>
          </a:xfrm>
          <a:prstGeom prst="line">
            <a:avLst/>
          </a:prstGeom>
          <a:ln>
            <a:solidFill>
              <a:srgbClr val="2C7AAB"/>
            </a:solidFill>
            <a:prstDash val="sysDot"/>
          </a:ln>
        </p:spPr>
        <p:style>
          <a:lnRef idx="1">
            <a:schemeClr val="accent1"/>
          </a:lnRef>
          <a:fillRef idx="0">
            <a:schemeClr val="accent1"/>
          </a:fillRef>
          <a:effectRef idx="0">
            <a:schemeClr val="accent1"/>
          </a:effectRef>
          <a:fontRef idx="minor">
            <a:schemeClr val="tx1"/>
          </a:fontRef>
        </p:style>
      </p:cxnSp>
      <p:sp>
        <p:nvSpPr>
          <p:cNvPr id="32" name="Footer Text"/>
          <p:cNvSpPr txBox="1"/>
          <p:nvPr/>
        </p:nvSpPr>
        <p:spPr>
          <a:xfrm>
            <a:off x="6589777" y="3217888"/>
            <a:ext cx="4997809" cy="984885"/>
          </a:xfrm>
          <a:prstGeom prst="rect">
            <a:avLst/>
          </a:prstGeom>
          <a:noFill/>
        </p:spPr>
        <p:txBody>
          <a:bodyPr wrap="square" lIns="0" tIns="0" rIns="0" bIns="0" rtlCol="0">
            <a:spAutoFit/>
          </a:bodyPr>
          <a:lstStyle/>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大咖：车坛大咖亲临现场指导参赛选手</a:t>
            </a:r>
            <a:endParaRPr lang="en-US" altLang="zh-CN" sz="1600" dirty="0">
              <a:latin typeface="微软雅黑" panose="020B0503020204020204" pitchFamily="34" charset="-122"/>
              <a:ea typeface="微软雅黑" panose="020B0503020204020204" pitchFamily="34" charset="-122"/>
            </a:endParaRPr>
          </a:p>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专业：线上专题吸引网友互动进行热炒；易车主编讲述整个赛事经历</a:t>
            </a:r>
            <a:endParaRPr lang="en-US" altLang="zh-CN" sz="1600" dirty="0">
              <a:latin typeface="微软雅黑" panose="020B0503020204020204" pitchFamily="34" charset="-122"/>
              <a:ea typeface="微软雅黑" panose="020B0503020204020204" pitchFamily="34" charset="-122"/>
            </a:endParaRPr>
          </a:p>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跨界：易车一直播持续合作直播赛事</a:t>
            </a:r>
            <a:endParaRPr lang="en-US" sz="1600" dirty="0">
              <a:latin typeface="微软雅黑" panose="020B0503020204020204" pitchFamily="34" charset="-122"/>
              <a:ea typeface="微软雅黑" panose="020B0503020204020204" pitchFamily="34" charset="-122"/>
            </a:endParaRPr>
          </a:p>
        </p:txBody>
      </p:sp>
      <p:sp>
        <p:nvSpPr>
          <p:cNvPr id="35" name="矩形 34"/>
          <p:cNvSpPr/>
          <p:nvPr/>
        </p:nvSpPr>
        <p:spPr>
          <a:xfrm>
            <a:off x="4954796" y="3150605"/>
            <a:ext cx="1598515" cy="523220"/>
          </a:xfrm>
          <a:prstGeom prst="rect">
            <a:avLst/>
          </a:prstGeom>
        </p:spPr>
        <p:txBody>
          <a:bodyPr wrap="none">
            <a:spAutoFit/>
          </a:bodyPr>
          <a:lstStyle/>
          <a:p>
            <a:r>
              <a:rPr lang="en-US" altLang="zh-CN" sz="2800" dirty="0">
                <a:solidFill>
                  <a:schemeClr val="bg1"/>
                </a:solidFill>
                <a:latin typeface="Impact" panose="020B0806030902050204" pitchFamily="34" charset="0"/>
                <a:ea typeface="DotumChe" panose="020B0609000101010101" pitchFamily="49" charset="-127"/>
              </a:rPr>
              <a:t>Semifinal</a:t>
            </a:r>
          </a:p>
        </p:txBody>
      </p:sp>
      <p:sp>
        <p:nvSpPr>
          <p:cNvPr id="36" name="矩形 35"/>
          <p:cNvSpPr/>
          <p:nvPr/>
        </p:nvSpPr>
        <p:spPr>
          <a:xfrm>
            <a:off x="6393075" y="2423332"/>
            <a:ext cx="3400580" cy="492438"/>
          </a:xfrm>
          <a:prstGeom prst="rect">
            <a:avLst/>
          </a:prstGeom>
        </p:spPr>
        <p:txBody>
          <a:bodyPr wrap="square" lIns="121917" tIns="60958" rIns="121917" bIns="60958">
            <a:spAutoFit/>
          </a:bodyPr>
          <a:lstStyle/>
          <a:p>
            <a:pPr algn="ctr"/>
            <a:r>
              <a:rPr lang="zh-CN" altLang="en-US" sz="2400" b="1" dirty="0">
                <a:latin typeface="微软雅黑" panose="020B0503020204020204" pitchFamily="34" charset="-122"/>
                <a:ea typeface="微软雅黑" panose="020B0503020204020204" pitchFamily="34" charset="-122"/>
              </a:rPr>
              <a:t>敢，驭巅峰</a:t>
            </a:r>
            <a:endParaRPr lang="en-US" altLang="zh-CN" sz="2400" b="1" dirty="0">
              <a:latin typeface="微软雅黑" panose="020B0503020204020204" pitchFamily="34" charset="-122"/>
              <a:ea typeface="微软雅黑" panose="020B0503020204020204" pitchFamily="34" charset="-122"/>
            </a:endParaRPr>
          </a:p>
        </p:txBody>
      </p:sp>
      <p:sp>
        <p:nvSpPr>
          <p:cNvPr id="37" name="矩形 36"/>
          <p:cNvSpPr/>
          <p:nvPr/>
        </p:nvSpPr>
        <p:spPr>
          <a:xfrm>
            <a:off x="5701798" y="2617975"/>
            <a:ext cx="861768" cy="369328"/>
          </a:xfrm>
          <a:prstGeom prst="rect">
            <a:avLst/>
          </a:prstGeom>
        </p:spPr>
        <p:txBody>
          <a:bodyPr wrap="none" lIns="121917" tIns="60958" rIns="121917" bIns="60958">
            <a:spAutoFit/>
          </a:bodyPr>
          <a:lstStyle/>
          <a:p>
            <a:pPr algn="r"/>
            <a:r>
              <a:rPr lang="zh-CN" altLang="en-US" sz="1600" dirty="0">
                <a:solidFill>
                  <a:schemeClr val="bg1"/>
                </a:solidFill>
                <a:latin typeface="微软雅黑" panose="020B0503020204020204" pitchFamily="34" charset="-122"/>
                <a:ea typeface="微软雅黑" panose="020B0503020204020204" pitchFamily="34" charset="-122"/>
              </a:rPr>
              <a:t>半决赛</a:t>
            </a:r>
            <a:endParaRPr lang="en-US" altLang="zh-CN" sz="1600" dirty="0">
              <a:solidFill>
                <a:schemeClr val="bg1"/>
              </a:solidFill>
              <a:latin typeface="微软雅黑" panose="020B0503020204020204" pitchFamily="34" charset="-122"/>
              <a:ea typeface="微软雅黑" panose="020B0503020204020204" pitchFamily="34" charset="-122"/>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882" y="2457088"/>
            <a:ext cx="4108777" cy="16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大咖：体验营销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车坛大咖亲临现场指导参赛选手</a:t>
            </a:r>
            <a:endParaRPr lang="en-US" altLang="zh-CN" sz="1605" dirty="0">
              <a:latin typeface="微软雅黑" panose="020B0503020204020204" pitchFamily="34" charset="-122"/>
              <a:ea typeface="微软雅黑" panose="020B0503020204020204" pitchFamily="34" charset="-122"/>
            </a:endParaRPr>
          </a:p>
        </p:txBody>
      </p:sp>
      <p:grpSp>
        <p:nvGrpSpPr>
          <p:cNvPr id="25" name="组合 24"/>
          <p:cNvGrpSpPr/>
          <p:nvPr/>
        </p:nvGrpSpPr>
        <p:grpSpPr>
          <a:xfrm>
            <a:off x="359251" y="1568931"/>
            <a:ext cx="3691122" cy="3970157"/>
            <a:chOff x="254626" y="1504163"/>
            <a:chExt cx="4717424" cy="5074044"/>
          </a:xfrm>
        </p:grpSpPr>
        <p:pic>
          <p:nvPicPr>
            <p:cNvPr id="30" name="Picture 2" descr="http://www.zhenhaotv.com/cache/1477040096648546.png"/>
            <p:cNvPicPr>
              <a:picLocks noChangeAspect="1" noChangeArrowheads="1"/>
            </p:cNvPicPr>
            <p:nvPr/>
          </p:nvPicPr>
          <p:blipFill rotWithShape="1">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Lst>
            </a:blip>
            <a:srcRect r="-50"/>
            <a:stretch>
              <a:fillRect/>
            </a:stretch>
          </p:blipFill>
          <p:spPr bwMode="auto">
            <a:xfrm>
              <a:off x="254626" y="1504163"/>
              <a:ext cx="4717424" cy="3390229"/>
            </a:xfrm>
            <a:prstGeom prst="rect">
              <a:avLst/>
            </a:prstGeom>
            <a:noFill/>
            <a:extLst>
              <a:ext uri="{909E8E84-426E-40DD-AFC4-6F175D3DCCD1}">
                <a14:hiddenFill xmlns:a14="http://schemas.microsoft.com/office/drawing/2010/main">
                  <a:solidFill>
                    <a:srgbClr val="FFFFFF"/>
                  </a:solidFill>
                </a14:hiddenFill>
              </a:ext>
            </a:extLst>
          </p:spPr>
        </p:pic>
        <p:sp>
          <p:nvSpPr>
            <p:cNvPr id="33" name="圆角矩形标注 32"/>
            <p:cNvSpPr/>
            <p:nvPr/>
          </p:nvSpPr>
          <p:spPr>
            <a:xfrm>
              <a:off x="465493" y="4750372"/>
              <a:ext cx="4506557" cy="1827835"/>
            </a:xfrm>
            <a:prstGeom prst="wedgeRoundRectCallout">
              <a:avLst>
                <a:gd name="adj1" fmla="val -5371"/>
                <a:gd name="adj2" fmla="val -75853"/>
                <a:gd name="adj3" fmla="val 16667"/>
              </a:avLst>
            </a:prstGeom>
            <a:solidFill>
              <a:schemeClr val="tx1">
                <a:lumMod val="65000"/>
                <a:lumOff val="35000"/>
              </a:schemeClr>
            </a:solidFill>
          </p:spPr>
          <p:txBody>
            <a:bodyPr wrap="square" anchor="ctr" anchorCtr="0">
              <a:spAutoFit/>
            </a:bodyPr>
            <a:lstStyle/>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易车</a:t>
              </a:r>
              <a:endParaRPr lang="en-US" altLang="zh-CN" b="1" dirty="0">
                <a:solidFill>
                  <a:schemeClr val="bg1"/>
                </a:solidFill>
                <a:latin typeface="微软雅黑" panose="020B0503020204020204" pitchFamily="34" charset="-122"/>
                <a:ea typeface="微软雅黑" panose="020B0503020204020204" pitchFamily="34" charset="-122"/>
              </a:endParaRPr>
            </a:p>
            <a:p>
              <a:r>
                <a:rPr lang="zh-CN" altLang="en-US" sz="5400" b="1" dirty="0">
                  <a:solidFill>
                    <a:schemeClr val="bg1"/>
                  </a:solidFill>
                  <a:latin typeface="微软雅黑" panose="020B0503020204020204" pitchFamily="34" charset="-122"/>
                  <a:ea typeface="微软雅黑" panose="020B0503020204020204" pitchFamily="34" charset="-122"/>
                </a:rPr>
                <a:t>独家</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grpSp>
      <p:sp>
        <p:nvSpPr>
          <p:cNvPr id="34" name="文本框 6"/>
          <p:cNvSpPr txBox="1"/>
          <p:nvPr/>
        </p:nvSpPr>
        <p:spPr>
          <a:xfrm>
            <a:off x="2204812" y="4144220"/>
            <a:ext cx="1836860" cy="1446550"/>
          </a:xfrm>
          <a:prstGeom prst="rect">
            <a:avLst/>
          </a:prstGeom>
          <a:noFill/>
        </p:spPr>
        <p:txBody>
          <a:bodyPr wrap="square" rtlCol="0">
            <a:spAutoFit/>
          </a:bodyPr>
          <a:lstStyle/>
          <a:p>
            <a:r>
              <a:rPr lang="en-US" altLang="zh-CN" sz="8800" dirty="0">
                <a:solidFill>
                  <a:schemeClr val="bg1"/>
                </a:solidFill>
                <a:latin typeface="Impact" panose="020B0806030902050204" pitchFamily="34" charset="0"/>
              </a:rPr>
              <a:t>KOL</a:t>
            </a:r>
            <a:endParaRPr lang="zh-CN" altLang="en-US" sz="3200" dirty="0">
              <a:solidFill>
                <a:schemeClr val="bg1"/>
              </a:solidFill>
              <a:latin typeface="Impact" panose="020B0806030902050204" pitchFamily="34" charset="0"/>
            </a:endParaRPr>
          </a:p>
        </p:txBody>
      </p:sp>
      <p:pic>
        <p:nvPicPr>
          <p:cNvPr id="35" name="图片 34" descr="SpechtPrius.jpg"/>
          <p:cNvPicPr>
            <a:picLocks noChangeAspect="1"/>
          </p:cNvPicPr>
          <p:nvPr/>
        </p:nvPicPr>
        <p:blipFill>
          <a:blip r:embed="rId4" cstate="print"/>
          <a:srcRect b="12059"/>
          <a:stretch>
            <a:fillRect/>
          </a:stretch>
        </p:blipFill>
        <p:spPr>
          <a:xfrm>
            <a:off x="4240036" y="2276627"/>
            <a:ext cx="1815266" cy="1256800"/>
          </a:xfrm>
          <a:prstGeom prst="rect">
            <a:avLst/>
          </a:prstGeom>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8936" y="2276627"/>
            <a:ext cx="1739164" cy="12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4513" y="2276627"/>
            <a:ext cx="1624355" cy="12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4382675" y="3708878"/>
            <a:ext cx="1529986" cy="505565"/>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rPr>
              <a:t>欧洲大神</a:t>
            </a:r>
            <a:endParaRPr lang="en-US" altLang="zh-CN" b="1" dirty="0">
              <a:latin typeface="微软雅黑" panose="020B0503020204020204" pitchFamily="34" charset="-122"/>
              <a:ea typeface="微软雅黑" panose="020B0503020204020204" pitchFamily="34" charset="-122"/>
            </a:endParaRPr>
          </a:p>
          <a:p>
            <a:pPr algn="ctr"/>
            <a:r>
              <a:rPr lang="de-DE" altLang="zh-CN" b="1" dirty="0">
                <a:latin typeface="微软雅黑" panose="020B0503020204020204" pitchFamily="34" charset="-122"/>
                <a:ea typeface="微软雅黑" panose="020B0503020204020204" pitchFamily="34" charset="-122"/>
                <a:cs typeface="Arial" panose="020B0604020202020204" pitchFamily="34" charset="0"/>
              </a:rPr>
              <a:t>Michael Specht</a:t>
            </a:r>
            <a:endParaRPr lang="zh-CN" altLang="en-US" b="1" dirty="0">
              <a:latin typeface="微软雅黑" panose="020B0503020204020204" pitchFamily="34" charset="-122"/>
              <a:ea typeface="微软雅黑" panose="020B0503020204020204" pitchFamily="34" charset="-122"/>
            </a:endParaRPr>
          </a:p>
        </p:txBody>
      </p:sp>
      <p:sp>
        <p:nvSpPr>
          <p:cNvPr id="36" name="矩形 35"/>
          <p:cNvSpPr/>
          <p:nvPr/>
        </p:nvSpPr>
        <p:spPr>
          <a:xfrm>
            <a:off x="6775176" y="3695184"/>
            <a:ext cx="866683" cy="505565"/>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rPr>
              <a:t>职业车手</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rPr>
              <a:t>中谷名彦</a:t>
            </a:r>
            <a:endParaRPr lang="zh-CN" altLang="en-US" b="1" dirty="0">
              <a:latin typeface="微软雅黑" panose="020B0503020204020204" pitchFamily="34" charset="-122"/>
              <a:ea typeface="微软雅黑" panose="020B0503020204020204" pitchFamily="34" charset="-122"/>
            </a:endParaRPr>
          </a:p>
        </p:txBody>
      </p:sp>
      <p:sp>
        <p:nvSpPr>
          <p:cNvPr id="37" name="矩形 36"/>
          <p:cNvSpPr/>
          <p:nvPr/>
        </p:nvSpPr>
        <p:spPr>
          <a:xfrm>
            <a:off x="8477276" y="3695183"/>
            <a:ext cx="1338829" cy="646331"/>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rPr>
              <a:t>车坛小霸王</a:t>
            </a:r>
            <a:endParaRPr lang="en-US" altLang="zh-CN" b="1" dirty="0">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rPr>
              <a:t>陈震</a:t>
            </a:r>
            <a:endParaRPr lang="zh-CN" altLang="en-US" b="1" dirty="0">
              <a:latin typeface="微软雅黑" panose="020B0503020204020204" pitchFamily="34" charset="-122"/>
              <a:ea typeface="微软雅黑" panose="020B0503020204020204" pitchFamily="34" charset="-122"/>
            </a:endParaRPr>
          </a:p>
        </p:txBody>
      </p:sp>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63393" y="2276627"/>
            <a:ext cx="1740184" cy="12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矩形 39"/>
          <p:cNvSpPr/>
          <p:nvPr/>
        </p:nvSpPr>
        <p:spPr>
          <a:xfrm>
            <a:off x="10580024" y="3695182"/>
            <a:ext cx="1107996" cy="646331"/>
          </a:xfrm>
          <a:prstGeom prst="rect">
            <a:avLst/>
          </a:prstGeom>
        </p:spPr>
        <p:txBody>
          <a:bodyPr wrap="none">
            <a:spAutoFit/>
          </a:bodyPr>
          <a:lstStyle/>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rPr>
              <a:t>汽车说客</a:t>
            </a:r>
            <a:endParaRPr lang="en-US" altLang="zh-CN" b="1" dirty="0">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rPr>
              <a:t>李老鼠</a:t>
            </a:r>
            <a:endParaRPr lang="zh-CN" altLang="en-US" b="1" dirty="0">
              <a:latin typeface="微软雅黑" panose="020B0503020204020204" pitchFamily="34" charset="-122"/>
              <a:ea typeface="微软雅黑" panose="020B0503020204020204" pitchFamily="34" charset="-122"/>
            </a:endParaRPr>
          </a:p>
        </p:txBody>
      </p:sp>
      <p:sp>
        <p:nvSpPr>
          <p:cNvPr id="41" name="矩形 40"/>
          <p:cNvSpPr/>
          <p:nvPr/>
        </p:nvSpPr>
        <p:spPr>
          <a:xfrm>
            <a:off x="4240035" y="4574216"/>
            <a:ext cx="7763541" cy="909478"/>
          </a:xfrm>
          <a:prstGeom prst="rect">
            <a:avLst/>
          </a:prstGeom>
        </p:spPr>
        <p:txBody>
          <a:bodyPr wrap="square" lIns="68570" tIns="34289" rIns="68570" bIns="34289">
            <a:spAutoFit/>
          </a:bodyPr>
          <a:lstStyle/>
          <a:p>
            <a:pPr algn="ctr">
              <a:lnSpc>
                <a:spcPct val="130000"/>
              </a:lnSpc>
            </a:pPr>
            <a:r>
              <a:rPr kumimoji="1" lang="zh-CN" altLang="en-US" dirty="0">
                <a:latin typeface="微软雅黑" panose="020B0503020204020204" pitchFamily="34" charset="-122"/>
                <a:ea typeface="微软雅黑" panose="020B0503020204020204" pitchFamily="34" charset="-122"/>
                <a:cs typeface="Arial" panose="020B0604020202020204"/>
              </a:rPr>
              <a:t>易车将在每一站半决赛邀请一位车坛大咖亲临现场为参赛选手作指导</a:t>
            </a:r>
            <a:endParaRPr kumimoji="1" lang="en-US" altLang="zh-CN" dirty="0">
              <a:latin typeface="微软雅黑" panose="020B0503020204020204" pitchFamily="34" charset="-122"/>
              <a:ea typeface="微软雅黑" panose="020B0503020204020204" pitchFamily="34" charset="-122"/>
              <a:cs typeface="Arial" panose="020B0604020202020204"/>
            </a:endParaRPr>
          </a:p>
          <a:p>
            <a:pPr algn="ctr">
              <a:lnSpc>
                <a:spcPct val="130000"/>
              </a:lnSpc>
            </a:pPr>
            <a:r>
              <a:rPr kumimoji="1" lang="zh-CN" altLang="en-US" dirty="0">
                <a:latin typeface="微软雅黑" panose="020B0503020204020204" pitchFamily="34" charset="-122"/>
                <a:ea typeface="微软雅黑" panose="020B0503020204020204" pitchFamily="34" charset="-122"/>
                <a:cs typeface="Arial" panose="020B0604020202020204"/>
              </a:rPr>
              <a:t>利用大咖的专业</a:t>
            </a:r>
            <a:r>
              <a:rPr kumimoji="1"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a:rPr>
              <a:t>权威性</a:t>
            </a:r>
            <a:r>
              <a:rPr kumimoji="1" lang="zh-CN" altLang="en-US" dirty="0">
                <a:latin typeface="微软雅黑" panose="020B0503020204020204" pitchFamily="34" charset="-122"/>
                <a:ea typeface="微软雅黑" panose="020B0503020204020204" pitchFamily="34" charset="-122"/>
                <a:cs typeface="Arial" panose="020B0604020202020204"/>
              </a:rPr>
              <a:t>和</a:t>
            </a:r>
            <a:r>
              <a:rPr kumimoji="1"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a:rPr>
              <a:t>影响力</a:t>
            </a:r>
            <a:r>
              <a:rPr kumimoji="1" lang="zh-CN" altLang="en-US" dirty="0">
                <a:latin typeface="微软雅黑" panose="020B0503020204020204" pitchFamily="34" charset="-122"/>
                <a:ea typeface="微软雅黑" panose="020B0503020204020204" pitchFamily="34" charset="-122"/>
                <a:cs typeface="Arial" panose="020B0604020202020204"/>
              </a:rPr>
              <a:t>，引发车坛震动，吸引</a:t>
            </a:r>
            <a:r>
              <a:rPr kumimoji="1" lang="zh-CN" altLang="en-US" sz="2400" b="1" dirty="0">
                <a:solidFill>
                  <a:srgbClr val="C00000"/>
                </a:solidFill>
                <a:latin typeface="微软雅黑" panose="020B0503020204020204" pitchFamily="34" charset="-122"/>
                <a:ea typeface="微软雅黑" panose="020B0503020204020204" pitchFamily="34" charset="-122"/>
                <a:cs typeface="Arial" panose="020B0604020202020204"/>
              </a:rPr>
              <a:t>最大关注</a:t>
            </a:r>
          </a:p>
        </p:txBody>
      </p:sp>
      <p:sp>
        <p:nvSpPr>
          <p:cNvPr id="17"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专业：互动专题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线上投票互动热炒赛事</a:t>
            </a:r>
            <a:endParaRPr lang="en-US" altLang="zh-CN" sz="1605" dirty="0">
              <a:latin typeface="微软雅黑" panose="020B0503020204020204" pitchFamily="34" charset="-122"/>
              <a:ea typeface="微软雅黑" panose="020B0503020204020204" pitchFamily="34" charset="-122"/>
            </a:endParaRPr>
          </a:p>
        </p:txBody>
      </p:sp>
      <p:sp>
        <p:nvSpPr>
          <p:cNvPr id="19" name="矩形 18"/>
          <p:cNvSpPr/>
          <p:nvPr/>
        </p:nvSpPr>
        <p:spPr>
          <a:xfrm>
            <a:off x="432976" y="5226768"/>
            <a:ext cx="11759024" cy="430372"/>
          </a:xfrm>
          <a:prstGeom prst="rect">
            <a:avLst/>
          </a:prstGeom>
        </p:spPr>
        <p:txBody>
          <a:bodyPr wrap="square" lIns="68570" tIns="34289" rIns="68570" bIns="34289">
            <a:spAutoFit/>
          </a:bodyPr>
          <a:lstStyle/>
          <a:p>
            <a:pPr algn="ctr">
              <a:lnSpc>
                <a:spcPct val="130000"/>
              </a:lnSpc>
            </a:pPr>
            <a:r>
              <a:rPr kumimoji="1" lang="zh-CN" altLang="en-US" sz="2000" b="1" dirty="0">
                <a:latin typeface="微软雅黑" panose="020B0503020204020204" pitchFamily="34" charset="-122"/>
                <a:ea typeface="微软雅黑" panose="020B0503020204020204" pitchFamily="34" charset="-122"/>
                <a:cs typeface="Arial" panose="020B0604020202020204"/>
              </a:rPr>
              <a:t>为你心目中的巅峰英雄投票</a:t>
            </a:r>
          </a:p>
        </p:txBody>
      </p:sp>
      <p:grpSp>
        <p:nvGrpSpPr>
          <p:cNvPr id="3" name="组合 2"/>
          <p:cNvGrpSpPr/>
          <p:nvPr/>
        </p:nvGrpSpPr>
        <p:grpSpPr>
          <a:xfrm>
            <a:off x="432977" y="2623261"/>
            <a:ext cx="11370460" cy="2398556"/>
            <a:chOff x="432976" y="2242893"/>
            <a:chExt cx="14145191" cy="2983875"/>
          </a:xfrm>
        </p:grpSpPr>
        <p:sp>
          <p:nvSpPr>
            <p:cNvPr id="2" name="矩形 1"/>
            <p:cNvSpPr/>
            <p:nvPr/>
          </p:nvSpPr>
          <p:spPr>
            <a:xfrm>
              <a:off x="432976" y="2254469"/>
              <a:ext cx="2774731" cy="2972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矩形 20"/>
            <p:cNvSpPr/>
            <p:nvPr/>
          </p:nvSpPr>
          <p:spPr>
            <a:xfrm>
              <a:off x="4038024" y="2254468"/>
              <a:ext cx="2774731" cy="2972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矩形 21"/>
            <p:cNvSpPr/>
            <p:nvPr/>
          </p:nvSpPr>
          <p:spPr>
            <a:xfrm>
              <a:off x="7805983" y="2242893"/>
              <a:ext cx="2774731" cy="2972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矩形 22"/>
            <p:cNvSpPr/>
            <p:nvPr/>
          </p:nvSpPr>
          <p:spPr>
            <a:xfrm>
              <a:off x="11803436" y="2254469"/>
              <a:ext cx="2774731" cy="2972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4" name="矩形 3"/>
          <p:cNvSpPr/>
          <p:nvPr/>
        </p:nvSpPr>
        <p:spPr>
          <a:xfrm>
            <a:off x="994198" y="2887405"/>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北京赛区</a:t>
            </a:r>
          </a:p>
        </p:txBody>
      </p:sp>
      <p:sp>
        <p:nvSpPr>
          <p:cNvPr id="26" name="矩形 25"/>
          <p:cNvSpPr/>
          <p:nvPr/>
        </p:nvSpPr>
        <p:spPr>
          <a:xfrm>
            <a:off x="3892077" y="2887405"/>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上海赛区</a:t>
            </a:r>
          </a:p>
        </p:txBody>
      </p:sp>
      <p:sp>
        <p:nvSpPr>
          <p:cNvPr id="27" name="矩形 26"/>
          <p:cNvSpPr/>
          <p:nvPr/>
        </p:nvSpPr>
        <p:spPr>
          <a:xfrm>
            <a:off x="6920911" y="2887405"/>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广州赛区</a:t>
            </a:r>
          </a:p>
        </p:txBody>
      </p:sp>
      <p:sp>
        <p:nvSpPr>
          <p:cNvPr id="28" name="矩形 27"/>
          <p:cNvSpPr/>
          <p:nvPr/>
        </p:nvSpPr>
        <p:spPr>
          <a:xfrm>
            <a:off x="10134220" y="2887405"/>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成都赛区</a:t>
            </a:r>
          </a:p>
        </p:txBody>
      </p:sp>
      <p:sp>
        <p:nvSpPr>
          <p:cNvPr id="29" name="矩形 28"/>
          <p:cNvSpPr/>
          <p:nvPr/>
        </p:nvSpPr>
        <p:spPr>
          <a:xfrm>
            <a:off x="432976" y="1785941"/>
            <a:ext cx="11759024" cy="629401"/>
          </a:xfrm>
          <a:prstGeom prst="rect">
            <a:avLst/>
          </a:prstGeom>
        </p:spPr>
        <p:txBody>
          <a:bodyPr wrap="square" lIns="68570" tIns="34289" rIns="68570" bIns="34289">
            <a:spAutoFit/>
          </a:bodyPr>
          <a:lstStyle/>
          <a:p>
            <a:pPr>
              <a:lnSpc>
                <a:spcPct val="130000"/>
              </a:lnSpc>
            </a:pPr>
            <a:r>
              <a:rPr kumimoji="1" lang="zh-CN" altLang="en-US" sz="1400" dirty="0">
                <a:latin typeface="微软雅黑" panose="020B0503020204020204" pitchFamily="34" charset="-122"/>
                <a:ea typeface="微软雅黑" panose="020B0503020204020204" pitchFamily="34" charset="-122"/>
                <a:cs typeface="Arial" panose="020B0604020202020204"/>
              </a:rPr>
              <a:t>搭建专题，专题中除承载活动报道文章视频外，还将设置投票互动，网友在每个半决赛赛区投选</a:t>
            </a:r>
            <a:r>
              <a:rPr kumimoji="1" lang="en-US" altLang="zh-CN" sz="1400" dirty="0">
                <a:latin typeface="微软雅黑" panose="020B0503020204020204" pitchFamily="34" charset="-122"/>
                <a:ea typeface="微软雅黑" panose="020B0503020204020204" pitchFamily="34" charset="-122"/>
                <a:cs typeface="Arial" panose="020B0604020202020204"/>
              </a:rPr>
              <a:t>5</a:t>
            </a:r>
            <a:r>
              <a:rPr kumimoji="1" lang="zh-CN" altLang="en-US" sz="1400" dirty="0">
                <a:latin typeface="微软雅黑" panose="020B0503020204020204" pitchFamily="34" charset="-122"/>
                <a:ea typeface="微软雅黑" panose="020B0503020204020204" pitchFamily="34" charset="-122"/>
                <a:cs typeface="Arial" panose="020B0604020202020204"/>
              </a:rPr>
              <a:t>名选手，参与投票的网友均有机会获得礼品，以及跟随</a:t>
            </a:r>
            <a:r>
              <a:rPr kumimoji="1" lang="en-US" altLang="zh-CN" sz="1400" dirty="0">
                <a:latin typeface="微软雅黑" panose="020B0503020204020204" pitchFamily="34" charset="-122"/>
                <a:ea typeface="微软雅黑" panose="020B0503020204020204" pitchFamily="34" charset="-122"/>
                <a:cs typeface="Arial" panose="020B0604020202020204"/>
              </a:rPr>
              <a:t>HIT FM</a:t>
            </a:r>
            <a:r>
              <a:rPr kumimoji="1" lang="zh-CN" altLang="en-US" sz="1400" dirty="0">
                <a:latin typeface="微软雅黑" panose="020B0503020204020204" pitchFamily="34" charset="-122"/>
                <a:ea typeface="微软雅黑" panose="020B0503020204020204" pitchFamily="34" charset="-122"/>
                <a:cs typeface="Arial" panose="020B0604020202020204"/>
              </a:rPr>
              <a:t>主播国鹏观看决赛的机会</a:t>
            </a:r>
          </a:p>
        </p:txBody>
      </p:sp>
      <p:sp>
        <p:nvSpPr>
          <p:cNvPr id="5" name="矩形 4"/>
          <p:cNvSpPr/>
          <p:nvPr/>
        </p:nvSpPr>
        <p:spPr>
          <a:xfrm>
            <a:off x="910365" y="4430110"/>
            <a:ext cx="1260271" cy="39413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投票</a:t>
            </a:r>
          </a:p>
        </p:txBody>
      </p:sp>
      <p:sp>
        <p:nvSpPr>
          <p:cNvPr id="31" name="矩形 30"/>
          <p:cNvSpPr/>
          <p:nvPr/>
        </p:nvSpPr>
        <p:spPr>
          <a:xfrm>
            <a:off x="3850770" y="4430110"/>
            <a:ext cx="1260271" cy="39413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投票</a:t>
            </a:r>
          </a:p>
        </p:txBody>
      </p:sp>
      <p:sp>
        <p:nvSpPr>
          <p:cNvPr id="32" name="矩形 31"/>
          <p:cNvSpPr/>
          <p:nvPr/>
        </p:nvSpPr>
        <p:spPr>
          <a:xfrm>
            <a:off x="6852844" y="4430110"/>
            <a:ext cx="1260271" cy="39413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投票</a:t>
            </a:r>
          </a:p>
        </p:txBody>
      </p:sp>
      <p:sp>
        <p:nvSpPr>
          <p:cNvPr id="39" name="矩形 38"/>
          <p:cNvSpPr/>
          <p:nvPr/>
        </p:nvSpPr>
        <p:spPr>
          <a:xfrm>
            <a:off x="10058082" y="4430110"/>
            <a:ext cx="1260271" cy="39413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投票</a:t>
            </a:r>
          </a:p>
        </p:txBody>
      </p:sp>
      <p:sp>
        <p:nvSpPr>
          <p:cNvPr id="43" name="矩形 42"/>
          <p:cNvSpPr/>
          <p:nvPr/>
        </p:nvSpPr>
        <p:spPr>
          <a:xfrm>
            <a:off x="620698" y="3350329"/>
            <a:ext cx="1854995" cy="953723"/>
          </a:xfrm>
          <a:prstGeom prst="rect">
            <a:avLst/>
          </a:prstGeom>
        </p:spPr>
        <p:txBody>
          <a:bodyPr wrap="none">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4</a:t>
            </a:r>
          </a:p>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2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5</a:t>
            </a:r>
          </a:p>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6</a:t>
            </a:r>
            <a:endParaRPr lang="zh-CN" altLang="en-US" sz="1600" dirty="0">
              <a:latin typeface="微软雅黑" panose="020B0503020204020204" pitchFamily="34" charset="-122"/>
              <a:ea typeface="微软雅黑" panose="020B0503020204020204" pitchFamily="34" charset="-122"/>
            </a:endParaRPr>
          </a:p>
        </p:txBody>
      </p:sp>
      <p:sp>
        <p:nvSpPr>
          <p:cNvPr id="50" name="矩形 49"/>
          <p:cNvSpPr/>
          <p:nvPr/>
        </p:nvSpPr>
        <p:spPr>
          <a:xfrm>
            <a:off x="3518577" y="3341024"/>
            <a:ext cx="1854995" cy="953723"/>
          </a:xfrm>
          <a:prstGeom prst="rect">
            <a:avLst/>
          </a:prstGeom>
        </p:spPr>
        <p:txBody>
          <a:bodyPr wrap="none">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4</a:t>
            </a:r>
          </a:p>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2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5</a:t>
            </a:r>
          </a:p>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6</a:t>
            </a:r>
            <a:endParaRPr lang="zh-CN" altLang="en-US" sz="1600" dirty="0">
              <a:latin typeface="微软雅黑" panose="020B0503020204020204" pitchFamily="34" charset="-122"/>
              <a:ea typeface="微软雅黑" panose="020B0503020204020204" pitchFamily="34" charset="-122"/>
            </a:endParaRPr>
          </a:p>
        </p:txBody>
      </p:sp>
      <p:sp>
        <p:nvSpPr>
          <p:cNvPr id="51" name="矩形 50"/>
          <p:cNvSpPr/>
          <p:nvPr/>
        </p:nvSpPr>
        <p:spPr>
          <a:xfrm>
            <a:off x="6555481" y="3350329"/>
            <a:ext cx="1854995" cy="953723"/>
          </a:xfrm>
          <a:prstGeom prst="rect">
            <a:avLst/>
          </a:prstGeom>
        </p:spPr>
        <p:txBody>
          <a:bodyPr wrap="none">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4</a:t>
            </a:r>
          </a:p>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2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5</a:t>
            </a:r>
          </a:p>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6</a:t>
            </a:r>
            <a:endParaRPr lang="zh-CN" altLang="en-US" sz="1600" dirty="0">
              <a:latin typeface="微软雅黑" panose="020B0503020204020204" pitchFamily="34" charset="-122"/>
              <a:ea typeface="微软雅黑" panose="020B0503020204020204" pitchFamily="34" charset="-122"/>
            </a:endParaRPr>
          </a:p>
        </p:txBody>
      </p:sp>
      <p:sp>
        <p:nvSpPr>
          <p:cNvPr id="52" name="矩形 51"/>
          <p:cNvSpPr/>
          <p:nvPr/>
        </p:nvSpPr>
        <p:spPr>
          <a:xfrm>
            <a:off x="9760720" y="3350329"/>
            <a:ext cx="1854995" cy="953723"/>
          </a:xfrm>
          <a:prstGeom prst="rect">
            <a:avLst/>
          </a:prstGeom>
        </p:spPr>
        <p:txBody>
          <a:bodyPr wrap="none">
            <a:spAutoFit/>
          </a:bodyPr>
          <a:lstStyle/>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4</a:t>
            </a:r>
          </a:p>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2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5</a:t>
            </a:r>
          </a:p>
          <a:p>
            <a:pPr>
              <a:lnSpc>
                <a:spcPct val="120000"/>
              </a:lnSpc>
            </a:pP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选手</a:t>
            </a:r>
            <a:r>
              <a:rPr lang="en-US" altLang="zh-CN" sz="1600" dirty="0">
                <a:latin typeface="微软雅黑" panose="020B0503020204020204" pitchFamily="34" charset="-122"/>
                <a:ea typeface="微软雅黑" panose="020B0503020204020204" pitchFamily="34" charset="-122"/>
              </a:rPr>
              <a:t>6</a:t>
            </a:r>
            <a:endParaRPr lang="zh-CN" altLang="en-US" sz="1600" dirty="0">
              <a:latin typeface="微软雅黑" panose="020B0503020204020204" pitchFamily="34" charset="-122"/>
              <a:ea typeface="微软雅黑" panose="020B0503020204020204" pitchFamily="34" charset="-122"/>
            </a:endParaRPr>
          </a:p>
        </p:txBody>
      </p:sp>
      <p:sp>
        <p:nvSpPr>
          <p:cNvPr id="25"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pic>
        <p:nvPicPr>
          <p:cNvPr id="6" name="内容占位符 21">
            <a:extLst>
              <a:ext uri="{FF2B5EF4-FFF2-40B4-BE49-F238E27FC236}">
                <a16:creationId xmlns:a16="http://schemas.microsoft.com/office/drawing/2014/main" id="{D7A43539-A255-4E1E-8A7A-A16D14F3C3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专业：内容营销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优质内容传播活动，传递产品力</a:t>
            </a:r>
            <a:endParaRPr lang="en-US" altLang="zh-CN" sz="1605" dirty="0">
              <a:latin typeface="微软雅黑" panose="020B0503020204020204" pitchFamily="34" charset="-122"/>
              <a:ea typeface="微软雅黑" panose="020B0503020204020204" pitchFamily="34" charset="-122"/>
            </a:endParaRPr>
          </a:p>
        </p:txBody>
      </p:sp>
      <p:sp>
        <p:nvSpPr>
          <p:cNvPr id="29" name="矩形 28"/>
          <p:cNvSpPr/>
          <p:nvPr/>
        </p:nvSpPr>
        <p:spPr>
          <a:xfrm>
            <a:off x="2727434" y="1928275"/>
            <a:ext cx="8986159" cy="1454242"/>
          </a:xfrm>
          <a:prstGeom prst="rect">
            <a:avLst/>
          </a:prstGeom>
        </p:spPr>
        <p:txBody>
          <a:bodyPr wrap="square" lIns="68570" tIns="34289" rIns="68570" bIns="34289">
            <a:spAutoFit/>
          </a:bodyPr>
          <a:lstStyle/>
          <a:p>
            <a:pPr>
              <a:lnSpc>
                <a:spcPct val="150000"/>
              </a:lnSpc>
            </a:pPr>
            <a:r>
              <a:rPr kumimoji="1" lang="en-US" altLang="zh-CN" sz="1600" b="1" dirty="0">
                <a:latin typeface="微软雅黑" panose="020B0503020204020204" pitchFamily="34" charset="-122"/>
                <a:ea typeface="微软雅黑" panose="020B0503020204020204" pitchFamily="34" charset="-122"/>
                <a:cs typeface="Arial" panose="020B0604020202020204"/>
              </a:rPr>
              <a:t>《</a:t>
            </a:r>
            <a:r>
              <a:rPr kumimoji="1" lang="zh-CN" altLang="en-US" sz="1600" b="1" dirty="0">
                <a:latin typeface="微软雅黑" panose="020B0503020204020204" pitchFamily="34" charset="-122"/>
                <a:ea typeface="微软雅黑" panose="020B0503020204020204" pitchFamily="34" charset="-122"/>
                <a:cs typeface="Arial" panose="020B0604020202020204"/>
              </a:rPr>
              <a:t>主编和他的朋友们</a:t>
            </a:r>
            <a:r>
              <a:rPr kumimoji="1" lang="en-US" altLang="zh-CN" sz="1600" b="1" dirty="0">
                <a:latin typeface="微软雅黑" panose="020B0503020204020204" pitchFamily="34" charset="-122"/>
                <a:ea typeface="微软雅黑" panose="020B0503020204020204" pitchFamily="34" charset="-122"/>
                <a:cs typeface="Arial" panose="020B0604020202020204"/>
              </a:rPr>
              <a:t>》</a:t>
            </a:r>
          </a:p>
          <a:p>
            <a:pPr>
              <a:lnSpc>
                <a:spcPct val="150000"/>
              </a:lnSpc>
            </a:pPr>
            <a:r>
              <a:rPr kumimoji="1" lang="zh-CN" altLang="en-US" sz="1200" dirty="0">
                <a:latin typeface="微软雅黑" panose="020B0503020204020204" pitchFamily="34" charset="-122"/>
                <a:ea typeface="微软雅黑" panose="020B0503020204020204" pitchFamily="34" charset="-122"/>
                <a:cs typeface="Arial" panose="020B0604020202020204"/>
              </a:rPr>
              <a:t>易车主编与朋友们参与到活动中，以一个</a:t>
            </a:r>
            <a:r>
              <a:rPr kumimoji="1"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a:rPr>
              <a:t>活动经历者的角度</a:t>
            </a:r>
            <a:r>
              <a:rPr kumimoji="1" lang="zh-CN" altLang="en-US" sz="1200" dirty="0">
                <a:latin typeface="微软雅黑" panose="020B0503020204020204" pitchFamily="34" charset="-122"/>
                <a:ea typeface="微软雅黑" panose="020B0503020204020204" pitchFamily="34" charset="-122"/>
                <a:cs typeface="Arial" panose="020B0604020202020204"/>
              </a:rPr>
              <a:t>，利用与朋友聊天的轻松语境，更加有</a:t>
            </a:r>
            <a:r>
              <a:rPr kumimoji="1"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a:rPr>
              <a:t>亲和力</a:t>
            </a:r>
            <a:r>
              <a:rPr kumimoji="1" lang="zh-CN" altLang="en-US" sz="1200" dirty="0">
                <a:latin typeface="微软雅黑" panose="020B0503020204020204" pitchFamily="34" charset="-122"/>
                <a:ea typeface="微软雅黑" panose="020B0503020204020204" pitchFamily="34" charset="-122"/>
                <a:cs typeface="Arial" panose="020B0604020202020204"/>
              </a:rPr>
              <a:t>和</a:t>
            </a:r>
            <a:r>
              <a:rPr kumimoji="1"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a:rPr>
              <a:t>代入感</a:t>
            </a:r>
            <a:r>
              <a:rPr kumimoji="1" lang="zh-CN" altLang="en-US" sz="1200" dirty="0">
                <a:latin typeface="微软雅黑" panose="020B0503020204020204" pitchFamily="34" charset="-122"/>
                <a:ea typeface="微软雅黑" panose="020B0503020204020204" pitchFamily="34" charset="-122"/>
                <a:cs typeface="Arial" panose="020B0604020202020204"/>
              </a:rPr>
              <a:t>的介绍此次活动中的见闻以及车型产品力</a:t>
            </a:r>
            <a:endParaRPr kumimoji="1" lang="en-US" altLang="zh-CN" sz="1200" dirty="0">
              <a:latin typeface="微软雅黑" panose="020B0503020204020204" pitchFamily="34" charset="-122"/>
              <a:ea typeface="微软雅黑" panose="020B0503020204020204" pitchFamily="34" charset="-122"/>
              <a:cs typeface="Arial" panose="020B0604020202020204"/>
            </a:endParaRPr>
          </a:p>
          <a:p>
            <a:pPr>
              <a:lnSpc>
                <a:spcPct val="150000"/>
              </a:lnSpc>
            </a:pPr>
            <a:r>
              <a:rPr kumimoji="1" lang="zh-CN" altLang="en-US" sz="1200" dirty="0">
                <a:latin typeface="微软雅黑" panose="020B0503020204020204" pitchFamily="34" charset="-122"/>
                <a:ea typeface="微软雅黑" panose="020B0503020204020204" pitchFamily="34" charset="-122"/>
                <a:cs typeface="Arial" panose="020B0604020202020204"/>
              </a:rPr>
              <a:t>主编可以专业角度切入，而主编的朋友则会以自身感性的角度进行阐述，多种角度将吸引更多读者，并与读者</a:t>
            </a:r>
            <a:r>
              <a:rPr kumimoji="1"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a:rPr>
              <a:t>产生共鸣</a:t>
            </a:r>
            <a:endParaRPr kumimoji="1" lang="en-US" altLang="zh-CN" sz="1600" b="1" dirty="0">
              <a:solidFill>
                <a:srgbClr val="C00000"/>
              </a:solidFill>
              <a:latin typeface="微软雅黑" panose="020B0503020204020204" pitchFamily="34" charset="-122"/>
              <a:ea typeface="微软雅黑" panose="020B0503020204020204" pitchFamily="34" charset="-122"/>
              <a:cs typeface="Arial" panose="020B0604020202020204"/>
            </a:endParaRPr>
          </a:p>
        </p:txBody>
      </p:sp>
      <p:pic>
        <p:nvPicPr>
          <p:cNvPr id="25" name="Picture 2" descr="C:\Users\heshuo1\Desktop\125_922.jpg"/>
          <p:cNvPicPr>
            <a:picLocks noChangeAspect="1" noChangeArrowheads="1"/>
          </p:cNvPicPr>
          <p:nvPr/>
        </p:nvPicPr>
        <p:blipFill rotWithShape="1">
          <a:blip r:embed="rId2" cstate="email"/>
          <a:srcRect/>
          <a:stretch>
            <a:fillRect/>
          </a:stretch>
        </p:blipFill>
        <p:spPr bwMode="auto">
          <a:xfrm>
            <a:off x="811350" y="2005861"/>
            <a:ext cx="1774196" cy="1760736"/>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p:cNvSpPr/>
          <p:nvPr/>
        </p:nvSpPr>
        <p:spPr>
          <a:xfrm>
            <a:off x="574859" y="3980535"/>
            <a:ext cx="8015269" cy="1546575"/>
          </a:xfrm>
          <a:prstGeom prst="rect">
            <a:avLst/>
          </a:prstGeom>
        </p:spPr>
        <p:txBody>
          <a:bodyPr wrap="square" lIns="68570" tIns="34289" rIns="68570" bIns="34289">
            <a:spAutoFit/>
          </a:bodyPr>
          <a:lstStyle/>
          <a:p>
            <a:pPr algn="r">
              <a:lnSpc>
                <a:spcPct val="150000"/>
              </a:lnSpc>
            </a:pPr>
            <a:r>
              <a:rPr kumimoji="1" lang="en-US" altLang="zh-CN" sz="1600" b="1" dirty="0">
                <a:latin typeface="微软雅黑" panose="020B0503020204020204" pitchFamily="34" charset="-122"/>
                <a:ea typeface="微软雅黑" panose="020B0503020204020204" pitchFamily="34" charset="-122"/>
                <a:cs typeface="Arial" panose="020B0604020202020204"/>
              </a:rPr>
              <a:t>《</a:t>
            </a:r>
            <a:r>
              <a:rPr kumimoji="1" lang="zh-CN" altLang="en-US" sz="1600" b="1" dirty="0">
                <a:latin typeface="微软雅黑" panose="020B0503020204020204" pitchFamily="34" charset="-122"/>
                <a:ea typeface="微软雅黑" panose="020B0503020204020204" pitchFamily="34" charset="-122"/>
                <a:cs typeface="Arial" panose="020B0604020202020204"/>
              </a:rPr>
              <a:t>专业视频评测</a:t>
            </a:r>
            <a:r>
              <a:rPr kumimoji="1" lang="en-US" altLang="zh-CN" sz="1600" b="1" dirty="0">
                <a:latin typeface="微软雅黑" panose="020B0503020204020204" pitchFamily="34" charset="-122"/>
                <a:ea typeface="微软雅黑" panose="020B0503020204020204" pitchFamily="34" charset="-122"/>
                <a:cs typeface="Arial" panose="020B0604020202020204"/>
              </a:rPr>
              <a:t>》</a:t>
            </a:r>
          </a:p>
          <a:p>
            <a:pPr algn="r">
              <a:lnSpc>
                <a:spcPct val="150000"/>
              </a:lnSpc>
            </a:pPr>
            <a:r>
              <a:rPr kumimoji="1" lang="zh-CN" altLang="en-US" sz="1200" dirty="0">
                <a:latin typeface="微软雅黑" panose="020B0503020204020204" pitchFamily="34" charset="-122"/>
                <a:ea typeface="微软雅黑" panose="020B0503020204020204" pitchFamily="34" charset="-122"/>
                <a:cs typeface="Arial" panose="020B0604020202020204"/>
              </a:rPr>
              <a:t>易车利用视频的形式对参与驾控赛的车型进行</a:t>
            </a:r>
            <a:r>
              <a:rPr kumimoji="1"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a:rPr>
              <a:t>全方位的评</a:t>
            </a:r>
            <a:r>
              <a:rPr kumimoji="1" lang="zh-CN" altLang="en-US" sz="1600" b="1" dirty="0">
                <a:latin typeface="微软雅黑" panose="020B0503020204020204" pitchFamily="34" charset="-122"/>
                <a:ea typeface="微软雅黑" panose="020B0503020204020204" pitchFamily="34" charset="-122"/>
                <a:cs typeface="Arial" panose="020B0604020202020204"/>
              </a:rPr>
              <a:t>测</a:t>
            </a:r>
            <a:endParaRPr kumimoji="1" lang="en-US" altLang="zh-CN" sz="1600" b="1" dirty="0">
              <a:latin typeface="微软雅黑" panose="020B0503020204020204" pitchFamily="34" charset="-122"/>
              <a:ea typeface="微软雅黑" panose="020B0503020204020204" pitchFamily="34" charset="-122"/>
              <a:cs typeface="Arial" panose="020B0604020202020204"/>
            </a:endParaRPr>
          </a:p>
          <a:p>
            <a:pPr algn="r">
              <a:lnSpc>
                <a:spcPct val="150000"/>
              </a:lnSpc>
            </a:pPr>
            <a:r>
              <a:rPr kumimoji="1" lang="zh-CN" altLang="en-US" sz="1200" dirty="0">
                <a:latin typeface="微软雅黑" panose="020B0503020204020204" pitchFamily="34" charset="-122"/>
                <a:ea typeface="微软雅黑" panose="020B0503020204020204" pitchFamily="34" charset="-122"/>
                <a:cs typeface="Arial" panose="020B0604020202020204"/>
              </a:rPr>
              <a:t>视频形式</a:t>
            </a:r>
            <a:r>
              <a:rPr kumimoji="1"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a:rPr>
              <a:t>更加生动</a:t>
            </a:r>
            <a:r>
              <a:rPr kumimoji="1" lang="zh-CN" altLang="en-US" sz="1200" dirty="0">
                <a:latin typeface="微软雅黑" panose="020B0503020204020204" pitchFamily="34" charset="-122"/>
                <a:ea typeface="微软雅黑" panose="020B0503020204020204" pitchFamily="34" charset="-122"/>
                <a:cs typeface="Arial" panose="020B0604020202020204"/>
              </a:rPr>
              <a:t>，也</a:t>
            </a:r>
            <a:r>
              <a:rPr kumimoji="1"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a:rPr>
              <a:t>更能够吸引</a:t>
            </a:r>
            <a:r>
              <a:rPr kumimoji="1" lang="zh-CN" altLang="en-US" sz="1200" dirty="0">
                <a:latin typeface="微软雅黑" panose="020B0503020204020204" pitchFamily="34" charset="-122"/>
                <a:ea typeface="微软雅黑" panose="020B0503020204020204" pitchFamily="34" charset="-122"/>
                <a:cs typeface="Arial" panose="020B0604020202020204"/>
              </a:rPr>
              <a:t>受众</a:t>
            </a:r>
            <a:endParaRPr kumimoji="1" lang="en-US" altLang="zh-CN" sz="1200" dirty="0">
              <a:latin typeface="微软雅黑" panose="020B0503020204020204" pitchFamily="34" charset="-122"/>
              <a:ea typeface="微软雅黑" panose="020B0503020204020204" pitchFamily="34" charset="-122"/>
              <a:cs typeface="Arial" panose="020B0604020202020204"/>
            </a:endParaRPr>
          </a:p>
          <a:p>
            <a:pPr algn="r">
              <a:lnSpc>
                <a:spcPct val="150000"/>
              </a:lnSpc>
            </a:pPr>
            <a:r>
              <a:rPr kumimoji="1" lang="zh-CN" altLang="en-US" sz="1200" dirty="0">
                <a:latin typeface="微软雅黑" panose="020B0503020204020204" pitchFamily="34" charset="-122"/>
                <a:ea typeface="微软雅黑" panose="020B0503020204020204" pitchFamily="34" charset="-122"/>
                <a:cs typeface="Arial" panose="020B0604020202020204"/>
              </a:rPr>
              <a:t>视频在传递英菲尼迪车型</a:t>
            </a:r>
            <a:r>
              <a:rPr kumimoji="1"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a:rPr>
              <a:t>产品力</a:t>
            </a:r>
            <a:r>
              <a:rPr kumimoji="1" lang="zh-CN" altLang="en-US" sz="1200" dirty="0">
                <a:latin typeface="微软雅黑" panose="020B0503020204020204" pitchFamily="34" charset="-122"/>
                <a:ea typeface="微软雅黑" panose="020B0503020204020204" pitchFamily="34" charset="-122"/>
                <a:cs typeface="Arial" panose="020B0604020202020204"/>
              </a:rPr>
              <a:t>的同时，也将</a:t>
            </a:r>
            <a:r>
              <a:rPr kumimoji="1" lang="zh-CN" altLang="en-US" sz="1600" b="1" dirty="0">
                <a:solidFill>
                  <a:srgbClr val="C00000"/>
                </a:solidFill>
                <a:latin typeface="微软雅黑" panose="020B0503020204020204" pitchFamily="34" charset="-122"/>
                <a:ea typeface="微软雅黑" panose="020B0503020204020204" pitchFamily="34" charset="-122"/>
                <a:cs typeface="Arial" panose="020B0604020202020204"/>
              </a:rPr>
              <a:t>对活动进行传播</a:t>
            </a:r>
            <a:endParaRPr kumimoji="1" lang="en-US" altLang="zh-CN" sz="1600" b="1" dirty="0">
              <a:solidFill>
                <a:srgbClr val="C00000"/>
              </a:solidFill>
              <a:latin typeface="微软雅黑" panose="020B0503020204020204" pitchFamily="34" charset="-122"/>
              <a:ea typeface="微软雅黑" panose="020B0503020204020204" pitchFamily="34" charset="-122"/>
              <a:cs typeface="Arial" panose="020B0604020202020204"/>
            </a:endParaRP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0659" y="4148467"/>
            <a:ext cx="2972934" cy="17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flipV="1">
            <a:off x="4873597" y="2457087"/>
            <a:ext cx="1683860" cy="168463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endParaRPr lang="zh-CN" altLang="en-US"/>
          </a:p>
        </p:txBody>
      </p:sp>
      <p:sp>
        <p:nvSpPr>
          <p:cNvPr id="25" name="矩形 24"/>
          <p:cNvSpPr/>
          <p:nvPr/>
        </p:nvSpPr>
        <p:spPr>
          <a:xfrm rot="5400000">
            <a:off x="7901429" y="1165823"/>
            <a:ext cx="412221" cy="29947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9" name="矩形 28"/>
          <p:cNvSpPr/>
          <p:nvPr/>
        </p:nvSpPr>
        <p:spPr>
          <a:xfrm>
            <a:off x="6519361" y="2867363"/>
            <a:ext cx="4602538" cy="292386"/>
          </a:xfrm>
          <a:prstGeom prst="rect">
            <a:avLst/>
          </a:prstGeom>
          <a:effectLst/>
        </p:spPr>
        <p:txBody>
          <a:bodyPr wrap="none" lIns="91438" tIns="45719" rIns="91438" bIns="45719">
            <a:spAutoFit/>
          </a:bodyPr>
          <a:lstStyle/>
          <a:p>
            <a:r>
              <a:rPr lang="zh-CN" altLang="en-US" sz="1300" dirty="0">
                <a:ea typeface="微软雅黑" panose="020B0503020204020204" pitchFamily="34" charset="-122"/>
              </a:rPr>
              <a:t>大咖驾控表演，人气主播带队观赛，网红主播直播品牌</a:t>
            </a:r>
            <a:r>
              <a:rPr lang="en-US" altLang="zh-CN" sz="1300" dirty="0">
                <a:ea typeface="微软雅黑" panose="020B0503020204020204" pitchFamily="34" charset="-122"/>
              </a:rPr>
              <a:t>party</a:t>
            </a:r>
            <a:endParaRPr lang="zh-CN" altLang="en-US" sz="1300" dirty="0">
              <a:ea typeface="微软雅黑" panose="020B0503020204020204" pitchFamily="34" charset="-122"/>
            </a:endParaRPr>
          </a:p>
        </p:txBody>
      </p:sp>
      <p:cxnSp>
        <p:nvCxnSpPr>
          <p:cNvPr id="31" name="直接连接符 30"/>
          <p:cNvCxnSpPr/>
          <p:nvPr/>
        </p:nvCxnSpPr>
        <p:spPr>
          <a:xfrm>
            <a:off x="6626097" y="3185200"/>
            <a:ext cx="4393507" cy="0"/>
          </a:xfrm>
          <a:prstGeom prst="line">
            <a:avLst/>
          </a:prstGeom>
          <a:ln>
            <a:solidFill>
              <a:srgbClr val="2C7AAB"/>
            </a:solidFill>
            <a:prstDash val="sysDot"/>
          </a:ln>
        </p:spPr>
        <p:style>
          <a:lnRef idx="1">
            <a:schemeClr val="accent1"/>
          </a:lnRef>
          <a:fillRef idx="0">
            <a:schemeClr val="accent1"/>
          </a:fillRef>
          <a:effectRef idx="0">
            <a:schemeClr val="accent1"/>
          </a:effectRef>
          <a:fontRef idx="minor">
            <a:schemeClr val="tx1"/>
          </a:fontRef>
        </p:style>
      </p:cxnSp>
      <p:sp>
        <p:nvSpPr>
          <p:cNvPr id="32" name="Footer Text"/>
          <p:cNvSpPr txBox="1"/>
          <p:nvPr/>
        </p:nvSpPr>
        <p:spPr>
          <a:xfrm>
            <a:off x="6589777" y="3217888"/>
            <a:ext cx="4997809" cy="984885"/>
          </a:xfrm>
          <a:prstGeom prst="rect">
            <a:avLst/>
          </a:prstGeom>
          <a:noFill/>
        </p:spPr>
        <p:txBody>
          <a:bodyPr wrap="square" lIns="0" tIns="0" rIns="0" bIns="0" rtlCol="0">
            <a:spAutoFit/>
          </a:bodyPr>
          <a:lstStyle/>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大咖：大咖进行赛前表演，并详述驾控感受</a:t>
            </a:r>
            <a:endParaRPr lang="en-US" altLang="zh-CN" sz="1600" dirty="0">
              <a:latin typeface="微软雅黑" panose="020B0503020204020204" pitchFamily="34" charset="-122"/>
              <a:ea typeface="微软雅黑" panose="020B0503020204020204" pitchFamily="34" charset="-122"/>
            </a:endParaRPr>
          </a:p>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跨界：</a:t>
            </a:r>
            <a:r>
              <a:rPr lang="en-US" altLang="zh-CN" sz="1600" dirty="0">
                <a:latin typeface="微软雅黑" panose="020B0503020204020204" pitchFamily="34" charset="-122"/>
                <a:ea typeface="微软雅黑" panose="020B0503020204020204" pitchFamily="34" charset="-122"/>
              </a:rPr>
              <a:t>HIT FM</a:t>
            </a:r>
            <a:r>
              <a:rPr lang="zh-CN" altLang="en-US" sz="1600" dirty="0">
                <a:latin typeface="微软雅黑" panose="020B0503020204020204" pitchFamily="34" charset="-122"/>
                <a:ea typeface="微软雅黑" panose="020B0503020204020204" pitchFamily="34" charset="-122"/>
              </a:rPr>
              <a:t>国鹏带队，幸运网友到场观赛；一直播平台主播直播品牌</a:t>
            </a:r>
            <a:r>
              <a:rPr lang="en-US" altLang="zh-CN" sz="1600" dirty="0">
                <a:latin typeface="微软雅黑" panose="020B0503020204020204" pitchFamily="34" charset="-122"/>
                <a:ea typeface="微软雅黑" panose="020B0503020204020204" pitchFamily="34" charset="-122"/>
              </a:rPr>
              <a:t>Party</a:t>
            </a:r>
          </a:p>
          <a:p>
            <a:pPr marL="228600" indent="-228600" defTabSz="137541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专业：易车以视频与文章行驶完整报道决赛情况</a:t>
            </a:r>
            <a:endParaRPr lang="en-US" altLang="zh-CN" sz="1600" dirty="0">
              <a:latin typeface="微软雅黑" panose="020B0503020204020204" pitchFamily="34" charset="-122"/>
              <a:ea typeface="微软雅黑" panose="020B0503020204020204" pitchFamily="34" charset="-122"/>
            </a:endParaRPr>
          </a:p>
        </p:txBody>
      </p:sp>
      <p:sp>
        <p:nvSpPr>
          <p:cNvPr id="35" name="矩形 34"/>
          <p:cNvSpPr/>
          <p:nvPr/>
        </p:nvSpPr>
        <p:spPr>
          <a:xfrm>
            <a:off x="5130817" y="3058355"/>
            <a:ext cx="1295547" cy="769441"/>
          </a:xfrm>
          <a:prstGeom prst="rect">
            <a:avLst/>
          </a:prstGeom>
        </p:spPr>
        <p:txBody>
          <a:bodyPr wrap="none">
            <a:spAutoFit/>
          </a:bodyPr>
          <a:lstStyle/>
          <a:p>
            <a:r>
              <a:rPr lang="en-US" altLang="zh-CN" sz="4400" dirty="0">
                <a:solidFill>
                  <a:schemeClr val="bg1"/>
                </a:solidFill>
                <a:latin typeface="Impact" panose="020B0806030902050204" pitchFamily="34" charset="0"/>
                <a:ea typeface="DotumChe" panose="020B0609000101010101" pitchFamily="49" charset="-127"/>
              </a:rPr>
              <a:t>Final</a:t>
            </a:r>
          </a:p>
        </p:txBody>
      </p:sp>
      <p:sp>
        <p:nvSpPr>
          <p:cNvPr id="36" name="矩形 35"/>
          <p:cNvSpPr/>
          <p:nvPr/>
        </p:nvSpPr>
        <p:spPr>
          <a:xfrm>
            <a:off x="6393075" y="2423332"/>
            <a:ext cx="3400580" cy="492438"/>
          </a:xfrm>
          <a:prstGeom prst="rect">
            <a:avLst/>
          </a:prstGeom>
        </p:spPr>
        <p:txBody>
          <a:bodyPr wrap="square" lIns="121917" tIns="60958" rIns="121917" bIns="60958">
            <a:spAutoFit/>
          </a:bodyPr>
          <a:lstStyle/>
          <a:p>
            <a:pPr algn="ctr"/>
            <a:r>
              <a:rPr lang="zh-CN" altLang="en-US" sz="2400" b="1" dirty="0">
                <a:latin typeface="微软雅黑" panose="020B0503020204020204" pitchFamily="34" charset="-122"/>
                <a:ea typeface="微软雅黑" panose="020B0503020204020204" pitchFamily="34" charset="-122"/>
              </a:rPr>
              <a:t>敢，驭巅峰</a:t>
            </a:r>
            <a:endParaRPr lang="en-US" altLang="zh-CN" sz="2400" b="1" dirty="0">
              <a:latin typeface="微软雅黑" panose="020B0503020204020204" pitchFamily="34" charset="-122"/>
              <a:ea typeface="微软雅黑" panose="020B0503020204020204" pitchFamily="34" charset="-122"/>
            </a:endParaRPr>
          </a:p>
        </p:txBody>
      </p:sp>
      <p:sp>
        <p:nvSpPr>
          <p:cNvPr id="37" name="矩形 36"/>
          <p:cNvSpPr/>
          <p:nvPr/>
        </p:nvSpPr>
        <p:spPr>
          <a:xfrm>
            <a:off x="5906982" y="2617975"/>
            <a:ext cx="656584" cy="369328"/>
          </a:xfrm>
          <a:prstGeom prst="rect">
            <a:avLst/>
          </a:prstGeom>
        </p:spPr>
        <p:txBody>
          <a:bodyPr wrap="none" lIns="121917" tIns="60958" rIns="121917" bIns="60958">
            <a:spAutoFit/>
          </a:bodyPr>
          <a:lstStyle/>
          <a:p>
            <a:pPr algn="r"/>
            <a:r>
              <a:rPr lang="zh-CN" altLang="en-US" sz="1600" dirty="0">
                <a:solidFill>
                  <a:schemeClr val="bg1"/>
                </a:solidFill>
                <a:latin typeface="微软雅黑" panose="020B0503020204020204" pitchFamily="34" charset="-122"/>
                <a:ea typeface="微软雅黑" panose="020B0503020204020204" pitchFamily="34" charset="-122"/>
              </a:rPr>
              <a:t>决赛</a:t>
            </a:r>
            <a:endParaRPr lang="en-US" altLang="zh-CN" sz="1600" dirty="0">
              <a:solidFill>
                <a:schemeClr val="bg1"/>
              </a:solidFill>
              <a:latin typeface="微软雅黑" panose="020B0503020204020204" pitchFamily="34" charset="-122"/>
              <a:ea typeface="微软雅黑" panose="020B0503020204020204" pitchFamily="34" charset="-122"/>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882" y="2457088"/>
            <a:ext cx="4108777" cy="16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大咖：内容营销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决赛前驾控表演，亲述驾控感受</a:t>
            </a:r>
            <a:endParaRPr lang="en-US" altLang="zh-CN" sz="1605" dirty="0">
              <a:latin typeface="微软雅黑" panose="020B0503020204020204" pitchFamily="34" charset="-122"/>
              <a:ea typeface="微软雅黑" panose="020B0503020204020204" pitchFamily="34" charset="-122"/>
            </a:endParaRPr>
          </a:p>
        </p:txBody>
      </p:sp>
      <p:pic>
        <p:nvPicPr>
          <p:cNvPr id="9" name="图片 8" descr="SpechtPrius.jpg"/>
          <p:cNvPicPr>
            <a:picLocks noChangeAspect="1"/>
          </p:cNvPicPr>
          <p:nvPr/>
        </p:nvPicPr>
        <p:blipFill>
          <a:blip r:embed="rId2" cstate="print"/>
          <a:srcRect b="12059"/>
          <a:stretch>
            <a:fillRect/>
          </a:stretch>
        </p:blipFill>
        <p:spPr>
          <a:xfrm>
            <a:off x="7840865" y="1680501"/>
            <a:ext cx="1793207" cy="1256800"/>
          </a:xfrm>
          <a:prstGeom prst="rect">
            <a:avLst/>
          </a:prstGeom>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5207" y="1680501"/>
            <a:ext cx="1718030" cy="12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0865" y="2937301"/>
            <a:ext cx="1793207" cy="140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4199" y="2937301"/>
            <a:ext cx="1719037" cy="140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6"/>
          <p:cNvSpPr>
            <a:spLocks noChangeArrowheads="1"/>
          </p:cNvSpPr>
          <p:nvPr/>
        </p:nvSpPr>
        <p:spPr bwMode="auto">
          <a:xfrm>
            <a:off x="7840865" y="4341813"/>
            <a:ext cx="3532372" cy="1538725"/>
          </a:xfrm>
          <a:prstGeom prst="rect">
            <a:avLst/>
          </a:prstGeom>
          <a:solidFill>
            <a:srgbClr val="262626">
              <a:alpha val="89018"/>
            </a:srgbClr>
          </a:solidFill>
          <a:ln>
            <a:noFill/>
          </a:ln>
          <a:extLst>
            <a:ext uri="{91240B29-F687-4F45-9708-019B960494DF}">
              <a14:hiddenLine xmlns:a14="http://schemas.microsoft.com/office/drawing/2010/main" w="12700">
                <a:solidFill>
                  <a:srgbClr val="BA9305"/>
                </a:solidFill>
                <a:bevel/>
              </a14:hiddenLine>
            </a:ext>
          </a:extLst>
        </p:spPr>
        <p:txBody>
          <a:bodyPr anchor="ctr"/>
          <a:lstStyle/>
          <a:p>
            <a:pPr algn="ctr" eaLnBrk="1" hangingPunct="1">
              <a:buFont typeface="Arial" panose="020B0604020202020204" pitchFamily="34" charset="0"/>
              <a:buNone/>
            </a:pPr>
            <a:endParaRPr lang="zh-CN" altLang="zh-CN">
              <a:solidFill>
                <a:srgbClr val="FFFFFF"/>
              </a:solidFill>
              <a:latin typeface="Calibri" panose="020F0502020204030204" pitchFamily="34" charset="0"/>
              <a:sym typeface="Calibri" panose="020F0502020204030204" pitchFamily="34" charset="0"/>
            </a:endParaRPr>
          </a:p>
        </p:txBody>
      </p:sp>
      <p:grpSp>
        <p:nvGrpSpPr>
          <p:cNvPr id="14" name="Group 14"/>
          <p:cNvGrpSpPr/>
          <p:nvPr/>
        </p:nvGrpSpPr>
        <p:grpSpPr bwMode="auto">
          <a:xfrm>
            <a:off x="531334" y="2216668"/>
            <a:ext cx="5565775" cy="3177215"/>
            <a:chOff x="0" y="-92213"/>
            <a:chExt cx="5566202" cy="3176507"/>
          </a:xfrm>
        </p:grpSpPr>
        <p:sp>
          <p:nvSpPr>
            <p:cNvPr id="15" name="Oval 10"/>
            <p:cNvSpPr>
              <a:spLocks noChangeArrowheads="1"/>
            </p:cNvSpPr>
            <p:nvPr/>
          </p:nvSpPr>
          <p:spPr bwMode="auto">
            <a:xfrm>
              <a:off x="0" y="7484"/>
              <a:ext cx="877584" cy="877584"/>
            </a:xfrm>
            <a:prstGeom prst="ellipse">
              <a:avLst/>
            </a:prstGeom>
            <a:noFill/>
            <a:ln w="6350">
              <a:solidFill>
                <a:srgbClr val="A5A5A5"/>
              </a:solidFill>
              <a:bevel/>
            </a:ln>
            <a:extLst>
              <a:ext uri="{909E8E84-426E-40DD-AFC4-6F175D3DCCD1}">
                <a14:hiddenFill xmlns:a14="http://schemas.microsoft.com/office/drawing/2010/main">
                  <a:solidFill>
                    <a:srgbClr val="FFFFFF"/>
                  </a:solidFill>
                </a14:hiddenFill>
              </a:ext>
            </a:extLst>
          </p:spPr>
          <p:txBody>
            <a:bodyPr anchor="ctr"/>
            <a:lstStyle/>
            <a:p>
              <a:pPr algn="ctr" eaLnBrk="1" hangingPunct="1">
                <a:buFont typeface="Arial" panose="020B0604020202020204" pitchFamily="34" charset="0"/>
                <a:buNone/>
              </a:pPr>
              <a:endParaRPr lang="en-US" altLang="zh-CN" sz="2800" dirty="0">
                <a:solidFill>
                  <a:srgbClr val="7F7F7F"/>
                </a:solidFill>
                <a:latin typeface="Calibri" panose="020F0502020204030204" pitchFamily="34" charset="0"/>
                <a:sym typeface="Calibri" panose="020F0502020204030204" pitchFamily="34" charset="0"/>
              </a:endParaRPr>
            </a:p>
          </p:txBody>
        </p:sp>
        <p:sp>
          <p:nvSpPr>
            <p:cNvPr id="16" name="TextBox 12"/>
            <p:cNvSpPr>
              <a:spLocks noChangeArrowheads="1"/>
            </p:cNvSpPr>
            <p:nvPr/>
          </p:nvSpPr>
          <p:spPr bwMode="auto">
            <a:xfrm>
              <a:off x="955496" y="-92213"/>
              <a:ext cx="3878283" cy="107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zh-CN" altLang="en-US" sz="3200" dirty="0">
                  <a:solidFill>
                    <a:srgbClr val="595959"/>
                  </a:solidFill>
                  <a:latin typeface="微软雅黑" panose="020B0503020204020204" pitchFamily="34" charset="-122"/>
                  <a:ea typeface="微软雅黑" panose="020B0503020204020204" pitchFamily="34" charset="-122"/>
                  <a:sym typeface="GeosansLight" pitchFamily="2" charset="0"/>
                </a:rPr>
                <a:t>邀请最受欢迎的大咖</a:t>
              </a:r>
              <a:endParaRPr lang="en-US" altLang="zh-CN" sz="3200" dirty="0">
                <a:solidFill>
                  <a:srgbClr val="595959"/>
                </a:solidFill>
                <a:latin typeface="微软雅黑" panose="020B0503020204020204" pitchFamily="34" charset="-122"/>
                <a:ea typeface="微软雅黑" panose="020B0503020204020204" pitchFamily="34" charset="-122"/>
                <a:sym typeface="GeosansLight" pitchFamily="2" charset="0"/>
              </a:endParaRPr>
            </a:p>
            <a:p>
              <a:pPr eaLnBrk="1" hangingPunct="1">
                <a:buFont typeface="Arial" panose="020B0604020202020204" pitchFamily="34" charset="0"/>
                <a:buNone/>
              </a:pPr>
              <a:r>
                <a:rPr lang="zh-CN" altLang="en-US" sz="3200" dirty="0">
                  <a:solidFill>
                    <a:srgbClr val="595959"/>
                  </a:solidFill>
                  <a:latin typeface="微软雅黑" panose="020B0503020204020204" pitchFamily="34" charset="-122"/>
                  <a:ea typeface="微软雅黑" panose="020B0503020204020204" pitchFamily="34" charset="-122"/>
                  <a:sym typeface="GeosansLight" pitchFamily="2" charset="0"/>
                </a:rPr>
                <a:t>亲身驾控</a:t>
              </a:r>
              <a:endParaRPr lang="en-US" altLang="zh-CN" sz="3200" dirty="0">
                <a:solidFill>
                  <a:srgbClr val="595959"/>
                </a:solidFill>
                <a:latin typeface="微软雅黑" panose="020B0503020204020204" pitchFamily="34" charset="-122"/>
                <a:ea typeface="微软雅黑" panose="020B0503020204020204" pitchFamily="34" charset="-122"/>
                <a:sym typeface="GeosansLight" pitchFamily="2" charset="0"/>
              </a:endParaRPr>
            </a:p>
          </p:txBody>
        </p:sp>
        <p:sp>
          <p:nvSpPr>
            <p:cNvPr id="17" name="Rectangle 13"/>
            <p:cNvSpPr>
              <a:spLocks noChangeArrowheads="1"/>
            </p:cNvSpPr>
            <p:nvPr/>
          </p:nvSpPr>
          <p:spPr bwMode="auto">
            <a:xfrm>
              <a:off x="955496" y="1330359"/>
              <a:ext cx="4610706" cy="175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20000"/>
                </a:lnSpc>
                <a:spcAft>
                  <a:spcPts val="1500"/>
                </a:spcAft>
                <a:buFont typeface="Arial" panose="020B0604020202020204" pitchFamily="34" charset="0"/>
                <a:buNone/>
              </a:pPr>
              <a:r>
                <a:rPr lang="zh-CN" altLang="en-US" dirty="0">
                  <a:solidFill>
                    <a:srgbClr val="3F3F3F"/>
                  </a:solidFill>
                  <a:latin typeface="微软雅黑" panose="020B0503020204020204" pitchFamily="34" charset="-122"/>
                  <a:ea typeface="微软雅黑" panose="020B0503020204020204" pitchFamily="34" charset="-122"/>
                  <a:cs typeface="Times New Roman" panose="02020603050405020304" pitchFamily="18" charset="0"/>
                  <a:sym typeface="Times New Roman" panose="02020603050405020304" pitchFamily="18" charset="0"/>
                </a:rPr>
                <a:t>易车选择极为大咖中最符合英菲尼迪调性并最受到欢迎的大咖入场亲身进行试驾体验与表演，其后，将会把大咖试驾后的驾控感受形成内容，作为对活动以及车型最权威最有效的传播素材广泛传播</a:t>
              </a:r>
              <a:endParaRPr lang="en-US" altLang="zh-CN" dirty="0">
                <a:solidFill>
                  <a:srgbClr val="3F3F3F"/>
                </a:solidFill>
                <a:latin typeface="微软雅黑" panose="020B0503020204020204" pitchFamily="34" charset="-122"/>
                <a:ea typeface="微软雅黑" panose="020B0503020204020204" pitchFamily="34" charset="-122"/>
                <a:cs typeface="Times New Roman" panose="02020603050405020304" pitchFamily="18" charset="0"/>
                <a:sym typeface="Times New Roman" panose="02020603050405020304" pitchFamily="18" charset="0"/>
              </a:endParaRPr>
            </a:p>
          </p:txBody>
        </p:sp>
      </p:grpSp>
      <p:sp>
        <p:nvSpPr>
          <p:cNvPr id="18" name="Freeform 128" descr="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
          <p:cNvSpPr>
            <a:spLocks noEditPoints="1"/>
          </p:cNvSpPr>
          <p:nvPr/>
        </p:nvSpPr>
        <p:spPr bwMode="auto">
          <a:xfrm>
            <a:off x="698751" y="2386741"/>
            <a:ext cx="542681" cy="737072"/>
          </a:xfrm>
          <a:custGeom>
            <a:avLst/>
            <a:gdLst>
              <a:gd name="T0" fmla="*/ 2147483647 w 201"/>
              <a:gd name="T1" fmla="*/ 2147483647 h 273"/>
              <a:gd name="T2" fmla="*/ 2147483647 w 201"/>
              <a:gd name="T3" fmla="*/ 2147483647 h 273"/>
              <a:gd name="T4" fmla="*/ 0 w 201"/>
              <a:gd name="T5" fmla="*/ 2147483647 h 273"/>
              <a:gd name="T6" fmla="*/ 2147483647 w 201"/>
              <a:gd name="T7" fmla="*/ 0 h 273"/>
              <a:gd name="T8" fmla="*/ 2147483647 w 201"/>
              <a:gd name="T9" fmla="*/ 2147483647 h 273"/>
              <a:gd name="T10" fmla="*/ 2147483647 w 201"/>
              <a:gd name="T11" fmla="*/ 2147483647 h 273"/>
              <a:gd name="T12" fmla="*/ 2147483647 w 201"/>
              <a:gd name="T13" fmla="*/ 2147483647 h 273"/>
              <a:gd name="T14" fmla="*/ 2147483647 w 201"/>
              <a:gd name="T15" fmla="*/ 2147483647 h 273"/>
              <a:gd name="T16" fmla="*/ 2147483647 w 201"/>
              <a:gd name="T17" fmla="*/ 2147483647 h 273"/>
              <a:gd name="T18" fmla="*/ 2147483647 w 201"/>
              <a:gd name="T19" fmla="*/ 2147483647 h 273"/>
              <a:gd name="T20" fmla="*/ 2147483647 w 201"/>
              <a:gd name="T21" fmla="*/ 2147483647 h 273"/>
              <a:gd name="T22" fmla="*/ 2147483647 w 201"/>
              <a:gd name="T23" fmla="*/ 2147483647 h 273"/>
              <a:gd name="T24" fmla="*/ 2147483647 w 201"/>
              <a:gd name="T25" fmla="*/ 2147483647 h 273"/>
              <a:gd name="T26" fmla="*/ 2147483647 w 201"/>
              <a:gd name="T27" fmla="*/ 2147483647 h 273"/>
              <a:gd name="T28" fmla="*/ 2147483647 w 201"/>
              <a:gd name="T29" fmla="*/ 2147483647 h 273"/>
              <a:gd name="T30" fmla="*/ 2147483647 w 201"/>
              <a:gd name="T31" fmla="*/ 2147483647 h 273"/>
              <a:gd name="T32" fmla="*/ 2147483647 w 201"/>
              <a:gd name="T33" fmla="*/ 2147483647 h 273"/>
              <a:gd name="T34" fmla="*/ 2147483647 w 201"/>
              <a:gd name="T35" fmla="*/ 2147483647 h 2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1" h="273">
                <a:moveTo>
                  <a:pt x="5" y="266"/>
                </a:moveTo>
                <a:lnTo>
                  <a:pt x="62" y="162"/>
                </a:lnTo>
                <a:lnTo>
                  <a:pt x="0" y="118"/>
                </a:lnTo>
                <a:lnTo>
                  <a:pt x="185" y="0"/>
                </a:lnTo>
                <a:lnTo>
                  <a:pt x="192" y="7"/>
                </a:lnTo>
                <a:lnTo>
                  <a:pt x="130" y="104"/>
                </a:lnTo>
                <a:lnTo>
                  <a:pt x="201" y="150"/>
                </a:lnTo>
                <a:lnTo>
                  <a:pt x="12" y="273"/>
                </a:lnTo>
                <a:lnTo>
                  <a:pt x="5" y="266"/>
                </a:lnTo>
                <a:close/>
                <a:moveTo>
                  <a:pt x="21" y="118"/>
                </a:moveTo>
                <a:lnTo>
                  <a:pt x="76" y="157"/>
                </a:lnTo>
                <a:lnTo>
                  <a:pt x="24" y="251"/>
                </a:lnTo>
                <a:lnTo>
                  <a:pt x="180" y="150"/>
                </a:lnTo>
                <a:lnTo>
                  <a:pt x="114" y="106"/>
                </a:lnTo>
                <a:lnTo>
                  <a:pt x="168" y="22"/>
                </a:lnTo>
                <a:lnTo>
                  <a:pt x="21" y="118"/>
                </a:lnTo>
                <a:close/>
              </a:path>
            </a:pathLst>
          </a:custGeom>
          <a:solidFill>
            <a:schemeClr val="tx1">
              <a:lumMod val="65000"/>
              <a:lumOff val="35000"/>
            </a:schemeClr>
          </a:solidFill>
          <a:ln>
            <a:noFill/>
          </a:ln>
        </p:spPr>
        <p:txBody>
          <a:bodyPr/>
          <a:lstStyle/>
          <a:p>
            <a:endParaRPr lang="zh-CN" altLang="en-US"/>
          </a:p>
        </p:txBody>
      </p:sp>
      <p:sp>
        <p:nvSpPr>
          <p:cNvPr id="19" name="TextBox 12"/>
          <p:cNvSpPr>
            <a:spLocks noChangeArrowheads="1"/>
          </p:cNvSpPr>
          <p:nvPr/>
        </p:nvSpPr>
        <p:spPr bwMode="auto">
          <a:xfrm>
            <a:off x="7840864" y="4757232"/>
            <a:ext cx="3532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GeosansLight" pitchFamily="2" charset="0"/>
              </a:rPr>
              <a:t>易车将选择最符合英菲尼迪</a:t>
            </a:r>
            <a:endParaRPr lang="en-US" altLang="zh-CN" sz="2000" b="1" dirty="0">
              <a:solidFill>
                <a:schemeClr val="bg1"/>
              </a:solidFill>
              <a:latin typeface="微软雅黑" panose="020B0503020204020204" pitchFamily="34" charset="-122"/>
              <a:ea typeface="微软雅黑" panose="020B0503020204020204" pitchFamily="34" charset="-122"/>
              <a:sym typeface="GeosansLight" pitchFamily="2" charset="0"/>
            </a:endParaRPr>
          </a:p>
          <a:p>
            <a:pPr algn="ctr" eaLnBrk="1" hangingPunct="1">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GeosansLight" pitchFamily="2" charset="0"/>
              </a:rPr>
              <a:t>调性的大咖参与决赛</a:t>
            </a:r>
            <a:endParaRPr lang="en-US" altLang="zh-CN" sz="2000" b="1" dirty="0">
              <a:solidFill>
                <a:schemeClr val="bg1"/>
              </a:solidFill>
              <a:latin typeface="微软雅黑" panose="020B0503020204020204" pitchFamily="34" charset="-122"/>
              <a:ea typeface="微软雅黑" panose="020B0503020204020204" pitchFamily="34" charset="-122"/>
              <a:sym typeface="GeosansLight" pitchFamily="2" charset="0"/>
            </a:endParaRPr>
          </a:p>
        </p:txBody>
      </p:sp>
      <p:sp>
        <p:nvSpPr>
          <p:cNvPr id="20"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跨界：</a:t>
            </a:r>
            <a:r>
              <a:rPr lang="en-US" altLang="zh-CN" sz="2000" b="1" dirty="0">
                <a:latin typeface="微软雅黑" panose="020B0503020204020204" pitchFamily="34" charset="-122"/>
                <a:ea typeface="微软雅黑" panose="020B0503020204020204" pitchFamily="34" charset="-122"/>
              </a:rPr>
              <a:t>HIT FM</a:t>
            </a:r>
            <a:r>
              <a:rPr lang="zh-CN" altLang="en-US" sz="2000" b="1" dirty="0">
                <a:latin typeface="微软雅黑" panose="020B0503020204020204" pitchFamily="34" charset="-122"/>
                <a:ea typeface="微软雅黑" panose="020B0503020204020204" pitchFamily="34" charset="-122"/>
              </a:rPr>
              <a:t>国鹏带队观赛</a:t>
            </a:r>
            <a:endParaRPr lang="en-US" altLang="zh-CN" sz="1605" dirty="0">
              <a:latin typeface="微软雅黑" panose="020B0503020204020204" pitchFamily="34" charset="-122"/>
              <a:ea typeface="微软雅黑" panose="020B0503020204020204" pitchFamily="34" charset="-122"/>
            </a:endParaRPr>
          </a:p>
        </p:txBody>
      </p:sp>
      <p:pic>
        <p:nvPicPr>
          <p:cNvPr id="21" name="Picture 2" descr="C:\Users\xiongdo\Desktop\三源色\图片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783" y="2605117"/>
            <a:ext cx="6039735" cy="302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788" y="2109866"/>
            <a:ext cx="1573511" cy="1381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19"/>
          <p:cNvSpPr>
            <a:spLocks noChangeArrowheads="1"/>
          </p:cNvSpPr>
          <p:nvPr/>
        </p:nvSpPr>
        <p:spPr bwMode="auto">
          <a:xfrm>
            <a:off x="6673810" y="4485646"/>
            <a:ext cx="711200" cy="715963"/>
          </a:xfrm>
          <a:prstGeom prst="ellipse">
            <a:avLst/>
          </a:prstGeom>
          <a:solidFill>
            <a:schemeClr val="bg1">
              <a:lumMod val="75000"/>
            </a:schemeClr>
          </a:solidFill>
          <a:ln>
            <a:noFill/>
          </a:ln>
        </p:spPr>
        <p:txBody>
          <a:bodyPr anchor="ctr"/>
          <a:lstStyle/>
          <a:p>
            <a:pPr algn="ctr" eaLnBrk="1" hangingPunct="1">
              <a:buFont typeface="Arial" panose="020B0604020202020204" pitchFamily="34" charset="0"/>
              <a:buNone/>
            </a:pPr>
            <a:endParaRPr lang="en-US" altLang="zh-CN" sz="11700">
              <a:solidFill>
                <a:schemeClr val="bg1"/>
              </a:solidFill>
            </a:endParaRPr>
          </a:p>
        </p:txBody>
      </p:sp>
      <p:sp>
        <p:nvSpPr>
          <p:cNvPr id="25" name="Oval 16"/>
          <p:cNvSpPr>
            <a:spLocks noChangeArrowheads="1"/>
          </p:cNvSpPr>
          <p:nvPr/>
        </p:nvSpPr>
        <p:spPr bwMode="auto">
          <a:xfrm>
            <a:off x="6673810" y="3428371"/>
            <a:ext cx="711200" cy="715963"/>
          </a:xfrm>
          <a:prstGeom prst="ellipse">
            <a:avLst/>
          </a:prstGeom>
          <a:solidFill>
            <a:schemeClr val="tx1">
              <a:lumMod val="75000"/>
              <a:lumOff val="25000"/>
            </a:schemeClr>
          </a:solidFill>
          <a:ln>
            <a:noFill/>
          </a:ln>
        </p:spPr>
        <p:txBody>
          <a:bodyPr anchor="ctr"/>
          <a:lstStyle/>
          <a:p>
            <a:pPr algn="ctr" eaLnBrk="1" hangingPunct="1">
              <a:buFont typeface="Arial" panose="020B0604020202020204" pitchFamily="34" charset="0"/>
              <a:buNone/>
            </a:pPr>
            <a:endParaRPr lang="en-US" altLang="zh-CN" sz="11700">
              <a:solidFill>
                <a:schemeClr val="bg1"/>
              </a:solidFill>
            </a:endParaRPr>
          </a:p>
        </p:txBody>
      </p:sp>
      <p:pic>
        <p:nvPicPr>
          <p:cNvPr id="26" name="Group 34"/>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1610" y="3591884"/>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10"/>
          <p:cNvSpPr>
            <a:spLocks noChangeArrowheads="1"/>
          </p:cNvSpPr>
          <p:nvPr/>
        </p:nvSpPr>
        <p:spPr bwMode="auto">
          <a:xfrm>
            <a:off x="6673810" y="2371096"/>
            <a:ext cx="711200" cy="715963"/>
          </a:xfrm>
          <a:prstGeom prst="ellipse">
            <a:avLst/>
          </a:prstGeom>
          <a:solidFill>
            <a:schemeClr val="bg1">
              <a:lumMod val="75000"/>
            </a:schemeClr>
          </a:solidFill>
          <a:ln>
            <a:noFill/>
          </a:ln>
        </p:spPr>
        <p:txBody>
          <a:bodyPr anchor="ctr"/>
          <a:lstStyle/>
          <a:p>
            <a:pPr algn="ctr" eaLnBrk="1" hangingPunct="1">
              <a:buFont typeface="Arial" panose="020B0604020202020204" pitchFamily="34" charset="0"/>
              <a:buNone/>
            </a:pPr>
            <a:endParaRPr lang="en-US" altLang="zh-CN" sz="11700">
              <a:solidFill>
                <a:schemeClr val="bg1"/>
              </a:solidFill>
            </a:endParaRPr>
          </a:p>
        </p:txBody>
      </p:sp>
      <p:pic>
        <p:nvPicPr>
          <p:cNvPr id="28" name="Group 8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9072" y="2536196"/>
            <a:ext cx="3476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3"/>
          <p:cNvSpPr txBox="1">
            <a:spLocks noChangeArrowheads="1"/>
          </p:cNvSpPr>
          <p:nvPr/>
        </p:nvSpPr>
        <p:spPr bwMode="auto">
          <a:xfrm>
            <a:off x="7554872" y="2412371"/>
            <a:ext cx="32129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600" b="1" dirty="0">
                <a:latin typeface="Arial" panose="020B0604020202020204" pitchFamily="34" charset="0"/>
                <a:ea typeface="微软雅黑" panose="020B0503020204020204" pitchFamily="34" charset="-122"/>
                <a:sym typeface="Arial" panose="020B0604020202020204" pitchFamily="34" charset="0"/>
              </a:rPr>
              <a:t>半决赛参与互动幸运网友现场观赛</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13"/>
          <p:cNvSpPr txBox="1">
            <a:spLocks noChangeArrowheads="1"/>
          </p:cNvSpPr>
          <p:nvPr/>
        </p:nvSpPr>
        <p:spPr bwMode="auto">
          <a:xfrm>
            <a:off x="7559635" y="2698121"/>
            <a:ext cx="3452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半决赛投票互动幸运网友，将有机会到达决赛场地观看决赛</a:t>
            </a:r>
            <a:endParaRPr lang="en-US" altLang="zh-CN"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a:spLocks noChangeArrowheads="1"/>
          </p:cNvSpPr>
          <p:nvPr/>
        </p:nvSpPr>
        <p:spPr bwMode="auto">
          <a:xfrm>
            <a:off x="7554872" y="3444246"/>
            <a:ext cx="32129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en-US" altLang="zh-CN" sz="1600" b="1" dirty="0">
                <a:latin typeface="Arial" panose="020B0604020202020204" pitchFamily="34" charset="0"/>
                <a:ea typeface="微软雅黑" panose="020B0503020204020204" pitchFamily="34" charset="-122"/>
                <a:sym typeface="Arial" panose="020B0604020202020204" pitchFamily="34" charset="0"/>
              </a:rPr>
              <a:t>HIT FM</a:t>
            </a:r>
            <a:r>
              <a:rPr lang="zh-CN" altLang="en-US" sz="1600" b="1" dirty="0">
                <a:latin typeface="Arial" panose="020B0604020202020204" pitchFamily="34" charset="0"/>
                <a:ea typeface="微软雅黑" panose="020B0503020204020204" pitchFamily="34" charset="-122"/>
                <a:sym typeface="Arial" panose="020B0604020202020204" pitchFamily="34" charset="0"/>
              </a:rPr>
              <a:t>主播国鹏带队易车观赛团</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TextBox 13"/>
          <p:cNvSpPr txBox="1">
            <a:spLocks noChangeArrowheads="1"/>
          </p:cNvSpPr>
          <p:nvPr/>
        </p:nvSpPr>
        <p:spPr bwMode="auto">
          <a:xfrm>
            <a:off x="7559635" y="3729996"/>
            <a:ext cx="3452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en-US" altLang="zh-CN"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HIT FM</a:t>
            </a: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主播将成为易车观赛团领队，在观赛的同时与观众交流，获得传播素材</a:t>
            </a:r>
            <a:endParaRPr lang="en-US" altLang="zh-CN"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32"/>
          <p:cNvSpPr txBox="1">
            <a:spLocks noChangeArrowheads="1"/>
          </p:cNvSpPr>
          <p:nvPr/>
        </p:nvSpPr>
        <p:spPr bwMode="auto">
          <a:xfrm>
            <a:off x="7554872" y="4520571"/>
            <a:ext cx="3667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600" b="1" dirty="0">
                <a:latin typeface="Arial" panose="020B0604020202020204" pitchFamily="34" charset="0"/>
                <a:ea typeface="微软雅黑" panose="020B0503020204020204" pitchFamily="34" charset="-122"/>
                <a:sym typeface="Arial" panose="020B0604020202020204" pitchFamily="34" charset="0"/>
              </a:rPr>
              <a:t>观赛体验将于易车与</a:t>
            </a:r>
            <a:r>
              <a:rPr lang="en-US" altLang="zh-CN" sz="1600" b="1" dirty="0">
                <a:latin typeface="Arial" panose="020B0604020202020204" pitchFamily="34" charset="0"/>
                <a:ea typeface="微软雅黑" panose="020B0503020204020204" pitchFamily="34" charset="-122"/>
                <a:sym typeface="Arial" panose="020B0604020202020204" pitchFamily="34" charset="0"/>
              </a:rPr>
              <a:t>HIT FM</a:t>
            </a:r>
            <a:r>
              <a:rPr lang="zh-CN" altLang="en-US" sz="1600" b="1" dirty="0">
                <a:latin typeface="Arial" panose="020B0604020202020204" pitchFamily="34" charset="0"/>
                <a:ea typeface="微软雅黑" panose="020B0503020204020204" pitchFamily="34" charset="-122"/>
                <a:sym typeface="Arial" panose="020B0604020202020204" pitchFamily="34" charset="0"/>
              </a:rPr>
              <a:t>中同时传播</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a:spLocks noChangeArrowheads="1"/>
          </p:cNvSpPr>
          <p:nvPr/>
        </p:nvSpPr>
        <p:spPr bwMode="auto">
          <a:xfrm>
            <a:off x="7559635" y="4806321"/>
            <a:ext cx="3452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Font typeface="Arial" panose="020B0604020202020204" pitchFamily="34" charset="0"/>
              <a:buNone/>
            </a:pP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观赛体验将形成传播素材，与易车与</a:t>
            </a:r>
            <a:r>
              <a:rPr lang="en-US" altLang="zh-CN"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HIT FM</a:t>
            </a:r>
            <a:r>
              <a:rPr lang="zh-CN" altLang="en-US"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中同时进行传播，影响更多受众</a:t>
            </a:r>
            <a:endParaRPr lang="en-US" altLang="zh-CN" sz="12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KSO_Shape"/>
          <p:cNvSpPr/>
          <p:nvPr/>
        </p:nvSpPr>
        <p:spPr bwMode="auto">
          <a:xfrm>
            <a:off x="6813510" y="4666621"/>
            <a:ext cx="431800" cy="354013"/>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buFont typeface="Arial" panose="020B0604020202020204" pitchFamily="34" charset="0"/>
              <a:buNone/>
              <a:defRPr/>
            </a:pPr>
            <a:endParaRPr lang="zh-CN" altLang="en-US">
              <a:solidFill>
                <a:srgbClr val="FFFFFF"/>
              </a:solidFill>
            </a:endParaRPr>
          </a:p>
        </p:txBody>
      </p:sp>
      <p:sp>
        <p:nvSpPr>
          <p:cNvPr id="18"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7"/>
          <p:cNvSpPr txBox="1"/>
          <p:nvPr/>
        </p:nvSpPr>
        <p:spPr>
          <a:xfrm>
            <a:off x="432976"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r>
              <a:rPr lang="zh-CN" altLang="en-US" sz="2000" b="1" dirty="0">
                <a:latin typeface="微软雅黑" panose="020B0503020204020204" pitchFamily="34" charset="-122"/>
                <a:ea typeface="微软雅黑" panose="020B0503020204020204" pitchFamily="34" charset="-122"/>
              </a:rPr>
              <a:t>跨界：一直播平台主播参与活动并直播赛事花絮与品牌</a:t>
            </a:r>
            <a:r>
              <a:rPr lang="en-US" altLang="zh-CN" sz="2000" b="1" dirty="0">
                <a:latin typeface="微软雅黑" panose="020B0503020204020204" pitchFamily="34" charset="-122"/>
                <a:ea typeface="微软雅黑" panose="020B0503020204020204" pitchFamily="34" charset="-122"/>
              </a:rPr>
              <a:t>Party</a:t>
            </a:r>
            <a:endParaRPr lang="en-US" altLang="zh-CN" sz="1605" dirty="0">
              <a:latin typeface="微软雅黑" panose="020B0503020204020204" pitchFamily="34" charset="-122"/>
              <a:ea typeface="微软雅黑" panose="020B0503020204020204" pitchFamily="34" charset="-122"/>
            </a:endParaRPr>
          </a:p>
        </p:txBody>
      </p:sp>
      <p:sp>
        <p:nvSpPr>
          <p:cNvPr id="39" name="文本框 16"/>
          <p:cNvSpPr txBox="1"/>
          <p:nvPr/>
        </p:nvSpPr>
        <p:spPr>
          <a:xfrm>
            <a:off x="890048" y="4778648"/>
            <a:ext cx="3892390" cy="830997"/>
          </a:xfrm>
          <a:prstGeom prst="rect">
            <a:avLst/>
          </a:prstGeom>
          <a:noFill/>
        </p:spPr>
        <p:txBody>
          <a:bodyPr wrap="square" rtlCol="0">
            <a:spAutoFit/>
          </a:bodyPr>
          <a:lstStyle/>
          <a:p>
            <a:pPr algn="r"/>
            <a:r>
              <a:rPr lang="zh-CN" altLang="en-US" sz="2400" b="1" dirty="0">
                <a:latin typeface="微软雅黑" panose="020B0503020204020204" pitchFamily="34" charset="-122"/>
                <a:ea typeface="微软雅黑" panose="020B0503020204020204" pitchFamily="34" charset="-122"/>
              </a:rPr>
              <a:t>直播拍摄</a:t>
            </a:r>
            <a:r>
              <a:rPr lang="zh-CN" altLang="en-US" sz="2400" b="1" dirty="0">
                <a:solidFill>
                  <a:srgbClr val="BA011F"/>
                </a:solidFill>
                <a:latin typeface="微软雅黑" panose="020B0503020204020204" pitchFamily="34" charset="-122"/>
                <a:ea typeface="微软雅黑" panose="020B0503020204020204" pitchFamily="34" charset="-122"/>
              </a:rPr>
              <a:t>“赛事花絮”</a:t>
            </a:r>
            <a:endParaRPr lang="en-US" altLang="zh-CN" sz="2400" b="1" dirty="0">
              <a:latin typeface="微软雅黑" panose="020B0503020204020204" pitchFamily="34" charset="-122"/>
              <a:ea typeface="微软雅黑" panose="020B0503020204020204" pitchFamily="34" charset="-122"/>
            </a:endParaRPr>
          </a:p>
          <a:p>
            <a:pPr algn="r"/>
            <a:r>
              <a:rPr lang="zh-CN" altLang="en-US" sz="2400" b="1" dirty="0">
                <a:latin typeface="微软雅黑" panose="020B0503020204020204" pitchFamily="34" charset="-122"/>
                <a:ea typeface="微软雅黑" panose="020B0503020204020204" pitchFamily="34" charset="-122"/>
              </a:rPr>
              <a:t>从另一个角度传播活动</a:t>
            </a:r>
            <a:endParaRPr lang="en-US" altLang="zh-CN" sz="2400" b="1" dirty="0">
              <a:latin typeface="微软雅黑" panose="020B0503020204020204" pitchFamily="34" charset="-122"/>
              <a:ea typeface="微软雅黑" panose="020B0503020204020204" pitchFamily="34" charset="-122"/>
            </a:endParaRPr>
          </a:p>
        </p:txBody>
      </p:sp>
      <p:sp>
        <p:nvSpPr>
          <p:cNvPr id="40" name="矩形 39"/>
          <p:cNvSpPr/>
          <p:nvPr/>
        </p:nvSpPr>
        <p:spPr>
          <a:xfrm>
            <a:off x="1436443" y="4068643"/>
            <a:ext cx="3435556" cy="400110"/>
          </a:xfrm>
          <a:prstGeom prst="rect">
            <a:avLst/>
          </a:prstGeom>
        </p:spPr>
        <p:txBody>
          <a:bodyPr wrap="none">
            <a:spAutoFit/>
          </a:bodyPr>
          <a:lstStyle/>
          <a:p>
            <a:pPr algn="r"/>
            <a:r>
              <a:rPr lang="zh-CN" altLang="en-US" sz="2000" b="1" dirty="0">
                <a:latin typeface="微软雅黑" panose="020B0503020204020204" pitchFamily="34" charset="-122"/>
                <a:ea typeface="微软雅黑" panose="020B0503020204020204" pitchFamily="34" charset="-122"/>
              </a:rPr>
              <a:t>易车将组成主播团</a:t>
            </a:r>
            <a:r>
              <a:rPr lang="zh-CN" altLang="en-US" sz="2000" b="1" dirty="0">
                <a:solidFill>
                  <a:srgbClr val="BA011F"/>
                </a:solidFill>
                <a:latin typeface="微软雅黑" panose="020B0503020204020204" pitchFamily="34" charset="-122"/>
                <a:ea typeface="微软雅黑" panose="020B0503020204020204" pitchFamily="34" charset="-122"/>
              </a:rPr>
              <a:t>（</a:t>
            </a:r>
            <a:r>
              <a:rPr lang="en-US" altLang="zh-CN" sz="2000" b="1" dirty="0">
                <a:solidFill>
                  <a:srgbClr val="BA011F"/>
                </a:solidFill>
                <a:latin typeface="微软雅黑" panose="020B0503020204020204" pitchFamily="34" charset="-122"/>
                <a:ea typeface="微软雅黑" panose="020B0503020204020204" pitchFamily="34" charset="-122"/>
              </a:rPr>
              <a:t>5-7</a:t>
            </a:r>
            <a:r>
              <a:rPr lang="zh-CN" altLang="en-US" sz="2000" b="1" dirty="0">
                <a:solidFill>
                  <a:srgbClr val="BA011F"/>
                </a:solidFill>
                <a:latin typeface="微软雅黑" panose="020B0503020204020204" pitchFamily="34" charset="-122"/>
                <a:ea typeface="微软雅黑" panose="020B0503020204020204" pitchFamily="34" charset="-122"/>
              </a:rPr>
              <a:t>人）</a:t>
            </a:r>
            <a:endParaRPr lang="en-US" altLang="zh-CN" sz="2000" b="1" dirty="0">
              <a:solidFill>
                <a:srgbClr val="BA011F"/>
              </a:solidFill>
              <a:latin typeface="微软雅黑" panose="020B0503020204020204" pitchFamily="34" charset="-122"/>
              <a:ea typeface="微软雅黑" panose="020B0503020204020204" pitchFamily="34" charset="-122"/>
            </a:endParaRPr>
          </a:p>
        </p:txBody>
      </p:sp>
      <p:sp>
        <p:nvSpPr>
          <p:cNvPr id="41" name="矩形 40"/>
          <p:cNvSpPr/>
          <p:nvPr/>
        </p:nvSpPr>
        <p:spPr>
          <a:xfrm>
            <a:off x="1827582" y="4437053"/>
            <a:ext cx="2954655" cy="369332"/>
          </a:xfrm>
          <a:prstGeom prst="rect">
            <a:avLst/>
          </a:prstGeom>
        </p:spPr>
        <p:txBody>
          <a:bodyPr wrap="none">
            <a:spAutoFit/>
          </a:bodyPr>
          <a:lstStyle/>
          <a:p>
            <a:pPr algn="r"/>
            <a:r>
              <a:rPr lang="zh-CN" altLang="en-US" b="1" dirty="0">
                <a:latin typeface="微软雅黑" panose="020B0503020204020204" pitchFamily="34" charset="-122"/>
                <a:ea typeface="微软雅黑" panose="020B0503020204020204" pitchFamily="34" charset="-122"/>
              </a:rPr>
              <a:t>参与活动，为参赛选手助威</a:t>
            </a:r>
            <a:endParaRPr lang="en-US" altLang="zh-CN" b="1"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4960930" y="1975546"/>
            <a:ext cx="2272357" cy="3880715"/>
            <a:chOff x="8853782" y="1016770"/>
            <a:chExt cx="2794000" cy="4771573"/>
          </a:xfrm>
        </p:grpSpPr>
        <p:sp>
          <p:nvSpPr>
            <p:cNvPr id="18" name="矩形 17"/>
            <p:cNvSpPr/>
            <p:nvPr/>
          </p:nvSpPr>
          <p:spPr>
            <a:xfrm>
              <a:off x="8853782" y="1016770"/>
              <a:ext cx="2794000" cy="4771573"/>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9" name="图片 18" descr="mf700-00795321.jpg"/>
            <p:cNvPicPr>
              <a:picLocks noChangeAspect="1"/>
            </p:cNvPicPr>
            <p:nvPr/>
          </p:nvPicPr>
          <p:blipFill rotWithShape="1">
            <a:blip r:embed="rId2" cstate="print">
              <a:extLst>
                <a:ext uri="{28A0092B-C50C-407E-A947-70E740481C1C}">
                  <a14:useLocalDpi xmlns:a14="http://schemas.microsoft.com/office/drawing/2010/main" val="0"/>
                </a:ext>
              </a:extLst>
            </a:blip>
            <a:srcRect t="3997" r="10091" b="3175"/>
            <a:stretch>
              <a:fillRect/>
            </a:stretch>
          </p:blipFill>
          <p:spPr>
            <a:xfrm>
              <a:off x="8917359" y="1098414"/>
              <a:ext cx="2661648" cy="4145626"/>
            </a:xfrm>
            <a:prstGeom prst="rect">
              <a:avLst/>
            </a:prstGeom>
          </p:spPr>
        </p:pic>
        <p:pic>
          <p:nvPicPr>
            <p:cNvPr id="20" name="图片 19" descr="iphone6 副本.png"/>
            <p:cNvPicPr>
              <a:picLocks noChangeAspect="1"/>
            </p:cNvPicPr>
            <p:nvPr/>
          </p:nvPicPr>
          <p:blipFill rotWithShape="1">
            <a:blip r:embed="rId3" cstate="print">
              <a:extLst>
                <a:ext uri="{28A0092B-C50C-407E-A947-70E740481C1C}">
                  <a14:useLocalDpi xmlns:a14="http://schemas.microsoft.com/office/drawing/2010/main" val="0"/>
                </a:ext>
              </a:extLst>
            </a:blip>
            <a:srcRect t="23744" r="50755"/>
            <a:stretch>
              <a:fillRect/>
            </a:stretch>
          </p:blipFill>
          <p:spPr>
            <a:xfrm>
              <a:off x="9234281" y="1107486"/>
              <a:ext cx="2178826" cy="3793726"/>
            </a:xfrm>
            <a:prstGeom prst="rect">
              <a:avLst/>
            </a:prstGeom>
          </p:spPr>
        </p:pic>
        <p:pic>
          <p:nvPicPr>
            <p:cNvPr id="36" name="图片 35" descr="mf700-00795321.jpg"/>
            <p:cNvPicPr>
              <a:picLocks noChangeAspect="1"/>
            </p:cNvPicPr>
            <p:nvPr/>
          </p:nvPicPr>
          <p:blipFill rotWithShape="1">
            <a:blip r:embed="rId2" cstate="print">
              <a:extLst>
                <a:ext uri="{28A0092B-C50C-407E-A947-70E740481C1C}">
                  <a14:useLocalDpi xmlns:a14="http://schemas.microsoft.com/office/drawing/2010/main" val="0"/>
                </a:ext>
              </a:extLst>
            </a:blip>
            <a:srcRect l="17831" t="6272" r="22722" b="23040"/>
            <a:stretch>
              <a:fillRect/>
            </a:stretch>
          </p:blipFill>
          <p:spPr>
            <a:xfrm>
              <a:off x="9388999" y="1216343"/>
              <a:ext cx="1759855" cy="3156855"/>
            </a:xfrm>
            <a:prstGeom prst="rect">
              <a:avLst/>
            </a:prstGeom>
          </p:spPr>
        </p:pic>
        <p:sp>
          <p:nvSpPr>
            <p:cNvPr id="37" name="矩形 36"/>
            <p:cNvSpPr/>
            <p:nvPr/>
          </p:nvSpPr>
          <p:spPr>
            <a:xfrm>
              <a:off x="8917283" y="5216843"/>
              <a:ext cx="2657928" cy="50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38" name="图片 37" descr="20150824150620_FiVQ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351" y="4436698"/>
              <a:ext cx="362860" cy="362860"/>
            </a:xfrm>
            <a:prstGeom prst="rect">
              <a:avLst/>
            </a:prstGeom>
          </p:spPr>
        </p:pic>
        <p:pic>
          <p:nvPicPr>
            <p:cNvPr id="42" name="图片 41"/>
            <p:cNvPicPr>
              <a:picLocks noChangeAspect="1"/>
            </p:cNvPicPr>
            <p:nvPr/>
          </p:nvPicPr>
          <p:blipFill rotWithShape="1">
            <a:blip r:embed="rId5" cstate="print">
              <a:extLst>
                <a:ext uri="{28A0092B-C50C-407E-A947-70E740481C1C}">
                  <a14:useLocalDpi xmlns:a14="http://schemas.microsoft.com/office/drawing/2010/main" val="0"/>
                </a:ext>
              </a:extLst>
            </a:blip>
            <a:srcRect l="26651" r="13209" b="1883"/>
            <a:stretch>
              <a:fillRect/>
            </a:stretch>
          </p:blipFill>
          <p:spPr>
            <a:xfrm>
              <a:off x="9467900" y="5216843"/>
              <a:ext cx="1202901" cy="504000"/>
            </a:xfrm>
            <a:prstGeom prst="rect">
              <a:avLst/>
            </a:prstGeom>
          </p:spPr>
        </p:pic>
      </p:grpSp>
      <p:sp>
        <p:nvSpPr>
          <p:cNvPr id="43" name="文本框 15"/>
          <p:cNvSpPr txBox="1"/>
          <p:nvPr/>
        </p:nvSpPr>
        <p:spPr>
          <a:xfrm>
            <a:off x="7258442" y="4468753"/>
            <a:ext cx="4171557" cy="1273554"/>
          </a:xfrm>
          <a:prstGeom prst="rect">
            <a:avLst/>
          </a:prstGeom>
          <a:noFill/>
        </p:spPr>
        <p:txBody>
          <a:bodyPr wrap="square" rtlCol="0">
            <a:spAutoFit/>
          </a:bodyPr>
          <a:lstStyle/>
          <a:p>
            <a:pPr>
              <a:lnSpc>
                <a:spcPct val="120000"/>
              </a:lnSpc>
            </a:pPr>
            <a:r>
              <a:rPr lang="zh-CN" altLang="en-US" b="1" dirty="0">
                <a:latin typeface="微软雅黑" panose="020B0503020204020204" pitchFamily="34" charset="-122"/>
                <a:ea typeface="微软雅黑" panose="020B0503020204020204" pitchFamily="34" charset="-122"/>
              </a:rPr>
              <a:t>主播还将深入英菲尼迪</a:t>
            </a:r>
            <a:endParaRPr lang="en-US" altLang="zh-CN" b="1" dirty="0">
              <a:latin typeface="微软雅黑" panose="020B0503020204020204" pitchFamily="34" charset="-122"/>
              <a:ea typeface="微软雅黑" panose="020B0503020204020204" pitchFamily="34" charset="-122"/>
            </a:endParaRPr>
          </a:p>
          <a:p>
            <a:pPr>
              <a:lnSpc>
                <a:spcPct val="120000"/>
              </a:lnSpc>
            </a:pPr>
            <a:r>
              <a:rPr lang="zh-CN" altLang="en-US" sz="2400" b="1" dirty="0">
                <a:latin typeface="微软雅黑" panose="020B0503020204020204" pitchFamily="34" charset="-122"/>
                <a:ea typeface="微软雅黑" panose="020B0503020204020204" pitchFamily="34" charset="-122"/>
              </a:rPr>
              <a:t>品牌</a:t>
            </a:r>
            <a:r>
              <a:rPr lang="en-US" altLang="zh-CN" sz="2400" b="1" dirty="0">
                <a:latin typeface="微软雅黑" panose="020B0503020204020204" pitchFamily="34" charset="-122"/>
                <a:ea typeface="微软雅黑" panose="020B0503020204020204" pitchFamily="34" charset="-122"/>
              </a:rPr>
              <a:t>Party</a:t>
            </a:r>
          </a:p>
          <a:p>
            <a:pPr>
              <a:lnSpc>
                <a:spcPct val="120000"/>
              </a:lnSpc>
            </a:pPr>
            <a:r>
              <a:rPr lang="zh-CN" altLang="en-US" b="1" dirty="0">
                <a:latin typeface="微软雅黑" panose="020B0503020204020204" pitchFamily="34" charset="-122"/>
                <a:ea typeface="微软雅黑" panose="020B0503020204020204" pitchFamily="34" charset="-122"/>
              </a:rPr>
              <a:t>传播英菲</a:t>
            </a:r>
            <a:r>
              <a:rPr lang="zh-CN" altLang="en-US" sz="2400" b="1" dirty="0">
                <a:solidFill>
                  <a:srgbClr val="BA011F"/>
                </a:solidFill>
                <a:latin typeface="微软雅黑" panose="020B0503020204020204" pitchFamily="34" charset="-122"/>
                <a:ea typeface="微软雅黑" panose="020B0503020204020204" pitchFamily="34" charset="-122"/>
              </a:rPr>
              <a:t>品牌调性</a:t>
            </a:r>
            <a:r>
              <a:rPr lang="zh-CN" altLang="en-US" b="1" dirty="0">
                <a:latin typeface="微软雅黑" panose="020B0503020204020204" pitchFamily="34" charset="-122"/>
                <a:ea typeface="微软雅黑" panose="020B0503020204020204" pitchFamily="34" charset="-122"/>
              </a:rPr>
              <a:t>以及</a:t>
            </a:r>
            <a:r>
              <a:rPr lang="zh-CN" altLang="en-US" sz="2400" b="1" dirty="0">
                <a:solidFill>
                  <a:srgbClr val="BA011F"/>
                </a:solidFill>
                <a:latin typeface="微软雅黑" panose="020B0503020204020204" pitchFamily="34" charset="-122"/>
                <a:ea typeface="微软雅黑" panose="020B0503020204020204" pitchFamily="34" charset="-122"/>
              </a:rPr>
              <a:t>生活态度</a:t>
            </a:r>
            <a:endParaRPr lang="en-US" altLang="zh-CN" sz="2400" b="1" dirty="0">
              <a:solidFill>
                <a:srgbClr val="BA011F"/>
              </a:solidFill>
              <a:latin typeface="微软雅黑" panose="020B0503020204020204" pitchFamily="34" charset="-122"/>
              <a:ea typeface="微软雅黑" panose="020B0503020204020204" pitchFamily="34" charset="-122"/>
            </a:endParaRPr>
          </a:p>
        </p:txBody>
      </p:sp>
      <p:sp>
        <p:nvSpPr>
          <p:cNvPr id="16"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C00000"/>
                </a:solidFill>
                <a:latin typeface="微软雅黑" panose="020B0503020204020204" pitchFamily="34" charset="-122"/>
                <a:ea typeface="微软雅黑" panose="020B0503020204020204" pitchFamily="34" charset="-122"/>
              </a:rPr>
              <a:t>重点大事件</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a:t>
            </a:r>
          </a:p>
        </p:txBody>
      </p:sp>
      <p:grpSp>
        <p:nvGrpSpPr>
          <p:cNvPr id="33" name="组合 32"/>
          <p:cNvGrpSpPr/>
          <p:nvPr/>
        </p:nvGrpSpPr>
        <p:grpSpPr>
          <a:xfrm>
            <a:off x="952100" y="1387239"/>
            <a:ext cx="10287801" cy="4471102"/>
            <a:chOff x="794182" y="1385601"/>
            <a:chExt cx="11397819" cy="4953519"/>
          </a:xfrm>
        </p:grpSpPr>
        <p:sp>
          <p:nvSpPr>
            <p:cNvPr id="4" name="矩形 3"/>
            <p:cNvSpPr/>
            <p:nvPr/>
          </p:nvSpPr>
          <p:spPr>
            <a:xfrm>
              <a:off x="3692151" y="2830513"/>
              <a:ext cx="4141788" cy="3046412"/>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dirty="0">
                <a:latin typeface="Impact" panose="020B0806030902050204" pitchFamily="34" charset="0"/>
              </a:endParaRPr>
            </a:p>
          </p:txBody>
        </p:sp>
        <p:sp>
          <p:nvSpPr>
            <p:cNvPr id="5" name="矩形 4"/>
            <p:cNvSpPr/>
            <p:nvPr/>
          </p:nvSpPr>
          <p:spPr>
            <a:xfrm>
              <a:off x="6095998" y="1622918"/>
              <a:ext cx="6096003" cy="1207596"/>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dirty="0">
                <a:latin typeface="Impact" panose="020B0806030902050204" pitchFamily="34" charset="0"/>
              </a:endParaRPr>
            </a:p>
          </p:txBody>
        </p:sp>
        <p:sp>
          <p:nvSpPr>
            <p:cNvPr id="6" name="文本框 5"/>
            <p:cNvSpPr txBox="1"/>
            <p:nvPr/>
          </p:nvSpPr>
          <p:spPr>
            <a:xfrm>
              <a:off x="3638555" y="1822992"/>
              <a:ext cx="2477822" cy="784265"/>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r>
                <a:rPr kumimoji="0" lang="zh-CN" altLang="en-US" sz="4000" b="1" dirty="0">
                  <a:latin typeface="微软雅黑" panose="020B0503020204020204" pitchFamily="34" charset="-122"/>
                  <a:ea typeface="微软雅黑" panose="020B0503020204020204" pitchFamily="34" charset="-122"/>
                </a:rPr>
                <a:t>硬广传播</a:t>
              </a:r>
            </a:p>
          </p:txBody>
        </p:sp>
        <p:cxnSp>
          <p:nvCxnSpPr>
            <p:cNvPr id="7" name="直接连接符 6"/>
            <p:cNvCxnSpPr/>
            <p:nvPr/>
          </p:nvCxnSpPr>
          <p:spPr>
            <a:xfrm>
              <a:off x="6486762" y="1844707"/>
              <a:ext cx="503237" cy="0"/>
            </a:xfrm>
            <a:prstGeom prst="line">
              <a:avLst/>
            </a:prstGeom>
            <a:ln w="38100">
              <a:solidFill>
                <a:srgbClr val="D1BB4B"/>
              </a:solidFill>
            </a:ln>
          </p:spPr>
          <p:style>
            <a:lnRef idx="1">
              <a:schemeClr val="accent1"/>
            </a:lnRef>
            <a:fillRef idx="0">
              <a:schemeClr val="accent1"/>
            </a:fillRef>
            <a:effectRef idx="0">
              <a:schemeClr val="accent1"/>
            </a:effectRef>
            <a:fontRef idx="minor">
              <a:schemeClr val="tx1"/>
            </a:fontRef>
          </p:style>
        </p:cxnSp>
        <p:grpSp>
          <p:nvGrpSpPr>
            <p:cNvPr id="8" name="组合 6"/>
            <p:cNvGrpSpPr/>
            <p:nvPr/>
          </p:nvGrpSpPr>
          <p:grpSpPr bwMode="auto">
            <a:xfrm>
              <a:off x="3438810" y="2830513"/>
              <a:ext cx="254000" cy="254000"/>
              <a:chOff x="6457496" y="4658798"/>
              <a:chExt cx="254000" cy="254000"/>
            </a:xfrm>
          </p:grpSpPr>
          <p:sp>
            <p:nvSpPr>
              <p:cNvPr id="9" name="矩形 8"/>
              <p:cNvSpPr/>
              <p:nvPr/>
            </p:nvSpPr>
            <p:spPr>
              <a:xfrm>
                <a:off x="6457496" y="4658798"/>
                <a:ext cx="254000" cy="254000"/>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Impact" panose="020B0806030902050204" pitchFamily="34" charset="0"/>
                </a:endParaRPr>
              </a:p>
            </p:txBody>
          </p:sp>
          <p:sp>
            <p:nvSpPr>
              <p:cNvPr id="10" name="Freeform 121"/>
              <p:cNvSpPr/>
              <p:nvPr/>
            </p:nvSpPr>
            <p:spPr bwMode="auto">
              <a:xfrm rot="5400000">
                <a:off x="6545602" y="4717536"/>
                <a:ext cx="77788" cy="136525"/>
              </a:xfrm>
              <a:custGeom>
                <a:avLst/>
                <a:gdLst>
                  <a:gd name="T0" fmla="*/ 44450 w 49"/>
                  <a:gd name="T1" fmla="*/ 101600 h 86"/>
                  <a:gd name="T2" fmla="*/ 6350 w 49"/>
                  <a:gd name="T3" fmla="*/ 136525 h 86"/>
                  <a:gd name="T4" fmla="*/ 0 w 49"/>
                  <a:gd name="T5" fmla="*/ 128588 h 86"/>
                  <a:gd name="T6" fmla="*/ 58738 w 49"/>
                  <a:gd name="T7" fmla="*/ 68263 h 86"/>
                  <a:gd name="T8" fmla="*/ 0 w 49"/>
                  <a:gd name="T9" fmla="*/ 12700 h 86"/>
                  <a:gd name="T10" fmla="*/ 6350 w 49"/>
                  <a:gd name="T11" fmla="*/ 0 h 86"/>
                  <a:gd name="T12" fmla="*/ 77788 w 49"/>
                  <a:gd name="T13" fmla="*/ 68263 h 86"/>
                  <a:gd name="T14" fmla="*/ 66675 w 49"/>
                  <a:gd name="T15" fmla="*/ 79375 h 86"/>
                  <a:gd name="T16" fmla="*/ 44450 w 49"/>
                  <a:gd name="T17" fmla="*/ 10160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86">
                    <a:moveTo>
                      <a:pt x="28" y="64"/>
                    </a:moveTo>
                    <a:lnTo>
                      <a:pt x="4" y="86"/>
                    </a:lnTo>
                    <a:lnTo>
                      <a:pt x="0" y="81"/>
                    </a:lnTo>
                    <a:lnTo>
                      <a:pt x="37" y="43"/>
                    </a:lnTo>
                    <a:lnTo>
                      <a:pt x="0" y="8"/>
                    </a:lnTo>
                    <a:lnTo>
                      <a:pt x="4" y="0"/>
                    </a:lnTo>
                    <a:lnTo>
                      <a:pt x="49" y="43"/>
                    </a:lnTo>
                    <a:lnTo>
                      <a:pt x="42" y="50"/>
                    </a:lnTo>
                    <a:lnTo>
                      <a:pt x="28" y="64"/>
                    </a:lnTo>
                    <a:close/>
                  </a:path>
                </a:pathLst>
              </a:custGeom>
              <a:solidFill>
                <a:srgbClr val="272727"/>
              </a:solidFill>
              <a:ln>
                <a:noFill/>
              </a:ln>
              <a:extLst>
                <a:ext uri="{91240B29-F687-4F45-9708-019B960494DF}">
                  <a14:hiddenLine xmlns:a14="http://schemas.microsoft.com/office/drawing/2010/main" w="6350">
                    <a:solidFill>
                      <a:srgbClr val="000000"/>
                    </a:solidFill>
                    <a:round/>
                  </a14:hiddenLine>
                </a:ext>
              </a:extLst>
            </p:spPr>
            <p:txBody>
              <a:bodyPr/>
              <a:lstStyle/>
              <a:p>
                <a:endParaRPr lang="zh-CN" altLang="en-US">
                  <a:latin typeface="Impact" panose="020B0806030902050204" pitchFamily="34" charset="0"/>
                </a:endParaRPr>
              </a:p>
            </p:txBody>
          </p:sp>
        </p:grpSp>
        <p:grpSp>
          <p:nvGrpSpPr>
            <p:cNvPr id="11" name="组合 10"/>
            <p:cNvGrpSpPr/>
            <p:nvPr/>
          </p:nvGrpSpPr>
          <p:grpSpPr bwMode="auto">
            <a:xfrm rot="10800000">
              <a:off x="3438810" y="2576513"/>
              <a:ext cx="254000" cy="254000"/>
              <a:chOff x="6457496" y="4658798"/>
              <a:chExt cx="254000" cy="254000"/>
            </a:xfrm>
          </p:grpSpPr>
          <p:sp>
            <p:nvSpPr>
              <p:cNvPr id="12" name="矩形 11"/>
              <p:cNvSpPr/>
              <p:nvPr/>
            </p:nvSpPr>
            <p:spPr>
              <a:xfrm>
                <a:off x="6457496" y="4658798"/>
                <a:ext cx="254000" cy="254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Impact" panose="020B0806030902050204" pitchFamily="34" charset="0"/>
                </a:endParaRPr>
              </a:p>
            </p:txBody>
          </p:sp>
          <p:sp>
            <p:nvSpPr>
              <p:cNvPr id="13" name="Freeform 121"/>
              <p:cNvSpPr/>
              <p:nvPr/>
            </p:nvSpPr>
            <p:spPr bwMode="auto">
              <a:xfrm rot="5400000">
                <a:off x="6545602" y="4717536"/>
                <a:ext cx="77788" cy="136525"/>
              </a:xfrm>
              <a:custGeom>
                <a:avLst/>
                <a:gdLst>
                  <a:gd name="T0" fmla="*/ 44450 w 49"/>
                  <a:gd name="T1" fmla="*/ 101600 h 86"/>
                  <a:gd name="T2" fmla="*/ 6350 w 49"/>
                  <a:gd name="T3" fmla="*/ 136525 h 86"/>
                  <a:gd name="T4" fmla="*/ 0 w 49"/>
                  <a:gd name="T5" fmla="*/ 128588 h 86"/>
                  <a:gd name="T6" fmla="*/ 58738 w 49"/>
                  <a:gd name="T7" fmla="*/ 68263 h 86"/>
                  <a:gd name="T8" fmla="*/ 0 w 49"/>
                  <a:gd name="T9" fmla="*/ 12700 h 86"/>
                  <a:gd name="T10" fmla="*/ 6350 w 49"/>
                  <a:gd name="T11" fmla="*/ 0 h 86"/>
                  <a:gd name="T12" fmla="*/ 77788 w 49"/>
                  <a:gd name="T13" fmla="*/ 68263 h 86"/>
                  <a:gd name="T14" fmla="*/ 66675 w 49"/>
                  <a:gd name="T15" fmla="*/ 79375 h 86"/>
                  <a:gd name="T16" fmla="*/ 44450 w 49"/>
                  <a:gd name="T17" fmla="*/ 10160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86">
                    <a:moveTo>
                      <a:pt x="28" y="64"/>
                    </a:moveTo>
                    <a:lnTo>
                      <a:pt x="4" y="86"/>
                    </a:lnTo>
                    <a:lnTo>
                      <a:pt x="0" y="81"/>
                    </a:lnTo>
                    <a:lnTo>
                      <a:pt x="37" y="43"/>
                    </a:lnTo>
                    <a:lnTo>
                      <a:pt x="0" y="8"/>
                    </a:lnTo>
                    <a:lnTo>
                      <a:pt x="4" y="0"/>
                    </a:lnTo>
                    <a:lnTo>
                      <a:pt x="49" y="43"/>
                    </a:lnTo>
                    <a:lnTo>
                      <a:pt x="42" y="50"/>
                    </a:lnTo>
                    <a:lnTo>
                      <a:pt x="28" y="64"/>
                    </a:lnTo>
                    <a:close/>
                  </a:path>
                </a:pathLst>
              </a:custGeom>
              <a:solidFill>
                <a:schemeClr val="bg1"/>
              </a:solidFill>
              <a:ln>
                <a:noFill/>
              </a:ln>
              <a:extLst>
                <a:ext uri="{91240B29-F687-4F45-9708-019B960494DF}">
                  <a14:hiddenLine xmlns:a14="http://schemas.microsoft.com/office/drawing/2010/main" w="6350">
                    <a:solidFill>
                      <a:srgbClr val="000000"/>
                    </a:solidFill>
                    <a:round/>
                  </a14:hiddenLine>
                </a:ext>
              </a:extLst>
            </p:spPr>
            <p:txBody>
              <a:bodyPr/>
              <a:lstStyle/>
              <a:p>
                <a:endParaRPr lang="zh-CN" altLang="en-US">
                  <a:latin typeface="Impact" panose="020B0806030902050204" pitchFamily="34" charset="0"/>
                </a:endParaRPr>
              </a:p>
            </p:txBody>
          </p:sp>
        </p:grpSp>
        <p:sp>
          <p:nvSpPr>
            <p:cNvPr id="14" name="文本框 13"/>
            <p:cNvSpPr txBox="1"/>
            <p:nvPr/>
          </p:nvSpPr>
          <p:spPr>
            <a:xfrm>
              <a:off x="3769778" y="3287801"/>
              <a:ext cx="1795853" cy="579674"/>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r>
                <a:rPr kumimoji="0" lang="zh-CN" altLang="en-US" sz="2800" dirty="0">
                  <a:solidFill>
                    <a:schemeClr val="bg1"/>
                  </a:solidFill>
                  <a:latin typeface="微软雅黑" panose="020B0503020204020204" pitchFamily="34" charset="-122"/>
                  <a:ea typeface="微软雅黑" panose="020B0503020204020204" pitchFamily="34" charset="-122"/>
                </a:rPr>
                <a:t>上亿流量</a:t>
              </a:r>
            </a:p>
          </p:txBody>
        </p:sp>
        <p:cxnSp>
          <p:nvCxnSpPr>
            <p:cNvPr id="15" name="直接连接符 14"/>
            <p:cNvCxnSpPr/>
            <p:nvPr/>
          </p:nvCxnSpPr>
          <p:spPr>
            <a:xfrm>
              <a:off x="3945426" y="3897307"/>
              <a:ext cx="503238" cy="0"/>
            </a:xfrm>
            <a:prstGeom prst="line">
              <a:avLst/>
            </a:prstGeom>
            <a:ln w="38100">
              <a:solidFill>
                <a:srgbClr val="D1BB4B"/>
              </a:solidFill>
            </a:ln>
          </p:spPr>
          <p:style>
            <a:lnRef idx="1">
              <a:schemeClr val="accent1"/>
            </a:lnRef>
            <a:fillRef idx="0">
              <a:schemeClr val="accent1"/>
            </a:fillRef>
            <a:effectRef idx="0">
              <a:schemeClr val="accent1"/>
            </a:effectRef>
            <a:fontRef idx="minor">
              <a:schemeClr val="tx1"/>
            </a:fontRef>
          </p:style>
        </p:cxnSp>
        <p:grpSp>
          <p:nvGrpSpPr>
            <p:cNvPr id="16" name="组合 18"/>
            <p:cNvGrpSpPr/>
            <p:nvPr/>
          </p:nvGrpSpPr>
          <p:grpSpPr bwMode="auto">
            <a:xfrm>
              <a:off x="794182" y="1385601"/>
              <a:ext cx="2468561" cy="4939000"/>
              <a:chOff x="5053483" y="1645920"/>
              <a:chExt cx="2085034" cy="4170068"/>
            </a:xfrm>
          </p:grpSpPr>
          <p:pic>
            <p:nvPicPr>
              <p:cNvPr id="17" name="图片 19"/>
              <p:cNvPicPr>
                <a:picLocks noChangeAspect="1"/>
              </p:cNvPicPr>
              <p:nvPr/>
            </p:nvPicPr>
            <p:blipFill>
              <a:blip r:embed="rId2" cstate="email"/>
              <a:srcRect/>
              <a:stretch>
                <a:fillRect/>
              </a:stretch>
            </p:blipFill>
            <p:spPr bwMode="auto">
              <a:xfrm>
                <a:off x="5053483" y="1645920"/>
                <a:ext cx="2085034" cy="417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p:cNvPicPr>
              <p:nvPr/>
            </p:nvPicPr>
            <p:blipFill rotWithShape="1">
              <a:blip r:embed="rId3" cstate="email">
                <a:duotone>
                  <a:schemeClr val="accent4">
                    <a:shade val="45000"/>
                    <a:satMod val="135000"/>
                  </a:schemeClr>
                  <a:prstClr val="white"/>
                </a:duotone>
              </a:blip>
              <a:srcRect r="162"/>
              <a:stretch>
                <a:fillRect/>
              </a:stretch>
            </p:blipFill>
            <p:spPr>
              <a:xfrm>
                <a:off x="5277132" y="2261109"/>
                <a:ext cx="1657067" cy="2977641"/>
              </a:xfrm>
              <a:prstGeom prst="rect">
                <a:avLst/>
              </a:prstGeom>
            </p:spPr>
          </p:pic>
        </p:grpSp>
        <p:sp>
          <p:nvSpPr>
            <p:cNvPr id="19" name="文本框 18"/>
            <p:cNvSpPr txBox="1"/>
            <p:nvPr/>
          </p:nvSpPr>
          <p:spPr>
            <a:xfrm>
              <a:off x="6486762" y="1940448"/>
              <a:ext cx="1116760" cy="375083"/>
            </a:xfrm>
            <a:prstGeom prst="rect">
              <a:avLst/>
            </a:prstGeom>
            <a:solidFill>
              <a:schemeClr val="bg1"/>
            </a:solid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大幅曝光</a:t>
              </a:r>
            </a:p>
          </p:txBody>
        </p:sp>
        <p:sp>
          <p:nvSpPr>
            <p:cNvPr id="21" name="矩形 20"/>
            <p:cNvSpPr/>
            <p:nvPr/>
          </p:nvSpPr>
          <p:spPr>
            <a:xfrm>
              <a:off x="6096000" y="5886682"/>
              <a:ext cx="537603" cy="452438"/>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dirty="0">
                <a:latin typeface="Impact" panose="020B0806030902050204" pitchFamily="34" charset="0"/>
              </a:endParaRPr>
            </a:p>
          </p:txBody>
        </p:sp>
        <p:sp>
          <p:nvSpPr>
            <p:cNvPr id="22" name="文本框 21"/>
            <p:cNvSpPr txBox="1"/>
            <p:nvPr/>
          </p:nvSpPr>
          <p:spPr>
            <a:xfrm>
              <a:off x="7704561" y="1940448"/>
              <a:ext cx="1116760" cy="375083"/>
            </a:xfrm>
            <a:prstGeom prst="rect">
              <a:avLst/>
            </a:prstGeom>
            <a:solidFill>
              <a:srgbClr val="DCCC75"/>
            </a:solid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竞品拦截</a:t>
              </a:r>
            </a:p>
          </p:txBody>
        </p:sp>
        <p:sp>
          <p:nvSpPr>
            <p:cNvPr id="23" name="文本框 22"/>
            <p:cNvSpPr txBox="1"/>
            <p:nvPr/>
          </p:nvSpPr>
          <p:spPr>
            <a:xfrm>
              <a:off x="7704561" y="2411271"/>
              <a:ext cx="1116760" cy="375083"/>
            </a:xfrm>
            <a:prstGeom prst="rect">
              <a:avLst/>
            </a:prstGeom>
            <a:solidFill>
              <a:schemeClr val="bg1"/>
            </a:solid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PC+</a:t>
              </a:r>
              <a:r>
                <a:rPr lang="zh-CN" altLang="en-US" sz="1600" dirty="0">
                  <a:latin typeface="微软雅黑" panose="020B0503020204020204" pitchFamily="34" charset="-122"/>
                  <a:ea typeface="微软雅黑" panose="020B0503020204020204" pitchFamily="34" charset="-122"/>
                </a:rPr>
                <a:t>移动</a:t>
              </a:r>
            </a:p>
          </p:txBody>
        </p:sp>
        <p:sp>
          <p:nvSpPr>
            <p:cNvPr id="24" name="文本框 23"/>
            <p:cNvSpPr txBox="1"/>
            <p:nvPr/>
          </p:nvSpPr>
          <p:spPr>
            <a:xfrm>
              <a:off x="6486762" y="2411271"/>
              <a:ext cx="1116760" cy="375083"/>
            </a:xfrm>
            <a:prstGeom prst="rect">
              <a:avLst/>
            </a:prstGeom>
            <a:solidFill>
              <a:srgbClr val="DCCC75"/>
            </a:solid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推广专题</a:t>
              </a:r>
            </a:p>
          </p:txBody>
        </p:sp>
        <p:pic>
          <p:nvPicPr>
            <p:cNvPr id="26" name="图片 25"/>
            <p:cNvPicPr>
              <a:picLocks noChangeAspect="1"/>
            </p:cNvPicPr>
            <p:nvPr/>
          </p:nvPicPr>
          <p:blipFill rotWithShape="1">
            <a:blip r:embed="rId4" cstate="email"/>
            <a:srcRect l="13272" t="-22" r="14267" b="93561"/>
            <a:stretch>
              <a:fillRect/>
            </a:stretch>
          </p:blipFill>
          <p:spPr>
            <a:xfrm>
              <a:off x="6116376" y="2811896"/>
              <a:ext cx="6075624" cy="3074786"/>
            </a:xfrm>
            <a:prstGeom prst="rect">
              <a:avLst/>
            </a:prstGeom>
          </p:spPr>
        </p:pic>
        <p:pic>
          <p:nvPicPr>
            <p:cNvPr id="27" name="图片 2"/>
            <p:cNvPicPr>
              <a:picLocks noChangeAspect="1"/>
            </p:cNvPicPr>
            <p:nvPr/>
          </p:nvPicPr>
          <p:blipFill>
            <a:blip r:embed="rId5" cstate="email"/>
            <a:srcRect/>
            <a:stretch>
              <a:fillRect/>
            </a:stretch>
          </p:blipFill>
          <p:spPr bwMode="auto">
            <a:xfrm>
              <a:off x="1038594" y="2118837"/>
              <a:ext cx="1981617" cy="351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组合 27"/>
            <p:cNvGrpSpPr/>
            <p:nvPr/>
          </p:nvGrpSpPr>
          <p:grpSpPr>
            <a:xfrm>
              <a:off x="3968972" y="4384264"/>
              <a:ext cx="1943155" cy="453455"/>
              <a:chOff x="4085955" y="4185883"/>
              <a:chExt cx="1400458" cy="326811"/>
            </a:xfrm>
          </p:grpSpPr>
          <p:pic>
            <p:nvPicPr>
              <p:cNvPr id="29" name="Picture 7" descr="C:\work2\车型销售方案\易车logo-2.png"/>
              <p:cNvPicPr>
                <a:picLocks noChangeAspect="1" noChangeArrowheads="1"/>
              </p:cNvPicPr>
              <p:nvPr/>
            </p:nvPicPr>
            <p:blipFill>
              <a:blip r:embed="rId6" cstate="email">
                <a:biLevel thresh="25000"/>
              </a:blip>
              <a:srcRect/>
              <a:stretch>
                <a:fillRect/>
              </a:stretch>
            </p:blipFill>
            <p:spPr bwMode="auto">
              <a:xfrm>
                <a:off x="4085955" y="4247797"/>
                <a:ext cx="628271" cy="2383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汽车报价大全"/>
              <p:cNvPicPr>
                <a:picLocks noChangeAspect="1" noChangeArrowheads="1"/>
              </p:cNvPicPr>
              <p:nvPr/>
            </p:nvPicPr>
            <p:blipFill>
              <a:blip r:embed="rId7" cstate="email"/>
              <a:srcRect/>
              <a:stretch>
                <a:fillRect/>
              </a:stretch>
            </p:blipFill>
            <p:spPr bwMode="auto">
              <a:xfrm>
                <a:off x="5159602" y="4185883"/>
                <a:ext cx="326811" cy="3268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易车网汽车汇"/>
              <p:cNvPicPr>
                <a:picLocks noChangeAspect="1" noChangeArrowheads="1"/>
              </p:cNvPicPr>
              <p:nvPr/>
            </p:nvPicPr>
            <p:blipFill>
              <a:blip r:embed="rId8" cstate="email"/>
              <a:srcRect/>
              <a:stretch>
                <a:fillRect/>
              </a:stretch>
            </p:blipFill>
            <p:spPr bwMode="auto">
              <a:xfrm>
                <a:off x="4790933" y="4185883"/>
                <a:ext cx="326811" cy="326811"/>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图片 31"/>
            <p:cNvPicPr>
              <a:picLocks noChangeAspect="1"/>
            </p:cNvPicPr>
            <p:nvPr/>
          </p:nvPicPr>
          <p:blipFill>
            <a:blip r:embed="rId9" cstate="email">
              <a:biLevel thresh="25000"/>
              <a:extLst>
                <a:ext uri="{28A0092B-C50C-407E-A947-70E740481C1C}">
                  <a14:useLocalDpi xmlns:a14="http://schemas.microsoft.com/office/drawing/2010/main" val="0"/>
                </a:ext>
              </a:extLst>
            </a:blip>
            <a:stretch>
              <a:fillRect/>
            </a:stretch>
          </p:blipFill>
          <p:spPr>
            <a:xfrm>
              <a:off x="3995596" y="5005468"/>
              <a:ext cx="1916531" cy="255713"/>
            </a:xfrm>
            <a:prstGeom prst="rect">
              <a:avLst/>
            </a:prstGeom>
          </p:spPr>
        </p:pic>
      </p:grpSp>
      <p:pic>
        <p:nvPicPr>
          <p:cNvPr id="34" name="图片 33"/>
          <p:cNvPicPr>
            <a:picLocks noChangeAspect="1"/>
          </p:cNvPicPr>
          <p:nvPr/>
        </p:nvPicPr>
        <p:blipFill>
          <a:blip r:embed="rId10" cstate="print"/>
          <a:stretch>
            <a:fillRect/>
          </a:stretch>
        </p:blipFill>
        <p:spPr>
          <a:xfrm>
            <a:off x="8845977" y="1448631"/>
            <a:ext cx="2231329" cy="157900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表格 71"/>
          <p:cNvGraphicFramePr>
            <a:graphicFrameLocks noGrp="1"/>
          </p:cNvGraphicFramePr>
          <p:nvPr/>
        </p:nvGraphicFramePr>
        <p:xfrm>
          <a:off x="1314450" y="1414458"/>
          <a:ext cx="9758362" cy="4400557"/>
        </p:xfrm>
        <a:graphic>
          <a:graphicData uri="http://schemas.openxmlformats.org/drawingml/2006/table">
            <a:tbl>
              <a:tblPr/>
              <a:tblGrid>
                <a:gridCol w="2739209">
                  <a:extLst>
                    <a:ext uri="{9D8B030D-6E8A-4147-A177-3AD203B41FA5}">
                      <a16:colId xmlns:a16="http://schemas.microsoft.com/office/drawing/2014/main" val="20000"/>
                    </a:ext>
                  </a:extLst>
                </a:gridCol>
                <a:gridCol w="1719457">
                  <a:extLst>
                    <a:ext uri="{9D8B030D-6E8A-4147-A177-3AD203B41FA5}">
                      <a16:colId xmlns:a16="http://schemas.microsoft.com/office/drawing/2014/main" val="20001"/>
                    </a:ext>
                  </a:extLst>
                </a:gridCol>
                <a:gridCol w="3368250">
                  <a:extLst>
                    <a:ext uri="{9D8B030D-6E8A-4147-A177-3AD203B41FA5}">
                      <a16:colId xmlns:a16="http://schemas.microsoft.com/office/drawing/2014/main" val="20002"/>
                    </a:ext>
                  </a:extLst>
                </a:gridCol>
                <a:gridCol w="1931446">
                  <a:extLst>
                    <a:ext uri="{9D8B030D-6E8A-4147-A177-3AD203B41FA5}">
                      <a16:colId xmlns:a16="http://schemas.microsoft.com/office/drawing/2014/main" val="20003"/>
                    </a:ext>
                  </a:extLst>
                </a:gridCol>
              </a:tblGrid>
              <a:tr h="483223">
                <a:tc>
                  <a:txBody>
                    <a:bodyPr/>
                    <a:lstStyle/>
                    <a:p>
                      <a:pPr algn="ctr" fontAlgn="b"/>
                      <a:r>
                        <a:rPr lang="en-US" altLang="zh-CN" sz="1400" b="1" i="0" u="none" strike="noStrike" dirty="0">
                          <a:solidFill>
                            <a:schemeClr val="tx1"/>
                          </a:solidFill>
                          <a:effectLst/>
                          <a:latin typeface="微软雅黑" panose="020B0503020204020204" pitchFamily="34" charset="-122"/>
                          <a:ea typeface="微软雅黑" panose="020B0503020204020204" pitchFamily="34" charset="-122"/>
                        </a:rPr>
                        <a:t>2016</a:t>
                      </a:r>
                      <a:r>
                        <a:rPr lang="zh-CN" altLang="en-US" sz="1400" b="1" i="0" u="none" strike="noStrike" dirty="0">
                          <a:solidFill>
                            <a:schemeClr val="tx1"/>
                          </a:solidFill>
                          <a:effectLst/>
                          <a:latin typeface="微软雅黑" panose="020B0503020204020204" pitchFamily="34" charset="-122"/>
                          <a:ea typeface="微软雅黑" panose="020B0503020204020204" pitchFamily="34" charset="-122"/>
                        </a:rPr>
                        <a:t>年热销资源</a:t>
                      </a:r>
                      <a:endParaRPr lang="en-US" altLang="zh-CN" sz="1400" b="1" i="0" u="none" strike="noStrike" dirty="0">
                        <a:solidFill>
                          <a:schemeClr val="tx1"/>
                        </a:solidFill>
                        <a:effectLst/>
                        <a:latin typeface="微软雅黑" panose="020B0503020204020204" pitchFamily="34" charset="-122"/>
                        <a:ea typeface="微软雅黑" panose="020B0503020204020204" pitchFamily="34" charset="-122"/>
                      </a:endParaRPr>
                    </a:p>
                    <a:p>
                      <a:pPr algn="ctr" fontAlgn="b"/>
                      <a:r>
                        <a:rPr lang="en-US" altLang="zh-CN" sz="1400" b="1" i="0" u="none" strike="noStrike" dirty="0">
                          <a:solidFill>
                            <a:schemeClr val="tx1"/>
                          </a:solidFill>
                          <a:effectLst/>
                          <a:latin typeface="微软雅黑" panose="020B0503020204020204" pitchFamily="34" charset="-122"/>
                          <a:ea typeface="微软雅黑" panose="020B0503020204020204" pitchFamily="34" charset="-122"/>
                        </a:rPr>
                        <a:t>TOP10-PC</a:t>
                      </a:r>
                      <a:r>
                        <a:rPr lang="zh-CN" altLang="en-US" sz="1400" b="1" i="0" u="none" strike="noStrike" dirty="0">
                          <a:solidFill>
                            <a:schemeClr val="tx1"/>
                          </a:solidFill>
                          <a:effectLst/>
                          <a:latin typeface="微软雅黑" panose="020B0503020204020204" pitchFamily="34" charset="-122"/>
                          <a:ea typeface="微软雅黑" panose="020B0503020204020204" pitchFamily="34" charset="-122"/>
                        </a:rPr>
                        <a:t>端</a:t>
                      </a:r>
                    </a:p>
                  </a:txBody>
                  <a:tcPr marL="5308" marR="5308" marT="5308"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DCCC75"/>
                    </a:solidFill>
                  </a:tcPr>
                </a:tc>
                <a:tc>
                  <a:txBody>
                    <a:bodyPr/>
                    <a:lstStyle/>
                    <a:p>
                      <a:pPr marL="0" algn="ctr" defTabSz="914400" rtl="0" eaLnBrk="1" fontAlgn="b" latinLnBrk="0" hangingPunct="1"/>
                      <a:r>
                        <a:rPr lang="zh-CN" altLang="en-US" sz="1400" b="1" i="0" u="none" strike="noStrike" kern="1200" dirty="0">
                          <a:solidFill>
                            <a:schemeClr val="tx1"/>
                          </a:solidFill>
                          <a:effectLst/>
                          <a:latin typeface="微软雅黑" panose="020B0503020204020204" pitchFamily="34" charset="-122"/>
                          <a:ea typeface="微软雅黑" panose="020B0503020204020204" pitchFamily="34" charset="-122"/>
                          <a:cs typeface="+mn-cs"/>
                        </a:rPr>
                        <a:t>利用率</a:t>
                      </a:r>
                    </a:p>
                  </a:txBody>
                  <a:tcPr marL="5308" marR="5308" marT="5308" marB="0" anchor="ctr">
                    <a:lnL>
                      <a:noFill/>
                    </a:lnL>
                    <a:lnR>
                      <a:noFill/>
                    </a:lnR>
                    <a:lnT w="12700" cap="flat" cmpd="sng" algn="ctr">
                      <a:solidFill>
                        <a:schemeClr val="tx1"/>
                      </a:solidFill>
                      <a:prstDash val="solid"/>
                      <a:round/>
                      <a:headEnd type="none" w="med" len="med"/>
                      <a:tailEnd type="none" w="med" len="med"/>
                    </a:lnT>
                    <a:lnB>
                      <a:noFill/>
                    </a:lnB>
                    <a:solidFill>
                      <a:srgbClr val="DCCC75"/>
                    </a:solidFill>
                  </a:tcPr>
                </a:tc>
                <a:tc>
                  <a:txBody>
                    <a:bodyPr/>
                    <a:lstStyle/>
                    <a:p>
                      <a:pPr marL="0" marR="0" indent="0" algn="ctr" defTabSz="914400" rtl="0" eaLnBrk="1" fontAlgn="b" latinLnBrk="0" hangingPunct="1">
                        <a:lnSpc>
                          <a:spcPct val="100000"/>
                        </a:lnSpc>
                        <a:spcBef>
                          <a:spcPts val="0"/>
                        </a:spcBef>
                        <a:spcAft>
                          <a:spcPts val="0"/>
                        </a:spcAft>
                        <a:buClrTx/>
                        <a:buSzTx/>
                        <a:buFontTx/>
                        <a:buNone/>
                        <a:defRPr/>
                      </a:pPr>
                      <a:r>
                        <a:rPr lang="en-US" altLang="zh-CN" sz="1400" b="1" i="0" u="none" strike="noStrike" kern="1200" dirty="0">
                          <a:solidFill>
                            <a:schemeClr val="tx1"/>
                          </a:solidFill>
                          <a:effectLst/>
                          <a:latin typeface="微软雅黑" panose="020B0503020204020204" pitchFamily="34" charset="-122"/>
                          <a:ea typeface="微软雅黑" panose="020B0503020204020204" pitchFamily="34" charset="-122"/>
                          <a:cs typeface="+mn-cs"/>
                        </a:rPr>
                        <a:t>2016</a:t>
                      </a:r>
                      <a:r>
                        <a:rPr lang="zh-CN" altLang="en-US" sz="1400" b="1" i="0" u="none" strike="noStrike" kern="1200" dirty="0">
                          <a:solidFill>
                            <a:schemeClr val="tx1"/>
                          </a:solidFill>
                          <a:effectLst/>
                          <a:latin typeface="微软雅黑" panose="020B0503020204020204" pitchFamily="34" charset="-122"/>
                          <a:ea typeface="微软雅黑" panose="020B0503020204020204" pitchFamily="34" charset="-122"/>
                          <a:cs typeface="+mn-cs"/>
                        </a:rPr>
                        <a:t>年热销资源</a:t>
                      </a:r>
                      <a:endParaRPr lang="en-US" altLang="zh-CN" sz="1400" b="1" i="0" u="none" strike="noStrike" kern="1200" dirty="0">
                        <a:solidFill>
                          <a:schemeClr val="tx1"/>
                        </a:solidFill>
                        <a:effectLst/>
                        <a:latin typeface="微软雅黑" panose="020B0503020204020204" pitchFamily="34" charset="-122"/>
                        <a:ea typeface="微软雅黑" panose="020B0503020204020204" pitchFamily="34" charset="-122"/>
                        <a:cs typeface="+mn-cs"/>
                      </a:endParaRPr>
                    </a:p>
                    <a:p>
                      <a:pPr marL="0" marR="0" indent="0" algn="ctr" defTabSz="914400" rtl="0" eaLnBrk="1" fontAlgn="b" latinLnBrk="0" hangingPunct="1">
                        <a:lnSpc>
                          <a:spcPct val="100000"/>
                        </a:lnSpc>
                        <a:spcBef>
                          <a:spcPts val="0"/>
                        </a:spcBef>
                        <a:spcAft>
                          <a:spcPts val="0"/>
                        </a:spcAft>
                        <a:buClrTx/>
                        <a:buSzTx/>
                        <a:buFontTx/>
                        <a:buNone/>
                        <a:defRPr/>
                      </a:pPr>
                      <a:r>
                        <a:rPr lang="en-US" altLang="zh-CN" sz="1400" b="1" i="0" u="none" strike="noStrike" kern="1200" dirty="0">
                          <a:solidFill>
                            <a:schemeClr val="tx1"/>
                          </a:solidFill>
                          <a:effectLst/>
                          <a:latin typeface="微软雅黑" panose="020B0503020204020204" pitchFamily="34" charset="-122"/>
                          <a:ea typeface="微软雅黑" panose="020B0503020204020204" pitchFamily="34" charset="-122"/>
                          <a:cs typeface="+mn-cs"/>
                        </a:rPr>
                        <a:t>TOP 10-</a:t>
                      </a:r>
                      <a:r>
                        <a:rPr lang="zh-CN" altLang="en-US" sz="1400" b="1" i="0" u="none" strike="noStrike" kern="1200" dirty="0">
                          <a:solidFill>
                            <a:schemeClr val="tx1"/>
                          </a:solidFill>
                          <a:effectLst/>
                          <a:latin typeface="微软雅黑" panose="020B0503020204020204" pitchFamily="34" charset="-122"/>
                          <a:ea typeface="微软雅黑" panose="020B0503020204020204" pitchFamily="34" charset="-122"/>
                          <a:cs typeface="+mn-cs"/>
                        </a:rPr>
                        <a:t>移动端</a:t>
                      </a:r>
                    </a:p>
                  </a:txBody>
                  <a:tcPr marL="8212" marR="8212" marT="8212" marB="0" anchor="ctr">
                    <a:lnL>
                      <a:noFill/>
                    </a:lnL>
                    <a:lnR>
                      <a:noFill/>
                    </a:lnR>
                    <a:lnT w="12700" cap="flat" cmpd="sng" algn="ctr">
                      <a:solidFill>
                        <a:schemeClr val="tx1"/>
                      </a:solidFill>
                      <a:prstDash val="solid"/>
                      <a:round/>
                      <a:headEnd type="none" w="med" len="med"/>
                      <a:tailEnd type="none" w="med" len="med"/>
                    </a:lnT>
                    <a:lnB>
                      <a:noFill/>
                    </a:lnB>
                    <a:solidFill>
                      <a:srgbClr val="DCCC75"/>
                    </a:solidFill>
                  </a:tcPr>
                </a:tc>
                <a:tc>
                  <a:txBody>
                    <a:bodyPr/>
                    <a:lstStyle/>
                    <a:p>
                      <a:pPr marL="0" marR="0" indent="0" algn="ctr" defTabSz="914400" rtl="0" eaLnBrk="1" fontAlgn="b" latinLnBrk="0" hangingPunct="1">
                        <a:lnSpc>
                          <a:spcPct val="100000"/>
                        </a:lnSpc>
                        <a:spcBef>
                          <a:spcPts val="0"/>
                        </a:spcBef>
                        <a:spcAft>
                          <a:spcPts val="0"/>
                        </a:spcAft>
                        <a:buClrTx/>
                        <a:buSzTx/>
                        <a:buFontTx/>
                        <a:buNone/>
                        <a:defRPr/>
                      </a:pPr>
                      <a:r>
                        <a:rPr lang="zh-CN" altLang="en-US" sz="1400" b="1" i="0" u="none" strike="noStrike" kern="1200" dirty="0">
                          <a:solidFill>
                            <a:schemeClr val="tx1"/>
                          </a:solidFill>
                          <a:effectLst/>
                          <a:latin typeface="微软雅黑" panose="020B0503020204020204" pitchFamily="34" charset="-122"/>
                          <a:ea typeface="微软雅黑" panose="020B0503020204020204" pitchFamily="34" charset="-122"/>
                          <a:cs typeface="+mn-cs"/>
                        </a:rPr>
                        <a:t>利用率</a:t>
                      </a:r>
                    </a:p>
                  </a:txBody>
                  <a:tcPr marL="8212" marR="8212" marT="8212"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DCCC75"/>
                    </a:solidFill>
                  </a:tcPr>
                </a:tc>
                <a:extLst>
                  <a:ext uri="{0D108BD9-81ED-4DB2-BD59-A6C34878D82A}">
                    <a16:rowId xmlns:a16="http://schemas.microsoft.com/office/drawing/2014/main" val="10000"/>
                  </a:ext>
                </a:extLst>
              </a:tr>
              <a:tr h="388734">
                <a:tc>
                  <a:txBody>
                    <a:bodyPr/>
                    <a:lstStyle/>
                    <a:p>
                      <a:pPr algn="ctr" fontAlgn="ct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首页热门车</a:t>
                      </a:r>
                      <a:endParaRPr lang="zh-CN" altLang="en-US" sz="1050" b="1" i="0" u="none" strike="noStrike" dirty="0">
                        <a:solidFill>
                          <a:schemeClr val="tx1"/>
                        </a:solidFill>
                        <a:effectLst/>
                        <a:latin typeface="微软雅黑" panose="020B0503020204020204" pitchFamily="34" charset="-122"/>
                        <a:ea typeface="微软雅黑" panose="020B0503020204020204" pitchFamily="34" charset="-122"/>
                      </a:endParaRPr>
                    </a:p>
                  </a:txBody>
                  <a:tcPr marL="8212" marR="8212" marT="8212" marB="0" anchor="ctr">
                    <a:lnL w="12700" cap="flat" cmpd="sng" algn="ctr">
                      <a:solidFill>
                        <a:schemeClr val="tx1"/>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p>
                  </a:txBody>
                  <a:tcPr marL="8212" marR="8212" marT="8212" marB="0" anchor="ctr">
                    <a:lnL>
                      <a:noFill/>
                    </a:lnL>
                    <a:lnR>
                      <a:noFill/>
                    </a:lnR>
                    <a:lnT>
                      <a:noFill/>
                    </a:lnT>
                    <a:lnB>
                      <a:noFill/>
                    </a:lnB>
                    <a:solidFill>
                      <a:schemeClr val="bg1">
                        <a:lumMod val="85000"/>
                      </a:schemeClr>
                    </a:solidFill>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汽车报价大全</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APP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首页热门车型</a:t>
                      </a:r>
                    </a:p>
                  </a:txBody>
                  <a:tcPr marL="8212" marR="8212" marT="8212" marB="0" anchor="ctr">
                    <a:lnL>
                      <a:noFill/>
                    </a:lnL>
                    <a:lnR>
                      <a:noFill/>
                    </a:lnR>
                    <a:lnT>
                      <a:noFill/>
                    </a:lnT>
                    <a:lnB>
                      <a:noFill/>
                    </a:lnB>
                    <a:solidFill>
                      <a:schemeClr val="bg1">
                        <a:lumMod val="85000"/>
                      </a:schemeClr>
                    </a:solidFill>
                  </a:tcPr>
                </a:tc>
                <a:tc>
                  <a:txBody>
                    <a:bodyPr/>
                    <a:lstStyle/>
                    <a:p>
                      <a:pPr algn="ctr" fontAlgn="b"/>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100%</a:t>
                      </a:r>
                    </a:p>
                  </a:txBody>
                  <a:tcPr marL="8212" marR="8212" marT="8212" marB="0" anchor="ctr">
                    <a:lnL>
                      <a:noFill/>
                    </a:lnL>
                    <a:lnR w="12700" cap="flat" cmpd="sng" algn="ctr">
                      <a:solidFill>
                        <a:schemeClr val="tx1"/>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0001"/>
                  </a:ext>
                </a:extLst>
              </a:tr>
              <a:tr h="403731">
                <a:tc>
                  <a:txBody>
                    <a:bodyPr/>
                    <a:lstStyle/>
                    <a:p>
                      <a:pPr algn="ctr" fontAlgn="ct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首页要闻区套红文字链</a:t>
                      </a:r>
                      <a:r>
                        <a:rPr lang="en-US" altLang="zh-CN" sz="1050" b="1" u="none" strike="noStrike" dirty="0">
                          <a:solidFill>
                            <a:schemeClr val="tx1"/>
                          </a:solidFill>
                          <a:effectLst/>
                          <a:latin typeface="微软雅黑" panose="020B0503020204020204" pitchFamily="34" charset="-122"/>
                          <a:ea typeface="微软雅黑" panose="020B0503020204020204" pitchFamily="34" charset="-122"/>
                        </a:rPr>
                        <a:t>2</a:t>
                      </a:r>
                    </a:p>
                    <a:p>
                      <a:pPr algn="ctr" fontAlgn="ct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050" b="1"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字）</a:t>
                      </a:r>
                      <a:endParaRPr lang="zh-CN" altLang="en-US" sz="1050" b="1" i="0" u="none" strike="noStrike" dirty="0">
                        <a:solidFill>
                          <a:schemeClr val="tx1"/>
                        </a:solidFill>
                        <a:effectLst/>
                        <a:latin typeface="微软雅黑" panose="020B0503020204020204" pitchFamily="34" charset="-122"/>
                        <a:ea typeface="微软雅黑" panose="020B0503020204020204" pitchFamily="34" charset="-122"/>
                      </a:endParaRPr>
                    </a:p>
                  </a:txBody>
                  <a:tcPr marL="8212" marR="8212" marT="8212"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p>
                  </a:txBody>
                  <a:tcPr marL="8212" marR="8212" marT="8212" marB="0" anchor="ctr">
                    <a:lnL>
                      <a:noFill/>
                    </a:lnL>
                    <a:lnR>
                      <a:noFill/>
                    </a:lnR>
                    <a:lnT>
                      <a:noFill/>
                    </a:lnT>
                    <a:lnB>
                      <a:noFill/>
                    </a:lnB>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易车</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APP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首页置顶大图</a:t>
                      </a:r>
                    </a:p>
                  </a:txBody>
                  <a:tcPr marL="8212" marR="8212" marT="8212" marB="0" anchor="ctr">
                    <a:lnL>
                      <a:noFill/>
                    </a:lnL>
                    <a:lnR>
                      <a:noFill/>
                    </a:lnR>
                    <a:lnT>
                      <a:noFill/>
                    </a:lnT>
                    <a:lnB>
                      <a:noFill/>
                    </a:lnB>
                  </a:tcPr>
                </a:tc>
                <a:tc>
                  <a:txBody>
                    <a:bodyPr/>
                    <a:lstStyle/>
                    <a:p>
                      <a:pPr algn="ctr" fontAlgn="b"/>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95%</a:t>
                      </a:r>
                    </a:p>
                  </a:txBody>
                  <a:tcPr marL="8212" marR="8212" marT="8212"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88734">
                <a:tc>
                  <a:txBody>
                    <a:bodyPr/>
                    <a:lstStyle/>
                    <a:p>
                      <a:pPr algn="ctr" fontAlgn="ct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首页顶部通栏</a:t>
                      </a:r>
                      <a:endParaRPr lang="zh-CN" altLang="en-US" sz="1050" b="1" i="0" u="none" strike="noStrike" dirty="0">
                        <a:solidFill>
                          <a:schemeClr val="tx1"/>
                        </a:solidFill>
                        <a:effectLst/>
                        <a:latin typeface="微软雅黑" panose="020B0503020204020204" pitchFamily="34" charset="-122"/>
                        <a:ea typeface="微软雅黑" panose="020B0503020204020204" pitchFamily="34" charset="-122"/>
                      </a:endParaRPr>
                    </a:p>
                  </a:txBody>
                  <a:tcPr marL="8212" marR="8212" marT="8212" marB="0" anchor="ctr">
                    <a:lnL w="12700" cap="flat" cmpd="sng" algn="ctr">
                      <a:solidFill>
                        <a:schemeClr val="tx1"/>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8%</a:t>
                      </a:r>
                    </a:p>
                  </a:txBody>
                  <a:tcPr marL="8212" marR="8212" marT="8212" marB="0" anchor="ctr">
                    <a:lnL>
                      <a:noFill/>
                    </a:lnL>
                    <a:lnR>
                      <a:noFill/>
                    </a:lnR>
                    <a:lnT>
                      <a:noFill/>
                    </a:lnT>
                    <a:lnB>
                      <a:noFill/>
                    </a:lnB>
                    <a:solidFill>
                      <a:schemeClr val="bg1">
                        <a:lumMod val="85000"/>
                      </a:schemeClr>
                    </a:solidFill>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汽车报价大全</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APP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首页热门品牌</a:t>
                      </a:r>
                    </a:p>
                  </a:txBody>
                  <a:tcPr marL="8212" marR="8212" marT="8212" marB="0" anchor="ctr">
                    <a:lnL>
                      <a:noFill/>
                    </a:lnL>
                    <a:lnR>
                      <a:noFill/>
                    </a:lnR>
                    <a:lnT>
                      <a:noFill/>
                    </a:lnT>
                    <a:lnB>
                      <a:noFill/>
                    </a:lnB>
                    <a:solidFill>
                      <a:schemeClr val="bg1">
                        <a:lumMod val="85000"/>
                      </a:schemeClr>
                    </a:solidFill>
                  </a:tcPr>
                </a:tc>
                <a:tc>
                  <a:txBody>
                    <a:bodyPr/>
                    <a:lstStyle/>
                    <a:p>
                      <a:pPr algn="ctr" fontAlgn="b"/>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92%</a:t>
                      </a:r>
                    </a:p>
                  </a:txBody>
                  <a:tcPr marL="8212" marR="8212" marT="8212" marB="0" anchor="ctr">
                    <a:lnL>
                      <a:noFill/>
                    </a:lnL>
                    <a:lnR w="12700" cap="flat" cmpd="sng" algn="ctr">
                      <a:solidFill>
                        <a:schemeClr val="tx1"/>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0003"/>
                  </a:ext>
                </a:extLst>
              </a:tr>
              <a:tr h="388734">
                <a:tc>
                  <a:txBody>
                    <a:bodyPr/>
                    <a:lstStyle/>
                    <a:p>
                      <a:pPr algn="ctr" fontAlgn="ct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首页焦点图</a:t>
                      </a:r>
                      <a:endParaRPr lang="en-US" altLang="zh-CN" sz="1050" b="1" i="0" u="none" strike="noStrike" dirty="0">
                        <a:solidFill>
                          <a:schemeClr val="tx1"/>
                        </a:solidFill>
                        <a:effectLst/>
                        <a:latin typeface="微软雅黑" panose="020B0503020204020204" pitchFamily="34" charset="-122"/>
                        <a:ea typeface="微软雅黑" panose="020B0503020204020204" pitchFamily="34" charset="-122"/>
                      </a:endParaRPr>
                    </a:p>
                  </a:txBody>
                  <a:tcPr marL="8212" marR="8212" marT="8212"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8%</a:t>
                      </a:r>
                    </a:p>
                  </a:txBody>
                  <a:tcPr marL="8212" marR="8212" marT="8212" marB="0" anchor="ctr">
                    <a:lnL>
                      <a:noFill/>
                    </a:lnL>
                    <a:lnR>
                      <a:noFill/>
                    </a:lnR>
                    <a:lnT>
                      <a:noFill/>
                    </a:lnT>
                    <a:lnB>
                      <a:noFill/>
                    </a:lnB>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易车</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WAP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首页顶部通栏</a:t>
                      </a:r>
                    </a:p>
                  </a:txBody>
                  <a:tcPr marL="8212" marR="8212" marT="8212" marB="0" anchor="ctr">
                    <a:lnL>
                      <a:noFill/>
                    </a:lnL>
                    <a:lnR>
                      <a:noFill/>
                    </a:lnR>
                    <a:lnT>
                      <a:noFill/>
                    </a:lnT>
                    <a:lnB>
                      <a:noFill/>
                    </a:lnB>
                  </a:tcPr>
                </a:tc>
                <a:tc>
                  <a:txBody>
                    <a:bodyPr/>
                    <a:lstStyle/>
                    <a:p>
                      <a:pPr algn="ctr" fontAlgn="b"/>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90%</a:t>
                      </a:r>
                    </a:p>
                  </a:txBody>
                  <a:tcPr marL="8212" marR="8212" marT="8212"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88734">
                <a:tc>
                  <a:txBody>
                    <a:bodyPr/>
                    <a:lstStyle/>
                    <a:p>
                      <a:pPr algn="ctr" fontAlgn="ct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首页精彩推荐文字链</a:t>
                      </a:r>
                      <a:endParaRPr lang="zh-CN" altLang="en-US" sz="1050" b="1" i="0" u="none" strike="noStrike" dirty="0">
                        <a:solidFill>
                          <a:schemeClr val="tx1"/>
                        </a:solidFill>
                        <a:effectLst/>
                        <a:latin typeface="微软雅黑" panose="020B0503020204020204" pitchFamily="34" charset="-122"/>
                        <a:ea typeface="微软雅黑" panose="020B0503020204020204" pitchFamily="34" charset="-122"/>
                      </a:endParaRPr>
                    </a:p>
                  </a:txBody>
                  <a:tcPr marL="8212" marR="8212" marT="8212" marB="0" anchor="ctr">
                    <a:lnL w="12700" cap="flat" cmpd="sng" algn="ctr">
                      <a:solidFill>
                        <a:schemeClr val="tx1"/>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7%</a:t>
                      </a:r>
                    </a:p>
                  </a:txBody>
                  <a:tcPr marL="8212" marR="8212" marT="8212" marB="0" anchor="ctr">
                    <a:lnL>
                      <a:noFill/>
                    </a:lnL>
                    <a:lnR>
                      <a:noFill/>
                    </a:lnR>
                    <a:lnT>
                      <a:noFill/>
                    </a:lnT>
                    <a:lnB>
                      <a:noFill/>
                    </a:lnB>
                    <a:solidFill>
                      <a:schemeClr val="bg1">
                        <a:lumMod val="85000"/>
                      </a:schemeClr>
                    </a:solidFill>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汽车报价大全</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APP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汽车新闻页组图末页大图</a:t>
                      </a:r>
                    </a:p>
                  </a:txBody>
                  <a:tcPr marL="8212" marR="8212" marT="8212" marB="0" anchor="ctr">
                    <a:lnL>
                      <a:noFill/>
                    </a:lnL>
                    <a:lnR>
                      <a:noFill/>
                    </a:lnR>
                    <a:lnT>
                      <a:noFill/>
                    </a:lnT>
                    <a:lnB>
                      <a:noFill/>
                    </a:lnB>
                    <a:solidFill>
                      <a:schemeClr val="bg1">
                        <a:lumMod val="85000"/>
                      </a:schemeClr>
                    </a:solidFill>
                  </a:tcPr>
                </a:tc>
                <a:tc>
                  <a:txBody>
                    <a:bodyPr/>
                    <a:lstStyle/>
                    <a:p>
                      <a:pPr algn="ctr" fontAlgn="b"/>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90%</a:t>
                      </a:r>
                    </a:p>
                  </a:txBody>
                  <a:tcPr marL="8212" marR="8212" marT="8212" marB="0" anchor="ctr">
                    <a:lnL>
                      <a:noFill/>
                    </a:lnL>
                    <a:lnR w="12700" cap="flat" cmpd="sng" algn="ctr">
                      <a:solidFill>
                        <a:schemeClr val="tx1"/>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0005"/>
                  </a:ext>
                </a:extLst>
              </a:tr>
              <a:tr h="388734">
                <a:tc>
                  <a:txBody>
                    <a:bodyPr/>
                    <a:lstStyle/>
                    <a:p>
                      <a:pPr algn="ctr" fontAlgn="ctr"/>
                      <a:r>
                        <a:rPr lang="zh-CN" altLang="en-US" sz="1050" b="1" i="0" u="none" strike="noStrike" dirty="0">
                          <a:solidFill>
                            <a:schemeClr val="tx1"/>
                          </a:solidFill>
                          <a:effectLst/>
                          <a:latin typeface="微软雅黑" panose="020B0503020204020204" pitchFamily="34" charset="-122"/>
                          <a:ea typeface="微软雅黑" panose="020B0503020204020204" pitchFamily="34" charset="-122"/>
                        </a:rPr>
                        <a:t>要闻区文字链</a:t>
                      </a:r>
                    </a:p>
                  </a:txBody>
                  <a:tcPr marL="8212" marR="8212" marT="8212"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96</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a:t>
                      </a:r>
                    </a:p>
                  </a:txBody>
                  <a:tcPr marL="8212" marR="8212" marT="8212" marB="0" anchor="ctr">
                    <a:lnL>
                      <a:noFill/>
                    </a:lnL>
                    <a:lnR>
                      <a:noFill/>
                    </a:lnR>
                    <a:lnT>
                      <a:noFill/>
                    </a:lnT>
                    <a:lnB>
                      <a:noFill/>
                    </a:lnB>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汽车报价大全</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APP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搜索页热门车型推荐</a:t>
                      </a:r>
                    </a:p>
                  </a:txBody>
                  <a:tcPr marL="8212" marR="8212" marT="8212" marB="0" anchor="ctr">
                    <a:lnL>
                      <a:noFill/>
                    </a:lnL>
                    <a:lnR>
                      <a:noFill/>
                    </a:lnR>
                    <a:lnT>
                      <a:noFill/>
                    </a:lnT>
                    <a:lnB>
                      <a:noFill/>
                    </a:lnB>
                  </a:tcPr>
                </a:tc>
                <a:tc>
                  <a:txBody>
                    <a:bodyPr/>
                    <a:lstStyle/>
                    <a:p>
                      <a:pPr algn="ctr" fontAlgn="b"/>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87%</a:t>
                      </a:r>
                    </a:p>
                  </a:txBody>
                  <a:tcPr marL="8212" marR="8212" marT="8212"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388734">
                <a:tc>
                  <a:txBody>
                    <a:bodyPr/>
                    <a:lstStyle/>
                    <a:p>
                      <a:pPr algn="ctr" fontAlgn="ct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首页热门车型推荐（文字）</a:t>
                      </a:r>
                      <a:endParaRPr lang="zh-CN" altLang="en-US" sz="1050" b="1" i="0" u="none" strike="noStrike" dirty="0">
                        <a:solidFill>
                          <a:schemeClr val="tx1"/>
                        </a:solidFill>
                        <a:effectLst/>
                        <a:latin typeface="微软雅黑" panose="020B0503020204020204" pitchFamily="34" charset="-122"/>
                        <a:ea typeface="微软雅黑" panose="020B0503020204020204" pitchFamily="34" charset="-122"/>
                      </a:endParaRPr>
                    </a:p>
                  </a:txBody>
                  <a:tcPr marL="8212" marR="8212" marT="8212" marB="0" anchor="ctr">
                    <a:lnL w="12700" cap="flat" cmpd="sng" algn="ctr">
                      <a:solidFill>
                        <a:schemeClr val="tx1"/>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2%</a:t>
                      </a:r>
                    </a:p>
                  </a:txBody>
                  <a:tcPr marL="8212" marR="8212" marT="8212" marB="0" anchor="ctr">
                    <a:lnL>
                      <a:noFill/>
                    </a:lnL>
                    <a:lnR>
                      <a:noFill/>
                    </a:lnR>
                    <a:lnT>
                      <a:noFill/>
                    </a:lnT>
                    <a:lnB>
                      <a:noFill/>
                    </a:lnB>
                    <a:solidFill>
                      <a:schemeClr val="bg1">
                        <a:lumMod val="85000"/>
                      </a:schemeClr>
                    </a:solidFill>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汽车报价大全</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APP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汽车新闻页信息流第</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16</a:t>
                      </a: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条</a:t>
                      </a:r>
                    </a:p>
                  </a:txBody>
                  <a:tcPr marL="8212" marR="8212" marT="8212" marB="0" anchor="ctr">
                    <a:lnL>
                      <a:noFill/>
                    </a:lnL>
                    <a:lnR>
                      <a:noFill/>
                    </a:lnR>
                    <a:lnT>
                      <a:noFill/>
                    </a:lnT>
                    <a:lnB>
                      <a:noFill/>
                    </a:lnB>
                    <a:solidFill>
                      <a:schemeClr val="bg1">
                        <a:lumMod val="85000"/>
                      </a:schemeClr>
                    </a:solidFill>
                  </a:tcPr>
                </a:tc>
                <a:tc>
                  <a:txBody>
                    <a:bodyPr/>
                    <a:lstStyle/>
                    <a:p>
                      <a:pPr algn="ctr" fontAlgn="b"/>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85%</a:t>
                      </a:r>
                    </a:p>
                  </a:txBody>
                  <a:tcPr marL="8212" marR="8212" marT="8212" marB="0" anchor="ctr">
                    <a:lnL>
                      <a:noFill/>
                    </a:lnL>
                    <a:lnR w="12700" cap="flat" cmpd="sng" algn="ctr">
                      <a:solidFill>
                        <a:schemeClr val="tx1"/>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0007"/>
                  </a:ext>
                </a:extLst>
              </a:tr>
              <a:tr h="388734">
                <a:tc>
                  <a:txBody>
                    <a:bodyPr/>
                    <a:lstStyle/>
                    <a:p>
                      <a:pPr algn="ctr" fontAlgn="ct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首页推荐车型图文</a:t>
                      </a:r>
                      <a:endParaRPr lang="zh-CN" altLang="en-US" sz="1050" b="1" i="0" u="none" strike="noStrike" dirty="0">
                        <a:solidFill>
                          <a:schemeClr val="tx1"/>
                        </a:solidFill>
                        <a:effectLst/>
                        <a:latin typeface="微软雅黑" panose="020B0503020204020204" pitchFamily="34" charset="-122"/>
                        <a:ea typeface="微软雅黑" panose="020B0503020204020204" pitchFamily="34" charset="-122"/>
                      </a:endParaRPr>
                    </a:p>
                  </a:txBody>
                  <a:tcPr marL="8212" marR="8212" marT="8212"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1%</a:t>
                      </a:r>
                    </a:p>
                  </a:txBody>
                  <a:tcPr marL="8212" marR="8212" marT="8212" marB="0" anchor="ctr">
                    <a:lnL>
                      <a:noFill/>
                    </a:lnL>
                    <a:lnR>
                      <a:noFill/>
                    </a:lnR>
                    <a:lnT>
                      <a:noFill/>
                    </a:lnT>
                    <a:lnB>
                      <a:noFill/>
                    </a:lnB>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汽车报价大全</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APP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汽车新闻页首页焦点图</a:t>
                      </a:r>
                    </a:p>
                  </a:txBody>
                  <a:tcPr marL="8212" marR="8212" marT="8212" marB="0" anchor="ctr">
                    <a:lnL>
                      <a:noFill/>
                    </a:lnL>
                    <a:lnR>
                      <a:noFill/>
                    </a:lnR>
                    <a:lnT>
                      <a:noFill/>
                    </a:lnT>
                    <a:lnB>
                      <a:noFill/>
                    </a:lnB>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8</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3%</a:t>
                      </a:r>
                    </a:p>
                  </a:txBody>
                  <a:tcPr marL="8212" marR="8212" marT="8212"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403731">
                <a:tc>
                  <a:txBody>
                    <a:bodyPr/>
                    <a:lstStyle/>
                    <a:p>
                      <a:pPr algn="ctr" fontAlgn="ctr"/>
                      <a:r>
                        <a:rPr lang="zh-CN" altLang="en-US" sz="1050" b="1" u="none" strike="noStrike" dirty="0">
                          <a:solidFill>
                            <a:schemeClr val="tx1"/>
                          </a:solidFill>
                          <a:effectLst/>
                          <a:latin typeface="微软雅黑" panose="020B0503020204020204" pitchFamily="34" charset="-122"/>
                          <a:ea typeface="微软雅黑" panose="020B0503020204020204" pitchFamily="34" charset="-122"/>
                        </a:rPr>
                        <a:t>首页推荐车</a:t>
                      </a:r>
                      <a:endParaRPr lang="zh-CN" altLang="en-US" sz="1050" b="1" i="0" u="none" strike="noStrike" dirty="0">
                        <a:solidFill>
                          <a:schemeClr val="tx1"/>
                        </a:solidFill>
                        <a:effectLst/>
                        <a:latin typeface="微软雅黑" panose="020B0503020204020204" pitchFamily="34" charset="-122"/>
                        <a:ea typeface="微软雅黑" panose="020B0503020204020204" pitchFamily="34" charset="-122"/>
                      </a:endParaRPr>
                    </a:p>
                  </a:txBody>
                  <a:tcPr marL="8212" marR="8212" marT="8212" marB="0" anchor="ctr">
                    <a:lnL w="12700" cap="flat" cmpd="sng" algn="ctr">
                      <a:solidFill>
                        <a:schemeClr val="tx1"/>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0%</a:t>
                      </a:r>
                    </a:p>
                  </a:txBody>
                  <a:tcPr marL="8212" marR="8212" marT="8212" marB="0" anchor="ctr">
                    <a:lnL>
                      <a:noFill/>
                    </a:lnL>
                    <a:lnR>
                      <a:noFill/>
                    </a:lnR>
                    <a:lnT>
                      <a:noFill/>
                    </a:lnT>
                    <a:lnB>
                      <a:noFill/>
                    </a:lnB>
                    <a:solidFill>
                      <a:schemeClr val="bg1">
                        <a:lumMod val="85000"/>
                      </a:schemeClr>
                    </a:solidFill>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易车</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WAP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新闻页底部通栏</a:t>
                      </a:r>
                    </a:p>
                  </a:txBody>
                  <a:tcPr marL="8212" marR="8212" marT="8212" marB="0" anchor="ctr">
                    <a:lnL>
                      <a:noFill/>
                    </a:lnL>
                    <a:lnR>
                      <a:noFill/>
                    </a:lnR>
                    <a:lnT>
                      <a:noFill/>
                    </a:lnT>
                    <a:lnB>
                      <a:noFill/>
                    </a:lnB>
                    <a:solidFill>
                      <a:schemeClr val="bg1">
                        <a:lumMod val="85000"/>
                      </a:schemeClr>
                    </a:solidFill>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8</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3%</a:t>
                      </a:r>
                    </a:p>
                  </a:txBody>
                  <a:tcPr marL="8212" marR="8212" marT="8212" marB="0" anchor="ctr">
                    <a:lnL>
                      <a:noFill/>
                    </a:lnL>
                    <a:lnR w="12700" cap="flat" cmpd="sng" algn="ctr">
                      <a:solidFill>
                        <a:schemeClr val="tx1"/>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a16="http://schemas.microsoft.com/office/drawing/2014/main" val="10009"/>
                  </a:ext>
                </a:extLst>
              </a:tr>
              <a:tr h="388734">
                <a:tc>
                  <a:txBody>
                    <a:bodyPr/>
                    <a:lstStyle/>
                    <a:p>
                      <a:pPr algn="ctr" fontAlgn="ctr"/>
                      <a:r>
                        <a:rPr lang="zh-CN" altLang="en-US" sz="1050" b="1" i="0" u="none" strike="noStrike" dirty="0">
                          <a:solidFill>
                            <a:schemeClr val="tx1"/>
                          </a:solidFill>
                          <a:effectLst/>
                          <a:latin typeface="微软雅黑" panose="020B0503020204020204" pitchFamily="34" charset="-122"/>
                          <a:ea typeface="微软雅黑" panose="020B0503020204020204" pitchFamily="34" charset="-122"/>
                        </a:rPr>
                        <a:t>单一车型页综述顶部通栏</a:t>
                      </a:r>
                      <a:endParaRPr lang="en-US" altLang="zh-CN" sz="1050" b="1" i="0" u="none" strike="noStrike" dirty="0">
                        <a:solidFill>
                          <a:schemeClr val="tx1"/>
                        </a:solidFill>
                        <a:effectLst/>
                        <a:latin typeface="微软雅黑" panose="020B0503020204020204" pitchFamily="34" charset="-122"/>
                        <a:ea typeface="微软雅黑" panose="020B0503020204020204" pitchFamily="34" charset="-122"/>
                      </a:endParaRPr>
                    </a:p>
                    <a:p>
                      <a:pPr algn="ctr" fontAlgn="ctr"/>
                      <a:r>
                        <a:rPr lang="zh-CN" altLang="en-US" sz="1050" b="1" i="0" u="none" strike="noStrike" dirty="0">
                          <a:solidFill>
                            <a:schemeClr val="tx1"/>
                          </a:solidFill>
                          <a:effectLst/>
                          <a:latin typeface="微软雅黑" panose="020B0503020204020204" pitchFamily="34" charset="-122"/>
                          <a:ea typeface="微软雅黑" panose="020B0503020204020204" pitchFamily="34" charset="-122"/>
                        </a:rPr>
                        <a:t>（中级车）</a:t>
                      </a:r>
                    </a:p>
                  </a:txBody>
                  <a:tcPr marL="8212" marR="8212" marT="8212"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9</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0%</a:t>
                      </a:r>
                    </a:p>
                  </a:txBody>
                  <a:tcPr marL="8212" marR="8212" marT="821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汽车报价大全</a:t>
                      </a:r>
                      <a:r>
                        <a:rPr lang="en-US" altLang="zh-CN"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APP</a:t>
                      </a:r>
                    </a:p>
                    <a:p>
                      <a:pPr algn="ctr" fontAlgn="ctr"/>
                      <a:r>
                        <a:rPr lang="zh-CN" altLang="en-US" sz="1050" b="1" u="none" strike="noStrike" kern="1200" dirty="0">
                          <a:solidFill>
                            <a:schemeClr val="tx1"/>
                          </a:solidFill>
                          <a:effectLst/>
                          <a:latin typeface="微软雅黑" panose="020B0503020204020204" pitchFamily="34" charset="-122"/>
                          <a:ea typeface="微软雅黑" panose="020B0503020204020204" pitchFamily="34" charset="-122"/>
                          <a:cs typeface="+mn-cs"/>
                        </a:rPr>
                        <a:t>汽车新闻页首页图文</a:t>
                      </a:r>
                    </a:p>
                  </a:txBody>
                  <a:tcPr marL="8212" marR="8212" marT="821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zh-CN"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81</a:t>
                      </a:r>
                      <a:r>
                        <a:rPr lang="en-US" altLang="zh-CN" sz="1050" b="0" u="none" strike="noStrike" kern="1200" dirty="0">
                          <a:solidFill>
                            <a:schemeClr val="tx1"/>
                          </a:solidFill>
                          <a:effectLst/>
                          <a:latin typeface="微软雅黑" panose="020B0503020204020204" pitchFamily="34" charset="-122"/>
                          <a:ea typeface="微软雅黑" panose="020B0503020204020204" pitchFamily="34" charset="-122"/>
                          <a:cs typeface="+mn-cs"/>
                        </a:rPr>
                        <a:t>%</a:t>
                      </a:r>
                    </a:p>
                  </a:txBody>
                  <a:tcPr marL="8212" marR="8212" marT="8212"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24"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品牌合作回顾</a:t>
            </a:r>
          </a:p>
        </p:txBody>
      </p:sp>
      <p:graphicFrame>
        <p:nvGraphicFramePr>
          <p:cNvPr id="3" name="表格 2"/>
          <p:cNvGraphicFramePr>
            <a:graphicFrameLocks noGrp="1"/>
          </p:cNvGraphicFramePr>
          <p:nvPr/>
        </p:nvGraphicFramePr>
        <p:xfrm>
          <a:off x="600501" y="1678676"/>
          <a:ext cx="5104262" cy="1232948"/>
        </p:xfrm>
        <a:graphic>
          <a:graphicData uri="http://schemas.openxmlformats.org/drawingml/2006/table">
            <a:tbl>
              <a:tblPr>
                <a:tableStyleId>{9D7B26C5-4107-4FEC-AEDC-1716B250A1EF}</a:tableStyleId>
              </a:tblPr>
              <a:tblGrid>
                <a:gridCol w="1009935">
                  <a:extLst>
                    <a:ext uri="{9D8B030D-6E8A-4147-A177-3AD203B41FA5}">
                      <a16:colId xmlns:a16="http://schemas.microsoft.com/office/drawing/2014/main" val="20000"/>
                    </a:ext>
                  </a:extLst>
                </a:gridCol>
                <a:gridCol w="733670">
                  <a:extLst>
                    <a:ext uri="{9D8B030D-6E8A-4147-A177-3AD203B41FA5}">
                      <a16:colId xmlns:a16="http://schemas.microsoft.com/office/drawing/2014/main" val="20001"/>
                    </a:ext>
                  </a:extLst>
                </a:gridCol>
                <a:gridCol w="3360657">
                  <a:extLst>
                    <a:ext uri="{9D8B030D-6E8A-4147-A177-3AD203B41FA5}">
                      <a16:colId xmlns:a16="http://schemas.microsoft.com/office/drawing/2014/main" val="20002"/>
                    </a:ext>
                  </a:extLst>
                </a:gridCol>
              </a:tblGrid>
              <a:tr h="409432">
                <a:tc>
                  <a:txBody>
                    <a:bodyPr/>
                    <a:lstStyle/>
                    <a:p>
                      <a:pPr algn="ctr" fontAlgn="ctr"/>
                      <a:r>
                        <a:rPr lang="zh-CN" altLang="en-US" sz="900" u="none" strike="noStrike" dirty="0">
                          <a:effectLst/>
                          <a:latin typeface="微软雅黑" panose="020B0503020204020204" pitchFamily="34" charset="-122"/>
                          <a:ea typeface="微软雅黑" panose="020B0503020204020204" pitchFamily="34" charset="-122"/>
                        </a:rPr>
                        <a:t>新年特惠专项</a:t>
                      </a:r>
                      <a:r>
                        <a:rPr lang="en-US" altLang="zh-CN" sz="900" u="none" strike="noStrike" dirty="0">
                          <a:effectLst/>
                          <a:latin typeface="微软雅黑" panose="020B0503020204020204" pitchFamily="34" charset="-122"/>
                          <a:ea typeface="微软雅黑" panose="020B0503020204020204" pitchFamily="34" charset="-122"/>
                        </a:rPr>
                        <a:t>1</a:t>
                      </a:r>
                      <a:endParaRPr lang="en-US" altLang="zh-CN"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dirty="0">
                          <a:effectLst/>
                          <a:latin typeface="微软雅黑" panose="020B0503020204020204" pitchFamily="34" charset="-122"/>
                          <a:ea typeface="微软雅黑" panose="020B0503020204020204" pitchFamily="34" charset="-122"/>
                        </a:rPr>
                        <a:t>零售市场部</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dirty="0">
                          <a:effectLst/>
                          <a:latin typeface="微软雅黑" panose="020B0503020204020204" pitchFamily="34" charset="-122"/>
                          <a:ea typeface="微软雅黑" panose="020B0503020204020204" pitchFamily="34" charset="-122"/>
                        </a:rPr>
                        <a:t>共完成了</a:t>
                      </a:r>
                      <a:r>
                        <a:rPr lang="en-US" altLang="zh-CN" sz="900" u="none" strike="noStrike" dirty="0">
                          <a:effectLst/>
                          <a:latin typeface="微软雅黑" panose="020B0503020204020204" pitchFamily="34" charset="-122"/>
                          <a:ea typeface="微软雅黑" panose="020B0503020204020204" pitchFamily="34" charset="-122"/>
                        </a:rPr>
                        <a:t>1817</a:t>
                      </a:r>
                      <a:r>
                        <a:rPr lang="zh-CN" altLang="en-US" sz="900" u="none" strike="noStrike" dirty="0">
                          <a:effectLst/>
                          <a:latin typeface="微软雅黑" panose="020B0503020204020204" pitchFamily="34" charset="-122"/>
                          <a:ea typeface="微软雅黑" panose="020B0503020204020204" pitchFamily="34" charset="-122"/>
                        </a:rPr>
                        <a:t>个销售线索，综合</a:t>
                      </a:r>
                      <a:r>
                        <a:rPr lang="en-US" altLang="zh-CN" sz="900" u="none" strike="noStrike" dirty="0">
                          <a:effectLst/>
                          <a:latin typeface="微软雅黑" panose="020B0503020204020204" pitchFamily="34" charset="-122"/>
                          <a:ea typeface="微软雅黑" panose="020B0503020204020204" pitchFamily="34" charset="-122"/>
                        </a:rPr>
                        <a:t>CPL=1800</a:t>
                      </a:r>
                      <a:r>
                        <a:rPr lang="zh-CN" altLang="en-US" sz="900" u="none" strike="noStrike" dirty="0">
                          <a:effectLst/>
                          <a:latin typeface="微软雅黑" panose="020B0503020204020204" pitchFamily="34" charset="-122"/>
                          <a:ea typeface="微软雅黑" panose="020B0503020204020204" pitchFamily="34" charset="-122"/>
                        </a:rPr>
                        <a:t>，其中第一阶段完成情况为：东区</a:t>
                      </a:r>
                      <a:r>
                        <a:rPr lang="en-US" altLang="zh-CN" sz="900" u="none" strike="noStrike" dirty="0">
                          <a:effectLst/>
                          <a:latin typeface="微软雅黑" panose="020B0503020204020204" pitchFamily="34" charset="-122"/>
                          <a:ea typeface="微软雅黑" panose="020B0503020204020204" pitchFamily="34" charset="-122"/>
                        </a:rPr>
                        <a:t>461</a:t>
                      </a:r>
                      <a:r>
                        <a:rPr lang="zh-CN" altLang="en-US" sz="900" u="none" strike="noStrike" dirty="0">
                          <a:effectLst/>
                          <a:latin typeface="微软雅黑" panose="020B0503020204020204" pitchFamily="34" charset="-122"/>
                          <a:ea typeface="微软雅黑" panose="020B0503020204020204" pitchFamily="34" charset="-122"/>
                        </a:rPr>
                        <a:t>个、北区</a:t>
                      </a:r>
                      <a:r>
                        <a:rPr lang="en-US" altLang="zh-CN" sz="900" u="none" strike="noStrike" dirty="0">
                          <a:effectLst/>
                          <a:latin typeface="微软雅黑" panose="020B0503020204020204" pitchFamily="34" charset="-122"/>
                          <a:ea typeface="微软雅黑" panose="020B0503020204020204" pitchFamily="34" charset="-122"/>
                        </a:rPr>
                        <a:t>377</a:t>
                      </a:r>
                      <a:r>
                        <a:rPr lang="zh-CN" altLang="en-US" sz="900" u="none" strike="noStrike" dirty="0">
                          <a:effectLst/>
                          <a:latin typeface="微软雅黑" panose="020B0503020204020204" pitchFamily="34" charset="-122"/>
                          <a:ea typeface="微软雅黑" panose="020B0503020204020204" pitchFamily="34" charset="-122"/>
                        </a:rPr>
                        <a:t>个、南区</a:t>
                      </a:r>
                      <a:r>
                        <a:rPr lang="en-US" altLang="zh-CN" sz="900" u="none" strike="noStrike" dirty="0">
                          <a:effectLst/>
                          <a:latin typeface="微软雅黑" panose="020B0503020204020204" pitchFamily="34" charset="-122"/>
                          <a:ea typeface="微软雅黑" panose="020B0503020204020204" pitchFamily="34" charset="-122"/>
                        </a:rPr>
                        <a:t>191</a:t>
                      </a:r>
                      <a:r>
                        <a:rPr lang="zh-CN" altLang="en-US" sz="900" u="none" strike="noStrike" dirty="0">
                          <a:effectLst/>
                          <a:latin typeface="微软雅黑" panose="020B0503020204020204" pitchFamily="34" charset="-122"/>
                          <a:ea typeface="微软雅黑" panose="020B0503020204020204" pitchFamily="34" charset="-122"/>
                        </a:rPr>
                        <a:t>个、西区</a:t>
                      </a:r>
                      <a:r>
                        <a:rPr lang="en-US" altLang="zh-CN" sz="900" u="none" strike="noStrike" dirty="0">
                          <a:effectLst/>
                          <a:latin typeface="微软雅黑" panose="020B0503020204020204" pitchFamily="34" charset="-122"/>
                          <a:ea typeface="微软雅黑" panose="020B0503020204020204" pitchFamily="34" charset="-122"/>
                        </a:rPr>
                        <a:t>237</a:t>
                      </a:r>
                      <a:r>
                        <a:rPr lang="zh-CN" altLang="en-US" sz="900" u="none" strike="noStrike" dirty="0">
                          <a:effectLst/>
                          <a:latin typeface="微软雅黑" panose="020B0503020204020204" pitchFamily="34" charset="-122"/>
                          <a:ea typeface="微软雅黑" panose="020B0503020204020204" pitchFamily="34" charset="-122"/>
                        </a:rPr>
                        <a:t>个；第二阶段完成情况为：</a:t>
                      </a:r>
                      <a:r>
                        <a:rPr lang="en-US" altLang="zh-CN" sz="900" u="none" strike="noStrike" dirty="0">
                          <a:effectLst/>
                          <a:latin typeface="微软雅黑" panose="020B0503020204020204" pitchFamily="34" charset="-122"/>
                          <a:ea typeface="微软雅黑" panose="020B0503020204020204" pitchFamily="34" charset="-122"/>
                        </a:rPr>
                        <a:t>Q70L &amp; QX60</a:t>
                      </a:r>
                      <a:r>
                        <a:rPr lang="zh-CN" altLang="en-US" sz="900" u="none" strike="noStrike" dirty="0">
                          <a:effectLst/>
                          <a:latin typeface="微软雅黑" panose="020B0503020204020204" pitchFamily="34" charset="-122"/>
                          <a:ea typeface="微软雅黑" panose="020B0503020204020204" pitchFamily="34" charset="-122"/>
                        </a:rPr>
                        <a:t>：</a:t>
                      </a:r>
                      <a:r>
                        <a:rPr lang="en-US" altLang="zh-CN" sz="900" u="none" strike="noStrike" dirty="0">
                          <a:effectLst/>
                          <a:latin typeface="微软雅黑" panose="020B0503020204020204" pitchFamily="34" charset="-122"/>
                          <a:ea typeface="微软雅黑" panose="020B0503020204020204" pitchFamily="34" charset="-122"/>
                        </a:rPr>
                        <a:t>245</a:t>
                      </a:r>
                      <a:r>
                        <a:rPr lang="zh-CN" altLang="en-US" sz="900" u="none" strike="noStrike" dirty="0">
                          <a:effectLst/>
                          <a:latin typeface="微软雅黑" panose="020B0503020204020204" pitchFamily="34" charset="-122"/>
                          <a:ea typeface="微软雅黑" panose="020B0503020204020204" pitchFamily="34" charset="-122"/>
                        </a:rPr>
                        <a:t>个，</a:t>
                      </a:r>
                      <a:r>
                        <a:rPr lang="en-US" altLang="zh-CN" sz="900" u="none" strike="noStrike" dirty="0">
                          <a:effectLst/>
                          <a:latin typeface="微软雅黑" panose="020B0503020204020204" pitchFamily="34" charset="-122"/>
                          <a:ea typeface="微软雅黑" panose="020B0503020204020204" pitchFamily="34" charset="-122"/>
                        </a:rPr>
                        <a:t>Q50L &amp; QX50</a:t>
                      </a:r>
                      <a:r>
                        <a:rPr lang="zh-CN" altLang="en-US" sz="900" u="none" strike="noStrike" dirty="0">
                          <a:effectLst/>
                          <a:latin typeface="微软雅黑" panose="020B0503020204020204" pitchFamily="34" charset="-122"/>
                          <a:ea typeface="微软雅黑" panose="020B0503020204020204" pitchFamily="34" charset="-122"/>
                        </a:rPr>
                        <a:t>：</a:t>
                      </a:r>
                      <a:r>
                        <a:rPr lang="en-US" altLang="zh-CN" sz="900" u="none" strike="noStrike" dirty="0">
                          <a:effectLst/>
                          <a:latin typeface="微软雅黑" panose="020B0503020204020204" pitchFamily="34" charset="-122"/>
                          <a:ea typeface="微软雅黑" panose="020B0503020204020204" pitchFamily="34" charset="-122"/>
                        </a:rPr>
                        <a:t>306</a:t>
                      </a:r>
                      <a:r>
                        <a:rPr lang="zh-CN" altLang="en-US" sz="900" u="none" strike="noStrike" dirty="0">
                          <a:effectLst/>
                          <a:latin typeface="微软雅黑" panose="020B0503020204020204" pitchFamily="34" charset="-122"/>
                          <a:ea typeface="微软雅黑" panose="020B0503020204020204" pitchFamily="34" charset="-122"/>
                        </a:rPr>
                        <a:t>个</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0"/>
                  </a:ext>
                </a:extLst>
              </a:tr>
              <a:tr h="195469">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无忧计划移动端</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零售市场部</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dirty="0">
                          <a:effectLst/>
                          <a:latin typeface="微软雅黑" panose="020B0503020204020204" pitchFamily="34" charset="-122"/>
                          <a:ea typeface="微软雅黑" panose="020B0503020204020204" pitchFamily="34" charset="-122"/>
                        </a:rPr>
                        <a:t>共完成了</a:t>
                      </a:r>
                      <a:r>
                        <a:rPr lang="en-US" altLang="zh-CN" sz="900" u="none" strike="noStrike" dirty="0">
                          <a:effectLst/>
                          <a:latin typeface="微软雅黑" panose="020B0503020204020204" pitchFamily="34" charset="-122"/>
                          <a:ea typeface="微软雅黑" panose="020B0503020204020204" pitchFamily="34" charset="-122"/>
                        </a:rPr>
                        <a:t>517</a:t>
                      </a:r>
                      <a:r>
                        <a:rPr lang="zh-CN" altLang="en-US" sz="900" u="none" strike="noStrike" dirty="0">
                          <a:effectLst/>
                          <a:latin typeface="微软雅黑" panose="020B0503020204020204" pitchFamily="34" charset="-122"/>
                          <a:ea typeface="微软雅黑" panose="020B0503020204020204" pitchFamily="34" charset="-122"/>
                        </a:rPr>
                        <a:t>个销售线索，综合</a:t>
                      </a:r>
                      <a:r>
                        <a:rPr lang="en-US" altLang="zh-CN" sz="900" u="none" strike="noStrike" dirty="0">
                          <a:effectLst/>
                          <a:latin typeface="微软雅黑" panose="020B0503020204020204" pitchFamily="34" charset="-122"/>
                          <a:ea typeface="微软雅黑" panose="020B0503020204020204" pitchFamily="34" charset="-122"/>
                        </a:rPr>
                        <a:t>CPL=1000</a:t>
                      </a:r>
                      <a:endParaRPr lang="en-US" altLang="zh-CN"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1"/>
                  </a:ext>
                </a:extLst>
              </a:tr>
              <a:tr h="269750">
                <a:tc>
                  <a:txBody>
                    <a:bodyPr/>
                    <a:lstStyle/>
                    <a:p>
                      <a:pPr algn="ctr" fontAlgn="ctr"/>
                      <a:r>
                        <a:rPr lang="en-US" sz="900" u="none" strike="noStrike">
                          <a:effectLst/>
                          <a:latin typeface="微软雅黑" panose="020B0503020204020204" pitchFamily="34" charset="-122"/>
                          <a:ea typeface="微软雅黑" panose="020B0503020204020204" pitchFamily="34" charset="-122"/>
                        </a:rPr>
                        <a:t>RTW</a:t>
                      </a:r>
                      <a:r>
                        <a:rPr lang="zh-CN" altLang="en-US" sz="900" u="none" strike="noStrike">
                          <a:effectLst/>
                          <a:latin typeface="微软雅黑" panose="020B0503020204020204" pitchFamily="34" charset="-122"/>
                          <a:ea typeface="微软雅黑" panose="020B0503020204020204" pitchFamily="34" charset="-122"/>
                        </a:rPr>
                        <a:t>挑战</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零售市场部</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dirty="0">
                          <a:effectLst/>
                          <a:latin typeface="微软雅黑" panose="020B0503020204020204" pitchFamily="34" charset="-122"/>
                          <a:ea typeface="微软雅黑" panose="020B0503020204020204" pitchFamily="34" charset="-122"/>
                        </a:rPr>
                        <a:t>含</a:t>
                      </a:r>
                      <a:r>
                        <a:rPr lang="en-US" altLang="zh-CN" sz="900" u="none" strike="noStrike" dirty="0">
                          <a:effectLst/>
                          <a:latin typeface="微软雅黑" panose="020B0503020204020204" pitchFamily="34" charset="-122"/>
                          <a:ea typeface="微软雅黑" panose="020B0503020204020204" pitchFamily="34" charset="-122"/>
                        </a:rPr>
                        <a:t>20W</a:t>
                      </a:r>
                      <a:r>
                        <a:rPr lang="zh-CN" altLang="en-US" sz="900" u="none" strike="noStrike" dirty="0">
                          <a:effectLst/>
                          <a:latin typeface="微软雅黑" panose="020B0503020204020204" pitchFamily="34" charset="-122"/>
                          <a:ea typeface="微软雅黑" panose="020B0503020204020204" pitchFamily="34" charset="-122"/>
                        </a:rPr>
                        <a:t>朋友圈广告投放，共完成了</a:t>
                      </a:r>
                      <a:r>
                        <a:rPr lang="en-US" altLang="zh-CN" sz="900" u="none" strike="noStrike" dirty="0">
                          <a:effectLst/>
                          <a:latin typeface="微软雅黑" panose="020B0503020204020204" pitchFamily="34" charset="-122"/>
                          <a:ea typeface="微软雅黑" panose="020B0503020204020204" pitchFamily="34" charset="-122"/>
                        </a:rPr>
                        <a:t>645</a:t>
                      </a:r>
                      <a:r>
                        <a:rPr lang="zh-CN" altLang="en-US" sz="900" u="none" strike="noStrike" dirty="0">
                          <a:effectLst/>
                          <a:latin typeface="微软雅黑" panose="020B0503020204020204" pitchFamily="34" charset="-122"/>
                          <a:ea typeface="微软雅黑" panose="020B0503020204020204" pitchFamily="34" charset="-122"/>
                        </a:rPr>
                        <a:t>个销售线索，综合</a:t>
                      </a:r>
                      <a:r>
                        <a:rPr lang="en-US" altLang="zh-CN" sz="900" u="none" strike="noStrike" dirty="0">
                          <a:effectLst/>
                          <a:latin typeface="微软雅黑" panose="020B0503020204020204" pitchFamily="34" charset="-122"/>
                          <a:ea typeface="微软雅黑" panose="020B0503020204020204" pitchFamily="34" charset="-122"/>
                        </a:rPr>
                        <a:t>CPL=1400</a:t>
                      </a:r>
                      <a:r>
                        <a:rPr lang="zh-CN" altLang="en-US" sz="900" u="none" strike="noStrike" dirty="0">
                          <a:effectLst/>
                          <a:latin typeface="微软雅黑" panose="020B0503020204020204" pitchFamily="34" charset="-122"/>
                          <a:ea typeface="微软雅黑" panose="020B0503020204020204" pitchFamily="34" charset="-122"/>
                        </a:rPr>
                        <a:t>，其中东区</a:t>
                      </a:r>
                      <a:r>
                        <a:rPr lang="en-US" altLang="zh-CN" sz="900" u="none" strike="noStrike" dirty="0">
                          <a:effectLst/>
                          <a:latin typeface="微软雅黑" panose="020B0503020204020204" pitchFamily="34" charset="-122"/>
                          <a:ea typeface="微软雅黑" panose="020B0503020204020204" pitchFamily="34" charset="-122"/>
                        </a:rPr>
                        <a:t>183</a:t>
                      </a:r>
                      <a:r>
                        <a:rPr lang="zh-CN" altLang="en-US" sz="900" u="none" strike="noStrike" dirty="0">
                          <a:effectLst/>
                          <a:latin typeface="微软雅黑" panose="020B0503020204020204" pitchFamily="34" charset="-122"/>
                          <a:ea typeface="微软雅黑" panose="020B0503020204020204" pitchFamily="34" charset="-122"/>
                        </a:rPr>
                        <a:t>个，北区</a:t>
                      </a:r>
                      <a:r>
                        <a:rPr lang="en-US" altLang="zh-CN" sz="900" u="none" strike="noStrike" dirty="0">
                          <a:effectLst/>
                          <a:latin typeface="微软雅黑" panose="020B0503020204020204" pitchFamily="34" charset="-122"/>
                          <a:ea typeface="微软雅黑" panose="020B0503020204020204" pitchFamily="34" charset="-122"/>
                        </a:rPr>
                        <a:t>257</a:t>
                      </a:r>
                      <a:r>
                        <a:rPr lang="zh-CN" altLang="en-US" sz="900" u="none" strike="noStrike" dirty="0">
                          <a:effectLst/>
                          <a:latin typeface="微软雅黑" panose="020B0503020204020204" pitchFamily="34" charset="-122"/>
                          <a:ea typeface="微软雅黑" panose="020B0503020204020204" pitchFamily="34" charset="-122"/>
                        </a:rPr>
                        <a:t>个，南区</a:t>
                      </a:r>
                      <a:r>
                        <a:rPr lang="en-US" altLang="zh-CN" sz="900" u="none" strike="noStrike" dirty="0">
                          <a:effectLst/>
                          <a:latin typeface="微软雅黑" panose="020B0503020204020204" pitchFamily="34" charset="-122"/>
                          <a:ea typeface="微软雅黑" panose="020B0503020204020204" pitchFamily="34" charset="-122"/>
                        </a:rPr>
                        <a:t>76</a:t>
                      </a:r>
                      <a:r>
                        <a:rPr lang="zh-CN" altLang="en-US" sz="900" u="none" strike="noStrike" dirty="0">
                          <a:effectLst/>
                          <a:latin typeface="微软雅黑" panose="020B0503020204020204" pitchFamily="34" charset="-122"/>
                          <a:ea typeface="微软雅黑" panose="020B0503020204020204" pitchFamily="34" charset="-122"/>
                        </a:rPr>
                        <a:t>个，西区</a:t>
                      </a:r>
                      <a:r>
                        <a:rPr lang="en-US" altLang="zh-CN" sz="900" u="none" strike="noStrike" dirty="0">
                          <a:effectLst/>
                          <a:latin typeface="微软雅黑" panose="020B0503020204020204" pitchFamily="34" charset="-122"/>
                          <a:ea typeface="微软雅黑" panose="020B0503020204020204" pitchFamily="34" charset="-122"/>
                        </a:rPr>
                        <a:t>129</a:t>
                      </a:r>
                      <a:r>
                        <a:rPr lang="zh-CN" altLang="en-US" sz="900" u="none" strike="noStrike" dirty="0">
                          <a:effectLst/>
                          <a:latin typeface="微软雅黑" panose="020B0503020204020204" pitchFamily="34" charset="-122"/>
                          <a:ea typeface="微软雅黑" panose="020B0503020204020204" pitchFamily="34" charset="-122"/>
                        </a:rPr>
                        <a:t>个</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2"/>
                  </a:ext>
                </a:extLst>
              </a:tr>
              <a:tr h="195469">
                <a:tc>
                  <a:txBody>
                    <a:bodyPr/>
                    <a:lstStyle/>
                    <a:p>
                      <a:pPr algn="ctr" fontAlgn="ctr"/>
                      <a:r>
                        <a:rPr lang="zh-CN" altLang="en-US" sz="900" u="none" strike="noStrike" dirty="0">
                          <a:effectLst/>
                          <a:latin typeface="微软雅黑" panose="020B0503020204020204" pitchFamily="34" charset="-122"/>
                          <a:ea typeface="微软雅黑" panose="020B0503020204020204" pitchFamily="34" charset="-122"/>
                        </a:rPr>
                        <a:t>英菲尼迪双年盛会</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零售市场部</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dirty="0">
                          <a:effectLst/>
                          <a:latin typeface="微软雅黑" panose="020B0503020204020204" pitchFamily="34" charset="-122"/>
                          <a:ea typeface="微软雅黑" panose="020B0503020204020204" pitchFamily="34" charset="-122"/>
                        </a:rPr>
                        <a:t>尚未结案</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4" name="表格 3"/>
          <p:cNvGraphicFramePr>
            <a:graphicFrameLocks noGrp="1"/>
          </p:cNvGraphicFramePr>
          <p:nvPr/>
        </p:nvGraphicFramePr>
        <p:xfrm>
          <a:off x="600501" y="4474263"/>
          <a:ext cx="5117910" cy="1339686"/>
        </p:xfrm>
        <a:graphic>
          <a:graphicData uri="http://schemas.openxmlformats.org/drawingml/2006/table">
            <a:tbl>
              <a:tblPr>
                <a:tableStyleId>{9D7B26C5-4107-4FEC-AEDC-1716B250A1EF}</a:tableStyleId>
              </a:tblPr>
              <a:tblGrid>
                <a:gridCol w="840061">
                  <a:extLst>
                    <a:ext uri="{9D8B030D-6E8A-4147-A177-3AD203B41FA5}">
                      <a16:colId xmlns:a16="http://schemas.microsoft.com/office/drawing/2014/main" val="20000"/>
                    </a:ext>
                  </a:extLst>
                </a:gridCol>
                <a:gridCol w="875283">
                  <a:extLst>
                    <a:ext uri="{9D8B030D-6E8A-4147-A177-3AD203B41FA5}">
                      <a16:colId xmlns:a16="http://schemas.microsoft.com/office/drawing/2014/main" val="20001"/>
                    </a:ext>
                  </a:extLst>
                </a:gridCol>
                <a:gridCol w="3402566">
                  <a:extLst>
                    <a:ext uri="{9D8B030D-6E8A-4147-A177-3AD203B41FA5}">
                      <a16:colId xmlns:a16="http://schemas.microsoft.com/office/drawing/2014/main" val="20002"/>
                    </a:ext>
                  </a:extLst>
                </a:gridCol>
              </a:tblGrid>
              <a:tr h="153894">
                <a:tc>
                  <a:txBody>
                    <a:bodyPr/>
                    <a:lstStyle/>
                    <a:p>
                      <a:pPr algn="ctr" fontAlgn="ctr"/>
                      <a:r>
                        <a:rPr lang="zh-CN" altLang="en-US" sz="900" u="none" strike="noStrike" dirty="0">
                          <a:effectLst/>
                          <a:latin typeface="微软雅黑" panose="020B0503020204020204" pitchFamily="34" charset="-122"/>
                          <a:ea typeface="微软雅黑" panose="020B0503020204020204" pitchFamily="34" charset="-122"/>
                        </a:rPr>
                        <a:t>上海东昌奖励</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大区</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dirty="0">
                          <a:effectLst/>
                          <a:latin typeface="微软雅黑" panose="020B0503020204020204" pitchFamily="34" charset="-122"/>
                          <a:ea typeface="微软雅黑" panose="020B0503020204020204" pitchFamily="34" charset="-122"/>
                        </a:rPr>
                        <a:t>综合</a:t>
                      </a:r>
                      <a:r>
                        <a:rPr lang="en-US" sz="900" u="none" strike="noStrike" dirty="0">
                          <a:effectLst/>
                          <a:latin typeface="微软雅黑" panose="020B0503020204020204" pitchFamily="34" charset="-122"/>
                          <a:ea typeface="微软雅黑" panose="020B0503020204020204" pitchFamily="34" charset="-122"/>
                        </a:rPr>
                        <a:t>CPL=1800</a:t>
                      </a:r>
                      <a:endParaRPr 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0"/>
                  </a:ext>
                </a:extLst>
              </a:tr>
              <a:tr h="241370">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北京车展看车团</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大区</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dirty="0">
                          <a:effectLst/>
                          <a:latin typeface="微软雅黑" panose="020B0503020204020204" pitchFamily="34" charset="-122"/>
                          <a:ea typeface="微软雅黑" panose="020B0503020204020204" pitchFamily="34" charset="-122"/>
                        </a:rPr>
                        <a:t>共完成</a:t>
                      </a:r>
                      <a:r>
                        <a:rPr lang="en-US" altLang="zh-CN" sz="900" u="none" strike="noStrike" dirty="0">
                          <a:effectLst/>
                          <a:latin typeface="微软雅黑" panose="020B0503020204020204" pitchFamily="34" charset="-122"/>
                          <a:ea typeface="微软雅黑" panose="020B0503020204020204" pitchFamily="34" charset="-122"/>
                        </a:rPr>
                        <a:t>165</a:t>
                      </a:r>
                      <a:r>
                        <a:rPr lang="zh-CN" altLang="en-US" sz="900" u="none" strike="noStrike" dirty="0">
                          <a:effectLst/>
                          <a:latin typeface="微软雅黑" panose="020B0503020204020204" pitchFamily="34" charset="-122"/>
                          <a:ea typeface="微软雅黑" panose="020B0503020204020204" pitchFamily="34" charset="-122"/>
                        </a:rPr>
                        <a:t>个销售线索，综合</a:t>
                      </a:r>
                      <a:r>
                        <a:rPr lang="en-US" altLang="zh-CN" sz="900" u="none" strike="noStrike" dirty="0">
                          <a:effectLst/>
                          <a:latin typeface="微软雅黑" panose="020B0503020204020204" pitchFamily="34" charset="-122"/>
                          <a:ea typeface="微软雅黑" panose="020B0503020204020204" pitchFamily="34" charset="-122"/>
                        </a:rPr>
                        <a:t>CPL=1800</a:t>
                      </a:r>
                      <a:r>
                        <a:rPr lang="zh-CN" altLang="en-US" sz="900" u="none" strike="noStrike" dirty="0">
                          <a:effectLst/>
                          <a:latin typeface="微软雅黑" panose="020B0503020204020204" pitchFamily="34" charset="-122"/>
                          <a:ea typeface="微软雅黑" panose="020B0503020204020204" pitchFamily="34" charset="-122"/>
                        </a:rPr>
                        <a:t>，共计</a:t>
                      </a:r>
                      <a:r>
                        <a:rPr lang="en-US" altLang="zh-CN" sz="900" u="none" strike="noStrike" dirty="0">
                          <a:effectLst/>
                          <a:latin typeface="微软雅黑" panose="020B0503020204020204" pitchFamily="34" charset="-122"/>
                          <a:ea typeface="微软雅黑" panose="020B0503020204020204" pitchFamily="34" charset="-122"/>
                        </a:rPr>
                        <a:t>33</a:t>
                      </a:r>
                      <a:r>
                        <a:rPr lang="zh-CN" altLang="en-US" sz="900" u="none" strike="noStrike" dirty="0">
                          <a:effectLst/>
                          <a:latin typeface="微软雅黑" panose="020B0503020204020204" pitchFamily="34" charset="-122"/>
                          <a:ea typeface="微软雅黑" panose="020B0503020204020204" pitchFamily="34" charset="-122"/>
                        </a:rPr>
                        <a:t>人到场</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1"/>
                  </a:ext>
                </a:extLst>
              </a:tr>
              <a:tr h="153894">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陕西智翔奖励</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大区</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a:effectLst/>
                          <a:latin typeface="微软雅黑" panose="020B0503020204020204" pitchFamily="34" charset="-122"/>
                          <a:ea typeface="微软雅黑" panose="020B0503020204020204" pitchFamily="34" charset="-122"/>
                        </a:rPr>
                        <a:t>综合</a:t>
                      </a:r>
                      <a:r>
                        <a:rPr lang="en-US" sz="900" u="none" strike="noStrike">
                          <a:effectLst/>
                          <a:latin typeface="微软雅黑" panose="020B0503020204020204" pitchFamily="34" charset="-122"/>
                          <a:ea typeface="微软雅黑" panose="020B0503020204020204" pitchFamily="34" charset="-122"/>
                        </a:rPr>
                        <a:t>CPL=1800</a:t>
                      </a:r>
                      <a:endParaRPr 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2"/>
                  </a:ext>
                </a:extLst>
              </a:tr>
              <a:tr h="241370">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西区盛夏嘉年华</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大区</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a:effectLst/>
                          <a:latin typeface="微软雅黑" panose="020B0503020204020204" pitchFamily="34" charset="-122"/>
                          <a:ea typeface="微软雅黑" panose="020B0503020204020204" pitchFamily="34" charset="-122"/>
                        </a:rPr>
                        <a:t>综合</a:t>
                      </a:r>
                      <a:r>
                        <a:rPr lang="en-US" sz="900" u="none" strike="noStrike">
                          <a:effectLst/>
                          <a:latin typeface="微软雅黑" panose="020B0503020204020204" pitchFamily="34" charset="-122"/>
                          <a:ea typeface="微软雅黑" panose="020B0503020204020204" pitchFamily="34" charset="-122"/>
                        </a:rPr>
                        <a:t>CPL=1800</a:t>
                      </a:r>
                      <a:endParaRPr 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3"/>
                  </a:ext>
                </a:extLst>
              </a:tr>
              <a:tr h="241370">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北区盛夏嘉年华</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大区</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a:effectLst/>
                          <a:latin typeface="微软雅黑" panose="020B0503020204020204" pitchFamily="34" charset="-122"/>
                          <a:ea typeface="微软雅黑" panose="020B0503020204020204" pitchFamily="34" charset="-122"/>
                        </a:rPr>
                        <a:t>综合</a:t>
                      </a:r>
                      <a:r>
                        <a:rPr lang="en-US" sz="900" u="none" strike="noStrike">
                          <a:effectLst/>
                          <a:latin typeface="微软雅黑" panose="020B0503020204020204" pitchFamily="34" charset="-122"/>
                          <a:ea typeface="微软雅黑" panose="020B0503020204020204" pitchFamily="34" charset="-122"/>
                        </a:rPr>
                        <a:t>CPL=1800</a:t>
                      </a:r>
                      <a:endParaRPr 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4"/>
                  </a:ext>
                </a:extLst>
              </a:tr>
              <a:tr h="153894">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北京优秀案例</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大区</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a:effectLst/>
                          <a:latin typeface="微软雅黑" panose="020B0503020204020204" pitchFamily="34" charset="-122"/>
                          <a:ea typeface="微软雅黑" panose="020B0503020204020204" pitchFamily="34" charset="-122"/>
                        </a:rPr>
                        <a:t>综合</a:t>
                      </a:r>
                      <a:r>
                        <a:rPr lang="en-US" sz="900" u="none" strike="noStrike">
                          <a:effectLst/>
                          <a:latin typeface="微软雅黑" panose="020B0503020204020204" pitchFamily="34" charset="-122"/>
                          <a:ea typeface="微软雅黑" panose="020B0503020204020204" pitchFamily="34" charset="-122"/>
                        </a:rPr>
                        <a:t>CPL=1800</a:t>
                      </a:r>
                      <a:endParaRPr 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5"/>
                  </a:ext>
                </a:extLst>
              </a:tr>
              <a:tr h="153894">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西安优秀案例</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大区</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dirty="0">
                          <a:effectLst/>
                          <a:latin typeface="微软雅黑" panose="020B0503020204020204" pitchFamily="34" charset="-122"/>
                          <a:ea typeface="微软雅黑" panose="020B0503020204020204" pitchFamily="34" charset="-122"/>
                        </a:rPr>
                        <a:t>综合</a:t>
                      </a:r>
                      <a:r>
                        <a:rPr lang="en-US" sz="900" u="none" strike="noStrike" dirty="0">
                          <a:effectLst/>
                          <a:latin typeface="微软雅黑" panose="020B0503020204020204" pitchFamily="34" charset="-122"/>
                          <a:ea typeface="微软雅黑" panose="020B0503020204020204" pitchFamily="34" charset="-122"/>
                        </a:rPr>
                        <a:t>CPL=1800</a:t>
                      </a:r>
                      <a:endParaRPr 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6"/>
                  </a:ext>
                </a:extLst>
              </a:tr>
            </a:tbl>
          </a:graphicData>
        </a:graphic>
      </p:graphicFrame>
      <p:graphicFrame>
        <p:nvGraphicFramePr>
          <p:cNvPr id="5" name="表格 4"/>
          <p:cNvGraphicFramePr>
            <a:graphicFrameLocks noGrp="1"/>
          </p:cNvGraphicFramePr>
          <p:nvPr/>
        </p:nvGraphicFramePr>
        <p:xfrm>
          <a:off x="600501" y="3207224"/>
          <a:ext cx="5076967" cy="955344"/>
        </p:xfrm>
        <a:graphic>
          <a:graphicData uri="http://schemas.openxmlformats.org/drawingml/2006/table">
            <a:tbl>
              <a:tblPr>
                <a:tableStyleId>{9D7B26C5-4107-4FEC-AEDC-1716B250A1EF}</a:tableStyleId>
              </a:tblPr>
              <a:tblGrid>
                <a:gridCol w="1032130">
                  <a:extLst>
                    <a:ext uri="{9D8B030D-6E8A-4147-A177-3AD203B41FA5}">
                      <a16:colId xmlns:a16="http://schemas.microsoft.com/office/drawing/2014/main" val="20000"/>
                    </a:ext>
                  </a:extLst>
                </a:gridCol>
                <a:gridCol w="669490">
                  <a:extLst>
                    <a:ext uri="{9D8B030D-6E8A-4147-A177-3AD203B41FA5}">
                      <a16:colId xmlns:a16="http://schemas.microsoft.com/office/drawing/2014/main" val="20001"/>
                    </a:ext>
                  </a:extLst>
                </a:gridCol>
                <a:gridCol w="3375347">
                  <a:extLst>
                    <a:ext uri="{9D8B030D-6E8A-4147-A177-3AD203B41FA5}">
                      <a16:colId xmlns:a16="http://schemas.microsoft.com/office/drawing/2014/main" val="20002"/>
                    </a:ext>
                  </a:extLst>
                </a:gridCol>
              </a:tblGrid>
              <a:tr h="286777">
                <a:tc>
                  <a:txBody>
                    <a:bodyPr/>
                    <a:lstStyle/>
                    <a:p>
                      <a:pPr algn="ctr" fontAlgn="ctr"/>
                      <a:r>
                        <a:rPr lang="zh-CN" altLang="en-US" sz="900" u="none" strike="noStrike" dirty="0">
                          <a:effectLst/>
                          <a:latin typeface="微软雅黑" panose="020B0503020204020204" pitchFamily="34" charset="-122"/>
                          <a:ea typeface="微软雅黑" panose="020B0503020204020204" pitchFamily="34" charset="-122"/>
                        </a:rPr>
                        <a:t>非凡搭档</a:t>
                      </a:r>
                      <a:r>
                        <a:rPr lang="en-US" sz="900" u="none" strike="noStrike" dirty="0">
                          <a:effectLst/>
                          <a:latin typeface="微软雅黑" panose="020B0503020204020204" pitchFamily="34" charset="-122"/>
                          <a:ea typeface="微软雅黑" panose="020B0503020204020204" pitchFamily="34" charset="-122"/>
                        </a:rPr>
                        <a:t>Q50L</a:t>
                      </a:r>
                      <a:endParaRPr 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品牌市场部</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dirty="0">
                          <a:effectLst/>
                          <a:latin typeface="微软雅黑" panose="020B0503020204020204" pitchFamily="34" charset="-122"/>
                          <a:ea typeface="微软雅黑" panose="020B0503020204020204" pitchFamily="34" charset="-122"/>
                        </a:rPr>
                        <a:t>共完成</a:t>
                      </a:r>
                      <a:r>
                        <a:rPr lang="en-US" altLang="zh-CN" sz="900" u="none" strike="noStrike" dirty="0">
                          <a:effectLst/>
                          <a:latin typeface="微软雅黑" panose="020B0503020204020204" pitchFamily="34" charset="-122"/>
                          <a:ea typeface="微软雅黑" panose="020B0503020204020204" pitchFamily="34" charset="-122"/>
                        </a:rPr>
                        <a:t>1200</a:t>
                      </a:r>
                      <a:r>
                        <a:rPr lang="zh-CN" altLang="en-US" sz="900" u="none" strike="noStrike" dirty="0">
                          <a:effectLst/>
                          <a:latin typeface="微软雅黑" panose="020B0503020204020204" pitchFamily="34" charset="-122"/>
                          <a:ea typeface="微软雅黑" panose="020B0503020204020204" pitchFamily="34" charset="-122"/>
                        </a:rPr>
                        <a:t>个销售线索，综合</a:t>
                      </a:r>
                      <a:r>
                        <a:rPr lang="en-US" altLang="zh-CN" sz="900" u="none" strike="noStrike" dirty="0">
                          <a:effectLst/>
                          <a:latin typeface="微软雅黑" panose="020B0503020204020204" pitchFamily="34" charset="-122"/>
                          <a:ea typeface="微软雅黑" panose="020B0503020204020204" pitchFamily="34" charset="-122"/>
                        </a:rPr>
                        <a:t>CPL=1500</a:t>
                      </a:r>
                      <a:endParaRPr lang="en-US" altLang="zh-CN"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0"/>
                  </a:ext>
                </a:extLst>
              </a:tr>
              <a:tr h="168324">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安全科技营</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公关部</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a:effectLst/>
                          <a:latin typeface="微软雅黑" panose="020B0503020204020204" pitchFamily="34" charset="-122"/>
                          <a:ea typeface="微软雅黑" panose="020B0503020204020204" pitchFamily="34" charset="-122"/>
                        </a:rPr>
                        <a:t>　</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1"/>
                  </a:ext>
                </a:extLst>
              </a:tr>
              <a:tr h="168324">
                <a:tc>
                  <a:txBody>
                    <a:bodyPr/>
                    <a:lstStyle/>
                    <a:p>
                      <a:pPr algn="ctr" fontAlgn="ctr"/>
                      <a:r>
                        <a:rPr lang="en-US" sz="900" u="none" strike="noStrike">
                          <a:effectLst/>
                          <a:latin typeface="微软雅黑" panose="020B0503020204020204" pitchFamily="34" charset="-122"/>
                          <a:ea typeface="微软雅黑" panose="020B0503020204020204" pitchFamily="34" charset="-122"/>
                        </a:rPr>
                        <a:t>QX60</a:t>
                      </a:r>
                      <a:r>
                        <a:rPr lang="zh-CN" altLang="en-US" sz="900" u="none" strike="noStrike">
                          <a:effectLst/>
                          <a:latin typeface="微软雅黑" panose="020B0503020204020204" pitchFamily="34" charset="-122"/>
                          <a:ea typeface="微软雅黑" panose="020B0503020204020204" pitchFamily="34" charset="-122"/>
                        </a:rPr>
                        <a:t>内容营销</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公关部</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a:effectLst/>
                          <a:latin typeface="微软雅黑" panose="020B0503020204020204" pitchFamily="34" charset="-122"/>
                          <a:ea typeface="微软雅黑" panose="020B0503020204020204" pitchFamily="34" charset="-122"/>
                        </a:rPr>
                        <a:t>　</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2"/>
                  </a:ext>
                </a:extLst>
              </a:tr>
              <a:tr h="163595">
                <a:tc>
                  <a:txBody>
                    <a:bodyPr/>
                    <a:lstStyle/>
                    <a:p>
                      <a:pPr algn="ctr" fontAlgn="ctr"/>
                      <a:r>
                        <a:rPr lang="en-US" sz="900" u="none" strike="noStrike">
                          <a:effectLst/>
                          <a:latin typeface="微软雅黑" panose="020B0503020204020204" pitchFamily="34" charset="-122"/>
                          <a:ea typeface="微软雅黑" panose="020B0503020204020204" pitchFamily="34" charset="-122"/>
                        </a:rPr>
                        <a:t>QX60</a:t>
                      </a:r>
                      <a:r>
                        <a:rPr lang="zh-CN" altLang="en-US" sz="900" u="none" strike="noStrike">
                          <a:effectLst/>
                          <a:latin typeface="微软雅黑" panose="020B0503020204020204" pitchFamily="34" charset="-122"/>
                          <a:ea typeface="微软雅黑" panose="020B0503020204020204" pitchFamily="34" charset="-122"/>
                        </a:rPr>
                        <a:t>内容营销</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a:effectLst/>
                          <a:latin typeface="微软雅黑" panose="020B0503020204020204" pitchFamily="34" charset="-122"/>
                          <a:ea typeface="微软雅黑" panose="020B0503020204020204" pitchFamily="34" charset="-122"/>
                        </a:rPr>
                        <a:t>公关部</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a:effectLst/>
                          <a:latin typeface="微软雅黑" panose="020B0503020204020204" pitchFamily="34" charset="-122"/>
                          <a:ea typeface="微软雅黑" panose="020B0503020204020204" pitchFamily="34" charset="-122"/>
                        </a:rPr>
                        <a:t>　</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3"/>
                  </a:ext>
                </a:extLst>
              </a:tr>
              <a:tr h="168324">
                <a:tc>
                  <a:txBody>
                    <a:bodyPr/>
                    <a:lstStyle/>
                    <a:p>
                      <a:pPr algn="ctr" fontAlgn="ctr"/>
                      <a:r>
                        <a:rPr lang="en-US" sz="900" u="none" strike="noStrike">
                          <a:effectLst/>
                          <a:latin typeface="微软雅黑" panose="020B0503020204020204" pitchFamily="34" charset="-122"/>
                          <a:ea typeface="微软雅黑" panose="020B0503020204020204" pitchFamily="34" charset="-122"/>
                        </a:rPr>
                        <a:t>QX30</a:t>
                      </a:r>
                      <a:r>
                        <a:rPr lang="zh-CN" altLang="en-US" sz="900" u="none" strike="noStrike">
                          <a:effectLst/>
                          <a:latin typeface="微软雅黑" panose="020B0503020204020204" pitchFamily="34" charset="-122"/>
                          <a:ea typeface="微软雅黑" panose="020B0503020204020204" pitchFamily="34" charset="-122"/>
                        </a:rPr>
                        <a:t>公关合作</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900" u="none" strike="noStrike" dirty="0">
                          <a:effectLst/>
                          <a:latin typeface="微软雅黑" panose="020B0503020204020204" pitchFamily="34" charset="-122"/>
                          <a:ea typeface="微软雅黑" panose="020B0503020204020204" pitchFamily="34" charset="-122"/>
                        </a:rPr>
                        <a:t>公关部</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l" fontAlgn="ctr"/>
                      <a:r>
                        <a:rPr lang="zh-CN" altLang="en-US" sz="900" u="none" strike="noStrike" dirty="0">
                          <a:effectLst/>
                          <a:latin typeface="微软雅黑" panose="020B0503020204020204" pitchFamily="34" charset="-122"/>
                          <a:ea typeface="微软雅黑" panose="020B0503020204020204" pitchFamily="34" charset="-122"/>
                        </a:rPr>
                        <a:t>　</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extLst>
                  <a:ext uri="{0D108BD9-81ED-4DB2-BD59-A6C34878D82A}">
                    <a16:rowId xmlns:a16="http://schemas.microsoft.com/office/drawing/2014/main" val="10004"/>
                  </a:ext>
                </a:extLst>
              </a:tr>
            </a:tbl>
          </a:graphicData>
        </a:graphic>
      </p:graphicFrame>
      <p:sp>
        <p:nvSpPr>
          <p:cNvPr id="6" name="文本框 5"/>
          <p:cNvSpPr txBox="1"/>
          <p:nvPr/>
        </p:nvSpPr>
        <p:spPr>
          <a:xfrm>
            <a:off x="4722373" y="1053778"/>
            <a:ext cx="2749472" cy="400110"/>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kumimoji="0" lang="zh-CN" altLang="en-US" sz="2000" b="1" dirty="0">
                <a:solidFill>
                  <a:srgbClr val="D1BB4B"/>
                </a:solidFill>
                <a:latin typeface="微软雅黑" panose="020B0503020204020204" pitchFamily="34" charset="-122"/>
                <a:ea typeface="微软雅黑" panose="020B0503020204020204" pitchFamily="34" charset="-122"/>
              </a:rPr>
              <a:t>品牌年度投放项目回顾</a:t>
            </a:r>
          </a:p>
        </p:txBody>
      </p:sp>
      <p:sp>
        <p:nvSpPr>
          <p:cNvPr id="7" name="椭圆 6"/>
          <p:cNvSpPr/>
          <p:nvPr/>
        </p:nvSpPr>
        <p:spPr>
          <a:xfrm>
            <a:off x="491321" y="1453888"/>
            <a:ext cx="341194" cy="341194"/>
          </a:xfrm>
          <a:prstGeom prst="ellipse">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1</a:t>
            </a:r>
            <a:endParaRPr lang="zh-CN" altLang="en-US" sz="1200" dirty="0">
              <a:latin typeface="微软雅黑" panose="020B0503020204020204" pitchFamily="34" charset="-122"/>
              <a:ea typeface="微软雅黑" panose="020B0503020204020204" pitchFamily="34" charset="-122"/>
            </a:endParaRPr>
          </a:p>
        </p:txBody>
      </p:sp>
      <p:sp>
        <p:nvSpPr>
          <p:cNvPr id="8" name="椭圆 7"/>
          <p:cNvSpPr/>
          <p:nvPr/>
        </p:nvSpPr>
        <p:spPr>
          <a:xfrm>
            <a:off x="491321" y="2998359"/>
            <a:ext cx="341194" cy="341194"/>
          </a:xfrm>
          <a:prstGeom prst="ellipse">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2</a:t>
            </a:r>
            <a:endParaRPr lang="zh-CN" altLang="en-US" sz="1200" dirty="0">
              <a:latin typeface="微软雅黑" panose="020B0503020204020204" pitchFamily="34" charset="-122"/>
              <a:ea typeface="微软雅黑" panose="020B0503020204020204" pitchFamily="34" charset="-122"/>
            </a:endParaRPr>
          </a:p>
        </p:txBody>
      </p:sp>
      <p:sp>
        <p:nvSpPr>
          <p:cNvPr id="9" name="椭圆 8"/>
          <p:cNvSpPr/>
          <p:nvPr/>
        </p:nvSpPr>
        <p:spPr>
          <a:xfrm>
            <a:off x="491321" y="4215685"/>
            <a:ext cx="341194" cy="341194"/>
          </a:xfrm>
          <a:prstGeom prst="ellipse">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3</a:t>
            </a:r>
            <a:endParaRPr lang="zh-CN" altLang="en-US" sz="12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818867" y="1407936"/>
            <a:ext cx="1261884" cy="276999"/>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kumimoji="0" lang="zh-CN" altLang="en-US" sz="1200" b="1" dirty="0">
                <a:latin typeface="微软雅黑" panose="020B0503020204020204" pitchFamily="34" charset="-122"/>
                <a:ea typeface="微软雅黑" panose="020B0503020204020204" pitchFamily="34" charset="-122"/>
              </a:rPr>
              <a:t>零售市场部项目</a:t>
            </a:r>
          </a:p>
        </p:txBody>
      </p:sp>
      <p:sp>
        <p:nvSpPr>
          <p:cNvPr id="11" name="文本框 10"/>
          <p:cNvSpPr txBox="1"/>
          <p:nvPr/>
        </p:nvSpPr>
        <p:spPr>
          <a:xfrm>
            <a:off x="772281" y="2932901"/>
            <a:ext cx="1863011" cy="276999"/>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kumimoji="0" lang="zh-CN" altLang="en-US" sz="1200" b="1" dirty="0">
                <a:latin typeface="微软雅黑" panose="020B0503020204020204" pitchFamily="34" charset="-122"/>
                <a:ea typeface="微软雅黑" panose="020B0503020204020204" pitchFamily="34" charset="-122"/>
              </a:rPr>
              <a:t>品牌市场部</a:t>
            </a:r>
            <a:r>
              <a:rPr kumimoji="0" lang="en-US" altLang="zh-CN" sz="1200" b="1" dirty="0">
                <a:latin typeface="微软雅黑" panose="020B0503020204020204" pitchFamily="34" charset="-122"/>
                <a:ea typeface="微软雅黑" panose="020B0503020204020204" pitchFamily="34" charset="-122"/>
              </a:rPr>
              <a:t>&amp;</a:t>
            </a:r>
            <a:r>
              <a:rPr kumimoji="0" lang="zh-CN" altLang="en-US" sz="1200" b="1" dirty="0">
                <a:latin typeface="微软雅黑" panose="020B0503020204020204" pitchFamily="34" charset="-122"/>
                <a:ea typeface="微软雅黑" panose="020B0503020204020204" pitchFamily="34" charset="-122"/>
              </a:rPr>
              <a:t>公关部项目</a:t>
            </a:r>
          </a:p>
        </p:txBody>
      </p:sp>
      <p:sp>
        <p:nvSpPr>
          <p:cNvPr id="12" name="文本框 11"/>
          <p:cNvSpPr txBox="1"/>
          <p:nvPr/>
        </p:nvSpPr>
        <p:spPr>
          <a:xfrm>
            <a:off x="772281" y="4195571"/>
            <a:ext cx="1107996" cy="276999"/>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kumimoji="0" lang="zh-CN" altLang="en-US" sz="1200" b="1" dirty="0">
                <a:latin typeface="微软雅黑" panose="020B0503020204020204" pitchFamily="34" charset="-122"/>
                <a:ea typeface="微软雅黑" panose="020B0503020204020204" pitchFamily="34" charset="-122"/>
              </a:rPr>
              <a:t>品牌大区项目</a:t>
            </a:r>
          </a:p>
        </p:txBody>
      </p:sp>
      <p:grpSp>
        <p:nvGrpSpPr>
          <p:cNvPr id="20" name="组合 19"/>
          <p:cNvGrpSpPr/>
          <p:nvPr/>
        </p:nvGrpSpPr>
        <p:grpSpPr>
          <a:xfrm>
            <a:off x="5658009" y="1453887"/>
            <a:ext cx="6362825" cy="4603593"/>
            <a:chOff x="5658009" y="1253833"/>
            <a:chExt cx="6639330" cy="4803648"/>
          </a:xfrm>
        </p:grpSpPr>
        <p:pic>
          <p:nvPicPr>
            <p:cNvPr id="14" name="图片 13"/>
            <p:cNvPicPr>
              <a:picLocks noChangeAspect="1"/>
            </p:cNvPicPr>
            <p:nvPr/>
          </p:nvPicPr>
          <p:blipFill>
            <a:blip r:embed="rId2" cstate="print"/>
            <a:stretch>
              <a:fillRect/>
            </a:stretch>
          </p:blipFill>
          <p:spPr>
            <a:xfrm>
              <a:off x="5658009" y="1253833"/>
              <a:ext cx="3627671" cy="2717928"/>
            </a:xfrm>
            <a:prstGeom prst="rect">
              <a:avLst/>
            </a:prstGeom>
          </p:spPr>
        </p:pic>
        <p:pic>
          <p:nvPicPr>
            <p:cNvPr id="17" name="图片 16"/>
            <p:cNvPicPr>
              <a:picLocks noChangeAspect="1"/>
            </p:cNvPicPr>
            <p:nvPr/>
          </p:nvPicPr>
          <p:blipFill>
            <a:blip r:embed="rId2" cstate="print"/>
            <a:stretch>
              <a:fillRect/>
            </a:stretch>
          </p:blipFill>
          <p:spPr>
            <a:xfrm>
              <a:off x="8669668" y="1253833"/>
              <a:ext cx="3627671" cy="2717928"/>
            </a:xfrm>
            <a:prstGeom prst="rect">
              <a:avLst/>
            </a:prstGeom>
          </p:spPr>
        </p:pic>
        <p:pic>
          <p:nvPicPr>
            <p:cNvPr id="18" name="图片 17"/>
            <p:cNvPicPr>
              <a:picLocks noChangeAspect="1"/>
            </p:cNvPicPr>
            <p:nvPr/>
          </p:nvPicPr>
          <p:blipFill>
            <a:blip r:embed="rId2" cstate="print"/>
            <a:stretch>
              <a:fillRect/>
            </a:stretch>
          </p:blipFill>
          <p:spPr>
            <a:xfrm>
              <a:off x="5658009" y="3339553"/>
              <a:ext cx="3627671" cy="2717928"/>
            </a:xfrm>
            <a:prstGeom prst="rect">
              <a:avLst/>
            </a:prstGeom>
          </p:spPr>
        </p:pic>
        <p:pic>
          <p:nvPicPr>
            <p:cNvPr id="19" name="图片 18"/>
            <p:cNvPicPr>
              <a:picLocks noChangeAspect="1"/>
            </p:cNvPicPr>
            <p:nvPr/>
          </p:nvPicPr>
          <p:blipFill>
            <a:blip r:embed="rId2" cstate="print"/>
            <a:stretch>
              <a:fillRect/>
            </a:stretch>
          </p:blipFill>
          <p:spPr>
            <a:xfrm>
              <a:off x="8669668" y="3339553"/>
              <a:ext cx="3627671" cy="2717928"/>
            </a:xfrm>
            <a:prstGeom prst="rect">
              <a:avLst/>
            </a:prstGeom>
          </p:spPr>
        </p:pic>
      </p:grpSp>
      <p:pic>
        <p:nvPicPr>
          <p:cNvPr id="21" name="图片 20"/>
          <p:cNvPicPr>
            <a:picLocks noChangeAspect="1"/>
          </p:cNvPicPr>
          <p:nvPr/>
        </p:nvPicPr>
        <p:blipFill rotWithShape="1">
          <a:blip r:embed="rId3" cstate="print"/>
          <a:srcRect r="313"/>
          <a:stretch>
            <a:fillRect/>
          </a:stretch>
        </p:blipFill>
        <p:spPr>
          <a:xfrm>
            <a:off x="6230467" y="2013150"/>
            <a:ext cx="2331673" cy="1486210"/>
          </a:xfrm>
          <a:prstGeom prst="rect">
            <a:avLst/>
          </a:prstGeom>
        </p:spPr>
      </p:pic>
      <p:pic>
        <p:nvPicPr>
          <p:cNvPr id="22" name="图片 21"/>
          <p:cNvPicPr>
            <a:picLocks noChangeAspect="1"/>
          </p:cNvPicPr>
          <p:nvPr/>
        </p:nvPicPr>
        <p:blipFill rotWithShape="1">
          <a:blip r:embed="rId4" cstate="print"/>
          <a:srcRect b="12267"/>
          <a:stretch>
            <a:fillRect/>
          </a:stretch>
        </p:blipFill>
        <p:spPr>
          <a:xfrm>
            <a:off x="9115165" y="2013150"/>
            <a:ext cx="2333209" cy="1507972"/>
          </a:xfrm>
          <a:prstGeom prst="rect">
            <a:avLst/>
          </a:prstGeom>
        </p:spPr>
      </p:pic>
      <p:pic>
        <p:nvPicPr>
          <p:cNvPr id="23" name="图片 22"/>
          <p:cNvPicPr>
            <a:picLocks noChangeAspect="1"/>
          </p:cNvPicPr>
          <p:nvPr/>
        </p:nvPicPr>
        <p:blipFill rotWithShape="1">
          <a:blip r:embed="rId5" cstate="print"/>
          <a:srcRect b="13426"/>
          <a:stretch>
            <a:fillRect/>
          </a:stretch>
        </p:blipFill>
        <p:spPr>
          <a:xfrm>
            <a:off x="6234753" y="4017678"/>
            <a:ext cx="2350396" cy="1496018"/>
          </a:xfrm>
          <a:prstGeom prst="rect">
            <a:avLst/>
          </a:prstGeom>
        </p:spPr>
      </p:pic>
      <p:pic>
        <p:nvPicPr>
          <p:cNvPr id="24" name="图片 23"/>
          <p:cNvPicPr>
            <a:picLocks noChangeAspect="1"/>
          </p:cNvPicPr>
          <p:nvPr/>
        </p:nvPicPr>
        <p:blipFill rotWithShape="1">
          <a:blip r:embed="rId6" cstate="print"/>
          <a:srcRect b="10485"/>
          <a:stretch>
            <a:fillRect/>
          </a:stretch>
        </p:blipFill>
        <p:spPr>
          <a:xfrm>
            <a:off x="9108461" y="4017678"/>
            <a:ext cx="2335629" cy="149601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a:t>
            </a:r>
          </a:p>
        </p:txBody>
      </p:sp>
      <p:grpSp>
        <p:nvGrpSpPr>
          <p:cNvPr id="48" name="组合 47"/>
          <p:cNvGrpSpPr/>
          <p:nvPr/>
        </p:nvGrpSpPr>
        <p:grpSpPr>
          <a:xfrm>
            <a:off x="601698" y="2019247"/>
            <a:ext cx="10887642" cy="3072636"/>
            <a:chOff x="623858" y="1842161"/>
            <a:chExt cx="8224349" cy="2311985"/>
          </a:xfrm>
        </p:grpSpPr>
        <p:sp>
          <p:nvSpPr>
            <p:cNvPr id="4" name="平行四边形 3"/>
            <p:cNvSpPr/>
            <p:nvPr/>
          </p:nvSpPr>
          <p:spPr>
            <a:xfrm>
              <a:off x="623858" y="3291830"/>
              <a:ext cx="7920880" cy="255627"/>
            </a:xfrm>
            <a:prstGeom prst="parallelogram">
              <a:avLst>
                <a:gd name="adj" fmla="val 164371"/>
              </a:avLst>
            </a:prstGeom>
            <a:pattFill prst="ltUpDiag">
              <a:fgClr>
                <a:schemeClr val="tx1">
                  <a:lumMod val="75000"/>
                  <a:lumOff val="25000"/>
                </a:schemeClr>
              </a:fgClr>
              <a:bgClr>
                <a:schemeClr val="bg1"/>
              </a:bgClr>
            </a:patt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237405" y="3269555"/>
              <a:ext cx="1534430" cy="27790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新车上市内容推广</a:t>
              </a:r>
            </a:p>
          </p:txBody>
        </p:sp>
        <p:sp>
          <p:nvSpPr>
            <p:cNvPr id="10" name="矩形 9"/>
            <p:cNvSpPr/>
            <p:nvPr/>
          </p:nvSpPr>
          <p:spPr>
            <a:xfrm>
              <a:off x="7325304" y="2122361"/>
              <a:ext cx="1522903" cy="440010"/>
            </a:xfrm>
            <a:prstGeom prst="rect">
              <a:avLst/>
            </a:prstGeom>
          </p:spPr>
          <p:txBody>
            <a:bodyPr wrap="none">
              <a:spAutoFit/>
            </a:bodyPr>
            <a:lstStyle/>
            <a:p>
              <a:r>
                <a:rPr lang="en-US" altLang="zh-CN" sz="1600" b="1" i="1" dirty="0">
                  <a:latin typeface="Arial" panose="020B0604020202020204" pitchFamily="34" charset="0"/>
                </a:rPr>
                <a:t>COMMUNICATION </a:t>
              </a:r>
            </a:p>
            <a:p>
              <a:r>
                <a:rPr lang="en-US" altLang="zh-CN" sz="1600" b="1" i="1" dirty="0">
                  <a:latin typeface="Arial" panose="020B0604020202020204" pitchFamily="34" charset="0"/>
                </a:rPr>
                <a:t>PLAN</a:t>
              </a:r>
              <a:endParaRPr lang="zh-CN" altLang="en-US" sz="1600" i="1" dirty="0"/>
            </a:p>
          </p:txBody>
        </p:sp>
        <p:sp>
          <p:nvSpPr>
            <p:cNvPr id="11" name="TextBox 78"/>
            <p:cNvSpPr txBox="1"/>
            <p:nvPr/>
          </p:nvSpPr>
          <p:spPr>
            <a:xfrm>
              <a:off x="1326302" y="3300196"/>
              <a:ext cx="697627" cy="216000"/>
            </a:xfrm>
            <a:prstGeom prst="rect">
              <a:avLst/>
            </a:prstGeom>
            <a:solidFill>
              <a:srgbClr val="D1BB4B"/>
            </a:solidFill>
          </p:spPr>
          <p:txBody>
            <a:bodyPr wrap="none" rtlCol="0">
              <a:spAutoFit/>
            </a:bodyPr>
            <a:lstStyle/>
            <a:p>
              <a:pPr algn="ctr"/>
              <a:r>
                <a:rPr lang="zh-CN" altLang="en-US" sz="1000" b="1" dirty="0">
                  <a:solidFill>
                    <a:schemeClr val="bg1"/>
                  </a:solidFill>
                  <a:latin typeface="+mj-ea"/>
                  <a:ea typeface="+mj-ea"/>
                </a:rPr>
                <a:t>上市前期</a:t>
              </a:r>
            </a:p>
          </p:txBody>
        </p:sp>
        <p:sp>
          <p:nvSpPr>
            <p:cNvPr id="12" name="TextBox 79"/>
            <p:cNvSpPr txBox="1"/>
            <p:nvPr/>
          </p:nvSpPr>
          <p:spPr>
            <a:xfrm>
              <a:off x="2503785" y="3300196"/>
              <a:ext cx="756000" cy="216000"/>
            </a:xfrm>
            <a:prstGeom prst="rect">
              <a:avLst/>
            </a:prstGeom>
            <a:solidFill>
              <a:srgbClr val="D1BB4B"/>
            </a:solidFill>
          </p:spPr>
          <p:txBody>
            <a:bodyPr wrap="none" rtlCol="0">
              <a:spAutoFit/>
            </a:bodyPr>
            <a:lstStyle/>
            <a:p>
              <a:pPr algn="ctr"/>
              <a:r>
                <a:rPr lang="zh-CN" altLang="en-US" sz="1000" b="1" dirty="0">
                  <a:solidFill>
                    <a:schemeClr val="bg1"/>
                  </a:solidFill>
                  <a:latin typeface="+mj-ea"/>
                  <a:ea typeface="+mj-ea"/>
                </a:rPr>
                <a:t>官方发布期</a:t>
              </a:r>
            </a:p>
          </p:txBody>
        </p:sp>
        <p:sp>
          <p:nvSpPr>
            <p:cNvPr id="13" name="TextBox 80"/>
            <p:cNvSpPr txBox="1"/>
            <p:nvPr/>
          </p:nvSpPr>
          <p:spPr>
            <a:xfrm>
              <a:off x="4975497" y="3300196"/>
              <a:ext cx="756000" cy="216000"/>
            </a:xfrm>
            <a:prstGeom prst="rect">
              <a:avLst/>
            </a:prstGeom>
            <a:solidFill>
              <a:srgbClr val="D1BB4B"/>
            </a:solidFill>
          </p:spPr>
          <p:txBody>
            <a:bodyPr wrap="none" rtlCol="0">
              <a:spAutoFit/>
            </a:bodyPr>
            <a:lstStyle/>
            <a:p>
              <a:pPr algn="ctr"/>
              <a:r>
                <a:rPr lang="zh-CN" altLang="en-US" sz="1000" b="1" dirty="0">
                  <a:solidFill>
                    <a:schemeClr val="bg1"/>
                  </a:solidFill>
                  <a:latin typeface="+mj-ea"/>
                  <a:ea typeface="+mj-ea"/>
                </a:rPr>
                <a:t>新车上市期</a:t>
              </a:r>
            </a:p>
          </p:txBody>
        </p:sp>
        <p:sp>
          <p:nvSpPr>
            <p:cNvPr id="14" name="TextBox 81"/>
            <p:cNvSpPr txBox="1"/>
            <p:nvPr/>
          </p:nvSpPr>
          <p:spPr>
            <a:xfrm>
              <a:off x="6211352" y="3300196"/>
              <a:ext cx="756000" cy="216000"/>
            </a:xfrm>
            <a:prstGeom prst="rect">
              <a:avLst/>
            </a:prstGeom>
            <a:solidFill>
              <a:srgbClr val="D1BB4B"/>
            </a:solidFill>
          </p:spPr>
          <p:txBody>
            <a:bodyPr wrap="none" rtlCol="0">
              <a:spAutoFit/>
            </a:bodyPr>
            <a:lstStyle/>
            <a:p>
              <a:pPr algn="ctr"/>
              <a:r>
                <a:rPr lang="zh-CN" altLang="en-US" sz="1000" b="1" dirty="0">
                  <a:solidFill>
                    <a:schemeClr val="bg1"/>
                  </a:solidFill>
                  <a:latin typeface="+mj-ea"/>
                  <a:ea typeface="+mj-ea"/>
                </a:rPr>
                <a:t>上市延续期</a:t>
              </a:r>
            </a:p>
          </p:txBody>
        </p:sp>
        <p:sp>
          <p:nvSpPr>
            <p:cNvPr id="15" name="矩形 14"/>
            <p:cNvSpPr/>
            <p:nvPr/>
          </p:nvSpPr>
          <p:spPr>
            <a:xfrm>
              <a:off x="3739641" y="3300196"/>
              <a:ext cx="756000" cy="216000"/>
            </a:xfrm>
            <a:prstGeom prst="rect">
              <a:avLst/>
            </a:prstGeom>
            <a:solidFill>
              <a:srgbClr val="D1BB4B"/>
            </a:solidFill>
          </p:spPr>
          <p:txBody>
            <a:bodyPr wrap="none">
              <a:spAutoFit/>
            </a:bodyPr>
            <a:lstStyle/>
            <a:p>
              <a:pPr algn="ctr"/>
              <a:r>
                <a:rPr lang="zh-CN" altLang="zh-CN" sz="1000" b="1" dirty="0">
                  <a:solidFill>
                    <a:schemeClr val="bg1"/>
                  </a:solidFill>
                  <a:latin typeface="+mj-ea"/>
                  <a:ea typeface="+mj-ea"/>
                </a:rPr>
                <a:t>媒体试驾</a:t>
              </a:r>
              <a:r>
                <a:rPr lang="zh-CN" altLang="en-US" sz="1000" b="1" dirty="0">
                  <a:solidFill>
                    <a:schemeClr val="bg1"/>
                  </a:solidFill>
                  <a:latin typeface="+mj-ea"/>
                  <a:ea typeface="+mj-ea"/>
                </a:rPr>
                <a:t>期</a:t>
              </a:r>
            </a:p>
          </p:txBody>
        </p:sp>
        <p:sp>
          <p:nvSpPr>
            <p:cNvPr id="21" name="TextBox 9"/>
            <p:cNvSpPr txBox="1"/>
            <p:nvPr/>
          </p:nvSpPr>
          <p:spPr>
            <a:xfrm>
              <a:off x="631685" y="3922568"/>
              <a:ext cx="681955" cy="231578"/>
            </a:xfrm>
            <a:prstGeom prst="rect">
              <a:avLst/>
            </a:prstGeom>
            <a:solidFill>
              <a:schemeClr val="tx1"/>
            </a:solidFill>
          </p:spPr>
          <p:txBody>
            <a:bodyPr wrap="none" lIns="91431" tIns="45716" rIns="91431" bIns="45716"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定制选题</a:t>
              </a:r>
            </a:p>
          </p:txBody>
        </p:sp>
        <p:sp>
          <p:nvSpPr>
            <p:cNvPr id="25" name="TextBox 9"/>
            <p:cNvSpPr txBox="1"/>
            <p:nvPr/>
          </p:nvSpPr>
          <p:spPr>
            <a:xfrm>
              <a:off x="631686" y="1842161"/>
              <a:ext cx="681955" cy="231578"/>
            </a:xfrm>
            <a:prstGeom prst="rect">
              <a:avLst/>
            </a:prstGeom>
            <a:solidFill>
              <a:schemeClr val="tx1"/>
            </a:solidFill>
          </p:spPr>
          <p:txBody>
            <a:bodyPr wrap="none" lIns="91431" tIns="45716" rIns="91431" bIns="45716"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常规内容</a:t>
              </a:r>
            </a:p>
          </p:txBody>
        </p:sp>
        <p:sp>
          <p:nvSpPr>
            <p:cNvPr id="26" name="文本框 27"/>
            <p:cNvSpPr txBox="1"/>
            <p:nvPr/>
          </p:nvSpPr>
          <p:spPr>
            <a:xfrm>
              <a:off x="1640824" y="2472838"/>
              <a:ext cx="604473" cy="208426"/>
            </a:xfrm>
            <a:prstGeom prst="rect">
              <a:avLst/>
            </a:prstGeom>
            <a:noFill/>
          </p:spPr>
          <p:txBody>
            <a:bodyPr wrap="none" rtlCol="0">
              <a:spAutoFit/>
            </a:bodyPr>
            <a:lstStyle/>
            <a:p>
              <a:pPr algn="ctr"/>
              <a:r>
                <a:rPr lang="zh-CN" altLang="en-US" sz="1200" b="1" dirty="0">
                  <a:latin typeface="微软雅黑" panose="020B0503020204020204" pitchFamily="34" charset="-122"/>
                  <a:ea typeface="微软雅黑" panose="020B0503020204020204" pitchFamily="34" charset="-122"/>
                </a:rPr>
                <a:t>新车消息</a:t>
              </a:r>
              <a:endParaRPr lang="en-US" altLang="zh-CN" sz="1200" b="1" dirty="0">
                <a:latin typeface="微软雅黑" panose="020B0503020204020204" pitchFamily="34" charset="-122"/>
                <a:ea typeface="微软雅黑" panose="020B0503020204020204" pitchFamily="34" charset="-122"/>
              </a:endParaRPr>
            </a:p>
          </p:txBody>
        </p:sp>
        <p:sp>
          <p:nvSpPr>
            <p:cNvPr id="27" name="文本框 30"/>
            <p:cNvSpPr txBox="1"/>
            <p:nvPr/>
          </p:nvSpPr>
          <p:spPr>
            <a:xfrm>
              <a:off x="1640824" y="2749707"/>
              <a:ext cx="604473" cy="208426"/>
            </a:xfrm>
            <a:prstGeom prst="rect">
              <a:avLst/>
            </a:prstGeom>
            <a:noFill/>
          </p:spPr>
          <p:txBody>
            <a:bodyPr wrap="none" rtlCol="0">
              <a:spAutoFit/>
            </a:bodyPr>
            <a:lstStyle/>
            <a:p>
              <a:pPr algn="ctr"/>
              <a:r>
                <a:rPr lang="zh-CN" altLang="en-US" sz="1200" b="1" dirty="0">
                  <a:latin typeface="微软雅黑" panose="020B0503020204020204" pitchFamily="34" charset="-122"/>
                  <a:ea typeface="微软雅黑" panose="020B0503020204020204" pitchFamily="34" charset="-122"/>
                </a:rPr>
                <a:t>谍照曝光</a:t>
              </a:r>
              <a:endParaRPr lang="en-US" altLang="zh-CN" sz="1200" b="1" dirty="0">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2392089" y="2542898"/>
              <a:ext cx="0" cy="43200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9" name="文本框 32"/>
            <p:cNvSpPr txBox="1"/>
            <p:nvPr/>
          </p:nvSpPr>
          <p:spPr>
            <a:xfrm>
              <a:off x="2719677" y="2255511"/>
              <a:ext cx="720718" cy="208426"/>
            </a:xfrm>
            <a:prstGeom prst="rect">
              <a:avLst/>
            </a:prstGeom>
            <a:noFill/>
          </p:spPr>
          <p:txBody>
            <a:bodyPr wrap="none" rtlCol="0">
              <a:spAutoFit/>
            </a:bodyPr>
            <a:lstStyle/>
            <a:p>
              <a:pPr algn="ctr"/>
              <a:r>
                <a:rPr lang="zh-CN" altLang="en-US" sz="1200" b="1" dirty="0">
                  <a:latin typeface="微软雅黑" panose="020B0503020204020204" pitchFamily="34" charset="-122"/>
                  <a:ea typeface="微软雅黑" panose="020B0503020204020204" pitchFamily="34" charset="-122"/>
                </a:rPr>
                <a:t>官方图曝光</a:t>
              </a:r>
              <a:endParaRPr lang="en-US" altLang="zh-CN" sz="1200" b="1" dirty="0">
                <a:latin typeface="微软雅黑" panose="020B0503020204020204" pitchFamily="34" charset="-122"/>
                <a:ea typeface="微软雅黑" panose="020B0503020204020204" pitchFamily="34" charset="-122"/>
              </a:endParaRPr>
            </a:p>
          </p:txBody>
        </p:sp>
        <p:sp>
          <p:nvSpPr>
            <p:cNvPr id="30" name="文本框 33"/>
            <p:cNvSpPr txBox="1"/>
            <p:nvPr/>
          </p:nvSpPr>
          <p:spPr>
            <a:xfrm>
              <a:off x="2719677" y="2523581"/>
              <a:ext cx="720718" cy="208426"/>
            </a:xfrm>
            <a:prstGeom prst="rect">
              <a:avLst/>
            </a:prstGeom>
            <a:noFill/>
          </p:spPr>
          <p:txBody>
            <a:bodyPr wrap="none" rtlCol="0">
              <a:spAutoFit/>
            </a:bodyPr>
            <a:lstStyle/>
            <a:p>
              <a:pPr algn="ctr"/>
              <a:r>
                <a:rPr lang="zh-CN" altLang="en-US" sz="1200" b="1" dirty="0">
                  <a:latin typeface="微软雅黑" panose="020B0503020204020204" pitchFamily="34" charset="-122"/>
                  <a:ea typeface="微软雅黑" panose="020B0503020204020204" pitchFamily="34" charset="-122"/>
                </a:rPr>
                <a:t>官方图解析</a:t>
              </a:r>
              <a:endParaRPr lang="en-US" altLang="zh-CN" sz="1200" b="1" dirty="0">
                <a:latin typeface="微软雅黑" panose="020B0503020204020204" pitchFamily="34" charset="-122"/>
                <a:ea typeface="微软雅黑" panose="020B0503020204020204" pitchFamily="34" charset="-122"/>
              </a:endParaRPr>
            </a:p>
          </p:txBody>
        </p:sp>
        <p:sp>
          <p:nvSpPr>
            <p:cNvPr id="31" name="文本框 34"/>
            <p:cNvSpPr txBox="1"/>
            <p:nvPr/>
          </p:nvSpPr>
          <p:spPr>
            <a:xfrm>
              <a:off x="4267688" y="2255511"/>
              <a:ext cx="604473" cy="208426"/>
            </a:xfrm>
            <a:prstGeom prst="rect">
              <a:avLst/>
            </a:prstGeom>
            <a:noFill/>
          </p:spPr>
          <p:txBody>
            <a:bodyPr wrap="none" rtlCol="0">
              <a:spAutoFit/>
            </a:bodyPr>
            <a:lstStyle/>
            <a:p>
              <a:pPr algn="ctr"/>
              <a:r>
                <a:rPr lang="zh-CN" altLang="en-US" sz="1200" b="1" dirty="0">
                  <a:latin typeface="微软雅黑" panose="020B0503020204020204" pitchFamily="34" charset="-122"/>
                  <a:ea typeface="微软雅黑" panose="020B0503020204020204" pitchFamily="34" charset="-122"/>
                </a:rPr>
                <a:t>上市预告</a:t>
              </a:r>
              <a:endParaRPr lang="en-US" altLang="zh-CN" sz="1200" b="1" dirty="0">
                <a:latin typeface="微软雅黑" panose="020B0503020204020204" pitchFamily="34" charset="-122"/>
                <a:ea typeface="微软雅黑" panose="020B0503020204020204" pitchFamily="34" charset="-122"/>
              </a:endParaRPr>
            </a:p>
          </p:txBody>
        </p:sp>
        <p:sp>
          <p:nvSpPr>
            <p:cNvPr id="32" name="文本框 35"/>
            <p:cNvSpPr txBox="1"/>
            <p:nvPr/>
          </p:nvSpPr>
          <p:spPr>
            <a:xfrm>
              <a:off x="4267690" y="2523581"/>
              <a:ext cx="604473" cy="208426"/>
            </a:xfrm>
            <a:prstGeom prst="rect">
              <a:avLst/>
            </a:prstGeom>
            <a:noFill/>
          </p:spPr>
          <p:txBody>
            <a:bodyPr wrap="none" rtlCol="0">
              <a:spAutoFit/>
            </a:bodyPr>
            <a:lstStyle/>
            <a:p>
              <a:pPr algn="ctr"/>
              <a:r>
                <a:rPr lang="zh-CN" altLang="en-US" sz="1200" b="1" dirty="0">
                  <a:latin typeface="微软雅黑" panose="020B0503020204020204" pitchFamily="34" charset="-122"/>
                  <a:ea typeface="微软雅黑" panose="020B0503020204020204" pitchFamily="34" charset="-122"/>
                </a:rPr>
                <a:t>上市报道</a:t>
              </a:r>
              <a:endParaRPr lang="en-US" altLang="zh-CN" sz="1200" b="1" dirty="0">
                <a:latin typeface="微软雅黑" panose="020B0503020204020204" pitchFamily="34" charset="-122"/>
                <a:ea typeface="微软雅黑" panose="020B0503020204020204" pitchFamily="34" charset="-122"/>
              </a:endParaRPr>
            </a:p>
          </p:txBody>
        </p:sp>
        <p:sp>
          <p:nvSpPr>
            <p:cNvPr id="33" name="文本框 36"/>
            <p:cNvSpPr txBox="1"/>
            <p:nvPr/>
          </p:nvSpPr>
          <p:spPr>
            <a:xfrm>
              <a:off x="4212898" y="2800449"/>
              <a:ext cx="836963" cy="208426"/>
            </a:xfrm>
            <a:prstGeom prst="rect">
              <a:avLst/>
            </a:prstGeom>
            <a:noFill/>
          </p:spPr>
          <p:txBody>
            <a:bodyPr wrap="none" rtlCol="0">
              <a:spAutoFit/>
            </a:bodyPr>
            <a:lstStyle/>
            <a:p>
              <a:pPr algn="ctr"/>
              <a:r>
                <a:rPr lang="zh-CN" altLang="en-US" sz="1200" b="1" dirty="0">
                  <a:latin typeface="微软雅黑" panose="020B0503020204020204" pitchFamily="34" charset="-122"/>
                  <a:ea typeface="微软雅黑" panose="020B0503020204020204" pitchFamily="34" charset="-122"/>
                </a:rPr>
                <a:t>车型购车手册</a:t>
              </a:r>
              <a:endParaRPr lang="en-US" altLang="zh-CN" sz="1200" b="1" dirty="0">
                <a:latin typeface="微软雅黑" panose="020B0503020204020204" pitchFamily="34" charset="-122"/>
                <a:ea typeface="微软雅黑" panose="020B0503020204020204" pitchFamily="34" charset="-122"/>
              </a:endParaRPr>
            </a:p>
          </p:txBody>
        </p:sp>
        <p:sp>
          <p:nvSpPr>
            <p:cNvPr id="34" name="文本框 39"/>
            <p:cNvSpPr txBox="1"/>
            <p:nvPr/>
          </p:nvSpPr>
          <p:spPr>
            <a:xfrm>
              <a:off x="5685188" y="2255511"/>
              <a:ext cx="836962" cy="208426"/>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竞争车型对比</a:t>
              </a:r>
              <a:endParaRPr lang="en-US" altLang="zh-CN" sz="1200" b="1" dirty="0">
                <a:latin typeface="微软雅黑" panose="020B0503020204020204" pitchFamily="34" charset="-122"/>
                <a:ea typeface="微软雅黑" panose="020B0503020204020204" pitchFamily="34" charset="-122"/>
              </a:endParaRPr>
            </a:p>
          </p:txBody>
        </p:sp>
        <p:sp>
          <p:nvSpPr>
            <p:cNvPr id="35" name="文本框 40"/>
            <p:cNvSpPr txBox="1"/>
            <p:nvPr/>
          </p:nvSpPr>
          <p:spPr>
            <a:xfrm>
              <a:off x="5691719" y="2523581"/>
              <a:ext cx="836962" cy="208426"/>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官方试驾活动</a:t>
              </a:r>
              <a:endParaRPr lang="en-US" altLang="zh-CN" sz="1200" b="1" dirty="0">
                <a:latin typeface="微软雅黑" panose="020B0503020204020204" pitchFamily="34" charset="-122"/>
                <a:ea typeface="微软雅黑" panose="020B0503020204020204" pitchFamily="34" charset="-122"/>
              </a:endParaRPr>
            </a:p>
          </p:txBody>
        </p:sp>
        <p:sp>
          <p:nvSpPr>
            <p:cNvPr id="36" name="文本框 41"/>
            <p:cNvSpPr txBox="1"/>
            <p:nvPr/>
          </p:nvSpPr>
          <p:spPr>
            <a:xfrm>
              <a:off x="5804130" y="2800449"/>
              <a:ext cx="604473" cy="208426"/>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新车评测</a:t>
              </a:r>
              <a:endParaRPr lang="en-US" altLang="zh-CN" sz="1200" b="1" dirty="0">
                <a:latin typeface="微软雅黑" panose="020B0503020204020204" pitchFamily="34" charset="-122"/>
                <a:ea typeface="微软雅黑" panose="020B0503020204020204" pitchFamily="34" charset="-122"/>
              </a:endParaRPr>
            </a:p>
          </p:txBody>
        </p:sp>
        <p:sp>
          <p:nvSpPr>
            <p:cNvPr id="37" name="矩形 36"/>
            <p:cNvSpPr/>
            <p:nvPr/>
          </p:nvSpPr>
          <p:spPr>
            <a:xfrm>
              <a:off x="2395154" y="2800449"/>
              <a:ext cx="1404000" cy="208426"/>
            </a:xfrm>
            <a:prstGeom prst="rect">
              <a:avLst/>
            </a:prstGeom>
          </p:spPr>
          <p:txBody>
            <a:bodyPr wrap="square">
              <a:spAutoFit/>
            </a:bodyPr>
            <a:lstStyle/>
            <a:p>
              <a:pPr algn="ctr"/>
              <a:r>
                <a:rPr lang="zh-CN" altLang="en-US" sz="1200" b="1" dirty="0">
                  <a:latin typeface="微软雅黑" panose="020B0503020204020204" pitchFamily="34" charset="-122"/>
                  <a:ea typeface="微软雅黑" panose="020B0503020204020204" pitchFamily="34" charset="-122"/>
                </a:rPr>
                <a:t>新车前景展望</a:t>
              </a:r>
              <a:endParaRPr lang="en-US" altLang="zh-CN" sz="1050" dirty="0">
                <a:latin typeface="微软雅黑" panose="020B0503020204020204" pitchFamily="34" charset="-122"/>
                <a:ea typeface="微软雅黑" panose="020B0503020204020204" pitchFamily="34" charset="-122"/>
              </a:endParaRPr>
            </a:p>
          </p:txBody>
        </p:sp>
        <p:cxnSp>
          <p:nvCxnSpPr>
            <p:cNvPr id="38" name="直接连接符 37"/>
            <p:cNvCxnSpPr/>
            <p:nvPr/>
          </p:nvCxnSpPr>
          <p:spPr>
            <a:xfrm>
              <a:off x="3851925" y="2542898"/>
              <a:ext cx="0" cy="43200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5447128" y="2542898"/>
              <a:ext cx="0" cy="43200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
        <p:nvSpPr>
          <p:cNvPr id="50" name="矩形 49"/>
          <p:cNvSpPr/>
          <p:nvPr/>
        </p:nvSpPr>
        <p:spPr>
          <a:xfrm>
            <a:off x="5872231" y="5319663"/>
            <a:ext cx="4126488" cy="584775"/>
          </a:xfrm>
          <a:prstGeom prst="rect">
            <a:avLst/>
          </a:prstGeom>
        </p:spPr>
        <p:txBody>
          <a:bodyPr wrap="square">
            <a:spAutoFit/>
          </a:bodyPr>
          <a:lstStyle/>
          <a:p>
            <a:pPr algn="ctr"/>
            <a:r>
              <a:rPr lang="zh-CN" altLang="en-US" sz="1200" b="1" dirty="0">
                <a:latin typeface="微软雅黑" panose="020B0503020204020204" pitchFamily="34" charset="-122"/>
                <a:ea typeface="微软雅黑" panose="020B0503020204020204" pitchFamily="34" charset="-122"/>
              </a:rPr>
              <a:t>高端生活方式类选题</a:t>
            </a:r>
            <a:endParaRPr lang="en-US" altLang="zh-CN" sz="1200" b="1" dirty="0">
              <a:latin typeface="微软雅黑" panose="020B0503020204020204" pitchFamily="34" charset="-122"/>
              <a:ea typeface="微软雅黑" panose="020B0503020204020204" pitchFamily="34" charset="-122"/>
            </a:endParaRPr>
          </a:p>
          <a:p>
            <a:pPr algn="ctr"/>
            <a:r>
              <a:rPr lang="zh-CN" altLang="zh-CN" sz="1000" dirty="0">
                <a:latin typeface="微软雅黑" panose="020B0503020204020204" pitchFamily="34" charset="-122"/>
                <a:ea typeface="微软雅黑" panose="020B0503020204020204" pitchFamily="34" charset="-122"/>
              </a:rPr>
              <a:t>关注人，讲故事，把与车相关的生活方式紧密相连。大致以下几种方向</a:t>
            </a:r>
            <a:r>
              <a:rPr lang="zh-CN" altLang="en-US" sz="1000" dirty="0">
                <a:latin typeface="微软雅黑" panose="020B0503020204020204" pitchFamily="34" charset="-122"/>
                <a:ea typeface="微软雅黑" panose="020B0503020204020204" pitchFamily="34" charset="-122"/>
              </a:rPr>
              <a:t>：</a:t>
            </a:r>
            <a:r>
              <a:rPr lang="zh-CN" altLang="zh-CN" sz="1000" dirty="0">
                <a:latin typeface="微软雅黑" panose="020B0503020204020204" pitchFamily="34" charset="-122"/>
                <a:ea typeface="微软雅黑" panose="020B0503020204020204" pitchFamily="34" charset="-122"/>
              </a:rPr>
              <a:t>腕表，数码，酒，军事，人物等</a:t>
            </a:r>
            <a:r>
              <a:rPr lang="zh-CN" altLang="en-US" sz="1000" dirty="0">
                <a:latin typeface="微软雅黑" panose="020B0503020204020204" pitchFamily="34" charset="-122"/>
                <a:ea typeface="微软雅黑" panose="020B0503020204020204" pitchFamily="34" charset="-122"/>
              </a:rPr>
              <a:t>。与车结合，展现车型亮点</a:t>
            </a:r>
            <a:endParaRPr lang="zh-CN" altLang="zh-CN" sz="1600" dirty="0">
              <a:latin typeface="微软雅黑" panose="020B0503020204020204" pitchFamily="34" charset="-122"/>
              <a:ea typeface="微软雅黑" panose="020B0503020204020204" pitchFamily="34" charset="-122"/>
            </a:endParaRPr>
          </a:p>
        </p:txBody>
      </p:sp>
      <p:grpSp>
        <p:nvGrpSpPr>
          <p:cNvPr id="51" name="组合 50"/>
          <p:cNvGrpSpPr/>
          <p:nvPr/>
        </p:nvGrpSpPr>
        <p:grpSpPr>
          <a:xfrm>
            <a:off x="5872230" y="4403969"/>
            <a:ext cx="4126489" cy="898064"/>
            <a:chOff x="729534" y="2817050"/>
            <a:chExt cx="9902399" cy="2155097"/>
          </a:xfrm>
        </p:grpSpPr>
        <p:pic>
          <p:nvPicPr>
            <p:cNvPr id="52" name="Picture 2" descr="http://img1.bitautoimg.com/bitauto/2016/05/11/f2b5fa8f-0487-4e49-85eb-0df1e5785282_6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534" y="2826769"/>
              <a:ext cx="3240360" cy="21258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img4.bitautoimg.com/bitauto/2016/05/11/fc8e5c17-8c20-4b55-b118-5642515bb164_6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3" y="2817050"/>
              <a:ext cx="3240360" cy="215509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http://img3.bitautoimg.com/bitauto/2016/05/11/e5507644-f45e-4413-98e4-da0e78f829db_6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467" y="2817050"/>
              <a:ext cx="3215466" cy="2138541"/>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矩形 54"/>
          <p:cNvSpPr/>
          <p:nvPr/>
        </p:nvSpPr>
        <p:spPr>
          <a:xfrm>
            <a:off x="1977344" y="5319663"/>
            <a:ext cx="2480228" cy="584775"/>
          </a:xfrm>
          <a:prstGeom prst="rect">
            <a:avLst/>
          </a:prstGeom>
        </p:spPr>
        <p:txBody>
          <a:bodyPr wrap="square">
            <a:spAutoFit/>
          </a:bodyPr>
          <a:lstStyle/>
          <a:p>
            <a:pPr algn="ctr"/>
            <a:r>
              <a:rPr lang="zh-CN" altLang="en-US" sz="1200" b="1" dirty="0">
                <a:latin typeface="微软雅黑" panose="020B0503020204020204" pitchFamily="34" charset="-122"/>
                <a:ea typeface="微软雅黑" panose="020B0503020204020204" pitchFamily="34" charset="-122"/>
              </a:rPr>
              <a:t>主笔评车</a:t>
            </a:r>
            <a:endParaRPr lang="en-US" altLang="zh-CN" sz="1200" b="1" dirty="0">
              <a:latin typeface="微软雅黑" panose="020B0503020204020204" pitchFamily="34" charset="-122"/>
              <a:ea typeface="微软雅黑" panose="020B0503020204020204" pitchFamily="34" charset="-122"/>
            </a:endParaRPr>
          </a:p>
          <a:p>
            <a:pPr algn="ctr"/>
            <a:r>
              <a:rPr lang="zh-CN" altLang="zh-CN" sz="1000" dirty="0">
                <a:latin typeface="微软雅黑" panose="020B0503020204020204" pitchFamily="34" charset="-122"/>
                <a:ea typeface="微软雅黑" panose="020B0503020204020204" pitchFamily="34" charset="-122"/>
              </a:rPr>
              <a:t>易车主笔联合评测强势文章，同一款车</a:t>
            </a:r>
            <a:endParaRPr lang="en-US" altLang="zh-CN" sz="1000" dirty="0">
              <a:latin typeface="微软雅黑" panose="020B0503020204020204" pitchFamily="34" charset="-122"/>
              <a:ea typeface="微软雅黑" panose="020B0503020204020204" pitchFamily="34" charset="-122"/>
            </a:endParaRPr>
          </a:p>
          <a:p>
            <a:pPr algn="ctr"/>
            <a:r>
              <a:rPr lang="en-US" altLang="zh-CN" sz="1000" dirty="0">
                <a:latin typeface="微软雅黑" panose="020B0503020204020204" pitchFamily="34" charset="-122"/>
                <a:ea typeface="微软雅黑" panose="020B0503020204020204" pitchFamily="34" charset="-122"/>
              </a:rPr>
              <a:t>1</a:t>
            </a:r>
            <a:r>
              <a:rPr lang="zh-CN" altLang="zh-CN" sz="1000" dirty="0">
                <a:latin typeface="微软雅黑" panose="020B0503020204020204" pitchFamily="34" charset="-122"/>
                <a:ea typeface="微软雅黑" panose="020B0503020204020204" pitchFamily="34" charset="-122"/>
              </a:rPr>
              <a:t>篇文章多位主笔，不同角度、不同风格</a:t>
            </a:r>
            <a:endParaRPr lang="zh-CN" altLang="en-US" sz="1000" dirty="0">
              <a:latin typeface="微软雅黑" panose="020B0503020204020204" pitchFamily="34" charset="-122"/>
              <a:ea typeface="微软雅黑" panose="020B0503020204020204" pitchFamily="34" charset="-122"/>
            </a:endParaRPr>
          </a:p>
        </p:txBody>
      </p:sp>
      <p:grpSp>
        <p:nvGrpSpPr>
          <p:cNvPr id="59" name="组合 58"/>
          <p:cNvGrpSpPr/>
          <p:nvPr/>
        </p:nvGrpSpPr>
        <p:grpSpPr>
          <a:xfrm>
            <a:off x="1977344" y="4406563"/>
            <a:ext cx="2480228" cy="887374"/>
            <a:chOff x="612060" y="5903770"/>
            <a:chExt cx="11539136" cy="4128459"/>
          </a:xfrm>
        </p:grpSpPr>
        <p:pic>
          <p:nvPicPr>
            <p:cNvPr id="56" name="图片 55" descr="41fc9956-54e5-4008-a990-8ae26e70fa0d_630.jpg"/>
            <p:cNvPicPr>
              <a:picLocks noChangeAspect="1"/>
            </p:cNvPicPr>
            <p:nvPr/>
          </p:nvPicPr>
          <p:blipFill>
            <a:blip r:embed="rId5" cstate="print"/>
            <a:stretch>
              <a:fillRect/>
            </a:stretch>
          </p:blipFill>
          <p:spPr>
            <a:xfrm>
              <a:off x="612060" y="5903770"/>
              <a:ext cx="3775080" cy="4128459"/>
            </a:xfrm>
            <a:prstGeom prst="rect">
              <a:avLst/>
            </a:prstGeom>
          </p:spPr>
        </p:pic>
        <p:pic>
          <p:nvPicPr>
            <p:cNvPr id="57" name="图片 56" descr="d2ca6d24-7e02-4a92-acec-9346200f3663_630.jpg"/>
            <p:cNvPicPr>
              <a:picLocks noChangeAspect="1"/>
            </p:cNvPicPr>
            <p:nvPr/>
          </p:nvPicPr>
          <p:blipFill>
            <a:blip r:embed="rId6" cstate="print"/>
            <a:stretch>
              <a:fillRect/>
            </a:stretch>
          </p:blipFill>
          <p:spPr>
            <a:xfrm>
              <a:off x="4537562" y="5903770"/>
              <a:ext cx="3731605" cy="4128459"/>
            </a:xfrm>
            <a:prstGeom prst="rect">
              <a:avLst/>
            </a:prstGeom>
          </p:spPr>
        </p:pic>
        <p:pic>
          <p:nvPicPr>
            <p:cNvPr id="58" name="图片 57" descr="17595635983810_3715290_630x697__m2.jpg"/>
            <p:cNvPicPr>
              <a:picLocks noChangeAspect="1"/>
            </p:cNvPicPr>
            <p:nvPr/>
          </p:nvPicPr>
          <p:blipFill>
            <a:blip r:embed="rId7" cstate="print"/>
            <a:stretch>
              <a:fillRect/>
            </a:stretch>
          </p:blipFill>
          <p:spPr>
            <a:xfrm>
              <a:off x="8419589" y="5903770"/>
              <a:ext cx="3731607" cy="4128459"/>
            </a:xfrm>
            <a:prstGeom prst="rect">
              <a:avLst/>
            </a:prstGeom>
          </p:spPr>
        </p:pic>
      </p:grpSp>
      <p:pic>
        <p:nvPicPr>
          <p:cNvPr id="3" name="内容占位符 21">
            <a:extLst>
              <a:ext uri="{FF2B5EF4-FFF2-40B4-BE49-F238E27FC236}">
                <a16:creationId xmlns:a16="http://schemas.microsoft.com/office/drawing/2014/main" id="{6168CCAD-D931-4EEC-BB09-643C4342CD5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a:t>
            </a:r>
          </a:p>
        </p:txBody>
      </p:sp>
      <p:pic>
        <p:nvPicPr>
          <p:cNvPr id="4" name="图片 4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951" y="2052960"/>
            <a:ext cx="711041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7"/>
          <p:cNvSpPr>
            <a:spLocks noChangeArrowheads="1"/>
          </p:cNvSpPr>
          <p:nvPr/>
        </p:nvSpPr>
        <p:spPr bwMode="auto">
          <a:xfrm>
            <a:off x="7287000" y="2149684"/>
            <a:ext cx="1930400" cy="400050"/>
          </a:xfrm>
          <a:prstGeom prst="rect">
            <a:avLst/>
          </a:prstGeom>
          <a:solidFill>
            <a:srgbClr val="D1BB4B"/>
          </a:solidFill>
          <a:ln>
            <a:noFill/>
          </a:ln>
        </p:spPr>
        <p:txBody>
          <a:bodyPr>
            <a:spAutoFit/>
          </a:bodyPr>
          <a:lstStyle>
            <a:lvl1pPr>
              <a:lnSpc>
                <a:spcPct val="90000"/>
              </a:lnSpc>
              <a:spcBef>
                <a:spcPts val="1000"/>
              </a:spcBef>
              <a:buFont typeface="Arial" panose="020B0604020202020204" pitchFamily="34" charset="0"/>
              <a:buChar char="•"/>
              <a:defRPr sz="2400">
                <a:solidFill>
                  <a:schemeClr val="tx1"/>
                </a:solidFill>
                <a:latin typeface="Verdana" panose="020B060403050404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000">
                <a:solidFill>
                  <a:schemeClr val="tx1"/>
                </a:solidFill>
                <a:latin typeface="Verdana" panose="020B060403050404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9pPr>
          </a:lstStyle>
          <a:p>
            <a:pPr>
              <a:lnSpc>
                <a:spcPct val="100000"/>
              </a:lnSpc>
              <a:spcBef>
                <a:spcPct val="0"/>
              </a:spcBef>
              <a:buFontTx/>
              <a:buNone/>
              <a:defRPr/>
            </a:pPr>
            <a:r>
              <a:rPr lang="en-US" altLang="zh-CN" sz="2000" b="1" dirty="0">
                <a:solidFill>
                  <a:schemeClr val="bg1"/>
                </a:solidFill>
                <a:latin typeface="微软雅黑" panose="020B0503020204020204" pitchFamily="34" charset="-122"/>
              </a:rPr>
              <a:t>O2O</a:t>
            </a:r>
            <a:r>
              <a:rPr lang="zh-CN" altLang="en-US" sz="2000" b="1" dirty="0">
                <a:solidFill>
                  <a:schemeClr val="bg1"/>
                </a:solidFill>
                <a:latin typeface="微软雅黑" panose="020B0503020204020204" pitchFamily="34" charset="-122"/>
              </a:rPr>
              <a:t>闭环营销</a:t>
            </a:r>
            <a:endParaRPr lang="zh-CN" altLang="zh-CN" sz="2000" b="1" dirty="0">
              <a:solidFill>
                <a:schemeClr val="bg1"/>
              </a:solidFill>
              <a:latin typeface="微软雅黑" panose="020B0503020204020204" pitchFamily="34" charset="-122"/>
            </a:endParaRPr>
          </a:p>
        </p:txBody>
      </p:sp>
      <p:sp>
        <p:nvSpPr>
          <p:cNvPr id="6" name="矩形 39"/>
          <p:cNvSpPr>
            <a:spLocks noChangeArrowheads="1"/>
          </p:cNvSpPr>
          <p:nvPr/>
        </p:nvSpPr>
        <p:spPr bwMode="auto">
          <a:xfrm>
            <a:off x="5242300" y="2603709"/>
            <a:ext cx="4051300" cy="400050"/>
          </a:xfrm>
          <a:prstGeom prst="rect">
            <a:avLst/>
          </a:prstGeom>
          <a:solidFill>
            <a:srgbClr val="D1BB4B"/>
          </a:solidFill>
          <a:ln>
            <a:noFill/>
          </a:ln>
        </p:spPr>
        <p:txBody>
          <a:bodyPr>
            <a:spAutoFit/>
          </a:bodyPr>
          <a:lstStyle>
            <a:lvl1pPr>
              <a:lnSpc>
                <a:spcPct val="90000"/>
              </a:lnSpc>
              <a:spcBef>
                <a:spcPts val="1000"/>
              </a:spcBef>
              <a:buFont typeface="Arial" panose="020B0604020202020204" pitchFamily="34" charset="0"/>
              <a:buChar char="•"/>
              <a:defRPr sz="2400">
                <a:solidFill>
                  <a:schemeClr val="tx1"/>
                </a:solidFill>
                <a:latin typeface="Verdana" panose="020B060403050404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000">
                <a:solidFill>
                  <a:schemeClr val="tx1"/>
                </a:solidFill>
                <a:latin typeface="Verdana" panose="020B060403050404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9pPr>
          </a:lstStyle>
          <a:p>
            <a:pPr>
              <a:lnSpc>
                <a:spcPct val="100000"/>
              </a:lnSpc>
              <a:spcBef>
                <a:spcPct val="0"/>
              </a:spcBef>
              <a:buFontTx/>
              <a:buNone/>
            </a:pPr>
            <a:r>
              <a:rPr lang="zh-CN" altLang="en-US" sz="2000" b="1">
                <a:solidFill>
                  <a:schemeClr val="bg1"/>
                </a:solidFill>
                <a:latin typeface="微软雅黑" panose="020B0503020204020204" pitchFamily="34" charset="-122"/>
              </a:rPr>
              <a:t>以万达为主的各大城市重点商圈</a:t>
            </a:r>
            <a:endParaRPr lang="zh-CN" altLang="zh-CN" sz="2000" b="1">
              <a:solidFill>
                <a:schemeClr val="bg1"/>
              </a:solidFill>
              <a:latin typeface="微软雅黑" panose="020B0503020204020204" pitchFamily="34" charset="-122"/>
            </a:endParaRPr>
          </a:p>
        </p:txBody>
      </p:sp>
      <p:sp>
        <p:nvSpPr>
          <p:cNvPr id="7" name="椭圆 6"/>
          <p:cNvSpPr/>
          <p:nvPr/>
        </p:nvSpPr>
        <p:spPr>
          <a:xfrm>
            <a:off x="8995150" y="1560722"/>
            <a:ext cx="2705100" cy="2706687"/>
          </a:xfrm>
          <a:prstGeom prst="ellipse">
            <a:avLst/>
          </a:prstGeom>
          <a:solidFill>
            <a:srgbClr val="D1BB4B">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anose="020B0503020204020204" pitchFamily="34" charset="-122"/>
              <a:ea typeface="微软雅黑" panose="020B0503020204020204" pitchFamily="34" charset="-122"/>
            </a:endParaRPr>
          </a:p>
        </p:txBody>
      </p:sp>
      <p:sp>
        <p:nvSpPr>
          <p:cNvPr id="8" name="矩形 58"/>
          <p:cNvSpPr>
            <a:spLocks noChangeArrowheads="1"/>
          </p:cNvSpPr>
          <p:nvPr/>
        </p:nvSpPr>
        <p:spPr bwMode="auto">
          <a:xfrm>
            <a:off x="9780963" y="3178384"/>
            <a:ext cx="1919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Verdana" panose="020B060403050404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000">
                <a:solidFill>
                  <a:schemeClr val="tx1"/>
                </a:solidFill>
                <a:latin typeface="Verdana" panose="020B060403050404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9pPr>
          </a:lstStyle>
          <a:p>
            <a:pPr>
              <a:lnSpc>
                <a:spcPct val="100000"/>
              </a:lnSpc>
              <a:spcBef>
                <a:spcPct val="0"/>
              </a:spcBef>
              <a:buFontTx/>
              <a:buNone/>
            </a:pPr>
            <a:r>
              <a:rPr lang="zh-CN" altLang="en-US" sz="2000" b="1">
                <a:solidFill>
                  <a:schemeClr val="bg1"/>
                </a:solidFill>
                <a:latin typeface="微软雅黑" panose="020B0503020204020204" pitchFamily="34" charset="-122"/>
              </a:rPr>
              <a:t>线上</a:t>
            </a:r>
            <a:r>
              <a:rPr lang="en-US" altLang="zh-CN" sz="2000" b="1">
                <a:solidFill>
                  <a:schemeClr val="bg1"/>
                </a:solidFill>
                <a:latin typeface="微软雅黑" panose="020B0503020204020204" pitchFamily="34" charset="-122"/>
              </a:rPr>
              <a:t>+</a:t>
            </a:r>
            <a:r>
              <a:rPr lang="zh-CN" altLang="en-US" sz="2000" b="1">
                <a:solidFill>
                  <a:schemeClr val="bg1"/>
                </a:solidFill>
                <a:latin typeface="微软雅黑" panose="020B0503020204020204" pitchFamily="34" charset="-122"/>
              </a:rPr>
              <a:t>线下联动</a:t>
            </a:r>
          </a:p>
        </p:txBody>
      </p:sp>
      <p:sp>
        <p:nvSpPr>
          <p:cNvPr id="9" name="矩形 59"/>
          <p:cNvSpPr>
            <a:spLocks noChangeArrowheads="1"/>
          </p:cNvSpPr>
          <p:nvPr/>
        </p:nvSpPr>
        <p:spPr bwMode="auto">
          <a:xfrm>
            <a:off x="9012613" y="1897272"/>
            <a:ext cx="26987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400">
                <a:solidFill>
                  <a:schemeClr val="tx1"/>
                </a:solidFill>
                <a:latin typeface="Verdana" panose="020B0604030504040204" pitchFamily="3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000">
                <a:solidFill>
                  <a:schemeClr val="tx1"/>
                </a:solidFill>
                <a:latin typeface="Verdana" panose="020B060403050404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400">
                <a:solidFill>
                  <a:schemeClr val="tx1"/>
                </a:solidFill>
                <a:latin typeface="Verdana" panose="020B060403050404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Verdana" panose="020B0604030504040204" pitchFamily="34" charset="0"/>
                <a:ea typeface="微软雅黑" panose="020B0503020204020204" pitchFamily="34" charset="-122"/>
              </a:defRPr>
            </a:lvl9pPr>
          </a:lstStyle>
          <a:p>
            <a:pPr>
              <a:lnSpc>
                <a:spcPct val="100000"/>
              </a:lnSpc>
              <a:spcBef>
                <a:spcPct val="0"/>
              </a:spcBef>
              <a:buFontTx/>
              <a:buNone/>
            </a:pPr>
            <a:r>
              <a:rPr lang="zh-CN" altLang="en-US" sz="8800" b="1" dirty="0">
                <a:solidFill>
                  <a:schemeClr val="bg1"/>
                </a:solidFill>
                <a:latin typeface="微软雅黑" panose="020B0503020204020204" pitchFamily="34" charset="-122"/>
              </a:rPr>
              <a:t>乐</a:t>
            </a:r>
            <a:r>
              <a:rPr lang="zh-CN" altLang="en-US" sz="5400" b="1" dirty="0">
                <a:solidFill>
                  <a:schemeClr val="bg1"/>
                </a:solidFill>
                <a:latin typeface="微软雅黑" panose="020B0503020204020204" pitchFamily="34" charset="-122"/>
              </a:rPr>
              <a:t>车购</a:t>
            </a:r>
          </a:p>
        </p:txBody>
      </p:sp>
      <p:sp>
        <p:nvSpPr>
          <p:cNvPr id="10" name="矩形 9"/>
          <p:cNvSpPr/>
          <p:nvPr/>
        </p:nvSpPr>
        <p:spPr>
          <a:xfrm>
            <a:off x="601663" y="2389188"/>
            <a:ext cx="1988045" cy="954107"/>
          </a:xfrm>
          <a:prstGeom prst="rect">
            <a:avLst/>
          </a:prstGeom>
        </p:spPr>
        <p:txBody>
          <a:bodyPr wrap="none">
            <a:spAutoFit/>
          </a:bodyPr>
          <a:lstStyle/>
          <a:p>
            <a:pPr>
              <a:lnSpc>
                <a:spcPct val="200000"/>
              </a:lnSpc>
              <a:defRPr/>
            </a:pPr>
            <a:r>
              <a:rPr lang="zh-CN" altLang="en-US" sz="2800" b="1" dirty="0">
                <a:latin typeface="微软雅黑" panose="020B0503020204020204" pitchFamily="34" charset="-122"/>
                <a:ea typeface="微软雅黑" panose="020B0503020204020204" pitchFamily="34" charset="-122"/>
                <a:cs typeface="Open Sans"/>
                <a:sym typeface="News Gothic MT"/>
              </a:rPr>
              <a:t>易车乐车购</a:t>
            </a:r>
            <a:endParaRPr lang="en-US" altLang="zh-CN" sz="2000" b="1" dirty="0">
              <a:latin typeface="微软雅黑" panose="020B0503020204020204" pitchFamily="34" charset="-122"/>
              <a:ea typeface="微软雅黑" panose="020B0503020204020204" pitchFamily="34" charset="-122"/>
              <a:cs typeface="Open Sans"/>
              <a:sym typeface="News Gothic MT"/>
            </a:endParaRPr>
          </a:p>
        </p:txBody>
      </p:sp>
      <p:sp>
        <p:nvSpPr>
          <p:cNvPr id="11" name="矩形 10"/>
          <p:cNvSpPr/>
          <p:nvPr/>
        </p:nvSpPr>
        <p:spPr>
          <a:xfrm>
            <a:off x="601663" y="3213100"/>
            <a:ext cx="3149600" cy="415925"/>
          </a:xfrm>
          <a:prstGeom prst="rect">
            <a:avLst/>
          </a:prstGeom>
        </p:spPr>
        <p:txBody>
          <a:bodyPr wrap="none">
            <a:spAutoFit/>
          </a:bodyPr>
          <a:lstStyle/>
          <a:p>
            <a:pPr>
              <a:lnSpc>
                <a:spcPct val="150000"/>
              </a:lnSpc>
              <a:defRPr/>
            </a:pPr>
            <a:r>
              <a:rPr lang="zh-CN" altLang="en-US" sz="1400" b="1" dirty="0">
                <a:latin typeface="微软雅黑" panose="020B0503020204020204" pitchFamily="34" charset="-122"/>
                <a:ea typeface="微软雅黑" panose="020B0503020204020204" pitchFamily="34" charset="-122"/>
                <a:cs typeface="Open Sans"/>
                <a:sym typeface="News Gothic MT"/>
              </a:rPr>
              <a:t>整合信息</a:t>
            </a:r>
            <a:r>
              <a:rPr lang="en-US" altLang="zh-CN" sz="1400" b="1" dirty="0">
                <a:latin typeface="微软雅黑" panose="020B0503020204020204" pitchFamily="34" charset="-122"/>
                <a:ea typeface="微软雅黑" panose="020B0503020204020204" pitchFamily="34" charset="-122"/>
                <a:cs typeface="Open Sans"/>
                <a:sym typeface="News Gothic MT"/>
              </a:rPr>
              <a:t>+</a:t>
            </a:r>
            <a:r>
              <a:rPr lang="zh-CN" altLang="en-US" sz="1400" b="1" dirty="0">
                <a:latin typeface="微软雅黑" panose="020B0503020204020204" pitchFamily="34" charset="-122"/>
                <a:ea typeface="微软雅黑" panose="020B0503020204020204" pitchFamily="34" charset="-122"/>
                <a:cs typeface="Open Sans"/>
                <a:sym typeface="News Gothic MT"/>
              </a:rPr>
              <a:t>场景</a:t>
            </a:r>
            <a:r>
              <a:rPr lang="en-US" altLang="zh-CN" sz="1400" b="1" dirty="0">
                <a:latin typeface="微软雅黑" panose="020B0503020204020204" pitchFamily="34" charset="-122"/>
                <a:ea typeface="微软雅黑" panose="020B0503020204020204" pitchFamily="34" charset="-122"/>
                <a:cs typeface="Open Sans"/>
                <a:sym typeface="News Gothic MT"/>
              </a:rPr>
              <a:t>+</a:t>
            </a:r>
            <a:r>
              <a:rPr lang="zh-CN" altLang="en-US" sz="1400" b="1" dirty="0">
                <a:latin typeface="微软雅黑" panose="020B0503020204020204" pitchFamily="34" charset="-122"/>
                <a:ea typeface="微软雅黑" panose="020B0503020204020204" pitchFamily="34" charset="-122"/>
                <a:cs typeface="Open Sans"/>
                <a:sym typeface="News Gothic MT"/>
              </a:rPr>
              <a:t>体验的近场交易模式</a:t>
            </a:r>
            <a:endParaRPr lang="en-US" altLang="zh-CN" sz="1400" b="1" dirty="0">
              <a:latin typeface="微软雅黑" panose="020B0503020204020204" pitchFamily="34" charset="-122"/>
              <a:ea typeface="微软雅黑" panose="020B0503020204020204" pitchFamily="34" charset="-122"/>
              <a:cs typeface="Open Sans"/>
              <a:sym typeface="News Gothic MT"/>
            </a:endParaRPr>
          </a:p>
        </p:txBody>
      </p:sp>
      <p:sp>
        <p:nvSpPr>
          <p:cNvPr id="12" name="矩形 11"/>
          <p:cNvSpPr/>
          <p:nvPr/>
        </p:nvSpPr>
        <p:spPr>
          <a:xfrm>
            <a:off x="601663" y="3513138"/>
            <a:ext cx="6096000" cy="1323975"/>
          </a:xfrm>
          <a:prstGeom prst="rect">
            <a:avLst/>
          </a:prstGeom>
        </p:spPr>
        <p:txBody>
          <a:bodyPr>
            <a:spAutoFit/>
          </a:bodyPr>
          <a:lstStyle/>
          <a:p>
            <a:pPr>
              <a:lnSpc>
                <a:spcPct val="200000"/>
              </a:lnSpc>
              <a:defRPr/>
            </a:pPr>
            <a:r>
              <a:rPr lang="zh-CN" altLang="en-US" sz="2000" b="1" dirty="0">
                <a:solidFill>
                  <a:srgbClr val="D1BB4B"/>
                </a:solidFill>
                <a:latin typeface="微软雅黑" panose="020B0503020204020204" pitchFamily="34" charset="-122"/>
                <a:ea typeface="微软雅黑" panose="020B0503020204020204" pitchFamily="34" charset="-122"/>
                <a:cs typeface="Open Sans"/>
                <a:sym typeface="News Gothic MT"/>
              </a:rPr>
              <a:t>打造双向</a:t>
            </a:r>
            <a:r>
              <a:rPr lang="en-US" altLang="zh-CN" sz="2000" b="1" dirty="0">
                <a:solidFill>
                  <a:srgbClr val="D1BB4B"/>
                </a:solidFill>
                <a:latin typeface="微软雅黑" panose="020B0503020204020204" pitchFamily="34" charset="-122"/>
                <a:ea typeface="微软雅黑" panose="020B0503020204020204" pitchFamily="34" charset="-122"/>
                <a:cs typeface="Open Sans"/>
                <a:sym typeface="News Gothic MT"/>
              </a:rPr>
              <a:t>O2O</a:t>
            </a:r>
            <a:r>
              <a:rPr lang="zh-CN" altLang="en-US" sz="2000" b="1" dirty="0">
                <a:solidFill>
                  <a:srgbClr val="D1BB4B"/>
                </a:solidFill>
                <a:latin typeface="微软雅黑" panose="020B0503020204020204" pitchFamily="34" charset="-122"/>
                <a:ea typeface="微软雅黑" panose="020B0503020204020204" pitchFamily="34" charset="-122"/>
                <a:cs typeface="Open Sans"/>
                <a:sym typeface="News Gothic MT"/>
              </a:rPr>
              <a:t>活动形式</a:t>
            </a:r>
            <a:endParaRPr lang="en-US" altLang="zh-CN" sz="1600" b="1" dirty="0">
              <a:solidFill>
                <a:srgbClr val="D1BB4B"/>
              </a:solidFill>
              <a:latin typeface="微软雅黑" panose="020B0503020204020204" pitchFamily="34" charset="-122"/>
              <a:ea typeface="微软雅黑" panose="020B0503020204020204" pitchFamily="34" charset="-122"/>
              <a:cs typeface="Open Sans"/>
              <a:sym typeface="News Gothic MT"/>
            </a:endParaRPr>
          </a:p>
          <a:p>
            <a:pPr>
              <a:lnSpc>
                <a:spcPct val="200000"/>
              </a:lnSpc>
              <a:defRPr/>
            </a:pPr>
            <a:r>
              <a:rPr lang="zh-CN" altLang="en-US" sz="2000" b="1" dirty="0">
                <a:solidFill>
                  <a:srgbClr val="D1BB4B"/>
                </a:solidFill>
                <a:latin typeface="微软雅黑" panose="020B0503020204020204" pitchFamily="34" charset="-122"/>
                <a:ea typeface="微软雅黑" panose="020B0503020204020204" pitchFamily="34" charset="-122"/>
                <a:cs typeface="Open Sans"/>
                <a:sym typeface="News Gothic MT"/>
              </a:rPr>
              <a:t>实现厂商品牌宣传和销售增长的双重诉求</a:t>
            </a:r>
            <a:endParaRPr lang="en-US" altLang="zh-CN" sz="2000" b="1" dirty="0">
              <a:solidFill>
                <a:srgbClr val="D1BB4B"/>
              </a:solidFill>
              <a:latin typeface="微软雅黑" panose="020B0503020204020204" pitchFamily="34" charset="-122"/>
              <a:ea typeface="微软雅黑" panose="020B0503020204020204" pitchFamily="34" charset="-122"/>
              <a:cs typeface="Open Sans"/>
              <a:sym typeface="News Gothic MT"/>
            </a:endParaRPr>
          </a:p>
        </p:txBody>
      </p:sp>
      <p:sp>
        <p:nvSpPr>
          <p:cNvPr id="13" name="矩形 12"/>
          <p:cNvSpPr/>
          <p:nvPr/>
        </p:nvSpPr>
        <p:spPr>
          <a:xfrm>
            <a:off x="667280" y="2219345"/>
            <a:ext cx="3054041" cy="369332"/>
          </a:xfrm>
          <a:prstGeom prst="rect">
            <a:avLst/>
          </a:prstGeom>
          <a:solidFill>
            <a:schemeClr val="tx1"/>
          </a:solidFill>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rPr>
              <a:t>区域落地：乐车购</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万达静展</a:t>
            </a:r>
            <a:endParaRPr lang="zh-CN" altLang="en-US" b="1"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387040" y="1053778"/>
            <a:ext cx="3417923"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Q50L</a:t>
            </a:r>
            <a:r>
              <a:rPr lang="zh-CN" altLang="en-US" sz="2000" b="1" dirty="0">
                <a:solidFill>
                  <a:srgbClr val="D1BB4B"/>
                </a:solidFill>
                <a:latin typeface="微软雅黑" panose="020B0503020204020204" pitchFamily="34" charset="-122"/>
                <a:ea typeface="微软雅黑" panose="020B0503020204020204" pitchFamily="34" charset="-122"/>
              </a:rPr>
              <a:t>上市竞争环境</a:t>
            </a:r>
          </a:p>
        </p:txBody>
      </p:sp>
      <p:graphicFrame>
        <p:nvGraphicFramePr>
          <p:cNvPr id="4" name="图表 3"/>
          <p:cNvGraphicFramePr/>
          <p:nvPr/>
        </p:nvGraphicFramePr>
        <p:xfrm>
          <a:off x="646338" y="1672421"/>
          <a:ext cx="10762560" cy="4359889"/>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直接连接符 4"/>
          <p:cNvCxnSpPr/>
          <p:nvPr/>
        </p:nvCxnSpPr>
        <p:spPr>
          <a:xfrm flipV="1">
            <a:off x="1501254" y="1824106"/>
            <a:ext cx="9621671" cy="348487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9451599" y="3705479"/>
            <a:ext cx="1561514"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对比弱势区</a:t>
            </a:r>
          </a:p>
        </p:txBody>
      </p:sp>
      <p:sp>
        <p:nvSpPr>
          <p:cNvPr id="7" name="文本框 6"/>
          <p:cNvSpPr txBox="1"/>
          <p:nvPr/>
        </p:nvSpPr>
        <p:spPr>
          <a:xfrm>
            <a:off x="1648781" y="2782057"/>
            <a:ext cx="1561514"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对比强势区</a:t>
            </a:r>
          </a:p>
        </p:txBody>
      </p:sp>
      <p:sp>
        <p:nvSpPr>
          <p:cNvPr id="8" name="文本框 7"/>
          <p:cNvSpPr txBox="1"/>
          <p:nvPr/>
        </p:nvSpPr>
        <p:spPr>
          <a:xfrm>
            <a:off x="390783" y="5940807"/>
            <a:ext cx="2855436" cy="276999"/>
          </a:xfrm>
          <a:prstGeom prst="rect">
            <a:avLst/>
          </a:prstGeom>
          <a:noFill/>
        </p:spPr>
        <p:txBody>
          <a:bodyPr wrap="square" rtlCol="0">
            <a:spAutoFit/>
          </a:bodyPr>
          <a:lstStyle/>
          <a:p>
            <a:r>
              <a:rPr lang="zh-CN" altLang="en-US" sz="1200" dirty="0">
                <a:latin typeface="+mn-ea"/>
              </a:rPr>
              <a:t>数据来源：易车数据研究</a:t>
            </a:r>
          </a:p>
        </p:txBody>
      </p:sp>
      <p:sp>
        <p:nvSpPr>
          <p:cNvPr id="11" name="文本框 10"/>
          <p:cNvSpPr txBox="1"/>
          <p:nvPr/>
        </p:nvSpPr>
        <p:spPr>
          <a:xfrm>
            <a:off x="2211315" y="1453888"/>
            <a:ext cx="7769371" cy="276999"/>
          </a:xfrm>
          <a:prstGeom prst="rect">
            <a:avLst/>
          </a:prstGeom>
          <a:noFill/>
        </p:spPr>
        <p:txBody>
          <a:bodyPr wrap="none" rtlCol="0">
            <a:spAutoFit/>
          </a:bodyPr>
          <a:lstStyle/>
          <a:p>
            <a:pPr algn="ct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Q50L</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的核心竞品为</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ATS-L</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3</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系及</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A4L</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；除捷豹</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XE</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外，在与其它品牌强势竞品的对比中</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Q50L</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被分流的可能性更高</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643521" y="1053778"/>
            <a:ext cx="2904962"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Q50L</a:t>
            </a:r>
            <a:r>
              <a:rPr lang="zh-CN" altLang="en-US" sz="2000" b="1" dirty="0">
                <a:solidFill>
                  <a:srgbClr val="D1BB4B"/>
                </a:solidFill>
                <a:latin typeface="微软雅黑" panose="020B0503020204020204" pitchFamily="34" charset="-122"/>
                <a:ea typeface="微软雅黑" panose="020B0503020204020204" pitchFamily="34" charset="-122"/>
              </a:rPr>
              <a:t>人群特征</a:t>
            </a:r>
          </a:p>
        </p:txBody>
      </p:sp>
      <p:sp>
        <p:nvSpPr>
          <p:cNvPr id="4" name="TextBox 14"/>
          <p:cNvSpPr txBox="1"/>
          <p:nvPr/>
        </p:nvSpPr>
        <p:spPr>
          <a:xfrm>
            <a:off x="2264734" y="2211572"/>
            <a:ext cx="2094614" cy="369332"/>
          </a:xfrm>
          <a:prstGeom prst="rect">
            <a:avLst/>
          </a:prstGeom>
          <a:noFill/>
        </p:spPr>
        <p:txBody>
          <a:bodyPr wrap="square" rtlCol="0">
            <a:spAutoFit/>
          </a:bodyPr>
          <a:lstStyle/>
          <a:p>
            <a:pPr algn="ctr"/>
            <a:r>
              <a:rPr lang="zh-CN" altLang="en-US" b="1" dirty="0">
                <a:solidFill>
                  <a:srgbClr val="000000"/>
                </a:solidFill>
                <a:latin typeface="微软雅黑" panose="020B0503020204020204" pitchFamily="34" charset="-122"/>
                <a:ea typeface="微软雅黑" panose="020B0503020204020204" pitchFamily="34" charset="-122"/>
              </a:rPr>
              <a:t>年龄特征</a:t>
            </a:r>
          </a:p>
        </p:txBody>
      </p:sp>
      <p:sp>
        <p:nvSpPr>
          <p:cNvPr id="5" name="TextBox 16"/>
          <p:cNvSpPr txBox="1"/>
          <p:nvPr/>
        </p:nvSpPr>
        <p:spPr>
          <a:xfrm>
            <a:off x="8080743" y="2211572"/>
            <a:ext cx="2094614" cy="369332"/>
          </a:xfrm>
          <a:prstGeom prst="rect">
            <a:avLst/>
          </a:prstGeom>
          <a:noFill/>
        </p:spPr>
        <p:txBody>
          <a:bodyPr wrap="square" rtlCol="0">
            <a:spAutoFit/>
          </a:bodyPr>
          <a:lstStyle/>
          <a:p>
            <a:pPr algn="ctr"/>
            <a:r>
              <a:rPr lang="zh-CN" altLang="en-US" b="1" dirty="0">
                <a:solidFill>
                  <a:srgbClr val="000000"/>
                </a:solidFill>
                <a:latin typeface="微软雅黑" panose="020B0503020204020204" pitchFamily="34" charset="-122"/>
                <a:ea typeface="微软雅黑" panose="020B0503020204020204" pitchFamily="34" charset="-122"/>
              </a:rPr>
              <a:t>性别特征</a:t>
            </a:r>
          </a:p>
        </p:txBody>
      </p:sp>
      <p:graphicFrame>
        <p:nvGraphicFramePr>
          <p:cNvPr id="6" name="图表 5"/>
          <p:cNvGraphicFramePr/>
          <p:nvPr/>
        </p:nvGraphicFramePr>
        <p:xfrm>
          <a:off x="491950" y="2461794"/>
          <a:ext cx="5513387" cy="34149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图表 6"/>
          <p:cNvGraphicFramePr/>
          <p:nvPr/>
        </p:nvGraphicFramePr>
        <p:xfrm>
          <a:off x="6328579" y="2439519"/>
          <a:ext cx="5598942" cy="3637016"/>
        </p:xfrm>
        <a:graphic>
          <a:graphicData uri="http://schemas.openxmlformats.org/drawingml/2006/chart">
            <c:chart xmlns:c="http://schemas.openxmlformats.org/drawingml/2006/chart" xmlns:r="http://schemas.openxmlformats.org/officeDocument/2006/relationships" r:id="rId3"/>
          </a:graphicData>
        </a:graphic>
      </p:graphicFrame>
      <p:sp>
        <p:nvSpPr>
          <p:cNvPr id="8" name="文本框 7"/>
          <p:cNvSpPr txBox="1"/>
          <p:nvPr/>
        </p:nvSpPr>
        <p:spPr>
          <a:xfrm>
            <a:off x="456605" y="5938036"/>
            <a:ext cx="2855436"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数据来源：易车数据研究</a:t>
            </a:r>
          </a:p>
        </p:txBody>
      </p:sp>
      <p:sp>
        <p:nvSpPr>
          <p:cNvPr id="9" name="文本框 8"/>
          <p:cNvSpPr txBox="1"/>
          <p:nvPr/>
        </p:nvSpPr>
        <p:spPr>
          <a:xfrm>
            <a:off x="2476259" y="1516328"/>
            <a:ext cx="7239482" cy="276999"/>
          </a:xfrm>
          <a:prstGeom prst="rect">
            <a:avLst/>
          </a:prstGeom>
          <a:noFill/>
        </p:spPr>
        <p:txBody>
          <a:bodyPr wrap="none" rtlCol="0">
            <a:spAutoFit/>
          </a:bodyPr>
          <a:lstStyle/>
          <a:p>
            <a:pPr algn="ct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Q50L</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潜在关注用户以</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25-34</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岁男性为主，与竞品相比年轻化有待加强，对女性用户的吸引落后于宝马</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3</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系</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643521" y="1053778"/>
            <a:ext cx="2904962"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Q50L</a:t>
            </a:r>
            <a:r>
              <a:rPr lang="zh-CN" altLang="en-US" sz="2000" b="1" dirty="0">
                <a:solidFill>
                  <a:srgbClr val="D1BB4B"/>
                </a:solidFill>
                <a:latin typeface="微软雅黑" panose="020B0503020204020204" pitchFamily="34" charset="-122"/>
                <a:ea typeface="微软雅黑" panose="020B0503020204020204" pitchFamily="34" charset="-122"/>
              </a:rPr>
              <a:t>口碑评价</a:t>
            </a:r>
          </a:p>
        </p:txBody>
      </p:sp>
      <p:graphicFrame>
        <p:nvGraphicFramePr>
          <p:cNvPr id="4" name="图表 3"/>
          <p:cNvGraphicFramePr/>
          <p:nvPr/>
        </p:nvGraphicFramePr>
        <p:xfrm>
          <a:off x="761730" y="1253833"/>
          <a:ext cx="4814912" cy="4963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表格 4"/>
          <p:cNvGraphicFramePr>
            <a:graphicFrameLocks noGrp="1"/>
          </p:cNvGraphicFramePr>
          <p:nvPr/>
        </p:nvGraphicFramePr>
        <p:xfrm>
          <a:off x="6383858" y="1966733"/>
          <a:ext cx="5280586" cy="3840427"/>
        </p:xfrm>
        <a:graphic>
          <a:graphicData uri="http://schemas.openxmlformats.org/drawingml/2006/table">
            <a:tbl>
              <a:tblPr>
                <a:tableStyleId>{5C22544A-7EE6-4342-B048-85BDC9FD1C3A}</a:tableStyleId>
              </a:tblPr>
              <a:tblGrid>
                <a:gridCol w="1056117">
                  <a:extLst>
                    <a:ext uri="{9D8B030D-6E8A-4147-A177-3AD203B41FA5}">
                      <a16:colId xmlns:a16="http://schemas.microsoft.com/office/drawing/2014/main" val="20000"/>
                    </a:ext>
                  </a:extLst>
                </a:gridCol>
                <a:gridCol w="4224469">
                  <a:extLst>
                    <a:ext uri="{9D8B030D-6E8A-4147-A177-3AD203B41FA5}">
                      <a16:colId xmlns:a16="http://schemas.microsoft.com/office/drawing/2014/main" val="20001"/>
                    </a:ext>
                  </a:extLst>
                </a:gridCol>
              </a:tblGrid>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 </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algn="ctr" fontAlgn="ct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0"/>
                  </a:ext>
                </a:extLst>
              </a:tr>
              <a:tr h="42745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空间</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空间日常使用够用，储物空间稍小</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1"/>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动力</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运动模式动力充沛</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2"/>
                  </a:ext>
                </a:extLst>
              </a:tr>
              <a:tr h="42745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操控</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指向精准、底盘扎实、方向盘稍重</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3"/>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油耗</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油耗基本满意</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4"/>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舒适性</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舒适性同级最优</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5"/>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外观</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外观优雅、线条动感</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6"/>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内饰</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内饰简约大气</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7"/>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性价比</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性价比较高，优惠力度大</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8"/>
                  </a:ext>
                </a:extLst>
              </a:tr>
            </a:tbl>
          </a:graphicData>
        </a:graphic>
      </p:graphicFrame>
      <p:sp>
        <p:nvSpPr>
          <p:cNvPr id="6" name="矩形 5"/>
          <p:cNvSpPr/>
          <p:nvPr/>
        </p:nvSpPr>
        <p:spPr>
          <a:xfrm>
            <a:off x="7548483" y="1886315"/>
            <a:ext cx="1783424" cy="415495"/>
          </a:xfrm>
          <a:prstGeom prst="rect">
            <a:avLst/>
          </a:prstGeom>
        </p:spPr>
        <p:txBody>
          <a:bodyPr wrap="square" lIns="121904" tIns="60952" rIns="121904" bIns="60952">
            <a:spAutoFit/>
          </a:bodyPr>
          <a:lstStyle/>
          <a:p>
            <a:pPr algn="ctr" defTabSz="1218565" fontAlgn="ctr"/>
            <a:r>
              <a:rPr lang="zh-CN" altLang="en-US" dirty="0">
                <a:solidFill>
                  <a:prstClr val="black"/>
                </a:solidFill>
                <a:latin typeface="微软雅黑" panose="020B0503020204020204" pitchFamily="34" charset="-122"/>
                <a:ea typeface="微软雅黑" panose="020B0503020204020204" pitchFamily="34" charset="-122"/>
              </a:rPr>
              <a:t>网友评价</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772287" y="1435421"/>
            <a:ext cx="4647426" cy="276999"/>
          </a:xfrm>
          <a:prstGeom prst="rect">
            <a:avLst/>
          </a:prstGeom>
          <a:noFill/>
        </p:spPr>
        <p:txBody>
          <a:bodyPr wrap="none" rtlCol="0">
            <a:spAutoFit/>
          </a:bodyPr>
          <a:lstStyle/>
          <a:p>
            <a:pPr algn="ct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驾乘舒适性同级最优，性价比优势相对明显，产品综合评价较好</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771761" y="1053778"/>
            <a:ext cx="2648482"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Q50L</a:t>
            </a:r>
            <a:r>
              <a:rPr lang="zh-CN" altLang="en-US" sz="2000" b="1" dirty="0">
                <a:solidFill>
                  <a:srgbClr val="D1BB4B"/>
                </a:solidFill>
                <a:latin typeface="微软雅黑" panose="020B0503020204020204" pitchFamily="34" charset="-122"/>
                <a:ea typeface="微软雅黑" panose="020B0503020204020204" pitchFamily="34" charset="-122"/>
              </a:rPr>
              <a:t>关注度</a:t>
            </a:r>
          </a:p>
        </p:txBody>
      </p:sp>
      <p:graphicFrame>
        <p:nvGraphicFramePr>
          <p:cNvPr id="4" name="图表 3"/>
          <p:cNvGraphicFramePr/>
          <p:nvPr/>
        </p:nvGraphicFramePr>
        <p:xfrm>
          <a:off x="365760" y="1768524"/>
          <a:ext cx="11071274" cy="4195548"/>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4"/>
          <p:cNvSpPr txBox="1"/>
          <p:nvPr/>
        </p:nvSpPr>
        <p:spPr>
          <a:xfrm>
            <a:off x="390783" y="5992627"/>
            <a:ext cx="2855436" cy="276999"/>
          </a:xfrm>
          <a:prstGeom prst="rect">
            <a:avLst/>
          </a:prstGeom>
          <a:noFill/>
        </p:spPr>
        <p:txBody>
          <a:bodyPr wrap="square" rtlCol="0">
            <a:spAutoFit/>
          </a:bodyPr>
          <a:lstStyle/>
          <a:p>
            <a:r>
              <a:rPr lang="zh-CN" altLang="en-US" sz="1200" dirty="0">
                <a:latin typeface="+mn-ea"/>
              </a:rPr>
              <a:t>数据来源：易车指数</a:t>
            </a:r>
            <a:r>
              <a:rPr lang="en-US" altLang="zh-CN" sz="1200" dirty="0">
                <a:latin typeface="+mn-ea"/>
              </a:rPr>
              <a:t>2016</a:t>
            </a:r>
            <a:r>
              <a:rPr lang="zh-CN" altLang="en-US" sz="1200" dirty="0">
                <a:latin typeface="+mn-ea"/>
              </a:rPr>
              <a:t>年</a:t>
            </a:r>
            <a:r>
              <a:rPr lang="en-US" altLang="zh-CN" sz="1200" dirty="0">
                <a:latin typeface="+mn-ea"/>
              </a:rPr>
              <a:t>1-11</a:t>
            </a:r>
            <a:r>
              <a:rPr lang="zh-CN" altLang="en-US" sz="1200" dirty="0">
                <a:latin typeface="+mn-ea"/>
              </a:rPr>
              <a:t>月数据</a:t>
            </a:r>
          </a:p>
        </p:txBody>
      </p:sp>
      <p:sp>
        <p:nvSpPr>
          <p:cNvPr id="6" name="文本框 5"/>
          <p:cNvSpPr txBox="1"/>
          <p:nvPr/>
        </p:nvSpPr>
        <p:spPr>
          <a:xfrm>
            <a:off x="3888505" y="1516328"/>
            <a:ext cx="4414991" cy="276999"/>
          </a:xfrm>
          <a:prstGeom prst="rect">
            <a:avLst/>
          </a:prstGeom>
          <a:noFill/>
        </p:spPr>
        <p:txBody>
          <a:bodyPr wrap="none" rtlCol="0">
            <a:spAutoFit/>
          </a:bodyPr>
          <a:lstStyle/>
          <a:p>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Q50L</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关注度走势整体呈向上走势，但与竞品相比仍有明显差距</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771761" y="1053778"/>
            <a:ext cx="2648482"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Q50L</a:t>
            </a:r>
            <a:r>
              <a:rPr lang="zh-CN" altLang="en-US" sz="2000" b="1" dirty="0">
                <a:solidFill>
                  <a:srgbClr val="D1BB4B"/>
                </a:solidFill>
                <a:latin typeface="微软雅黑" panose="020B0503020204020204" pitchFamily="34" charset="-122"/>
                <a:ea typeface="微软雅黑" panose="020B0503020204020204" pitchFamily="34" charset="-122"/>
              </a:rPr>
              <a:t>转化率</a:t>
            </a:r>
          </a:p>
        </p:txBody>
      </p:sp>
      <p:graphicFrame>
        <p:nvGraphicFramePr>
          <p:cNvPr id="4" name="图表 3"/>
          <p:cNvGraphicFramePr/>
          <p:nvPr/>
        </p:nvGraphicFramePr>
        <p:xfrm>
          <a:off x="2065587" y="2273615"/>
          <a:ext cx="1829972" cy="26882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表格 34"/>
          <p:cNvGraphicFramePr>
            <a:graphicFrameLocks noGrp="1"/>
          </p:cNvGraphicFramePr>
          <p:nvPr/>
        </p:nvGraphicFramePr>
        <p:xfrm>
          <a:off x="919229" y="2451592"/>
          <a:ext cx="1058435" cy="3121852"/>
        </p:xfrm>
        <a:graphic>
          <a:graphicData uri="http://schemas.openxmlformats.org/drawingml/2006/table">
            <a:tbl>
              <a:tblPr/>
              <a:tblGrid>
                <a:gridCol w="1058435">
                  <a:extLst>
                    <a:ext uri="{9D8B030D-6E8A-4147-A177-3AD203B41FA5}">
                      <a16:colId xmlns:a16="http://schemas.microsoft.com/office/drawing/2014/main" val="20000"/>
                    </a:ext>
                  </a:extLst>
                </a:gridCol>
              </a:tblGrid>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级别</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车型</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报价</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订单</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Box 56"/>
          <p:cNvSpPr txBox="1"/>
          <p:nvPr/>
        </p:nvSpPr>
        <p:spPr>
          <a:xfrm>
            <a:off x="1833573" y="1884173"/>
            <a:ext cx="2743203" cy="369332"/>
          </a:xfrm>
          <a:prstGeom prst="rect">
            <a:avLst/>
          </a:prstGeom>
          <a:noFill/>
        </p:spPr>
        <p:txBody>
          <a:bodyPr wrap="square" lIns="121909" tIns="60954" rIns="121909" bIns="60954" rtlCol="0">
            <a:spAutoFit/>
          </a:bodyPr>
          <a:lstStyle/>
          <a:p>
            <a:pPr algn="ctr" defTabSz="1218565"/>
            <a:r>
              <a:rPr lang="en-US" altLang="zh-CN" sz="1600" b="1" dirty="0">
                <a:solidFill>
                  <a:prstClr val="black"/>
                </a:solidFill>
                <a:latin typeface="微软雅黑" panose="020B0503020204020204" pitchFamily="34" charset="-122"/>
                <a:ea typeface="微软雅黑" panose="020B0503020204020204" pitchFamily="34" charset="-122"/>
              </a:rPr>
              <a:t>Q50L</a:t>
            </a:r>
          </a:p>
        </p:txBody>
      </p:sp>
      <p:sp>
        <p:nvSpPr>
          <p:cNvPr id="7" name="TextBox 17"/>
          <p:cNvSpPr txBox="1"/>
          <p:nvPr/>
        </p:nvSpPr>
        <p:spPr>
          <a:xfrm>
            <a:off x="8888114" y="1884173"/>
            <a:ext cx="2168647" cy="369332"/>
          </a:xfrm>
          <a:prstGeom prst="rect">
            <a:avLst/>
          </a:prstGeom>
          <a:noFill/>
        </p:spPr>
        <p:txBody>
          <a:bodyPr wrap="square" lIns="121909" tIns="60954" rIns="121909" bIns="60954" rtlCol="0">
            <a:spAutoFit/>
          </a:bodyPr>
          <a:lstStyle/>
          <a:p>
            <a:pPr algn="ctr" defTabSz="1218565"/>
            <a:r>
              <a:rPr lang="zh-CN" altLang="en-US" sz="1600" b="1" dirty="0">
                <a:solidFill>
                  <a:prstClr val="black"/>
                </a:solidFill>
                <a:latin typeface="微软雅黑" panose="020B0503020204020204" pitchFamily="34" charset="-122"/>
                <a:ea typeface="微软雅黑" panose="020B0503020204020204" pitchFamily="34" charset="-122"/>
              </a:rPr>
              <a:t>宝马</a:t>
            </a:r>
            <a:r>
              <a:rPr lang="en-US" altLang="zh-CN" sz="1600" b="1" dirty="0">
                <a:solidFill>
                  <a:prstClr val="black"/>
                </a:solidFill>
                <a:latin typeface="微软雅黑" panose="020B0503020204020204" pitchFamily="34" charset="-122"/>
                <a:ea typeface="微软雅黑" panose="020B0503020204020204" pitchFamily="34" charset="-122"/>
              </a:rPr>
              <a:t>3</a:t>
            </a:r>
            <a:r>
              <a:rPr lang="zh-CN" altLang="en-US" sz="1600" b="1" dirty="0">
                <a:solidFill>
                  <a:prstClr val="black"/>
                </a:solidFill>
                <a:latin typeface="微软雅黑" panose="020B0503020204020204" pitchFamily="34" charset="-122"/>
                <a:ea typeface="微软雅黑" panose="020B0503020204020204" pitchFamily="34" charset="-122"/>
              </a:rPr>
              <a:t>系</a:t>
            </a:r>
            <a:endParaRPr lang="en-US" altLang="zh-CN" sz="1600" b="1" dirty="0">
              <a:solidFill>
                <a:prstClr val="black"/>
              </a:solidFill>
              <a:latin typeface="微软雅黑" panose="020B0503020204020204" pitchFamily="34" charset="-122"/>
              <a:ea typeface="微软雅黑" panose="020B0503020204020204" pitchFamily="34" charset="-122"/>
            </a:endParaRPr>
          </a:p>
        </p:txBody>
      </p:sp>
      <p:sp>
        <p:nvSpPr>
          <p:cNvPr id="8" name="TextBox 18"/>
          <p:cNvSpPr txBox="1"/>
          <p:nvPr/>
        </p:nvSpPr>
        <p:spPr>
          <a:xfrm>
            <a:off x="4157809" y="1884173"/>
            <a:ext cx="2330039" cy="369332"/>
          </a:xfrm>
          <a:prstGeom prst="rect">
            <a:avLst/>
          </a:prstGeom>
          <a:noFill/>
        </p:spPr>
        <p:txBody>
          <a:bodyPr wrap="square" lIns="121909" tIns="60954" rIns="121909" bIns="60954" rtlCol="0">
            <a:spAutoFit/>
          </a:bodyPr>
          <a:lstStyle/>
          <a:p>
            <a:pPr algn="ctr" defTabSz="1218565"/>
            <a:r>
              <a:rPr lang="en-US" altLang="zh-CN" sz="1600" b="1" dirty="0">
                <a:solidFill>
                  <a:prstClr val="black"/>
                </a:solidFill>
                <a:latin typeface="微软雅黑" panose="020B0503020204020204" pitchFamily="34" charset="-122"/>
                <a:ea typeface="微软雅黑" panose="020B0503020204020204" pitchFamily="34" charset="-122"/>
              </a:rPr>
              <a:t>ATS-L</a:t>
            </a:r>
          </a:p>
        </p:txBody>
      </p:sp>
      <p:sp>
        <p:nvSpPr>
          <p:cNvPr id="9" name="TextBox 22"/>
          <p:cNvSpPr txBox="1"/>
          <p:nvPr/>
        </p:nvSpPr>
        <p:spPr>
          <a:xfrm>
            <a:off x="6487847" y="1884173"/>
            <a:ext cx="2226039" cy="369332"/>
          </a:xfrm>
          <a:prstGeom prst="rect">
            <a:avLst/>
          </a:prstGeom>
          <a:noFill/>
        </p:spPr>
        <p:txBody>
          <a:bodyPr wrap="square" lIns="121909" tIns="60954" rIns="121909" bIns="60954" rtlCol="0">
            <a:spAutoFit/>
          </a:bodyPr>
          <a:lstStyle/>
          <a:p>
            <a:pPr algn="ctr" defTabSz="1218565"/>
            <a:r>
              <a:rPr lang="en-US" altLang="zh-CN" sz="1600" b="1" dirty="0">
                <a:solidFill>
                  <a:prstClr val="black"/>
                </a:solidFill>
                <a:latin typeface="微软雅黑" panose="020B0503020204020204" pitchFamily="34" charset="-122"/>
                <a:ea typeface="微软雅黑" panose="020B0503020204020204" pitchFamily="34" charset="-122"/>
              </a:rPr>
              <a:t>A4L</a:t>
            </a:r>
          </a:p>
        </p:txBody>
      </p:sp>
      <p:grpSp>
        <p:nvGrpSpPr>
          <p:cNvPr id="10" name="Group 30"/>
          <p:cNvGrpSpPr/>
          <p:nvPr/>
        </p:nvGrpSpPr>
        <p:grpSpPr>
          <a:xfrm>
            <a:off x="3488827" y="2848734"/>
            <a:ext cx="1270831" cy="2523331"/>
            <a:chOff x="1836574" y="2339512"/>
            <a:chExt cx="1059026" cy="2102776"/>
          </a:xfrm>
        </p:grpSpPr>
        <p:sp>
          <p:nvSpPr>
            <p:cNvPr id="11"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effectLst/>
                <a:uLnTx/>
                <a:uFillTx/>
                <a:latin typeface="Arial" panose="020B0604020202020204" pitchFamily="34" charset="0"/>
                <a:ea typeface="黑体" panose="02010609060101010101" pitchFamily="49" charset="-122"/>
              </a:endParaRPr>
            </a:p>
          </p:txBody>
        </p:sp>
        <p:sp>
          <p:nvSpPr>
            <p:cNvPr id="12"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effectLst/>
                <a:uLnTx/>
                <a:uFillTx/>
                <a:latin typeface="Arial" panose="020B0604020202020204" pitchFamily="34" charset="0"/>
                <a:ea typeface="黑体" panose="02010609060101010101" pitchFamily="49" charset="-122"/>
              </a:endParaRPr>
            </a:p>
          </p:txBody>
        </p:sp>
        <p:sp>
          <p:nvSpPr>
            <p:cNvPr id="13"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1.76%</a:t>
              </a:r>
            </a:p>
          </p:txBody>
        </p:sp>
        <p:sp>
          <p:nvSpPr>
            <p:cNvPr id="14"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effectLst/>
                <a:uLnTx/>
                <a:uFillTx/>
                <a:latin typeface="Arial" panose="020B0604020202020204" pitchFamily="34" charset="0"/>
                <a:ea typeface="黑体" panose="02010609060101010101" pitchFamily="49" charset="-122"/>
              </a:endParaRPr>
            </a:p>
          </p:txBody>
        </p:sp>
        <p:sp>
          <p:nvSpPr>
            <p:cNvPr id="15" name="Text Box 19"/>
            <p:cNvSpPr txBox="1">
              <a:spLocks noChangeArrowheads="1"/>
            </p:cNvSpPr>
            <p:nvPr/>
          </p:nvSpPr>
          <p:spPr bwMode="auto">
            <a:xfrm>
              <a:off x="2057400" y="3390900"/>
              <a:ext cx="838200"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9.18%</a:t>
              </a:r>
            </a:p>
          </p:txBody>
        </p:sp>
        <p:sp>
          <p:nvSpPr>
            <p:cNvPr id="16"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12.47%</a:t>
              </a:r>
            </a:p>
          </p:txBody>
        </p:sp>
      </p:grpSp>
      <p:grpSp>
        <p:nvGrpSpPr>
          <p:cNvPr id="17" name="Group 41"/>
          <p:cNvGrpSpPr/>
          <p:nvPr/>
        </p:nvGrpSpPr>
        <p:grpSpPr>
          <a:xfrm>
            <a:off x="5831702" y="2842999"/>
            <a:ext cx="1270831" cy="2523331"/>
            <a:chOff x="1836574" y="2339512"/>
            <a:chExt cx="1059026" cy="2102776"/>
          </a:xfrm>
        </p:grpSpPr>
        <p:sp>
          <p:nvSpPr>
            <p:cNvPr id="18"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19"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0"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4.31%</a:t>
              </a:r>
            </a:p>
          </p:txBody>
        </p:sp>
        <p:sp>
          <p:nvSpPr>
            <p:cNvPr id="21"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2" name="Text Box 19"/>
            <p:cNvSpPr txBox="1">
              <a:spLocks noChangeArrowheads="1"/>
            </p:cNvSpPr>
            <p:nvPr/>
          </p:nvSpPr>
          <p:spPr bwMode="auto">
            <a:xfrm>
              <a:off x="2057400" y="33909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11.64%</a:t>
              </a:r>
            </a:p>
          </p:txBody>
        </p:sp>
        <p:sp>
          <p:nvSpPr>
            <p:cNvPr id="23"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14.87%</a:t>
              </a:r>
            </a:p>
          </p:txBody>
        </p:sp>
      </p:grpSp>
      <p:grpSp>
        <p:nvGrpSpPr>
          <p:cNvPr id="24" name="Group 50"/>
          <p:cNvGrpSpPr/>
          <p:nvPr/>
        </p:nvGrpSpPr>
        <p:grpSpPr>
          <a:xfrm>
            <a:off x="8174575" y="2848734"/>
            <a:ext cx="1270831" cy="2523331"/>
            <a:chOff x="1836574" y="2339512"/>
            <a:chExt cx="1059026" cy="2102776"/>
          </a:xfrm>
        </p:grpSpPr>
        <p:sp>
          <p:nvSpPr>
            <p:cNvPr id="25"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6"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7"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14.88%</a:t>
              </a:r>
            </a:p>
          </p:txBody>
        </p:sp>
        <p:sp>
          <p:nvSpPr>
            <p:cNvPr id="28"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9" name="Text Box 19"/>
            <p:cNvSpPr txBox="1">
              <a:spLocks noChangeArrowheads="1"/>
            </p:cNvSpPr>
            <p:nvPr/>
          </p:nvSpPr>
          <p:spPr bwMode="auto">
            <a:xfrm>
              <a:off x="2057400" y="33909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23.44%</a:t>
              </a:r>
            </a:p>
          </p:txBody>
        </p:sp>
        <p:sp>
          <p:nvSpPr>
            <p:cNvPr id="30"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17.31%</a:t>
              </a:r>
            </a:p>
          </p:txBody>
        </p:sp>
      </p:grpSp>
      <p:grpSp>
        <p:nvGrpSpPr>
          <p:cNvPr id="31" name="Group 58"/>
          <p:cNvGrpSpPr/>
          <p:nvPr/>
        </p:nvGrpSpPr>
        <p:grpSpPr>
          <a:xfrm>
            <a:off x="10517451" y="2842999"/>
            <a:ext cx="1270831" cy="2523331"/>
            <a:chOff x="1836574" y="2339512"/>
            <a:chExt cx="1059026" cy="2102776"/>
          </a:xfrm>
        </p:grpSpPr>
        <p:sp>
          <p:nvSpPr>
            <p:cNvPr id="32"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3"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4"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7.97%</a:t>
              </a:r>
            </a:p>
          </p:txBody>
        </p:sp>
        <p:sp>
          <p:nvSpPr>
            <p:cNvPr id="35"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6" name="Text Box 19"/>
            <p:cNvSpPr txBox="1">
              <a:spLocks noChangeArrowheads="1"/>
            </p:cNvSpPr>
            <p:nvPr/>
          </p:nvSpPr>
          <p:spPr bwMode="auto">
            <a:xfrm>
              <a:off x="2057400" y="33909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17.97%</a:t>
              </a:r>
            </a:p>
          </p:txBody>
        </p:sp>
        <p:sp>
          <p:nvSpPr>
            <p:cNvPr id="37"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14.96%</a:t>
              </a:r>
            </a:p>
          </p:txBody>
        </p:sp>
      </p:grpSp>
      <p:graphicFrame>
        <p:nvGraphicFramePr>
          <p:cNvPr id="38" name="图表 37"/>
          <p:cNvGraphicFramePr/>
          <p:nvPr/>
        </p:nvGraphicFramePr>
        <p:xfrm>
          <a:off x="2065587" y="3105227"/>
          <a:ext cx="1829972" cy="2688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图表 38"/>
          <p:cNvGraphicFramePr/>
          <p:nvPr/>
        </p:nvGraphicFramePr>
        <p:xfrm>
          <a:off x="4404251" y="2273615"/>
          <a:ext cx="1829972" cy="26882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图表 39"/>
          <p:cNvGraphicFramePr/>
          <p:nvPr/>
        </p:nvGraphicFramePr>
        <p:xfrm>
          <a:off x="6742914" y="2273615"/>
          <a:ext cx="1829972" cy="26882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1" name="图表 40"/>
          <p:cNvGraphicFramePr/>
          <p:nvPr/>
        </p:nvGraphicFramePr>
        <p:xfrm>
          <a:off x="9081575" y="2273615"/>
          <a:ext cx="1829972" cy="26882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2" name="图表 41"/>
          <p:cNvGraphicFramePr/>
          <p:nvPr/>
        </p:nvGraphicFramePr>
        <p:xfrm>
          <a:off x="4404251" y="3105227"/>
          <a:ext cx="1829972" cy="26882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3" name="图表 42"/>
          <p:cNvGraphicFramePr/>
          <p:nvPr/>
        </p:nvGraphicFramePr>
        <p:xfrm>
          <a:off x="6742914" y="3105227"/>
          <a:ext cx="1829972" cy="268829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4" name="图表 43"/>
          <p:cNvGraphicFramePr/>
          <p:nvPr/>
        </p:nvGraphicFramePr>
        <p:xfrm>
          <a:off x="9081575" y="3105227"/>
          <a:ext cx="1829972" cy="2688299"/>
        </p:xfrm>
        <a:graphic>
          <a:graphicData uri="http://schemas.openxmlformats.org/drawingml/2006/chart">
            <c:chart xmlns:c="http://schemas.openxmlformats.org/drawingml/2006/chart" xmlns:r="http://schemas.openxmlformats.org/officeDocument/2006/relationships" r:id="rId9"/>
          </a:graphicData>
        </a:graphic>
      </p:graphicFrame>
      <p:sp>
        <p:nvSpPr>
          <p:cNvPr id="45" name="下箭头 73"/>
          <p:cNvSpPr/>
          <p:nvPr/>
        </p:nvSpPr>
        <p:spPr>
          <a:xfrm>
            <a:off x="573237" y="2019445"/>
            <a:ext cx="576064" cy="3767569"/>
          </a:xfrm>
          <a:prstGeom prst="downArrow">
            <a:avLst/>
          </a:prstGeom>
          <a:solidFill>
            <a:sysClr val="window" lastClr="FFFFFF">
              <a:lumMod val="65000"/>
            </a:sysClr>
          </a:solidFill>
          <a:ln w="25400" cap="flat" cmpd="sng" algn="ctr">
            <a:noFill/>
            <a:prstDash val="solid"/>
          </a:ln>
          <a:effectLst/>
        </p:spPr>
        <p:txBody>
          <a:bodyPr lIns="121906" tIns="60953" rIns="121906" bIns="60953"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文本框 4"/>
          <p:cNvSpPr txBox="1"/>
          <p:nvPr/>
        </p:nvSpPr>
        <p:spPr>
          <a:xfrm>
            <a:off x="620645" y="3075559"/>
            <a:ext cx="477025" cy="1277259"/>
          </a:xfrm>
          <a:prstGeom prst="rect">
            <a:avLst/>
          </a:prstGeom>
          <a:noFill/>
        </p:spPr>
        <p:txBody>
          <a:bodyPr vert="eaVert" wrap="none" lIns="121906" tIns="60953" rIns="121906" bIns="60953" rtlCol="0">
            <a:spAutoFit/>
          </a:bodyPr>
          <a:lstStyle/>
          <a:p>
            <a:pPr defTabSz="913765"/>
            <a:r>
              <a:rPr lang="zh-CN" altLang="en-US" sz="1500" dirty="0">
                <a:solidFill>
                  <a:prstClr val="white"/>
                </a:solidFill>
                <a:latin typeface="微软雅黑" panose="020B0503020204020204" pitchFamily="34" charset="-122"/>
                <a:ea typeface="微软雅黑" panose="020B0503020204020204" pitchFamily="34" charset="-122"/>
              </a:rPr>
              <a:t>潜客转化漏斗</a:t>
            </a:r>
          </a:p>
        </p:txBody>
      </p:sp>
      <p:sp>
        <p:nvSpPr>
          <p:cNvPr id="47" name="矩形 46"/>
          <p:cNvSpPr/>
          <p:nvPr/>
        </p:nvSpPr>
        <p:spPr>
          <a:xfrm>
            <a:off x="1051986" y="3075561"/>
            <a:ext cx="1107996" cy="276999"/>
          </a:xfrm>
          <a:prstGeom prst="rect">
            <a:avLst/>
          </a:prstGeom>
        </p:spPr>
        <p:txBody>
          <a:bodyPr wrap="none" lIns="91436" tIns="45718" rIns="91436" bIns="45718">
            <a:spAutoFit/>
          </a:bodyPr>
          <a:lstStyle/>
          <a:p>
            <a:pPr defTabSz="913765"/>
            <a:r>
              <a:rPr lang="zh-CN" altLang="en-US" sz="1200" dirty="0">
                <a:solidFill>
                  <a:prstClr val="white">
                    <a:lumMod val="50000"/>
                  </a:prstClr>
                </a:solidFill>
                <a:latin typeface="微软雅黑" panose="020B0503020204020204" pitchFamily="34" charset="-122"/>
                <a:ea typeface="微软雅黑" panose="020B0503020204020204" pitchFamily="34" charset="-122"/>
              </a:rPr>
              <a:t>关注度转化率</a:t>
            </a:r>
          </a:p>
        </p:txBody>
      </p:sp>
      <p:sp>
        <p:nvSpPr>
          <p:cNvPr id="48" name="矩形 47"/>
          <p:cNvSpPr/>
          <p:nvPr/>
        </p:nvSpPr>
        <p:spPr>
          <a:xfrm>
            <a:off x="1051986" y="3826323"/>
            <a:ext cx="1261884" cy="276999"/>
          </a:xfrm>
          <a:prstGeom prst="rect">
            <a:avLst/>
          </a:prstGeom>
        </p:spPr>
        <p:txBody>
          <a:bodyPr wrap="none" lIns="91436" tIns="45718" rIns="91436" bIns="45718">
            <a:spAutoFit/>
          </a:bodyPr>
          <a:lstStyle/>
          <a:p>
            <a:pPr defTabSz="913765"/>
            <a:r>
              <a:rPr lang="zh-CN" altLang="en-US" sz="1200" dirty="0">
                <a:solidFill>
                  <a:prstClr val="white">
                    <a:lumMod val="50000"/>
                  </a:prstClr>
                </a:solidFill>
                <a:latin typeface="微软雅黑" panose="020B0503020204020204" pitchFamily="34" charset="-122"/>
                <a:ea typeface="微软雅黑" panose="020B0503020204020204" pitchFamily="34" charset="-122"/>
              </a:rPr>
              <a:t>购车意向转化率</a:t>
            </a:r>
          </a:p>
        </p:txBody>
      </p:sp>
      <p:sp>
        <p:nvSpPr>
          <p:cNvPr id="49" name="矩形 48"/>
          <p:cNvSpPr/>
          <p:nvPr/>
        </p:nvSpPr>
        <p:spPr>
          <a:xfrm>
            <a:off x="1051985" y="4590876"/>
            <a:ext cx="954107" cy="276999"/>
          </a:xfrm>
          <a:prstGeom prst="rect">
            <a:avLst/>
          </a:prstGeom>
        </p:spPr>
        <p:txBody>
          <a:bodyPr wrap="none" lIns="91436" tIns="45718" rIns="91436" bIns="45718">
            <a:spAutoFit/>
          </a:bodyPr>
          <a:lstStyle/>
          <a:p>
            <a:pPr defTabSz="913765"/>
            <a:r>
              <a:rPr lang="zh-CN" altLang="en-US" sz="1200" dirty="0">
                <a:solidFill>
                  <a:prstClr val="white">
                    <a:lumMod val="50000"/>
                  </a:prstClr>
                </a:solidFill>
                <a:latin typeface="微软雅黑" panose="020B0503020204020204" pitchFamily="34" charset="-122"/>
                <a:ea typeface="微软雅黑" panose="020B0503020204020204" pitchFamily="34" charset="-122"/>
              </a:rPr>
              <a:t>商机转化率</a:t>
            </a:r>
          </a:p>
        </p:txBody>
      </p:sp>
      <p:sp>
        <p:nvSpPr>
          <p:cNvPr id="50" name="文本框 49"/>
          <p:cNvSpPr txBox="1"/>
          <p:nvPr/>
        </p:nvSpPr>
        <p:spPr>
          <a:xfrm>
            <a:off x="515417" y="5969584"/>
            <a:ext cx="2855436" cy="276999"/>
          </a:xfrm>
          <a:prstGeom prst="rect">
            <a:avLst/>
          </a:prstGeom>
          <a:noFill/>
        </p:spPr>
        <p:txBody>
          <a:bodyPr wrap="square" rtlCol="0">
            <a:spAutoFit/>
          </a:bodyPr>
          <a:lstStyle/>
          <a:p>
            <a:r>
              <a:rPr lang="zh-CN" altLang="en-US" sz="1200" dirty="0">
                <a:latin typeface="+mn-ea"/>
              </a:rPr>
              <a:t>数据来源：易车指数</a:t>
            </a:r>
            <a:r>
              <a:rPr lang="en-US" altLang="zh-CN" sz="1200" dirty="0">
                <a:latin typeface="+mn-ea"/>
              </a:rPr>
              <a:t>2016</a:t>
            </a:r>
            <a:r>
              <a:rPr lang="zh-CN" altLang="en-US" sz="1200" dirty="0">
                <a:latin typeface="+mn-ea"/>
              </a:rPr>
              <a:t>年</a:t>
            </a:r>
            <a:r>
              <a:rPr lang="en-US" altLang="zh-CN" sz="1200" dirty="0">
                <a:latin typeface="+mn-ea"/>
              </a:rPr>
              <a:t>1-11</a:t>
            </a:r>
            <a:r>
              <a:rPr lang="zh-CN" altLang="en-US" sz="1200" dirty="0">
                <a:latin typeface="+mn-ea"/>
              </a:rPr>
              <a:t>月数据</a:t>
            </a:r>
          </a:p>
        </p:txBody>
      </p:sp>
      <p:sp>
        <p:nvSpPr>
          <p:cNvPr id="51" name="文本框 50"/>
          <p:cNvSpPr txBox="1"/>
          <p:nvPr/>
        </p:nvSpPr>
        <p:spPr>
          <a:xfrm>
            <a:off x="3426840" y="1503665"/>
            <a:ext cx="5338321" cy="276999"/>
          </a:xfrm>
          <a:prstGeom prst="rect">
            <a:avLst/>
          </a:prstGeom>
          <a:noFill/>
        </p:spPr>
        <p:txBody>
          <a:bodyPr wrap="none" rtlCol="0">
            <a:spAutoFit/>
          </a:bodyPr>
          <a:lstStyle/>
          <a:p>
            <a:pPr algn="ct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Q50L</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各级转化率与竞品相比仍有较大的提升空间，尤其在关注环节落后明显</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643521" y="1053778"/>
            <a:ext cx="2904962"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Q70L</a:t>
            </a:r>
            <a:r>
              <a:rPr lang="zh-CN" altLang="en-US" sz="2000" b="1" dirty="0">
                <a:solidFill>
                  <a:srgbClr val="D1BB4B"/>
                </a:solidFill>
                <a:latin typeface="微软雅黑" panose="020B0503020204020204" pitchFamily="34" charset="-122"/>
                <a:ea typeface="微软雅黑" panose="020B0503020204020204" pitchFamily="34" charset="-122"/>
              </a:rPr>
              <a:t>竞争环境</a:t>
            </a:r>
          </a:p>
        </p:txBody>
      </p:sp>
      <p:grpSp>
        <p:nvGrpSpPr>
          <p:cNvPr id="9" name="组合 8"/>
          <p:cNvGrpSpPr/>
          <p:nvPr/>
        </p:nvGrpSpPr>
        <p:grpSpPr>
          <a:xfrm>
            <a:off x="815689" y="1453888"/>
            <a:ext cx="10621863" cy="4599678"/>
            <a:chOff x="187892" y="1638824"/>
            <a:chExt cx="11516428" cy="4987059"/>
          </a:xfrm>
        </p:grpSpPr>
        <p:graphicFrame>
          <p:nvGraphicFramePr>
            <p:cNvPr id="4" name="图表 3"/>
            <p:cNvGraphicFramePr/>
            <p:nvPr/>
          </p:nvGraphicFramePr>
          <p:xfrm>
            <a:off x="187892" y="1638824"/>
            <a:ext cx="11516428" cy="4987059"/>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直接连接符 4"/>
            <p:cNvCxnSpPr/>
            <p:nvPr/>
          </p:nvCxnSpPr>
          <p:spPr>
            <a:xfrm flipV="1">
              <a:off x="1041009" y="2082203"/>
              <a:ext cx="10367890" cy="3769959"/>
            </a:xfrm>
            <a:prstGeom prst="line">
              <a:avLst/>
            </a:prstGeom>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9847384" y="3664169"/>
              <a:ext cx="1561514" cy="367067"/>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对比弱势区</a:t>
              </a:r>
            </a:p>
          </p:txBody>
        </p:sp>
        <p:sp>
          <p:nvSpPr>
            <p:cNvPr id="7" name="文本框 6"/>
            <p:cNvSpPr txBox="1"/>
            <p:nvPr/>
          </p:nvSpPr>
          <p:spPr>
            <a:xfrm>
              <a:off x="1239348" y="2795705"/>
              <a:ext cx="1561514" cy="367067"/>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对比强势区</a:t>
              </a:r>
            </a:p>
          </p:txBody>
        </p:sp>
      </p:grpSp>
      <p:sp>
        <p:nvSpPr>
          <p:cNvPr id="10" name="文本框 9"/>
          <p:cNvSpPr txBox="1"/>
          <p:nvPr/>
        </p:nvSpPr>
        <p:spPr>
          <a:xfrm>
            <a:off x="468654" y="5902299"/>
            <a:ext cx="2633633" cy="255482"/>
          </a:xfrm>
          <a:prstGeom prst="rect">
            <a:avLst/>
          </a:prstGeom>
          <a:noFill/>
        </p:spPr>
        <p:txBody>
          <a:bodyPr wrap="square" rtlCol="0">
            <a:spAutoFit/>
          </a:bodyPr>
          <a:lstStyle/>
          <a:p>
            <a:r>
              <a:rPr lang="zh-CN" altLang="en-US" sz="1200" dirty="0">
                <a:latin typeface="+mn-ea"/>
              </a:rPr>
              <a:t>数据来源：易车数据研究</a:t>
            </a:r>
          </a:p>
        </p:txBody>
      </p:sp>
      <p:sp>
        <p:nvSpPr>
          <p:cNvPr id="11" name="文本框 10"/>
          <p:cNvSpPr txBox="1"/>
          <p:nvPr/>
        </p:nvSpPr>
        <p:spPr>
          <a:xfrm>
            <a:off x="2541181" y="1462717"/>
            <a:ext cx="7109639" cy="276999"/>
          </a:xfrm>
          <a:prstGeom prst="rect">
            <a:avLst/>
          </a:prstGeom>
          <a:noFill/>
        </p:spPr>
        <p:txBody>
          <a:bodyPr wrap="none" rtlCol="0">
            <a:spAutoFit/>
          </a:bodyPr>
          <a:lstStyle/>
          <a:p>
            <a:pPr algn="ct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Q70L</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的核心竞品为</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A6L</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5</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系及</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ES</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，此外对同品牌车型形成了一定的分流，而与其它品牌竞争处于劣势</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643521" y="1053778"/>
            <a:ext cx="2904962"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Q70L</a:t>
            </a:r>
            <a:r>
              <a:rPr lang="zh-CN" altLang="en-US" sz="2000" b="1" dirty="0">
                <a:solidFill>
                  <a:srgbClr val="D1BB4B"/>
                </a:solidFill>
                <a:latin typeface="微软雅黑" panose="020B0503020204020204" pitchFamily="34" charset="-122"/>
                <a:ea typeface="微软雅黑" panose="020B0503020204020204" pitchFamily="34" charset="-122"/>
              </a:rPr>
              <a:t>人群特征</a:t>
            </a:r>
          </a:p>
        </p:txBody>
      </p:sp>
      <p:sp>
        <p:nvSpPr>
          <p:cNvPr id="4" name="TextBox 14"/>
          <p:cNvSpPr txBox="1"/>
          <p:nvPr/>
        </p:nvSpPr>
        <p:spPr>
          <a:xfrm>
            <a:off x="2264734" y="2211572"/>
            <a:ext cx="2094614" cy="369332"/>
          </a:xfrm>
          <a:prstGeom prst="rect">
            <a:avLst/>
          </a:prstGeom>
          <a:noFill/>
        </p:spPr>
        <p:txBody>
          <a:bodyPr wrap="square" rtlCol="0">
            <a:spAutoFit/>
          </a:bodyPr>
          <a:lstStyle/>
          <a:p>
            <a:pPr algn="ctr"/>
            <a:r>
              <a:rPr lang="zh-CN" altLang="en-US" b="1" dirty="0">
                <a:solidFill>
                  <a:srgbClr val="000000"/>
                </a:solidFill>
                <a:latin typeface="微软雅黑" panose="020B0503020204020204" pitchFamily="34" charset="-122"/>
                <a:ea typeface="微软雅黑" panose="020B0503020204020204" pitchFamily="34" charset="-122"/>
              </a:rPr>
              <a:t>年龄特征</a:t>
            </a:r>
          </a:p>
        </p:txBody>
      </p:sp>
      <p:sp>
        <p:nvSpPr>
          <p:cNvPr id="5" name="TextBox 16"/>
          <p:cNvSpPr txBox="1"/>
          <p:nvPr/>
        </p:nvSpPr>
        <p:spPr>
          <a:xfrm>
            <a:off x="8080743" y="2211572"/>
            <a:ext cx="2094614" cy="369332"/>
          </a:xfrm>
          <a:prstGeom prst="rect">
            <a:avLst/>
          </a:prstGeom>
          <a:noFill/>
        </p:spPr>
        <p:txBody>
          <a:bodyPr wrap="square" rtlCol="0">
            <a:spAutoFit/>
          </a:bodyPr>
          <a:lstStyle/>
          <a:p>
            <a:pPr algn="ctr"/>
            <a:r>
              <a:rPr lang="zh-CN" altLang="en-US" b="1" dirty="0">
                <a:solidFill>
                  <a:srgbClr val="000000"/>
                </a:solidFill>
                <a:latin typeface="微软雅黑" panose="020B0503020204020204" pitchFamily="34" charset="-122"/>
                <a:ea typeface="微软雅黑" panose="020B0503020204020204" pitchFamily="34" charset="-122"/>
              </a:rPr>
              <a:t>性别特征</a:t>
            </a:r>
          </a:p>
        </p:txBody>
      </p:sp>
      <p:graphicFrame>
        <p:nvGraphicFramePr>
          <p:cNvPr id="6" name="图表 5"/>
          <p:cNvGraphicFramePr/>
          <p:nvPr/>
        </p:nvGraphicFramePr>
        <p:xfrm>
          <a:off x="456605" y="2396238"/>
          <a:ext cx="5513387" cy="34149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图表 6"/>
          <p:cNvGraphicFramePr/>
          <p:nvPr/>
        </p:nvGraphicFramePr>
        <p:xfrm>
          <a:off x="6328579" y="2487286"/>
          <a:ext cx="5598942" cy="3637016"/>
        </p:xfrm>
        <a:graphic>
          <a:graphicData uri="http://schemas.openxmlformats.org/drawingml/2006/chart">
            <c:chart xmlns:c="http://schemas.openxmlformats.org/drawingml/2006/chart" xmlns:r="http://schemas.openxmlformats.org/officeDocument/2006/relationships" r:id="rId3"/>
          </a:graphicData>
        </a:graphic>
      </p:graphicFrame>
      <p:sp>
        <p:nvSpPr>
          <p:cNvPr id="8" name="文本框 7"/>
          <p:cNvSpPr txBox="1"/>
          <p:nvPr/>
        </p:nvSpPr>
        <p:spPr>
          <a:xfrm>
            <a:off x="456605" y="5985803"/>
            <a:ext cx="2855436"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数据来源：易车数据研究</a:t>
            </a:r>
          </a:p>
        </p:txBody>
      </p:sp>
      <p:sp>
        <p:nvSpPr>
          <p:cNvPr id="9" name="文本框 8"/>
          <p:cNvSpPr txBox="1"/>
          <p:nvPr/>
        </p:nvSpPr>
        <p:spPr>
          <a:xfrm>
            <a:off x="1848684" y="1543164"/>
            <a:ext cx="8494633" cy="307777"/>
          </a:xfrm>
          <a:prstGeom prst="rect">
            <a:avLst/>
          </a:prstGeom>
          <a:noFill/>
        </p:spPr>
        <p:txBody>
          <a:bodyPr wrap="none" rtlCol="0">
            <a:spAutoFit/>
          </a:bodyPr>
          <a:lstStyle/>
          <a:p>
            <a:r>
              <a:rPr lang="en-US" altLang="zh-CN" sz="1400" dirty="0">
                <a:solidFill>
                  <a:schemeClr val="bg2">
                    <a:lumMod val="25000"/>
                  </a:schemeClr>
                </a:solidFill>
                <a:latin typeface="微软雅黑" panose="020B0503020204020204" pitchFamily="34" charset="-122"/>
                <a:ea typeface="微软雅黑" panose="020B0503020204020204" pitchFamily="34" charset="-122"/>
                <a:sym typeface="+mn-lt"/>
              </a:rPr>
              <a:t>Q70L</a:t>
            </a: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lt"/>
              </a:rPr>
              <a:t>潜在关注用户以</a:t>
            </a:r>
            <a:r>
              <a:rPr lang="en-US" altLang="zh-CN" sz="1400" dirty="0">
                <a:solidFill>
                  <a:schemeClr val="bg2">
                    <a:lumMod val="25000"/>
                  </a:schemeClr>
                </a:solidFill>
                <a:latin typeface="微软雅黑" panose="020B0503020204020204" pitchFamily="34" charset="-122"/>
                <a:ea typeface="微软雅黑" panose="020B0503020204020204" pitchFamily="34" charset="-122"/>
                <a:sym typeface="+mn-lt"/>
              </a:rPr>
              <a:t>25-34</a:t>
            </a: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lt"/>
              </a:rPr>
              <a:t>岁男性为主，与竞品相比潜在关注人群更为年轻，且对女性用户的吸引力更强</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643521" y="1053778"/>
            <a:ext cx="2904962"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Q70L</a:t>
            </a:r>
            <a:r>
              <a:rPr lang="zh-CN" altLang="en-US" sz="2000" b="1" dirty="0">
                <a:solidFill>
                  <a:srgbClr val="D1BB4B"/>
                </a:solidFill>
                <a:latin typeface="微软雅黑" panose="020B0503020204020204" pitchFamily="34" charset="-122"/>
                <a:ea typeface="微软雅黑" panose="020B0503020204020204" pitchFamily="34" charset="-122"/>
              </a:rPr>
              <a:t>口碑评价</a:t>
            </a:r>
          </a:p>
        </p:txBody>
      </p:sp>
      <p:graphicFrame>
        <p:nvGraphicFramePr>
          <p:cNvPr id="4" name="图表 3"/>
          <p:cNvGraphicFramePr/>
          <p:nvPr/>
        </p:nvGraphicFramePr>
        <p:xfrm>
          <a:off x="162598" y="1059525"/>
          <a:ext cx="5463650" cy="47496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表格 4"/>
          <p:cNvGraphicFramePr>
            <a:graphicFrameLocks noGrp="1"/>
          </p:cNvGraphicFramePr>
          <p:nvPr/>
        </p:nvGraphicFramePr>
        <p:xfrm>
          <a:off x="5884836" y="1960671"/>
          <a:ext cx="5280586" cy="3840427"/>
        </p:xfrm>
        <a:graphic>
          <a:graphicData uri="http://schemas.openxmlformats.org/drawingml/2006/table">
            <a:tbl>
              <a:tblPr>
                <a:tableStyleId>{5C22544A-7EE6-4342-B048-85BDC9FD1C3A}</a:tableStyleId>
              </a:tblPr>
              <a:tblGrid>
                <a:gridCol w="1056117">
                  <a:extLst>
                    <a:ext uri="{9D8B030D-6E8A-4147-A177-3AD203B41FA5}">
                      <a16:colId xmlns:a16="http://schemas.microsoft.com/office/drawing/2014/main" val="20000"/>
                    </a:ext>
                  </a:extLst>
                </a:gridCol>
                <a:gridCol w="4224469">
                  <a:extLst>
                    <a:ext uri="{9D8B030D-6E8A-4147-A177-3AD203B41FA5}">
                      <a16:colId xmlns:a16="http://schemas.microsoft.com/office/drawing/2014/main" val="20001"/>
                    </a:ext>
                  </a:extLst>
                </a:gridCol>
              </a:tblGrid>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 </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algn="ctr" fontAlgn="ct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0"/>
                  </a:ext>
                </a:extLst>
              </a:tr>
              <a:tr h="42745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空间</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表现一流，尤其是后排空间</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1"/>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动力</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基本够用，高速情况下较好</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2"/>
                  </a:ext>
                </a:extLst>
              </a:tr>
              <a:tr h="42745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操控</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指向精准、转弯不具备优势</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3"/>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油耗</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在同级别车型里油耗表现较好</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4"/>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舒适性</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悬挂较有韧性、隔音处理较好</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5"/>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外观</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外观大气、回头率高</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6"/>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内饰</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中规中矩</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7"/>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性价比</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相对进口车性价比较高</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8"/>
                  </a:ext>
                </a:extLst>
              </a:tr>
            </a:tbl>
          </a:graphicData>
        </a:graphic>
      </p:graphicFrame>
      <p:sp>
        <p:nvSpPr>
          <p:cNvPr id="6" name="矩形 5"/>
          <p:cNvSpPr/>
          <p:nvPr/>
        </p:nvSpPr>
        <p:spPr>
          <a:xfrm>
            <a:off x="7384917" y="1960671"/>
            <a:ext cx="1783424" cy="415495"/>
          </a:xfrm>
          <a:prstGeom prst="rect">
            <a:avLst/>
          </a:prstGeom>
        </p:spPr>
        <p:txBody>
          <a:bodyPr wrap="square" lIns="121904" tIns="60952" rIns="121904" bIns="60952">
            <a:spAutoFit/>
          </a:bodyPr>
          <a:lstStyle/>
          <a:p>
            <a:pPr algn="ctr" defTabSz="1218565" fontAlgn="ctr"/>
            <a:r>
              <a:rPr lang="zh-CN" altLang="en-US" dirty="0">
                <a:solidFill>
                  <a:prstClr val="black"/>
                </a:solidFill>
                <a:latin typeface="微软雅黑" panose="020B0503020204020204" pitchFamily="34" charset="-122"/>
                <a:ea typeface="微软雅黑" panose="020B0503020204020204" pitchFamily="34" charset="-122"/>
              </a:rPr>
              <a:t>网友评价</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926175" y="1422061"/>
            <a:ext cx="4339650" cy="276999"/>
          </a:xfrm>
          <a:prstGeom prst="rect">
            <a:avLst/>
          </a:prstGeom>
          <a:noFill/>
        </p:spPr>
        <p:txBody>
          <a:bodyPr wrap="none" rtlCol="0">
            <a:spAutoFit/>
          </a:bodyPr>
          <a:lstStyle/>
          <a:p>
            <a:pPr algn="ct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空间表现良好，内外饰造型深受青睐，动力类指标稍显劣势</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nvSpPr>
        <p:spPr>
          <a:xfrm>
            <a:off x="6440979" y="4090142"/>
            <a:ext cx="2049202" cy="523220"/>
          </a:xfrm>
          <a:prstGeom prst="rect">
            <a:avLst/>
          </a:prstGeom>
          <a:noFill/>
        </p:spPr>
        <p:txBody>
          <a:bodyPr wrap="square" rtlCol="0">
            <a:spAutoFit/>
          </a:bodyPr>
          <a:lstStyle/>
          <a:p>
            <a:pPr algn="ctr"/>
            <a:r>
              <a:rPr lang="en-US" altLang="zh-CN" sz="1400" dirty="0">
                <a:solidFill>
                  <a:sysClr val="windowText" lastClr="000000"/>
                </a:solidFill>
                <a:latin typeface="微软雅黑" panose="020B0503020204020204" pitchFamily="34" charset="-122"/>
                <a:ea typeface="微软雅黑" panose="020B0503020204020204" pitchFamily="34" charset="-122"/>
                <a:cs typeface="Arial Unicode MS" pitchFamily="34" charset="-122"/>
              </a:rPr>
              <a:t>2016</a:t>
            </a:r>
            <a:r>
              <a:rPr lang="zh-CN" altLang="en-US" sz="1400" dirty="0">
                <a:solidFill>
                  <a:sysClr val="windowText" lastClr="000000"/>
                </a:solidFill>
                <a:latin typeface="微软雅黑" panose="020B0503020204020204" pitchFamily="34" charset="-122"/>
                <a:ea typeface="微软雅黑" panose="020B0503020204020204" pitchFamily="34" charset="-122"/>
                <a:cs typeface="Arial Unicode MS" pitchFamily="34" charset="-122"/>
              </a:rPr>
              <a:t>年</a:t>
            </a:r>
            <a:r>
              <a:rPr lang="en-US" altLang="zh-CN" sz="1400" dirty="0">
                <a:solidFill>
                  <a:sysClr val="windowText" lastClr="000000"/>
                </a:solidFill>
                <a:latin typeface="微软雅黑" panose="020B0503020204020204" pitchFamily="34" charset="-122"/>
                <a:ea typeface="微软雅黑" panose="020B0503020204020204" pitchFamily="34" charset="-122"/>
                <a:cs typeface="Arial Unicode MS" pitchFamily="34" charset="-122"/>
              </a:rPr>
              <a:t>Q2</a:t>
            </a:r>
            <a:r>
              <a:rPr lang="zh-CN" altLang="en-US" sz="1400" dirty="0">
                <a:solidFill>
                  <a:sysClr val="windowText" lastClr="000000"/>
                </a:solidFill>
                <a:latin typeface="微软雅黑" panose="020B0503020204020204" pitchFamily="34" charset="-122"/>
                <a:ea typeface="微软雅黑" panose="020B0503020204020204" pitchFamily="34" charset="-122"/>
                <a:cs typeface="Arial Unicode MS" pitchFamily="34" charset="-122"/>
              </a:rPr>
              <a:t>季度</a:t>
            </a:r>
            <a:endParaRPr lang="en-US" altLang="zh-CN" sz="1400" dirty="0">
              <a:solidFill>
                <a:sysClr val="windowText" lastClr="000000"/>
              </a:solidFill>
              <a:latin typeface="微软雅黑" panose="020B0503020204020204" pitchFamily="34" charset="-122"/>
              <a:ea typeface="微软雅黑" panose="020B0503020204020204" pitchFamily="34" charset="-122"/>
              <a:cs typeface="Arial Unicode MS" pitchFamily="34" charset="-122"/>
            </a:endParaRPr>
          </a:p>
          <a:p>
            <a:pPr algn="ctr"/>
            <a:r>
              <a:rPr lang="zh-CN" altLang="en-US" sz="1400" dirty="0">
                <a:solidFill>
                  <a:sysClr val="windowText" lastClr="000000"/>
                </a:solidFill>
                <a:latin typeface="微软雅黑" panose="020B0503020204020204" pitchFamily="34" charset="-122"/>
                <a:ea typeface="微软雅黑" panose="020B0503020204020204" pitchFamily="34" charset="-122"/>
                <a:cs typeface="Arial Unicode MS" pitchFamily="34" charset="-122"/>
              </a:rPr>
              <a:t>覆盖</a:t>
            </a:r>
            <a:r>
              <a:rPr lang="en-US" altLang="zh-CN" sz="1400" b="1" dirty="0">
                <a:solidFill>
                  <a:srgbClr val="D1BB4B"/>
                </a:solidFill>
                <a:latin typeface="微软雅黑" panose="020B0503020204020204" pitchFamily="34" charset="-122"/>
                <a:ea typeface="微软雅黑" panose="020B0503020204020204" pitchFamily="34" charset="-122"/>
                <a:cs typeface="Arial Unicode MS" pitchFamily="34" charset="-122"/>
              </a:rPr>
              <a:t>8283</a:t>
            </a:r>
            <a:r>
              <a:rPr lang="zh-CN" altLang="en-US" sz="1400" b="1" dirty="0">
                <a:solidFill>
                  <a:srgbClr val="D1BB4B"/>
                </a:solidFill>
                <a:latin typeface="微软雅黑" panose="020B0503020204020204" pitchFamily="34" charset="-122"/>
                <a:ea typeface="微软雅黑" panose="020B0503020204020204" pitchFamily="34" charset="-122"/>
                <a:cs typeface="Arial Unicode MS" pitchFamily="34" charset="-122"/>
              </a:rPr>
              <a:t>万</a:t>
            </a:r>
            <a:r>
              <a:rPr lang="zh-CN" altLang="en-US" sz="1400" dirty="0">
                <a:solidFill>
                  <a:sysClr val="windowText" lastClr="000000"/>
                </a:solidFill>
                <a:latin typeface="微软雅黑" panose="020B0503020204020204" pitchFamily="34" charset="-122"/>
                <a:ea typeface="微软雅黑" panose="020B0503020204020204" pitchFamily="34" charset="-122"/>
              </a:rPr>
              <a:t>精准用户</a:t>
            </a:r>
          </a:p>
        </p:txBody>
      </p:sp>
      <p:pic>
        <p:nvPicPr>
          <p:cNvPr id="17" name="图片 16" descr="中国地图-01副本.png"/>
          <p:cNvPicPr>
            <a:picLocks noChangeAspect="1"/>
          </p:cNvPicPr>
          <p:nvPr/>
        </p:nvPicPr>
        <p:blipFill>
          <a:blip r:embed="rId2" cstate="print">
            <a:alphaModFix amt="20000"/>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Effect>
                      <a14:saturation sat="0"/>
                    </a14:imgEffect>
                  </a14:imgLayer>
                </a14:imgProps>
              </a:ext>
            </a:extLst>
          </a:blip>
          <a:stretch>
            <a:fillRect/>
          </a:stretch>
        </p:blipFill>
        <p:spPr>
          <a:xfrm>
            <a:off x="6145160" y="1365583"/>
            <a:ext cx="5458261" cy="4493264"/>
          </a:xfrm>
          <a:prstGeom prst="rect">
            <a:avLst/>
          </a:prstGeom>
          <a:effectLst/>
        </p:spPr>
      </p:pic>
      <p:grpSp>
        <p:nvGrpSpPr>
          <p:cNvPr id="54" name="组合 53"/>
          <p:cNvGrpSpPr/>
          <p:nvPr/>
        </p:nvGrpSpPr>
        <p:grpSpPr>
          <a:xfrm>
            <a:off x="1033897" y="1560786"/>
            <a:ext cx="3996000" cy="3996000"/>
            <a:chOff x="1967860" y="1675046"/>
            <a:chExt cx="4517380" cy="4462254"/>
          </a:xfrm>
        </p:grpSpPr>
        <p:sp>
          <p:nvSpPr>
            <p:cNvPr id="55" name="KSO_Shape"/>
            <p:cNvSpPr/>
            <p:nvPr/>
          </p:nvSpPr>
          <p:spPr>
            <a:xfrm>
              <a:off x="1967860" y="1675046"/>
              <a:ext cx="4517380" cy="4462254"/>
            </a:xfrm>
            <a:prstGeom prst="donut">
              <a:avLst>
                <a:gd name="adj" fmla="val 851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dirty="0">
                <a:solidFill>
                  <a:srgbClr val="FF0000"/>
                </a:solidFill>
              </a:endParaRPr>
            </a:p>
          </p:txBody>
        </p:sp>
        <p:sp>
          <p:nvSpPr>
            <p:cNvPr id="56" name="椭圆 55"/>
            <p:cNvSpPr/>
            <p:nvPr/>
          </p:nvSpPr>
          <p:spPr>
            <a:xfrm>
              <a:off x="2541268" y="2213459"/>
              <a:ext cx="3385996" cy="3385996"/>
            </a:xfrm>
            <a:prstGeom prst="ellipse">
              <a:avLst/>
            </a:prstGeom>
            <a:blipFill dpi="0" rotWithShape="1">
              <a:blip r:embed="rId4" cstate="print"/>
              <a:srcRect/>
              <a:tile tx="0" ty="0" sx="89000" sy="93000" flip="none" algn="tl"/>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sp>
        <p:nvSpPr>
          <p:cNvPr id="57" name="矩形 56"/>
          <p:cNvSpPr/>
          <p:nvPr/>
        </p:nvSpPr>
        <p:spPr>
          <a:xfrm>
            <a:off x="480549" y="5188346"/>
            <a:ext cx="5149087" cy="600164"/>
          </a:xfrm>
          <a:prstGeom prst="rect">
            <a:avLst/>
          </a:prstGeom>
        </p:spPr>
        <p:txBody>
          <a:bodyPr wrap="square">
            <a:spAutoFit/>
          </a:bodyPr>
          <a:lstStyle/>
          <a:p>
            <a:pPr algn="ctr" eaLnBrk="0" hangingPunct="0">
              <a:defRPr/>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2010</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11</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月</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17</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日</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eaLnBrk="0" hangingPunct="0">
              <a:defRPr/>
            </a:pP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易车互联信息技术有限公司（简称</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BITA</a:t>
            </a:r>
            <a:r>
              <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rPr>
              <a:t>）于在纽交所</a:t>
            </a:r>
            <a:r>
              <a:rPr lang="en-US" altLang="zh-CN" sz="1050" dirty="0">
                <a:solidFill>
                  <a:schemeClr val="tx1">
                    <a:lumMod val="65000"/>
                    <a:lumOff val="35000"/>
                  </a:schemeClr>
                </a:solidFill>
                <a:latin typeface="微软雅黑" panose="020B0503020204020204" pitchFamily="34" charset="-122"/>
                <a:ea typeface="微软雅黑" panose="020B0503020204020204" pitchFamily="34" charset="-122"/>
              </a:rPr>
              <a:t>IPO</a:t>
            </a:r>
          </a:p>
          <a:p>
            <a:pPr algn="ctr" eaLnBrk="0" hangingPunct="0">
              <a:defRPr/>
            </a:pPr>
            <a:r>
              <a:rPr lang="en-US" altLang="zh-CN" sz="105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Yiche Company went public in New York Stock Exchange on Nov.17</a:t>
            </a:r>
            <a:r>
              <a:rPr lang="en-US" altLang="zh-CN" sz="1050" baseline="3000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th</a:t>
            </a:r>
            <a:r>
              <a:rPr lang="en-US" altLang="zh-CN" sz="105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rPr>
              <a:t> ,2010 </a:t>
            </a:r>
            <a:endParaRPr lang="zh-CN" altLang="en-US" sz="1050" dirty="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8" name="文本框 57"/>
          <p:cNvSpPr txBox="1"/>
          <p:nvPr/>
        </p:nvSpPr>
        <p:spPr>
          <a:xfrm>
            <a:off x="6073867" y="2289754"/>
            <a:ext cx="5328592" cy="430887"/>
          </a:xfrm>
          <a:prstGeom prst="rect">
            <a:avLst/>
          </a:prstGeom>
          <a:noFill/>
        </p:spPr>
        <p:txBody>
          <a:bodyPr wrap="square" rtlCol="0">
            <a:spAutoFit/>
          </a:bodyPr>
          <a:lstStyle/>
          <a:p>
            <a:pPr algn="r"/>
            <a:r>
              <a:rPr lang="zh-CN" altLang="en-US" sz="2200" b="1" dirty="0">
                <a:latin typeface="微软雅黑" panose="020B0503020204020204" pitchFamily="34" charset="-122"/>
                <a:ea typeface="微软雅黑" panose="020B0503020204020204" pitchFamily="34" charset="-122"/>
              </a:rPr>
              <a:t>中国最大的汽车互联网垂直平台</a:t>
            </a:r>
          </a:p>
        </p:txBody>
      </p:sp>
      <p:sp>
        <p:nvSpPr>
          <p:cNvPr id="59" name="文本框 58"/>
          <p:cNvSpPr txBox="1"/>
          <p:nvPr/>
        </p:nvSpPr>
        <p:spPr>
          <a:xfrm>
            <a:off x="4832469" y="2718431"/>
            <a:ext cx="6540267" cy="276999"/>
          </a:xfrm>
          <a:prstGeom prst="rect">
            <a:avLst/>
          </a:prstGeom>
          <a:noFill/>
        </p:spPr>
        <p:txBody>
          <a:bodyPr wrap="square" rtlCol="0">
            <a:spAutoFit/>
          </a:bodyPr>
          <a:lstStyle/>
          <a:p>
            <a:pPr algn="r"/>
            <a:r>
              <a:rPr lang="en-US" altLang="zh-CN" sz="1200" dirty="0">
                <a:solidFill>
                  <a:schemeClr val="bg1">
                    <a:lumMod val="85000"/>
                  </a:schemeClr>
                </a:solidFill>
                <a:latin typeface="Arial" panose="020B0604020202020204" pitchFamily="34" charset="0"/>
                <a:cs typeface="Arial" panose="020B0604020202020204" pitchFamily="34" charset="0"/>
              </a:rPr>
              <a:t>The Largest Internet Automobile Vertical Platform in China</a:t>
            </a:r>
          </a:p>
        </p:txBody>
      </p:sp>
      <p:sp>
        <p:nvSpPr>
          <p:cNvPr id="15"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易车媒体介绍</a:t>
            </a:r>
          </a:p>
        </p:txBody>
      </p:sp>
      <p:pic>
        <p:nvPicPr>
          <p:cNvPr id="16" name="图片 15" descr="易车logo-01.png"/>
          <p:cNvPicPr>
            <a:picLocks noChangeAspect="1"/>
          </p:cNvPicPr>
          <p:nvPr/>
        </p:nvPicPr>
        <p:blipFill>
          <a:blip r:embed="rId5" cstate="screen"/>
          <a:stretch>
            <a:fillRect/>
          </a:stretch>
        </p:blipFill>
        <p:spPr>
          <a:xfrm>
            <a:off x="10435352" y="1933448"/>
            <a:ext cx="859602" cy="358901"/>
          </a:xfrm>
          <a:prstGeom prst="rect">
            <a:avLst/>
          </a:prstGeom>
        </p:spPr>
      </p:pic>
      <p:sp>
        <p:nvSpPr>
          <p:cNvPr id="23" name="文本框 22"/>
          <p:cNvSpPr txBox="1"/>
          <p:nvPr/>
        </p:nvSpPr>
        <p:spPr>
          <a:xfrm>
            <a:off x="6538909" y="3587091"/>
            <a:ext cx="1961647"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超过</a:t>
            </a:r>
            <a:r>
              <a:rPr lang="en-US" altLang="zh-CN" sz="1400" b="1" dirty="0">
                <a:solidFill>
                  <a:srgbClr val="D1BB4B"/>
                </a:solidFill>
                <a:latin typeface="微软雅黑" panose="020B0503020204020204" pitchFamily="34" charset="-122"/>
                <a:ea typeface="微软雅黑" panose="020B0503020204020204" pitchFamily="34" charset="-122"/>
                <a:cs typeface="Arial Unicode MS" pitchFamily="34" charset="-122"/>
              </a:rPr>
              <a:t>4500</a:t>
            </a:r>
            <a:r>
              <a:rPr lang="zh-CN" altLang="en-US" sz="1400" b="1" dirty="0">
                <a:solidFill>
                  <a:srgbClr val="D1BB4B"/>
                </a:solidFill>
                <a:latin typeface="微软雅黑" panose="020B0503020204020204" pitchFamily="34" charset="-122"/>
                <a:ea typeface="微软雅黑" panose="020B0503020204020204" pitchFamily="34" charset="-122"/>
                <a:cs typeface="Arial Unicode MS" pitchFamily="34" charset="-122"/>
              </a:rPr>
              <a:t>名</a:t>
            </a:r>
            <a:r>
              <a:rPr lang="zh-CN" altLang="en-US" sz="1400" dirty="0">
                <a:latin typeface="微软雅黑" panose="020B0503020204020204" pitchFamily="34" charset="-122"/>
                <a:ea typeface="微软雅黑" panose="020B0503020204020204" pitchFamily="34" charset="-122"/>
              </a:rPr>
              <a:t>专业员工</a:t>
            </a:r>
            <a:endParaRPr lang="en-US" altLang="zh-CN" sz="1400" dirty="0">
              <a:latin typeface="微软雅黑" panose="020B0503020204020204" pitchFamily="34" charset="-122"/>
              <a:ea typeface="微软雅黑" panose="020B0503020204020204" pitchFamily="34" charset="-122"/>
            </a:endParaRPr>
          </a:p>
        </p:txBody>
      </p:sp>
      <p:cxnSp>
        <p:nvCxnSpPr>
          <p:cNvPr id="24" name="直线连接符 325"/>
          <p:cNvCxnSpPr/>
          <p:nvPr/>
        </p:nvCxnSpPr>
        <p:spPr>
          <a:xfrm>
            <a:off x="6460742" y="3902820"/>
            <a:ext cx="2088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文本框 25"/>
          <p:cNvSpPr txBox="1"/>
          <p:nvPr/>
        </p:nvSpPr>
        <p:spPr>
          <a:xfrm>
            <a:off x="8988900" y="3587091"/>
            <a:ext cx="2114942"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业务覆盖全国</a:t>
            </a:r>
            <a:r>
              <a:rPr lang="en-US" altLang="zh-CN" sz="1400" b="1" dirty="0">
                <a:solidFill>
                  <a:srgbClr val="D1BB4B"/>
                </a:solidFill>
                <a:latin typeface="微软雅黑" panose="020B0503020204020204" pitchFamily="34" charset="-122"/>
                <a:ea typeface="微软雅黑" panose="020B0503020204020204" pitchFamily="34" charset="-122"/>
                <a:cs typeface="Arial Unicode MS" pitchFamily="34" charset="-122"/>
              </a:rPr>
              <a:t>341</a:t>
            </a:r>
            <a:r>
              <a:rPr lang="zh-CN" altLang="en-US" sz="1400" b="1" dirty="0">
                <a:solidFill>
                  <a:srgbClr val="D1BB4B"/>
                </a:solidFill>
                <a:latin typeface="微软雅黑" panose="020B0503020204020204" pitchFamily="34" charset="-122"/>
                <a:ea typeface="微软雅黑" panose="020B0503020204020204" pitchFamily="34" charset="-122"/>
                <a:cs typeface="Arial Unicode MS" pitchFamily="34" charset="-122"/>
              </a:rPr>
              <a:t>个</a:t>
            </a:r>
            <a:r>
              <a:rPr lang="zh-CN" altLang="en-US" sz="1400" dirty="0">
                <a:latin typeface="微软雅黑" panose="020B0503020204020204" pitchFamily="34" charset="-122"/>
                <a:ea typeface="微软雅黑" panose="020B0503020204020204" pitchFamily="34" charset="-122"/>
              </a:rPr>
              <a:t>城市</a:t>
            </a:r>
            <a:endParaRPr kumimoji="1" lang="zh-CN" altLang="en-US" sz="1400" dirty="0"/>
          </a:p>
        </p:txBody>
      </p:sp>
      <p:cxnSp>
        <p:nvCxnSpPr>
          <p:cNvPr id="27" name="直线连接符 329"/>
          <p:cNvCxnSpPr/>
          <p:nvPr/>
        </p:nvCxnSpPr>
        <p:spPr>
          <a:xfrm>
            <a:off x="9003150" y="3902820"/>
            <a:ext cx="2088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文本框 29"/>
          <p:cNvSpPr txBox="1"/>
          <p:nvPr/>
        </p:nvSpPr>
        <p:spPr>
          <a:xfrm>
            <a:off x="8911597" y="4269880"/>
            <a:ext cx="2217513" cy="307778"/>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2015</a:t>
            </a:r>
            <a:r>
              <a:rPr lang="zh-CN" altLang="en-US" sz="1400" dirty="0">
                <a:latin typeface="微软雅黑" panose="020B0503020204020204" pitchFamily="34" charset="-122"/>
                <a:ea typeface="微软雅黑" panose="020B0503020204020204" pitchFamily="34" charset="-122"/>
              </a:rPr>
              <a:t>全年营收</a:t>
            </a:r>
            <a:r>
              <a:rPr lang="en-US" altLang="zh-CN" sz="1400" b="1" dirty="0">
                <a:solidFill>
                  <a:srgbClr val="D1BB4B"/>
                </a:solidFill>
                <a:latin typeface="微软雅黑" panose="020B0503020204020204" pitchFamily="34" charset="-122"/>
                <a:ea typeface="微软雅黑" panose="020B0503020204020204" pitchFamily="34" charset="-122"/>
                <a:cs typeface="Arial Unicode MS" pitchFamily="34" charset="-122"/>
              </a:rPr>
              <a:t>40.1</a:t>
            </a:r>
            <a:r>
              <a:rPr lang="zh-CN" altLang="en-US" sz="1400" b="1" dirty="0">
                <a:solidFill>
                  <a:srgbClr val="D1BB4B"/>
                </a:solidFill>
                <a:latin typeface="微软雅黑" panose="020B0503020204020204" pitchFamily="34" charset="-122"/>
                <a:ea typeface="微软雅黑" panose="020B0503020204020204" pitchFamily="34" charset="-122"/>
                <a:cs typeface="Arial Unicode MS" pitchFamily="34" charset="-122"/>
              </a:rPr>
              <a:t>亿</a:t>
            </a:r>
            <a:r>
              <a:rPr lang="zh-CN" altLang="en-US" sz="1400" dirty="0">
                <a:latin typeface="微软雅黑" panose="020B0503020204020204" pitchFamily="34" charset="-122"/>
                <a:ea typeface="微软雅黑" panose="020B0503020204020204" pitchFamily="34" charset="-122"/>
              </a:rPr>
              <a:t>元</a:t>
            </a:r>
          </a:p>
        </p:txBody>
      </p:sp>
      <p:cxnSp>
        <p:nvCxnSpPr>
          <p:cNvPr id="31" name="直线连接符 331"/>
          <p:cNvCxnSpPr/>
          <p:nvPr/>
        </p:nvCxnSpPr>
        <p:spPr>
          <a:xfrm>
            <a:off x="9003150" y="4584615"/>
            <a:ext cx="2088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直线连接符 323"/>
          <p:cNvCxnSpPr/>
          <p:nvPr/>
        </p:nvCxnSpPr>
        <p:spPr>
          <a:xfrm>
            <a:off x="6460742" y="4584615"/>
            <a:ext cx="2088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组合 10"/>
          <p:cNvGrpSpPr/>
          <p:nvPr/>
        </p:nvGrpSpPr>
        <p:grpSpPr>
          <a:xfrm>
            <a:off x="5961714" y="4997533"/>
            <a:ext cx="5552898" cy="746665"/>
            <a:chOff x="6036337" y="4536071"/>
            <a:chExt cx="5552898" cy="746665"/>
          </a:xfrm>
        </p:grpSpPr>
        <p:pic>
          <p:nvPicPr>
            <p:cNvPr id="36" name="Picture 2" descr="C:\Users\dailu1\Desktop\VI文件\易车VI+9.28修改\易车VI 9.28修改\易车子品牌logo+slogan列表9.28.jpg"/>
            <p:cNvPicPr>
              <a:picLocks noChangeAspect="1" noChangeArrowheads="1"/>
            </p:cNvPicPr>
            <p:nvPr/>
          </p:nvPicPr>
          <p:blipFill>
            <a:blip r:embed="rId6" cstate="screen"/>
            <a:srcRect/>
            <a:stretch>
              <a:fillRect/>
            </a:stretch>
          </p:blipFill>
          <p:spPr bwMode="auto">
            <a:xfrm>
              <a:off x="6750187" y="5011369"/>
              <a:ext cx="878062" cy="211945"/>
            </a:xfrm>
            <a:prstGeom prst="rect">
              <a:avLst/>
            </a:prstGeom>
            <a:noFill/>
          </p:spPr>
        </p:pic>
        <p:pic>
          <p:nvPicPr>
            <p:cNvPr id="37" name="Picture 1" descr="D:\VI文件\易车logo最终\易车logo最终\易湃\易湃logo_140928.jpg"/>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9371360" y="5000965"/>
              <a:ext cx="447767" cy="236051"/>
            </a:xfrm>
            <a:prstGeom prst="rect">
              <a:avLst/>
            </a:prstGeom>
            <a:noFill/>
          </p:spPr>
        </p:pic>
        <p:pic>
          <p:nvPicPr>
            <p:cNvPr id="38" name="图片 37" descr="huimaiche.jpg"/>
            <p:cNvPicPr>
              <a:picLocks noChangeAspect="1"/>
            </p:cNvPicPr>
            <p:nvPr/>
          </p:nvPicPr>
          <p:blipFill>
            <a:blip r:embed="rId8" cstate="screen"/>
            <a:stretch>
              <a:fillRect/>
            </a:stretch>
          </p:blipFill>
          <p:spPr>
            <a:xfrm>
              <a:off x="7711058" y="5027580"/>
              <a:ext cx="953593" cy="179206"/>
            </a:xfrm>
            <a:prstGeom prst="rect">
              <a:avLst/>
            </a:prstGeom>
          </p:spPr>
        </p:pic>
        <p:pic>
          <p:nvPicPr>
            <p:cNvPr id="39" name="图片 38"/>
            <p:cNvPicPr>
              <a:picLocks noChangeAspect="1"/>
            </p:cNvPicPr>
            <p:nvPr/>
          </p:nvPicPr>
          <p:blipFill rotWithShape="1">
            <a:blip r:embed="rId9" cstate="print">
              <a:clrChange>
                <a:clrFrom>
                  <a:srgbClr val="FFFFFF"/>
                </a:clrFrom>
                <a:clrTo>
                  <a:srgbClr val="FFFFFF">
                    <a:alpha val="0"/>
                  </a:srgbClr>
                </a:clrTo>
              </a:clrChange>
            </a:blip>
            <a:srcRect t="12497"/>
            <a:stretch>
              <a:fillRect/>
            </a:stretch>
          </p:blipFill>
          <p:spPr>
            <a:xfrm>
              <a:off x="9927904" y="4999824"/>
              <a:ext cx="761432" cy="266512"/>
            </a:xfrm>
            <a:prstGeom prst="rect">
              <a:avLst/>
            </a:prstGeom>
          </p:spPr>
        </p:pic>
        <p:pic>
          <p:nvPicPr>
            <p:cNvPr id="40" name="图片 39" descr="Snip20131107_6.png"/>
            <p:cNvPicPr>
              <a:picLocks noChangeAspect="1"/>
            </p:cNvPicPr>
            <p:nvPr/>
          </p:nvPicPr>
          <p:blipFill>
            <a:blip r:embed="rId10" cstate="screen"/>
            <a:stretch>
              <a:fillRect/>
            </a:stretch>
          </p:blipFill>
          <p:spPr>
            <a:xfrm>
              <a:off x="10782263" y="4980029"/>
              <a:ext cx="806972" cy="274307"/>
            </a:xfrm>
            <a:prstGeom prst="rect">
              <a:avLst/>
            </a:prstGeom>
          </p:spPr>
        </p:pic>
        <p:pic>
          <p:nvPicPr>
            <p:cNvPr id="41" name="Picture 2"/>
            <p:cNvPicPr>
              <a:picLocks noChangeAspect="1" noChangeArrowheads="1"/>
            </p:cNvPicPr>
            <p:nvPr/>
          </p:nvPicPr>
          <p:blipFill>
            <a:blip r:embed="rId11" cstate="screen"/>
            <a:srcRect/>
            <a:stretch>
              <a:fillRect/>
            </a:stretch>
          </p:blipFill>
          <p:spPr bwMode="auto">
            <a:xfrm>
              <a:off x="8719176" y="4979369"/>
              <a:ext cx="562799"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矩形 41"/>
            <p:cNvSpPr/>
            <p:nvPr/>
          </p:nvSpPr>
          <p:spPr>
            <a:xfrm>
              <a:off x="8190957" y="4536071"/>
              <a:ext cx="1261884" cy="307777"/>
            </a:xfrm>
            <a:prstGeom prst="rect">
              <a:avLst/>
            </a:prstGeom>
          </p:spPr>
          <p:txBody>
            <a:bodyPr wrap="none">
              <a:spAutoFit/>
            </a:bodyPr>
            <a:lstStyle/>
            <a:p>
              <a:r>
                <a:rPr lang="zh-CN" altLang="en-US" sz="1400" b="1" dirty="0">
                  <a:solidFill>
                    <a:srgbClr val="D1BB4B"/>
                  </a:solidFill>
                  <a:latin typeface="微软雅黑" panose="020B0503020204020204" pitchFamily="34" charset="-122"/>
                  <a:ea typeface="微软雅黑" panose="020B0503020204020204" pitchFamily="34" charset="-122"/>
                  <a:cs typeface="Arial Unicode MS" pitchFamily="34" charset="-122"/>
                </a:rPr>
                <a:t>易车旗下业务</a:t>
              </a:r>
              <a:endParaRPr lang="en-US" altLang="zh-CN" sz="1400" b="1" dirty="0">
                <a:solidFill>
                  <a:srgbClr val="D1BB4B"/>
                </a:solidFill>
                <a:latin typeface="微软雅黑" panose="020B0503020204020204" pitchFamily="34" charset="-122"/>
                <a:ea typeface="微软雅黑" panose="020B0503020204020204" pitchFamily="34" charset="-122"/>
                <a:cs typeface="Arial Unicode MS" pitchFamily="34" charset="-122"/>
              </a:endParaRPr>
            </a:p>
          </p:txBody>
        </p:sp>
        <p:pic>
          <p:nvPicPr>
            <p:cNvPr id="43" name="图片 42" descr="易车logo-01.png"/>
            <p:cNvPicPr>
              <a:picLocks noChangeAspect="1"/>
            </p:cNvPicPr>
            <p:nvPr/>
          </p:nvPicPr>
          <p:blipFill>
            <a:blip r:embed="rId5" cstate="screen"/>
            <a:stretch>
              <a:fillRect/>
            </a:stretch>
          </p:blipFill>
          <p:spPr>
            <a:xfrm>
              <a:off x="6036337" y="5009405"/>
              <a:ext cx="654652" cy="273331"/>
            </a:xfrm>
            <a:prstGeom prst="rect">
              <a:avLst/>
            </a:prstGeom>
          </p:spPr>
        </p:pic>
      </p:grpSp>
      <p:cxnSp>
        <p:nvCxnSpPr>
          <p:cNvPr id="45" name="直线连接符 323"/>
          <p:cNvCxnSpPr/>
          <p:nvPr/>
        </p:nvCxnSpPr>
        <p:spPr>
          <a:xfrm>
            <a:off x="7694783" y="5324383"/>
            <a:ext cx="2088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771761" y="1053778"/>
            <a:ext cx="2648482"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Q70L</a:t>
            </a:r>
            <a:r>
              <a:rPr lang="zh-CN" altLang="en-US" sz="2000" b="1" dirty="0">
                <a:solidFill>
                  <a:srgbClr val="D1BB4B"/>
                </a:solidFill>
                <a:latin typeface="微软雅黑" panose="020B0503020204020204" pitchFamily="34" charset="-122"/>
                <a:ea typeface="微软雅黑" panose="020B0503020204020204" pitchFamily="34" charset="-122"/>
              </a:rPr>
              <a:t>关注度</a:t>
            </a:r>
          </a:p>
        </p:txBody>
      </p:sp>
      <p:graphicFrame>
        <p:nvGraphicFramePr>
          <p:cNvPr id="4" name="图表 3"/>
          <p:cNvGraphicFramePr/>
          <p:nvPr/>
        </p:nvGraphicFramePr>
        <p:xfrm>
          <a:off x="560365" y="1476017"/>
          <a:ext cx="11071274" cy="4446724"/>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4"/>
          <p:cNvSpPr txBox="1"/>
          <p:nvPr/>
        </p:nvSpPr>
        <p:spPr>
          <a:xfrm>
            <a:off x="390783" y="5922741"/>
            <a:ext cx="2855436" cy="276999"/>
          </a:xfrm>
          <a:prstGeom prst="rect">
            <a:avLst/>
          </a:prstGeom>
          <a:noFill/>
        </p:spPr>
        <p:txBody>
          <a:bodyPr wrap="square" rtlCol="0">
            <a:spAutoFit/>
          </a:bodyPr>
          <a:lstStyle/>
          <a:p>
            <a:r>
              <a:rPr lang="zh-CN" altLang="en-US" sz="1200" dirty="0">
                <a:latin typeface="+mn-ea"/>
              </a:rPr>
              <a:t>数据来源：易车指数</a:t>
            </a:r>
            <a:r>
              <a:rPr lang="en-US" altLang="zh-CN" sz="1200" dirty="0">
                <a:latin typeface="+mn-ea"/>
              </a:rPr>
              <a:t>2016</a:t>
            </a:r>
            <a:r>
              <a:rPr lang="zh-CN" altLang="en-US" sz="1200" dirty="0">
                <a:latin typeface="+mn-ea"/>
              </a:rPr>
              <a:t>年</a:t>
            </a:r>
            <a:r>
              <a:rPr lang="en-US" altLang="zh-CN" sz="1200" dirty="0">
                <a:latin typeface="+mn-ea"/>
              </a:rPr>
              <a:t>1-11</a:t>
            </a:r>
            <a:r>
              <a:rPr lang="zh-CN" altLang="en-US" sz="1200" dirty="0">
                <a:latin typeface="+mn-ea"/>
              </a:rPr>
              <a:t>月数据</a:t>
            </a:r>
          </a:p>
        </p:txBody>
      </p:sp>
      <p:sp>
        <p:nvSpPr>
          <p:cNvPr id="6" name="文本框 5"/>
          <p:cNvSpPr txBox="1"/>
          <p:nvPr/>
        </p:nvSpPr>
        <p:spPr>
          <a:xfrm>
            <a:off x="3445275" y="1394595"/>
            <a:ext cx="5301451" cy="307777"/>
          </a:xfrm>
          <a:prstGeom prst="rect">
            <a:avLst/>
          </a:prstGeom>
          <a:noFill/>
        </p:spPr>
        <p:txBody>
          <a:bodyPr wrap="none" rtlCol="0">
            <a:spAutoFit/>
          </a:bodyPr>
          <a:lstStyle/>
          <a:p>
            <a:pPr algn="ct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lt"/>
              </a:rPr>
              <a:t>第四季度</a:t>
            </a:r>
            <a:r>
              <a:rPr lang="en-US" altLang="zh-CN" sz="1400" dirty="0">
                <a:solidFill>
                  <a:schemeClr val="bg2">
                    <a:lumMod val="25000"/>
                  </a:schemeClr>
                </a:solidFill>
                <a:latin typeface="微软雅黑" panose="020B0503020204020204" pitchFamily="34" charset="-122"/>
                <a:ea typeface="微软雅黑" panose="020B0503020204020204" pitchFamily="34" charset="-122"/>
                <a:sym typeface="+mn-lt"/>
              </a:rPr>
              <a:t>Q70L</a:t>
            </a: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lt"/>
              </a:rPr>
              <a:t>关注度出现较大提升，但与竞品相比仍有明显差距</a:t>
            </a:r>
          </a:p>
        </p:txBody>
      </p:sp>
      <p:pic>
        <p:nvPicPr>
          <p:cNvPr id="8" name="内容占位符 21">
            <a:extLst>
              <a:ext uri="{FF2B5EF4-FFF2-40B4-BE49-F238E27FC236}">
                <a16:creationId xmlns:a16="http://schemas.microsoft.com/office/drawing/2014/main" id="{A7618696-F0A9-497B-A1F3-75D90F364E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771761" y="1053778"/>
            <a:ext cx="2648482"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Q70L</a:t>
            </a:r>
            <a:r>
              <a:rPr lang="zh-CN" altLang="en-US" sz="2000" b="1" dirty="0">
                <a:solidFill>
                  <a:srgbClr val="D1BB4B"/>
                </a:solidFill>
                <a:latin typeface="微软雅黑" panose="020B0503020204020204" pitchFamily="34" charset="-122"/>
                <a:ea typeface="微软雅黑" panose="020B0503020204020204" pitchFamily="34" charset="-122"/>
              </a:rPr>
              <a:t>转化率</a:t>
            </a:r>
          </a:p>
        </p:txBody>
      </p:sp>
      <p:graphicFrame>
        <p:nvGraphicFramePr>
          <p:cNvPr id="4" name="图表 3"/>
          <p:cNvGraphicFramePr/>
          <p:nvPr/>
        </p:nvGraphicFramePr>
        <p:xfrm>
          <a:off x="2065587" y="2273615"/>
          <a:ext cx="1829972" cy="26882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表格 34"/>
          <p:cNvGraphicFramePr>
            <a:graphicFrameLocks noGrp="1"/>
          </p:cNvGraphicFramePr>
          <p:nvPr/>
        </p:nvGraphicFramePr>
        <p:xfrm>
          <a:off x="919229" y="2451592"/>
          <a:ext cx="1058435" cy="3121852"/>
        </p:xfrm>
        <a:graphic>
          <a:graphicData uri="http://schemas.openxmlformats.org/drawingml/2006/table">
            <a:tbl>
              <a:tblPr/>
              <a:tblGrid>
                <a:gridCol w="1058435">
                  <a:extLst>
                    <a:ext uri="{9D8B030D-6E8A-4147-A177-3AD203B41FA5}">
                      <a16:colId xmlns:a16="http://schemas.microsoft.com/office/drawing/2014/main" val="20000"/>
                    </a:ext>
                  </a:extLst>
                </a:gridCol>
              </a:tblGrid>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级别</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车型</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报价</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订单</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6" name="TextBox 56"/>
          <p:cNvSpPr txBox="1"/>
          <p:nvPr/>
        </p:nvSpPr>
        <p:spPr>
          <a:xfrm>
            <a:off x="1833573" y="1884173"/>
            <a:ext cx="2743203" cy="369332"/>
          </a:xfrm>
          <a:prstGeom prst="rect">
            <a:avLst/>
          </a:prstGeom>
          <a:noFill/>
        </p:spPr>
        <p:txBody>
          <a:bodyPr wrap="square" lIns="121909" tIns="60954" rIns="121909" bIns="60954" rtlCol="0">
            <a:spAutoFit/>
          </a:bodyPr>
          <a:lstStyle/>
          <a:p>
            <a:pPr algn="ctr" defTabSz="1218565"/>
            <a:r>
              <a:rPr lang="en-US" altLang="zh-CN" sz="1600" b="1" dirty="0">
                <a:solidFill>
                  <a:prstClr val="black"/>
                </a:solidFill>
                <a:latin typeface="微软雅黑" panose="020B0503020204020204" pitchFamily="34" charset="-122"/>
                <a:ea typeface="微软雅黑" panose="020B0503020204020204" pitchFamily="34" charset="-122"/>
              </a:rPr>
              <a:t>Q70L</a:t>
            </a:r>
          </a:p>
        </p:txBody>
      </p:sp>
      <p:sp>
        <p:nvSpPr>
          <p:cNvPr id="7" name="TextBox 17"/>
          <p:cNvSpPr txBox="1"/>
          <p:nvPr/>
        </p:nvSpPr>
        <p:spPr>
          <a:xfrm>
            <a:off x="8888114" y="1884173"/>
            <a:ext cx="2168647" cy="369332"/>
          </a:xfrm>
          <a:prstGeom prst="rect">
            <a:avLst/>
          </a:prstGeom>
          <a:noFill/>
        </p:spPr>
        <p:txBody>
          <a:bodyPr wrap="square" lIns="121909" tIns="60954" rIns="121909" bIns="60954" rtlCol="0">
            <a:spAutoFit/>
          </a:bodyPr>
          <a:lstStyle/>
          <a:p>
            <a:pPr algn="ctr" defTabSz="1218565"/>
            <a:r>
              <a:rPr lang="zh-CN" altLang="en-US" sz="1600" b="1" dirty="0">
                <a:solidFill>
                  <a:prstClr val="black"/>
                </a:solidFill>
                <a:latin typeface="微软雅黑" panose="020B0503020204020204" pitchFamily="34" charset="-122"/>
                <a:ea typeface="微软雅黑" panose="020B0503020204020204" pitchFamily="34" charset="-122"/>
              </a:rPr>
              <a:t>雷克萨斯</a:t>
            </a:r>
            <a:r>
              <a:rPr lang="en-US" altLang="zh-CN" sz="1600" b="1" dirty="0">
                <a:solidFill>
                  <a:prstClr val="black"/>
                </a:solidFill>
                <a:latin typeface="微软雅黑" panose="020B0503020204020204" pitchFamily="34" charset="-122"/>
                <a:ea typeface="微软雅黑" panose="020B0503020204020204" pitchFamily="34" charset="-122"/>
              </a:rPr>
              <a:t>ES</a:t>
            </a:r>
          </a:p>
        </p:txBody>
      </p:sp>
      <p:sp>
        <p:nvSpPr>
          <p:cNvPr id="8" name="TextBox 18"/>
          <p:cNvSpPr txBox="1"/>
          <p:nvPr/>
        </p:nvSpPr>
        <p:spPr>
          <a:xfrm>
            <a:off x="4157809" y="1884173"/>
            <a:ext cx="2330039" cy="369332"/>
          </a:xfrm>
          <a:prstGeom prst="rect">
            <a:avLst/>
          </a:prstGeom>
          <a:noFill/>
        </p:spPr>
        <p:txBody>
          <a:bodyPr wrap="square" lIns="121909" tIns="60954" rIns="121909" bIns="60954" rtlCol="0">
            <a:spAutoFit/>
          </a:bodyPr>
          <a:lstStyle/>
          <a:p>
            <a:pPr algn="ctr" defTabSz="1218565"/>
            <a:r>
              <a:rPr lang="en-US" altLang="zh-CN" sz="1600" b="1" dirty="0">
                <a:solidFill>
                  <a:prstClr val="black"/>
                </a:solidFill>
                <a:latin typeface="微软雅黑" panose="020B0503020204020204" pitchFamily="34" charset="-122"/>
                <a:ea typeface="微软雅黑" panose="020B0503020204020204" pitchFamily="34" charset="-122"/>
              </a:rPr>
              <a:t>A6L</a:t>
            </a:r>
          </a:p>
        </p:txBody>
      </p:sp>
      <p:sp>
        <p:nvSpPr>
          <p:cNvPr id="9" name="TextBox 22"/>
          <p:cNvSpPr txBox="1"/>
          <p:nvPr/>
        </p:nvSpPr>
        <p:spPr>
          <a:xfrm>
            <a:off x="6487847" y="1884173"/>
            <a:ext cx="2226039" cy="369332"/>
          </a:xfrm>
          <a:prstGeom prst="rect">
            <a:avLst/>
          </a:prstGeom>
          <a:noFill/>
        </p:spPr>
        <p:txBody>
          <a:bodyPr wrap="square" lIns="121909" tIns="60954" rIns="121909" bIns="60954" rtlCol="0">
            <a:spAutoFit/>
          </a:bodyPr>
          <a:lstStyle/>
          <a:p>
            <a:pPr algn="ctr" defTabSz="1218565"/>
            <a:r>
              <a:rPr lang="zh-CN" altLang="en-US" sz="1600" b="1" dirty="0">
                <a:solidFill>
                  <a:prstClr val="black"/>
                </a:solidFill>
                <a:latin typeface="微软雅黑" panose="020B0503020204020204" pitchFamily="34" charset="-122"/>
                <a:ea typeface="微软雅黑" panose="020B0503020204020204" pitchFamily="34" charset="-122"/>
              </a:rPr>
              <a:t>宝马</a:t>
            </a:r>
            <a:r>
              <a:rPr lang="en-US" altLang="zh-CN" sz="1600" b="1" dirty="0">
                <a:solidFill>
                  <a:prstClr val="black"/>
                </a:solidFill>
                <a:latin typeface="微软雅黑" panose="020B0503020204020204" pitchFamily="34" charset="-122"/>
                <a:ea typeface="微软雅黑" panose="020B0503020204020204" pitchFamily="34" charset="-122"/>
              </a:rPr>
              <a:t>5</a:t>
            </a:r>
            <a:r>
              <a:rPr lang="zh-CN" altLang="en-US" sz="1600" b="1" dirty="0">
                <a:solidFill>
                  <a:prstClr val="black"/>
                </a:solidFill>
                <a:latin typeface="微软雅黑" panose="020B0503020204020204" pitchFamily="34" charset="-122"/>
                <a:ea typeface="微软雅黑" panose="020B0503020204020204" pitchFamily="34" charset="-122"/>
              </a:rPr>
              <a:t>系</a:t>
            </a:r>
            <a:endParaRPr lang="en-US" altLang="zh-CN" sz="1600" b="1" dirty="0">
              <a:solidFill>
                <a:prstClr val="black"/>
              </a:solidFill>
              <a:latin typeface="微软雅黑" panose="020B0503020204020204" pitchFamily="34" charset="-122"/>
              <a:ea typeface="微软雅黑" panose="020B0503020204020204" pitchFamily="34" charset="-122"/>
            </a:endParaRPr>
          </a:p>
        </p:txBody>
      </p:sp>
      <p:grpSp>
        <p:nvGrpSpPr>
          <p:cNvPr id="10" name="Group 30"/>
          <p:cNvGrpSpPr/>
          <p:nvPr/>
        </p:nvGrpSpPr>
        <p:grpSpPr>
          <a:xfrm>
            <a:off x="3488827" y="2848734"/>
            <a:ext cx="1270831" cy="2523331"/>
            <a:chOff x="1836574" y="2339512"/>
            <a:chExt cx="1059026" cy="2102776"/>
          </a:xfrm>
        </p:grpSpPr>
        <p:sp>
          <p:nvSpPr>
            <p:cNvPr id="11"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effectLst/>
                <a:uLnTx/>
                <a:uFillTx/>
                <a:latin typeface="Arial" panose="020B0604020202020204" pitchFamily="34" charset="0"/>
                <a:ea typeface="黑体" panose="02010609060101010101" pitchFamily="49" charset="-122"/>
              </a:endParaRPr>
            </a:p>
          </p:txBody>
        </p:sp>
        <p:sp>
          <p:nvSpPr>
            <p:cNvPr id="12"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effectLst/>
                <a:uLnTx/>
                <a:uFillTx/>
                <a:latin typeface="Arial" panose="020B0604020202020204" pitchFamily="34" charset="0"/>
                <a:ea typeface="黑体" panose="02010609060101010101" pitchFamily="49" charset="-122"/>
              </a:endParaRPr>
            </a:p>
          </p:txBody>
        </p:sp>
        <p:sp>
          <p:nvSpPr>
            <p:cNvPr id="13"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2.15%</a:t>
              </a:r>
            </a:p>
          </p:txBody>
        </p:sp>
        <p:sp>
          <p:nvSpPr>
            <p:cNvPr id="14"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effectLst/>
                <a:uLnTx/>
                <a:uFillTx/>
                <a:latin typeface="Arial" panose="020B0604020202020204" pitchFamily="34" charset="0"/>
                <a:ea typeface="黑体" panose="02010609060101010101" pitchFamily="49" charset="-122"/>
              </a:endParaRPr>
            </a:p>
          </p:txBody>
        </p:sp>
        <p:sp>
          <p:nvSpPr>
            <p:cNvPr id="15" name="Text Box 19"/>
            <p:cNvSpPr txBox="1">
              <a:spLocks noChangeArrowheads="1"/>
            </p:cNvSpPr>
            <p:nvPr/>
          </p:nvSpPr>
          <p:spPr bwMode="auto">
            <a:xfrm>
              <a:off x="2057400" y="3390900"/>
              <a:ext cx="838200"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13.95%</a:t>
              </a:r>
            </a:p>
          </p:txBody>
        </p:sp>
        <p:sp>
          <p:nvSpPr>
            <p:cNvPr id="16"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4.05%</a:t>
              </a:r>
            </a:p>
          </p:txBody>
        </p:sp>
      </p:grpSp>
      <p:grpSp>
        <p:nvGrpSpPr>
          <p:cNvPr id="17" name="Group 41"/>
          <p:cNvGrpSpPr/>
          <p:nvPr/>
        </p:nvGrpSpPr>
        <p:grpSpPr>
          <a:xfrm>
            <a:off x="5831702" y="2842999"/>
            <a:ext cx="1270831" cy="2523331"/>
            <a:chOff x="1836574" y="2339512"/>
            <a:chExt cx="1059026" cy="2102776"/>
          </a:xfrm>
        </p:grpSpPr>
        <p:sp>
          <p:nvSpPr>
            <p:cNvPr id="18"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19"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0"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35.71%</a:t>
              </a:r>
            </a:p>
          </p:txBody>
        </p:sp>
        <p:sp>
          <p:nvSpPr>
            <p:cNvPr id="21"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2" name="Text Box 19"/>
            <p:cNvSpPr txBox="1">
              <a:spLocks noChangeArrowheads="1"/>
            </p:cNvSpPr>
            <p:nvPr/>
          </p:nvSpPr>
          <p:spPr bwMode="auto">
            <a:xfrm>
              <a:off x="2057400" y="33909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16.66%</a:t>
              </a:r>
            </a:p>
          </p:txBody>
        </p:sp>
        <p:sp>
          <p:nvSpPr>
            <p:cNvPr id="23"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15.55%</a:t>
              </a:r>
            </a:p>
          </p:txBody>
        </p:sp>
      </p:grpSp>
      <p:grpSp>
        <p:nvGrpSpPr>
          <p:cNvPr id="24" name="Group 50"/>
          <p:cNvGrpSpPr/>
          <p:nvPr/>
        </p:nvGrpSpPr>
        <p:grpSpPr>
          <a:xfrm>
            <a:off x="8174575" y="2848734"/>
            <a:ext cx="1270831" cy="2523331"/>
            <a:chOff x="1836574" y="2339512"/>
            <a:chExt cx="1059026" cy="2102776"/>
          </a:xfrm>
        </p:grpSpPr>
        <p:sp>
          <p:nvSpPr>
            <p:cNvPr id="25"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6"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7"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24.87%</a:t>
              </a:r>
            </a:p>
          </p:txBody>
        </p:sp>
        <p:sp>
          <p:nvSpPr>
            <p:cNvPr id="28"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9" name="Text Box 19"/>
            <p:cNvSpPr txBox="1">
              <a:spLocks noChangeArrowheads="1"/>
            </p:cNvSpPr>
            <p:nvPr/>
          </p:nvSpPr>
          <p:spPr bwMode="auto">
            <a:xfrm>
              <a:off x="2057400" y="33909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15.34%</a:t>
              </a:r>
            </a:p>
          </p:txBody>
        </p:sp>
        <p:sp>
          <p:nvSpPr>
            <p:cNvPr id="30"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15.70%</a:t>
              </a:r>
            </a:p>
          </p:txBody>
        </p:sp>
      </p:grpSp>
      <p:grpSp>
        <p:nvGrpSpPr>
          <p:cNvPr id="31" name="Group 58"/>
          <p:cNvGrpSpPr/>
          <p:nvPr/>
        </p:nvGrpSpPr>
        <p:grpSpPr>
          <a:xfrm>
            <a:off x="10517451" y="2842999"/>
            <a:ext cx="1270831" cy="2523331"/>
            <a:chOff x="1836574" y="2339512"/>
            <a:chExt cx="1059026" cy="2102776"/>
          </a:xfrm>
        </p:grpSpPr>
        <p:sp>
          <p:nvSpPr>
            <p:cNvPr id="32"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3"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4"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9.04%</a:t>
              </a:r>
            </a:p>
          </p:txBody>
        </p:sp>
        <p:sp>
          <p:nvSpPr>
            <p:cNvPr id="35"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6" name="Text Box 19"/>
            <p:cNvSpPr txBox="1">
              <a:spLocks noChangeArrowheads="1"/>
            </p:cNvSpPr>
            <p:nvPr/>
          </p:nvSpPr>
          <p:spPr bwMode="auto">
            <a:xfrm>
              <a:off x="2057400" y="33909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00B050"/>
                  </a:solidFill>
                  <a:effectLst/>
                  <a:uLnTx/>
                  <a:uFillTx/>
                  <a:latin typeface="Arial" panose="020B0604020202020204" pitchFamily="34" charset="0"/>
                  <a:ea typeface="黑体" panose="02010609060101010101" pitchFamily="49" charset="-122"/>
                  <a:cs typeface="Arial" panose="020B0604020202020204" pitchFamily="34" charset="0"/>
                </a:rPr>
                <a:t>10.36%</a:t>
              </a:r>
            </a:p>
          </p:txBody>
        </p:sp>
        <p:sp>
          <p:nvSpPr>
            <p:cNvPr id="37"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14.96%</a:t>
              </a:r>
            </a:p>
          </p:txBody>
        </p:sp>
      </p:grpSp>
      <p:graphicFrame>
        <p:nvGraphicFramePr>
          <p:cNvPr id="38" name="图表 37"/>
          <p:cNvGraphicFramePr/>
          <p:nvPr/>
        </p:nvGraphicFramePr>
        <p:xfrm>
          <a:off x="2065587" y="3105227"/>
          <a:ext cx="1829972" cy="2688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图表 38"/>
          <p:cNvGraphicFramePr/>
          <p:nvPr/>
        </p:nvGraphicFramePr>
        <p:xfrm>
          <a:off x="4404251" y="2273615"/>
          <a:ext cx="1829972" cy="26882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图表 39"/>
          <p:cNvGraphicFramePr/>
          <p:nvPr/>
        </p:nvGraphicFramePr>
        <p:xfrm>
          <a:off x="6742914" y="2273615"/>
          <a:ext cx="1829972" cy="26882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1" name="图表 40"/>
          <p:cNvGraphicFramePr/>
          <p:nvPr/>
        </p:nvGraphicFramePr>
        <p:xfrm>
          <a:off x="9081575" y="2273615"/>
          <a:ext cx="1829972" cy="26882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2" name="图表 41"/>
          <p:cNvGraphicFramePr/>
          <p:nvPr/>
        </p:nvGraphicFramePr>
        <p:xfrm>
          <a:off x="4404251" y="3105227"/>
          <a:ext cx="1829972" cy="26882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3" name="图表 42"/>
          <p:cNvGraphicFramePr/>
          <p:nvPr/>
        </p:nvGraphicFramePr>
        <p:xfrm>
          <a:off x="6742914" y="3105227"/>
          <a:ext cx="1829972" cy="268829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4" name="图表 43"/>
          <p:cNvGraphicFramePr/>
          <p:nvPr/>
        </p:nvGraphicFramePr>
        <p:xfrm>
          <a:off x="9081575" y="3105227"/>
          <a:ext cx="1829972" cy="2688299"/>
        </p:xfrm>
        <a:graphic>
          <a:graphicData uri="http://schemas.openxmlformats.org/drawingml/2006/chart">
            <c:chart xmlns:c="http://schemas.openxmlformats.org/drawingml/2006/chart" xmlns:r="http://schemas.openxmlformats.org/officeDocument/2006/relationships" r:id="rId9"/>
          </a:graphicData>
        </a:graphic>
      </p:graphicFrame>
      <p:sp>
        <p:nvSpPr>
          <p:cNvPr id="45" name="下箭头 73"/>
          <p:cNvSpPr/>
          <p:nvPr/>
        </p:nvSpPr>
        <p:spPr>
          <a:xfrm>
            <a:off x="573237" y="2019445"/>
            <a:ext cx="576064" cy="3767569"/>
          </a:xfrm>
          <a:prstGeom prst="downArrow">
            <a:avLst/>
          </a:prstGeom>
          <a:solidFill>
            <a:sysClr val="window" lastClr="FFFFFF">
              <a:lumMod val="65000"/>
            </a:sysClr>
          </a:solidFill>
          <a:ln w="25400" cap="flat" cmpd="sng" algn="ctr">
            <a:noFill/>
            <a:prstDash val="solid"/>
          </a:ln>
          <a:effectLst/>
        </p:spPr>
        <p:txBody>
          <a:bodyPr lIns="121906" tIns="60953" rIns="121906" bIns="60953"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文本框 4"/>
          <p:cNvSpPr txBox="1"/>
          <p:nvPr/>
        </p:nvSpPr>
        <p:spPr>
          <a:xfrm>
            <a:off x="620645" y="3075559"/>
            <a:ext cx="477025" cy="1277259"/>
          </a:xfrm>
          <a:prstGeom prst="rect">
            <a:avLst/>
          </a:prstGeom>
          <a:noFill/>
        </p:spPr>
        <p:txBody>
          <a:bodyPr vert="eaVert" wrap="none" lIns="121906" tIns="60953" rIns="121906" bIns="60953" rtlCol="0">
            <a:spAutoFit/>
          </a:bodyPr>
          <a:lstStyle/>
          <a:p>
            <a:pPr defTabSz="913765"/>
            <a:r>
              <a:rPr lang="zh-CN" altLang="en-US" sz="1500" dirty="0">
                <a:solidFill>
                  <a:prstClr val="white"/>
                </a:solidFill>
                <a:latin typeface="微软雅黑" panose="020B0503020204020204" pitchFamily="34" charset="-122"/>
                <a:ea typeface="微软雅黑" panose="020B0503020204020204" pitchFamily="34" charset="-122"/>
              </a:rPr>
              <a:t>潜客转化漏斗</a:t>
            </a:r>
          </a:p>
        </p:txBody>
      </p:sp>
      <p:sp>
        <p:nvSpPr>
          <p:cNvPr id="47" name="矩形 46"/>
          <p:cNvSpPr/>
          <p:nvPr/>
        </p:nvSpPr>
        <p:spPr>
          <a:xfrm>
            <a:off x="1051986" y="3075561"/>
            <a:ext cx="1107996" cy="276999"/>
          </a:xfrm>
          <a:prstGeom prst="rect">
            <a:avLst/>
          </a:prstGeom>
        </p:spPr>
        <p:txBody>
          <a:bodyPr wrap="none" lIns="91436" tIns="45718" rIns="91436" bIns="45718">
            <a:spAutoFit/>
          </a:bodyPr>
          <a:lstStyle/>
          <a:p>
            <a:pPr defTabSz="913765"/>
            <a:r>
              <a:rPr lang="zh-CN" altLang="en-US" sz="1200" dirty="0">
                <a:solidFill>
                  <a:prstClr val="white">
                    <a:lumMod val="50000"/>
                  </a:prstClr>
                </a:solidFill>
                <a:latin typeface="微软雅黑" panose="020B0503020204020204" pitchFamily="34" charset="-122"/>
                <a:ea typeface="微软雅黑" panose="020B0503020204020204" pitchFamily="34" charset="-122"/>
              </a:rPr>
              <a:t>关注度转化率</a:t>
            </a:r>
          </a:p>
        </p:txBody>
      </p:sp>
      <p:sp>
        <p:nvSpPr>
          <p:cNvPr id="48" name="矩形 47"/>
          <p:cNvSpPr/>
          <p:nvPr/>
        </p:nvSpPr>
        <p:spPr>
          <a:xfrm>
            <a:off x="1051986" y="3826323"/>
            <a:ext cx="1261884" cy="276999"/>
          </a:xfrm>
          <a:prstGeom prst="rect">
            <a:avLst/>
          </a:prstGeom>
        </p:spPr>
        <p:txBody>
          <a:bodyPr wrap="none" lIns="91436" tIns="45718" rIns="91436" bIns="45718">
            <a:spAutoFit/>
          </a:bodyPr>
          <a:lstStyle/>
          <a:p>
            <a:pPr defTabSz="913765"/>
            <a:r>
              <a:rPr lang="zh-CN" altLang="en-US" sz="1200" dirty="0">
                <a:solidFill>
                  <a:prstClr val="white">
                    <a:lumMod val="50000"/>
                  </a:prstClr>
                </a:solidFill>
                <a:latin typeface="微软雅黑" panose="020B0503020204020204" pitchFamily="34" charset="-122"/>
                <a:ea typeface="微软雅黑" panose="020B0503020204020204" pitchFamily="34" charset="-122"/>
              </a:rPr>
              <a:t>购车意向转化率</a:t>
            </a:r>
          </a:p>
        </p:txBody>
      </p:sp>
      <p:sp>
        <p:nvSpPr>
          <p:cNvPr id="49" name="矩形 48"/>
          <p:cNvSpPr/>
          <p:nvPr/>
        </p:nvSpPr>
        <p:spPr>
          <a:xfrm>
            <a:off x="1051985" y="4590876"/>
            <a:ext cx="954107" cy="276999"/>
          </a:xfrm>
          <a:prstGeom prst="rect">
            <a:avLst/>
          </a:prstGeom>
        </p:spPr>
        <p:txBody>
          <a:bodyPr wrap="none" lIns="91436" tIns="45718" rIns="91436" bIns="45718">
            <a:spAutoFit/>
          </a:bodyPr>
          <a:lstStyle/>
          <a:p>
            <a:pPr defTabSz="913765"/>
            <a:r>
              <a:rPr lang="zh-CN" altLang="en-US" sz="1200" dirty="0">
                <a:solidFill>
                  <a:prstClr val="white">
                    <a:lumMod val="50000"/>
                  </a:prstClr>
                </a:solidFill>
                <a:latin typeface="微软雅黑" panose="020B0503020204020204" pitchFamily="34" charset="-122"/>
                <a:ea typeface="微软雅黑" panose="020B0503020204020204" pitchFamily="34" charset="-122"/>
              </a:rPr>
              <a:t>商机转化率</a:t>
            </a:r>
          </a:p>
        </p:txBody>
      </p:sp>
      <p:sp>
        <p:nvSpPr>
          <p:cNvPr id="50" name="文本框 49"/>
          <p:cNvSpPr txBox="1"/>
          <p:nvPr/>
        </p:nvSpPr>
        <p:spPr>
          <a:xfrm>
            <a:off x="532623" y="5878113"/>
            <a:ext cx="2855436" cy="276999"/>
          </a:xfrm>
          <a:prstGeom prst="rect">
            <a:avLst/>
          </a:prstGeom>
          <a:noFill/>
        </p:spPr>
        <p:txBody>
          <a:bodyPr wrap="square" rtlCol="0">
            <a:spAutoFit/>
          </a:bodyPr>
          <a:lstStyle/>
          <a:p>
            <a:r>
              <a:rPr lang="zh-CN" altLang="en-US" sz="1200" dirty="0">
                <a:latin typeface="+mn-ea"/>
              </a:rPr>
              <a:t>数据来源：易车指数</a:t>
            </a:r>
            <a:r>
              <a:rPr lang="en-US" altLang="zh-CN" sz="1200" dirty="0">
                <a:latin typeface="+mn-ea"/>
              </a:rPr>
              <a:t>2016</a:t>
            </a:r>
            <a:r>
              <a:rPr lang="zh-CN" altLang="en-US" sz="1200" dirty="0">
                <a:latin typeface="+mn-ea"/>
              </a:rPr>
              <a:t>年</a:t>
            </a:r>
            <a:r>
              <a:rPr lang="en-US" altLang="zh-CN" sz="1200" dirty="0">
                <a:latin typeface="+mn-ea"/>
              </a:rPr>
              <a:t>1-11</a:t>
            </a:r>
            <a:r>
              <a:rPr lang="zh-CN" altLang="en-US" sz="1200" dirty="0">
                <a:latin typeface="+mn-ea"/>
              </a:rPr>
              <a:t>月数据</a:t>
            </a:r>
          </a:p>
        </p:txBody>
      </p:sp>
      <p:sp>
        <p:nvSpPr>
          <p:cNvPr id="51" name="文本框 50"/>
          <p:cNvSpPr txBox="1"/>
          <p:nvPr/>
        </p:nvSpPr>
        <p:spPr>
          <a:xfrm>
            <a:off x="2008984" y="1463242"/>
            <a:ext cx="8174033" cy="307777"/>
          </a:xfrm>
          <a:prstGeom prst="rect">
            <a:avLst/>
          </a:prstGeom>
          <a:noFill/>
        </p:spPr>
        <p:txBody>
          <a:bodyPr wrap="none" rtlCol="0">
            <a:spAutoFit/>
          </a:bodyPr>
          <a:lstStyle/>
          <a:p>
            <a:pPr algn="ctr"/>
            <a:r>
              <a:rPr lang="en-US" altLang="zh-CN" sz="1400" dirty="0">
                <a:solidFill>
                  <a:schemeClr val="bg2">
                    <a:lumMod val="25000"/>
                  </a:schemeClr>
                </a:solidFill>
                <a:latin typeface="微软雅黑" panose="020B0503020204020204" pitchFamily="34" charset="-122"/>
                <a:ea typeface="微软雅黑" panose="020B0503020204020204" pitchFamily="34" charset="-122"/>
                <a:sym typeface="+mn-lt"/>
              </a:rPr>
              <a:t>Q70L</a:t>
            </a: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lt"/>
              </a:rPr>
              <a:t>在购车意向转化率方面表现尚可，但在关注度转化率环节的巨大差距将严重影响最终的订单数量</a:t>
            </a:r>
          </a:p>
        </p:txBody>
      </p:sp>
      <p:pic>
        <p:nvPicPr>
          <p:cNvPr id="53" name="内容占位符 21">
            <a:extLst>
              <a:ext uri="{FF2B5EF4-FFF2-40B4-BE49-F238E27FC236}">
                <a16:creationId xmlns:a16="http://schemas.microsoft.com/office/drawing/2014/main" id="{11E55A5C-9E93-44B1-BA00-A37BD677E8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626978" y="1053778"/>
            <a:ext cx="2938048"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QX30</a:t>
            </a:r>
            <a:r>
              <a:rPr lang="zh-CN" altLang="en-US" sz="2000" b="1" dirty="0">
                <a:solidFill>
                  <a:srgbClr val="D1BB4B"/>
                </a:solidFill>
                <a:latin typeface="微软雅黑" panose="020B0503020204020204" pitchFamily="34" charset="-122"/>
                <a:ea typeface="微软雅黑" panose="020B0503020204020204" pitchFamily="34" charset="-122"/>
              </a:rPr>
              <a:t>竞争环境</a:t>
            </a:r>
          </a:p>
        </p:txBody>
      </p:sp>
      <p:grpSp>
        <p:nvGrpSpPr>
          <p:cNvPr id="9" name="组合 8"/>
          <p:cNvGrpSpPr/>
          <p:nvPr/>
        </p:nvGrpSpPr>
        <p:grpSpPr>
          <a:xfrm>
            <a:off x="620645" y="1609907"/>
            <a:ext cx="10840886" cy="4694524"/>
            <a:chOff x="187892" y="1638824"/>
            <a:chExt cx="11516428" cy="4987059"/>
          </a:xfrm>
        </p:grpSpPr>
        <p:graphicFrame>
          <p:nvGraphicFramePr>
            <p:cNvPr id="4" name="图表 3"/>
            <p:cNvGraphicFramePr/>
            <p:nvPr/>
          </p:nvGraphicFramePr>
          <p:xfrm>
            <a:off x="187892" y="1638824"/>
            <a:ext cx="11516428" cy="4987059"/>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直接连接符 4"/>
            <p:cNvCxnSpPr/>
            <p:nvPr/>
          </p:nvCxnSpPr>
          <p:spPr>
            <a:xfrm flipV="1">
              <a:off x="1097280" y="1866370"/>
              <a:ext cx="10311618" cy="3408859"/>
            </a:xfrm>
            <a:prstGeom prst="line">
              <a:avLst/>
            </a:prstGeom>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9847384" y="3664169"/>
              <a:ext cx="1561514" cy="359651"/>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对比弱势区</a:t>
              </a:r>
            </a:p>
          </p:txBody>
        </p:sp>
        <p:sp>
          <p:nvSpPr>
            <p:cNvPr id="7" name="文本框 6"/>
            <p:cNvSpPr txBox="1"/>
            <p:nvPr/>
          </p:nvSpPr>
          <p:spPr>
            <a:xfrm>
              <a:off x="1239348" y="2795705"/>
              <a:ext cx="1561514" cy="359651"/>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对比强势区</a:t>
              </a:r>
            </a:p>
          </p:txBody>
        </p:sp>
      </p:grpSp>
      <p:sp>
        <p:nvSpPr>
          <p:cNvPr id="8" name="文本框 7"/>
          <p:cNvSpPr txBox="1"/>
          <p:nvPr/>
        </p:nvSpPr>
        <p:spPr>
          <a:xfrm>
            <a:off x="393124" y="5907826"/>
            <a:ext cx="2855436" cy="276999"/>
          </a:xfrm>
          <a:prstGeom prst="rect">
            <a:avLst/>
          </a:prstGeom>
          <a:noFill/>
        </p:spPr>
        <p:txBody>
          <a:bodyPr wrap="square" rtlCol="0">
            <a:spAutoFit/>
          </a:bodyPr>
          <a:lstStyle/>
          <a:p>
            <a:r>
              <a:rPr lang="zh-CN" altLang="en-US" sz="1200" dirty="0">
                <a:latin typeface="+mn-ea"/>
              </a:rPr>
              <a:t>数据来源：易车数据研究</a:t>
            </a:r>
          </a:p>
        </p:txBody>
      </p:sp>
      <p:sp>
        <p:nvSpPr>
          <p:cNvPr id="11" name="文本框 10"/>
          <p:cNvSpPr txBox="1"/>
          <p:nvPr/>
        </p:nvSpPr>
        <p:spPr>
          <a:xfrm>
            <a:off x="2030175" y="1464129"/>
            <a:ext cx="8131650" cy="276999"/>
          </a:xfrm>
          <a:prstGeom prst="rect">
            <a:avLst/>
          </a:prstGeom>
          <a:noFill/>
        </p:spPr>
        <p:txBody>
          <a:bodyPr wrap="none" rtlCol="0">
            <a:spAutoFit/>
          </a:bodyPr>
          <a:lstStyle/>
          <a:p>
            <a:pPr algn="ct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由于上市时间较短，</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QX30</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在被动对比方面的比例较低，现阶段与</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QX30</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形成强竞争关系的车型主要为</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GLA</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Q3</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CDX</a:t>
            </a:r>
            <a:endPar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626978" y="1053778"/>
            <a:ext cx="2938048"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QX30</a:t>
            </a:r>
            <a:r>
              <a:rPr lang="zh-CN" altLang="en-US" sz="2000" b="1" dirty="0">
                <a:solidFill>
                  <a:srgbClr val="D1BB4B"/>
                </a:solidFill>
                <a:latin typeface="微软雅黑" panose="020B0503020204020204" pitchFamily="34" charset="-122"/>
                <a:ea typeface="微软雅黑" panose="020B0503020204020204" pitchFamily="34" charset="-122"/>
              </a:rPr>
              <a:t>竞争环境</a:t>
            </a:r>
          </a:p>
        </p:txBody>
      </p:sp>
      <p:sp>
        <p:nvSpPr>
          <p:cNvPr id="4" name="TextBox 14"/>
          <p:cNvSpPr txBox="1"/>
          <p:nvPr/>
        </p:nvSpPr>
        <p:spPr>
          <a:xfrm>
            <a:off x="2264734" y="2211572"/>
            <a:ext cx="2094614" cy="369332"/>
          </a:xfrm>
          <a:prstGeom prst="rect">
            <a:avLst/>
          </a:prstGeom>
          <a:noFill/>
        </p:spPr>
        <p:txBody>
          <a:bodyPr wrap="square" rtlCol="0">
            <a:spAutoFit/>
          </a:bodyPr>
          <a:lstStyle/>
          <a:p>
            <a:pPr algn="ctr"/>
            <a:r>
              <a:rPr lang="zh-CN" altLang="en-US" b="1" dirty="0">
                <a:solidFill>
                  <a:srgbClr val="000000"/>
                </a:solidFill>
                <a:latin typeface="Arial" panose="020B0604020202020204"/>
                <a:ea typeface="微软雅黑" panose="020B0503020204020204" pitchFamily="34" charset="-122"/>
              </a:rPr>
              <a:t>年龄特征</a:t>
            </a:r>
          </a:p>
        </p:txBody>
      </p:sp>
      <p:sp>
        <p:nvSpPr>
          <p:cNvPr id="5" name="TextBox 16"/>
          <p:cNvSpPr txBox="1"/>
          <p:nvPr/>
        </p:nvSpPr>
        <p:spPr>
          <a:xfrm>
            <a:off x="8080743" y="2211572"/>
            <a:ext cx="2094614" cy="369332"/>
          </a:xfrm>
          <a:prstGeom prst="rect">
            <a:avLst/>
          </a:prstGeom>
          <a:noFill/>
        </p:spPr>
        <p:txBody>
          <a:bodyPr wrap="square" rtlCol="0">
            <a:spAutoFit/>
          </a:bodyPr>
          <a:lstStyle/>
          <a:p>
            <a:pPr algn="ctr"/>
            <a:r>
              <a:rPr lang="zh-CN" altLang="en-US" b="1" dirty="0">
                <a:solidFill>
                  <a:srgbClr val="000000"/>
                </a:solidFill>
                <a:latin typeface="Arial" panose="020B0604020202020204"/>
                <a:ea typeface="微软雅黑" panose="020B0503020204020204" pitchFamily="34" charset="-122"/>
              </a:rPr>
              <a:t>性别特征</a:t>
            </a:r>
          </a:p>
        </p:txBody>
      </p:sp>
      <p:graphicFrame>
        <p:nvGraphicFramePr>
          <p:cNvPr id="6" name="图表 5"/>
          <p:cNvGraphicFramePr/>
          <p:nvPr/>
        </p:nvGraphicFramePr>
        <p:xfrm>
          <a:off x="726831" y="2433656"/>
          <a:ext cx="5513387" cy="34149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图表 6"/>
          <p:cNvGraphicFramePr/>
          <p:nvPr/>
        </p:nvGraphicFramePr>
        <p:xfrm>
          <a:off x="6593058" y="2436655"/>
          <a:ext cx="5598942" cy="3637016"/>
        </p:xfrm>
        <a:graphic>
          <a:graphicData uri="http://schemas.openxmlformats.org/drawingml/2006/chart">
            <c:chart xmlns:c="http://schemas.openxmlformats.org/drawingml/2006/chart" xmlns:r="http://schemas.openxmlformats.org/officeDocument/2006/relationships" r:id="rId3"/>
          </a:graphicData>
        </a:graphic>
      </p:graphicFrame>
      <p:sp>
        <p:nvSpPr>
          <p:cNvPr id="8" name="文本框 7"/>
          <p:cNvSpPr txBox="1"/>
          <p:nvPr/>
        </p:nvSpPr>
        <p:spPr>
          <a:xfrm>
            <a:off x="869174" y="6073671"/>
            <a:ext cx="2855436"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数据来源：易车数据研究</a:t>
            </a:r>
          </a:p>
        </p:txBody>
      </p:sp>
      <p:sp>
        <p:nvSpPr>
          <p:cNvPr id="9" name="文本框 8"/>
          <p:cNvSpPr txBox="1"/>
          <p:nvPr/>
        </p:nvSpPr>
        <p:spPr>
          <a:xfrm>
            <a:off x="2173997" y="1513334"/>
            <a:ext cx="7844007" cy="276999"/>
          </a:xfrm>
          <a:prstGeom prst="rect">
            <a:avLst/>
          </a:prstGeom>
          <a:noFill/>
        </p:spPr>
        <p:txBody>
          <a:bodyPr wrap="none" rtlCol="0">
            <a:spAutoFit/>
          </a:bodyPr>
          <a:lstStyle/>
          <a:p>
            <a:pPr algn="ct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QX30</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潜在关注用户中，</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35</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岁以上的比例均明显小于竞品，女性用户比例低于核心竞品，目标受众以年轻男性居多</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626979" y="1053778"/>
            <a:ext cx="2938048"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QX30</a:t>
            </a:r>
            <a:r>
              <a:rPr lang="zh-CN" altLang="en-US" sz="2000" b="1" dirty="0">
                <a:solidFill>
                  <a:srgbClr val="D1BB4B"/>
                </a:solidFill>
                <a:latin typeface="微软雅黑" panose="020B0503020204020204" pitchFamily="34" charset="-122"/>
                <a:ea typeface="微软雅黑" panose="020B0503020204020204" pitchFamily="34" charset="-122"/>
              </a:rPr>
              <a:t>口碑评价</a:t>
            </a:r>
          </a:p>
        </p:txBody>
      </p:sp>
      <p:graphicFrame>
        <p:nvGraphicFramePr>
          <p:cNvPr id="4" name="图表 3"/>
          <p:cNvGraphicFramePr/>
          <p:nvPr/>
        </p:nvGraphicFramePr>
        <p:xfrm>
          <a:off x="793219" y="1756899"/>
          <a:ext cx="5150381" cy="42339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表格 4"/>
          <p:cNvGraphicFramePr>
            <a:graphicFrameLocks noGrp="1"/>
          </p:cNvGraphicFramePr>
          <p:nvPr/>
        </p:nvGraphicFramePr>
        <p:xfrm>
          <a:off x="6413993" y="1960671"/>
          <a:ext cx="5280586" cy="3840427"/>
        </p:xfrm>
        <a:graphic>
          <a:graphicData uri="http://schemas.openxmlformats.org/drawingml/2006/table">
            <a:tbl>
              <a:tblPr>
                <a:tableStyleId>{5C22544A-7EE6-4342-B048-85BDC9FD1C3A}</a:tableStyleId>
              </a:tblPr>
              <a:tblGrid>
                <a:gridCol w="1056117">
                  <a:extLst>
                    <a:ext uri="{9D8B030D-6E8A-4147-A177-3AD203B41FA5}">
                      <a16:colId xmlns:a16="http://schemas.microsoft.com/office/drawing/2014/main" val="20000"/>
                    </a:ext>
                  </a:extLst>
                </a:gridCol>
                <a:gridCol w="4224469">
                  <a:extLst>
                    <a:ext uri="{9D8B030D-6E8A-4147-A177-3AD203B41FA5}">
                      <a16:colId xmlns:a16="http://schemas.microsoft.com/office/drawing/2014/main" val="20001"/>
                    </a:ext>
                  </a:extLst>
                </a:gridCol>
              </a:tblGrid>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 </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algn="ctr" fontAlgn="ct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0"/>
                  </a:ext>
                </a:extLst>
              </a:tr>
              <a:tr h="42745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空间</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满足日常需求，后备箱容量一般</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1"/>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动力</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动力较强，涡轮增压表现满意</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2"/>
                  </a:ext>
                </a:extLst>
              </a:tr>
              <a:tr h="42745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操控</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转向轻盈，制动灵敏</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3"/>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油耗</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在同级别车型里油耗表现较好</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4"/>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舒适性</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座椅比较满意，乘坐舒适</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5"/>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外观</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外观大气、辨识度高</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6"/>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内饰</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做工精细，豪华感强</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7"/>
                  </a:ext>
                </a:extLst>
              </a:tr>
              <a:tr h="426503">
                <a:tc>
                  <a:txBody>
                    <a:bodyPr/>
                    <a:lstStyle/>
                    <a:p>
                      <a:pPr algn="ctr" fontAlgn="ctr"/>
                      <a:r>
                        <a:rPr lang="zh-CN" altLang="en-US" sz="1300" u="none" strike="noStrike" dirty="0">
                          <a:solidFill>
                            <a:schemeClr val="tx1"/>
                          </a:solidFill>
                          <a:effectLst/>
                          <a:latin typeface="微软雅黑" panose="020B0503020204020204" pitchFamily="34" charset="-122"/>
                          <a:ea typeface="微软雅黑" panose="020B0503020204020204" pitchFamily="34" charset="-122"/>
                        </a:rPr>
                        <a:t>性价比</a:t>
                      </a:r>
                      <a:endParaRPr lang="zh-CN" altLang="en-US"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tc>
                  <a:txBody>
                    <a:bodyPr/>
                    <a:lstStyle/>
                    <a:p>
                      <a:pPr marL="171450" indent="-171450" algn="l" fontAlgn="ctr">
                        <a:buFont typeface="Arial" panose="020B0604020202020204" pitchFamily="34" charset="0"/>
                        <a:buChar char="•"/>
                      </a:pPr>
                      <a:r>
                        <a:rPr lang="zh-CN" altLang="en-US" sz="1300" b="0" i="0" u="none" strike="noStrike" dirty="0">
                          <a:solidFill>
                            <a:schemeClr val="tx1"/>
                          </a:solidFill>
                          <a:effectLst/>
                          <a:latin typeface="微软雅黑" panose="020B0503020204020204" pitchFamily="34" charset="-122"/>
                          <a:ea typeface="微软雅黑" panose="020B0503020204020204" pitchFamily="34" charset="-122"/>
                        </a:rPr>
                        <a:t>新车上市，性价比相对可以接受</a:t>
                      </a:r>
                      <a:endParaRPr lang="en-US" altLang="zh-CN" sz="1300" b="0" i="0" u="none" strike="noStrike" dirty="0">
                        <a:solidFill>
                          <a:schemeClr val="tx1"/>
                        </a:solidFill>
                        <a:effectLst/>
                        <a:latin typeface="微软雅黑" panose="020B0503020204020204" pitchFamily="34" charset="-122"/>
                        <a:ea typeface="微软雅黑" panose="020B0503020204020204" pitchFamily="34" charset="-122"/>
                      </a:endParaRPr>
                    </a:p>
                  </a:txBody>
                  <a:tcPr marL="12700" marR="12700" marT="12700" marB="0" anchor="ctr">
                    <a:noFill/>
                  </a:tcPr>
                </a:tc>
                <a:extLst>
                  <a:ext uri="{0D108BD9-81ED-4DB2-BD59-A6C34878D82A}">
                    <a16:rowId xmlns:a16="http://schemas.microsoft.com/office/drawing/2014/main" val="10008"/>
                  </a:ext>
                </a:extLst>
              </a:tr>
            </a:tbl>
          </a:graphicData>
        </a:graphic>
      </p:graphicFrame>
      <p:sp>
        <p:nvSpPr>
          <p:cNvPr id="6" name="矩形 5"/>
          <p:cNvSpPr/>
          <p:nvPr/>
        </p:nvSpPr>
        <p:spPr>
          <a:xfrm>
            <a:off x="7384917" y="1960671"/>
            <a:ext cx="2107426" cy="400093"/>
          </a:xfrm>
          <a:prstGeom prst="rect">
            <a:avLst/>
          </a:prstGeom>
        </p:spPr>
        <p:txBody>
          <a:bodyPr wrap="square" lIns="121904" tIns="60952" rIns="121904" bIns="60952">
            <a:spAutoFit/>
          </a:bodyPr>
          <a:lstStyle/>
          <a:p>
            <a:pPr algn="ctr" defTabSz="1218565" fontAlgn="ctr"/>
            <a:r>
              <a:rPr lang="zh-CN" altLang="en-US" dirty="0">
                <a:solidFill>
                  <a:prstClr val="black"/>
                </a:solidFill>
                <a:latin typeface="微软雅黑" panose="020B0503020204020204" pitchFamily="34" charset="-122"/>
                <a:ea typeface="微软雅黑" panose="020B0503020204020204" pitchFamily="34" charset="-122"/>
              </a:rPr>
              <a:t>网友评价</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695343" y="1479900"/>
            <a:ext cx="4801314" cy="276999"/>
          </a:xfrm>
          <a:prstGeom prst="rect">
            <a:avLst/>
          </a:prstGeom>
          <a:noFill/>
        </p:spPr>
        <p:txBody>
          <a:bodyPr wrap="none" rtlCol="0">
            <a:spAutoFit/>
          </a:bodyPr>
          <a:lstStyle/>
          <a:p>
            <a:pPr algn="ct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产品综合印象良好，造型接受度较好，产品综合形象尚需不断完善</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4755219" y="1053778"/>
            <a:ext cx="2681568"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QX30</a:t>
            </a:r>
            <a:r>
              <a:rPr lang="zh-CN" altLang="en-US" sz="2000" b="1" dirty="0">
                <a:solidFill>
                  <a:srgbClr val="D1BB4B"/>
                </a:solidFill>
                <a:latin typeface="微软雅黑" panose="020B0503020204020204" pitchFamily="34" charset="-122"/>
                <a:ea typeface="微软雅黑" panose="020B0503020204020204" pitchFamily="34" charset="-122"/>
              </a:rPr>
              <a:t>关注度</a:t>
            </a:r>
          </a:p>
        </p:txBody>
      </p:sp>
      <p:graphicFrame>
        <p:nvGraphicFramePr>
          <p:cNvPr id="4" name="图表 3"/>
          <p:cNvGraphicFramePr/>
          <p:nvPr/>
        </p:nvGraphicFramePr>
        <p:xfrm>
          <a:off x="365760" y="1768524"/>
          <a:ext cx="11071274" cy="3954359"/>
        </p:xfrm>
        <a:graphic>
          <a:graphicData uri="http://schemas.openxmlformats.org/drawingml/2006/chart">
            <c:chart xmlns:c="http://schemas.openxmlformats.org/drawingml/2006/chart" xmlns:r="http://schemas.openxmlformats.org/officeDocument/2006/relationships" r:id="rId2"/>
          </a:graphicData>
        </a:graphic>
      </p:graphicFrame>
      <p:sp>
        <p:nvSpPr>
          <p:cNvPr id="6" name="文本框 5"/>
          <p:cNvSpPr txBox="1"/>
          <p:nvPr/>
        </p:nvSpPr>
        <p:spPr>
          <a:xfrm>
            <a:off x="3645297" y="1404080"/>
            <a:ext cx="4901406" cy="276999"/>
          </a:xfrm>
          <a:prstGeom prst="rect">
            <a:avLst/>
          </a:prstGeom>
          <a:noFill/>
        </p:spPr>
        <p:txBody>
          <a:bodyPr wrap="none" rtlCol="0">
            <a:spAutoFit/>
          </a:bodyPr>
          <a:lstStyle/>
          <a:p>
            <a:pPr algn="ct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伴随着</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QX30</a:t>
            </a:r>
            <a:r>
              <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rPr>
              <a:t>的正式上市，关注度也达到峰值，并超越热度消退的</a:t>
            </a:r>
            <a:r>
              <a:rPr lang="en-US" altLang="zh-CN" sz="1200" dirty="0">
                <a:solidFill>
                  <a:schemeClr val="bg2">
                    <a:lumMod val="25000"/>
                  </a:schemeClr>
                </a:solidFill>
                <a:latin typeface="微软雅黑" panose="020B0503020204020204" pitchFamily="34" charset="-122"/>
                <a:ea typeface="微软雅黑" panose="020B0503020204020204" pitchFamily="34" charset="-122"/>
                <a:sym typeface="+mn-lt"/>
              </a:rPr>
              <a:t>CDX</a:t>
            </a:r>
            <a:endParaRPr lang="zh-CN" altLang="en-US" sz="1200" dirty="0">
              <a:solidFill>
                <a:schemeClr val="bg2">
                  <a:lumMod val="25000"/>
                </a:schemeClr>
              </a:solidFill>
              <a:latin typeface="微软雅黑" panose="020B0503020204020204" pitchFamily="34" charset="-122"/>
              <a:ea typeface="微软雅黑" panose="020B0503020204020204" pitchFamily="34" charset="-122"/>
              <a:sym typeface="+mn-lt"/>
            </a:endParaRPr>
          </a:p>
        </p:txBody>
      </p:sp>
      <p:sp>
        <p:nvSpPr>
          <p:cNvPr id="7" name="文本框 6"/>
          <p:cNvSpPr txBox="1"/>
          <p:nvPr/>
        </p:nvSpPr>
        <p:spPr>
          <a:xfrm>
            <a:off x="390783" y="5938506"/>
            <a:ext cx="2855436" cy="276999"/>
          </a:xfrm>
          <a:prstGeom prst="rect">
            <a:avLst/>
          </a:prstGeom>
          <a:noFill/>
        </p:spPr>
        <p:txBody>
          <a:bodyPr wrap="square" rtlCol="0">
            <a:spAutoFit/>
          </a:bodyPr>
          <a:lstStyle/>
          <a:p>
            <a:r>
              <a:rPr lang="zh-CN" altLang="en-US" sz="1200" dirty="0">
                <a:latin typeface="+mn-ea"/>
              </a:rPr>
              <a:t>数据来源：易车指数</a:t>
            </a:r>
            <a:r>
              <a:rPr lang="en-US" altLang="zh-CN" sz="1200" dirty="0">
                <a:latin typeface="+mn-ea"/>
              </a:rPr>
              <a:t>2016</a:t>
            </a:r>
            <a:r>
              <a:rPr lang="zh-CN" altLang="en-US" sz="1200" dirty="0">
                <a:latin typeface="+mn-ea"/>
              </a:rPr>
              <a:t>年</a:t>
            </a:r>
            <a:r>
              <a:rPr lang="en-US" altLang="zh-CN" sz="1200" dirty="0">
                <a:latin typeface="+mn-ea"/>
              </a:rPr>
              <a:t>1-11</a:t>
            </a:r>
            <a:r>
              <a:rPr lang="zh-CN" altLang="en-US" sz="1200" dirty="0">
                <a:latin typeface="+mn-ea"/>
              </a:rPr>
              <a:t>月数据</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6" name="文本框 5"/>
          <p:cNvSpPr txBox="1"/>
          <p:nvPr/>
        </p:nvSpPr>
        <p:spPr>
          <a:xfrm>
            <a:off x="4755218" y="1053778"/>
            <a:ext cx="2681568"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QX30</a:t>
            </a:r>
            <a:r>
              <a:rPr lang="zh-CN" altLang="en-US" sz="2000" b="1" dirty="0">
                <a:solidFill>
                  <a:srgbClr val="D1BB4B"/>
                </a:solidFill>
                <a:latin typeface="微软雅黑" panose="020B0503020204020204" pitchFamily="34" charset="-122"/>
                <a:ea typeface="微软雅黑" panose="020B0503020204020204" pitchFamily="34" charset="-122"/>
              </a:rPr>
              <a:t>转化率</a:t>
            </a:r>
          </a:p>
        </p:txBody>
      </p:sp>
      <p:graphicFrame>
        <p:nvGraphicFramePr>
          <p:cNvPr id="7" name="图表 6"/>
          <p:cNvGraphicFramePr/>
          <p:nvPr/>
        </p:nvGraphicFramePr>
        <p:xfrm>
          <a:off x="2065587" y="2273615"/>
          <a:ext cx="1829972" cy="26882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表格 34"/>
          <p:cNvGraphicFramePr>
            <a:graphicFrameLocks noGrp="1"/>
          </p:cNvGraphicFramePr>
          <p:nvPr/>
        </p:nvGraphicFramePr>
        <p:xfrm>
          <a:off x="919229" y="2451592"/>
          <a:ext cx="1058435" cy="3121852"/>
        </p:xfrm>
        <a:graphic>
          <a:graphicData uri="http://schemas.openxmlformats.org/drawingml/2006/table">
            <a:tbl>
              <a:tblPr/>
              <a:tblGrid>
                <a:gridCol w="1058435">
                  <a:extLst>
                    <a:ext uri="{9D8B030D-6E8A-4147-A177-3AD203B41FA5}">
                      <a16:colId xmlns:a16="http://schemas.microsoft.com/office/drawing/2014/main" val="20000"/>
                    </a:ext>
                  </a:extLst>
                </a:gridCol>
              </a:tblGrid>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级别</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车型</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报价</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0463">
                <a:tc>
                  <a:txBody>
                    <a:bodyPr/>
                    <a:lstStyle>
                      <a:lvl1pPr marL="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2pPr>
                      <a:lvl3pPr marL="914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3pPr>
                      <a:lvl4pPr marL="1371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4pPr>
                      <a:lvl5pPr marL="18288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5pPr>
                      <a:lvl6pPr marL="22860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6pPr>
                      <a:lvl7pPr marL="27432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7pPr>
                      <a:lvl8pPr marL="32004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8pPr>
                      <a:lvl9pPr marL="3657600" algn="l" defTabSz="914400" rtl="0" eaLnBrk="1" latinLnBrk="0" hangingPunct="1">
                        <a:defRPr sz="1800" kern="1200">
                          <a:solidFill>
                            <a:schemeClr val="dk1"/>
                          </a:solidFill>
                          <a:latin typeface="微软雅黑" panose="020B0503020204020204" pitchFamily="34" charset="-122"/>
                          <a:ea typeface="微软雅黑" panose="020B0503020204020204" pitchFamily="34" charset="-122"/>
                        </a:defRPr>
                      </a:lvl9pPr>
                    </a:lstStyle>
                    <a:p>
                      <a:pPr algn="ctr" fontAlgn="ctr"/>
                      <a:r>
                        <a:rPr lang="zh-CN" altLang="en-US"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订单</a:t>
                      </a:r>
                      <a:endParaRPr lang="en-US" altLang="zh-CN" sz="1500" b="1" i="0" u="none" strike="noStrike" baseline="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0555" marR="10555" marT="11432"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TextBox 56"/>
          <p:cNvSpPr txBox="1"/>
          <p:nvPr/>
        </p:nvSpPr>
        <p:spPr>
          <a:xfrm>
            <a:off x="1833573" y="1884173"/>
            <a:ext cx="2743203" cy="369332"/>
          </a:xfrm>
          <a:prstGeom prst="rect">
            <a:avLst/>
          </a:prstGeom>
          <a:noFill/>
        </p:spPr>
        <p:txBody>
          <a:bodyPr wrap="square" lIns="121909" tIns="60954" rIns="121909" bIns="60954" rtlCol="0">
            <a:spAutoFit/>
          </a:bodyPr>
          <a:lstStyle/>
          <a:p>
            <a:pPr algn="ctr" defTabSz="1218565"/>
            <a:r>
              <a:rPr lang="en-US" altLang="zh-CN" sz="1600" b="1" dirty="0">
                <a:solidFill>
                  <a:prstClr val="black"/>
                </a:solidFill>
                <a:latin typeface="微软雅黑" panose="020B0503020204020204" pitchFamily="34" charset="-122"/>
                <a:ea typeface="微软雅黑" panose="020B0503020204020204" pitchFamily="34" charset="-122"/>
              </a:rPr>
              <a:t>QX30</a:t>
            </a:r>
          </a:p>
        </p:txBody>
      </p:sp>
      <p:sp>
        <p:nvSpPr>
          <p:cNvPr id="10" name="TextBox 17"/>
          <p:cNvSpPr txBox="1"/>
          <p:nvPr/>
        </p:nvSpPr>
        <p:spPr>
          <a:xfrm>
            <a:off x="8888114" y="1884173"/>
            <a:ext cx="2168647" cy="369332"/>
          </a:xfrm>
          <a:prstGeom prst="rect">
            <a:avLst/>
          </a:prstGeom>
          <a:noFill/>
        </p:spPr>
        <p:txBody>
          <a:bodyPr wrap="square" lIns="121909" tIns="60954" rIns="121909" bIns="60954" rtlCol="0">
            <a:spAutoFit/>
          </a:bodyPr>
          <a:lstStyle/>
          <a:p>
            <a:pPr algn="ctr" defTabSz="1218565"/>
            <a:r>
              <a:rPr lang="en-US" altLang="zh-CN" sz="1600" b="1" dirty="0">
                <a:solidFill>
                  <a:prstClr val="black"/>
                </a:solidFill>
                <a:latin typeface="微软雅黑" panose="020B0503020204020204" pitchFamily="34" charset="-122"/>
                <a:ea typeface="微软雅黑" panose="020B0503020204020204" pitchFamily="34" charset="-122"/>
              </a:rPr>
              <a:t>CDX</a:t>
            </a:r>
          </a:p>
        </p:txBody>
      </p:sp>
      <p:sp>
        <p:nvSpPr>
          <p:cNvPr id="11" name="TextBox 18"/>
          <p:cNvSpPr txBox="1"/>
          <p:nvPr/>
        </p:nvSpPr>
        <p:spPr>
          <a:xfrm>
            <a:off x="4157809" y="1884173"/>
            <a:ext cx="2330039" cy="369332"/>
          </a:xfrm>
          <a:prstGeom prst="rect">
            <a:avLst/>
          </a:prstGeom>
          <a:noFill/>
        </p:spPr>
        <p:txBody>
          <a:bodyPr wrap="square" lIns="121909" tIns="60954" rIns="121909" bIns="60954" rtlCol="0">
            <a:spAutoFit/>
          </a:bodyPr>
          <a:lstStyle/>
          <a:p>
            <a:pPr algn="ctr" defTabSz="1218565"/>
            <a:r>
              <a:rPr lang="en-US" altLang="zh-CN" sz="1600" b="1" dirty="0">
                <a:solidFill>
                  <a:prstClr val="black"/>
                </a:solidFill>
                <a:latin typeface="微软雅黑" panose="020B0503020204020204" pitchFamily="34" charset="-122"/>
                <a:ea typeface="微软雅黑" panose="020B0503020204020204" pitchFamily="34" charset="-122"/>
              </a:rPr>
              <a:t>GLA</a:t>
            </a:r>
          </a:p>
        </p:txBody>
      </p:sp>
      <p:sp>
        <p:nvSpPr>
          <p:cNvPr id="12" name="TextBox 22"/>
          <p:cNvSpPr txBox="1"/>
          <p:nvPr/>
        </p:nvSpPr>
        <p:spPr>
          <a:xfrm>
            <a:off x="6487847" y="1884173"/>
            <a:ext cx="2226039" cy="369332"/>
          </a:xfrm>
          <a:prstGeom prst="rect">
            <a:avLst/>
          </a:prstGeom>
          <a:noFill/>
        </p:spPr>
        <p:txBody>
          <a:bodyPr wrap="square" lIns="121909" tIns="60954" rIns="121909" bIns="60954" rtlCol="0">
            <a:spAutoFit/>
          </a:bodyPr>
          <a:lstStyle/>
          <a:p>
            <a:pPr algn="ctr" defTabSz="1218565"/>
            <a:r>
              <a:rPr lang="en-US" altLang="zh-CN" sz="1600" b="1" dirty="0">
                <a:solidFill>
                  <a:prstClr val="black"/>
                </a:solidFill>
                <a:latin typeface="微软雅黑" panose="020B0503020204020204" pitchFamily="34" charset="-122"/>
                <a:ea typeface="微软雅黑" panose="020B0503020204020204" pitchFamily="34" charset="-122"/>
              </a:rPr>
              <a:t>Q3</a:t>
            </a:r>
          </a:p>
        </p:txBody>
      </p:sp>
      <p:grpSp>
        <p:nvGrpSpPr>
          <p:cNvPr id="13" name="Group 30"/>
          <p:cNvGrpSpPr/>
          <p:nvPr/>
        </p:nvGrpSpPr>
        <p:grpSpPr>
          <a:xfrm>
            <a:off x="3488827" y="2848734"/>
            <a:ext cx="1270831" cy="2523331"/>
            <a:chOff x="1836574" y="2339512"/>
            <a:chExt cx="1059026" cy="2102776"/>
          </a:xfrm>
        </p:grpSpPr>
        <p:sp>
          <p:nvSpPr>
            <p:cNvPr id="14"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effectLst/>
                <a:uLnTx/>
                <a:uFillTx/>
                <a:latin typeface="Arial" panose="020B0604020202020204" pitchFamily="34" charset="0"/>
                <a:ea typeface="黑体" panose="02010609060101010101" pitchFamily="49" charset="-122"/>
              </a:endParaRPr>
            </a:p>
          </p:txBody>
        </p:sp>
        <p:sp>
          <p:nvSpPr>
            <p:cNvPr id="15"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effectLst/>
                <a:uLnTx/>
                <a:uFillTx/>
                <a:latin typeface="Arial" panose="020B0604020202020204" pitchFamily="34" charset="0"/>
                <a:ea typeface="黑体" panose="02010609060101010101" pitchFamily="49" charset="-122"/>
              </a:endParaRPr>
            </a:p>
          </p:txBody>
        </p:sp>
        <p:sp>
          <p:nvSpPr>
            <p:cNvPr id="16"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0.72%</a:t>
              </a:r>
            </a:p>
          </p:txBody>
        </p:sp>
        <p:sp>
          <p:nvSpPr>
            <p:cNvPr id="17"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effectLst/>
                <a:uLnTx/>
                <a:uFillTx/>
                <a:latin typeface="Arial" panose="020B0604020202020204" pitchFamily="34" charset="0"/>
                <a:ea typeface="黑体" panose="02010609060101010101" pitchFamily="49" charset="-122"/>
              </a:endParaRPr>
            </a:p>
          </p:txBody>
        </p:sp>
        <p:sp>
          <p:nvSpPr>
            <p:cNvPr id="18" name="Text Box 19"/>
            <p:cNvSpPr txBox="1">
              <a:spLocks noChangeArrowheads="1"/>
            </p:cNvSpPr>
            <p:nvPr/>
          </p:nvSpPr>
          <p:spPr bwMode="auto">
            <a:xfrm>
              <a:off x="2057400" y="3390900"/>
              <a:ext cx="838200"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6.84%</a:t>
              </a:r>
            </a:p>
          </p:txBody>
        </p:sp>
        <p:sp>
          <p:nvSpPr>
            <p:cNvPr id="19"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effectLst/>
                  <a:uLnTx/>
                  <a:uFillTx/>
                  <a:latin typeface="Arial" panose="020B0604020202020204" pitchFamily="34" charset="0"/>
                  <a:ea typeface="黑体" panose="02010609060101010101" pitchFamily="49" charset="-122"/>
                  <a:cs typeface="Arial" panose="020B0604020202020204" pitchFamily="34" charset="0"/>
                </a:rPr>
                <a:t>6.38%</a:t>
              </a:r>
            </a:p>
          </p:txBody>
        </p:sp>
      </p:grpSp>
      <p:grpSp>
        <p:nvGrpSpPr>
          <p:cNvPr id="20" name="Group 41"/>
          <p:cNvGrpSpPr/>
          <p:nvPr/>
        </p:nvGrpSpPr>
        <p:grpSpPr>
          <a:xfrm>
            <a:off x="5831702" y="2842999"/>
            <a:ext cx="1270831" cy="2523331"/>
            <a:chOff x="1836574" y="2339512"/>
            <a:chExt cx="1059026" cy="2102776"/>
          </a:xfrm>
        </p:grpSpPr>
        <p:sp>
          <p:nvSpPr>
            <p:cNvPr id="21"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2"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3"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1.85%</a:t>
              </a:r>
            </a:p>
          </p:txBody>
        </p:sp>
        <p:sp>
          <p:nvSpPr>
            <p:cNvPr id="24"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5" name="Text Box 19"/>
            <p:cNvSpPr txBox="1">
              <a:spLocks noChangeArrowheads="1"/>
            </p:cNvSpPr>
            <p:nvPr/>
          </p:nvSpPr>
          <p:spPr bwMode="auto">
            <a:xfrm>
              <a:off x="2057400" y="33909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lang="en-US" altLang="zh-CN" sz="1500" b="1" u="sng" kern="0" dirty="0">
                  <a:solidFill>
                    <a:srgbClr val="FF0000"/>
                  </a:solidFill>
                  <a:ea typeface="黑体" panose="02010609060101010101" pitchFamily="49" charset="-122"/>
                </a:rPr>
                <a:t>9.76</a:t>
              </a: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a:t>
              </a:r>
            </a:p>
          </p:txBody>
        </p:sp>
        <p:sp>
          <p:nvSpPr>
            <p:cNvPr id="26"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28.64%</a:t>
              </a:r>
            </a:p>
          </p:txBody>
        </p:sp>
      </p:grpSp>
      <p:grpSp>
        <p:nvGrpSpPr>
          <p:cNvPr id="27" name="Group 50"/>
          <p:cNvGrpSpPr/>
          <p:nvPr/>
        </p:nvGrpSpPr>
        <p:grpSpPr>
          <a:xfrm>
            <a:off x="8174575" y="2848734"/>
            <a:ext cx="1270831" cy="2523331"/>
            <a:chOff x="1836574" y="2339512"/>
            <a:chExt cx="1059026" cy="2102776"/>
          </a:xfrm>
        </p:grpSpPr>
        <p:sp>
          <p:nvSpPr>
            <p:cNvPr id="28"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29"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0"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1.75%</a:t>
              </a:r>
            </a:p>
          </p:txBody>
        </p:sp>
        <p:sp>
          <p:nvSpPr>
            <p:cNvPr id="31"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2" name="Text Box 19"/>
            <p:cNvSpPr txBox="1">
              <a:spLocks noChangeArrowheads="1"/>
            </p:cNvSpPr>
            <p:nvPr/>
          </p:nvSpPr>
          <p:spPr bwMode="auto">
            <a:xfrm>
              <a:off x="2057400" y="33909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18.54%</a:t>
              </a:r>
            </a:p>
          </p:txBody>
        </p:sp>
        <p:sp>
          <p:nvSpPr>
            <p:cNvPr id="33"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21.58%</a:t>
              </a:r>
            </a:p>
          </p:txBody>
        </p:sp>
      </p:grpSp>
      <p:grpSp>
        <p:nvGrpSpPr>
          <p:cNvPr id="34" name="Group 58"/>
          <p:cNvGrpSpPr/>
          <p:nvPr/>
        </p:nvGrpSpPr>
        <p:grpSpPr>
          <a:xfrm>
            <a:off x="10517451" y="2842999"/>
            <a:ext cx="1270831" cy="2523331"/>
            <a:chOff x="1836574" y="2339512"/>
            <a:chExt cx="1059026" cy="2102776"/>
          </a:xfrm>
        </p:grpSpPr>
        <p:sp>
          <p:nvSpPr>
            <p:cNvPr id="35" name="AutoShape 18"/>
            <p:cNvSpPr>
              <a:spLocks noChangeArrowheads="1"/>
            </p:cNvSpPr>
            <p:nvPr/>
          </p:nvSpPr>
          <p:spPr bwMode="auto">
            <a:xfrm rot="840000">
              <a:off x="1986126" y="2339512"/>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6" name="AutoShape 18"/>
            <p:cNvSpPr>
              <a:spLocks noChangeArrowheads="1"/>
            </p:cNvSpPr>
            <p:nvPr/>
          </p:nvSpPr>
          <p:spPr bwMode="auto">
            <a:xfrm rot="840000">
              <a:off x="1909926" y="30357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7" name="Text Box 19"/>
            <p:cNvSpPr txBox="1">
              <a:spLocks noChangeArrowheads="1"/>
            </p:cNvSpPr>
            <p:nvPr/>
          </p:nvSpPr>
          <p:spPr bwMode="auto">
            <a:xfrm>
              <a:off x="2105025" y="27051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none" strike="noStrike" kern="0" cap="none" spc="0" normalizeH="0" baseline="0" noProof="0" dirty="0">
                  <a:ln>
                    <a:noFill/>
                  </a:ln>
                  <a:solidFill>
                    <a:srgbClr val="00B050"/>
                  </a:solidFill>
                  <a:effectLst/>
                  <a:uLnTx/>
                  <a:uFillTx/>
                  <a:latin typeface="Arial" panose="020B0604020202020204" pitchFamily="34" charset="0"/>
                  <a:ea typeface="黑体" panose="02010609060101010101" pitchFamily="49" charset="-122"/>
                  <a:cs typeface="Arial" panose="020B0604020202020204" pitchFamily="34" charset="0"/>
                </a:rPr>
                <a:t>0.40%</a:t>
              </a:r>
            </a:p>
          </p:txBody>
        </p:sp>
        <p:sp>
          <p:nvSpPr>
            <p:cNvPr id="38" name="AutoShape 18"/>
            <p:cNvSpPr>
              <a:spLocks noChangeArrowheads="1"/>
            </p:cNvSpPr>
            <p:nvPr/>
          </p:nvSpPr>
          <p:spPr bwMode="auto">
            <a:xfrm rot="840000">
              <a:off x="1836574" y="3721563"/>
              <a:ext cx="215900" cy="720725"/>
            </a:xfrm>
            <a:prstGeom prst="curvedLeftArrow">
              <a:avLst>
                <a:gd name="adj1" fmla="val 53483"/>
                <a:gd name="adj2" fmla="val 106966"/>
                <a:gd name="adj3" fmla="val 33333"/>
              </a:avLst>
            </a:prstGeom>
            <a:solidFill>
              <a:srgbClr val="4F81BD">
                <a:lumMod val="20000"/>
                <a:lumOff val="80000"/>
              </a:srgbClr>
            </a:solidFill>
            <a:ln w="9525">
              <a:noFill/>
              <a:miter lim="800000"/>
            </a:ln>
          </p:spPr>
          <p:txBody>
            <a:bodyPr/>
            <a:lstStyle/>
            <a:p>
              <a:pPr marL="0" marR="0" lvl="0" indent="0" defTabSz="1218565" eaLnBrk="0" fontAlgn="auto" latinLnBrk="0" hangingPunct="0">
                <a:lnSpc>
                  <a:spcPct val="100000"/>
                </a:lnSpc>
                <a:spcBef>
                  <a:spcPts val="0"/>
                </a:spcBef>
                <a:spcAft>
                  <a:spcPts val="0"/>
                </a:spcAft>
                <a:buClrTx/>
                <a:buSzTx/>
                <a:buFontTx/>
                <a:buNone/>
                <a:defRPr/>
              </a:pPr>
              <a:endParaRPr kumimoji="0" lang="en-US" sz="1500" b="1"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endParaRPr>
            </a:p>
          </p:txBody>
        </p:sp>
        <p:sp>
          <p:nvSpPr>
            <p:cNvPr id="39" name="Text Box 19"/>
            <p:cNvSpPr txBox="1">
              <a:spLocks noChangeArrowheads="1"/>
            </p:cNvSpPr>
            <p:nvPr/>
          </p:nvSpPr>
          <p:spPr bwMode="auto">
            <a:xfrm>
              <a:off x="2057400" y="3390900"/>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00B050"/>
                  </a:solidFill>
                  <a:effectLst/>
                  <a:uLnTx/>
                  <a:uFillTx/>
                  <a:latin typeface="Arial" panose="020B0604020202020204" pitchFamily="34" charset="0"/>
                  <a:ea typeface="黑体" panose="02010609060101010101" pitchFamily="49" charset="-122"/>
                  <a:cs typeface="Arial" panose="020B0604020202020204" pitchFamily="34" charset="0"/>
                </a:rPr>
                <a:t>6.07%</a:t>
              </a:r>
            </a:p>
          </p:txBody>
        </p:sp>
        <p:sp>
          <p:nvSpPr>
            <p:cNvPr id="40" name="Text Box 19"/>
            <p:cNvSpPr txBox="1">
              <a:spLocks noChangeArrowheads="1"/>
            </p:cNvSpPr>
            <p:nvPr/>
          </p:nvSpPr>
          <p:spPr bwMode="auto">
            <a:xfrm>
              <a:off x="1952625" y="4105275"/>
              <a:ext cx="790575"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defTabSz="1218565" eaLnBrk="0" fontAlgn="auto" latinLnBrk="0" hangingPunct="0">
                <a:lnSpc>
                  <a:spcPct val="100000"/>
                </a:lnSpc>
                <a:spcBef>
                  <a:spcPct val="50000"/>
                </a:spcBef>
                <a:spcAft>
                  <a:spcPts val="0"/>
                </a:spcAft>
                <a:buClrTx/>
                <a:buSzTx/>
                <a:buFontTx/>
                <a:buNone/>
                <a:defRPr/>
              </a:pPr>
              <a:r>
                <a:rPr kumimoji="0" lang="en-US" altLang="zh-CN" sz="1500" b="1" i="0" u="sng"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rPr>
                <a:t>11.50%</a:t>
              </a:r>
            </a:p>
          </p:txBody>
        </p:sp>
      </p:grpSp>
      <p:graphicFrame>
        <p:nvGraphicFramePr>
          <p:cNvPr id="41" name="图表 40"/>
          <p:cNvGraphicFramePr/>
          <p:nvPr/>
        </p:nvGraphicFramePr>
        <p:xfrm>
          <a:off x="2065587" y="3105227"/>
          <a:ext cx="1829972" cy="26882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图表 41"/>
          <p:cNvGraphicFramePr/>
          <p:nvPr/>
        </p:nvGraphicFramePr>
        <p:xfrm>
          <a:off x="4404251" y="2273615"/>
          <a:ext cx="1829972" cy="26882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图表 42"/>
          <p:cNvGraphicFramePr/>
          <p:nvPr/>
        </p:nvGraphicFramePr>
        <p:xfrm>
          <a:off x="6742914" y="2273615"/>
          <a:ext cx="1829972" cy="26882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 name="图表 43"/>
          <p:cNvGraphicFramePr/>
          <p:nvPr/>
        </p:nvGraphicFramePr>
        <p:xfrm>
          <a:off x="9081575" y="2273615"/>
          <a:ext cx="1829972" cy="268829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5" name="图表 44"/>
          <p:cNvGraphicFramePr/>
          <p:nvPr/>
        </p:nvGraphicFramePr>
        <p:xfrm>
          <a:off x="4404251" y="3105227"/>
          <a:ext cx="1829972" cy="26882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6" name="图表 45"/>
          <p:cNvGraphicFramePr/>
          <p:nvPr/>
        </p:nvGraphicFramePr>
        <p:xfrm>
          <a:off x="6742914" y="3105227"/>
          <a:ext cx="1829972" cy="268829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7" name="图表 46"/>
          <p:cNvGraphicFramePr/>
          <p:nvPr/>
        </p:nvGraphicFramePr>
        <p:xfrm>
          <a:off x="9081575" y="3105227"/>
          <a:ext cx="1829972" cy="2688299"/>
        </p:xfrm>
        <a:graphic>
          <a:graphicData uri="http://schemas.openxmlformats.org/drawingml/2006/chart">
            <c:chart xmlns:c="http://schemas.openxmlformats.org/drawingml/2006/chart" xmlns:r="http://schemas.openxmlformats.org/officeDocument/2006/relationships" r:id="rId9"/>
          </a:graphicData>
        </a:graphic>
      </p:graphicFrame>
      <p:sp>
        <p:nvSpPr>
          <p:cNvPr id="48" name="下箭头 73"/>
          <p:cNvSpPr/>
          <p:nvPr/>
        </p:nvSpPr>
        <p:spPr>
          <a:xfrm>
            <a:off x="573237" y="2019445"/>
            <a:ext cx="576064" cy="3767569"/>
          </a:xfrm>
          <a:prstGeom prst="downArrow">
            <a:avLst/>
          </a:prstGeom>
          <a:solidFill>
            <a:sysClr val="window" lastClr="FFFFFF">
              <a:lumMod val="65000"/>
            </a:sysClr>
          </a:solidFill>
          <a:ln w="25400" cap="flat" cmpd="sng" algn="ctr">
            <a:noFill/>
            <a:prstDash val="solid"/>
          </a:ln>
          <a:effectLst/>
        </p:spPr>
        <p:txBody>
          <a:bodyPr lIns="121906" tIns="60953" rIns="121906" bIns="60953"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zh-CN" altLang="en-US" sz="19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9" name="文本框 4"/>
          <p:cNvSpPr txBox="1"/>
          <p:nvPr/>
        </p:nvSpPr>
        <p:spPr>
          <a:xfrm>
            <a:off x="620645" y="3075559"/>
            <a:ext cx="477025" cy="1277259"/>
          </a:xfrm>
          <a:prstGeom prst="rect">
            <a:avLst/>
          </a:prstGeom>
          <a:noFill/>
        </p:spPr>
        <p:txBody>
          <a:bodyPr vert="eaVert" wrap="none" lIns="121906" tIns="60953" rIns="121906" bIns="60953" rtlCol="0">
            <a:spAutoFit/>
          </a:bodyPr>
          <a:lstStyle/>
          <a:p>
            <a:pPr defTabSz="913765"/>
            <a:r>
              <a:rPr lang="zh-CN" altLang="en-US" sz="1500" dirty="0">
                <a:solidFill>
                  <a:prstClr val="white"/>
                </a:solidFill>
                <a:latin typeface="微软雅黑" panose="020B0503020204020204" pitchFamily="34" charset="-122"/>
                <a:ea typeface="微软雅黑" panose="020B0503020204020204" pitchFamily="34" charset="-122"/>
              </a:rPr>
              <a:t>潜客转化漏斗</a:t>
            </a:r>
          </a:p>
        </p:txBody>
      </p:sp>
      <p:sp>
        <p:nvSpPr>
          <p:cNvPr id="50" name="矩形 49"/>
          <p:cNvSpPr/>
          <p:nvPr/>
        </p:nvSpPr>
        <p:spPr>
          <a:xfrm>
            <a:off x="1051986" y="3075561"/>
            <a:ext cx="1107996" cy="276999"/>
          </a:xfrm>
          <a:prstGeom prst="rect">
            <a:avLst/>
          </a:prstGeom>
        </p:spPr>
        <p:txBody>
          <a:bodyPr wrap="none" lIns="91436" tIns="45718" rIns="91436" bIns="45718">
            <a:spAutoFit/>
          </a:bodyPr>
          <a:lstStyle/>
          <a:p>
            <a:pPr defTabSz="913765"/>
            <a:r>
              <a:rPr lang="zh-CN" altLang="en-US" sz="1200" dirty="0">
                <a:solidFill>
                  <a:prstClr val="white">
                    <a:lumMod val="50000"/>
                  </a:prstClr>
                </a:solidFill>
                <a:latin typeface="微软雅黑" panose="020B0503020204020204" pitchFamily="34" charset="-122"/>
                <a:ea typeface="微软雅黑" panose="020B0503020204020204" pitchFamily="34" charset="-122"/>
              </a:rPr>
              <a:t>关注度转化率</a:t>
            </a:r>
          </a:p>
        </p:txBody>
      </p:sp>
      <p:sp>
        <p:nvSpPr>
          <p:cNvPr id="51" name="矩形 50"/>
          <p:cNvSpPr/>
          <p:nvPr/>
        </p:nvSpPr>
        <p:spPr>
          <a:xfrm>
            <a:off x="1051986" y="3826323"/>
            <a:ext cx="1261884" cy="276999"/>
          </a:xfrm>
          <a:prstGeom prst="rect">
            <a:avLst/>
          </a:prstGeom>
        </p:spPr>
        <p:txBody>
          <a:bodyPr wrap="none" lIns="91436" tIns="45718" rIns="91436" bIns="45718">
            <a:spAutoFit/>
          </a:bodyPr>
          <a:lstStyle/>
          <a:p>
            <a:pPr defTabSz="913765"/>
            <a:r>
              <a:rPr lang="zh-CN" altLang="en-US" sz="1200" dirty="0">
                <a:solidFill>
                  <a:prstClr val="white">
                    <a:lumMod val="50000"/>
                  </a:prstClr>
                </a:solidFill>
                <a:latin typeface="微软雅黑" panose="020B0503020204020204" pitchFamily="34" charset="-122"/>
                <a:ea typeface="微软雅黑" panose="020B0503020204020204" pitchFamily="34" charset="-122"/>
              </a:rPr>
              <a:t>购车意向转化率</a:t>
            </a:r>
          </a:p>
        </p:txBody>
      </p:sp>
      <p:sp>
        <p:nvSpPr>
          <p:cNvPr id="52" name="矩形 51"/>
          <p:cNvSpPr/>
          <p:nvPr/>
        </p:nvSpPr>
        <p:spPr>
          <a:xfrm>
            <a:off x="1051985" y="4590876"/>
            <a:ext cx="954107" cy="276999"/>
          </a:xfrm>
          <a:prstGeom prst="rect">
            <a:avLst/>
          </a:prstGeom>
        </p:spPr>
        <p:txBody>
          <a:bodyPr wrap="none" lIns="91436" tIns="45718" rIns="91436" bIns="45718">
            <a:spAutoFit/>
          </a:bodyPr>
          <a:lstStyle/>
          <a:p>
            <a:pPr defTabSz="913765"/>
            <a:r>
              <a:rPr lang="zh-CN" altLang="en-US" sz="1200" dirty="0">
                <a:solidFill>
                  <a:prstClr val="white">
                    <a:lumMod val="50000"/>
                  </a:prstClr>
                </a:solidFill>
                <a:latin typeface="微软雅黑" panose="020B0503020204020204" pitchFamily="34" charset="-122"/>
                <a:ea typeface="微软雅黑" panose="020B0503020204020204" pitchFamily="34" charset="-122"/>
              </a:rPr>
              <a:t>商机转化率</a:t>
            </a:r>
          </a:p>
        </p:txBody>
      </p:sp>
      <p:sp>
        <p:nvSpPr>
          <p:cNvPr id="53" name="文本框 52"/>
          <p:cNvSpPr txBox="1"/>
          <p:nvPr/>
        </p:nvSpPr>
        <p:spPr>
          <a:xfrm>
            <a:off x="532623" y="5925636"/>
            <a:ext cx="2855436" cy="276999"/>
          </a:xfrm>
          <a:prstGeom prst="rect">
            <a:avLst/>
          </a:prstGeom>
          <a:noFill/>
        </p:spPr>
        <p:txBody>
          <a:bodyPr wrap="square" rtlCol="0">
            <a:spAutoFit/>
          </a:bodyPr>
          <a:lstStyle/>
          <a:p>
            <a:r>
              <a:rPr lang="zh-CN" altLang="en-US" sz="1200" dirty="0">
                <a:latin typeface="+mn-ea"/>
              </a:rPr>
              <a:t>数据来源：易车指数</a:t>
            </a:r>
            <a:r>
              <a:rPr lang="en-US" altLang="zh-CN" sz="1200" dirty="0">
                <a:latin typeface="+mn-ea"/>
              </a:rPr>
              <a:t>2016</a:t>
            </a:r>
            <a:r>
              <a:rPr lang="zh-CN" altLang="en-US" sz="1200" dirty="0">
                <a:latin typeface="+mn-ea"/>
              </a:rPr>
              <a:t>年</a:t>
            </a:r>
            <a:r>
              <a:rPr lang="en-US" altLang="zh-CN" sz="1200" dirty="0">
                <a:latin typeface="+mn-ea"/>
              </a:rPr>
              <a:t>11</a:t>
            </a:r>
            <a:r>
              <a:rPr lang="zh-CN" altLang="en-US" sz="1200" dirty="0">
                <a:latin typeface="+mn-ea"/>
              </a:rPr>
              <a:t>月数据</a:t>
            </a:r>
          </a:p>
        </p:txBody>
      </p:sp>
      <p:sp>
        <p:nvSpPr>
          <p:cNvPr id="54" name="文本框 53"/>
          <p:cNvSpPr txBox="1"/>
          <p:nvPr/>
        </p:nvSpPr>
        <p:spPr>
          <a:xfrm>
            <a:off x="2088493" y="1386243"/>
            <a:ext cx="8015015" cy="307777"/>
          </a:xfrm>
          <a:prstGeom prst="rect">
            <a:avLst/>
          </a:prstGeom>
          <a:noFill/>
        </p:spPr>
        <p:txBody>
          <a:bodyPr wrap="none" rtlCol="0">
            <a:spAutoFit/>
          </a:bodyPr>
          <a:lstStyle/>
          <a:p>
            <a:pPr algn="ct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lt"/>
              </a:rPr>
              <a:t>由于上市时间较短，</a:t>
            </a:r>
            <a:r>
              <a:rPr lang="en-US" altLang="zh-CN" sz="1400" dirty="0">
                <a:solidFill>
                  <a:schemeClr val="bg2">
                    <a:lumMod val="25000"/>
                  </a:schemeClr>
                </a:solidFill>
                <a:latin typeface="微软雅黑" panose="020B0503020204020204" pitchFamily="34" charset="-122"/>
                <a:ea typeface="微软雅黑" panose="020B0503020204020204" pitchFamily="34" charset="-122"/>
                <a:sym typeface="+mn-lt"/>
              </a:rPr>
              <a:t>QX30</a:t>
            </a: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lt"/>
              </a:rPr>
              <a:t>需在各个环节稳重求进，在维持新车曝光的基础上，加强购车意向的强化</a:t>
            </a:r>
          </a:p>
        </p:txBody>
      </p:sp>
      <p:pic>
        <p:nvPicPr>
          <p:cNvPr id="2" name="内容占位符 21">
            <a:extLst>
              <a:ext uri="{FF2B5EF4-FFF2-40B4-BE49-F238E27FC236}">
                <a16:creationId xmlns:a16="http://schemas.microsoft.com/office/drawing/2014/main" id="{895CED52-2D53-44AE-8B88-7A07880245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3368624" y="1053778"/>
            <a:ext cx="5454763"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Q50L Q70L QX30</a:t>
            </a:r>
            <a:r>
              <a:rPr lang="zh-CN" altLang="en-US" sz="2000" b="1" dirty="0">
                <a:solidFill>
                  <a:srgbClr val="D1BB4B"/>
                </a:solidFill>
                <a:latin typeface="微软雅黑" panose="020B0503020204020204" pitchFamily="34" charset="-122"/>
                <a:ea typeface="微软雅黑" panose="020B0503020204020204" pitchFamily="34" charset="-122"/>
              </a:rPr>
              <a:t>改款上市推广规划</a:t>
            </a:r>
          </a:p>
        </p:txBody>
      </p:sp>
      <p:grpSp>
        <p:nvGrpSpPr>
          <p:cNvPr id="33" name="组合 32"/>
          <p:cNvGrpSpPr/>
          <p:nvPr/>
        </p:nvGrpSpPr>
        <p:grpSpPr>
          <a:xfrm>
            <a:off x="952100" y="1387239"/>
            <a:ext cx="10287801" cy="4471102"/>
            <a:chOff x="794182" y="1385601"/>
            <a:chExt cx="11397819" cy="4953519"/>
          </a:xfrm>
        </p:grpSpPr>
        <p:sp>
          <p:nvSpPr>
            <p:cNvPr id="4" name="矩形 3"/>
            <p:cNvSpPr/>
            <p:nvPr/>
          </p:nvSpPr>
          <p:spPr>
            <a:xfrm>
              <a:off x="3692151" y="2830513"/>
              <a:ext cx="4141788" cy="3046412"/>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dirty="0">
                <a:latin typeface="Impact" panose="020B0806030902050204" pitchFamily="34" charset="0"/>
              </a:endParaRPr>
            </a:p>
          </p:txBody>
        </p:sp>
        <p:sp>
          <p:nvSpPr>
            <p:cNvPr id="5" name="矩形 4"/>
            <p:cNvSpPr/>
            <p:nvPr/>
          </p:nvSpPr>
          <p:spPr>
            <a:xfrm>
              <a:off x="6095998" y="1622918"/>
              <a:ext cx="6096003" cy="1207596"/>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dirty="0">
                <a:latin typeface="Impact" panose="020B0806030902050204" pitchFamily="34" charset="0"/>
              </a:endParaRPr>
            </a:p>
          </p:txBody>
        </p:sp>
        <p:sp>
          <p:nvSpPr>
            <p:cNvPr id="6" name="文本框 5"/>
            <p:cNvSpPr txBox="1"/>
            <p:nvPr/>
          </p:nvSpPr>
          <p:spPr>
            <a:xfrm>
              <a:off x="3638555" y="1822992"/>
              <a:ext cx="2477822" cy="784265"/>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r>
                <a:rPr kumimoji="0" lang="zh-CN" altLang="en-US" sz="4000" b="1" dirty="0">
                  <a:latin typeface="微软雅黑" panose="020B0503020204020204" pitchFamily="34" charset="-122"/>
                  <a:ea typeface="微软雅黑" panose="020B0503020204020204" pitchFamily="34" charset="-122"/>
                </a:rPr>
                <a:t>硬广传播</a:t>
              </a:r>
            </a:p>
          </p:txBody>
        </p:sp>
        <p:cxnSp>
          <p:nvCxnSpPr>
            <p:cNvPr id="7" name="直接连接符 6"/>
            <p:cNvCxnSpPr/>
            <p:nvPr/>
          </p:nvCxnSpPr>
          <p:spPr>
            <a:xfrm>
              <a:off x="6486762" y="1844707"/>
              <a:ext cx="503237" cy="0"/>
            </a:xfrm>
            <a:prstGeom prst="line">
              <a:avLst/>
            </a:prstGeom>
            <a:ln w="38100">
              <a:solidFill>
                <a:srgbClr val="D1BB4B"/>
              </a:solidFill>
            </a:ln>
          </p:spPr>
          <p:style>
            <a:lnRef idx="1">
              <a:schemeClr val="accent1"/>
            </a:lnRef>
            <a:fillRef idx="0">
              <a:schemeClr val="accent1"/>
            </a:fillRef>
            <a:effectRef idx="0">
              <a:schemeClr val="accent1"/>
            </a:effectRef>
            <a:fontRef idx="minor">
              <a:schemeClr val="tx1"/>
            </a:fontRef>
          </p:style>
        </p:cxnSp>
        <p:grpSp>
          <p:nvGrpSpPr>
            <p:cNvPr id="8" name="组合 6"/>
            <p:cNvGrpSpPr/>
            <p:nvPr/>
          </p:nvGrpSpPr>
          <p:grpSpPr bwMode="auto">
            <a:xfrm>
              <a:off x="3438810" y="2830513"/>
              <a:ext cx="254000" cy="254000"/>
              <a:chOff x="6457496" y="4658798"/>
              <a:chExt cx="254000" cy="254000"/>
            </a:xfrm>
          </p:grpSpPr>
          <p:sp>
            <p:nvSpPr>
              <p:cNvPr id="9" name="矩形 8"/>
              <p:cNvSpPr/>
              <p:nvPr/>
            </p:nvSpPr>
            <p:spPr>
              <a:xfrm>
                <a:off x="6457496" y="4658798"/>
                <a:ext cx="254000" cy="254000"/>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Impact" panose="020B0806030902050204" pitchFamily="34" charset="0"/>
                </a:endParaRPr>
              </a:p>
            </p:txBody>
          </p:sp>
          <p:sp>
            <p:nvSpPr>
              <p:cNvPr id="10" name="Freeform 121"/>
              <p:cNvSpPr/>
              <p:nvPr/>
            </p:nvSpPr>
            <p:spPr bwMode="auto">
              <a:xfrm rot="5400000">
                <a:off x="6545602" y="4717536"/>
                <a:ext cx="77788" cy="136525"/>
              </a:xfrm>
              <a:custGeom>
                <a:avLst/>
                <a:gdLst>
                  <a:gd name="T0" fmla="*/ 44450 w 49"/>
                  <a:gd name="T1" fmla="*/ 101600 h 86"/>
                  <a:gd name="T2" fmla="*/ 6350 w 49"/>
                  <a:gd name="T3" fmla="*/ 136525 h 86"/>
                  <a:gd name="T4" fmla="*/ 0 w 49"/>
                  <a:gd name="T5" fmla="*/ 128588 h 86"/>
                  <a:gd name="T6" fmla="*/ 58738 w 49"/>
                  <a:gd name="T7" fmla="*/ 68263 h 86"/>
                  <a:gd name="T8" fmla="*/ 0 w 49"/>
                  <a:gd name="T9" fmla="*/ 12700 h 86"/>
                  <a:gd name="T10" fmla="*/ 6350 w 49"/>
                  <a:gd name="T11" fmla="*/ 0 h 86"/>
                  <a:gd name="T12" fmla="*/ 77788 w 49"/>
                  <a:gd name="T13" fmla="*/ 68263 h 86"/>
                  <a:gd name="T14" fmla="*/ 66675 w 49"/>
                  <a:gd name="T15" fmla="*/ 79375 h 86"/>
                  <a:gd name="T16" fmla="*/ 44450 w 49"/>
                  <a:gd name="T17" fmla="*/ 10160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86">
                    <a:moveTo>
                      <a:pt x="28" y="64"/>
                    </a:moveTo>
                    <a:lnTo>
                      <a:pt x="4" y="86"/>
                    </a:lnTo>
                    <a:lnTo>
                      <a:pt x="0" y="81"/>
                    </a:lnTo>
                    <a:lnTo>
                      <a:pt x="37" y="43"/>
                    </a:lnTo>
                    <a:lnTo>
                      <a:pt x="0" y="8"/>
                    </a:lnTo>
                    <a:lnTo>
                      <a:pt x="4" y="0"/>
                    </a:lnTo>
                    <a:lnTo>
                      <a:pt x="49" y="43"/>
                    </a:lnTo>
                    <a:lnTo>
                      <a:pt x="42" y="50"/>
                    </a:lnTo>
                    <a:lnTo>
                      <a:pt x="28" y="64"/>
                    </a:lnTo>
                    <a:close/>
                  </a:path>
                </a:pathLst>
              </a:custGeom>
              <a:solidFill>
                <a:srgbClr val="272727"/>
              </a:solidFill>
              <a:ln>
                <a:noFill/>
              </a:ln>
              <a:extLst>
                <a:ext uri="{91240B29-F687-4F45-9708-019B960494DF}">
                  <a14:hiddenLine xmlns:a14="http://schemas.microsoft.com/office/drawing/2010/main" w="6350">
                    <a:solidFill>
                      <a:srgbClr val="000000"/>
                    </a:solidFill>
                    <a:round/>
                  </a14:hiddenLine>
                </a:ext>
              </a:extLst>
            </p:spPr>
            <p:txBody>
              <a:bodyPr/>
              <a:lstStyle/>
              <a:p>
                <a:endParaRPr lang="zh-CN" altLang="en-US">
                  <a:latin typeface="Impact" panose="020B0806030902050204" pitchFamily="34" charset="0"/>
                </a:endParaRPr>
              </a:p>
            </p:txBody>
          </p:sp>
        </p:grpSp>
        <p:grpSp>
          <p:nvGrpSpPr>
            <p:cNvPr id="11" name="组合 10"/>
            <p:cNvGrpSpPr/>
            <p:nvPr/>
          </p:nvGrpSpPr>
          <p:grpSpPr bwMode="auto">
            <a:xfrm rot="10800000">
              <a:off x="3438810" y="2576513"/>
              <a:ext cx="254000" cy="254000"/>
              <a:chOff x="6457496" y="4658798"/>
              <a:chExt cx="254000" cy="254000"/>
            </a:xfrm>
          </p:grpSpPr>
          <p:sp>
            <p:nvSpPr>
              <p:cNvPr id="12" name="矩形 11"/>
              <p:cNvSpPr/>
              <p:nvPr/>
            </p:nvSpPr>
            <p:spPr>
              <a:xfrm>
                <a:off x="6457496" y="4658798"/>
                <a:ext cx="254000" cy="254000"/>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Impact" panose="020B0806030902050204" pitchFamily="34" charset="0"/>
                </a:endParaRPr>
              </a:p>
            </p:txBody>
          </p:sp>
          <p:sp>
            <p:nvSpPr>
              <p:cNvPr id="13" name="Freeform 121"/>
              <p:cNvSpPr/>
              <p:nvPr/>
            </p:nvSpPr>
            <p:spPr bwMode="auto">
              <a:xfrm rot="5400000">
                <a:off x="6545602" y="4717536"/>
                <a:ext cx="77788" cy="136525"/>
              </a:xfrm>
              <a:custGeom>
                <a:avLst/>
                <a:gdLst>
                  <a:gd name="T0" fmla="*/ 44450 w 49"/>
                  <a:gd name="T1" fmla="*/ 101600 h 86"/>
                  <a:gd name="T2" fmla="*/ 6350 w 49"/>
                  <a:gd name="T3" fmla="*/ 136525 h 86"/>
                  <a:gd name="T4" fmla="*/ 0 w 49"/>
                  <a:gd name="T5" fmla="*/ 128588 h 86"/>
                  <a:gd name="T6" fmla="*/ 58738 w 49"/>
                  <a:gd name="T7" fmla="*/ 68263 h 86"/>
                  <a:gd name="T8" fmla="*/ 0 w 49"/>
                  <a:gd name="T9" fmla="*/ 12700 h 86"/>
                  <a:gd name="T10" fmla="*/ 6350 w 49"/>
                  <a:gd name="T11" fmla="*/ 0 h 86"/>
                  <a:gd name="T12" fmla="*/ 77788 w 49"/>
                  <a:gd name="T13" fmla="*/ 68263 h 86"/>
                  <a:gd name="T14" fmla="*/ 66675 w 49"/>
                  <a:gd name="T15" fmla="*/ 79375 h 86"/>
                  <a:gd name="T16" fmla="*/ 44450 w 49"/>
                  <a:gd name="T17" fmla="*/ 101600 h 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86">
                    <a:moveTo>
                      <a:pt x="28" y="64"/>
                    </a:moveTo>
                    <a:lnTo>
                      <a:pt x="4" y="86"/>
                    </a:lnTo>
                    <a:lnTo>
                      <a:pt x="0" y="81"/>
                    </a:lnTo>
                    <a:lnTo>
                      <a:pt x="37" y="43"/>
                    </a:lnTo>
                    <a:lnTo>
                      <a:pt x="0" y="8"/>
                    </a:lnTo>
                    <a:lnTo>
                      <a:pt x="4" y="0"/>
                    </a:lnTo>
                    <a:lnTo>
                      <a:pt x="49" y="43"/>
                    </a:lnTo>
                    <a:lnTo>
                      <a:pt x="42" y="50"/>
                    </a:lnTo>
                    <a:lnTo>
                      <a:pt x="28" y="64"/>
                    </a:lnTo>
                    <a:close/>
                  </a:path>
                </a:pathLst>
              </a:custGeom>
              <a:solidFill>
                <a:schemeClr val="bg1"/>
              </a:solidFill>
              <a:ln>
                <a:noFill/>
              </a:ln>
              <a:extLst>
                <a:ext uri="{91240B29-F687-4F45-9708-019B960494DF}">
                  <a14:hiddenLine xmlns:a14="http://schemas.microsoft.com/office/drawing/2010/main" w="6350">
                    <a:solidFill>
                      <a:srgbClr val="000000"/>
                    </a:solidFill>
                    <a:round/>
                  </a14:hiddenLine>
                </a:ext>
              </a:extLst>
            </p:spPr>
            <p:txBody>
              <a:bodyPr/>
              <a:lstStyle/>
              <a:p>
                <a:endParaRPr lang="zh-CN" altLang="en-US">
                  <a:latin typeface="Impact" panose="020B0806030902050204" pitchFamily="34" charset="0"/>
                </a:endParaRPr>
              </a:p>
            </p:txBody>
          </p:sp>
        </p:grpSp>
        <p:sp>
          <p:nvSpPr>
            <p:cNvPr id="14" name="文本框 13"/>
            <p:cNvSpPr txBox="1"/>
            <p:nvPr/>
          </p:nvSpPr>
          <p:spPr>
            <a:xfrm>
              <a:off x="3769778" y="3287801"/>
              <a:ext cx="1795853" cy="579674"/>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r>
                <a:rPr kumimoji="0" lang="zh-CN" altLang="en-US" sz="2800" dirty="0">
                  <a:solidFill>
                    <a:schemeClr val="bg1"/>
                  </a:solidFill>
                  <a:latin typeface="微软雅黑" panose="020B0503020204020204" pitchFamily="34" charset="-122"/>
                  <a:ea typeface="微软雅黑" panose="020B0503020204020204" pitchFamily="34" charset="-122"/>
                </a:rPr>
                <a:t>上亿流量</a:t>
              </a:r>
            </a:p>
          </p:txBody>
        </p:sp>
        <p:cxnSp>
          <p:nvCxnSpPr>
            <p:cNvPr id="15" name="直接连接符 14"/>
            <p:cNvCxnSpPr/>
            <p:nvPr/>
          </p:nvCxnSpPr>
          <p:spPr>
            <a:xfrm>
              <a:off x="3945426" y="3897307"/>
              <a:ext cx="503238" cy="0"/>
            </a:xfrm>
            <a:prstGeom prst="line">
              <a:avLst/>
            </a:prstGeom>
            <a:ln w="38100">
              <a:solidFill>
                <a:srgbClr val="D1BB4B"/>
              </a:solidFill>
            </a:ln>
          </p:spPr>
          <p:style>
            <a:lnRef idx="1">
              <a:schemeClr val="accent1"/>
            </a:lnRef>
            <a:fillRef idx="0">
              <a:schemeClr val="accent1"/>
            </a:fillRef>
            <a:effectRef idx="0">
              <a:schemeClr val="accent1"/>
            </a:effectRef>
            <a:fontRef idx="minor">
              <a:schemeClr val="tx1"/>
            </a:fontRef>
          </p:style>
        </p:cxnSp>
        <p:grpSp>
          <p:nvGrpSpPr>
            <p:cNvPr id="16" name="组合 18"/>
            <p:cNvGrpSpPr/>
            <p:nvPr/>
          </p:nvGrpSpPr>
          <p:grpSpPr bwMode="auto">
            <a:xfrm>
              <a:off x="794182" y="1385601"/>
              <a:ext cx="2468561" cy="4939000"/>
              <a:chOff x="5053483" y="1645920"/>
              <a:chExt cx="2085034" cy="4170068"/>
            </a:xfrm>
          </p:grpSpPr>
          <p:pic>
            <p:nvPicPr>
              <p:cNvPr id="17" name="图片 19"/>
              <p:cNvPicPr>
                <a:picLocks noChangeAspect="1"/>
              </p:cNvPicPr>
              <p:nvPr/>
            </p:nvPicPr>
            <p:blipFill>
              <a:blip r:embed="rId2" cstate="email"/>
              <a:srcRect/>
              <a:stretch>
                <a:fillRect/>
              </a:stretch>
            </p:blipFill>
            <p:spPr bwMode="auto">
              <a:xfrm>
                <a:off x="5053483" y="1645920"/>
                <a:ext cx="2085034" cy="417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p:cNvPicPr>
                <a:picLocks noChangeAspect="1"/>
              </p:cNvPicPr>
              <p:nvPr/>
            </p:nvPicPr>
            <p:blipFill rotWithShape="1">
              <a:blip r:embed="rId3" cstate="email">
                <a:duotone>
                  <a:schemeClr val="accent4">
                    <a:shade val="45000"/>
                    <a:satMod val="135000"/>
                  </a:schemeClr>
                  <a:prstClr val="white"/>
                </a:duotone>
              </a:blip>
              <a:srcRect r="162"/>
              <a:stretch>
                <a:fillRect/>
              </a:stretch>
            </p:blipFill>
            <p:spPr>
              <a:xfrm>
                <a:off x="5277132" y="2261109"/>
                <a:ext cx="1657067" cy="2977641"/>
              </a:xfrm>
              <a:prstGeom prst="rect">
                <a:avLst/>
              </a:prstGeom>
            </p:spPr>
          </p:pic>
        </p:grpSp>
        <p:sp>
          <p:nvSpPr>
            <p:cNvPr id="19" name="文本框 18"/>
            <p:cNvSpPr txBox="1"/>
            <p:nvPr/>
          </p:nvSpPr>
          <p:spPr>
            <a:xfrm>
              <a:off x="6486762" y="1940448"/>
              <a:ext cx="1116760" cy="375083"/>
            </a:xfrm>
            <a:prstGeom prst="rect">
              <a:avLst/>
            </a:prstGeom>
            <a:solidFill>
              <a:schemeClr val="bg1"/>
            </a:solid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大幅曝光</a:t>
              </a:r>
            </a:p>
          </p:txBody>
        </p:sp>
        <p:sp>
          <p:nvSpPr>
            <p:cNvPr id="21" name="矩形 20"/>
            <p:cNvSpPr/>
            <p:nvPr/>
          </p:nvSpPr>
          <p:spPr>
            <a:xfrm>
              <a:off x="6096000" y="5886682"/>
              <a:ext cx="537603" cy="452438"/>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dirty="0">
                <a:latin typeface="Impact" panose="020B0806030902050204" pitchFamily="34" charset="0"/>
              </a:endParaRPr>
            </a:p>
          </p:txBody>
        </p:sp>
        <p:sp>
          <p:nvSpPr>
            <p:cNvPr id="22" name="文本框 21"/>
            <p:cNvSpPr txBox="1"/>
            <p:nvPr/>
          </p:nvSpPr>
          <p:spPr>
            <a:xfrm>
              <a:off x="7704561" y="1940448"/>
              <a:ext cx="1116760" cy="375083"/>
            </a:xfrm>
            <a:prstGeom prst="rect">
              <a:avLst/>
            </a:prstGeom>
            <a:solidFill>
              <a:srgbClr val="DCCC75"/>
            </a:solid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竞品拦截</a:t>
              </a:r>
            </a:p>
          </p:txBody>
        </p:sp>
        <p:sp>
          <p:nvSpPr>
            <p:cNvPr id="23" name="文本框 22"/>
            <p:cNvSpPr txBox="1"/>
            <p:nvPr/>
          </p:nvSpPr>
          <p:spPr>
            <a:xfrm>
              <a:off x="7704561" y="2411271"/>
              <a:ext cx="1116760" cy="375083"/>
            </a:xfrm>
            <a:prstGeom prst="rect">
              <a:avLst/>
            </a:prstGeom>
            <a:solidFill>
              <a:schemeClr val="bg1"/>
            </a:solid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PC+</a:t>
              </a:r>
              <a:r>
                <a:rPr lang="zh-CN" altLang="en-US" sz="1600" dirty="0">
                  <a:latin typeface="微软雅黑" panose="020B0503020204020204" pitchFamily="34" charset="-122"/>
                  <a:ea typeface="微软雅黑" panose="020B0503020204020204" pitchFamily="34" charset="-122"/>
                </a:rPr>
                <a:t>移动</a:t>
              </a:r>
            </a:p>
          </p:txBody>
        </p:sp>
        <p:sp>
          <p:nvSpPr>
            <p:cNvPr id="24" name="文本框 23"/>
            <p:cNvSpPr txBox="1"/>
            <p:nvPr/>
          </p:nvSpPr>
          <p:spPr>
            <a:xfrm>
              <a:off x="6486762" y="2411271"/>
              <a:ext cx="1116760" cy="375083"/>
            </a:xfrm>
            <a:prstGeom prst="rect">
              <a:avLst/>
            </a:prstGeom>
            <a:solidFill>
              <a:srgbClr val="DCCC75"/>
            </a:solid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集客专题</a:t>
              </a:r>
            </a:p>
          </p:txBody>
        </p:sp>
        <p:pic>
          <p:nvPicPr>
            <p:cNvPr id="26" name="图片 25"/>
            <p:cNvPicPr>
              <a:picLocks noChangeAspect="1"/>
            </p:cNvPicPr>
            <p:nvPr/>
          </p:nvPicPr>
          <p:blipFill rotWithShape="1">
            <a:blip r:embed="rId4" cstate="email"/>
            <a:srcRect l="13272" t="-22" r="14267" b="93561"/>
            <a:stretch>
              <a:fillRect/>
            </a:stretch>
          </p:blipFill>
          <p:spPr>
            <a:xfrm>
              <a:off x="6116376" y="2811896"/>
              <a:ext cx="6075624" cy="3074786"/>
            </a:xfrm>
            <a:prstGeom prst="rect">
              <a:avLst/>
            </a:prstGeom>
          </p:spPr>
        </p:pic>
        <p:pic>
          <p:nvPicPr>
            <p:cNvPr id="27" name="图片 2"/>
            <p:cNvPicPr>
              <a:picLocks noChangeAspect="1"/>
            </p:cNvPicPr>
            <p:nvPr/>
          </p:nvPicPr>
          <p:blipFill>
            <a:blip r:embed="rId5" cstate="email"/>
            <a:srcRect/>
            <a:stretch>
              <a:fillRect/>
            </a:stretch>
          </p:blipFill>
          <p:spPr bwMode="auto">
            <a:xfrm>
              <a:off x="1038594" y="2118837"/>
              <a:ext cx="1981617" cy="351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组合 27"/>
            <p:cNvGrpSpPr/>
            <p:nvPr/>
          </p:nvGrpSpPr>
          <p:grpSpPr>
            <a:xfrm>
              <a:off x="3968972" y="4384264"/>
              <a:ext cx="1943155" cy="453455"/>
              <a:chOff x="4085955" y="4185883"/>
              <a:chExt cx="1400458" cy="326811"/>
            </a:xfrm>
          </p:grpSpPr>
          <p:pic>
            <p:nvPicPr>
              <p:cNvPr id="29" name="Picture 7" descr="C:\work2\车型销售方案\易车logo-2.png"/>
              <p:cNvPicPr>
                <a:picLocks noChangeAspect="1" noChangeArrowheads="1"/>
              </p:cNvPicPr>
              <p:nvPr/>
            </p:nvPicPr>
            <p:blipFill>
              <a:blip r:embed="rId6" cstate="email">
                <a:biLevel thresh="25000"/>
              </a:blip>
              <a:srcRect/>
              <a:stretch>
                <a:fillRect/>
              </a:stretch>
            </p:blipFill>
            <p:spPr bwMode="auto">
              <a:xfrm>
                <a:off x="4085955" y="4247797"/>
                <a:ext cx="628271" cy="2383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汽车报价大全"/>
              <p:cNvPicPr>
                <a:picLocks noChangeAspect="1" noChangeArrowheads="1"/>
              </p:cNvPicPr>
              <p:nvPr/>
            </p:nvPicPr>
            <p:blipFill>
              <a:blip r:embed="rId7" cstate="email"/>
              <a:srcRect/>
              <a:stretch>
                <a:fillRect/>
              </a:stretch>
            </p:blipFill>
            <p:spPr bwMode="auto">
              <a:xfrm>
                <a:off x="5159602" y="4185883"/>
                <a:ext cx="326811" cy="3268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易车网汽车汇"/>
              <p:cNvPicPr>
                <a:picLocks noChangeAspect="1" noChangeArrowheads="1"/>
              </p:cNvPicPr>
              <p:nvPr/>
            </p:nvPicPr>
            <p:blipFill>
              <a:blip r:embed="rId8" cstate="email"/>
              <a:srcRect/>
              <a:stretch>
                <a:fillRect/>
              </a:stretch>
            </p:blipFill>
            <p:spPr bwMode="auto">
              <a:xfrm>
                <a:off x="4790933" y="4185883"/>
                <a:ext cx="326811" cy="326811"/>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图片 31"/>
            <p:cNvPicPr>
              <a:picLocks noChangeAspect="1"/>
            </p:cNvPicPr>
            <p:nvPr/>
          </p:nvPicPr>
          <p:blipFill>
            <a:blip r:embed="rId9" cstate="email">
              <a:biLevel thresh="25000"/>
              <a:extLst>
                <a:ext uri="{28A0092B-C50C-407E-A947-70E740481C1C}">
                  <a14:useLocalDpi xmlns:a14="http://schemas.microsoft.com/office/drawing/2010/main" val="0"/>
                </a:ext>
              </a:extLst>
            </a:blip>
            <a:stretch>
              <a:fillRect/>
            </a:stretch>
          </p:blipFill>
          <p:spPr>
            <a:xfrm>
              <a:off x="3995596" y="5005468"/>
              <a:ext cx="1916531" cy="255713"/>
            </a:xfrm>
            <a:prstGeom prst="rect">
              <a:avLst/>
            </a:prstGeom>
          </p:spPr>
        </p:pic>
      </p:grpSp>
      <p:pic>
        <p:nvPicPr>
          <p:cNvPr id="34" name="图片 33"/>
          <p:cNvPicPr>
            <a:picLocks noChangeAspect="1"/>
          </p:cNvPicPr>
          <p:nvPr/>
        </p:nvPicPr>
        <p:blipFill>
          <a:blip r:embed="rId10" cstate="print"/>
          <a:stretch>
            <a:fillRect/>
          </a:stretch>
        </p:blipFill>
        <p:spPr>
          <a:xfrm>
            <a:off x="8845977" y="1448631"/>
            <a:ext cx="2231329" cy="1579001"/>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3" name="文本框 2"/>
          <p:cNvSpPr txBox="1"/>
          <p:nvPr/>
        </p:nvSpPr>
        <p:spPr>
          <a:xfrm>
            <a:off x="3368624" y="1053778"/>
            <a:ext cx="5454763"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Q50L Q70L QX30</a:t>
            </a:r>
            <a:r>
              <a:rPr lang="zh-CN" altLang="en-US" sz="2000" b="1" dirty="0">
                <a:solidFill>
                  <a:srgbClr val="D1BB4B"/>
                </a:solidFill>
                <a:latin typeface="微软雅黑" panose="020B0503020204020204" pitchFamily="34" charset="-122"/>
                <a:ea typeface="微软雅黑" panose="020B0503020204020204" pitchFamily="34" charset="-122"/>
              </a:rPr>
              <a:t>改款上市推广规划</a:t>
            </a:r>
          </a:p>
        </p:txBody>
      </p:sp>
      <p:sp>
        <p:nvSpPr>
          <p:cNvPr id="8" name="Text Box 14"/>
          <p:cNvSpPr txBox="1">
            <a:spLocks noChangeArrowheads="1"/>
          </p:cNvSpPr>
          <p:nvPr/>
        </p:nvSpPr>
        <p:spPr bwMode="white">
          <a:xfrm>
            <a:off x="524048" y="2675951"/>
            <a:ext cx="4833230" cy="3346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50000"/>
              </a:lnSpc>
              <a:defRPr/>
            </a:pPr>
            <a:r>
              <a:rPr lang="zh-CN" altLang="en-US" sz="1600" b="1" dirty="0">
                <a:solidFill>
                  <a:schemeClr val="bg1"/>
                </a:solidFill>
                <a:latin typeface="微软雅黑" panose="020B0503020204020204" pitchFamily="34" charset="-122"/>
                <a:ea typeface="微软雅黑" panose="020B0503020204020204" pitchFamily="34" charset="-122"/>
              </a:rPr>
              <a:t>提高网友认知，促进购车决策</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524048" y="1620866"/>
            <a:ext cx="4600160" cy="1048884"/>
            <a:chOff x="-1466850" y="66719"/>
            <a:chExt cx="4731065" cy="1150850"/>
          </a:xfrm>
        </p:grpSpPr>
        <p:sp>
          <p:nvSpPr>
            <p:cNvPr id="13" name="Text Box 14"/>
            <p:cNvSpPr txBox="1">
              <a:spLocks noChangeArrowheads="1"/>
            </p:cNvSpPr>
            <p:nvPr/>
          </p:nvSpPr>
          <p:spPr bwMode="white">
            <a:xfrm>
              <a:off x="-672222" y="542180"/>
              <a:ext cx="3936437" cy="675389"/>
            </a:xfrm>
            <a:prstGeom prst="rect">
              <a:avLst/>
            </a:prstGeom>
            <a:noFill/>
          </p:spPr>
          <p:txBody>
            <a:bodyPr wrap="square" lIns="121917" tIns="60958" rIns="121917" bIns="60958" rtlCol="0">
              <a:spAutoFit/>
            </a:bodyPr>
            <a:lstStyle>
              <a:defPPr>
                <a:defRPr lang="zh-CN"/>
              </a:defPPr>
              <a:lvl1pPr>
                <a:defRPr sz="2000">
                  <a:solidFill>
                    <a:srgbClr val="F1EFF0"/>
                  </a:solidFill>
                  <a:effectLst>
                    <a:outerShdw blurRad="38100" dist="38100" dir="2700000" algn="tl">
                      <a:srgbClr val="000000">
                        <a:alpha val="43137"/>
                      </a:srgbClr>
                    </a:outerShdw>
                  </a:effectLst>
                </a:defRPr>
              </a:lvl1pPr>
            </a:lstStyle>
            <a:p>
              <a:r>
                <a:rPr lang="zh-CN" altLang="en-US" sz="3200" b="1" dirty="0">
                  <a:solidFill>
                    <a:schemeClr val="tx1"/>
                  </a:solidFill>
                  <a:effectLst/>
                  <a:latin typeface="微软雅黑" panose="020B0503020204020204" pitchFamily="34" charset="-122"/>
                  <a:ea typeface="微软雅黑" panose="020B0503020204020204" pitchFamily="34" charset="-122"/>
                </a:rPr>
                <a:t>车型导购</a:t>
              </a:r>
            </a:p>
          </p:txBody>
        </p:sp>
        <p:sp>
          <p:nvSpPr>
            <p:cNvPr id="11" name="矩形 10"/>
            <p:cNvSpPr/>
            <p:nvPr/>
          </p:nvSpPr>
          <p:spPr>
            <a:xfrm>
              <a:off x="-672222" y="66719"/>
              <a:ext cx="1772595" cy="439006"/>
            </a:xfrm>
            <a:prstGeom prst="rect">
              <a:avLst/>
            </a:prstGeom>
          </p:spPr>
          <p:txBody>
            <a:bodyPr wrap="none">
              <a:spAutoFit/>
            </a:bodyPr>
            <a:lstStyle/>
            <a:p>
              <a:pPr algn="ctr"/>
              <a:r>
                <a:rPr lang="zh-CN" altLang="en-US" sz="2000" dirty="0">
                  <a:latin typeface="微软雅黑" panose="020B0503020204020204" pitchFamily="34" charset="-122"/>
                  <a:ea typeface="微软雅黑" panose="020B0503020204020204" pitchFamily="34" charset="-122"/>
                </a:rPr>
                <a:t>车型导购方向</a:t>
              </a:r>
              <a:endParaRPr lang="en-US" altLang="zh-CN" sz="2000" dirty="0">
                <a:latin typeface="微软雅黑" panose="020B0503020204020204" pitchFamily="34" charset="-122"/>
                <a:ea typeface="微软雅黑" panose="020B0503020204020204" pitchFamily="34" charset="-122"/>
              </a:endParaRPr>
            </a:p>
          </p:txBody>
        </p:sp>
        <p:sp>
          <p:nvSpPr>
            <p:cNvPr id="12" name="矩形 11"/>
            <p:cNvSpPr/>
            <p:nvPr/>
          </p:nvSpPr>
          <p:spPr>
            <a:xfrm>
              <a:off x="-1466850" y="114300"/>
              <a:ext cx="819150" cy="1039737"/>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内容</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营销</a:t>
              </a:r>
            </a:p>
          </p:txBody>
        </p:sp>
      </p:grpSp>
      <p:grpSp>
        <p:nvGrpSpPr>
          <p:cNvPr id="42" name="组合 41"/>
          <p:cNvGrpSpPr/>
          <p:nvPr/>
        </p:nvGrpSpPr>
        <p:grpSpPr>
          <a:xfrm>
            <a:off x="6273578" y="1620866"/>
            <a:ext cx="4624003" cy="990981"/>
            <a:chOff x="-1466850" y="66719"/>
            <a:chExt cx="4755587" cy="1087318"/>
          </a:xfrm>
        </p:grpSpPr>
        <p:sp>
          <p:nvSpPr>
            <p:cNvPr id="46" name="Text Box 14"/>
            <p:cNvSpPr txBox="1">
              <a:spLocks noChangeArrowheads="1"/>
            </p:cNvSpPr>
            <p:nvPr/>
          </p:nvSpPr>
          <p:spPr bwMode="white">
            <a:xfrm>
              <a:off x="-647700" y="475692"/>
              <a:ext cx="3936437" cy="675389"/>
            </a:xfrm>
            <a:prstGeom prst="rect">
              <a:avLst/>
            </a:prstGeom>
            <a:noFill/>
          </p:spPr>
          <p:txBody>
            <a:bodyPr wrap="square" lIns="121917" tIns="60958" rIns="121917" bIns="60958" rtlCol="0">
              <a:spAutoFit/>
            </a:bodyPr>
            <a:lstStyle>
              <a:defPPr>
                <a:defRPr lang="zh-CN"/>
              </a:defPPr>
              <a:lvl1pPr>
                <a:defRPr sz="2000">
                  <a:solidFill>
                    <a:srgbClr val="F1EFF0"/>
                  </a:solidFill>
                  <a:effectLst>
                    <a:outerShdw blurRad="38100" dist="38100" dir="2700000" algn="tl">
                      <a:srgbClr val="000000">
                        <a:alpha val="43137"/>
                      </a:srgbClr>
                    </a:outerShdw>
                  </a:effectLst>
                </a:defRPr>
              </a:lvl1pPr>
            </a:lstStyle>
            <a:p>
              <a:r>
                <a:rPr lang="en-US" altLang="zh-CN" sz="3200" b="1" dirty="0">
                  <a:solidFill>
                    <a:schemeClr val="tx1"/>
                  </a:solidFill>
                  <a:effectLst/>
                  <a:latin typeface="微软雅黑" panose="020B0503020204020204" pitchFamily="34" charset="-122"/>
                  <a:ea typeface="微软雅黑" panose="020B0503020204020204" pitchFamily="34" charset="-122"/>
                </a:rPr>
                <a:t>5</a:t>
              </a:r>
              <a:r>
                <a:rPr lang="zh-CN" altLang="en-US" sz="3200" b="1" dirty="0">
                  <a:solidFill>
                    <a:schemeClr val="tx1"/>
                  </a:solidFill>
                  <a:effectLst/>
                  <a:latin typeface="微软雅黑" panose="020B0503020204020204" pitchFamily="34" charset="-122"/>
                  <a:ea typeface="微软雅黑" panose="020B0503020204020204" pitchFamily="34" charset="-122"/>
                </a:rPr>
                <a:t>分钟说车</a:t>
              </a:r>
              <a:r>
                <a:rPr lang="zh-CN" altLang="en-US" b="1" dirty="0">
                  <a:solidFill>
                    <a:schemeClr val="tx1"/>
                  </a:solidFill>
                  <a:effectLst/>
                  <a:latin typeface="微软雅黑" panose="020B0503020204020204" pitchFamily="34" charset="-122"/>
                  <a:ea typeface="微软雅黑" panose="020B0503020204020204" pitchFamily="34" charset="-122"/>
                </a:rPr>
                <a:t>（视频）</a:t>
              </a:r>
            </a:p>
          </p:txBody>
        </p:sp>
        <p:sp>
          <p:nvSpPr>
            <p:cNvPr id="44" name="矩形 43"/>
            <p:cNvSpPr/>
            <p:nvPr/>
          </p:nvSpPr>
          <p:spPr>
            <a:xfrm>
              <a:off x="-672222" y="66719"/>
              <a:ext cx="1772596" cy="439006"/>
            </a:xfrm>
            <a:prstGeom prst="rect">
              <a:avLst/>
            </a:prstGeom>
          </p:spPr>
          <p:txBody>
            <a:bodyPr wrap="none">
              <a:spAutoFit/>
            </a:bodyPr>
            <a:lstStyle/>
            <a:p>
              <a:pPr algn="ctr"/>
              <a:r>
                <a:rPr lang="zh-CN" altLang="en-US" sz="2000" dirty="0">
                  <a:latin typeface="微软雅黑" panose="020B0503020204020204" pitchFamily="34" charset="-122"/>
                  <a:ea typeface="微软雅黑" panose="020B0503020204020204" pitchFamily="34" charset="-122"/>
                </a:rPr>
                <a:t>新车解读方向</a:t>
              </a:r>
              <a:endParaRPr lang="en-US" altLang="zh-CN" sz="2000" dirty="0">
                <a:latin typeface="微软雅黑" panose="020B0503020204020204" pitchFamily="34" charset="-122"/>
                <a:ea typeface="微软雅黑" panose="020B0503020204020204" pitchFamily="34" charset="-122"/>
              </a:endParaRPr>
            </a:p>
          </p:txBody>
        </p:sp>
        <p:sp>
          <p:nvSpPr>
            <p:cNvPr id="45" name="矩形 44"/>
            <p:cNvSpPr/>
            <p:nvPr/>
          </p:nvSpPr>
          <p:spPr>
            <a:xfrm>
              <a:off x="-1466850" y="114300"/>
              <a:ext cx="819150" cy="1039737"/>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内容</a:t>
              </a:r>
              <a:endParaRPr lang="en-US" altLang="zh-CN" sz="1600" b="1" dirty="0">
                <a:latin typeface="微软雅黑" panose="020B0503020204020204" pitchFamily="34" charset="-122"/>
                <a:ea typeface="微软雅黑" panose="020B0503020204020204" pitchFamily="34" charset="-122"/>
              </a:endParaRPr>
            </a:p>
            <a:p>
              <a:pPr algn="ctr"/>
              <a:r>
                <a:rPr lang="zh-CN" altLang="en-US" sz="1600" b="1" dirty="0">
                  <a:latin typeface="微软雅黑" panose="020B0503020204020204" pitchFamily="34" charset="-122"/>
                  <a:ea typeface="微软雅黑" panose="020B0503020204020204" pitchFamily="34" charset="-122"/>
                </a:rPr>
                <a:t>营销</a:t>
              </a:r>
            </a:p>
          </p:txBody>
        </p:sp>
      </p:grpSp>
      <p:sp>
        <p:nvSpPr>
          <p:cNvPr id="48" name="Text Box 14"/>
          <p:cNvSpPr txBox="1">
            <a:spLocks noChangeArrowheads="1"/>
          </p:cNvSpPr>
          <p:nvPr/>
        </p:nvSpPr>
        <p:spPr bwMode="white">
          <a:xfrm>
            <a:off x="6273578" y="2675951"/>
            <a:ext cx="4674277" cy="3346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50000"/>
              </a:lnSpc>
              <a:defRPr/>
            </a:pPr>
            <a:r>
              <a:rPr lang="zh-CN" altLang="en-US" sz="1600" b="1" dirty="0">
                <a:solidFill>
                  <a:schemeClr val="bg1"/>
                </a:solidFill>
                <a:latin typeface="微软雅黑" panose="020B0503020204020204" pitchFamily="34" charset="-122"/>
                <a:ea typeface="微软雅黑" panose="020B0503020204020204" pitchFamily="34" charset="-122"/>
              </a:rPr>
              <a:t>提高网友认知，促进购车决策</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524049" y="3143611"/>
            <a:ext cx="4833230" cy="2696784"/>
            <a:chOff x="-2" y="3116888"/>
            <a:chExt cx="6009161" cy="3352916"/>
          </a:xfrm>
        </p:grpSpPr>
        <p:pic>
          <p:nvPicPr>
            <p:cNvPr id="55" name="图片 54"/>
            <p:cNvPicPr>
              <a:picLocks noChangeAspect="1"/>
            </p:cNvPicPr>
            <p:nvPr/>
          </p:nvPicPr>
          <p:blipFill>
            <a:blip r:embed="rId2" cstate="email"/>
            <a:stretch>
              <a:fillRect/>
            </a:stretch>
          </p:blipFill>
          <p:spPr>
            <a:xfrm>
              <a:off x="3158076" y="3123427"/>
              <a:ext cx="2851083" cy="3333298"/>
            </a:xfrm>
            <a:prstGeom prst="rect">
              <a:avLst/>
            </a:prstGeom>
            <a:ln>
              <a:solidFill>
                <a:schemeClr val="bg1">
                  <a:lumMod val="95000"/>
                </a:schemeClr>
              </a:solidFill>
            </a:ln>
          </p:spPr>
        </p:pic>
        <p:pic>
          <p:nvPicPr>
            <p:cNvPr id="54" name="图片 53"/>
            <p:cNvPicPr>
              <a:picLocks noChangeAspect="1"/>
            </p:cNvPicPr>
            <p:nvPr/>
          </p:nvPicPr>
          <p:blipFill>
            <a:blip r:embed="rId3" cstate="email"/>
            <a:stretch>
              <a:fillRect/>
            </a:stretch>
          </p:blipFill>
          <p:spPr>
            <a:xfrm>
              <a:off x="252463" y="3123427"/>
              <a:ext cx="2905615" cy="3339838"/>
            </a:xfrm>
            <a:prstGeom prst="rect">
              <a:avLst/>
            </a:prstGeom>
            <a:ln>
              <a:solidFill>
                <a:schemeClr val="bg1">
                  <a:lumMod val="95000"/>
                </a:schemeClr>
              </a:solidFill>
            </a:ln>
          </p:spPr>
        </p:pic>
        <p:sp>
          <p:nvSpPr>
            <p:cNvPr id="52" name="矩形 51"/>
            <p:cNvSpPr/>
            <p:nvPr/>
          </p:nvSpPr>
          <p:spPr>
            <a:xfrm>
              <a:off x="3004577" y="3116888"/>
              <a:ext cx="534118" cy="3339836"/>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购</a:t>
              </a: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车</a:t>
              </a: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指</a:t>
              </a: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南</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53" name="矩形 52"/>
            <p:cNvSpPr/>
            <p:nvPr/>
          </p:nvSpPr>
          <p:spPr>
            <a:xfrm>
              <a:off x="-2" y="3129966"/>
              <a:ext cx="504927" cy="3339838"/>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对</a:t>
              </a: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比</a:t>
              </a: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导</a:t>
              </a: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chemeClr val="bg1"/>
                  </a:solidFill>
                  <a:latin typeface="微软雅黑" panose="020B0503020204020204" pitchFamily="34" charset="-122"/>
                  <a:ea typeface="微软雅黑" panose="020B0503020204020204" pitchFamily="34" charset="-122"/>
                </a:rPr>
                <a:t>购</a:t>
              </a:r>
              <a:endParaRPr lang="en-US" altLang="zh-CN" dirty="0">
                <a:solidFill>
                  <a:schemeClr val="bg1"/>
                </a:solidFill>
                <a:latin typeface="微软雅黑" panose="020B0503020204020204" pitchFamily="34" charset="-122"/>
                <a:ea typeface="微软雅黑" panose="020B0503020204020204" pitchFamily="34" charset="-122"/>
              </a:endParaRPr>
            </a:p>
            <a:p>
              <a:pPr algn="ctr">
                <a:lnSpc>
                  <a:spcPct val="150000"/>
                </a:lnSpc>
              </a:pPr>
              <a:endParaRPr lang="en-US" altLang="zh-CN" dirty="0">
                <a:solidFill>
                  <a:schemeClr val="bg1"/>
                </a:solidFill>
                <a:latin typeface="微软雅黑" panose="020B0503020204020204" pitchFamily="34" charset="-122"/>
                <a:ea typeface="微软雅黑" panose="020B0503020204020204" pitchFamily="34" charset="-122"/>
              </a:endParaRPr>
            </a:p>
          </p:txBody>
        </p:sp>
      </p:grpSp>
      <p:pic>
        <p:nvPicPr>
          <p:cNvPr id="57" name="图片 56"/>
          <p:cNvPicPr>
            <a:picLocks noChangeAspect="1"/>
          </p:cNvPicPr>
          <p:nvPr/>
        </p:nvPicPr>
        <p:blipFill>
          <a:blip r:embed="rId4" cstate="print"/>
          <a:stretch>
            <a:fillRect/>
          </a:stretch>
        </p:blipFill>
        <p:spPr>
          <a:xfrm>
            <a:off x="6273578" y="3139382"/>
            <a:ext cx="2371429" cy="1333333"/>
          </a:xfrm>
          <a:prstGeom prst="rect">
            <a:avLst/>
          </a:prstGeom>
        </p:spPr>
      </p:pic>
      <p:pic>
        <p:nvPicPr>
          <p:cNvPr id="58" name="图片 57"/>
          <p:cNvPicPr>
            <a:picLocks noChangeAspect="1"/>
          </p:cNvPicPr>
          <p:nvPr/>
        </p:nvPicPr>
        <p:blipFill>
          <a:blip r:embed="rId5" cstate="print"/>
          <a:stretch>
            <a:fillRect/>
          </a:stretch>
        </p:blipFill>
        <p:spPr>
          <a:xfrm>
            <a:off x="8645007" y="3139382"/>
            <a:ext cx="2390476" cy="1333333"/>
          </a:xfrm>
          <a:prstGeom prst="rect">
            <a:avLst/>
          </a:prstGeom>
        </p:spPr>
      </p:pic>
      <p:pic>
        <p:nvPicPr>
          <p:cNvPr id="59" name="图片 58"/>
          <p:cNvPicPr>
            <a:picLocks noChangeAspect="1"/>
          </p:cNvPicPr>
          <p:nvPr/>
        </p:nvPicPr>
        <p:blipFill>
          <a:blip r:embed="rId6" cstate="print"/>
          <a:stretch>
            <a:fillRect/>
          </a:stretch>
        </p:blipFill>
        <p:spPr>
          <a:xfrm>
            <a:off x="6268817" y="4469522"/>
            <a:ext cx="2380952" cy="1323810"/>
          </a:xfrm>
          <a:prstGeom prst="rect">
            <a:avLst/>
          </a:prstGeom>
        </p:spPr>
      </p:pic>
      <p:pic>
        <p:nvPicPr>
          <p:cNvPr id="60" name="图片 59"/>
          <p:cNvPicPr>
            <a:picLocks noChangeAspect="1"/>
          </p:cNvPicPr>
          <p:nvPr/>
        </p:nvPicPr>
        <p:blipFill>
          <a:blip r:embed="rId7" cstate="print"/>
          <a:stretch>
            <a:fillRect/>
          </a:stretch>
        </p:blipFill>
        <p:spPr>
          <a:xfrm>
            <a:off x="8654531" y="4434346"/>
            <a:ext cx="2380952" cy="135898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D1BB4B"/>
                </a:solidFill>
                <a:latin typeface="微软雅黑" panose="020B0503020204020204" pitchFamily="34" charset="-122"/>
                <a:ea typeface="微软雅黑" panose="020B0503020204020204" pitchFamily="34" charset="-122"/>
              </a:rPr>
              <a:t>新车上市（改款）</a:t>
            </a:r>
          </a:p>
        </p:txBody>
      </p:sp>
      <p:sp>
        <p:nvSpPr>
          <p:cNvPr id="6" name="文本框 5"/>
          <p:cNvSpPr txBox="1"/>
          <p:nvPr/>
        </p:nvSpPr>
        <p:spPr>
          <a:xfrm>
            <a:off x="3368624" y="1053778"/>
            <a:ext cx="5454763" cy="400110"/>
          </a:xfrm>
          <a:prstGeom prst="rect">
            <a:avLst/>
          </a:prstGeom>
          <a:noFill/>
        </p:spPr>
        <p:txBody>
          <a:bodyPr wrap="none" rtlCol="0">
            <a:spAutoFit/>
          </a:body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英菲尼迪</a:t>
            </a:r>
            <a:r>
              <a:rPr lang="en-US" altLang="zh-CN" sz="2000" b="1" dirty="0">
                <a:solidFill>
                  <a:srgbClr val="D1BB4B"/>
                </a:solidFill>
                <a:latin typeface="微软雅黑" panose="020B0503020204020204" pitchFamily="34" charset="-122"/>
                <a:ea typeface="微软雅黑" panose="020B0503020204020204" pitchFamily="34" charset="-122"/>
              </a:rPr>
              <a:t>Q50L Q70L QX30</a:t>
            </a:r>
            <a:r>
              <a:rPr lang="zh-CN" altLang="en-US" sz="2000" b="1" dirty="0">
                <a:solidFill>
                  <a:srgbClr val="D1BB4B"/>
                </a:solidFill>
                <a:latin typeface="微软雅黑" panose="020B0503020204020204" pitchFamily="34" charset="-122"/>
                <a:ea typeface="微软雅黑" panose="020B0503020204020204" pitchFamily="34" charset="-122"/>
              </a:rPr>
              <a:t>改款上市推广规划</a:t>
            </a:r>
          </a:p>
        </p:txBody>
      </p:sp>
      <p:sp>
        <p:nvSpPr>
          <p:cNvPr id="7" name="TextBox 5"/>
          <p:cNvSpPr txBox="1">
            <a:spLocks noChangeArrowheads="1"/>
          </p:cNvSpPr>
          <p:nvPr/>
        </p:nvSpPr>
        <p:spPr bwMode="auto">
          <a:xfrm>
            <a:off x="3371850" y="2052291"/>
            <a:ext cx="53784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活动设计吸引线下到店</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礼品刺激有效带动用户参与，积极到店试驾</a:t>
            </a:r>
            <a:endParaRPr lang="en-US" altLang="zh-CN" sz="1200" dirty="0">
              <a:latin typeface="微软雅黑" panose="020B0503020204020204" pitchFamily="34" charset="-122"/>
              <a:ea typeface="微软雅黑" panose="020B0503020204020204" pitchFamily="34" charset="-122"/>
            </a:endParaRPr>
          </a:p>
          <a:p>
            <a:pPr eaLnBrk="1" hangingPunct="1">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创造销售面对面沟通机会，促进成交</a:t>
            </a:r>
          </a:p>
        </p:txBody>
      </p:sp>
      <p:sp>
        <p:nvSpPr>
          <p:cNvPr id="8" name="TextBox 13"/>
          <p:cNvSpPr txBox="1">
            <a:spLocks noChangeArrowheads="1"/>
          </p:cNvSpPr>
          <p:nvPr/>
        </p:nvSpPr>
        <p:spPr bwMode="auto">
          <a:xfrm>
            <a:off x="0" y="3304556"/>
            <a:ext cx="12149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solidFill>
                  <a:srgbClr val="D1BB4B"/>
                </a:solidFill>
                <a:latin typeface="微软雅黑" panose="020B0503020204020204" pitchFamily="34" charset="-122"/>
                <a:ea typeface="微软雅黑" panose="020B0503020204020204" pitchFamily="34" charset="-122"/>
              </a:rPr>
              <a:t>礼品诱惑，易车高精准意向用户线下到店，促进转化！</a:t>
            </a:r>
          </a:p>
        </p:txBody>
      </p:sp>
      <p:grpSp>
        <p:nvGrpSpPr>
          <p:cNvPr id="9" name="组合 21"/>
          <p:cNvGrpSpPr/>
          <p:nvPr/>
        </p:nvGrpSpPr>
        <p:grpSpPr bwMode="auto">
          <a:xfrm>
            <a:off x="981075" y="1936404"/>
            <a:ext cx="10229850" cy="1152525"/>
            <a:chOff x="1062591" y="1751781"/>
            <a:chExt cx="10229525" cy="1152128"/>
          </a:xfrm>
        </p:grpSpPr>
        <p:sp>
          <p:nvSpPr>
            <p:cNvPr id="10" name="矩形 9"/>
            <p:cNvSpPr/>
            <p:nvPr/>
          </p:nvSpPr>
          <p:spPr>
            <a:xfrm>
              <a:off x="1062591" y="1751781"/>
              <a:ext cx="2246242" cy="115212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400" b="1" dirty="0">
                  <a:solidFill>
                    <a:schemeClr val="bg1"/>
                  </a:solidFill>
                  <a:latin typeface="微软雅黑" panose="020B0503020204020204" pitchFamily="34" charset="-122"/>
                  <a:ea typeface="微软雅黑" panose="020B0503020204020204" pitchFamily="34" charset="-122"/>
                </a:rPr>
                <a:t>区域延展</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sz="2400" b="1" dirty="0">
                  <a:solidFill>
                    <a:schemeClr val="bg1"/>
                  </a:solidFill>
                  <a:latin typeface="微软雅黑" panose="020B0503020204020204" pitchFamily="34" charset="-122"/>
                  <a:ea typeface="微软雅黑" panose="020B0503020204020204" pitchFamily="34" charset="-122"/>
                </a:rPr>
                <a:t>促进到店</a:t>
              </a:r>
            </a:p>
          </p:txBody>
        </p:sp>
        <p:sp>
          <p:nvSpPr>
            <p:cNvPr id="11" name="矩形 10"/>
            <p:cNvSpPr/>
            <p:nvPr/>
          </p:nvSpPr>
          <p:spPr>
            <a:xfrm>
              <a:off x="3308833" y="1766063"/>
              <a:ext cx="7983283" cy="1137846"/>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C00000"/>
                </a:solidFill>
              </a:endParaRPr>
            </a:p>
          </p:txBody>
        </p:sp>
      </p:grpSp>
      <p:grpSp>
        <p:nvGrpSpPr>
          <p:cNvPr id="12" name="组合 11"/>
          <p:cNvGrpSpPr/>
          <p:nvPr/>
        </p:nvGrpSpPr>
        <p:grpSpPr>
          <a:xfrm>
            <a:off x="1191999" y="4215009"/>
            <a:ext cx="9808003" cy="1523750"/>
            <a:chOff x="914452" y="4987525"/>
            <a:chExt cx="9808003" cy="1523750"/>
          </a:xfrm>
        </p:grpSpPr>
        <p:pic>
          <p:nvPicPr>
            <p:cNvPr id="13" name="Picture 15" descr="C:\Documents and Settings\lixu\桌面\奇瑞团购\_MG_05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8248" y="4994058"/>
              <a:ext cx="2394207" cy="147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Documents and Settings\lixu\桌面\奇瑞团购\_MG_04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52" y="5013932"/>
              <a:ext cx="2132959" cy="14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1.pcauto.com.cn/fenzhan/nanchang/20100727/ncyqdz/img/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8327" y="5008097"/>
              <a:ext cx="2283837" cy="14911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1.pcauto.com.cn/fenzhan/nanchang/20100727/ncyqdz/img/a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3080" y="4987525"/>
              <a:ext cx="2274253" cy="152375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1" y="3044957"/>
            <a:ext cx="4577892" cy="3429853"/>
          </a:xfrm>
          <a:prstGeom prst="rect">
            <a:avLst/>
          </a:prstGeom>
        </p:spPr>
      </p:pic>
      <p:pic>
        <p:nvPicPr>
          <p:cNvPr id="205" name="图片 2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861" y="3097533"/>
            <a:ext cx="2023728" cy="3883863"/>
          </a:xfrm>
          <a:prstGeom prst="rect">
            <a:avLst/>
          </a:prstGeom>
        </p:spPr>
      </p:pic>
      <p:pic>
        <p:nvPicPr>
          <p:cNvPr id="206" name="图片 20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3923" y="3097533"/>
            <a:ext cx="2023728" cy="3883863"/>
          </a:xfrm>
          <a:prstGeom prst="rect">
            <a:avLst/>
          </a:prstGeom>
        </p:spPr>
      </p:pic>
      <p:pic>
        <p:nvPicPr>
          <p:cNvPr id="207" name="图片 2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8984" y="3097533"/>
            <a:ext cx="2023728" cy="3883863"/>
          </a:xfrm>
          <a:prstGeom prst="rect">
            <a:avLst/>
          </a:prstGeom>
        </p:spPr>
      </p:pic>
      <p:pic>
        <p:nvPicPr>
          <p:cNvPr id="208" name="图片 207"/>
          <p:cNvPicPr>
            <a:picLocks noChangeAspect="1"/>
          </p:cNvPicPr>
          <p:nvPr/>
        </p:nvPicPr>
        <p:blipFill>
          <a:blip r:embed="rId5" cstate="print"/>
          <a:stretch>
            <a:fillRect/>
          </a:stretch>
        </p:blipFill>
        <p:spPr>
          <a:xfrm>
            <a:off x="758631" y="3828424"/>
            <a:ext cx="3060628" cy="1920000"/>
          </a:xfrm>
          <a:prstGeom prst="rect">
            <a:avLst/>
          </a:prstGeom>
        </p:spPr>
      </p:pic>
      <p:pic>
        <p:nvPicPr>
          <p:cNvPr id="10" name="Picture 2" descr="C:\Users\suzj\Documents\Tencent Files\170098932\Image\C2C\0E6C226BEB407B59CA41F8D9BD740A3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825" y="3562801"/>
            <a:ext cx="1582924" cy="278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C:\Users\suzj\Documents\Tencent Files\170098932\Image\C2C\F46F5CAE620609E733F69107ABA354D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26495" y="3532708"/>
            <a:ext cx="1593000" cy="2832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8" cstate="print"/>
          <a:stretch>
            <a:fillRect/>
          </a:stretch>
        </p:blipFill>
        <p:spPr>
          <a:xfrm>
            <a:off x="7366724" y="3557512"/>
            <a:ext cx="1591792" cy="2784000"/>
          </a:xfrm>
          <a:prstGeom prst="rect">
            <a:avLst/>
          </a:prstGeom>
        </p:spPr>
      </p:pic>
      <p:sp>
        <p:nvSpPr>
          <p:cNvPr id="16" name="矩形 15"/>
          <p:cNvSpPr/>
          <p:nvPr/>
        </p:nvSpPr>
        <p:spPr>
          <a:xfrm>
            <a:off x="9576689" y="1771291"/>
            <a:ext cx="1846217" cy="3428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矩形 17"/>
          <p:cNvSpPr/>
          <p:nvPr/>
        </p:nvSpPr>
        <p:spPr>
          <a:xfrm>
            <a:off x="7256845" y="1771291"/>
            <a:ext cx="1846217" cy="3428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矩形 18"/>
          <p:cNvSpPr/>
          <p:nvPr/>
        </p:nvSpPr>
        <p:spPr>
          <a:xfrm>
            <a:off x="4893992" y="1771291"/>
            <a:ext cx="1846217" cy="3428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矩形 19"/>
          <p:cNvSpPr/>
          <p:nvPr/>
        </p:nvSpPr>
        <p:spPr>
          <a:xfrm>
            <a:off x="1340236" y="1771291"/>
            <a:ext cx="1846217" cy="3428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 name="矩形 8"/>
          <p:cNvSpPr/>
          <p:nvPr/>
        </p:nvSpPr>
        <p:spPr>
          <a:xfrm>
            <a:off x="9900145" y="1748682"/>
            <a:ext cx="1236871" cy="415494"/>
          </a:xfrm>
          <a:prstGeom prst="rect">
            <a:avLst/>
          </a:prstGeom>
        </p:spPr>
        <p:txBody>
          <a:bodyPr wrap="none" lIns="121917" tIns="60958" rIns="121917" bIns="60958">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易车</a:t>
            </a:r>
            <a:r>
              <a:rPr lang="en-US" altLang="zh-CN" sz="1900" b="1" dirty="0">
                <a:solidFill>
                  <a:schemeClr val="bg1"/>
                </a:solidFill>
                <a:latin typeface="微软雅黑" panose="020B0503020204020204" pitchFamily="34" charset="-122"/>
                <a:ea typeface="微软雅黑" panose="020B0503020204020204" pitchFamily="34" charset="-122"/>
              </a:rPr>
              <a:t>APP</a:t>
            </a:r>
          </a:p>
        </p:txBody>
      </p:sp>
      <p:sp>
        <p:nvSpPr>
          <p:cNvPr id="22" name="矩形 21"/>
          <p:cNvSpPr/>
          <p:nvPr/>
        </p:nvSpPr>
        <p:spPr>
          <a:xfrm>
            <a:off x="7452134" y="1748309"/>
            <a:ext cx="1472513" cy="415494"/>
          </a:xfrm>
          <a:prstGeom prst="rect">
            <a:avLst/>
          </a:prstGeom>
        </p:spPr>
        <p:txBody>
          <a:bodyPr wrap="none" lIns="121917" tIns="60958" rIns="121917" bIns="60958">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易车移动站</a:t>
            </a:r>
            <a:endParaRPr lang="en-US" altLang="zh-CN" sz="190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4965659" y="1748309"/>
            <a:ext cx="1717772" cy="415494"/>
          </a:xfrm>
          <a:prstGeom prst="rect">
            <a:avLst/>
          </a:prstGeom>
        </p:spPr>
        <p:txBody>
          <a:bodyPr wrap="none" lIns="121917" tIns="60958" rIns="121917" bIns="60958">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汽车报价大全</a:t>
            </a:r>
            <a:endParaRPr lang="en-US" altLang="zh-CN" sz="1900" b="1"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610078" y="1748309"/>
            <a:ext cx="1320227" cy="415494"/>
          </a:xfrm>
          <a:prstGeom prst="rect">
            <a:avLst/>
          </a:prstGeom>
        </p:spPr>
        <p:txBody>
          <a:bodyPr wrap="none" lIns="121917" tIns="60958" rIns="121917" bIns="60958">
            <a:spAutoFit/>
          </a:bodyPr>
          <a:lstStyle/>
          <a:p>
            <a:r>
              <a:rPr lang="en-US" altLang="zh-CN" sz="1900" b="1" dirty="0">
                <a:solidFill>
                  <a:schemeClr val="bg1"/>
                </a:solidFill>
                <a:latin typeface="微软雅黑" panose="020B0503020204020204" pitchFamily="34" charset="-122"/>
                <a:ea typeface="微软雅黑" panose="020B0503020204020204" pitchFamily="34" charset="-122"/>
              </a:rPr>
              <a:t>PC</a:t>
            </a:r>
            <a:r>
              <a:rPr lang="zh-CN" altLang="en-US" sz="1900" b="1" dirty="0">
                <a:solidFill>
                  <a:schemeClr val="bg1"/>
                </a:solidFill>
                <a:latin typeface="微软雅黑" panose="020B0503020204020204" pitchFamily="34" charset="-122"/>
                <a:ea typeface="微软雅黑" panose="020B0503020204020204" pitchFamily="34" charset="-122"/>
              </a:rPr>
              <a:t>易车网</a:t>
            </a:r>
            <a:endParaRPr lang="en-US" altLang="zh-CN" sz="1900" b="1"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1281531" y="2180861"/>
            <a:ext cx="1971046" cy="954103"/>
          </a:xfrm>
          <a:prstGeom prst="rect">
            <a:avLst/>
          </a:prstGeom>
        </p:spPr>
        <p:txBody>
          <a:bodyPr wrap="none" lIns="121917" tIns="60958" rIns="121917" bIns="60958">
            <a:spAutoFit/>
          </a:bodyPr>
          <a:lstStyle/>
          <a:p>
            <a:pPr algn="ctr"/>
            <a:r>
              <a:rPr lang="zh-CN" altLang="en-US" sz="1600" dirty="0">
                <a:latin typeface="微软雅黑" panose="020B0503020204020204" pitchFamily="34" charset="-122"/>
                <a:ea typeface="微软雅黑" panose="020B0503020204020204" pitchFamily="34" charset="-122"/>
              </a:rPr>
              <a:t>日均</a:t>
            </a:r>
            <a:r>
              <a:rPr lang="en-US" altLang="zh-CN" sz="1600" dirty="0">
                <a:latin typeface="微软雅黑" panose="020B0503020204020204" pitchFamily="34" charset="-122"/>
                <a:ea typeface="微软雅黑" panose="020B0503020204020204" pitchFamily="34" charset="-122"/>
              </a:rPr>
              <a:t>PV</a:t>
            </a:r>
            <a:r>
              <a:rPr lang="zh-CN" altLang="en-US" sz="1600" dirty="0">
                <a:latin typeface="微软雅黑" panose="020B0503020204020204" pitchFamily="34" charset="-122"/>
                <a:ea typeface="微软雅黑" panose="020B0503020204020204" pitchFamily="34" charset="-122"/>
              </a:rPr>
              <a:t>：</a:t>
            </a:r>
            <a:r>
              <a:rPr lang="en-US" altLang="zh-CN" sz="2700" dirty="0">
                <a:solidFill>
                  <a:srgbClr val="05D7FC"/>
                </a:solidFill>
                <a:latin typeface="微软雅黑" panose="020B0503020204020204" pitchFamily="34" charset="-122"/>
                <a:ea typeface="微软雅黑" panose="020B0503020204020204" pitchFamily="34" charset="-122"/>
              </a:rPr>
              <a:t>1.2</a:t>
            </a:r>
            <a:r>
              <a:rPr lang="zh-CN" altLang="en-US" sz="1600" dirty="0">
                <a:latin typeface="微软雅黑" panose="020B0503020204020204" pitchFamily="34" charset="-122"/>
                <a:ea typeface="微软雅黑" panose="020B0503020204020204" pitchFamily="34" charset="-122"/>
              </a:rPr>
              <a:t>亿</a:t>
            </a:r>
            <a:endParaRPr lang="en-US" altLang="zh-CN"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日均</a:t>
            </a:r>
            <a:r>
              <a:rPr lang="en-US" altLang="zh-CN" sz="1600" dirty="0">
                <a:latin typeface="微软雅黑" panose="020B0503020204020204" pitchFamily="34" charset="-122"/>
                <a:ea typeface="微软雅黑" panose="020B0503020204020204" pitchFamily="34" charset="-122"/>
              </a:rPr>
              <a:t>UV</a:t>
            </a:r>
            <a:r>
              <a:rPr lang="zh-CN" altLang="en-US" sz="1600" dirty="0">
                <a:latin typeface="微软雅黑" panose="020B0503020204020204" pitchFamily="34" charset="-122"/>
                <a:ea typeface="微软雅黑" panose="020B0503020204020204" pitchFamily="34" charset="-122"/>
              </a:rPr>
              <a:t>：</a:t>
            </a:r>
            <a:r>
              <a:rPr lang="en-US" altLang="zh-CN" sz="2700" dirty="0">
                <a:solidFill>
                  <a:srgbClr val="05D7FC"/>
                </a:solidFill>
                <a:latin typeface="微软雅黑" panose="020B0503020204020204" pitchFamily="34" charset="-122"/>
                <a:ea typeface="微软雅黑" panose="020B0503020204020204" pitchFamily="34" charset="-122"/>
              </a:rPr>
              <a:t>719</a:t>
            </a:r>
            <a:r>
              <a:rPr lang="zh-CN" altLang="en-US" sz="1600" dirty="0">
                <a:latin typeface="微软雅黑" panose="020B0503020204020204" pitchFamily="34" charset="-122"/>
                <a:ea typeface="微软雅黑" panose="020B0503020204020204" pitchFamily="34" charset="-122"/>
              </a:rPr>
              <a:t>万</a:t>
            </a:r>
            <a:endParaRPr lang="en-US" altLang="zh-CN" sz="1600" dirty="0">
              <a:latin typeface="微软雅黑" panose="020B0503020204020204" pitchFamily="34" charset="-122"/>
              <a:ea typeface="微软雅黑" panose="020B0503020204020204" pitchFamily="34" charset="-122"/>
            </a:endParaRPr>
          </a:p>
        </p:txBody>
      </p:sp>
      <p:sp>
        <p:nvSpPr>
          <p:cNvPr id="13" name="矩形 12"/>
          <p:cNvSpPr/>
          <p:nvPr/>
        </p:nvSpPr>
        <p:spPr>
          <a:xfrm>
            <a:off x="7204294" y="2180861"/>
            <a:ext cx="1971047" cy="954103"/>
          </a:xfrm>
          <a:prstGeom prst="rect">
            <a:avLst/>
          </a:prstGeom>
        </p:spPr>
        <p:txBody>
          <a:bodyPr wrap="none" lIns="121917" tIns="60958" rIns="121917" bIns="60958">
            <a:spAutoFit/>
          </a:bodyPr>
          <a:lstStyle/>
          <a:p>
            <a:pPr algn="ctr"/>
            <a:r>
              <a:rPr lang="zh-CN" altLang="en-US" sz="1600" dirty="0">
                <a:latin typeface="微软雅黑" panose="020B0503020204020204" pitchFamily="34" charset="-122"/>
                <a:ea typeface="微软雅黑" panose="020B0503020204020204" pitchFamily="34" charset="-122"/>
              </a:rPr>
              <a:t>日均</a:t>
            </a:r>
            <a:r>
              <a:rPr lang="en-US" altLang="zh-CN" sz="1600" dirty="0">
                <a:latin typeface="微软雅黑" panose="020B0503020204020204" pitchFamily="34" charset="-122"/>
                <a:ea typeface="微软雅黑" panose="020B0503020204020204" pitchFamily="34" charset="-122"/>
              </a:rPr>
              <a:t>PV</a:t>
            </a:r>
            <a:r>
              <a:rPr lang="zh-CN" altLang="en-US" sz="1600" dirty="0">
                <a:latin typeface="微软雅黑" panose="020B0503020204020204" pitchFamily="34" charset="-122"/>
                <a:ea typeface="微软雅黑" panose="020B0503020204020204" pitchFamily="34" charset="-122"/>
              </a:rPr>
              <a:t>：</a:t>
            </a:r>
            <a:r>
              <a:rPr lang="en-US" altLang="zh-CN" sz="2700" dirty="0">
                <a:solidFill>
                  <a:srgbClr val="05D7FC"/>
                </a:solidFill>
                <a:latin typeface="微软雅黑" panose="020B0503020204020204" pitchFamily="34" charset="-122"/>
                <a:ea typeface="微软雅黑" panose="020B0503020204020204" pitchFamily="34" charset="-122"/>
              </a:rPr>
              <a:t>1.1</a:t>
            </a:r>
            <a:r>
              <a:rPr lang="zh-CN" altLang="en-US" sz="1600" dirty="0">
                <a:latin typeface="微软雅黑" panose="020B0503020204020204" pitchFamily="34" charset="-122"/>
                <a:ea typeface="微软雅黑" panose="020B0503020204020204" pitchFamily="34" charset="-122"/>
              </a:rPr>
              <a:t>亿</a:t>
            </a:r>
            <a:endParaRPr lang="en-US" altLang="zh-CN" sz="16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日均</a:t>
            </a:r>
            <a:r>
              <a:rPr lang="en-US" altLang="zh-CN" sz="1600" dirty="0">
                <a:latin typeface="微软雅黑" panose="020B0503020204020204" pitchFamily="34" charset="-122"/>
                <a:ea typeface="微软雅黑" panose="020B0503020204020204" pitchFamily="34" charset="-122"/>
              </a:rPr>
              <a:t>UV</a:t>
            </a:r>
            <a:r>
              <a:rPr lang="zh-CN" altLang="en-US" sz="1600" dirty="0">
                <a:latin typeface="微软雅黑" panose="020B0503020204020204" pitchFamily="34" charset="-122"/>
                <a:ea typeface="微软雅黑" panose="020B0503020204020204" pitchFamily="34" charset="-122"/>
              </a:rPr>
              <a:t>：</a:t>
            </a:r>
            <a:r>
              <a:rPr lang="en-US" altLang="zh-CN" sz="2700" dirty="0">
                <a:solidFill>
                  <a:srgbClr val="05D7FC"/>
                </a:solidFill>
                <a:latin typeface="微软雅黑" panose="020B0503020204020204" pitchFamily="34" charset="-122"/>
                <a:ea typeface="微软雅黑" panose="020B0503020204020204" pitchFamily="34" charset="-122"/>
              </a:rPr>
              <a:t>416</a:t>
            </a:r>
            <a:r>
              <a:rPr lang="zh-CN" altLang="en-US" sz="1600" dirty="0">
                <a:latin typeface="微软雅黑" panose="020B0503020204020204" pitchFamily="34" charset="-122"/>
                <a:ea typeface="微软雅黑" panose="020B0503020204020204" pitchFamily="34" charset="-122"/>
              </a:rPr>
              <a:t>万</a:t>
            </a:r>
            <a:endParaRPr lang="en-US" altLang="zh-CN" sz="1600" dirty="0">
              <a:latin typeface="微软雅黑" panose="020B0503020204020204" pitchFamily="34" charset="-122"/>
              <a:ea typeface="微软雅黑" panose="020B0503020204020204" pitchFamily="34" charset="-122"/>
            </a:endParaRPr>
          </a:p>
        </p:txBody>
      </p:sp>
      <p:sp>
        <p:nvSpPr>
          <p:cNvPr id="17" name="矩形 16"/>
          <p:cNvSpPr/>
          <p:nvPr/>
        </p:nvSpPr>
        <p:spPr>
          <a:xfrm>
            <a:off x="4568122" y="2180861"/>
            <a:ext cx="2496832" cy="954103"/>
          </a:xfrm>
          <a:prstGeom prst="rect">
            <a:avLst/>
          </a:prstGeom>
        </p:spPr>
        <p:txBody>
          <a:bodyPr wrap="none" lIns="121917" tIns="60958" rIns="121917" bIns="60958">
            <a:spAutoFit/>
          </a:bodyPr>
          <a:lstStyle/>
          <a:p>
            <a:pPr algn="ctr"/>
            <a:r>
              <a:rPr lang="zh-CN" altLang="en-US" sz="1600" dirty="0">
                <a:latin typeface="微软雅黑" panose="020B0503020204020204" pitchFamily="34" charset="-122"/>
                <a:ea typeface="微软雅黑" panose="020B0503020204020204" pitchFamily="34" charset="-122"/>
              </a:rPr>
              <a:t>累计下载用户</a:t>
            </a:r>
            <a:r>
              <a:rPr lang="en-US" altLang="zh-CN" sz="2700" dirty="0">
                <a:solidFill>
                  <a:srgbClr val="05D7FC"/>
                </a:solidFill>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亿</a:t>
            </a:r>
            <a:endParaRPr lang="en-US" altLang="zh-CN" sz="1900" dirty="0">
              <a:latin typeface="微软雅黑" panose="020B0503020204020204" pitchFamily="34" charset="-122"/>
              <a:ea typeface="微软雅黑" panose="020B0503020204020204" pitchFamily="34" charset="-122"/>
            </a:endParaRPr>
          </a:p>
          <a:p>
            <a:pPr algn="ctr"/>
            <a:r>
              <a:rPr lang="zh-CN" altLang="en-US" sz="1600" dirty="0">
                <a:latin typeface="微软雅黑" panose="020B0503020204020204" pitchFamily="34" charset="-122"/>
                <a:ea typeface="微软雅黑" panose="020B0503020204020204" pitchFamily="34" charset="-122"/>
              </a:rPr>
              <a:t>月度活跃用户</a:t>
            </a:r>
            <a:r>
              <a:rPr lang="en-US" altLang="zh-CN" sz="2700" dirty="0">
                <a:solidFill>
                  <a:srgbClr val="05D7FC"/>
                </a:solidFill>
                <a:latin typeface="微软雅黑" panose="020B0503020204020204" pitchFamily="34" charset="-122"/>
                <a:ea typeface="微软雅黑" panose="020B0503020204020204" pitchFamily="34" charset="-122"/>
              </a:rPr>
              <a:t>2000</a:t>
            </a:r>
            <a:r>
              <a:rPr lang="zh-CN" altLang="en-US" sz="1600" dirty="0">
                <a:latin typeface="微软雅黑" panose="020B0503020204020204" pitchFamily="34" charset="-122"/>
                <a:ea typeface="微软雅黑" panose="020B0503020204020204" pitchFamily="34" charset="-122"/>
              </a:rPr>
              <a:t>万</a:t>
            </a:r>
            <a:endParaRPr lang="en-US" altLang="zh-CN" sz="1900" dirty="0">
              <a:latin typeface="微软雅黑" panose="020B0503020204020204" pitchFamily="34" charset="-122"/>
              <a:ea typeface="微软雅黑" panose="020B0503020204020204" pitchFamily="34" charset="-122"/>
            </a:endParaRPr>
          </a:p>
        </p:txBody>
      </p:sp>
      <p:sp>
        <p:nvSpPr>
          <p:cNvPr id="21" name="矩形 20"/>
          <p:cNvSpPr/>
          <p:nvPr/>
        </p:nvSpPr>
        <p:spPr>
          <a:xfrm>
            <a:off x="9374346" y="2180861"/>
            <a:ext cx="2496831" cy="954103"/>
          </a:xfrm>
          <a:prstGeom prst="rect">
            <a:avLst/>
          </a:prstGeom>
        </p:spPr>
        <p:txBody>
          <a:bodyPr wrap="none" lIns="121917" tIns="60958" rIns="121917" bIns="60958">
            <a:spAutoFit/>
          </a:bodyPr>
          <a:lstStyle/>
          <a:p>
            <a:pPr algn="ctr"/>
            <a:r>
              <a:rPr lang="zh-CN" altLang="en-US" sz="1600" dirty="0">
                <a:solidFill>
                  <a:prstClr val="black"/>
                </a:solidFill>
                <a:latin typeface="微软雅黑" panose="020B0503020204020204" pitchFamily="34" charset="-122"/>
                <a:ea typeface="微软雅黑" panose="020B0503020204020204" pitchFamily="34" charset="-122"/>
              </a:rPr>
              <a:t>累计下载用户</a:t>
            </a:r>
            <a:r>
              <a:rPr lang="en-US" altLang="zh-CN" sz="2700" dirty="0">
                <a:solidFill>
                  <a:srgbClr val="05D7FC"/>
                </a:solidFill>
                <a:latin typeface="微软雅黑" panose="020B0503020204020204" pitchFamily="34" charset="-122"/>
                <a:ea typeface="微软雅黑" panose="020B0503020204020204" pitchFamily="34" charset="-122"/>
              </a:rPr>
              <a:t>5722</a:t>
            </a:r>
            <a:r>
              <a:rPr lang="zh-CN" altLang="en-US" sz="1600" dirty="0">
                <a:solidFill>
                  <a:prstClr val="black"/>
                </a:solidFill>
                <a:latin typeface="微软雅黑" panose="020B0503020204020204" pitchFamily="34" charset="-122"/>
                <a:ea typeface="微软雅黑" panose="020B0503020204020204" pitchFamily="34" charset="-122"/>
              </a:rPr>
              <a:t>万</a:t>
            </a:r>
            <a:endParaRPr lang="en-US" altLang="zh-CN" sz="1600" dirty="0">
              <a:solidFill>
                <a:prstClr val="black"/>
              </a:solidFill>
              <a:latin typeface="微软雅黑" panose="020B0503020204020204" pitchFamily="34" charset="-122"/>
              <a:ea typeface="微软雅黑" panose="020B0503020204020204" pitchFamily="34" charset="-122"/>
            </a:endParaRPr>
          </a:p>
          <a:p>
            <a:pPr algn="ctr"/>
            <a:r>
              <a:rPr lang="zh-CN" altLang="en-US" sz="1600" dirty="0">
                <a:solidFill>
                  <a:prstClr val="black"/>
                </a:solidFill>
                <a:latin typeface="微软雅黑" panose="020B0503020204020204" pitchFamily="34" charset="-122"/>
                <a:ea typeface="微软雅黑" panose="020B0503020204020204" pitchFamily="34" charset="-122"/>
              </a:rPr>
              <a:t>月活</a:t>
            </a:r>
            <a:r>
              <a:rPr lang="en-US" altLang="zh-CN" sz="2700" dirty="0">
                <a:solidFill>
                  <a:srgbClr val="05D7FC"/>
                </a:solidFill>
                <a:latin typeface="微软雅黑" panose="020B0503020204020204" pitchFamily="34" charset="-122"/>
                <a:ea typeface="微软雅黑" panose="020B0503020204020204" pitchFamily="34" charset="-122"/>
              </a:rPr>
              <a:t>521</a:t>
            </a:r>
            <a:r>
              <a:rPr lang="zh-CN" altLang="en-US" sz="1600" dirty="0">
                <a:latin typeface="微软雅黑" panose="020B0503020204020204" pitchFamily="34" charset="-122"/>
                <a:ea typeface="微软雅黑" panose="020B0503020204020204" pitchFamily="34" charset="-122"/>
              </a:rPr>
              <a:t>万</a:t>
            </a:r>
          </a:p>
        </p:txBody>
      </p:sp>
      <p:sp>
        <p:nvSpPr>
          <p:cNvPr id="26" name="标题 6"/>
          <p:cNvSpPr txBox="1"/>
          <p:nvPr/>
        </p:nvSpPr>
        <p:spPr>
          <a:xfrm>
            <a:off x="419358" y="383463"/>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易车媒体介绍</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5EA5D7"/>
                </a:solidFill>
                <a:latin typeface="微软雅黑" panose="020B0503020204020204" pitchFamily="34" charset="-122"/>
                <a:ea typeface="微软雅黑" panose="020B0503020204020204" pitchFamily="34" charset="-122"/>
              </a:rPr>
              <a:t>车型促销</a:t>
            </a:r>
          </a:p>
        </p:txBody>
      </p:sp>
      <p:pic>
        <p:nvPicPr>
          <p:cNvPr id="3" name="图片 2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4828" y="2948305"/>
            <a:ext cx="5530290" cy="298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rotWithShape="1">
          <a:blip r:embed="rId3" cstate="print"/>
          <a:srcRect b="45024"/>
          <a:stretch>
            <a:fillRect/>
          </a:stretch>
        </p:blipFill>
        <p:spPr>
          <a:xfrm>
            <a:off x="4439934" y="3171632"/>
            <a:ext cx="4020365" cy="2379237"/>
          </a:xfrm>
          <a:prstGeom prst="rect">
            <a:avLst/>
          </a:prstGeom>
        </p:spPr>
      </p:pic>
      <p:grpSp>
        <p:nvGrpSpPr>
          <p:cNvPr id="5" name="组合 4"/>
          <p:cNvGrpSpPr/>
          <p:nvPr/>
        </p:nvGrpSpPr>
        <p:grpSpPr>
          <a:xfrm>
            <a:off x="6959900" y="975054"/>
            <a:ext cx="4422334" cy="4761160"/>
            <a:chOff x="4488851" y="2004504"/>
            <a:chExt cx="3133729" cy="3373826"/>
          </a:xfrm>
        </p:grpSpPr>
        <p:sp>
          <p:nvSpPr>
            <p:cNvPr id="7" name="Oval 36"/>
            <p:cNvSpPr/>
            <p:nvPr/>
          </p:nvSpPr>
          <p:spPr>
            <a:xfrm>
              <a:off x="5960117" y="4285916"/>
              <a:ext cx="630826" cy="630826"/>
            </a:xfrm>
            <a:prstGeom prst="ellipse">
              <a:avLst/>
            </a:prstGeom>
            <a:solidFill>
              <a:schemeClr val="bg1">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37"/>
            <p:cNvGrpSpPr/>
            <p:nvPr/>
          </p:nvGrpSpPr>
          <p:grpSpPr>
            <a:xfrm>
              <a:off x="6153096" y="4425828"/>
              <a:ext cx="244867" cy="283027"/>
              <a:chOff x="3339600" y="4181341"/>
              <a:chExt cx="244475" cy="282575"/>
            </a:xfrm>
            <a:solidFill>
              <a:schemeClr val="bg1"/>
            </a:solidFill>
          </p:grpSpPr>
          <p:sp>
            <p:nvSpPr>
              <p:cNvPr id="74" name="Rectangle 38"/>
              <p:cNvSpPr>
                <a:spLocks noChangeArrowheads="1"/>
              </p:cNvSpPr>
              <p:nvPr/>
            </p:nvSpPr>
            <p:spPr bwMode="auto">
              <a:xfrm>
                <a:off x="3476125" y="4236903"/>
                <a:ext cx="41275" cy="227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p>
            </p:txBody>
          </p:sp>
          <p:sp>
            <p:nvSpPr>
              <p:cNvPr id="75" name="Rectangle 39"/>
              <p:cNvSpPr>
                <a:spLocks noChangeArrowheads="1"/>
              </p:cNvSpPr>
              <p:nvPr/>
            </p:nvSpPr>
            <p:spPr bwMode="auto">
              <a:xfrm>
                <a:off x="3409450" y="4282941"/>
                <a:ext cx="41275" cy="180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p>
            </p:txBody>
          </p:sp>
          <p:sp>
            <p:nvSpPr>
              <p:cNvPr id="76" name="Rectangle 40"/>
              <p:cNvSpPr>
                <a:spLocks noChangeArrowheads="1"/>
              </p:cNvSpPr>
              <p:nvPr/>
            </p:nvSpPr>
            <p:spPr bwMode="auto">
              <a:xfrm>
                <a:off x="3339600" y="4317866"/>
                <a:ext cx="42863" cy="146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p>
            </p:txBody>
          </p:sp>
          <p:sp>
            <p:nvSpPr>
              <p:cNvPr id="77" name="Rectangle 41"/>
              <p:cNvSpPr>
                <a:spLocks noChangeArrowheads="1"/>
              </p:cNvSpPr>
              <p:nvPr/>
            </p:nvSpPr>
            <p:spPr bwMode="auto">
              <a:xfrm>
                <a:off x="3542800" y="4181341"/>
                <a:ext cx="41275" cy="282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p>
            </p:txBody>
          </p:sp>
        </p:grpSp>
        <p:sp>
          <p:nvSpPr>
            <p:cNvPr id="9" name="Oval 43"/>
            <p:cNvSpPr/>
            <p:nvPr/>
          </p:nvSpPr>
          <p:spPr>
            <a:xfrm>
              <a:off x="6306185" y="3412723"/>
              <a:ext cx="809457" cy="809457"/>
            </a:xfrm>
            <a:prstGeom prst="ellipse">
              <a:avLst/>
            </a:prstGeom>
            <a:solidFill>
              <a:schemeClr val="bg1">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0" name="Group 44"/>
            <p:cNvGrpSpPr/>
            <p:nvPr/>
          </p:nvGrpSpPr>
          <p:grpSpPr>
            <a:xfrm>
              <a:off x="6553816" y="3660590"/>
              <a:ext cx="278186" cy="347735"/>
              <a:chOff x="6751638" y="2265363"/>
              <a:chExt cx="158750" cy="198438"/>
            </a:xfrm>
            <a:solidFill>
              <a:schemeClr val="bg1"/>
            </a:solidFill>
          </p:grpSpPr>
          <p:sp>
            <p:nvSpPr>
              <p:cNvPr id="70" name="Freeform 18"/>
              <p:cNvSpPr/>
              <p:nvPr/>
            </p:nvSpPr>
            <p:spPr bwMode="auto">
              <a:xfrm>
                <a:off x="6751638" y="2349501"/>
                <a:ext cx="158750" cy="65088"/>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71" name="Freeform 19"/>
              <p:cNvSpPr/>
              <p:nvPr/>
            </p:nvSpPr>
            <p:spPr bwMode="auto">
              <a:xfrm>
                <a:off x="6751638" y="2397126"/>
                <a:ext cx="158750" cy="66675"/>
              </a:xfrm>
              <a:custGeom>
                <a:avLst/>
                <a:gdLst>
                  <a:gd name="T0" fmla="*/ 49 w 98"/>
                  <a:gd name="T1" fmla="*/ 16 h 41"/>
                  <a:gd name="T2" fmla="*/ 2 w 98"/>
                  <a:gd name="T3" fmla="*/ 0 h 41"/>
                  <a:gd name="T4" fmla="*/ 0 w 98"/>
                  <a:gd name="T5" fmla="*/ 5 h 41"/>
                  <a:gd name="T6" fmla="*/ 0 w 98"/>
                  <a:gd name="T7" fmla="*/ 20 h 41"/>
                  <a:gd name="T8" fmla="*/ 49 w 98"/>
                  <a:gd name="T9" fmla="*/ 41 h 41"/>
                  <a:gd name="T10" fmla="*/ 98 w 98"/>
                  <a:gd name="T11" fmla="*/ 20 h 41"/>
                  <a:gd name="T12" fmla="*/ 98 w 98"/>
                  <a:gd name="T13" fmla="*/ 5 h 41"/>
                  <a:gd name="T14" fmla="*/ 96 w 98"/>
                  <a:gd name="T15" fmla="*/ 0 h 41"/>
                  <a:gd name="T16" fmla="*/ 49 w 98"/>
                  <a:gd name="T1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49" y="16"/>
                    </a:moveTo>
                    <a:cubicBezTo>
                      <a:pt x="26" y="16"/>
                      <a:pt x="7"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72" name="Freeform 20"/>
              <p:cNvSpPr/>
              <p:nvPr/>
            </p:nvSpPr>
            <p:spPr bwMode="auto">
              <a:xfrm>
                <a:off x="6751638" y="2300288"/>
                <a:ext cx="158750" cy="65088"/>
              </a:xfrm>
              <a:custGeom>
                <a:avLst/>
                <a:gdLst>
                  <a:gd name="T0" fmla="*/ 96 w 98"/>
                  <a:gd name="T1" fmla="*/ 0 h 40"/>
                  <a:gd name="T2" fmla="*/ 49 w 98"/>
                  <a:gd name="T3" fmla="*/ 15 h 40"/>
                  <a:gd name="T4" fmla="*/ 2 w 98"/>
                  <a:gd name="T5" fmla="*/ 0 h 40"/>
                  <a:gd name="T6" fmla="*/ 0 w 98"/>
                  <a:gd name="T7" fmla="*/ 5 h 40"/>
                  <a:gd name="T8" fmla="*/ 0 w 98"/>
                  <a:gd name="T9" fmla="*/ 19 h 40"/>
                  <a:gd name="T10" fmla="*/ 49 w 98"/>
                  <a:gd name="T11" fmla="*/ 40 h 40"/>
                  <a:gd name="T12" fmla="*/ 98 w 98"/>
                  <a:gd name="T13" fmla="*/ 19 h 40"/>
                  <a:gd name="T14" fmla="*/ 98 w 98"/>
                  <a:gd name="T15" fmla="*/ 5 h 40"/>
                  <a:gd name="T16" fmla="*/ 96 w 98"/>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96" y="0"/>
                    </a:moveTo>
                    <a:cubicBezTo>
                      <a:pt x="95" y="8"/>
                      <a:pt x="75" y="15"/>
                      <a:pt x="49" y="15"/>
                    </a:cubicBezTo>
                    <a:cubicBezTo>
                      <a:pt x="23" y="15"/>
                      <a:pt x="3" y="8"/>
                      <a:pt x="2" y="0"/>
                    </a:cubicBezTo>
                    <a:cubicBezTo>
                      <a:pt x="1" y="1"/>
                      <a:pt x="0" y="3"/>
                      <a:pt x="0" y="5"/>
                    </a:cubicBezTo>
                    <a:cubicBezTo>
                      <a:pt x="0" y="19"/>
                      <a:pt x="0" y="19"/>
                      <a:pt x="0" y="19"/>
                    </a:cubicBezTo>
                    <a:cubicBezTo>
                      <a:pt x="0" y="31"/>
                      <a:pt x="22" y="40"/>
                      <a:pt x="49" y="40"/>
                    </a:cubicBezTo>
                    <a:cubicBezTo>
                      <a:pt x="76" y="40"/>
                      <a:pt x="98" y="31"/>
                      <a:pt x="98" y="19"/>
                    </a:cubicBezTo>
                    <a:cubicBezTo>
                      <a:pt x="98" y="5"/>
                      <a:pt x="98" y="5"/>
                      <a:pt x="98" y="5"/>
                    </a:cubicBezTo>
                    <a:cubicBezTo>
                      <a:pt x="98" y="3"/>
                      <a:pt x="97" y="1"/>
                      <a:pt x="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73" name="Oval 21"/>
              <p:cNvSpPr>
                <a:spLocks noChangeArrowheads="1"/>
              </p:cNvSpPr>
              <p:nvPr/>
            </p:nvSpPr>
            <p:spPr bwMode="auto">
              <a:xfrm>
                <a:off x="6754813" y="2265363"/>
                <a:ext cx="152400"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11" name="Oval 50"/>
            <p:cNvSpPr/>
            <p:nvPr/>
          </p:nvSpPr>
          <p:spPr>
            <a:xfrm>
              <a:off x="5126087" y="4057351"/>
              <a:ext cx="669169" cy="669169"/>
            </a:xfrm>
            <a:prstGeom prst="ellipse">
              <a:avLst/>
            </a:prstGeom>
            <a:solidFill>
              <a:srgbClr val="E33B4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reeform 51"/>
            <p:cNvSpPr>
              <a:spLocks noEditPoints="1"/>
            </p:cNvSpPr>
            <p:nvPr/>
          </p:nvSpPr>
          <p:spPr bwMode="auto">
            <a:xfrm>
              <a:off x="5326529" y="4256878"/>
              <a:ext cx="285289" cy="280239"/>
            </a:xfrm>
            <a:custGeom>
              <a:avLst/>
              <a:gdLst>
                <a:gd name="T0" fmla="*/ 82 w 95"/>
                <a:gd name="T1" fmla="*/ 57 h 93"/>
                <a:gd name="T2" fmla="*/ 95 w 95"/>
                <a:gd name="T3" fmla="*/ 51 h 93"/>
                <a:gd name="T4" fmla="*/ 95 w 95"/>
                <a:gd name="T5" fmla="*/ 41 h 93"/>
                <a:gd name="T6" fmla="*/ 82 w 95"/>
                <a:gd name="T7" fmla="*/ 35 h 93"/>
                <a:gd name="T8" fmla="*/ 80 w 95"/>
                <a:gd name="T9" fmla="*/ 30 h 93"/>
                <a:gd name="T10" fmla="*/ 85 w 95"/>
                <a:gd name="T11" fmla="*/ 17 h 93"/>
                <a:gd name="T12" fmla="*/ 77 w 95"/>
                <a:gd name="T13" fmla="*/ 9 h 93"/>
                <a:gd name="T14" fmla="*/ 64 w 95"/>
                <a:gd name="T15" fmla="*/ 15 h 93"/>
                <a:gd name="T16" fmla="*/ 58 w 95"/>
                <a:gd name="T17" fmla="*/ 12 h 93"/>
                <a:gd name="T18" fmla="*/ 53 w 95"/>
                <a:gd name="T19" fmla="*/ 0 h 93"/>
                <a:gd name="T20" fmla="*/ 42 w 95"/>
                <a:gd name="T21" fmla="*/ 0 h 93"/>
                <a:gd name="T22" fmla="*/ 37 w 95"/>
                <a:gd name="T23" fmla="*/ 12 h 93"/>
                <a:gd name="T24" fmla="*/ 31 w 95"/>
                <a:gd name="T25" fmla="*/ 15 h 93"/>
                <a:gd name="T26" fmla="*/ 18 w 95"/>
                <a:gd name="T27" fmla="*/ 10 h 93"/>
                <a:gd name="T28" fmla="*/ 10 w 95"/>
                <a:gd name="T29" fmla="*/ 17 h 93"/>
                <a:gd name="T30" fmla="*/ 15 w 95"/>
                <a:gd name="T31" fmla="*/ 30 h 93"/>
                <a:gd name="T32" fmla="*/ 13 w 95"/>
                <a:gd name="T33" fmla="*/ 36 h 93"/>
                <a:gd name="T34" fmla="*/ 0 w 95"/>
                <a:gd name="T35" fmla="*/ 41 h 93"/>
                <a:gd name="T36" fmla="*/ 0 w 95"/>
                <a:gd name="T37" fmla="*/ 51 h 93"/>
                <a:gd name="T38" fmla="*/ 13 w 95"/>
                <a:gd name="T39" fmla="*/ 57 h 93"/>
                <a:gd name="T40" fmla="*/ 16 w 95"/>
                <a:gd name="T41" fmla="*/ 62 h 93"/>
                <a:gd name="T42" fmla="*/ 10 w 95"/>
                <a:gd name="T43" fmla="*/ 76 h 93"/>
                <a:gd name="T44" fmla="*/ 18 w 95"/>
                <a:gd name="T45" fmla="*/ 83 h 93"/>
                <a:gd name="T46" fmla="*/ 31 w 95"/>
                <a:gd name="T47" fmla="*/ 77 h 93"/>
                <a:gd name="T48" fmla="*/ 37 w 95"/>
                <a:gd name="T49" fmla="*/ 80 h 93"/>
                <a:gd name="T50" fmla="*/ 43 w 95"/>
                <a:gd name="T51" fmla="*/ 93 h 93"/>
                <a:gd name="T52" fmla="*/ 53 w 95"/>
                <a:gd name="T53" fmla="*/ 93 h 93"/>
                <a:gd name="T54" fmla="*/ 58 w 95"/>
                <a:gd name="T55" fmla="*/ 80 h 93"/>
                <a:gd name="T56" fmla="*/ 64 w 95"/>
                <a:gd name="T57" fmla="*/ 77 h 93"/>
                <a:gd name="T58" fmla="*/ 78 w 95"/>
                <a:gd name="T59" fmla="*/ 82 h 93"/>
                <a:gd name="T60" fmla="*/ 85 w 95"/>
                <a:gd name="T61" fmla="*/ 75 h 93"/>
                <a:gd name="T62" fmla="*/ 80 w 95"/>
                <a:gd name="T63" fmla="*/ 62 h 93"/>
                <a:gd name="T64" fmla="*/ 82 w 95"/>
                <a:gd name="T65" fmla="*/ 57 h 93"/>
                <a:gd name="T66" fmla="*/ 48 w 95"/>
                <a:gd name="T67" fmla="*/ 61 h 93"/>
                <a:gd name="T68" fmla="*/ 32 w 95"/>
                <a:gd name="T69" fmla="*/ 46 h 93"/>
                <a:gd name="T70" fmla="*/ 48 w 95"/>
                <a:gd name="T71" fmla="*/ 31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5"/>
                    <a:pt x="82" y="35"/>
                  </a:cubicBezTo>
                  <a:cubicBezTo>
                    <a:pt x="80" y="30"/>
                    <a:pt x="80" y="30"/>
                    <a:pt x="80" y="30"/>
                  </a:cubicBezTo>
                  <a:cubicBezTo>
                    <a:pt x="80" y="30"/>
                    <a:pt x="85" y="17"/>
                    <a:pt x="85" y="17"/>
                  </a:cubicBezTo>
                  <a:cubicBezTo>
                    <a:pt x="77" y="9"/>
                    <a:pt x="77" y="9"/>
                    <a:pt x="77" y="9"/>
                  </a:cubicBezTo>
                  <a:cubicBezTo>
                    <a:pt x="77" y="9"/>
                    <a:pt x="64" y="15"/>
                    <a:pt x="64" y="15"/>
                  </a:cubicBezTo>
                  <a:cubicBezTo>
                    <a:pt x="58" y="12"/>
                    <a:pt x="58" y="12"/>
                    <a:pt x="58" y="12"/>
                  </a:cubicBezTo>
                  <a:cubicBezTo>
                    <a:pt x="58" y="12"/>
                    <a:pt x="53" y="0"/>
                    <a:pt x="53" y="0"/>
                  </a:cubicBezTo>
                  <a:cubicBezTo>
                    <a:pt x="42" y="0"/>
                    <a:pt x="42" y="0"/>
                    <a:pt x="42" y="0"/>
                  </a:cubicBezTo>
                  <a:cubicBezTo>
                    <a:pt x="41" y="0"/>
                    <a:pt x="37" y="12"/>
                    <a:pt x="37" y="12"/>
                  </a:cubicBezTo>
                  <a:cubicBezTo>
                    <a:pt x="31" y="15"/>
                    <a:pt x="31" y="15"/>
                    <a:pt x="31" y="15"/>
                  </a:cubicBezTo>
                  <a:cubicBezTo>
                    <a:pt x="31" y="15"/>
                    <a:pt x="18" y="9"/>
                    <a:pt x="18" y="10"/>
                  </a:cubicBezTo>
                  <a:cubicBezTo>
                    <a:pt x="10" y="17"/>
                    <a:pt x="10" y="17"/>
                    <a:pt x="10" y="17"/>
                  </a:cubicBezTo>
                  <a:cubicBezTo>
                    <a:pt x="10" y="18"/>
                    <a:pt x="15" y="30"/>
                    <a:pt x="15" y="30"/>
                  </a:cubicBezTo>
                  <a:cubicBezTo>
                    <a:pt x="13" y="36"/>
                    <a:pt x="13" y="36"/>
                    <a:pt x="13" y="36"/>
                  </a:cubicBezTo>
                  <a:cubicBezTo>
                    <a:pt x="13" y="36"/>
                    <a:pt x="0" y="41"/>
                    <a:pt x="0" y="41"/>
                  </a:cubicBezTo>
                  <a:cubicBezTo>
                    <a:pt x="0" y="51"/>
                    <a:pt x="0" y="51"/>
                    <a:pt x="0" y="51"/>
                  </a:cubicBezTo>
                  <a:cubicBezTo>
                    <a:pt x="0" y="52"/>
                    <a:pt x="13" y="57"/>
                    <a:pt x="13" y="57"/>
                  </a:cubicBezTo>
                  <a:cubicBezTo>
                    <a:pt x="16" y="62"/>
                    <a:pt x="16" y="62"/>
                    <a:pt x="16" y="62"/>
                  </a:cubicBezTo>
                  <a:cubicBezTo>
                    <a:pt x="16" y="62"/>
                    <a:pt x="10" y="75"/>
                    <a:pt x="10" y="76"/>
                  </a:cubicBezTo>
                  <a:cubicBezTo>
                    <a:pt x="18" y="83"/>
                    <a:pt x="18" y="83"/>
                    <a:pt x="18" y="83"/>
                  </a:cubicBezTo>
                  <a:cubicBezTo>
                    <a:pt x="18" y="83"/>
                    <a:pt x="31" y="77"/>
                    <a:pt x="31" y="77"/>
                  </a:cubicBezTo>
                  <a:cubicBezTo>
                    <a:pt x="37" y="80"/>
                    <a:pt x="37" y="80"/>
                    <a:pt x="37" y="80"/>
                  </a:cubicBezTo>
                  <a:cubicBezTo>
                    <a:pt x="37" y="80"/>
                    <a:pt x="42" y="93"/>
                    <a:pt x="43" y="93"/>
                  </a:cubicBezTo>
                  <a:cubicBezTo>
                    <a:pt x="53" y="93"/>
                    <a:pt x="53" y="93"/>
                    <a:pt x="53" y="93"/>
                  </a:cubicBezTo>
                  <a:cubicBezTo>
                    <a:pt x="54" y="93"/>
                    <a:pt x="58" y="80"/>
                    <a:pt x="58" y="80"/>
                  </a:cubicBezTo>
                  <a:cubicBezTo>
                    <a:pt x="64" y="77"/>
                    <a:pt x="64" y="77"/>
                    <a:pt x="64" y="77"/>
                  </a:cubicBezTo>
                  <a:cubicBezTo>
                    <a:pt x="64" y="77"/>
                    <a:pt x="77" y="83"/>
                    <a:pt x="78" y="82"/>
                  </a:cubicBezTo>
                  <a:cubicBezTo>
                    <a:pt x="85" y="75"/>
                    <a:pt x="85" y="75"/>
                    <a:pt x="85" y="75"/>
                  </a:cubicBezTo>
                  <a:cubicBezTo>
                    <a:pt x="85" y="75"/>
                    <a:pt x="80" y="62"/>
                    <a:pt x="80" y="62"/>
                  </a:cubicBezTo>
                  <a:lnTo>
                    <a:pt x="82" y="57"/>
                  </a:lnTo>
                  <a:close/>
                  <a:moveTo>
                    <a:pt x="48" y="61"/>
                  </a:moveTo>
                  <a:cubicBezTo>
                    <a:pt x="39" y="61"/>
                    <a:pt x="32" y="54"/>
                    <a:pt x="32" y="46"/>
                  </a:cubicBezTo>
                  <a:cubicBezTo>
                    <a:pt x="32" y="38"/>
                    <a:pt x="39" y="31"/>
                    <a:pt x="48" y="31"/>
                  </a:cubicBezTo>
                  <a:cubicBezTo>
                    <a:pt x="56" y="31"/>
                    <a:pt x="63" y="38"/>
                    <a:pt x="63" y="46"/>
                  </a:cubicBezTo>
                  <a:cubicBezTo>
                    <a:pt x="63" y="54"/>
                    <a:pt x="56" y="61"/>
                    <a:pt x="48" y="61"/>
                  </a:cubicBezTo>
                  <a:close/>
                </a:path>
              </a:pathLst>
            </a:custGeom>
            <a:solidFill>
              <a:schemeClr val="bg1"/>
            </a:solidFill>
            <a:ln>
              <a:noFill/>
            </a:ln>
          </p:spPr>
          <p:txBody>
            <a:bodyPr vert="horz" wrap="square" lIns="121920" tIns="60960" rIns="121920" bIns="60960" numCol="1" anchor="t" anchorCtr="0" compatLnSpc="1"/>
            <a:lstStyle/>
            <a:p>
              <a:endParaRPr lang="en-US" sz="2400"/>
            </a:p>
          </p:txBody>
        </p:sp>
        <p:sp>
          <p:nvSpPr>
            <p:cNvPr id="13" name="Oval 53"/>
            <p:cNvSpPr/>
            <p:nvPr/>
          </p:nvSpPr>
          <p:spPr>
            <a:xfrm>
              <a:off x="6912694" y="3042831"/>
              <a:ext cx="709886" cy="709886"/>
            </a:xfrm>
            <a:prstGeom prst="ellipse">
              <a:avLst/>
            </a:prstGeom>
            <a:solidFill>
              <a:srgbClr val="E33B4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4" name="Group 54"/>
            <p:cNvGrpSpPr/>
            <p:nvPr/>
          </p:nvGrpSpPr>
          <p:grpSpPr>
            <a:xfrm>
              <a:off x="7185058" y="3249566"/>
              <a:ext cx="210135" cy="317259"/>
              <a:chOff x="549275" y="4406901"/>
              <a:chExt cx="161926" cy="244475"/>
            </a:xfrm>
            <a:solidFill>
              <a:schemeClr val="bg1"/>
            </a:solidFill>
          </p:grpSpPr>
          <p:sp>
            <p:nvSpPr>
              <p:cNvPr id="68" name="Freeform 62"/>
              <p:cNvSpPr>
                <a:spLocks noEditPoints="1"/>
              </p:cNvSpPr>
              <p:nvPr/>
            </p:nvSpPr>
            <p:spPr bwMode="auto">
              <a:xfrm>
                <a:off x="549275" y="4406901"/>
                <a:ext cx="138113" cy="244475"/>
              </a:xfrm>
              <a:custGeom>
                <a:avLst/>
                <a:gdLst>
                  <a:gd name="T0" fmla="*/ 66 w 73"/>
                  <a:gd name="T1" fmla="*/ 105 h 129"/>
                  <a:gd name="T2" fmla="*/ 7 w 73"/>
                  <a:gd name="T3" fmla="*/ 105 h 129"/>
                  <a:gd name="T4" fmla="*/ 7 w 73"/>
                  <a:gd name="T5" fmla="*/ 16 h 129"/>
                  <a:gd name="T6" fmla="*/ 66 w 73"/>
                  <a:gd name="T7" fmla="*/ 16 h 129"/>
                  <a:gd name="T8" fmla="*/ 66 w 73"/>
                  <a:gd name="T9" fmla="*/ 35 h 129"/>
                  <a:gd name="T10" fmla="*/ 73 w 73"/>
                  <a:gd name="T11" fmla="*/ 35 h 129"/>
                  <a:gd name="T12" fmla="*/ 73 w 73"/>
                  <a:gd name="T13" fmla="*/ 10 h 129"/>
                  <a:gd name="T14" fmla="*/ 63 w 73"/>
                  <a:gd name="T15" fmla="*/ 0 h 129"/>
                  <a:gd name="T16" fmla="*/ 9 w 73"/>
                  <a:gd name="T17" fmla="*/ 0 h 129"/>
                  <a:gd name="T18" fmla="*/ 0 w 73"/>
                  <a:gd name="T19" fmla="*/ 10 h 129"/>
                  <a:gd name="T20" fmla="*/ 0 w 73"/>
                  <a:gd name="T21" fmla="*/ 120 h 129"/>
                  <a:gd name="T22" fmla="*/ 9 w 73"/>
                  <a:gd name="T23" fmla="*/ 129 h 129"/>
                  <a:gd name="T24" fmla="*/ 63 w 73"/>
                  <a:gd name="T25" fmla="*/ 129 h 129"/>
                  <a:gd name="T26" fmla="*/ 73 w 73"/>
                  <a:gd name="T27" fmla="*/ 120 h 129"/>
                  <a:gd name="T28" fmla="*/ 73 w 73"/>
                  <a:gd name="T29" fmla="*/ 79 h 129"/>
                  <a:gd name="T30" fmla="*/ 66 w 73"/>
                  <a:gd name="T31" fmla="*/ 79 h 129"/>
                  <a:gd name="T32" fmla="*/ 66 w 73"/>
                  <a:gd name="T33" fmla="*/ 105 h 129"/>
                  <a:gd name="T34" fmla="*/ 57 w 73"/>
                  <a:gd name="T35" fmla="*/ 6 h 129"/>
                  <a:gd name="T36" fmla="*/ 60 w 73"/>
                  <a:gd name="T37" fmla="*/ 9 h 129"/>
                  <a:gd name="T38" fmla="*/ 57 w 73"/>
                  <a:gd name="T39" fmla="*/ 11 h 129"/>
                  <a:gd name="T40" fmla="*/ 55 w 73"/>
                  <a:gd name="T41" fmla="*/ 9 h 129"/>
                  <a:gd name="T42" fmla="*/ 57 w 73"/>
                  <a:gd name="T43" fmla="*/ 6 h 129"/>
                  <a:gd name="T44" fmla="*/ 24 w 73"/>
                  <a:gd name="T45" fmla="*/ 7 h 129"/>
                  <a:gd name="T46" fmla="*/ 49 w 73"/>
                  <a:gd name="T47" fmla="*/ 7 h 129"/>
                  <a:gd name="T48" fmla="*/ 49 w 73"/>
                  <a:gd name="T49" fmla="*/ 10 h 129"/>
                  <a:gd name="T50" fmla="*/ 24 w 73"/>
                  <a:gd name="T51" fmla="*/ 10 h 129"/>
                  <a:gd name="T52" fmla="*/ 24 w 73"/>
                  <a:gd name="T53" fmla="*/ 7 h 129"/>
                  <a:gd name="T54" fmla="*/ 48 w 73"/>
                  <a:gd name="T55" fmla="*/ 119 h 129"/>
                  <a:gd name="T56" fmla="*/ 25 w 73"/>
                  <a:gd name="T57" fmla="*/ 119 h 129"/>
                  <a:gd name="T58" fmla="*/ 25 w 73"/>
                  <a:gd name="T59" fmla="*/ 112 h 129"/>
                  <a:gd name="T60" fmla="*/ 48 w 73"/>
                  <a:gd name="T61" fmla="*/ 112 h 129"/>
                  <a:gd name="T62" fmla="*/ 48 w 73"/>
                  <a:gd name="T6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29">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69" name="Freeform 63"/>
              <p:cNvSpPr/>
              <p:nvPr/>
            </p:nvSpPr>
            <p:spPr bwMode="auto">
              <a:xfrm>
                <a:off x="608013" y="4478338"/>
                <a:ext cx="103188" cy="98425"/>
              </a:xfrm>
              <a:custGeom>
                <a:avLst/>
                <a:gdLst>
                  <a:gd name="T0" fmla="*/ 0 w 65"/>
                  <a:gd name="T1" fmla="*/ 44 h 62"/>
                  <a:gd name="T2" fmla="*/ 8 w 65"/>
                  <a:gd name="T3" fmla="*/ 44 h 62"/>
                  <a:gd name="T4" fmla="*/ 0 w 65"/>
                  <a:gd name="T5" fmla="*/ 62 h 62"/>
                  <a:gd name="T6" fmla="*/ 22 w 65"/>
                  <a:gd name="T7" fmla="*/ 44 h 62"/>
                  <a:gd name="T8" fmla="*/ 65 w 65"/>
                  <a:gd name="T9" fmla="*/ 44 h 62"/>
                  <a:gd name="T10" fmla="*/ 65 w 65"/>
                  <a:gd name="T11" fmla="*/ 0 h 62"/>
                  <a:gd name="T12" fmla="*/ 0 w 65"/>
                  <a:gd name="T13" fmla="*/ 0 h 62"/>
                  <a:gd name="T14" fmla="*/ 0 w 65"/>
                  <a:gd name="T15" fmla="*/ 44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2">
                    <a:moveTo>
                      <a:pt x="0" y="44"/>
                    </a:moveTo>
                    <a:lnTo>
                      <a:pt x="8" y="44"/>
                    </a:lnTo>
                    <a:lnTo>
                      <a:pt x="0" y="62"/>
                    </a:lnTo>
                    <a:lnTo>
                      <a:pt x="22" y="44"/>
                    </a:lnTo>
                    <a:lnTo>
                      <a:pt x="65" y="44"/>
                    </a:lnTo>
                    <a:lnTo>
                      <a:pt x="65" y="0"/>
                    </a:lnTo>
                    <a:lnTo>
                      <a:pt x="0" y="0"/>
                    </a:lnTo>
                    <a:lnTo>
                      <a:pt x="0"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15" name="Oval 58"/>
            <p:cNvSpPr/>
            <p:nvPr/>
          </p:nvSpPr>
          <p:spPr>
            <a:xfrm>
              <a:off x="4893774" y="3198045"/>
              <a:ext cx="714407" cy="714407"/>
            </a:xfrm>
            <a:prstGeom prst="ellipse">
              <a:avLst/>
            </a:prstGeom>
            <a:solidFill>
              <a:srgbClr val="E33B4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Freeform 33"/>
            <p:cNvSpPr>
              <a:spLocks noEditPoints="1"/>
            </p:cNvSpPr>
            <p:nvPr/>
          </p:nvSpPr>
          <p:spPr bwMode="auto">
            <a:xfrm>
              <a:off x="5036923" y="3404147"/>
              <a:ext cx="428108" cy="291478"/>
            </a:xfrm>
            <a:custGeom>
              <a:avLst/>
              <a:gdLst>
                <a:gd name="T0" fmla="*/ 135 w 157"/>
                <a:gd name="T1" fmla="*/ 47 h 107"/>
                <a:gd name="T2" fmla="*/ 137 w 157"/>
                <a:gd name="T3" fmla="*/ 37 h 107"/>
                <a:gd name="T4" fmla="*/ 100 w 157"/>
                <a:gd name="T5" fmla="*/ 0 h 107"/>
                <a:gd name="T6" fmla="*/ 73 w 157"/>
                <a:gd name="T7" fmla="*/ 18 h 107"/>
                <a:gd name="T8" fmla="*/ 46 w 157"/>
                <a:gd name="T9" fmla="*/ 8 h 107"/>
                <a:gd name="T10" fmla="*/ 20 w 157"/>
                <a:gd name="T11" fmla="*/ 40 h 107"/>
                <a:gd name="T12" fmla="*/ 21 w 157"/>
                <a:gd name="T13" fmla="*/ 47 h 107"/>
                <a:gd name="T14" fmla="*/ 0 w 157"/>
                <a:gd name="T15" fmla="*/ 76 h 107"/>
                <a:gd name="T16" fmla="*/ 31 w 157"/>
                <a:gd name="T17" fmla="*/ 107 h 107"/>
                <a:gd name="T18" fmla="*/ 126 w 157"/>
                <a:gd name="T19" fmla="*/ 107 h 107"/>
                <a:gd name="T20" fmla="*/ 157 w 157"/>
                <a:gd name="T21" fmla="*/ 76 h 107"/>
                <a:gd name="T22" fmla="*/ 135 w 157"/>
                <a:gd name="T23" fmla="*/ 47 h 107"/>
                <a:gd name="T24" fmla="*/ 120 w 157"/>
                <a:gd name="T25" fmla="*/ 101 h 107"/>
                <a:gd name="T26" fmla="*/ 79 w 157"/>
                <a:gd name="T27" fmla="*/ 101 h 107"/>
                <a:gd name="T28" fmla="*/ 104 w 157"/>
                <a:gd name="T29" fmla="*/ 76 h 107"/>
                <a:gd name="T30" fmla="*/ 103 w 157"/>
                <a:gd name="T31" fmla="*/ 73 h 107"/>
                <a:gd name="T32" fmla="*/ 92 w 157"/>
                <a:gd name="T33" fmla="*/ 73 h 107"/>
                <a:gd name="T34" fmla="*/ 92 w 157"/>
                <a:gd name="T35" fmla="*/ 68 h 107"/>
                <a:gd name="T36" fmla="*/ 92 w 157"/>
                <a:gd name="T37" fmla="*/ 37 h 107"/>
                <a:gd name="T38" fmla="*/ 90 w 157"/>
                <a:gd name="T39" fmla="*/ 36 h 107"/>
                <a:gd name="T40" fmla="*/ 64 w 157"/>
                <a:gd name="T41" fmla="*/ 36 h 107"/>
                <a:gd name="T42" fmla="*/ 62 w 157"/>
                <a:gd name="T43" fmla="*/ 38 h 107"/>
                <a:gd name="T44" fmla="*/ 62 w 157"/>
                <a:gd name="T45" fmla="*/ 68 h 107"/>
                <a:gd name="T46" fmla="*/ 62 w 157"/>
                <a:gd name="T47" fmla="*/ 73 h 107"/>
                <a:gd name="T48" fmla="*/ 51 w 157"/>
                <a:gd name="T49" fmla="*/ 73 h 107"/>
                <a:gd name="T50" fmla="*/ 51 w 157"/>
                <a:gd name="T51" fmla="*/ 76 h 107"/>
                <a:gd name="T52" fmla="*/ 76 w 157"/>
                <a:gd name="T53" fmla="*/ 101 h 107"/>
                <a:gd name="T54" fmla="*/ 38 w 157"/>
                <a:gd name="T55" fmla="*/ 101 h 107"/>
                <a:gd name="T56" fmla="*/ 11 w 157"/>
                <a:gd name="T57" fmla="*/ 75 h 107"/>
                <a:gd name="T58" fmla="*/ 29 w 157"/>
                <a:gd name="T59" fmla="*/ 50 h 107"/>
                <a:gd name="T60" fmla="*/ 28 w 157"/>
                <a:gd name="T61" fmla="*/ 44 h 107"/>
                <a:gd name="T62" fmla="*/ 51 w 157"/>
                <a:gd name="T63" fmla="*/ 17 h 107"/>
                <a:gd name="T64" fmla="*/ 75 w 157"/>
                <a:gd name="T65" fmla="*/ 30 h 107"/>
                <a:gd name="T66" fmla="*/ 98 w 157"/>
                <a:gd name="T67" fmla="*/ 11 h 107"/>
                <a:gd name="T68" fmla="*/ 128 w 157"/>
                <a:gd name="T69" fmla="*/ 42 h 107"/>
                <a:gd name="T70" fmla="*/ 127 w 157"/>
                <a:gd name="T71" fmla="*/ 50 h 107"/>
                <a:gd name="T72" fmla="*/ 147 w 157"/>
                <a:gd name="T73" fmla="*/ 75 h 107"/>
                <a:gd name="T74" fmla="*/ 120 w 157"/>
                <a:gd name="T75"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107">
                  <a:moveTo>
                    <a:pt x="135" y="47"/>
                  </a:moveTo>
                  <a:cubicBezTo>
                    <a:pt x="136" y="44"/>
                    <a:pt x="137" y="40"/>
                    <a:pt x="137" y="37"/>
                  </a:cubicBezTo>
                  <a:cubicBezTo>
                    <a:pt x="137" y="17"/>
                    <a:pt x="120" y="0"/>
                    <a:pt x="100" y="0"/>
                  </a:cubicBezTo>
                  <a:cubicBezTo>
                    <a:pt x="76" y="0"/>
                    <a:pt x="73" y="18"/>
                    <a:pt x="73" y="18"/>
                  </a:cubicBezTo>
                  <a:cubicBezTo>
                    <a:pt x="73" y="18"/>
                    <a:pt x="63" y="6"/>
                    <a:pt x="46" y="8"/>
                  </a:cubicBezTo>
                  <a:cubicBezTo>
                    <a:pt x="30" y="11"/>
                    <a:pt x="20" y="25"/>
                    <a:pt x="20" y="40"/>
                  </a:cubicBezTo>
                  <a:cubicBezTo>
                    <a:pt x="20" y="42"/>
                    <a:pt x="20" y="45"/>
                    <a:pt x="21" y="47"/>
                  </a:cubicBezTo>
                  <a:cubicBezTo>
                    <a:pt x="9" y="51"/>
                    <a:pt x="0" y="63"/>
                    <a:pt x="0" y="76"/>
                  </a:cubicBezTo>
                  <a:cubicBezTo>
                    <a:pt x="0" y="93"/>
                    <a:pt x="14" y="107"/>
                    <a:pt x="31" y="107"/>
                  </a:cubicBezTo>
                  <a:cubicBezTo>
                    <a:pt x="126" y="107"/>
                    <a:pt x="126" y="107"/>
                    <a:pt x="126" y="107"/>
                  </a:cubicBezTo>
                  <a:cubicBezTo>
                    <a:pt x="143" y="107"/>
                    <a:pt x="157" y="93"/>
                    <a:pt x="157" y="76"/>
                  </a:cubicBezTo>
                  <a:cubicBezTo>
                    <a:pt x="157" y="62"/>
                    <a:pt x="148" y="51"/>
                    <a:pt x="135" y="47"/>
                  </a:cubicBezTo>
                  <a:close/>
                  <a:moveTo>
                    <a:pt x="120" y="101"/>
                  </a:moveTo>
                  <a:cubicBezTo>
                    <a:pt x="79" y="101"/>
                    <a:pt x="79" y="101"/>
                    <a:pt x="79" y="101"/>
                  </a:cubicBezTo>
                  <a:cubicBezTo>
                    <a:pt x="82" y="97"/>
                    <a:pt x="104" y="76"/>
                    <a:pt x="104" y="76"/>
                  </a:cubicBezTo>
                  <a:cubicBezTo>
                    <a:pt x="104" y="76"/>
                    <a:pt x="107" y="73"/>
                    <a:pt x="103" y="73"/>
                  </a:cubicBezTo>
                  <a:cubicBezTo>
                    <a:pt x="99" y="73"/>
                    <a:pt x="92" y="73"/>
                    <a:pt x="92" y="73"/>
                  </a:cubicBezTo>
                  <a:cubicBezTo>
                    <a:pt x="92" y="73"/>
                    <a:pt x="92" y="71"/>
                    <a:pt x="92" y="68"/>
                  </a:cubicBezTo>
                  <a:cubicBezTo>
                    <a:pt x="92" y="60"/>
                    <a:pt x="92" y="44"/>
                    <a:pt x="92" y="37"/>
                  </a:cubicBezTo>
                  <a:cubicBezTo>
                    <a:pt x="92" y="37"/>
                    <a:pt x="92" y="36"/>
                    <a:pt x="90" y="36"/>
                  </a:cubicBezTo>
                  <a:cubicBezTo>
                    <a:pt x="88" y="36"/>
                    <a:pt x="67" y="36"/>
                    <a:pt x="64" y="36"/>
                  </a:cubicBezTo>
                  <a:cubicBezTo>
                    <a:pt x="62" y="36"/>
                    <a:pt x="62" y="38"/>
                    <a:pt x="62" y="38"/>
                  </a:cubicBezTo>
                  <a:cubicBezTo>
                    <a:pt x="62" y="44"/>
                    <a:pt x="62" y="60"/>
                    <a:pt x="62" y="68"/>
                  </a:cubicBezTo>
                  <a:cubicBezTo>
                    <a:pt x="62" y="71"/>
                    <a:pt x="62" y="73"/>
                    <a:pt x="62" y="73"/>
                  </a:cubicBezTo>
                  <a:cubicBezTo>
                    <a:pt x="62" y="73"/>
                    <a:pt x="54" y="73"/>
                    <a:pt x="51" y="73"/>
                  </a:cubicBezTo>
                  <a:cubicBezTo>
                    <a:pt x="48" y="73"/>
                    <a:pt x="51" y="76"/>
                    <a:pt x="51" y="76"/>
                  </a:cubicBezTo>
                  <a:cubicBezTo>
                    <a:pt x="76" y="101"/>
                    <a:pt x="76" y="101"/>
                    <a:pt x="76" y="101"/>
                  </a:cubicBezTo>
                  <a:cubicBezTo>
                    <a:pt x="38" y="101"/>
                    <a:pt x="38" y="101"/>
                    <a:pt x="38" y="101"/>
                  </a:cubicBezTo>
                  <a:cubicBezTo>
                    <a:pt x="23" y="101"/>
                    <a:pt x="11" y="89"/>
                    <a:pt x="11" y="75"/>
                  </a:cubicBezTo>
                  <a:cubicBezTo>
                    <a:pt x="11" y="63"/>
                    <a:pt x="19" y="54"/>
                    <a:pt x="29" y="50"/>
                  </a:cubicBezTo>
                  <a:cubicBezTo>
                    <a:pt x="28" y="48"/>
                    <a:pt x="28" y="46"/>
                    <a:pt x="28" y="44"/>
                  </a:cubicBezTo>
                  <a:cubicBezTo>
                    <a:pt x="28" y="32"/>
                    <a:pt x="37" y="20"/>
                    <a:pt x="51" y="17"/>
                  </a:cubicBezTo>
                  <a:cubicBezTo>
                    <a:pt x="66" y="16"/>
                    <a:pt x="75" y="30"/>
                    <a:pt x="75" y="30"/>
                  </a:cubicBezTo>
                  <a:cubicBezTo>
                    <a:pt x="75" y="30"/>
                    <a:pt x="77" y="11"/>
                    <a:pt x="98" y="11"/>
                  </a:cubicBezTo>
                  <a:cubicBezTo>
                    <a:pt x="115" y="11"/>
                    <a:pt x="128" y="25"/>
                    <a:pt x="128" y="42"/>
                  </a:cubicBezTo>
                  <a:cubicBezTo>
                    <a:pt x="128" y="45"/>
                    <a:pt x="128" y="48"/>
                    <a:pt x="127" y="50"/>
                  </a:cubicBezTo>
                  <a:cubicBezTo>
                    <a:pt x="138" y="53"/>
                    <a:pt x="147" y="63"/>
                    <a:pt x="147" y="75"/>
                  </a:cubicBezTo>
                  <a:cubicBezTo>
                    <a:pt x="147" y="89"/>
                    <a:pt x="135" y="101"/>
                    <a:pt x="120" y="101"/>
                  </a:cubicBezTo>
                  <a:close/>
                </a:path>
              </a:pathLst>
            </a:custGeom>
            <a:solidFill>
              <a:schemeClr val="bg1"/>
            </a:solidFill>
            <a:ln>
              <a:noFill/>
            </a:ln>
          </p:spPr>
          <p:txBody>
            <a:bodyPr vert="horz" wrap="square" lIns="121920" tIns="60960" rIns="121920" bIns="60960" numCol="1" anchor="t" anchorCtr="0" compatLnSpc="1"/>
            <a:lstStyle/>
            <a:p>
              <a:endParaRPr lang="en-US" sz="2400"/>
            </a:p>
          </p:txBody>
        </p:sp>
        <p:sp>
          <p:nvSpPr>
            <p:cNvPr id="17" name="Oval 61"/>
            <p:cNvSpPr/>
            <p:nvPr/>
          </p:nvSpPr>
          <p:spPr>
            <a:xfrm>
              <a:off x="5579617" y="3575130"/>
              <a:ext cx="836677" cy="836677"/>
            </a:xfrm>
            <a:prstGeom prst="ellipse">
              <a:avLst/>
            </a:prstGeom>
            <a:solidFill>
              <a:srgbClr val="E33B4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8" name="Group 62"/>
            <p:cNvGrpSpPr/>
            <p:nvPr/>
          </p:nvGrpSpPr>
          <p:grpSpPr>
            <a:xfrm>
              <a:off x="5740214" y="3775780"/>
              <a:ext cx="515482" cy="501262"/>
              <a:chOff x="390525" y="2455863"/>
              <a:chExt cx="230188" cy="223838"/>
            </a:xfrm>
            <a:solidFill>
              <a:schemeClr val="bg1"/>
            </a:solidFill>
          </p:grpSpPr>
          <p:sp>
            <p:nvSpPr>
              <p:cNvPr id="62" name="Freeform 41"/>
              <p:cNvSpPr>
                <a:spLocks noEditPoints="1"/>
              </p:cNvSpPr>
              <p:nvPr/>
            </p:nvSpPr>
            <p:spPr bwMode="auto">
              <a:xfrm>
                <a:off x="498475" y="2559051"/>
                <a:ext cx="122238" cy="120650"/>
              </a:xfrm>
              <a:custGeom>
                <a:avLst/>
                <a:gdLst>
                  <a:gd name="T0" fmla="*/ 57 w 64"/>
                  <a:gd name="T1" fmla="*/ 34 h 63"/>
                  <a:gd name="T2" fmla="*/ 30 w 64"/>
                  <a:gd name="T3" fmla="*/ 7 h 63"/>
                  <a:gd name="T4" fmla="*/ 14 w 64"/>
                  <a:gd name="T5" fmla="*/ 3 h 63"/>
                  <a:gd name="T6" fmla="*/ 11 w 64"/>
                  <a:gd name="T7" fmla="*/ 0 h 63"/>
                  <a:gd name="T8" fmla="*/ 8 w 64"/>
                  <a:gd name="T9" fmla="*/ 4 h 63"/>
                  <a:gd name="T10" fmla="*/ 3 w 64"/>
                  <a:gd name="T11" fmla="*/ 5 h 63"/>
                  <a:gd name="T12" fmla="*/ 2 w 64"/>
                  <a:gd name="T13" fmla="*/ 9 h 63"/>
                  <a:gd name="T14" fmla="*/ 0 w 64"/>
                  <a:gd name="T15" fmla="*/ 11 h 63"/>
                  <a:gd name="T16" fmla="*/ 3 w 64"/>
                  <a:gd name="T17" fmla="*/ 15 h 63"/>
                  <a:gd name="T18" fmla="*/ 7 w 64"/>
                  <a:gd name="T19" fmla="*/ 30 h 63"/>
                  <a:gd name="T20" fmla="*/ 34 w 64"/>
                  <a:gd name="T21" fmla="*/ 57 h 63"/>
                  <a:gd name="T22" fmla="*/ 57 w 64"/>
                  <a:gd name="T23" fmla="*/ 57 h 63"/>
                  <a:gd name="T24" fmla="*/ 57 w 64"/>
                  <a:gd name="T25" fmla="*/ 34 h 63"/>
                  <a:gd name="T26" fmla="*/ 52 w 64"/>
                  <a:gd name="T27" fmla="*/ 52 h 63"/>
                  <a:gd name="T28" fmla="*/ 37 w 64"/>
                  <a:gd name="T29" fmla="*/ 52 h 63"/>
                  <a:gd name="T30" fmla="*/ 13 w 64"/>
                  <a:gd name="T31" fmla="*/ 28 h 63"/>
                  <a:gd name="T32" fmla="*/ 9 w 64"/>
                  <a:gd name="T33" fmla="*/ 21 h 63"/>
                  <a:gd name="T34" fmla="*/ 14 w 64"/>
                  <a:gd name="T35" fmla="*/ 25 h 63"/>
                  <a:gd name="T36" fmla="*/ 25 w 64"/>
                  <a:gd name="T37" fmla="*/ 25 h 63"/>
                  <a:gd name="T38" fmla="*/ 25 w 64"/>
                  <a:gd name="T39" fmla="*/ 14 h 63"/>
                  <a:gd name="T40" fmla="*/ 20 w 64"/>
                  <a:gd name="T41" fmla="*/ 9 h 63"/>
                  <a:gd name="T42" fmla="*/ 28 w 64"/>
                  <a:gd name="T43" fmla="*/ 12 h 63"/>
                  <a:gd name="T44" fmla="*/ 52 w 64"/>
                  <a:gd name="T45" fmla="*/ 36 h 63"/>
                  <a:gd name="T46" fmla="*/ 52 w 64"/>
                  <a:gd name="T47"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63">
                    <a:moveTo>
                      <a:pt x="57" y="34"/>
                    </a:moveTo>
                    <a:cubicBezTo>
                      <a:pt x="30" y="7"/>
                      <a:pt x="30" y="7"/>
                      <a:pt x="30" y="7"/>
                    </a:cubicBezTo>
                    <a:cubicBezTo>
                      <a:pt x="26" y="3"/>
                      <a:pt x="20" y="1"/>
                      <a:pt x="14" y="3"/>
                    </a:cubicBezTo>
                    <a:cubicBezTo>
                      <a:pt x="11" y="0"/>
                      <a:pt x="11" y="0"/>
                      <a:pt x="11" y="0"/>
                    </a:cubicBezTo>
                    <a:cubicBezTo>
                      <a:pt x="8" y="4"/>
                      <a:pt x="8" y="4"/>
                      <a:pt x="8" y="4"/>
                    </a:cubicBezTo>
                    <a:cubicBezTo>
                      <a:pt x="3" y="5"/>
                      <a:pt x="3" y="5"/>
                      <a:pt x="3" y="5"/>
                    </a:cubicBezTo>
                    <a:cubicBezTo>
                      <a:pt x="2" y="9"/>
                      <a:pt x="2" y="9"/>
                      <a:pt x="2" y="9"/>
                    </a:cubicBezTo>
                    <a:cubicBezTo>
                      <a:pt x="0" y="11"/>
                      <a:pt x="0" y="11"/>
                      <a:pt x="0" y="11"/>
                    </a:cubicBezTo>
                    <a:cubicBezTo>
                      <a:pt x="3" y="15"/>
                      <a:pt x="3" y="15"/>
                      <a:pt x="3" y="15"/>
                    </a:cubicBezTo>
                    <a:cubicBezTo>
                      <a:pt x="2" y="20"/>
                      <a:pt x="3" y="26"/>
                      <a:pt x="7" y="30"/>
                    </a:cubicBezTo>
                    <a:cubicBezTo>
                      <a:pt x="34" y="57"/>
                      <a:pt x="34" y="57"/>
                      <a:pt x="34" y="57"/>
                    </a:cubicBezTo>
                    <a:cubicBezTo>
                      <a:pt x="41" y="63"/>
                      <a:pt x="51" y="63"/>
                      <a:pt x="57" y="57"/>
                    </a:cubicBezTo>
                    <a:cubicBezTo>
                      <a:pt x="64" y="51"/>
                      <a:pt x="64" y="40"/>
                      <a:pt x="57" y="34"/>
                    </a:cubicBezTo>
                    <a:close/>
                    <a:moveTo>
                      <a:pt x="52" y="52"/>
                    </a:moveTo>
                    <a:cubicBezTo>
                      <a:pt x="48" y="56"/>
                      <a:pt x="41" y="56"/>
                      <a:pt x="37" y="52"/>
                    </a:cubicBezTo>
                    <a:cubicBezTo>
                      <a:pt x="13" y="28"/>
                      <a:pt x="13" y="28"/>
                      <a:pt x="13" y="28"/>
                    </a:cubicBezTo>
                    <a:cubicBezTo>
                      <a:pt x="11" y="26"/>
                      <a:pt x="10" y="23"/>
                      <a:pt x="9" y="21"/>
                    </a:cubicBezTo>
                    <a:cubicBezTo>
                      <a:pt x="14" y="25"/>
                      <a:pt x="14" y="25"/>
                      <a:pt x="14" y="25"/>
                    </a:cubicBezTo>
                    <a:cubicBezTo>
                      <a:pt x="17" y="28"/>
                      <a:pt x="22" y="28"/>
                      <a:pt x="25" y="25"/>
                    </a:cubicBezTo>
                    <a:cubicBezTo>
                      <a:pt x="28" y="22"/>
                      <a:pt x="28" y="17"/>
                      <a:pt x="25" y="14"/>
                    </a:cubicBezTo>
                    <a:cubicBezTo>
                      <a:pt x="20" y="9"/>
                      <a:pt x="20" y="9"/>
                      <a:pt x="20" y="9"/>
                    </a:cubicBezTo>
                    <a:cubicBezTo>
                      <a:pt x="23" y="9"/>
                      <a:pt x="26" y="10"/>
                      <a:pt x="28" y="12"/>
                    </a:cubicBezTo>
                    <a:cubicBezTo>
                      <a:pt x="52" y="36"/>
                      <a:pt x="52" y="36"/>
                      <a:pt x="52" y="36"/>
                    </a:cubicBezTo>
                    <a:cubicBezTo>
                      <a:pt x="56" y="41"/>
                      <a:pt x="57" y="48"/>
                      <a:pt x="52"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63" name="Freeform 42"/>
              <p:cNvSpPr>
                <a:spLocks noEditPoints="1"/>
              </p:cNvSpPr>
              <p:nvPr/>
            </p:nvSpPr>
            <p:spPr bwMode="auto">
              <a:xfrm>
                <a:off x="390525" y="2455863"/>
                <a:ext cx="123825" cy="117475"/>
              </a:xfrm>
              <a:custGeom>
                <a:avLst/>
                <a:gdLst>
                  <a:gd name="T0" fmla="*/ 50 w 65"/>
                  <a:gd name="T1" fmla="*/ 60 h 62"/>
                  <a:gd name="T2" fmla="*/ 53 w 65"/>
                  <a:gd name="T3" fmla="*/ 62 h 62"/>
                  <a:gd name="T4" fmla="*/ 58 w 65"/>
                  <a:gd name="T5" fmla="*/ 60 h 62"/>
                  <a:gd name="T6" fmla="*/ 60 w 65"/>
                  <a:gd name="T7" fmla="*/ 57 h 62"/>
                  <a:gd name="T8" fmla="*/ 63 w 65"/>
                  <a:gd name="T9" fmla="*/ 57 h 62"/>
                  <a:gd name="T10" fmla="*/ 65 w 65"/>
                  <a:gd name="T11" fmla="*/ 52 h 62"/>
                  <a:gd name="T12" fmla="*/ 61 w 65"/>
                  <a:gd name="T13" fmla="*/ 48 h 62"/>
                  <a:gd name="T14" fmla="*/ 56 w 65"/>
                  <a:gd name="T15" fmla="*/ 33 h 62"/>
                  <a:gd name="T16" fmla="*/ 29 w 65"/>
                  <a:gd name="T17" fmla="*/ 6 h 62"/>
                  <a:gd name="T18" fmla="*/ 6 w 65"/>
                  <a:gd name="T19" fmla="*/ 6 h 62"/>
                  <a:gd name="T20" fmla="*/ 6 w 65"/>
                  <a:gd name="T21" fmla="*/ 29 h 62"/>
                  <a:gd name="T22" fmla="*/ 33 w 65"/>
                  <a:gd name="T23" fmla="*/ 56 h 62"/>
                  <a:gd name="T24" fmla="*/ 50 w 65"/>
                  <a:gd name="T25" fmla="*/ 60 h 62"/>
                  <a:gd name="T26" fmla="*/ 12 w 65"/>
                  <a:gd name="T27" fmla="*/ 27 h 62"/>
                  <a:gd name="T28" fmla="*/ 11 w 65"/>
                  <a:gd name="T29" fmla="*/ 11 h 62"/>
                  <a:gd name="T30" fmla="*/ 27 w 65"/>
                  <a:gd name="T31" fmla="*/ 12 h 62"/>
                  <a:gd name="T32" fmla="*/ 51 w 65"/>
                  <a:gd name="T33" fmla="*/ 36 h 62"/>
                  <a:gd name="T34" fmla="*/ 54 w 65"/>
                  <a:gd name="T35" fmla="*/ 41 h 62"/>
                  <a:gd name="T36" fmla="*/ 43 w 65"/>
                  <a:gd name="T37" fmla="*/ 42 h 62"/>
                  <a:gd name="T38" fmla="*/ 43 w 65"/>
                  <a:gd name="T39" fmla="*/ 53 h 62"/>
                  <a:gd name="T40" fmla="*/ 45 w 65"/>
                  <a:gd name="T41" fmla="*/ 54 h 62"/>
                  <a:gd name="T42" fmla="*/ 36 w 65"/>
                  <a:gd name="T43" fmla="*/ 51 h 62"/>
                  <a:gd name="T44" fmla="*/ 12 w 65"/>
                  <a:gd name="T45"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62">
                    <a:moveTo>
                      <a:pt x="50" y="60"/>
                    </a:moveTo>
                    <a:cubicBezTo>
                      <a:pt x="53" y="62"/>
                      <a:pt x="53" y="62"/>
                      <a:pt x="53" y="62"/>
                    </a:cubicBezTo>
                    <a:cubicBezTo>
                      <a:pt x="58" y="60"/>
                      <a:pt x="58" y="60"/>
                      <a:pt x="58" y="60"/>
                    </a:cubicBezTo>
                    <a:cubicBezTo>
                      <a:pt x="60" y="57"/>
                      <a:pt x="60" y="57"/>
                      <a:pt x="60" y="57"/>
                    </a:cubicBezTo>
                    <a:cubicBezTo>
                      <a:pt x="63" y="57"/>
                      <a:pt x="63" y="57"/>
                      <a:pt x="63" y="57"/>
                    </a:cubicBezTo>
                    <a:cubicBezTo>
                      <a:pt x="65" y="52"/>
                      <a:pt x="65" y="52"/>
                      <a:pt x="65" y="52"/>
                    </a:cubicBezTo>
                    <a:cubicBezTo>
                      <a:pt x="61" y="48"/>
                      <a:pt x="61" y="48"/>
                      <a:pt x="61" y="48"/>
                    </a:cubicBezTo>
                    <a:cubicBezTo>
                      <a:pt x="62" y="43"/>
                      <a:pt x="60" y="37"/>
                      <a:pt x="56" y="33"/>
                    </a:cubicBezTo>
                    <a:cubicBezTo>
                      <a:pt x="29" y="6"/>
                      <a:pt x="29" y="6"/>
                      <a:pt x="29" y="6"/>
                    </a:cubicBezTo>
                    <a:cubicBezTo>
                      <a:pt x="23" y="0"/>
                      <a:pt x="13" y="0"/>
                      <a:pt x="6" y="6"/>
                    </a:cubicBezTo>
                    <a:cubicBezTo>
                      <a:pt x="0" y="13"/>
                      <a:pt x="0" y="23"/>
                      <a:pt x="6" y="29"/>
                    </a:cubicBezTo>
                    <a:cubicBezTo>
                      <a:pt x="33" y="56"/>
                      <a:pt x="33" y="56"/>
                      <a:pt x="33" y="56"/>
                    </a:cubicBezTo>
                    <a:cubicBezTo>
                      <a:pt x="38" y="61"/>
                      <a:pt x="45" y="62"/>
                      <a:pt x="50" y="60"/>
                    </a:cubicBezTo>
                    <a:close/>
                    <a:moveTo>
                      <a:pt x="12" y="27"/>
                    </a:moveTo>
                    <a:cubicBezTo>
                      <a:pt x="7" y="22"/>
                      <a:pt x="7" y="15"/>
                      <a:pt x="11" y="11"/>
                    </a:cubicBezTo>
                    <a:cubicBezTo>
                      <a:pt x="15" y="7"/>
                      <a:pt x="22" y="7"/>
                      <a:pt x="27" y="12"/>
                    </a:cubicBezTo>
                    <a:cubicBezTo>
                      <a:pt x="51" y="36"/>
                      <a:pt x="51" y="36"/>
                      <a:pt x="51" y="36"/>
                    </a:cubicBezTo>
                    <a:cubicBezTo>
                      <a:pt x="53" y="37"/>
                      <a:pt x="54" y="39"/>
                      <a:pt x="54" y="41"/>
                    </a:cubicBezTo>
                    <a:cubicBezTo>
                      <a:pt x="51" y="39"/>
                      <a:pt x="46" y="39"/>
                      <a:pt x="43" y="42"/>
                    </a:cubicBezTo>
                    <a:cubicBezTo>
                      <a:pt x="40" y="45"/>
                      <a:pt x="40" y="50"/>
                      <a:pt x="43" y="53"/>
                    </a:cubicBezTo>
                    <a:cubicBezTo>
                      <a:pt x="45" y="54"/>
                      <a:pt x="45" y="54"/>
                      <a:pt x="45" y="54"/>
                    </a:cubicBezTo>
                    <a:cubicBezTo>
                      <a:pt x="42" y="54"/>
                      <a:pt x="38" y="53"/>
                      <a:pt x="36" y="51"/>
                    </a:cubicBezTo>
                    <a:lnTo>
                      <a:pt x="12" y="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64" name="Rectangle 43"/>
              <p:cNvSpPr>
                <a:spLocks noChangeArrowheads="1"/>
              </p:cNvSpPr>
              <p:nvPr/>
            </p:nvSpPr>
            <p:spPr bwMode="auto">
              <a:xfrm>
                <a:off x="517525" y="2525713"/>
                <a:ext cx="635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p>
            </p:txBody>
          </p:sp>
          <p:sp>
            <p:nvSpPr>
              <p:cNvPr id="65" name="Rectangle 44"/>
              <p:cNvSpPr>
                <a:spLocks noChangeArrowheads="1"/>
              </p:cNvSpPr>
              <p:nvPr/>
            </p:nvSpPr>
            <p:spPr bwMode="auto">
              <a:xfrm>
                <a:off x="525463" y="2549526"/>
                <a:ext cx="23813" cy="47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p>
            </p:txBody>
          </p:sp>
          <p:sp>
            <p:nvSpPr>
              <p:cNvPr id="66" name="Rectangle 45"/>
              <p:cNvSpPr>
                <a:spLocks noChangeArrowheads="1"/>
              </p:cNvSpPr>
              <p:nvPr/>
            </p:nvSpPr>
            <p:spPr bwMode="auto">
              <a:xfrm>
                <a:off x="488950" y="2584451"/>
                <a:ext cx="635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p>
            </p:txBody>
          </p:sp>
          <p:sp>
            <p:nvSpPr>
              <p:cNvPr id="67" name="Rectangle 46"/>
              <p:cNvSpPr>
                <a:spLocks noChangeArrowheads="1"/>
              </p:cNvSpPr>
              <p:nvPr/>
            </p:nvSpPr>
            <p:spPr bwMode="auto">
              <a:xfrm>
                <a:off x="465138" y="2578101"/>
                <a:ext cx="22225" cy="6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US" sz="2400"/>
              </a:p>
            </p:txBody>
          </p:sp>
        </p:grpSp>
        <p:sp>
          <p:nvSpPr>
            <p:cNvPr id="19" name="Oval 70"/>
            <p:cNvSpPr/>
            <p:nvPr/>
          </p:nvSpPr>
          <p:spPr>
            <a:xfrm>
              <a:off x="4488851" y="2279538"/>
              <a:ext cx="1031630" cy="1031630"/>
            </a:xfrm>
            <a:prstGeom prst="ellipse">
              <a:avLst/>
            </a:prstGeom>
            <a:solidFill>
              <a:srgbClr val="E33B4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0" name="Group 71"/>
            <p:cNvGrpSpPr/>
            <p:nvPr/>
          </p:nvGrpSpPr>
          <p:grpSpPr>
            <a:xfrm>
              <a:off x="4791583" y="2606122"/>
              <a:ext cx="414564" cy="399324"/>
              <a:chOff x="4616450" y="1549401"/>
              <a:chExt cx="215900" cy="207963"/>
            </a:xfrm>
            <a:solidFill>
              <a:schemeClr val="bg1"/>
            </a:solidFill>
          </p:grpSpPr>
          <p:sp>
            <p:nvSpPr>
              <p:cNvPr id="60" name="Freeform 6"/>
              <p:cNvSpPr>
                <a:spLocks noEditPoints="1"/>
              </p:cNvSpPr>
              <p:nvPr/>
            </p:nvSpPr>
            <p:spPr bwMode="auto">
              <a:xfrm>
                <a:off x="4616450" y="1549401"/>
                <a:ext cx="215900" cy="207963"/>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61" name="Oval 7"/>
              <p:cNvSpPr>
                <a:spLocks noChangeArrowheads="1"/>
              </p:cNvSpPr>
              <p:nvPr/>
            </p:nvSpPr>
            <p:spPr bwMode="auto">
              <a:xfrm>
                <a:off x="4718050" y="1685926"/>
                <a:ext cx="15875" cy="17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21" name="Oval 75"/>
            <p:cNvSpPr/>
            <p:nvPr/>
          </p:nvSpPr>
          <p:spPr>
            <a:xfrm>
              <a:off x="5076113" y="4879124"/>
              <a:ext cx="499206" cy="499206"/>
            </a:xfrm>
            <a:prstGeom prst="ellipse">
              <a:avLst/>
            </a:prstGeom>
            <a:solidFill>
              <a:srgbClr val="E33B4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eform 32"/>
            <p:cNvSpPr/>
            <p:nvPr/>
          </p:nvSpPr>
          <p:spPr bwMode="auto">
            <a:xfrm>
              <a:off x="5227309" y="5033065"/>
              <a:ext cx="226726" cy="200297"/>
            </a:xfrm>
            <a:custGeom>
              <a:avLst/>
              <a:gdLst>
                <a:gd name="T0" fmla="*/ 136 w 136"/>
                <a:gd name="T1" fmla="*/ 48 h 120"/>
                <a:gd name="T2" fmla="*/ 68 w 136"/>
                <a:gd name="T3" fmla="*/ 0 h 120"/>
                <a:gd name="T4" fmla="*/ 0 w 136"/>
                <a:gd name="T5" fmla="*/ 48 h 120"/>
                <a:gd name="T6" fmla="*/ 37 w 136"/>
                <a:gd name="T7" fmla="*/ 91 h 120"/>
                <a:gd name="T8" fmla="*/ 21 w 136"/>
                <a:gd name="T9" fmla="*/ 120 h 120"/>
                <a:gd name="T10" fmla="*/ 72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5" y="0"/>
                    <a:pt x="68" y="0"/>
                  </a:cubicBezTo>
                  <a:cubicBezTo>
                    <a:pt x="30" y="0"/>
                    <a:pt x="0" y="22"/>
                    <a:pt x="0" y="48"/>
                  </a:cubicBezTo>
                  <a:cubicBezTo>
                    <a:pt x="0" y="67"/>
                    <a:pt x="15" y="83"/>
                    <a:pt x="37" y="91"/>
                  </a:cubicBezTo>
                  <a:cubicBezTo>
                    <a:pt x="38" y="96"/>
                    <a:pt x="36" y="106"/>
                    <a:pt x="21" y="120"/>
                  </a:cubicBezTo>
                  <a:cubicBezTo>
                    <a:pt x="21" y="120"/>
                    <a:pt x="54" y="111"/>
                    <a:pt x="72" y="96"/>
                  </a:cubicBezTo>
                  <a:cubicBezTo>
                    <a:pt x="108" y="94"/>
                    <a:pt x="136" y="73"/>
                    <a:pt x="136" y="48"/>
                  </a:cubicBezTo>
                  <a:close/>
                </a:path>
              </a:pathLst>
            </a:custGeom>
            <a:solidFill>
              <a:schemeClr val="bg1"/>
            </a:solidFill>
            <a:ln>
              <a:noFill/>
            </a:ln>
          </p:spPr>
          <p:txBody>
            <a:bodyPr vert="horz" wrap="square" lIns="121920" tIns="60960" rIns="121920" bIns="60960" numCol="1" anchor="t" anchorCtr="0" compatLnSpc="1"/>
            <a:lstStyle/>
            <a:p>
              <a:endParaRPr lang="en-US" sz="2400"/>
            </a:p>
          </p:txBody>
        </p:sp>
        <p:sp>
          <p:nvSpPr>
            <p:cNvPr id="23" name="Oval 78"/>
            <p:cNvSpPr/>
            <p:nvPr/>
          </p:nvSpPr>
          <p:spPr>
            <a:xfrm>
              <a:off x="5455043" y="2942724"/>
              <a:ext cx="714407" cy="714407"/>
            </a:xfrm>
            <a:prstGeom prst="ellipse">
              <a:avLst/>
            </a:prstGeom>
            <a:solidFill>
              <a:schemeClr val="bg1">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Freeform 79"/>
            <p:cNvSpPr>
              <a:spLocks noEditPoints="1"/>
            </p:cNvSpPr>
            <p:nvPr/>
          </p:nvSpPr>
          <p:spPr bwMode="auto">
            <a:xfrm>
              <a:off x="5665368" y="3088128"/>
              <a:ext cx="293756" cy="393952"/>
            </a:xfrm>
            <a:custGeom>
              <a:avLst/>
              <a:gdLst>
                <a:gd name="T0" fmla="*/ 108 w 108"/>
                <a:gd name="T1" fmla="*/ 145 h 145"/>
                <a:gd name="T2" fmla="*/ 0 w 108"/>
                <a:gd name="T3" fmla="*/ 145 h 145"/>
                <a:gd name="T4" fmla="*/ 0 w 108"/>
                <a:gd name="T5" fmla="*/ 135 h 145"/>
                <a:gd name="T6" fmla="*/ 13 w 108"/>
                <a:gd name="T7" fmla="*/ 124 h 145"/>
                <a:gd name="T8" fmla="*/ 96 w 108"/>
                <a:gd name="T9" fmla="*/ 124 h 145"/>
                <a:gd name="T10" fmla="*/ 108 w 108"/>
                <a:gd name="T11" fmla="*/ 135 h 145"/>
                <a:gd name="T12" fmla="*/ 108 w 108"/>
                <a:gd name="T13" fmla="*/ 145 h 145"/>
                <a:gd name="T14" fmla="*/ 16 w 108"/>
                <a:gd name="T15" fmla="*/ 116 h 145"/>
                <a:gd name="T16" fmla="*/ 24 w 108"/>
                <a:gd name="T17" fmla="*/ 91 h 145"/>
                <a:gd name="T18" fmla="*/ 85 w 108"/>
                <a:gd name="T19" fmla="*/ 91 h 145"/>
                <a:gd name="T20" fmla="*/ 93 w 108"/>
                <a:gd name="T21" fmla="*/ 116 h 145"/>
                <a:gd name="T22" fmla="*/ 16 w 108"/>
                <a:gd name="T23" fmla="*/ 116 h 145"/>
                <a:gd name="T24" fmla="*/ 28 w 108"/>
                <a:gd name="T25" fmla="*/ 76 h 145"/>
                <a:gd name="T26" fmla="*/ 36 w 108"/>
                <a:gd name="T27" fmla="*/ 51 h 145"/>
                <a:gd name="T28" fmla="*/ 72 w 108"/>
                <a:gd name="T29" fmla="*/ 51 h 145"/>
                <a:gd name="T30" fmla="*/ 80 w 108"/>
                <a:gd name="T31" fmla="*/ 76 h 145"/>
                <a:gd name="T32" fmla="*/ 28 w 108"/>
                <a:gd name="T33" fmla="*/ 76 h 145"/>
                <a:gd name="T34" fmla="*/ 49 w 108"/>
                <a:gd name="T35" fmla="*/ 12 h 145"/>
                <a:gd name="T36" fmla="*/ 60 w 108"/>
                <a:gd name="T37" fmla="*/ 12 h 145"/>
                <a:gd name="T38" fmla="*/ 68 w 108"/>
                <a:gd name="T39" fmla="*/ 36 h 145"/>
                <a:gd name="T40" fmla="*/ 41 w 108"/>
                <a:gd name="T41" fmla="*/ 36 h 145"/>
                <a:gd name="T42" fmla="*/ 49 w 108"/>
                <a:gd name="T43" fmla="*/ 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45">
                  <a:moveTo>
                    <a:pt x="108" y="145"/>
                  </a:moveTo>
                  <a:cubicBezTo>
                    <a:pt x="0" y="145"/>
                    <a:pt x="0" y="145"/>
                    <a:pt x="0" y="145"/>
                  </a:cubicBezTo>
                  <a:cubicBezTo>
                    <a:pt x="0" y="135"/>
                    <a:pt x="0" y="135"/>
                    <a:pt x="0" y="135"/>
                  </a:cubicBezTo>
                  <a:cubicBezTo>
                    <a:pt x="13" y="124"/>
                    <a:pt x="13" y="124"/>
                    <a:pt x="13" y="124"/>
                  </a:cubicBezTo>
                  <a:cubicBezTo>
                    <a:pt x="96" y="124"/>
                    <a:pt x="96" y="124"/>
                    <a:pt x="96" y="124"/>
                  </a:cubicBezTo>
                  <a:cubicBezTo>
                    <a:pt x="108" y="135"/>
                    <a:pt x="108" y="135"/>
                    <a:pt x="108" y="135"/>
                  </a:cubicBezTo>
                  <a:lnTo>
                    <a:pt x="108" y="145"/>
                  </a:lnTo>
                  <a:close/>
                  <a:moveTo>
                    <a:pt x="16" y="116"/>
                  </a:moveTo>
                  <a:cubicBezTo>
                    <a:pt x="24" y="91"/>
                    <a:pt x="24" y="91"/>
                    <a:pt x="24" y="91"/>
                  </a:cubicBezTo>
                  <a:cubicBezTo>
                    <a:pt x="85" y="91"/>
                    <a:pt x="85" y="91"/>
                    <a:pt x="85" y="91"/>
                  </a:cubicBezTo>
                  <a:cubicBezTo>
                    <a:pt x="93" y="116"/>
                    <a:pt x="93" y="116"/>
                    <a:pt x="93" y="116"/>
                  </a:cubicBezTo>
                  <a:lnTo>
                    <a:pt x="16" y="116"/>
                  </a:lnTo>
                  <a:close/>
                  <a:moveTo>
                    <a:pt x="28" y="76"/>
                  </a:moveTo>
                  <a:cubicBezTo>
                    <a:pt x="36" y="51"/>
                    <a:pt x="36" y="51"/>
                    <a:pt x="36" y="51"/>
                  </a:cubicBezTo>
                  <a:cubicBezTo>
                    <a:pt x="72" y="51"/>
                    <a:pt x="72" y="51"/>
                    <a:pt x="72" y="51"/>
                  </a:cubicBezTo>
                  <a:cubicBezTo>
                    <a:pt x="80" y="76"/>
                    <a:pt x="80" y="76"/>
                    <a:pt x="80" y="76"/>
                  </a:cubicBezTo>
                  <a:lnTo>
                    <a:pt x="28" y="76"/>
                  </a:lnTo>
                  <a:close/>
                  <a:moveTo>
                    <a:pt x="49" y="12"/>
                  </a:moveTo>
                  <a:cubicBezTo>
                    <a:pt x="49" y="12"/>
                    <a:pt x="54" y="0"/>
                    <a:pt x="60" y="12"/>
                  </a:cubicBezTo>
                  <a:cubicBezTo>
                    <a:pt x="68" y="36"/>
                    <a:pt x="68" y="36"/>
                    <a:pt x="68" y="36"/>
                  </a:cubicBezTo>
                  <a:cubicBezTo>
                    <a:pt x="41" y="36"/>
                    <a:pt x="41" y="36"/>
                    <a:pt x="41" y="36"/>
                  </a:cubicBezTo>
                  <a:lnTo>
                    <a:pt x="49" y="12"/>
                  </a:lnTo>
                  <a:close/>
                </a:path>
              </a:pathLst>
            </a:custGeom>
            <a:solidFill>
              <a:schemeClr val="bg1"/>
            </a:solidFill>
            <a:ln>
              <a:noFill/>
            </a:ln>
          </p:spPr>
          <p:txBody>
            <a:bodyPr vert="horz" wrap="square" lIns="121920" tIns="60960" rIns="121920" bIns="60960" numCol="1" anchor="t" anchorCtr="0" compatLnSpc="1"/>
            <a:lstStyle/>
            <a:p>
              <a:endParaRPr lang="en-US" sz="2400"/>
            </a:p>
          </p:txBody>
        </p:sp>
        <p:sp>
          <p:nvSpPr>
            <p:cNvPr id="25" name="Oval 81"/>
            <p:cNvSpPr/>
            <p:nvPr/>
          </p:nvSpPr>
          <p:spPr>
            <a:xfrm>
              <a:off x="5748352" y="4738354"/>
              <a:ext cx="499206" cy="499206"/>
            </a:xfrm>
            <a:prstGeom prst="ellipse">
              <a:avLst/>
            </a:prstGeom>
            <a:solidFill>
              <a:schemeClr val="accent3">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6" name="Group 82"/>
            <p:cNvGrpSpPr/>
            <p:nvPr/>
          </p:nvGrpSpPr>
          <p:grpSpPr>
            <a:xfrm>
              <a:off x="5843788" y="4830388"/>
              <a:ext cx="308334" cy="324454"/>
              <a:chOff x="1641475" y="2428876"/>
              <a:chExt cx="242888" cy="255587"/>
            </a:xfrm>
            <a:solidFill>
              <a:schemeClr val="bg1"/>
            </a:solidFill>
          </p:grpSpPr>
          <p:sp>
            <p:nvSpPr>
              <p:cNvPr id="55" name="Freeform 49"/>
              <p:cNvSpPr/>
              <p:nvPr/>
            </p:nvSpPr>
            <p:spPr bwMode="auto">
              <a:xfrm>
                <a:off x="1641475" y="2525713"/>
                <a:ext cx="111125" cy="158750"/>
              </a:xfrm>
              <a:custGeom>
                <a:avLst/>
                <a:gdLst>
                  <a:gd name="T0" fmla="*/ 42 w 59"/>
                  <a:gd name="T1" fmla="*/ 49 h 84"/>
                  <a:gd name="T2" fmla="*/ 43 w 59"/>
                  <a:gd name="T3" fmla="*/ 40 h 84"/>
                  <a:gd name="T4" fmla="*/ 31 w 59"/>
                  <a:gd name="T5" fmla="*/ 4 h 84"/>
                  <a:gd name="T6" fmla="*/ 26 w 59"/>
                  <a:gd name="T7" fmla="*/ 1 h 84"/>
                  <a:gd name="T8" fmla="*/ 11 w 59"/>
                  <a:gd name="T9" fmla="*/ 6 h 84"/>
                  <a:gd name="T10" fmla="*/ 4 w 59"/>
                  <a:gd name="T11" fmla="*/ 22 h 84"/>
                  <a:gd name="T12" fmla="*/ 9 w 59"/>
                  <a:gd name="T13" fmla="*/ 37 h 84"/>
                  <a:gd name="T14" fmla="*/ 24 w 59"/>
                  <a:gd name="T15" fmla="*/ 46 h 84"/>
                  <a:gd name="T16" fmla="*/ 31 w 59"/>
                  <a:gd name="T17" fmla="*/ 52 h 84"/>
                  <a:gd name="T18" fmla="*/ 40 w 59"/>
                  <a:gd name="T19" fmla="*/ 80 h 84"/>
                  <a:gd name="T20" fmla="*/ 45 w 59"/>
                  <a:gd name="T21" fmla="*/ 83 h 84"/>
                  <a:gd name="T22" fmla="*/ 48 w 59"/>
                  <a:gd name="T23" fmla="*/ 69 h 84"/>
                  <a:gd name="T24" fmla="*/ 42 w 59"/>
                  <a:gd name="T25" fmla="*/ 4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4">
                    <a:moveTo>
                      <a:pt x="42" y="49"/>
                    </a:moveTo>
                    <a:cubicBezTo>
                      <a:pt x="42" y="49"/>
                      <a:pt x="44" y="42"/>
                      <a:pt x="43" y="40"/>
                    </a:cubicBezTo>
                    <a:cubicBezTo>
                      <a:pt x="31" y="4"/>
                      <a:pt x="31" y="4"/>
                      <a:pt x="31" y="4"/>
                    </a:cubicBezTo>
                    <a:cubicBezTo>
                      <a:pt x="31" y="4"/>
                      <a:pt x="30" y="0"/>
                      <a:pt x="26" y="1"/>
                    </a:cubicBezTo>
                    <a:cubicBezTo>
                      <a:pt x="11" y="6"/>
                      <a:pt x="11" y="6"/>
                      <a:pt x="11" y="6"/>
                    </a:cubicBezTo>
                    <a:cubicBezTo>
                      <a:pt x="11" y="6"/>
                      <a:pt x="0" y="11"/>
                      <a:pt x="4" y="22"/>
                    </a:cubicBezTo>
                    <a:cubicBezTo>
                      <a:pt x="9" y="37"/>
                      <a:pt x="9" y="37"/>
                      <a:pt x="9" y="37"/>
                    </a:cubicBezTo>
                    <a:cubicBezTo>
                      <a:pt x="9" y="37"/>
                      <a:pt x="13" y="50"/>
                      <a:pt x="24" y="46"/>
                    </a:cubicBezTo>
                    <a:cubicBezTo>
                      <a:pt x="24" y="46"/>
                      <a:pt x="29" y="45"/>
                      <a:pt x="31" y="52"/>
                    </a:cubicBezTo>
                    <a:cubicBezTo>
                      <a:pt x="40" y="80"/>
                      <a:pt x="40" y="80"/>
                      <a:pt x="40" y="80"/>
                    </a:cubicBezTo>
                    <a:cubicBezTo>
                      <a:pt x="40" y="80"/>
                      <a:pt x="41" y="84"/>
                      <a:pt x="45" y="83"/>
                    </a:cubicBezTo>
                    <a:cubicBezTo>
                      <a:pt x="45" y="83"/>
                      <a:pt x="59" y="80"/>
                      <a:pt x="48" y="69"/>
                    </a:cubicBezTo>
                    <a:cubicBezTo>
                      <a:pt x="51" y="63"/>
                      <a:pt x="42" y="58"/>
                      <a:pt x="4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6" name="Freeform 50"/>
              <p:cNvSpPr/>
              <p:nvPr/>
            </p:nvSpPr>
            <p:spPr bwMode="auto">
              <a:xfrm>
                <a:off x="1703388" y="2428876"/>
                <a:ext cx="155575" cy="179388"/>
              </a:xfrm>
              <a:custGeom>
                <a:avLst/>
                <a:gdLst>
                  <a:gd name="T0" fmla="*/ 69 w 82"/>
                  <a:gd name="T1" fmla="*/ 59 h 95"/>
                  <a:gd name="T2" fmla="*/ 72 w 82"/>
                  <a:gd name="T3" fmla="*/ 46 h 95"/>
                  <a:gd name="T4" fmla="*/ 62 w 82"/>
                  <a:gd name="T5" fmla="*/ 37 h 95"/>
                  <a:gd name="T6" fmla="*/ 51 w 82"/>
                  <a:gd name="T7" fmla="*/ 5 h 95"/>
                  <a:gd name="T8" fmla="*/ 48 w 82"/>
                  <a:gd name="T9" fmla="*/ 6 h 95"/>
                  <a:gd name="T10" fmla="*/ 4 w 82"/>
                  <a:gd name="T11" fmla="*/ 48 h 95"/>
                  <a:gd name="T12" fmla="*/ 2 w 82"/>
                  <a:gd name="T13" fmla="*/ 53 h 95"/>
                  <a:gd name="T14" fmla="*/ 12 w 82"/>
                  <a:gd name="T15" fmla="*/ 83 h 95"/>
                  <a:gd name="T16" fmla="*/ 17 w 82"/>
                  <a:gd name="T17" fmla="*/ 86 h 95"/>
                  <a:gd name="T18" fmla="*/ 78 w 82"/>
                  <a:gd name="T19" fmla="*/ 92 h 95"/>
                  <a:gd name="T20" fmla="*/ 80 w 82"/>
                  <a:gd name="T21" fmla="*/ 91 h 95"/>
                  <a:gd name="T22" fmla="*/ 69 w 82"/>
                  <a:gd name="T23" fmla="*/ 5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95">
                    <a:moveTo>
                      <a:pt x="69" y="59"/>
                    </a:moveTo>
                    <a:cubicBezTo>
                      <a:pt x="73" y="56"/>
                      <a:pt x="74" y="51"/>
                      <a:pt x="72" y="46"/>
                    </a:cubicBezTo>
                    <a:cubicBezTo>
                      <a:pt x="71" y="41"/>
                      <a:pt x="67" y="38"/>
                      <a:pt x="62" y="37"/>
                    </a:cubicBezTo>
                    <a:cubicBezTo>
                      <a:pt x="51" y="5"/>
                      <a:pt x="51" y="5"/>
                      <a:pt x="51" y="5"/>
                    </a:cubicBezTo>
                    <a:cubicBezTo>
                      <a:pt x="50" y="0"/>
                      <a:pt x="48" y="6"/>
                      <a:pt x="48" y="6"/>
                    </a:cubicBezTo>
                    <a:cubicBezTo>
                      <a:pt x="40" y="38"/>
                      <a:pt x="4" y="48"/>
                      <a:pt x="4" y="48"/>
                    </a:cubicBezTo>
                    <a:cubicBezTo>
                      <a:pt x="0" y="49"/>
                      <a:pt x="2" y="53"/>
                      <a:pt x="2" y="53"/>
                    </a:cubicBezTo>
                    <a:cubicBezTo>
                      <a:pt x="12" y="83"/>
                      <a:pt x="12" y="83"/>
                      <a:pt x="12" y="83"/>
                    </a:cubicBezTo>
                    <a:cubicBezTo>
                      <a:pt x="13" y="87"/>
                      <a:pt x="17" y="86"/>
                      <a:pt x="17" y="86"/>
                    </a:cubicBezTo>
                    <a:cubicBezTo>
                      <a:pt x="56" y="72"/>
                      <a:pt x="78" y="92"/>
                      <a:pt x="78" y="92"/>
                    </a:cubicBezTo>
                    <a:cubicBezTo>
                      <a:pt x="78" y="92"/>
                      <a:pt x="82" y="95"/>
                      <a:pt x="80" y="91"/>
                    </a:cubicBezTo>
                    <a:lnTo>
                      <a:pt x="69"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7" name="Freeform 51"/>
              <p:cNvSpPr/>
              <p:nvPr/>
            </p:nvSpPr>
            <p:spPr bwMode="auto">
              <a:xfrm>
                <a:off x="1836738" y="2465388"/>
                <a:ext cx="23813" cy="30163"/>
              </a:xfrm>
              <a:custGeom>
                <a:avLst/>
                <a:gdLst>
                  <a:gd name="T0" fmla="*/ 15 w 15"/>
                  <a:gd name="T1" fmla="*/ 1 h 19"/>
                  <a:gd name="T2" fmla="*/ 13 w 15"/>
                  <a:gd name="T3" fmla="*/ 0 h 19"/>
                  <a:gd name="T4" fmla="*/ 0 w 15"/>
                  <a:gd name="T5" fmla="*/ 18 h 19"/>
                  <a:gd name="T6" fmla="*/ 2 w 15"/>
                  <a:gd name="T7" fmla="*/ 19 h 19"/>
                  <a:gd name="T8" fmla="*/ 15 w 15"/>
                  <a:gd name="T9" fmla="*/ 1 h 19"/>
                </a:gdLst>
                <a:ahLst/>
                <a:cxnLst>
                  <a:cxn ang="0">
                    <a:pos x="T0" y="T1"/>
                  </a:cxn>
                  <a:cxn ang="0">
                    <a:pos x="T2" y="T3"/>
                  </a:cxn>
                  <a:cxn ang="0">
                    <a:pos x="T4" y="T5"/>
                  </a:cxn>
                  <a:cxn ang="0">
                    <a:pos x="T6" y="T7"/>
                  </a:cxn>
                  <a:cxn ang="0">
                    <a:pos x="T8" y="T9"/>
                  </a:cxn>
                </a:cxnLst>
                <a:rect l="0" t="0" r="r" b="b"/>
                <a:pathLst>
                  <a:path w="15" h="19">
                    <a:moveTo>
                      <a:pt x="15" y="1"/>
                    </a:moveTo>
                    <a:lnTo>
                      <a:pt x="13" y="0"/>
                    </a:lnTo>
                    <a:lnTo>
                      <a:pt x="0" y="18"/>
                    </a:lnTo>
                    <a:lnTo>
                      <a:pt x="2" y="19"/>
                    </a:lnTo>
                    <a:lnTo>
                      <a:pt x="15"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8" name="Freeform 52"/>
              <p:cNvSpPr/>
              <p:nvPr/>
            </p:nvSpPr>
            <p:spPr bwMode="auto">
              <a:xfrm>
                <a:off x="1849438" y="2535238"/>
                <a:ext cx="33338" cy="22225"/>
              </a:xfrm>
              <a:custGeom>
                <a:avLst/>
                <a:gdLst>
                  <a:gd name="T0" fmla="*/ 0 w 21"/>
                  <a:gd name="T1" fmla="*/ 3 h 14"/>
                  <a:gd name="T2" fmla="*/ 19 w 21"/>
                  <a:gd name="T3" fmla="*/ 14 h 14"/>
                  <a:gd name="T4" fmla="*/ 21 w 21"/>
                  <a:gd name="T5" fmla="*/ 12 h 14"/>
                  <a:gd name="T6" fmla="*/ 1 w 21"/>
                  <a:gd name="T7" fmla="*/ 0 h 14"/>
                  <a:gd name="T8" fmla="*/ 0 w 21"/>
                  <a:gd name="T9" fmla="*/ 3 h 14"/>
                </a:gdLst>
                <a:ahLst/>
                <a:cxnLst>
                  <a:cxn ang="0">
                    <a:pos x="T0" y="T1"/>
                  </a:cxn>
                  <a:cxn ang="0">
                    <a:pos x="T2" y="T3"/>
                  </a:cxn>
                  <a:cxn ang="0">
                    <a:pos x="T4" y="T5"/>
                  </a:cxn>
                  <a:cxn ang="0">
                    <a:pos x="T6" y="T7"/>
                  </a:cxn>
                  <a:cxn ang="0">
                    <a:pos x="T8" y="T9"/>
                  </a:cxn>
                </a:cxnLst>
                <a:rect l="0" t="0" r="r" b="b"/>
                <a:pathLst>
                  <a:path w="21" h="14">
                    <a:moveTo>
                      <a:pt x="0" y="3"/>
                    </a:moveTo>
                    <a:lnTo>
                      <a:pt x="19" y="14"/>
                    </a:lnTo>
                    <a:lnTo>
                      <a:pt x="21" y="12"/>
                    </a:lnTo>
                    <a:lnTo>
                      <a:pt x="1"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9" name="Freeform 53"/>
              <p:cNvSpPr/>
              <p:nvPr/>
            </p:nvSpPr>
            <p:spPr bwMode="auto">
              <a:xfrm>
                <a:off x="1847850" y="2501901"/>
                <a:ext cx="36513" cy="14288"/>
              </a:xfrm>
              <a:custGeom>
                <a:avLst/>
                <a:gdLst>
                  <a:gd name="T0" fmla="*/ 1 w 23"/>
                  <a:gd name="T1" fmla="*/ 9 h 9"/>
                  <a:gd name="T2" fmla="*/ 23 w 23"/>
                  <a:gd name="T3" fmla="*/ 3 h 9"/>
                  <a:gd name="T4" fmla="*/ 22 w 23"/>
                  <a:gd name="T5" fmla="*/ 0 h 9"/>
                  <a:gd name="T6" fmla="*/ 0 w 23"/>
                  <a:gd name="T7" fmla="*/ 6 h 9"/>
                  <a:gd name="T8" fmla="*/ 1 w 23"/>
                  <a:gd name="T9" fmla="*/ 9 h 9"/>
                </a:gdLst>
                <a:ahLst/>
                <a:cxnLst>
                  <a:cxn ang="0">
                    <a:pos x="T0" y="T1"/>
                  </a:cxn>
                  <a:cxn ang="0">
                    <a:pos x="T2" y="T3"/>
                  </a:cxn>
                  <a:cxn ang="0">
                    <a:pos x="T4" y="T5"/>
                  </a:cxn>
                  <a:cxn ang="0">
                    <a:pos x="T6" y="T7"/>
                  </a:cxn>
                  <a:cxn ang="0">
                    <a:pos x="T8" y="T9"/>
                  </a:cxn>
                </a:cxnLst>
                <a:rect l="0" t="0" r="r" b="b"/>
                <a:pathLst>
                  <a:path w="23" h="9">
                    <a:moveTo>
                      <a:pt x="1" y="9"/>
                    </a:moveTo>
                    <a:lnTo>
                      <a:pt x="23" y="3"/>
                    </a:lnTo>
                    <a:lnTo>
                      <a:pt x="22" y="0"/>
                    </a:lnTo>
                    <a:lnTo>
                      <a:pt x="0" y="6"/>
                    </a:lnTo>
                    <a:lnTo>
                      <a:pt x="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27" name="Oval 89"/>
            <p:cNvSpPr/>
            <p:nvPr/>
          </p:nvSpPr>
          <p:spPr>
            <a:xfrm>
              <a:off x="5439172" y="4661553"/>
              <a:ext cx="377389" cy="377389"/>
            </a:xfrm>
            <a:prstGeom prst="ellipse">
              <a:avLst/>
            </a:prstGeom>
            <a:solidFill>
              <a:schemeClr val="bg1">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8" name="Group 90"/>
            <p:cNvGrpSpPr/>
            <p:nvPr/>
          </p:nvGrpSpPr>
          <p:grpSpPr>
            <a:xfrm>
              <a:off x="5533892" y="4728690"/>
              <a:ext cx="174435" cy="228107"/>
              <a:chOff x="812800" y="2401888"/>
              <a:chExt cx="206375" cy="269875"/>
            </a:xfrm>
            <a:solidFill>
              <a:schemeClr val="bg1"/>
            </a:solidFill>
          </p:grpSpPr>
          <p:sp>
            <p:nvSpPr>
              <p:cNvPr id="53" name="Freeform 47"/>
              <p:cNvSpPr>
                <a:spLocks noEditPoints="1"/>
              </p:cNvSpPr>
              <p:nvPr/>
            </p:nvSpPr>
            <p:spPr bwMode="auto">
              <a:xfrm>
                <a:off x="812800" y="2401888"/>
                <a:ext cx="206375" cy="269875"/>
              </a:xfrm>
              <a:custGeom>
                <a:avLst/>
                <a:gdLst>
                  <a:gd name="T0" fmla="*/ 104 w 109"/>
                  <a:gd name="T1" fmla="*/ 68 h 142"/>
                  <a:gd name="T2" fmla="*/ 96 w 109"/>
                  <a:gd name="T3" fmla="*/ 68 h 142"/>
                  <a:gd name="T4" fmla="*/ 96 w 109"/>
                  <a:gd name="T5" fmla="*/ 44 h 142"/>
                  <a:gd name="T6" fmla="*/ 84 w 109"/>
                  <a:gd name="T7" fmla="*/ 13 h 142"/>
                  <a:gd name="T8" fmla="*/ 55 w 109"/>
                  <a:gd name="T9" fmla="*/ 0 h 142"/>
                  <a:gd name="T10" fmla="*/ 25 w 109"/>
                  <a:gd name="T11" fmla="*/ 13 h 142"/>
                  <a:gd name="T12" fmla="*/ 13 w 109"/>
                  <a:gd name="T13" fmla="*/ 44 h 142"/>
                  <a:gd name="T14" fmla="*/ 13 w 109"/>
                  <a:gd name="T15" fmla="*/ 68 h 142"/>
                  <a:gd name="T16" fmla="*/ 6 w 109"/>
                  <a:gd name="T17" fmla="*/ 68 h 142"/>
                  <a:gd name="T18" fmla="*/ 0 w 109"/>
                  <a:gd name="T19" fmla="*/ 73 h 142"/>
                  <a:gd name="T20" fmla="*/ 0 w 109"/>
                  <a:gd name="T21" fmla="*/ 137 h 142"/>
                  <a:gd name="T22" fmla="*/ 6 w 109"/>
                  <a:gd name="T23" fmla="*/ 142 h 142"/>
                  <a:gd name="T24" fmla="*/ 104 w 109"/>
                  <a:gd name="T25" fmla="*/ 142 h 142"/>
                  <a:gd name="T26" fmla="*/ 109 w 109"/>
                  <a:gd name="T27" fmla="*/ 137 h 142"/>
                  <a:gd name="T28" fmla="*/ 109 w 109"/>
                  <a:gd name="T29" fmla="*/ 73 h 142"/>
                  <a:gd name="T30" fmla="*/ 104 w 109"/>
                  <a:gd name="T31" fmla="*/ 68 h 142"/>
                  <a:gd name="T32" fmla="*/ 66 w 109"/>
                  <a:gd name="T33" fmla="*/ 124 h 142"/>
                  <a:gd name="T34" fmla="*/ 55 w 109"/>
                  <a:gd name="T35" fmla="*/ 136 h 142"/>
                  <a:gd name="T36" fmla="*/ 43 w 109"/>
                  <a:gd name="T37" fmla="*/ 124 h 142"/>
                  <a:gd name="T38" fmla="*/ 43 w 109"/>
                  <a:gd name="T39" fmla="*/ 103 h 142"/>
                  <a:gd name="T40" fmla="*/ 55 w 109"/>
                  <a:gd name="T41" fmla="*/ 91 h 142"/>
                  <a:gd name="T42" fmla="*/ 66 w 109"/>
                  <a:gd name="T43" fmla="*/ 103 h 142"/>
                  <a:gd name="T44" fmla="*/ 66 w 109"/>
                  <a:gd name="T45" fmla="*/ 124 h 142"/>
                  <a:gd name="T46" fmla="*/ 77 w 109"/>
                  <a:gd name="T47" fmla="*/ 68 h 142"/>
                  <a:gd name="T48" fmla="*/ 33 w 109"/>
                  <a:gd name="T49" fmla="*/ 68 h 142"/>
                  <a:gd name="T50" fmla="*/ 33 w 109"/>
                  <a:gd name="T51" fmla="*/ 44 h 142"/>
                  <a:gd name="T52" fmla="*/ 39 w 109"/>
                  <a:gd name="T53" fmla="*/ 27 h 142"/>
                  <a:gd name="T54" fmla="*/ 55 w 109"/>
                  <a:gd name="T55" fmla="*/ 20 h 142"/>
                  <a:gd name="T56" fmla="*/ 70 w 109"/>
                  <a:gd name="T57" fmla="*/ 27 h 142"/>
                  <a:gd name="T58" fmla="*/ 77 w 109"/>
                  <a:gd name="T59" fmla="*/ 44 h 142"/>
                  <a:gd name="T60" fmla="*/ 77 w 109"/>
                  <a:gd name="T61" fmla="*/ 6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2">
                    <a:moveTo>
                      <a:pt x="104" y="68"/>
                    </a:moveTo>
                    <a:cubicBezTo>
                      <a:pt x="96" y="68"/>
                      <a:pt x="96" y="68"/>
                      <a:pt x="96" y="68"/>
                    </a:cubicBezTo>
                    <a:cubicBezTo>
                      <a:pt x="96" y="44"/>
                      <a:pt x="96" y="44"/>
                      <a:pt x="96" y="44"/>
                    </a:cubicBezTo>
                    <a:cubicBezTo>
                      <a:pt x="96" y="32"/>
                      <a:pt x="92" y="21"/>
                      <a:pt x="84" y="13"/>
                    </a:cubicBezTo>
                    <a:cubicBezTo>
                      <a:pt x="77" y="5"/>
                      <a:pt x="66" y="0"/>
                      <a:pt x="55" y="0"/>
                    </a:cubicBezTo>
                    <a:cubicBezTo>
                      <a:pt x="43" y="0"/>
                      <a:pt x="32" y="5"/>
                      <a:pt x="25" y="13"/>
                    </a:cubicBezTo>
                    <a:cubicBezTo>
                      <a:pt x="17" y="21"/>
                      <a:pt x="13" y="32"/>
                      <a:pt x="13" y="44"/>
                    </a:cubicBezTo>
                    <a:cubicBezTo>
                      <a:pt x="13" y="68"/>
                      <a:pt x="13" y="68"/>
                      <a:pt x="13" y="68"/>
                    </a:cubicBezTo>
                    <a:cubicBezTo>
                      <a:pt x="6" y="68"/>
                      <a:pt x="6" y="68"/>
                      <a:pt x="6" y="68"/>
                    </a:cubicBezTo>
                    <a:cubicBezTo>
                      <a:pt x="3" y="68"/>
                      <a:pt x="0" y="71"/>
                      <a:pt x="0" y="73"/>
                    </a:cubicBezTo>
                    <a:cubicBezTo>
                      <a:pt x="0" y="137"/>
                      <a:pt x="0" y="137"/>
                      <a:pt x="0" y="137"/>
                    </a:cubicBezTo>
                    <a:cubicBezTo>
                      <a:pt x="0" y="140"/>
                      <a:pt x="3" y="142"/>
                      <a:pt x="6" y="142"/>
                    </a:cubicBezTo>
                    <a:cubicBezTo>
                      <a:pt x="104" y="142"/>
                      <a:pt x="104" y="142"/>
                      <a:pt x="104" y="142"/>
                    </a:cubicBezTo>
                    <a:cubicBezTo>
                      <a:pt x="107" y="142"/>
                      <a:pt x="109" y="140"/>
                      <a:pt x="109" y="137"/>
                    </a:cubicBezTo>
                    <a:cubicBezTo>
                      <a:pt x="109" y="73"/>
                      <a:pt x="109" y="73"/>
                      <a:pt x="109" y="73"/>
                    </a:cubicBezTo>
                    <a:cubicBezTo>
                      <a:pt x="109" y="71"/>
                      <a:pt x="107" y="68"/>
                      <a:pt x="104" y="68"/>
                    </a:cubicBezTo>
                    <a:close/>
                    <a:moveTo>
                      <a:pt x="66" y="124"/>
                    </a:moveTo>
                    <a:cubicBezTo>
                      <a:pt x="66" y="131"/>
                      <a:pt x="61" y="136"/>
                      <a:pt x="55" y="136"/>
                    </a:cubicBezTo>
                    <a:cubicBezTo>
                      <a:pt x="48" y="136"/>
                      <a:pt x="43" y="131"/>
                      <a:pt x="43" y="124"/>
                    </a:cubicBezTo>
                    <a:cubicBezTo>
                      <a:pt x="43" y="103"/>
                      <a:pt x="43" y="103"/>
                      <a:pt x="43" y="103"/>
                    </a:cubicBezTo>
                    <a:cubicBezTo>
                      <a:pt x="43" y="96"/>
                      <a:pt x="48" y="91"/>
                      <a:pt x="55" y="91"/>
                    </a:cubicBezTo>
                    <a:cubicBezTo>
                      <a:pt x="61" y="91"/>
                      <a:pt x="66" y="96"/>
                      <a:pt x="66" y="103"/>
                    </a:cubicBezTo>
                    <a:lnTo>
                      <a:pt x="66" y="124"/>
                    </a:lnTo>
                    <a:close/>
                    <a:moveTo>
                      <a:pt x="77" y="68"/>
                    </a:moveTo>
                    <a:cubicBezTo>
                      <a:pt x="33" y="68"/>
                      <a:pt x="33" y="68"/>
                      <a:pt x="33" y="68"/>
                    </a:cubicBezTo>
                    <a:cubicBezTo>
                      <a:pt x="33" y="44"/>
                      <a:pt x="33" y="44"/>
                      <a:pt x="33" y="44"/>
                    </a:cubicBezTo>
                    <a:cubicBezTo>
                      <a:pt x="33" y="37"/>
                      <a:pt x="35" y="31"/>
                      <a:pt x="39" y="27"/>
                    </a:cubicBezTo>
                    <a:cubicBezTo>
                      <a:pt x="43" y="23"/>
                      <a:pt x="49" y="20"/>
                      <a:pt x="55" y="20"/>
                    </a:cubicBezTo>
                    <a:cubicBezTo>
                      <a:pt x="60" y="20"/>
                      <a:pt x="66" y="23"/>
                      <a:pt x="70" y="27"/>
                    </a:cubicBezTo>
                    <a:cubicBezTo>
                      <a:pt x="74" y="31"/>
                      <a:pt x="77" y="37"/>
                      <a:pt x="77" y="44"/>
                    </a:cubicBezTo>
                    <a:lnTo>
                      <a:pt x="77"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4" name="Freeform 48"/>
              <p:cNvSpPr/>
              <p:nvPr/>
            </p:nvSpPr>
            <p:spPr bwMode="auto">
              <a:xfrm>
                <a:off x="903288" y="2586038"/>
                <a:ext cx="25400" cy="60325"/>
              </a:xfrm>
              <a:custGeom>
                <a:avLst/>
                <a:gdLst>
                  <a:gd name="T0" fmla="*/ 7 w 13"/>
                  <a:gd name="T1" fmla="*/ 0 h 32"/>
                  <a:gd name="T2" fmla="*/ 0 w 13"/>
                  <a:gd name="T3" fmla="*/ 7 h 32"/>
                  <a:gd name="T4" fmla="*/ 0 w 13"/>
                  <a:gd name="T5" fmla="*/ 25 h 32"/>
                  <a:gd name="T6" fmla="*/ 7 w 13"/>
                  <a:gd name="T7" fmla="*/ 32 h 32"/>
                  <a:gd name="T8" fmla="*/ 13 w 13"/>
                  <a:gd name="T9" fmla="*/ 25 h 32"/>
                  <a:gd name="T10" fmla="*/ 13 w 13"/>
                  <a:gd name="T11" fmla="*/ 7 h 32"/>
                  <a:gd name="T12" fmla="*/ 7 w 1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3" h="32">
                    <a:moveTo>
                      <a:pt x="7" y="0"/>
                    </a:moveTo>
                    <a:cubicBezTo>
                      <a:pt x="3" y="0"/>
                      <a:pt x="0" y="3"/>
                      <a:pt x="0" y="7"/>
                    </a:cubicBezTo>
                    <a:cubicBezTo>
                      <a:pt x="0" y="25"/>
                      <a:pt x="0" y="25"/>
                      <a:pt x="0" y="25"/>
                    </a:cubicBezTo>
                    <a:cubicBezTo>
                      <a:pt x="0" y="29"/>
                      <a:pt x="3" y="32"/>
                      <a:pt x="7" y="32"/>
                    </a:cubicBezTo>
                    <a:cubicBezTo>
                      <a:pt x="10" y="32"/>
                      <a:pt x="13" y="29"/>
                      <a:pt x="13" y="25"/>
                    </a:cubicBezTo>
                    <a:cubicBezTo>
                      <a:pt x="13" y="7"/>
                      <a:pt x="13" y="7"/>
                      <a:pt x="13" y="7"/>
                    </a:cubicBezTo>
                    <a:cubicBezTo>
                      <a:pt x="13" y="3"/>
                      <a:pt x="10"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29" name="Oval 94"/>
            <p:cNvSpPr/>
            <p:nvPr/>
          </p:nvSpPr>
          <p:spPr>
            <a:xfrm>
              <a:off x="6127477" y="2110750"/>
              <a:ext cx="1226874" cy="1226874"/>
            </a:xfrm>
            <a:prstGeom prst="ellipse">
              <a:avLst/>
            </a:prstGeom>
            <a:solidFill>
              <a:srgbClr val="E33B4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Freeform 37"/>
            <p:cNvSpPr>
              <a:spLocks noEditPoints="1"/>
            </p:cNvSpPr>
            <p:nvPr/>
          </p:nvSpPr>
          <p:spPr bwMode="auto">
            <a:xfrm>
              <a:off x="6415295" y="2396837"/>
              <a:ext cx="651238" cy="646715"/>
            </a:xfrm>
            <a:custGeom>
              <a:avLst/>
              <a:gdLst>
                <a:gd name="T0" fmla="*/ 0 w 120"/>
                <a:gd name="T1" fmla="*/ 60 h 120"/>
                <a:gd name="T2" fmla="*/ 120 w 120"/>
                <a:gd name="T3" fmla="*/ 60 h 120"/>
                <a:gd name="T4" fmla="*/ 83 w 120"/>
                <a:gd name="T5" fmla="*/ 24 h 120"/>
                <a:gd name="T6" fmla="*/ 86 w 120"/>
                <a:gd name="T7" fmla="*/ 14 h 120"/>
                <a:gd name="T8" fmla="*/ 86 w 120"/>
                <a:gd name="T9" fmla="*/ 28 h 120"/>
                <a:gd name="T10" fmla="*/ 47 w 120"/>
                <a:gd name="T11" fmla="*/ 77 h 120"/>
                <a:gd name="T12" fmla="*/ 41 w 120"/>
                <a:gd name="T13" fmla="*/ 88 h 120"/>
                <a:gd name="T14" fmla="*/ 38 w 120"/>
                <a:gd name="T15" fmla="*/ 95 h 120"/>
                <a:gd name="T16" fmla="*/ 37 w 120"/>
                <a:gd name="T17" fmla="*/ 110 h 120"/>
                <a:gd name="T18" fmla="*/ 31 w 120"/>
                <a:gd name="T19" fmla="*/ 99 h 120"/>
                <a:gd name="T20" fmla="*/ 26 w 120"/>
                <a:gd name="T21" fmla="*/ 89 h 120"/>
                <a:gd name="T22" fmla="*/ 17 w 120"/>
                <a:gd name="T23" fmla="*/ 82 h 120"/>
                <a:gd name="T24" fmla="*/ 16 w 120"/>
                <a:gd name="T25" fmla="*/ 68 h 120"/>
                <a:gd name="T26" fmla="*/ 15 w 120"/>
                <a:gd name="T27" fmla="*/ 60 h 120"/>
                <a:gd name="T28" fmla="*/ 10 w 120"/>
                <a:gd name="T29" fmla="*/ 54 h 120"/>
                <a:gd name="T30" fmla="*/ 10 w 120"/>
                <a:gd name="T31" fmla="*/ 45 h 120"/>
                <a:gd name="T32" fmla="*/ 38 w 120"/>
                <a:gd name="T33" fmla="*/ 20 h 120"/>
                <a:gd name="T34" fmla="*/ 31 w 120"/>
                <a:gd name="T35" fmla="*/ 20 h 120"/>
                <a:gd name="T36" fmla="*/ 28 w 120"/>
                <a:gd name="T37" fmla="*/ 26 h 120"/>
                <a:gd name="T38" fmla="*/ 32 w 120"/>
                <a:gd name="T39" fmla="*/ 28 h 120"/>
                <a:gd name="T40" fmla="*/ 31 w 120"/>
                <a:gd name="T41" fmla="*/ 24 h 120"/>
                <a:gd name="T42" fmla="*/ 47 w 120"/>
                <a:gd name="T43" fmla="*/ 30 h 120"/>
                <a:gd name="T44" fmla="*/ 41 w 120"/>
                <a:gd name="T45" fmla="*/ 34 h 120"/>
                <a:gd name="T46" fmla="*/ 37 w 120"/>
                <a:gd name="T47" fmla="*/ 36 h 120"/>
                <a:gd name="T48" fmla="*/ 38 w 120"/>
                <a:gd name="T49" fmla="*/ 43 h 120"/>
                <a:gd name="T50" fmla="*/ 33 w 120"/>
                <a:gd name="T51" fmla="*/ 49 h 120"/>
                <a:gd name="T52" fmla="*/ 29 w 120"/>
                <a:gd name="T53" fmla="*/ 51 h 120"/>
                <a:gd name="T54" fmla="*/ 21 w 120"/>
                <a:gd name="T55" fmla="*/ 49 h 120"/>
                <a:gd name="T56" fmla="*/ 15 w 120"/>
                <a:gd name="T57" fmla="*/ 54 h 120"/>
                <a:gd name="T58" fmla="*/ 16 w 120"/>
                <a:gd name="T59" fmla="*/ 58 h 120"/>
                <a:gd name="T60" fmla="*/ 27 w 120"/>
                <a:gd name="T61" fmla="*/ 62 h 120"/>
                <a:gd name="T62" fmla="*/ 41 w 120"/>
                <a:gd name="T63" fmla="*/ 66 h 120"/>
                <a:gd name="T64" fmla="*/ 47 w 120"/>
                <a:gd name="T65" fmla="*/ 77 h 120"/>
                <a:gd name="T66" fmla="*/ 55 w 120"/>
                <a:gd name="T67" fmla="*/ 21 h 120"/>
                <a:gd name="T68" fmla="*/ 44 w 120"/>
                <a:gd name="T69" fmla="*/ 15 h 120"/>
                <a:gd name="T70" fmla="*/ 63 w 120"/>
                <a:gd name="T71" fmla="*/ 10 h 120"/>
                <a:gd name="T72" fmla="*/ 107 w 120"/>
                <a:gd name="T73" fmla="*/ 62 h 120"/>
                <a:gd name="T74" fmla="*/ 92 w 120"/>
                <a:gd name="T75" fmla="*/ 102 h 120"/>
                <a:gd name="T76" fmla="*/ 91 w 120"/>
                <a:gd name="T77" fmla="*/ 92 h 120"/>
                <a:gd name="T78" fmla="*/ 84 w 120"/>
                <a:gd name="T79" fmla="*/ 81 h 120"/>
                <a:gd name="T80" fmla="*/ 66 w 120"/>
                <a:gd name="T81" fmla="*/ 67 h 120"/>
                <a:gd name="T82" fmla="*/ 97 w 120"/>
                <a:gd name="T83" fmla="*/ 56 h 120"/>
                <a:gd name="T84" fmla="*/ 105 w 120"/>
                <a:gd name="T85" fmla="*/ 49 h 120"/>
                <a:gd name="T86" fmla="*/ 93 w 120"/>
                <a:gd name="T87" fmla="*/ 39 h 120"/>
                <a:gd name="T88" fmla="*/ 91 w 120"/>
                <a:gd name="T89" fmla="*/ 52 h 120"/>
                <a:gd name="T90" fmla="*/ 79 w 120"/>
                <a:gd name="T91" fmla="*/ 49 h 120"/>
                <a:gd name="T92" fmla="*/ 73 w 120"/>
                <a:gd name="T93" fmla="*/ 44 h 120"/>
                <a:gd name="T94" fmla="*/ 76 w 120"/>
                <a:gd name="T95" fmla="*/ 35 h 120"/>
                <a:gd name="T96" fmla="*/ 90 w 120"/>
                <a:gd name="T97" fmla="*/ 36 h 120"/>
                <a:gd name="T98" fmla="*/ 100 w 120"/>
                <a:gd name="T99" fmla="*/ 36 h 120"/>
                <a:gd name="T100" fmla="*/ 105 w 120"/>
                <a:gd name="T101" fmla="*/ 32 h 120"/>
                <a:gd name="T102" fmla="*/ 110 w 120"/>
                <a:gd name="T103" fmla="*/ 57 h 120"/>
                <a:gd name="T104" fmla="*/ 107 w 120"/>
                <a:gd name="T105"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 h="120">
                  <a:moveTo>
                    <a:pt x="60" y="0"/>
                  </a:moveTo>
                  <a:cubicBezTo>
                    <a:pt x="27" y="0"/>
                    <a:pt x="0" y="27"/>
                    <a:pt x="0" y="60"/>
                  </a:cubicBezTo>
                  <a:cubicBezTo>
                    <a:pt x="0" y="93"/>
                    <a:pt x="27" y="120"/>
                    <a:pt x="60" y="120"/>
                  </a:cubicBezTo>
                  <a:cubicBezTo>
                    <a:pt x="93" y="120"/>
                    <a:pt x="120" y="93"/>
                    <a:pt x="120" y="60"/>
                  </a:cubicBezTo>
                  <a:cubicBezTo>
                    <a:pt x="120" y="27"/>
                    <a:pt x="93" y="0"/>
                    <a:pt x="60" y="0"/>
                  </a:cubicBezTo>
                  <a:close/>
                  <a:moveTo>
                    <a:pt x="83" y="24"/>
                  </a:moveTo>
                  <a:cubicBezTo>
                    <a:pt x="87" y="21"/>
                    <a:pt x="87" y="21"/>
                    <a:pt x="87" y="21"/>
                  </a:cubicBezTo>
                  <a:cubicBezTo>
                    <a:pt x="87" y="21"/>
                    <a:pt x="85" y="17"/>
                    <a:pt x="86" y="14"/>
                  </a:cubicBezTo>
                  <a:cubicBezTo>
                    <a:pt x="87" y="14"/>
                    <a:pt x="91" y="16"/>
                    <a:pt x="94" y="20"/>
                  </a:cubicBezTo>
                  <a:cubicBezTo>
                    <a:pt x="92" y="29"/>
                    <a:pt x="86" y="28"/>
                    <a:pt x="86" y="28"/>
                  </a:cubicBezTo>
                  <a:cubicBezTo>
                    <a:pt x="86" y="28"/>
                    <a:pt x="82" y="28"/>
                    <a:pt x="83" y="24"/>
                  </a:cubicBezTo>
                  <a:close/>
                  <a:moveTo>
                    <a:pt x="47" y="77"/>
                  </a:moveTo>
                  <a:cubicBezTo>
                    <a:pt x="46" y="78"/>
                    <a:pt x="45" y="81"/>
                    <a:pt x="44" y="84"/>
                  </a:cubicBezTo>
                  <a:cubicBezTo>
                    <a:pt x="43" y="86"/>
                    <a:pt x="42" y="87"/>
                    <a:pt x="41" y="88"/>
                  </a:cubicBezTo>
                  <a:cubicBezTo>
                    <a:pt x="39" y="89"/>
                    <a:pt x="39" y="91"/>
                    <a:pt x="39" y="91"/>
                  </a:cubicBezTo>
                  <a:cubicBezTo>
                    <a:pt x="38" y="95"/>
                    <a:pt x="38" y="95"/>
                    <a:pt x="38" y="95"/>
                  </a:cubicBezTo>
                  <a:cubicBezTo>
                    <a:pt x="38" y="95"/>
                    <a:pt x="39" y="99"/>
                    <a:pt x="40" y="100"/>
                  </a:cubicBezTo>
                  <a:cubicBezTo>
                    <a:pt x="40" y="102"/>
                    <a:pt x="37" y="110"/>
                    <a:pt x="37" y="110"/>
                  </a:cubicBezTo>
                  <a:cubicBezTo>
                    <a:pt x="34" y="109"/>
                    <a:pt x="33" y="106"/>
                    <a:pt x="32" y="104"/>
                  </a:cubicBezTo>
                  <a:cubicBezTo>
                    <a:pt x="32" y="102"/>
                    <a:pt x="30" y="101"/>
                    <a:pt x="31" y="99"/>
                  </a:cubicBezTo>
                  <a:cubicBezTo>
                    <a:pt x="31" y="96"/>
                    <a:pt x="29" y="95"/>
                    <a:pt x="28" y="94"/>
                  </a:cubicBezTo>
                  <a:cubicBezTo>
                    <a:pt x="27" y="92"/>
                    <a:pt x="26" y="90"/>
                    <a:pt x="26" y="89"/>
                  </a:cubicBezTo>
                  <a:cubicBezTo>
                    <a:pt x="26" y="88"/>
                    <a:pt x="23" y="86"/>
                    <a:pt x="23" y="86"/>
                  </a:cubicBezTo>
                  <a:cubicBezTo>
                    <a:pt x="23" y="86"/>
                    <a:pt x="18" y="83"/>
                    <a:pt x="17" y="82"/>
                  </a:cubicBezTo>
                  <a:cubicBezTo>
                    <a:pt x="16" y="81"/>
                    <a:pt x="15" y="77"/>
                    <a:pt x="15" y="75"/>
                  </a:cubicBezTo>
                  <a:cubicBezTo>
                    <a:pt x="15" y="73"/>
                    <a:pt x="16" y="68"/>
                    <a:pt x="16" y="68"/>
                  </a:cubicBezTo>
                  <a:cubicBezTo>
                    <a:pt x="16" y="68"/>
                    <a:pt x="18" y="66"/>
                    <a:pt x="17" y="65"/>
                  </a:cubicBezTo>
                  <a:cubicBezTo>
                    <a:pt x="15" y="64"/>
                    <a:pt x="15" y="60"/>
                    <a:pt x="15" y="60"/>
                  </a:cubicBezTo>
                  <a:cubicBezTo>
                    <a:pt x="13" y="58"/>
                    <a:pt x="13" y="58"/>
                    <a:pt x="13" y="58"/>
                  </a:cubicBezTo>
                  <a:cubicBezTo>
                    <a:pt x="13" y="58"/>
                    <a:pt x="11" y="55"/>
                    <a:pt x="10" y="54"/>
                  </a:cubicBezTo>
                  <a:cubicBezTo>
                    <a:pt x="10" y="52"/>
                    <a:pt x="10" y="51"/>
                    <a:pt x="11" y="50"/>
                  </a:cubicBezTo>
                  <a:cubicBezTo>
                    <a:pt x="11" y="49"/>
                    <a:pt x="10" y="46"/>
                    <a:pt x="10" y="45"/>
                  </a:cubicBezTo>
                  <a:cubicBezTo>
                    <a:pt x="20" y="20"/>
                    <a:pt x="37" y="15"/>
                    <a:pt x="37" y="15"/>
                  </a:cubicBezTo>
                  <a:cubicBezTo>
                    <a:pt x="38" y="20"/>
                    <a:pt x="38" y="20"/>
                    <a:pt x="38" y="20"/>
                  </a:cubicBezTo>
                  <a:cubicBezTo>
                    <a:pt x="38" y="20"/>
                    <a:pt x="35" y="21"/>
                    <a:pt x="34" y="21"/>
                  </a:cubicBezTo>
                  <a:cubicBezTo>
                    <a:pt x="32" y="20"/>
                    <a:pt x="31" y="20"/>
                    <a:pt x="31" y="20"/>
                  </a:cubicBezTo>
                  <a:cubicBezTo>
                    <a:pt x="29" y="23"/>
                    <a:pt x="29" y="23"/>
                    <a:pt x="29" y="23"/>
                  </a:cubicBezTo>
                  <a:cubicBezTo>
                    <a:pt x="29" y="23"/>
                    <a:pt x="28" y="25"/>
                    <a:pt x="28" y="26"/>
                  </a:cubicBezTo>
                  <a:cubicBezTo>
                    <a:pt x="28" y="27"/>
                    <a:pt x="29" y="29"/>
                    <a:pt x="29" y="29"/>
                  </a:cubicBezTo>
                  <a:cubicBezTo>
                    <a:pt x="29" y="29"/>
                    <a:pt x="32" y="29"/>
                    <a:pt x="32" y="28"/>
                  </a:cubicBezTo>
                  <a:cubicBezTo>
                    <a:pt x="32" y="27"/>
                    <a:pt x="32" y="26"/>
                    <a:pt x="32" y="26"/>
                  </a:cubicBezTo>
                  <a:cubicBezTo>
                    <a:pt x="31" y="24"/>
                    <a:pt x="31" y="24"/>
                    <a:pt x="31" y="24"/>
                  </a:cubicBezTo>
                  <a:cubicBezTo>
                    <a:pt x="31" y="24"/>
                    <a:pt x="34" y="23"/>
                    <a:pt x="40" y="24"/>
                  </a:cubicBezTo>
                  <a:cubicBezTo>
                    <a:pt x="47" y="24"/>
                    <a:pt x="44" y="29"/>
                    <a:pt x="47" y="30"/>
                  </a:cubicBezTo>
                  <a:cubicBezTo>
                    <a:pt x="50" y="31"/>
                    <a:pt x="45" y="35"/>
                    <a:pt x="44" y="37"/>
                  </a:cubicBezTo>
                  <a:cubicBezTo>
                    <a:pt x="43" y="39"/>
                    <a:pt x="41" y="34"/>
                    <a:pt x="41" y="34"/>
                  </a:cubicBezTo>
                  <a:cubicBezTo>
                    <a:pt x="41" y="34"/>
                    <a:pt x="43" y="32"/>
                    <a:pt x="40" y="32"/>
                  </a:cubicBezTo>
                  <a:cubicBezTo>
                    <a:pt x="37" y="31"/>
                    <a:pt x="35" y="36"/>
                    <a:pt x="37" y="36"/>
                  </a:cubicBezTo>
                  <a:cubicBezTo>
                    <a:pt x="38" y="36"/>
                    <a:pt x="40" y="38"/>
                    <a:pt x="39" y="39"/>
                  </a:cubicBezTo>
                  <a:cubicBezTo>
                    <a:pt x="39" y="40"/>
                    <a:pt x="39" y="40"/>
                    <a:pt x="38" y="43"/>
                  </a:cubicBezTo>
                  <a:cubicBezTo>
                    <a:pt x="36" y="46"/>
                    <a:pt x="34" y="48"/>
                    <a:pt x="34" y="48"/>
                  </a:cubicBezTo>
                  <a:cubicBezTo>
                    <a:pt x="34" y="48"/>
                    <a:pt x="32" y="47"/>
                    <a:pt x="33" y="49"/>
                  </a:cubicBezTo>
                  <a:cubicBezTo>
                    <a:pt x="34" y="51"/>
                    <a:pt x="33" y="54"/>
                    <a:pt x="33" y="55"/>
                  </a:cubicBezTo>
                  <a:cubicBezTo>
                    <a:pt x="33" y="57"/>
                    <a:pt x="29" y="54"/>
                    <a:pt x="29" y="51"/>
                  </a:cubicBezTo>
                  <a:cubicBezTo>
                    <a:pt x="28" y="48"/>
                    <a:pt x="25" y="51"/>
                    <a:pt x="24" y="51"/>
                  </a:cubicBezTo>
                  <a:cubicBezTo>
                    <a:pt x="23" y="51"/>
                    <a:pt x="21" y="50"/>
                    <a:pt x="21" y="49"/>
                  </a:cubicBezTo>
                  <a:cubicBezTo>
                    <a:pt x="20" y="48"/>
                    <a:pt x="15" y="52"/>
                    <a:pt x="14" y="52"/>
                  </a:cubicBezTo>
                  <a:cubicBezTo>
                    <a:pt x="13" y="53"/>
                    <a:pt x="13" y="55"/>
                    <a:pt x="15" y="54"/>
                  </a:cubicBezTo>
                  <a:cubicBezTo>
                    <a:pt x="17" y="53"/>
                    <a:pt x="19" y="54"/>
                    <a:pt x="19" y="56"/>
                  </a:cubicBezTo>
                  <a:cubicBezTo>
                    <a:pt x="18" y="58"/>
                    <a:pt x="16" y="57"/>
                    <a:pt x="16" y="58"/>
                  </a:cubicBezTo>
                  <a:cubicBezTo>
                    <a:pt x="17" y="60"/>
                    <a:pt x="19" y="61"/>
                    <a:pt x="19" y="63"/>
                  </a:cubicBezTo>
                  <a:cubicBezTo>
                    <a:pt x="20" y="65"/>
                    <a:pt x="25" y="63"/>
                    <a:pt x="27" y="62"/>
                  </a:cubicBezTo>
                  <a:cubicBezTo>
                    <a:pt x="28" y="62"/>
                    <a:pt x="33" y="61"/>
                    <a:pt x="33" y="63"/>
                  </a:cubicBezTo>
                  <a:cubicBezTo>
                    <a:pt x="34" y="65"/>
                    <a:pt x="39" y="66"/>
                    <a:pt x="41" y="66"/>
                  </a:cubicBezTo>
                  <a:cubicBezTo>
                    <a:pt x="43" y="67"/>
                    <a:pt x="46" y="67"/>
                    <a:pt x="49" y="69"/>
                  </a:cubicBezTo>
                  <a:cubicBezTo>
                    <a:pt x="51" y="72"/>
                    <a:pt x="47" y="76"/>
                    <a:pt x="47" y="77"/>
                  </a:cubicBezTo>
                  <a:close/>
                  <a:moveTo>
                    <a:pt x="59" y="14"/>
                  </a:moveTo>
                  <a:cubicBezTo>
                    <a:pt x="58" y="17"/>
                    <a:pt x="54" y="20"/>
                    <a:pt x="55" y="21"/>
                  </a:cubicBezTo>
                  <a:cubicBezTo>
                    <a:pt x="55" y="22"/>
                    <a:pt x="55" y="27"/>
                    <a:pt x="51" y="23"/>
                  </a:cubicBezTo>
                  <a:cubicBezTo>
                    <a:pt x="47" y="19"/>
                    <a:pt x="43" y="18"/>
                    <a:pt x="44" y="15"/>
                  </a:cubicBezTo>
                  <a:cubicBezTo>
                    <a:pt x="44" y="14"/>
                    <a:pt x="48" y="14"/>
                    <a:pt x="48" y="13"/>
                  </a:cubicBezTo>
                  <a:cubicBezTo>
                    <a:pt x="53" y="7"/>
                    <a:pt x="62" y="8"/>
                    <a:pt x="63" y="10"/>
                  </a:cubicBezTo>
                  <a:cubicBezTo>
                    <a:pt x="61" y="12"/>
                    <a:pt x="59" y="11"/>
                    <a:pt x="59" y="14"/>
                  </a:cubicBezTo>
                  <a:close/>
                  <a:moveTo>
                    <a:pt x="107" y="62"/>
                  </a:moveTo>
                  <a:cubicBezTo>
                    <a:pt x="107" y="62"/>
                    <a:pt x="109" y="65"/>
                    <a:pt x="112" y="65"/>
                  </a:cubicBezTo>
                  <a:cubicBezTo>
                    <a:pt x="110" y="87"/>
                    <a:pt x="92" y="102"/>
                    <a:pt x="92" y="102"/>
                  </a:cubicBezTo>
                  <a:cubicBezTo>
                    <a:pt x="89" y="99"/>
                    <a:pt x="90" y="96"/>
                    <a:pt x="90" y="96"/>
                  </a:cubicBezTo>
                  <a:cubicBezTo>
                    <a:pt x="91" y="92"/>
                    <a:pt x="91" y="92"/>
                    <a:pt x="91" y="92"/>
                  </a:cubicBezTo>
                  <a:cubicBezTo>
                    <a:pt x="91" y="85"/>
                    <a:pt x="91" y="85"/>
                    <a:pt x="91" y="85"/>
                  </a:cubicBezTo>
                  <a:cubicBezTo>
                    <a:pt x="91" y="85"/>
                    <a:pt x="91" y="77"/>
                    <a:pt x="84" y="81"/>
                  </a:cubicBezTo>
                  <a:cubicBezTo>
                    <a:pt x="77" y="83"/>
                    <a:pt x="80" y="83"/>
                    <a:pt x="72" y="83"/>
                  </a:cubicBezTo>
                  <a:cubicBezTo>
                    <a:pt x="64" y="84"/>
                    <a:pt x="66" y="67"/>
                    <a:pt x="66" y="67"/>
                  </a:cubicBezTo>
                  <a:cubicBezTo>
                    <a:pt x="66" y="43"/>
                    <a:pt x="84" y="61"/>
                    <a:pt x="84" y="61"/>
                  </a:cubicBezTo>
                  <a:cubicBezTo>
                    <a:pt x="95" y="69"/>
                    <a:pt x="97" y="56"/>
                    <a:pt x="97" y="56"/>
                  </a:cubicBezTo>
                  <a:cubicBezTo>
                    <a:pt x="104" y="53"/>
                    <a:pt x="104" y="53"/>
                    <a:pt x="104" y="53"/>
                  </a:cubicBezTo>
                  <a:cubicBezTo>
                    <a:pt x="105" y="49"/>
                    <a:pt x="105" y="49"/>
                    <a:pt x="105" y="49"/>
                  </a:cubicBezTo>
                  <a:cubicBezTo>
                    <a:pt x="104" y="44"/>
                    <a:pt x="104" y="44"/>
                    <a:pt x="104" y="44"/>
                  </a:cubicBezTo>
                  <a:cubicBezTo>
                    <a:pt x="93" y="39"/>
                    <a:pt x="93" y="39"/>
                    <a:pt x="93" y="39"/>
                  </a:cubicBezTo>
                  <a:cubicBezTo>
                    <a:pt x="93" y="39"/>
                    <a:pt x="91" y="43"/>
                    <a:pt x="94" y="48"/>
                  </a:cubicBezTo>
                  <a:cubicBezTo>
                    <a:pt x="94" y="48"/>
                    <a:pt x="93" y="53"/>
                    <a:pt x="91" y="52"/>
                  </a:cubicBezTo>
                  <a:cubicBezTo>
                    <a:pt x="84" y="48"/>
                    <a:pt x="84" y="48"/>
                    <a:pt x="84" y="48"/>
                  </a:cubicBezTo>
                  <a:cubicBezTo>
                    <a:pt x="84" y="48"/>
                    <a:pt x="82" y="47"/>
                    <a:pt x="79" y="49"/>
                  </a:cubicBezTo>
                  <a:cubicBezTo>
                    <a:pt x="75" y="52"/>
                    <a:pt x="69" y="49"/>
                    <a:pt x="69" y="49"/>
                  </a:cubicBezTo>
                  <a:cubicBezTo>
                    <a:pt x="69" y="49"/>
                    <a:pt x="69" y="46"/>
                    <a:pt x="73" y="44"/>
                  </a:cubicBezTo>
                  <a:cubicBezTo>
                    <a:pt x="76" y="42"/>
                    <a:pt x="76" y="42"/>
                    <a:pt x="76" y="42"/>
                  </a:cubicBezTo>
                  <a:cubicBezTo>
                    <a:pt x="76" y="42"/>
                    <a:pt x="75" y="38"/>
                    <a:pt x="76" y="35"/>
                  </a:cubicBezTo>
                  <a:cubicBezTo>
                    <a:pt x="77" y="32"/>
                    <a:pt x="78" y="35"/>
                    <a:pt x="81" y="33"/>
                  </a:cubicBezTo>
                  <a:cubicBezTo>
                    <a:pt x="84" y="31"/>
                    <a:pt x="86" y="37"/>
                    <a:pt x="90" y="36"/>
                  </a:cubicBezTo>
                  <a:cubicBezTo>
                    <a:pt x="94" y="36"/>
                    <a:pt x="92" y="35"/>
                    <a:pt x="95" y="33"/>
                  </a:cubicBezTo>
                  <a:cubicBezTo>
                    <a:pt x="98" y="32"/>
                    <a:pt x="100" y="36"/>
                    <a:pt x="100" y="36"/>
                  </a:cubicBezTo>
                  <a:cubicBezTo>
                    <a:pt x="106" y="37"/>
                    <a:pt x="106" y="37"/>
                    <a:pt x="106" y="37"/>
                  </a:cubicBezTo>
                  <a:cubicBezTo>
                    <a:pt x="106" y="37"/>
                    <a:pt x="105" y="30"/>
                    <a:pt x="105" y="32"/>
                  </a:cubicBezTo>
                  <a:cubicBezTo>
                    <a:pt x="109" y="38"/>
                    <a:pt x="114" y="55"/>
                    <a:pt x="112" y="58"/>
                  </a:cubicBezTo>
                  <a:cubicBezTo>
                    <a:pt x="111" y="57"/>
                    <a:pt x="110" y="57"/>
                    <a:pt x="110" y="57"/>
                  </a:cubicBezTo>
                  <a:cubicBezTo>
                    <a:pt x="103" y="57"/>
                    <a:pt x="103" y="57"/>
                    <a:pt x="103" y="57"/>
                  </a:cubicBezTo>
                  <a:lnTo>
                    <a:pt x="107" y="62"/>
                  </a:lnTo>
                  <a:close/>
                </a:path>
              </a:pathLst>
            </a:custGeom>
            <a:solidFill>
              <a:schemeClr val="bg1"/>
            </a:solidFill>
            <a:ln>
              <a:noFill/>
            </a:ln>
          </p:spPr>
          <p:txBody>
            <a:bodyPr vert="horz" wrap="square" lIns="121920" tIns="60960" rIns="121920" bIns="60960" numCol="1" anchor="t" anchorCtr="0" compatLnSpc="1"/>
            <a:lstStyle/>
            <a:p>
              <a:endParaRPr lang="en-US" sz="2400"/>
            </a:p>
          </p:txBody>
        </p:sp>
        <p:sp>
          <p:nvSpPr>
            <p:cNvPr id="31" name="Oval 97"/>
            <p:cNvSpPr/>
            <p:nvPr/>
          </p:nvSpPr>
          <p:spPr>
            <a:xfrm>
              <a:off x="6530442" y="4071964"/>
              <a:ext cx="925682" cy="925682"/>
            </a:xfrm>
            <a:prstGeom prst="ellipse">
              <a:avLst/>
            </a:prstGeom>
            <a:solidFill>
              <a:srgbClr val="E33B43">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2" name="Group 98"/>
            <p:cNvGrpSpPr/>
            <p:nvPr/>
          </p:nvGrpSpPr>
          <p:grpSpPr>
            <a:xfrm>
              <a:off x="6707410" y="4242624"/>
              <a:ext cx="571746" cy="601639"/>
              <a:chOff x="1641475" y="2428876"/>
              <a:chExt cx="242888" cy="255587"/>
            </a:xfrm>
            <a:solidFill>
              <a:schemeClr val="bg1"/>
            </a:solidFill>
          </p:grpSpPr>
          <p:sp>
            <p:nvSpPr>
              <p:cNvPr id="48" name="Freeform 49"/>
              <p:cNvSpPr/>
              <p:nvPr/>
            </p:nvSpPr>
            <p:spPr bwMode="auto">
              <a:xfrm>
                <a:off x="1641475" y="2525713"/>
                <a:ext cx="111125" cy="158750"/>
              </a:xfrm>
              <a:custGeom>
                <a:avLst/>
                <a:gdLst>
                  <a:gd name="T0" fmla="*/ 42 w 59"/>
                  <a:gd name="T1" fmla="*/ 49 h 84"/>
                  <a:gd name="T2" fmla="*/ 43 w 59"/>
                  <a:gd name="T3" fmla="*/ 40 h 84"/>
                  <a:gd name="T4" fmla="*/ 31 w 59"/>
                  <a:gd name="T5" fmla="*/ 4 h 84"/>
                  <a:gd name="T6" fmla="*/ 26 w 59"/>
                  <a:gd name="T7" fmla="*/ 1 h 84"/>
                  <a:gd name="T8" fmla="*/ 11 w 59"/>
                  <a:gd name="T9" fmla="*/ 6 h 84"/>
                  <a:gd name="T10" fmla="*/ 4 w 59"/>
                  <a:gd name="T11" fmla="*/ 22 h 84"/>
                  <a:gd name="T12" fmla="*/ 9 w 59"/>
                  <a:gd name="T13" fmla="*/ 37 h 84"/>
                  <a:gd name="T14" fmla="*/ 24 w 59"/>
                  <a:gd name="T15" fmla="*/ 46 h 84"/>
                  <a:gd name="T16" fmla="*/ 31 w 59"/>
                  <a:gd name="T17" fmla="*/ 52 h 84"/>
                  <a:gd name="T18" fmla="*/ 40 w 59"/>
                  <a:gd name="T19" fmla="*/ 80 h 84"/>
                  <a:gd name="T20" fmla="*/ 45 w 59"/>
                  <a:gd name="T21" fmla="*/ 83 h 84"/>
                  <a:gd name="T22" fmla="*/ 48 w 59"/>
                  <a:gd name="T23" fmla="*/ 69 h 84"/>
                  <a:gd name="T24" fmla="*/ 42 w 59"/>
                  <a:gd name="T25" fmla="*/ 4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4">
                    <a:moveTo>
                      <a:pt x="42" y="49"/>
                    </a:moveTo>
                    <a:cubicBezTo>
                      <a:pt x="42" y="49"/>
                      <a:pt x="44" y="42"/>
                      <a:pt x="43" y="40"/>
                    </a:cubicBezTo>
                    <a:cubicBezTo>
                      <a:pt x="31" y="4"/>
                      <a:pt x="31" y="4"/>
                      <a:pt x="31" y="4"/>
                    </a:cubicBezTo>
                    <a:cubicBezTo>
                      <a:pt x="31" y="4"/>
                      <a:pt x="30" y="0"/>
                      <a:pt x="26" y="1"/>
                    </a:cubicBezTo>
                    <a:cubicBezTo>
                      <a:pt x="11" y="6"/>
                      <a:pt x="11" y="6"/>
                      <a:pt x="11" y="6"/>
                    </a:cubicBezTo>
                    <a:cubicBezTo>
                      <a:pt x="11" y="6"/>
                      <a:pt x="0" y="11"/>
                      <a:pt x="4" y="22"/>
                    </a:cubicBezTo>
                    <a:cubicBezTo>
                      <a:pt x="9" y="37"/>
                      <a:pt x="9" y="37"/>
                      <a:pt x="9" y="37"/>
                    </a:cubicBezTo>
                    <a:cubicBezTo>
                      <a:pt x="9" y="37"/>
                      <a:pt x="13" y="50"/>
                      <a:pt x="24" y="46"/>
                    </a:cubicBezTo>
                    <a:cubicBezTo>
                      <a:pt x="24" y="46"/>
                      <a:pt x="29" y="45"/>
                      <a:pt x="31" y="52"/>
                    </a:cubicBezTo>
                    <a:cubicBezTo>
                      <a:pt x="40" y="80"/>
                      <a:pt x="40" y="80"/>
                      <a:pt x="40" y="80"/>
                    </a:cubicBezTo>
                    <a:cubicBezTo>
                      <a:pt x="40" y="80"/>
                      <a:pt x="41" y="84"/>
                      <a:pt x="45" y="83"/>
                    </a:cubicBezTo>
                    <a:cubicBezTo>
                      <a:pt x="45" y="83"/>
                      <a:pt x="59" y="80"/>
                      <a:pt x="48" y="69"/>
                    </a:cubicBezTo>
                    <a:cubicBezTo>
                      <a:pt x="51" y="63"/>
                      <a:pt x="42" y="58"/>
                      <a:pt x="4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49" name="Freeform 50"/>
              <p:cNvSpPr/>
              <p:nvPr/>
            </p:nvSpPr>
            <p:spPr bwMode="auto">
              <a:xfrm>
                <a:off x="1703388" y="2428876"/>
                <a:ext cx="155575" cy="179388"/>
              </a:xfrm>
              <a:custGeom>
                <a:avLst/>
                <a:gdLst>
                  <a:gd name="T0" fmla="*/ 69 w 82"/>
                  <a:gd name="T1" fmla="*/ 59 h 95"/>
                  <a:gd name="T2" fmla="*/ 72 w 82"/>
                  <a:gd name="T3" fmla="*/ 46 h 95"/>
                  <a:gd name="T4" fmla="*/ 62 w 82"/>
                  <a:gd name="T5" fmla="*/ 37 h 95"/>
                  <a:gd name="T6" fmla="*/ 51 w 82"/>
                  <a:gd name="T7" fmla="*/ 5 h 95"/>
                  <a:gd name="T8" fmla="*/ 48 w 82"/>
                  <a:gd name="T9" fmla="*/ 6 h 95"/>
                  <a:gd name="T10" fmla="*/ 4 w 82"/>
                  <a:gd name="T11" fmla="*/ 48 h 95"/>
                  <a:gd name="T12" fmla="*/ 2 w 82"/>
                  <a:gd name="T13" fmla="*/ 53 h 95"/>
                  <a:gd name="T14" fmla="*/ 12 w 82"/>
                  <a:gd name="T15" fmla="*/ 83 h 95"/>
                  <a:gd name="T16" fmla="*/ 17 w 82"/>
                  <a:gd name="T17" fmla="*/ 86 h 95"/>
                  <a:gd name="T18" fmla="*/ 78 w 82"/>
                  <a:gd name="T19" fmla="*/ 92 h 95"/>
                  <a:gd name="T20" fmla="*/ 80 w 82"/>
                  <a:gd name="T21" fmla="*/ 91 h 95"/>
                  <a:gd name="T22" fmla="*/ 69 w 82"/>
                  <a:gd name="T23" fmla="*/ 5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95">
                    <a:moveTo>
                      <a:pt x="69" y="59"/>
                    </a:moveTo>
                    <a:cubicBezTo>
                      <a:pt x="73" y="56"/>
                      <a:pt x="74" y="51"/>
                      <a:pt x="72" y="46"/>
                    </a:cubicBezTo>
                    <a:cubicBezTo>
                      <a:pt x="71" y="41"/>
                      <a:pt x="67" y="38"/>
                      <a:pt x="62" y="37"/>
                    </a:cubicBezTo>
                    <a:cubicBezTo>
                      <a:pt x="51" y="5"/>
                      <a:pt x="51" y="5"/>
                      <a:pt x="51" y="5"/>
                    </a:cubicBezTo>
                    <a:cubicBezTo>
                      <a:pt x="50" y="0"/>
                      <a:pt x="48" y="6"/>
                      <a:pt x="48" y="6"/>
                    </a:cubicBezTo>
                    <a:cubicBezTo>
                      <a:pt x="40" y="38"/>
                      <a:pt x="4" y="48"/>
                      <a:pt x="4" y="48"/>
                    </a:cubicBezTo>
                    <a:cubicBezTo>
                      <a:pt x="0" y="49"/>
                      <a:pt x="2" y="53"/>
                      <a:pt x="2" y="53"/>
                    </a:cubicBezTo>
                    <a:cubicBezTo>
                      <a:pt x="12" y="83"/>
                      <a:pt x="12" y="83"/>
                      <a:pt x="12" y="83"/>
                    </a:cubicBezTo>
                    <a:cubicBezTo>
                      <a:pt x="13" y="87"/>
                      <a:pt x="17" y="86"/>
                      <a:pt x="17" y="86"/>
                    </a:cubicBezTo>
                    <a:cubicBezTo>
                      <a:pt x="56" y="72"/>
                      <a:pt x="78" y="92"/>
                      <a:pt x="78" y="92"/>
                    </a:cubicBezTo>
                    <a:cubicBezTo>
                      <a:pt x="78" y="92"/>
                      <a:pt x="82" y="95"/>
                      <a:pt x="80" y="91"/>
                    </a:cubicBezTo>
                    <a:lnTo>
                      <a:pt x="69"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0" name="Freeform 51"/>
              <p:cNvSpPr/>
              <p:nvPr/>
            </p:nvSpPr>
            <p:spPr bwMode="auto">
              <a:xfrm>
                <a:off x="1836738" y="2465388"/>
                <a:ext cx="23813" cy="30163"/>
              </a:xfrm>
              <a:custGeom>
                <a:avLst/>
                <a:gdLst>
                  <a:gd name="T0" fmla="*/ 15 w 15"/>
                  <a:gd name="T1" fmla="*/ 1 h 19"/>
                  <a:gd name="T2" fmla="*/ 13 w 15"/>
                  <a:gd name="T3" fmla="*/ 0 h 19"/>
                  <a:gd name="T4" fmla="*/ 0 w 15"/>
                  <a:gd name="T5" fmla="*/ 18 h 19"/>
                  <a:gd name="T6" fmla="*/ 2 w 15"/>
                  <a:gd name="T7" fmla="*/ 19 h 19"/>
                  <a:gd name="T8" fmla="*/ 15 w 15"/>
                  <a:gd name="T9" fmla="*/ 1 h 19"/>
                </a:gdLst>
                <a:ahLst/>
                <a:cxnLst>
                  <a:cxn ang="0">
                    <a:pos x="T0" y="T1"/>
                  </a:cxn>
                  <a:cxn ang="0">
                    <a:pos x="T2" y="T3"/>
                  </a:cxn>
                  <a:cxn ang="0">
                    <a:pos x="T4" y="T5"/>
                  </a:cxn>
                  <a:cxn ang="0">
                    <a:pos x="T6" y="T7"/>
                  </a:cxn>
                  <a:cxn ang="0">
                    <a:pos x="T8" y="T9"/>
                  </a:cxn>
                </a:cxnLst>
                <a:rect l="0" t="0" r="r" b="b"/>
                <a:pathLst>
                  <a:path w="15" h="19">
                    <a:moveTo>
                      <a:pt x="15" y="1"/>
                    </a:moveTo>
                    <a:lnTo>
                      <a:pt x="13" y="0"/>
                    </a:lnTo>
                    <a:lnTo>
                      <a:pt x="0" y="18"/>
                    </a:lnTo>
                    <a:lnTo>
                      <a:pt x="2" y="19"/>
                    </a:lnTo>
                    <a:lnTo>
                      <a:pt x="15"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1" name="Freeform 52"/>
              <p:cNvSpPr/>
              <p:nvPr/>
            </p:nvSpPr>
            <p:spPr bwMode="auto">
              <a:xfrm>
                <a:off x="1849438" y="2535238"/>
                <a:ext cx="33338" cy="22225"/>
              </a:xfrm>
              <a:custGeom>
                <a:avLst/>
                <a:gdLst>
                  <a:gd name="T0" fmla="*/ 0 w 21"/>
                  <a:gd name="T1" fmla="*/ 3 h 14"/>
                  <a:gd name="T2" fmla="*/ 19 w 21"/>
                  <a:gd name="T3" fmla="*/ 14 h 14"/>
                  <a:gd name="T4" fmla="*/ 21 w 21"/>
                  <a:gd name="T5" fmla="*/ 12 h 14"/>
                  <a:gd name="T6" fmla="*/ 1 w 21"/>
                  <a:gd name="T7" fmla="*/ 0 h 14"/>
                  <a:gd name="T8" fmla="*/ 0 w 21"/>
                  <a:gd name="T9" fmla="*/ 3 h 14"/>
                </a:gdLst>
                <a:ahLst/>
                <a:cxnLst>
                  <a:cxn ang="0">
                    <a:pos x="T0" y="T1"/>
                  </a:cxn>
                  <a:cxn ang="0">
                    <a:pos x="T2" y="T3"/>
                  </a:cxn>
                  <a:cxn ang="0">
                    <a:pos x="T4" y="T5"/>
                  </a:cxn>
                  <a:cxn ang="0">
                    <a:pos x="T6" y="T7"/>
                  </a:cxn>
                  <a:cxn ang="0">
                    <a:pos x="T8" y="T9"/>
                  </a:cxn>
                </a:cxnLst>
                <a:rect l="0" t="0" r="r" b="b"/>
                <a:pathLst>
                  <a:path w="21" h="14">
                    <a:moveTo>
                      <a:pt x="0" y="3"/>
                    </a:moveTo>
                    <a:lnTo>
                      <a:pt x="19" y="14"/>
                    </a:lnTo>
                    <a:lnTo>
                      <a:pt x="21" y="12"/>
                    </a:lnTo>
                    <a:lnTo>
                      <a:pt x="1"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52" name="Freeform 53"/>
              <p:cNvSpPr/>
              <p:nvPr/>
            </p:nvSpPr>
            <p:spPr bwMode="auto">
              <a:xfrm>
                <a:off x="1847850" y="2501901"/>
                <a:ext cx="36513" cy="14288"/>
              </a:xfrm>
              <a:custGeom>
                <a:avLst/>
                <a:gdLst>
                  <a:gd name="T0" fmla="*/ 1 w 23"/>
                  <a:gd name="T1" fmla="*/ 9 h 9"/>
                  <a:gd name="T2" fmla="*/ 23 w 23"/>
                  <a:gd name="T3" fmla="*/ 3 h 9"/>
                  <a:gd name="T4" fmla="*/ 22 w 23"/>
                  <a:gd name="T5" fmla="*/ 0 h 9"/>
                  <a:gd name="T6" fmla="*/ 0 w 23"/>
                  <a:gd name="T7" fmla="*/ 6 h 9"/>
                  <a:gd name="T8" fmla="*/ 1 w 23"/>
                  <a:gd name="T9" fmla="*/ 9 h 9"/>
                </a:gdLst>
                <a:ahLst/>
                <a:cxnLst>
                  <a:cxn ang="0">
                    <a:pos x="T0" y="T1"/>
                  </a:cxn>
                  <a:cxn ang="0">
                    <a:pos x="T2" y="T3"/>
                  </a:cxn>
                  <a:cxn ang="0">
                    <a:pos x="T4" y="T5"/>
                  </a:cxn>
                  <a:cxn ang="0">
                    <a:pos x="T6" y="T7"/>
                  </a:cxn>
                  <a:cxn ang="0">
                    <a:pos x="T8" y="T9"/>
                  </a:cxn>
                </a:cxnLst>
                <a:rect l="0" t="0" r="r" b="b"/>
                <a:pathLst>
                  <a:path w="23" h="9">
                    <a:moveTo>
                      <a:pt x="1" y="9"/>
                    </a:moveTo>
                    <a:lnTo>
                      <a:pt x="23" y="3"/>
                    </a:lnTo>
                    <a:lnTo>
                      <a:pt x="22" y="0"/>
                    </a:lnTo>
                    <a:lnTo>
                      <a:pt x="0" y="6"/>
                    </a:lnTo>
                    <a:lnTo>
                      <a:pt x="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33" name="Oval 105"/>
            <p:cNvSpPr/>
            <p:nvPr/>
          </p:nvSpPr>
          <p:spPr>
            <a:xfrm>
              <a:off x="6254285" y="3231688"/>
              <a:ext cx="322020" cy="322020"/>
            </a:xfrm>
            <a:prstGeom prst="ellipse">
              <a:avLst/>
            </a:prstGeom>
            <a:solidFill>
              <a:schemeClr val="bg1">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Freeform 32"/>
            <p:cNvSpPr/>
            <p:nvPr/>
          </p:nvSpPr>
          <p:spPr bwMode="auto">
            <a:xfrm>
              <a:off x="6351816" y="3330990"/>
              <a:ext cx="146253" cy="129205"/>
            </a:xfrm>
            <a:custGeom>
              <a:avLst/>
              <a:gdLst>
                <a:gd name="T0" fmla="*/ 136 w 136"/>
                <a:gd name="T1" fmla="*/ 48 h 120"/>
                <a:gd name="T2" fmla="*/ 68 w 136"/>
                <a:gd name="T3" fmla="*/ 0 h 120"/>
                <a:gd name="T4" fmla="*/ 0 w 136"/>
                <a:gd name="T5" fmla="*/ 48 h 120"/>
                <a:gd name="T6" fmla="*/ 37 w 136"/>
                <a:gd name="T7" fmla="*/ 91 h 120"/>
                <a:gd name="T8" fmla="*/ 21 w 136"/>
                <a:gd name="T9" fmla="*/ 120 h 120"/>
                <a:gd name="T10" fmla="*/ 72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5" y="0"/>
                    <a:pt x="68" y="0"/>
                  </a:cubicBezTo>
                  <a:cubicBezTo>
                    <a:pt x="30" y="0"/>
                    <a:pt x="0" y="22"/>
                    <a:pt x="0" y="48"/>
                  </a:cubicBezTo>
                  <a:cubicBezTo>
                    <a:pt x="0" y="67"/>
                    <a:pt x="15" y="83"/>
                    <a:pt x="37" y="91"/>
                  </a:cubicBezTo>
                  <a:cubicBezTo>
                    <a:pt x="38" y="96"/>
                    <a:pt x="36" y="106"/>
                    <a:pt x="21" y="120"/>
                  </a:cubicBezTo>
                  <a:cubicBezTo>
                    <a:pt x="21" y="120"/>
                    <a:pt x="54" y="111"/>
                    <a:pt x="72" y="96"/>
                  </a:cubicBezTo>
                  <a:cubicBezTo>
                    <a:pt x="108" y="94"/>
                    <a:pt x="136" y="73"/>
                    <a:pt x="136" y="48"/>
                  </a:cubicBezTo>
                  <a:close/>
                </a:path>
              </a:pathLst>
            </a:custGeom>
            <a:solidFill>
              <a:schemeClr val="bg1"/>
            </a:solidFill>
            <a:ln>
              <a:noFill/>
            </a:ln>
          </p:spPr>
          <p:txBody>
            <a:bodyPr vert="horz" wrap="square" lIns="121920" tIns="60960" rIns="121920" bIns="60960" numCol="1" anchor="t" anchorCtr="0" compatLnSpc="1"/>
            <a:lstStyle/>
            <a:p>
              <a:endParaRPr lang="en-US" sz="2400"/>
            </a:p>
          </p:txBody>
        </p:sp>
        <p:sp>
          <p:nvSpPr>
            <p:cNvPr id="35" name="Oval 108"/>
            <p:cNvSpPr/>
            <p:nvPr/>
          </p:nvSpPr>
          <p:spPr>
            <a:xfrm>
              <a:off x="5809561" y="2688975"/>
              <a:ext cx="413225" cy="413225"/>
            </a:xfrm>
            <a:prstGeom prst="ellipse">
              <a:avLst/>
            </a:prstGeom>
            <a:solidFill>
              <a:schemeClr val="accent3">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6" name="Group 109"/>
            <p:cNvGrpSpPr/>
            <p:nvPr/>
          </p:nvGrpSpPr>
          <p:grpSpPr>
            <a:xfrm>
              <a:off x="5945143" y="2812932"/>
              <a:ext cx="142013" cy="177517"/>
              <a:chOff x="6761886" y="2262481"/>
              <a:chExt cx="158750" cy="198438"/>
            </a:xfrm>
            <a:solidFill>
              <a:schemeClr val="bg1"/>
            </a:solidFill>
          </p:grpSpPr>
          <p:sp>
            <p:nvSpPr>
              <p:cNvPr id="44" name="Freeform 18"/>
              <p:cNvSpPr/>
              <p:nvPr/>
            </p:nvSpPr>
            <p:spPr bwMode="auto">
              <a:xfrm>
                <a:off x="6761886" y="2346619"/>
                <a:ext cx="158750" cy="65088"/>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45" name="Freeform 19"/>
              <p:cNvSpPr/>
              <p:nvPr/>
            </p:nvSpPr>
            <p:spPr bwMode="auto">
              <a:xfrm>
                <a:off x="6761886" y="2394244"/>
                <a:ext cx="158750" cy="66675"/>
              </a:xfrm>
              <a:custGeom>
                <a:avLst/>
                <a:gdLst>
                  <a:gd name="T0" fmla="*/ 49 w 98"/>
                  <a:gd name="T1" fmla="*/ 16 h 41"/>
                  <a:gd name="T2" fmla="*/ 2 w 98"/>
                  <a:gd name="T3" fmla="*/ 0 h 41"/>
                  <a:gd name="T4" fmla="*/ 0 w 98"/>
                  <a:gd name="T5" fmla="*/ 5 h 41"/>
                  <a:gd name="T6" fmla="*/ 0 w 98"/>
                  <a:gd name="T7" fmla="*/ 20 h 41"/>
                  <a:gd name="T8" fmla="*/ 49 w 98"/>
                  <a:gd name="T9" fmla="*/ 41 h 41"/>
                  <a:gd name="T10" fmla="*/ 98 w 98"/>
                  <a:gd name="T11" fmla="*/ 20 h 41"/>
                  <a:gd name="T12" fmla="*/ 98 w 98"/>
                  <a:gd name="T13" fmla="*/ 5 h 41"/>
                  <a:gd name="T14" fmla="*/ 96 w 98"/>
                  <a:gd name="T15" fmla="*/ 0 h 41"/>
                  <a:gd name="T16" fmla="*/ 49 w 98"/>
                  <a:gd name="T1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49" y="16"/>
                    </a:moveTo>
                    <a:cubicBezTo>
                      <a:pt x="26" y="16"/>
                      <a:pt x="7"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ubicBezTo>
                      <a:pt x="91" y="9"/>
                      <a:pt x="72" y="16"/>
                      <a:pt x="49"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46" name="Freeform 20"/>
              <p:cNvSpPr/>
              <p:nvPr/>
            </p:nvSpPr>
            <p:spPr bwMode="auto">
              <a:xfrm>
                <a:off x="6761886" y="2297406"/>
                <a:ext cx="158750" cy="65088"/>
              </a:xfrm>
              <a:custGeom>
                <a:avLst/>
                <a:gdLst>
                  <a:gd name="T0" fmla="*/ 96 w 98"/>
                  <a:gd name="T1" fmla="*/ 0 h 40"/>
                  <a:gd name="T2" fmla="*/ 49 w 98"/>
                  <a:gd name="T3" fmla="*/ 15 h 40"/>
                  <a:gd name="T4" fmla="*/ 2 w 98"/>
                  <a:gd name="T5" fmla="*/ 0 h 40"/>
                  <a:gd name="T6" fmla="*/ 0 w 98"/>
                  <a:gd name="T7" fmla="*/ 5 h 40"/>
                  <a:gd name="T8" fmla="*/ 0 w 98"/>
                  <a:gd name="T9" fmla="*/ 19 h 40"/>
                  <a:gd name="T10" fmla="*/ 49 w 98"/>
                  <a:gd name="T11" fmla="*/ 40 h 40"/>
                  <a:gd name="T12" fmla="*/ 98 w 98"/>
                  <a:gd name="T13" fmla="*/ 19 h 40"/>
                  <a:gd name="T14" fmla="*/ 98 w 98"/>
                  <a:gd name="T15" fmla="*/ 5 h 40"/>
                  <a:gd name="T16" fmla="*/ 96 w 98"/>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96" y="0"/>
                    </a:moveTo>
                    <a:cubicBezTo>
                      <a:pt x="95" y="8"/>
                      <a:pt x="75" y="15"/>
                      <a:pt x="49" y="15"/>
                    </a:cubicBezTo>
                    <a:cubicBezTo>
                      <a:pt x="23" y="15"/>
                      <a:pt x="3" y="8"/>
                      <a:pt x="2" y="0"/>
                    </a:cubicBezTo>
                    <a:cubicBezTo>
                      <a:pt x="1" y="1"/>
                      <a:pt x="0" y="3"/>
                      <a:pt x="0" y="5"/>
                    </a:cubicBezTo>
                    <a:cubicBezTo>
                      <a:pt x="0" y="19"/>
                      <a:pt x="0" y="19"/>
                      <a:pt x="0" y="19"/>
                    </a:cubicBezTo>
                    <a:cubicBezTo>
                      <a:pt x="0" y="31"/>
                      <a:pt x="22" y="40"/>
                      <a:pt x="49" y="40"/>
                    </a:cubicBezTo>
                    <a:cubicBezTo>
                      <a:pt x="76" y="40"/>
                      <a:pt x="98" y="31"/>
                      <a:pt x="98" y="19"/>
                    </a:cubicBezTo>
                    <a:cubicBezTo>
                      <a:pt x="98" y="5"/>
                      <a:pt x="98" y="5"/>
                      <a:pt x="98" y="5"/>
                    </a:cubicBezTo>
                    <a:cubicBezTo>
                      <a:pt x="98" y="3"/>
                      <a:pt x="97" y="1"/>
                      <a:pt x="9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47" name="Oval 21"/>
              <p:cNvSpPr>
                <a:spLocks noChangeArrowheads="1"/>
              </p:cNvSpPr>
              <p:nvPr/>
            </p:nvSpPr>
            <p:spPr bwMode="auto">
              <a:xfrm>
                <a:off x="6765061" y="2262481"/>
                <a:ext cx="152400" cy="508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37" name="Oval 141"/>
            <p:cNvSpPr/>
            <p:nvPr/>
          </p:nvSpPr>
          <p:spPr>
            <a:xfrm>
              <a:off x="5369895" y="2004504"/>
              <a:ext cx="830738" cy="830738"/>
            </a:xfrm>
            <a:prstGeom prst="ellipse">
              <a:avLst/>
            </a:prstGeom>
            <a:solidFill>
              <a:schemeClr val="bg1">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8" name="Group 142"/>
            <p:cNvGrpSpPr/>
            <p:nvPr/>
          </p:nvGrpSpPr>
          <p:grpSpPr>
            <a:xfrm>
              <a:off x="5528712" y="2157660"/>
              <a:ext cx="513104" cy="539931"/>
              <a:chOff x="1641475" y="2428876"/>
              <a:chExt cx="242888" cy="255587"/>
            </a:xfrm>
            <a:solidFill>
              <a:schemeClr val="bg1"/>
            </a:solidFill>
          </p:grpSpPr>
          <p:sp>
            <p:nvSpPr>
              <p:cNvPr id="39" name="Freeform 49"/>
              <p:cNvSpPr/>
              <p:nvPr/>
            </p:nvSpPr>
            <p:spPr bwMode="auto">
              <a:xfrm>
                <a:off x="1641475" y="2525713"/>
                <a:ext cx="111125" cy="158750"/>
              </a:xfrm>
              <a:custGeom>
                <a:avLst/>
                <a:gdLst>
                  <a:gd name="T0" fmla="*/ 42 w 59"/>
                  <a:gd name="T1" fmla="*/ 49 h 84"/>
                  <a:gd name="T2" fmla="*/ 43 w 59"/>
                  <a:gd name="T3" fmla="*/ 40 h 84"/>
                  <a:gd name="T4" fmla="*/ 31 w 59"/>
                  <a:gd name="T5" fmla="*/ 4 h 84"/>
                  <a:gd name="T6" fmla="*/ 26 w 59"/>
                  <a:gd name="T7" fmla="*/ 1 h 84"/>
                  <a:gd name="T8" fmla="*/ 11 w 59"/>
                  <a:gd name="T9" fmla="*/ 6 h 84"/>
                  <a:gd name="T10" fmla="*/ 4 w 59"/>
                  <a:gd name="T11" fmla="*/ 22 h 84"/>
                  <a:gd name="T12" fmla="*/ 9 w 59"/>
                  <a:gd name="T13" fmla="*/ 37 h 84"/>
                  <a:gd name="T14" fmla="*/ 24 w 59"/>
                  <a:gd name="T15" fmla="*/ 46 h 84"/>
                  <a:gd name="T16" fmla="*/ 31 w 59"/>
                  <a:gd name="T17" fmla="*/ 52 h 84"/>
                  <a:gd name="T18" fmla="*/ 40 w 59"/>
                  <a:gd name="T19" fmla="*/ 80 h 84"/>
                  <a:gd name="T20" fmla="*/ 45 w 59"/>
                  <a:gd name="T21" fmla="*/ 83 h 84"/>
                  <a:gd name="T22" fmla="*/ 48 w 59"/>
                  <a:gd name="T23" fmla="*/ 69 h 84"/>
                  <a:gd name="T24" fmla="*/ 42 w 59"/>
                  <a:gd name="T25" fmla="*/ 4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84">
                    <a:moveTo>
                      <a:pt x="42" y="49"/>
                    </a:moveTo>
                    <a:cubicBezTo>
                      <a:pt x="42" y="49"/>
                      <a:pt x="44" y="42"/>
                      <a:pt x="43" y="40"/>
                    </a:cubicBezTo>
                    <a:cubicBezTo>
                      <a:pt x="31" y="4"/>
                      <a:pt x="31" y="4"/>
                      <a:pt x="31" y="4"/>
                    </a:cubicBezTo>
                    <a:cubicBezTo>
                      <a:pt x="31" y="4"/>
                      <a:pt x="30" y="0"/>
                      <a:pt x="26" y="1"/>
                    </a:cubicBezTo>
                    <a:cubicBezTo>
                      <a:pt x="11" y="6"/>
                      <a:pt x="11" y="6"/>
                      <a:pt x="11" y="6"/>
                    </a:cubicBezTo>
                    <a:cubicBezTo>
                      <a:pt x="11" y="6"/>
                      <a:pt x="0" y="11"/>
                      <a:pt x="4" y="22"/>
                    </a:cubicBezTo>
                    <a:cubicBezTo>
                      <a:pt x="9" y="37"/>
                      <a:pt x="9" y="37"/>
                      <a:pt x="9" y="37"/>
                    </a:cubicBezTo>
                    <a:cubicBezTo>
                      <a:pt x="9" y="37"/>
                      <a:pt x="13" y="50"/>
                      <a:pt x="24" y="46"/>
                    </a:cubicBezTo>
                    <a:cubicBezTo>
                      <a:pt x="24" y="46"/>
                      <a:pt x="29" y="45"/>
                      <a:pt x="31" y="52"/>
                    </a:cubicBezTo>
                    <a:cubicBezTo>
                      <a:pt x="40" y="80"/>
                      <a:pt x="40" y="80"/>
                      <a:pt x="40" y="80"/>
                    </a:cubicBezTo>
                    <a:cubicBezTo>
                      <a:pt x="40" y="80"/>
                      <a:pt x="41" y="84"/>
                      <a:pt x="45" y="83"/>
                    </a:cubicBezTo>
                    <a:cubicBezTo>
                      <a:pt x="45" y="83"/>
                      <a:pt x="59" y="80"/>
                      <a:pt x="48" y="69"/>
                    </a:cubicBezTo>
                    <a:cubicBezTo>
                      <a:pt x="51" y="63"/>
                      <a:pt x="42" y="58"/>
                      <a:pt x="42"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40" name="Freeform 50"/>
              <p:cNvSpPr/>
              <p:nvPr/>
            </p:nvSpPr>
            <p:spPr bwMode="auto">
              <a:xfrm>
                <a:off x="1703388" y="2428876"/>
                <a:ext cx="155575" cy="179388"/>
              </a:xfrm>
              <a:custGeom>
                <a:avLst/>
                <a:gdLst>
                  <a:gd name="T0" fmla="*/ 69 w 82"/>
                  <a:gd name="T1" fmla="*/ 59 h 95"/>
                  <a:gd name="T2" fmla="*/ 72 w 82"/>
                  <a:gd name="T3" fmla="*/ 46 h 95"/>
                  <a:gd name="T4" fmla="*/ 62 w 82"/>
                  <a:gd name="T5" fmla="*/ 37 h 95"/>
                  <a:gd name="T6" fmla="*/ 51 w 82"/>
                  <a:gd name="T7" fmla="*/ 5 h 95"/>
                  <a:gd name="T8" fmla="*/ 48 w 82"/>
                  <a:gd name="T9" fmla="*/ 6 h 95"/>
                  <a:gd name="T10" fmla="*/ 4 w 82"/>
                  <a:gd name="T11" fmla="*/ 48 h 95"/>
                  <a:gd name="T12" fmla="*/ 2 w 82"/>
                  <a:gd name="T13" fmla="*/ 53 h 95"/>
                  <a:gd name="T14" fmla="*/ 12 w 82"/>
                  <a:gd name="T15" fmla="*/ 83 h 95"/>
                  <a:gd name="T16" fmla="*/ 17 w 82"/>
                  <a:gd name="T17" fmla="*/ 86 h 95"/>
                  <a:gd name="T18" fmla="*/ 78 w 82"/>
                  <a:gd name="T19" fmla="*/ 92 h 95"/>
                  <a:gd name="T20" fmla="*/ 80 w 82"/>
                  <a:gd name="T21" fmla="*/ 91 h 95"/>
                  <a:gd name="T22" fmla="*/ 69 w 82"/>
                  <a:gd name="T23" fmla="*/ 5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95">
                    <a:moveTo>
                      <a:pt x="69" y="59"/>
                    </a:moveTo>
                    <a:cubicBezTo>
                      <a:pt x="73" y="56"/>
                      <a:pt x="74" y="51"/>
                      <a:pt x="72" y="46"/>
                    </a:cubicBezTo>
                    <a:cubicBezTo>
                      <a:pt x="71" y="41"/>
                      <a:pt x="67" y="38"/>
                      <a:pt x="62" y="37"/>
                    </a:cubicBezTo>
                    <a:cubicBezTo>
                      <a:pt x="51" y="5"/>
                      <a:pt x="51" y="5"/>
                      <a:pt x="51" y="5"/>
                    </a:cubicBezTo>
                    <a:cubicBezTo>
                      <a:pt x="50" y="0"/>
                      <a:pt x="48" y="6"/>
                      <a:pt x="48" y="6"/>
                    </a:cubicBezTo>
                    <a:cubicBezTo>
                      <a:pt x="40" y="38"/>
                      <a:pt x="4" y="48"/>
                      <a:pt x="4" y="48"/>
                    </a:cubicBezTo>
                    <a:cubicBezTo>
                      <a:pt x="0" y="49"/>
                      <a:pt x="2" y="53"/>
                      <a:pt x="2" y="53"/>
                    </a:cubicBezTo>
                    <a:cubicBezTo>
                      <a:pt x="12" y="83"/>
                      <a:pt x="12" y="83"/>
                      <a:pt x="12" y="83"/>
                    </a:cubicBezTo>
                    <a:cubicBezTo>
                      <a:pt x="13" y="87"/>
                      <a:pt x="17" y="86"/>
                      <a:pt x="17" y="86"/>
                    </a:cubicBezTo>
                    <a:cubicBezTo>
                      <a:pt x="56" y="72"/>
                      <a:pt x="78" y="92"/>
                      <a:pt x="78" y="92"/>
                    </a:cubicBezTo>
                    <a:cubicBezTo>
                      <a:pt x="78" y="92"/>
                      <a:pt x="82" y="95"/>
                      <a:pt x="80" y="91"/>
                    </a:cubicBezTo>
                    <a:lnTo>
                      <a:pt x="69"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41" name="Freeform 51"/>
              <p:cNvSpPr/>
              <p:nvPr/>
            </p:nvSpPr>
            <p:spPr bwMode="auto">
              <a:xfrm>
                <a:off x="1836738" y="2465388"/>
                <a:ext cx="23813" cy="30163"/>
              </a:xfrm>
              <a:custGeom>
                <a:avLst/>
                <a:gdLst>
                  <a:gd name="T0" fmla="*/ 15 w 15"/>
                  <a:gd name="T1" fmla="*/ 1 h 19"/>
                  <a:gd name="T2" fmla="*/ 13 w 15"/>
                  <a:gd name="T3" fmla="*/ 0 h 19"/>
                  <a:gd name="T4" fmla="*/ 0 w 15"/>
                  <a:gd name="T5" fmla="*/ 18 h 19"/>
                  <a:gd name="T6" fmla="*/ 2 w 15"/>
                  <a:gd name="T7" fmla="*/ 19 h 19"/>
                  <a:gd name="T8" fmla="*/ 15 w 15"/>
                  <a:gd name="T9" fmla="*/ 1 h 19"/>
                </a:gdLst>
                <a:ahLst/>
                <a:cxnLst>
                  <a:cxn ang="0">
                    <a:pos x="T0" y="T1"/>
                  </a:cxn>
                  <a:cxn ang="0">
                    <a:pos x="T2" y="T3"/>
                  </a:cxn>
                  <a:cxn ang="0">
                    <a:pos x="T4" y="T5"/>
                  </a:cxn>
                  <a:cxn ang="0">
                    <a:pos x="T6" y="T7"/>
                  </a:cxn>
                  <a:cxn ang="0">
                    <a:pos x="T8" y="T9"/>
                  </a:cxn>
                </a:cxnLst>
                <a:rect l="0" t="0" r="r" b="b"/>
                <a:pathLst>
                  <a:path w="15" h="19">
                    <a:moveTo>
                      <a:pt x="15" y="1"/>
                    </a:moveTo>
                    <a:lnTo>
                      <a:pt x="13" y="0"/>
                    </a:lnTo>
                    <a:lnTo>
                      <a:pt x="0" y="18"/>
                    </a:lnTo>
                    <a:lnTo>
                      <a:pt x="2" y="19"/>
                    </a:lnTo>
                    <a:lnTo>
                      <a:pt x="15"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42" name="Freeform 52"/>
              <p:cNvSpPr/>
              <p:nvPr/>
            </p:nvSpPr>
            <p:spPr bwMode="auto">
              <a:xfrm>
                <a:off x="1849438" y="2535238"/>
                <a:ext cx="33338" cy="22225"/>
              </a:xfrm>
              <a:custGeom>
                <a:avLst/>
                <a:gdLst>
                  <a:gd name="T0" fmla="*/ 0 w 21"/>
                  <a:gd name="T1" fmla="*/ 3 h 14"/>
                  <a:gd name="T2" fmla="*/ 19 w 21"/>
                  <a:gd name="T3" fmla="*/ 14 h 14"/>
                  <a:gd name="T4" fmla="*/ 21 w 21"/>
                  <a:gd name="T5" fmla="*/ 12 h 14"/>
                  <a:gd name="T6" fmla="*/ 1 w 21"/>
                  <a:gd name="T7" fmla="*/ 0 h 14"/>
                  <a:gd name="T8" fmla="*/ 0 w 21"/>
                  <a:gd name="T9" fmla="*/ 3 h 14"/>
                </a:gdLst>
                <a:ahLst/>
                <a:cxnLst>
                  <a:cxn ang="0">
                    <a:pos x="T0" y="T1"/>
                  </a:cxn>
                  <a:cxn ang="0">
                    <a:pos x="T2" y="T3"/>
                  </a:cxn>
                  <a:cxn ang="0">
                    <a:pos x="T4" y="T5"/>
                  </a:cxn>
                  <a:cxn ang="0">
                    <a:pos x="T6" y="T7"/>
                  </a:cxn>
                  <a:cxn ang="0">
                    <a:pos x="T8" y="T9"/>
                  </a:cxn>
                </a:cxnLst>
                <a:rect l="0" t="0" r="r" b="b"/>
                <a:pathLst>
                  <a:path w="21" h="14">
                    <a:moveTo>
                      <a:pt x="0" y="3"/>
                    </a:moveTo>
                    <a:lnTo>
                      <a:pt x="19" y="14"/>
                    </a:lnTo>
                    <a:lnTo>
                      <a:pt x="21" y="12"/>
                    </a:lnTo>
                    <a:lnTo>
                      <a:pt x="1"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43" name="Freeform 53"/>
              <p:cNvSpPr/>
              <p:nvPr/>
            </p:nvSpPr>
            <p:spPr bwMode="auto">
              <a:xfrm>
                <a:off x="1847850" y="2501901"/>
                <a:ext cx="36513" cy="14288"/>
              </a:xfrm>
              <a:custGeom>
                <a:avLst/>
                <a:gdLst>
                  <a:gd name="T0" fmla="*/ 1 w 23"/>
                  <a:gd name="T1" fmla="*/ 9 h 9"/>
                  <a:gd name="T2" fmla="*/ 23 w 23"/>
                  <a:gd name="T3" fmla="*/ 3 h 9"/>
                  <a:gd name="T4" fmla="*/ 22 w 23"/>
                  <a:gd name="T5" fmla="*/ 0 h 9"/>
                  <a:gd name="T6" fmla="*/ 0 w 23"/>
                  <a:gd name="T7" fmla="*/ 6 h 9"/>
                  <a:gd name="T8" fmla="*/ 1 w 23"/>
                  <a:gd name="T9" fmla="*/ 9 h 9"/>
                </a:gdLst>
                <a:ahLst/>
                <a:cxnLst>
                  <a:cxn ang="0">
                    <a:pos x="T0" y="T1"/>
                  </a:cxn>
                  <a:cxn ang="0">
                    <a:pos x="T2" y="T3"/>
                  </a:cxn>
                  <a:cxn ang="0">
                    <a:pos x="T4" y="T5"/>
                  </a:cxn>
                  <a:cxn ang="0">
                    <a:pos x="T6" y="T7"/>
                  </a:cxn>
                  <a:cxn ang="0">
                    <a:pos x="T8" y="T9"/>
                  </a:cxn>
                </a:cxnLst>
                <a:rect l="0" t="0" r="r" b="b"/>
                <a:pathLst>
                  <a:path w="23" h="9">
                    <a:moveTo>
                      <a:pt x="1" y="9"/>
                    </a:moveTo>
                    <a:lnTo>
                      <a:pt x="23" y="3"/>
                    </a:lnTo>
                    <a:lnTo>
                      <a:pt x="22" y="0"/>
                    </a:lnTo>
                    <a:lnTo>
                      <a:pt x="0" y="6"/>
                    </a:lnTo>
                    <a:lnTo>
                      <a:pt x="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p>
            </p:txBody>
          </p:sp>
        </p:grpSp>
      </p:grpSp>
      <p:grpSp>
        <p:nvGrpSpPr>
          <p:cNvPr id="78" name="组合 77"/>
          <p:cNvGrpSpPr/>
          <p:nvPr/>
        </p:nvGrpSpPr>
        <p:grpSpPr>
          <a:xfrm>
            <a:off x="3468498" y="3562533"/>
            <a:ext cx="1310494" cy="2368362"/>
            <a:chOff x="2772887" y="4142615"/>
            <a:chExt cx="1310494" cy="2368362"/>
          </a:xfrm>
        </p:grpSpPr>
        <p:pic>
          <p:nvPicPr>
            <p:cNvPr id="79" name="图片 78"/>
            <p:cNvPicPr>
              <a:picLocks noChangeAspect="1"/>
            </p:cNvPicPr>
            <p:nvPr/>
          </p:nvPicPr>
          <p:blipFill rotWithShape="1">
            <a:blip r:embed="rId4" cstate="print"/>
            <a:srcRect b="28918"/>
            <a:stretch>
              <a:fillRect/>
            </a:stretch>
          </p:blipFill>
          <p:spPr>
            <a:xfrm>
              <a:off x="2806510" y="4298221"/>
              <a:ext cx="1260725" cy="2019310"/>
            </a:xfrm>
            <a:prstGeom prst="rect">
              <a:avLst/>
            </a:prstGeom>
          </p:spPr>
        </p:pic>
        <p:sp>
          <p:nvSpPr>
            <p:cNvPr id="80" name="KSO_Shape"/>
            <p:cNvSpPr/>
            <p:nvPr/>
          </p:nvSpPr>
          <p:spPr>
            <a:xfrm>
              <a:off x="2772887" y="4142615"/>
              <a:ext cx="1310494" cy="2368362"/>
            </a:xfrm>
            <a:custGeom>
              <a:avLst/>
              <a:gdLst>
                <a:gd name="connsiteX0" fmla="*/ 1404156 w 2808312"/>
                <a:gd name="connsiteY0" fmla="*/ 4748597 h 5078692"/>
                <a:gd name="connsiteX1" fmla="*/ 1260140 w 2808312"/>
                <a:gd name="connsiteY1" fmla="*/ 4892613 h 5078692"/>
                <a:gd name="connsiteX2" fmla="*/ 1404156 w 2808312"/>
                <a:gd name="connsiteY2" fmla="*/ 5036629 h 5078692"/>
                <a:gd name="connsiteX3" fmla="*/ 1548172 w 2808312"/>
                <a:gd name="connsiteY3" fmla="*/ 4892613 h 5078692"/>
                <a:gd name="connsiteX4" fmla="*/ 1404156 w 2808312"/>
                <a:gd name="connsiteY4" fmla="*/ 4748597 h 5078692"/>
                <a:gd name="connsiteX5" fmla="*/ 54156 w 2808312"/>
                <a:gd name="connsiteY5" fmla="*/ 372159 h 5078692"/>
                <a:gd name="connsiteX6" fmla="*/ 54156 w 2808312"/>
                <a:gd name="connsiteY6" fmla="*/ 4706534 h 5078692"/>
                <a:gd name="connsiteX7" fmla="*/ 2754156 w 2808312"/>
                <a:gd name="connsiteY7" fmla="*/ 4706534 h 5078692"/>
                <a:gd name="connsiteX8" fmla="*/ 2754156 w 2808312"/>
                <a:gd name="connsiteY8" fmla="*/ 372159 h 5078692"/>
                <a:gd name="connsiteX9" fmla="*/ 1158156 w 2808312"/>
                <a:gd name="connsiteY9" fmla="*/ 168079 h 5078692"/>
                <a:gd name="connsiteX10" fmla="*/ 1152156 w 2808312"/>
                <a:gd name="connsiteY10" fmla="*/ 174079 h 5078692"/>
                <a:gd name="connsiteX11" fmla="*/ 1152156 w 2808312"/>
                <a:gd name="connsiteY11" fmla="*/ 198079 h 5078692"/>
                <a:gd name="connsiteX12" fmla="*/ 1158156 w 2808312"/>
                <a:gd name="connsiteY12" fmla="*/ 204079 h 5078692"/>
                <a:gd name="connsiteX13" fmla="*/ 1650156 w 2808312"/>
                <a:gd name="connsiteY13" fmla="*/ 204079 h 5078692"/>
                <a:gd name="connsiteX14" fmla="*/ 1656156 w 2808312"/>
                <a:gd name="connsiteY14" fmla="*/ 198079 h 5078692"/>
                <a:gd name="connsiteX15" fmla="*/ 1656156 w 2808312"/>
                <a:gd name="connsiteY15" fmla="*/ 174079 h 5078692"/>
                <a:gd name="connsiteX16" fmla="*/ 1650156 w 2808312"/>
                <a:gd name="connsiteY16" fmla="*/ 168079 h 5078692"/>
                <a:gd name="connsiteX17" fmla="*/ 319782 w 2808312"/>
                <a:gd name="connsiteY17" fmla="*/ 0 h 5078692"/>
                <a:gd name="connsiteX18" fmla="*/ 2488530 w 2808312"/>
                <a:gd name="connsiteY18" fmla="*/ 0 h 5078692"/>
                <a:gd name="connsiteX19" fmla="*/ 2808312 w 2808312"/>
                <a:gd name="connsiteY19" fmla="*/ 319782 h 5078692"/>
                <a:gd name="connsiteX20" fmla="*/ 2808312 w 2808312"/>
                <a:gd name="connsiteY20" fmla="*/ 4758910 h 5078692"/>
                <a:gd name="connsiteX21" fmla="*/ 2488530 w 2808312"/>
                <a:gd name="connsiteY21" fmla="*/ 5078692 h 5078692"/>
                <a:gd name="connsiteX22" fmla="*/ 319782 w 2808312"/>
                <a:gd name="connsiteY22" fmla="*/ 5078692 h 5078692"/>
                <a:gd name="connsiteX23" fmla="*/ 0 w 2808312"/>
                <a:gd name="connsiteY23" fmla="*/ 4758910 h 5078692"/>
                <a:gd name="connsiteX24" fmla="*/ 0 w 2808312"/>
                <a:gd name="connsiteY24" fmla="*/ 319782 h 5078692"/>
                <a:gd name="connsiteX25" fmla="*/ 319782 w 2808312"/>
                <a:gd name="connsiteY25" fmla="*/ 0 h 507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08312" h="5078692">
                  <a:moveTo>
                    <a:pt x="1404156" y="4748597"/>
                  </a:moveTo>
                  <a:cubicBezTo>
                    <a:pt x="1324618" y="4748597"/>
                    <a:pt x="1260140" y="4813075"/>
                    <a:pt x="1260140" y="4892613"/>
                  </a:cubicBezTo>
                  <a:cubicBezTo>
                    <a:pt x="1260140" y="4972151"/>
                    <a:pt x="1324618" y="5036629"/>
                    <a:pt x="1404156" y="5036629"/>
                  </a:cubicBezTo>
                  <a:cubicBezTo>
                    <a:pt x="1483694" y="5036629"/>
                    <a:pt x="1548172" y="4972151"/>
                    <a:pt x="1548172" y="4892613"/>
                  </a:cubicBezTo>
                  <a:cubicBezTo>
                    <a:pt x="1548172" y="4813075"/>
                    <a:pt x="1483694" y="4748597"/>
                    <a:pt x="1404156" y="4748597"/>
                  </a:cubicBezTo>
                  <a:close/>
                  <a:moveTo>
                    <a:pt x="54156" y="372159"/>
                  </a:moveTo>
                  <a:lnTo>
                    <a:pt x="54156" y="4706534"/>
                  </a:lnTo>
                  <a:lnTo>
                    <a:pt x="2754156" y="4706534"/>
                  </a:lnTo>
                  <a:lnTo>
                    <a:pt x="2754156" y="372159"/>
                  </a:lnTo>
                  <a:close/>
                  <a:moveTo>
                    <a:pt x="1158156" y="168079"/>
                  </a:moveTo>
                  <a:cubicBezTo>
                    <a:pt x="1154842" y="168079"/>
                    <a:pt x="1152156" y="170765"/>
                    <a:pt x="1152156" y="174079"/>
                  </a:cubicBezTo>
                  <a:lnTo>
                    <a:pt x="1152156" y="198079"/>
                  </a:lnTo>
                  <a:cubicBezTo>
                    <a:pt x="1152156" y="201393"/>
                    <a:pt x="1154842" y="204079"/>
                    <a:pt x="1158156" y="204079"/>
                  </a:cubicBezTo>
                  <a:lnTo>
                    <a:pt x="1650156" y="204079"/>
                  </a:lnTo>
                  <a:cubicBezTo>
                    <a:pt x="1653470" y="204079"/>
                    <a:pt x="1656156" y="201393"/>
                    <a:pt x="1656156" y="198079"/>
                  </a:cubicBezTo>
                  <a:lnTo>
                    <a:pt x="1656156" y="174079"/>
                  </a:lnTo>
                  <a:cubicBezTo>
                    <a:pt x="1656156" y="170765"/>
                    <a:pt x="1653470" y="168079"/>
                    <a:pt x="1650156" y="168079"/>
                  </a:cubicBezTo>
                  <a:close/>
                  <a:moveTo>
                    <a:pt x="319782" y="0"/>
                  </a:moveTo>
                  <a:lnTo>
                    <a:pt x="2488530" y="0"/>
                  </a:lnTo>
                  <a:cubicBezTo>
                    <a:pt x="2665141" y="0"/>
                    <a:pt x="2808312" y="143171"/>
                    <a:pt x="2808312" y="319782"/>
                  </a:cubicBezTo>
                  <a:lnTo>
                    <a:pt x="2808312" y="4758910"/>
                  </a:lnTo>
                  <a:cubicBezTo>
                    <a:pt x="2808312" y="4935521"/>
                    <a:pt x="2665141" y="5078692"/>
                    <a:pt x="2488530" y="5078692"/>
                  </a:cubicBezTo>
                  <a:lnTo>
                    <a:pt x="319782" y="5078692"/>
                  </a:lnTo>
                  <a:cubicBezTo>
                    <a:pt x="143171" y="5078692"/>
                    <a:pt x="0" y="4935521"/>
                    <a:pt x="0" y="4758910"/>
                  </a:cubicBezTo>
                  <a:lnTo>
                    <a:pt x="0" y="319782"/>
                  </a:lnTo>
                  <a:cubicBezTo>
                    <a:pt x="0" y="143171"/>
                    <a:pt x="143171" y="0"/>
                    <a:pt x="31978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grpSp>
      <p:sp>
        <p:nvSpPr>
          <p:cNvPr id="81" name="文本框 80"/>
          <p:cNvSpPr txBox="1"/>
          <p:nvPr/>
        </p:nvSpPr>
        <p:spPr>
          <a:xfrm>
            <a:off x="574273" y="1630360"/>
            <a:ext cx="5525872" cy="3323987"/>
          </a:xfrm>
          <a:prstGeom prst="rect">
            <a:avLst/>
          </a:prstGeom>
          <a:noFill/>
        </p:spPr>
        <p:txBody>
          <a:bodyPr wrap="none" rtlCol="0">
            <a:spAutoFit/>
          </a:bodyPr>
          <a:lstStyle/>
          <a:p>
            <a:pPr>
              <a:lnSpc>
                <a:spcPct val="150000"/>
              </a:lnSpc>
            </a:pPr>
            <a:r>
              <a:rPr lang="zh-CN" altLang="en-US" sz="4400" b="1" dirty="0">
                <a:solidFill>
                  <a:srgbClr val="E9656B"/>
                </a:solidFill>
                <a:latin typeface="微软雅黑" panose="020B0503020204020204" pitchFamily="34" charset="-122"/>
                <a:ea typeface="微软雅黑" panose="020B0503020204020204" pitchFamily="34" charset="-122"/>
              </a:rPr>
              <a:t>易车</a:t>
            </a:r>
            <a:r>
              <a:rPr lang="en-US" altLang="zh-CN" sz="4400" b="1" dirty="0">
                <a:solidFill>
                  <a:srgbClr val="E9656B"/>
                </a:solidFill>
                <a:latin typeface="微软雅黑" panose="020B0503020204020204" pitchFamily="34" charset="-122"/>
                <a:ea typeface="微软雅黑" panose="020B0503020204020204" pitchFamily="34" charset="-122"/>
              </a:rPr>
              <a:t>1111</a:t>
            </a:r>
            <a:r>
              <a:rPr lang="zh-CN" altLang="en-US" sz="4400" b="1" dirty="0">
                <a:solidFill>
                  <a:srgbClr val="E9656B"/>
                </a:solidFill>
                <a:latin typeface="微软雅黑" panose="020B0503020204020204" pitchFamily="34" charset="-122"/>
                <a:ea typeface="微软雅黑" panose="020B0503020204020204" pitchFamily="34" charset="-122"/>
              </a:rPr>
              <a:t>疯狂购车节</a:t>
            </a:r>
            <a:endParaRPr lang="en-US" altLang="zh-CN" sz="4400" b="1" dirty="0">
              <a:solidFill>
                <a:srgbClr val="E9656B"/>
              </a:solidFill>
              <a:latin typeface="微软雅黑" panose="020B0503020204020204" pitchFamily="34" charset="-122"/>
              <a:ea typeface="微软雅黑" panose="020B0503020204020204" pitchFamily="34" charset="-122"/>
            </a:endParaRPr>
          </a:p>
          <a:p>
            <a:pPr>
              <a:lnSpc>
                <a:spcPct val="150000"/>
              </a:lnSpc>
            </a:pPr>
            <a:r>
              <a:rPr lang="zh-CN" altLang="en-US" sz="2400" b="1" dirty="0">
                <a:solidFill>
                  <a:srgbClr val="E9656B"/>
                </a:solidFill>
                <a:latin typeface="微软雅黑" panose="020B0503020204020204" pitchFamily="34" charset="-122"/>
                <a:ea typeface="微软雅黑" panose="020B0503020204020204" pitchFamily="34" charset="-122"/>
              </a:rPr>
              <a:t>易车</a:t>
            </a:r>
            <a:r>
              <a:rPr lang="en-US" altLang="zh-CN" sz="2400" b="1" dirty="0">
                <a:solidFill>
                  <a:srgbClr val="E9656B"/>
                </a:solidFill>
                <a:latin typeface="微软雅黑" panose="020B0503020204020204" pitchFamily="34" charset="-122"/>
                <a:ea typeface="微软雅黑" panose="020B0503020204020204" pitchFamily="34" charset="-122"/>
              </a:rPr>
              <a:t>+</a:t>
            </a:r>
            <a:r>
              <a:rPr lang="zh-CN" altLang="en-US" sz="2400" b="1" dirty="0">
                <a:solidFill>
                  <a:srgbClr val="E9656B"/>
                </a:solidFill>
                <a:latin typeface="微软雅黑" panose="020B0503020204020204" pitchFamily="34" charset="-122"/>
                <a:ea typeface="微软雅黑" panose="020B0503020204020204" pitchFamily="34" charset="-122"/>
              </a:rPr>
              <a:t>京东双平台推广</a:t>
            </a:r>
            <a:endParaRPr lang="en-US" altLang="zh-CN" sz="2400" b="1" dirty="0">
              <a:solidFill>
                <a:srgbClr val="E9656B"/>
              </a:solidFill>
              <a:latin typeface="微软雅黑" panose="020B0503020204020204" pitchFamily="34" charset="-122"/>
              <a:ea typeface="微软雅黑" panose="020B0503020204020204" pitchFamily="34" charset="-122"/>
            </a:endParaRPr>
          </a:p>
          <a:p>
            <a:pPr>
              <a:lnSpc>
                <a:spcPct val="150000"/>
              </a:lnSpc>
            </a:pPr>
            <a:r>
              <a:rPr lang="zh-CN" altLang="en-US" sz="3600" b="1" dirty="0">
                <a:solidFill>
                  <a:srgbClr val="E9656B"/>
                </a:solidFill>
                <a:latin typeface="微软雅黑" panose="020B0503020204020204" pitchFamily="34" charset="-122"/>
                <a:ea typeface="微软雅黑" panose="020B0503020204020204" pitchFamily="34" charset="-122"/>
              </a:rPr>
              <a:t>新鲜的</a:t>
            </a:r>
            <a:endParaRPr lang="en-US" altLang="zh-CN" sz="3600" b="1" dirty="0">
              <a:solidFill>
                <a:srgbClr val="E9656B"/>
              </a:solidFill>
              <a:latin typeface="微软雅黑" panose="020B0503020204020204" pitchFamily="34" charset="-122"/>
              <a:ea typeface="微软雅黑" panose="020B0503020204020204" pitchFamily="34" charset="-122"/>
            </a:endParaRPr>
          </a:p>
          <a:p>
            <a:pPr>
              <a:lnSpc>
                <a:spcPct val="150000"/>
              </a:lnSpc>
            </a:pPr>
            <a:r>
              <a:rPr lang="zh-CN" altLang="en-US" sz="3600" b="1" dirty="0">
                <a:solidFill>
                  <a:srgbClr val="E9656B"/>
                </a:solidFill>
                <a:latin typeface="微软雅黑" panose="020B0503020204020204" pitchFamily="34" charset="-122"/>
                <a:ea typeface="微软雅黑" panose="020B0503020204020204" pitchFamily="34" charset="-122"/>
              </a:rPr>
              <a:t>视听购车盛宴</a:t>
            </a:r>
          </a:p>
        </p:txBody>
      </p:sp>
      <p:pic>
        <p:nvPicPr>
          <p:cNvPr id="2" name="内容占位符 21">
            <a:extLst>
              <a:ext uri="{FF2B5EF4-FFF2-40B4-BE49-F238E27FC236}">
                <a16:creationId xmlns:a16="http://schemas.microsoft.com/office/drawing/2014/main" id="{CDF40431-F70F-4BB4-816C-AB6475D9A6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70778" y="1723039"/>
            <a:ext cx="4129335" cy="4129335"/>
            <a:chOff x="1567377" y="2506352"/>
            <a:chExt cx="1842524" cy="1842524"/>
          </a:xfrm>
        </p:grpSpPr>
        <p:sp>
          <p:nvSpPr>
            <p:cNvPr id="3" name="Oval 40"/>
            <p:cNvSpPr/>
            <p:nvPr/>
          </p:nvSpPr>
          <p:spPr>
            <a:xfrm>
              <a:off x="1567377" y="2506352"/>
              <a:ext cx="1842524" cy="1842524"/>
            </a:xfrm>
            <a:prstGeom prst="ellipse">
              <a:avLst/>
            </a:prstGeom>
            <a:solidFill>
              <a:srgbClr val="D82229">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41"/>
            <p:cNvSpPr/>
            <p:nvPr/>
          </p:nvSpPr>
          <p:spPr>
            <a:xfrm>
              <a:off x="1720734" y="2659709"/>
              <a:ext cx="1535811" cy="1535811"/>
            </a:xfrm>
            <a:prstGeom prst="ellipse">
              <a:avLst/>
            </a:prstGeom>
            <a:solidFill>
              <a:srgbClr val="D822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2"/>
            <p:cNvSpPr/>
            <p:nvPr/>
          </p:nvSpPr>
          <p:spPr>
            <a:xfrm>
              <a:off x="1877563" y="2816538"/>
              <a:ext cx="1222153" cy="1222153"/>
            </a:xfrm>
            <a:prstGeom prst="ellipse">
              <a:avLst/>
            </a:prstGeom>
            <a:solidFill>
              <a:srgbClr val="D822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43"/>
            <p:cNvSpPr/>
            <p:nvPr/>
          </p:nvSpPr>
          <p:spPr>
            <a:xfrm>
              <a:off x="2013394" y="2952369"/>
              <a:ext cx="950489" cy="950489"/>
            </a:xfrm>
            <a:prstGeom prst="ellipse">
              <a:avLst/>
            </a:prstGeom>
            <a:gradFill>
              <a:gsLst>
                <a:gs pos="0">
                  <a:srgbClr val="E0E0E0"/>
                </a:gs>
                <a:gs pos="100000">
                  <a:schemeClr val="bg1"/>
                </a:gs>
              </a:gsLst>
              <a:lin ang="132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组合 2"/>
          <p:cNvGrpSpPr/>
          <p:nvPr/>
        </p:nvGrpSpPr>
        <p:grpSpPr bwMode="auto">
          <a:xfrm>
            <a:off x="6824648" y="2428559"/>
            <a:ext cx="4952193" cy="3458993"/>
            <a:chOff x="6033298" y="2206179"/>
            <a:chExt cx="6145285" cy="4638589"/>
          </a:xfrm>
        </p:grpSpPr>
        <p:pic>
          <p:nvPicPr>
            <p:cNvPr id="8" name="图片 4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3298" y="2206179"/>
              <a:ext cx="6145285" cy="463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38"/>
            <p:cNvSpPr>
              <a:spLocks noChangeArrowheads="1"/>
            </p:cNvSpPr>
            <p:nvPr/>
          </p:nvSpPr>
          <p:spPr bwMode="auto">
            <a:xfrm>
              <a:off x="6265578" y="2420747"/>
              <a:ext cx="1226773" cy="116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en-US" altLang="zh-CN" sz="4000" dirty="0">
                  <a:latin typeface="Impact" panose="020B0806030902050204" pitchFamily="34" charset="0"/>
                  <a:ea typeface="微软雅黑" panose="020B0503020204020204" pitchFamily="34" charset="-122"/>
                </a:rPr>
                <a:t>¥ 99</a:t>
              </a:r>
            </a:p>
          </p:txBody>
        </p:sp>
        <p:sp>
          <p:nvSpPr>
            <p:cNvPr id="10" name="TextBox 57"/>
            <p:cNvSpPr txBox="1"/>
            <p:nvPr/>
          </p:nvSpPr>
          <p:spPr>
            <a:xfrm>
              <a:off x="6265578" y="2479306"/>
              <a:ext cx="1326787" cy="317172"/>
            </a:xfrm>
            <a:prstGeom prst="rect">
              <a:avLst/>
            </a:prstGeom>
            <a:noFill/>
          </p:spPr>
          <p:txBody>
            <a:bodyPr>
              <a:spAutoFit/>
            </a:bodyPr>
            <a:lstStyle/>
            <a:p>
              <a:pPr defTabSz="514350">
                <a:defRPr/>
              </a:pPr>
              <a:r>
                <a:rPr lang="zh-CN" altLang="en-US" sz="1200" kern="0" dirty="0">
                  <a:latin typeface="微软雅黑" panose="020B0503020204020204" pitchFamily="34" charset="-122"/>
                  <a:ea typeface="微软雅黑" panose="020B0503020204020204" pitchFamily="34" charset="-122"/>
                  <a:cs typeface="Arial" panose="020B0604020202020204" pitchFamily="34" charset="0"/>
                </a:rPr>
                <a:t>购车代金券</a:t>
              </a:r>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40"/>
            <p:cNvSpPr>
              <a:spLocks noChangeArrowheads="1"/>
            </p:cNvSpPr>
            <p:nvPr/>
          </p:nvSpPr>
          <p:spPr bwMode="auto">
            <a:xfrm>
              <a:off x="6103542" y="3381457"/>
              <a:ext cx="2770388" cy="5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zh-CN" altLang="en-US" sz="1200" dirty="0">
                  <a:latin typeface="Impact" panose="020B0806030902050204" pitchFamily="34" charset="0"/>
                  <a:ea typeface="微软雅黑" panose="020B0503020204020204" pitchFamily="34" charset="-122"/>
                </a:rPr>
                <a:t>购此券可抵扣</a:t>
              </a:r>
              <a:r>
                <a:rPr lang="en-US" altLang="zh-CN" sz="1200" dirty="0">
                  <a:latin typeface="Impact" panose="020B0806030902050204" pitchFamily="34" charset="0"/>
                  <a:ea typeface="微软雅黑" panose="020B0503020204020204" pitchFamily="34" charset="-122"/>
                </a:rPr>
                <a:t>¥ XXXX</a:t>
              </a:r>
              <a:r>
                <a:rPr lang="zh-CN" altLang="en-US" sz="1200" dirty="0">
                  <a:latin typeface="Impact" panose="020B0806030902050204" pitchFamily="34" charset="0"/>
                  <a:ea typeface="微软雅黑" panose="020B0503020204020204" pitchFamily="34" charset="-122"/>
                </a:rPr>
                <a:t>购车款</a:t>
              </a:r>
              <a:endParaRPr lang="en-US" altLang="zh-CN" sz="1200" dirty="0">
                <a:latin typeface="Impact" panose="020B0806030902050204" pitchFamily="34" charset="0"/>
                <a:ea typeface="微软雅黑" panose="020B0503020204020204" pitchFamily="34" charset="-122"/>
              </a:endParaRPr>
            </a:p>
          </p:txBody>
        </p:sp>
        <p:sp>
          <p:nvSpPr>
            <p:cNvPr id="12" name="矩形 35"/>
            <p:cNvSpPr>
              <a:spLocks noChangeArrowheads="1"/>
            </p:cNvSpPr>
            <p:nvPr/>
          </p:nvSpPr>
          <p:spPr bwMode="auto">
            <a:xfrm>
              <a:off x="6174212" y="3798991"/>
              <a:ext cx="2229195" cy="24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800" dirty="0">
                  <a:latin typeface="微软雅黑" panose="020B0503020204020204" pitchFamily="34" charset="-122"/>
                  <a:ea typeface="微软雅黑" panose="020B0503020204020204" pitchFamily="34" charset="-122"/>
                </a:rPr>
                <a:t>（网友线下</a:t>
              </a:r>
              <a:r>
                <a:rPr lang="en-US" altLang="zh-CN" sz="800" dirty="0">
                  <a:latin typeface="微软雅黑" panose="020B0503020204020204" pitchFamily="34" charset="-122"/>
                  <a:ea typeface="微软雅黑" panose="020B0503020204020204" pitchFamily="34" charset="-122"/>
                </a:rPr>
                <a:t>4S</a:t>
              </a:r>
              <a:r>
                <a:rPr lang="zh-CN" altLang="en-US" sz="800" dirty="0">
                  <a:latin typeface="微软雅黑" panose="020B0503020204020204" pitchFamily="34" charset="-122"/>
                  <a:ea typeface="微软雅黑" panose="020B0503020204020204" pitchFamily="34" charset="-122"/>
                </a:rPr>
                <a:t>店议价后，可叠加使用）</a:t>
              </a:r>
            </a:p>
          </p:txBody>
        </p:sp>
      </p:grpSp>
      <p:sp>
        <p:nvSpPr>
          <p:cNvPr id="13" name="矩形 12"/>
          <p:cNvSpPr/>
          <p:nvPr>
            <p:custDataLst>
              <p:tags r:id="rId1"/>
            </p:custDataLst>
          </p:nvPr>
        </p:nvSpPr>
        <p:spPr bwMode="auto">
          <a:xfrm>
            <a:off x="6972530" y="4126617"/>
            <a:ext cx="2536666" cy="276999"/>
          </a:xfrm>
          <a:prstGeom prst="rect">
            <a:avLst/>
          </a:prstGeom>
          <a:noFill/>
          <a:ln>
            <a:noFill/>
          </a:ln>
        </p:spPr>
        <p:txBody>
          <a:bodyPr wrap="square">
            <a:spAutoFit/>
          </a:bodyPr>
          <a:lstStyle/>
          <a:p>
            <a:pPr>
              <a:defRPr/>
            </a:pPr>
            <a:r>
              <a:rPr lang="zh-CN" altLang="en-US" sz="1200" b="1" kern="0" dirty="0">
                <a:latin typeface="微软雅黑" panose="020B0503020204020204" pitchFamily="34" charset="-122"/>
                <a:ea typeface="微软雅黑" panose="020B0503020204020204" pitchFamily="34" charset="-122"/>
              </a:rPr>
              <a:t>吸引网友参与，提升销售转化</a:t>
            </a:r>
          </a:p>
        </p:txBody>
      </p:sp>
      <p:grpSp>
        <p:nvGrpSpPr>
          <p:cNvPr id="14" name="组合 13"/>
          <p:cNvGrpSpPr/>
          <p:nvPr/>
        </p:nvGrpSpPr>
        <p:grpSpPr>
          <a:xfrm>
            <a:off x="118429" y="1932850"/>
            <a:ext cx="7323818" cy="3954702"/>
            <a:chOff x="3006527" y="2496898"/>
            <a:chExt cx="4369147" cy="2359244"/>
          </a:xfrm>
        </p:grpSpPr>
        <p:grpSp>
          <p:nvGrpSpPr>
            <p:cNvPr id="15" name="组合 25"/>
            <p:cNvGrpSpPr/>
            <p:nvPr/>
          </p:nvGrpSpPr>
          <p:grpSpPr bwMode="auto">
            <a:xfrm>
              <a:off x="3006527" y="2496898"/>
              <a:ext cx="4369147" cy="2359244"/>
              <a:chOff x="12650" y="1895853"/>
              <a:chExt cx="6411332" cy="3693725"/>
            </a:xfrm>
          </p:grpSpPr>
          <p:pic>
            <p:nvPicPr>
              <p:cNvPr id="18" name="图片 2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50" y="1895853"/>
                <a:ext cx="6411332" cy="36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879184" y="2182922"/>
                <a:ext cx="4648756" cy="2967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000"/>
              </a:p>
            </p:txBody>
          </p:sp>
        </p:grpSp>
        <p:sp>
          <p:nvSpPr>
            <p:cNvPr id="16" name="文本框 26"/>
            <p:cNvSpPr txBox="1">
              <a:spLocks noChangeArrowheads="1"/>
            </p:cNvSpPr>
            <p:nvPr/>
          </p:nvSpPr>
          <p:spPr bwMode="auto">
            <a:xfrm>
              <a:off x="3688270" y="2738389"/>
              <a:ext cx="1237053" cy="49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anose="020B0604030504040204" pitchFamily="34" charset="0"/>
                  <a:ea typeface="微软雅黑" panose="020B0503020204020204" pitchFamily="34" charset="-122"/>
                </a:defRPr>
              </a:lvl1pPr>
              <a:lvl2pPr marL="742950" indent="-285750">
                <a:defRPr sz="2000">
                  <a:solidFill>
                    <a:schemeClr val="tx1"/>
                  </a:solidFill>
                  <a:latin typeface="Verdana" panose="020B0604030504040204" pitchFamily="34" charset="0"/>
                  <a:ea typeface="微软雅黑" panose="020B0503020204020204" pitchFamily="34" charset="-122"/>
                </a:defRPr>
              </a:lvl2pPr>
              <a:lvl3pPr>
                <a:defRPr sz="2400">
                  <a:solidFill>
                    <a:schemeClr val="tx1"/>
                  </a:solidFill>
                  <a:latin typeface="Verdana" panose="020B0604030504040204" pitchFamily="34" charset="0"/>
                  <a:ea typeface="微软雅黑" panose="020B0503020204020204" pitchFamily="34" charset="-122"/>
                </a:defRPr>
              </a:lvl3pPr>
              <a:lvl4pPr>
                <a:defRPr sz="1600">
                  <a:solidFill>
                    <a:schemeClr val="tx1"/>
                  </a:solidFill>
                  <a:latin typeface="Verdana" panose="020B0604030504040204" pitchFamily="34" charset="0"/>
                  <a:ea typeface="微软雅黑" panose="020B0503020204020204" pitchFamily="34" charset="-122"/>
                </a:defRPr>
              </a:lvl4pPr>
              <a:lvl5pPr>
                <a:defRPr sz="1600">
                  <a:solidFill>
                    <a:schemeClr val="tx1"/>
                  </a:solidFill>
                  <a:latin typeface="Verdana" panose="020B0604030504040204" pitchFamily="34" charset="0"/>
                  <a:ea typeface="微软雅黑" panose="020B0503020204020204" pitchFamily="34" charset="-122"/>
                </a:defRPr>
              </a:lvl5pPr>
              <a:lvl6pPr eaLnBrk="0" fontAlgn="base" hangingPunct="0">
                <a:spcAft>
                  <a:spcPct val="0"/>
                </a:spcAft>
                <a:buChar char="»"/>
                <a:defRPr sz="1600">
                  <a:solidFill>
                    <a:schemeClr val="tx1"/>
                  </a:solidFill>
                  <a:latin typeface="Verdana" panose="020B0604030504040204" pitchFamily="34" charset="0"/>
                  <a:ea typeface="微软雅黑" panose="020B0503020204020204" pitchFamily="34" charset="-122"/>
                </a:defRPr>
              </a:lvl6pPr>
              <a:lvl7pPr eaLnBrk="0" fontAlgn="base" hangingPunct="0">
                <a:spcAft>
                  <a:spcPct val="0"/>
                </a:spcAft>
                <a:buChar char="»"/>
                <a:defRPr sz="1600">
                  <a:solidFill>
                    <a:schemeClr val="tx1"/>
                  </a:solidFill>
                  <a:latin typeface="Verdana" panose="020B0604030504040204" pitchFamily="34" charset="0"/>
                  <a:ea typeface="微软雅黑" panose="020B0503020204020204" pitchFamily="34" charset="-122"/>
                </a:defRPr>
              </a:lvl7pPr>
              <a:lvl8pPr eaLnBrk="0" fontAlgn="base" hangingPunct="0">
                <a:spcAft>
                  <a:spcPct val="0"/>
                </a:spcAft>
                <a:buChar char="»"/>
                <a:defRPr sz="1600">
                  <a:solidFill>
                    <a:schemeClr val="tx1"/>
                  </a:solidFill>
                  <a:latin typeface="Verdana" panose="020B0604030504040204" pitchFamily="34" charset="0"/>
                  <a:ea typeface="微软雅黑" panose="020B0503020204020204" pitchFamily="34" charset="-122"/>
                </a:defRPr>
              </a:lvl8pPr>
              <a:lvl9pPr eaLnBrk="0" fontAlgn="base" hangingPunct="0">
                <a:spcAft>
                  <a:spcPct val="0"/>
                </a:spcAft>
                <a:buChar char="»"/>
                <a:defRPr sz="1600">
                  <a:solidFill>
                    <a:schemeClr val="tx1"/>
                  </a:solidFill>
                  <a:latin typeface="Verdana" panose="020B0604030504040204" pitchFamily="34" charset="0"/>
                  <a:ea typeface="微软雅黑" panose="020B0503020204020204" pitchFamily="34" charset="-122"/>
                </a:defRPr>
              </a:lvl9pPr>
            </a:lstStyle>
            <a:p>
              <a:pPr algn="ctr"/>
              <a:r>
                <a:rPr lang="zh-CN" altLang="en-US" sz="1500" b="1" dirty="0">
                  <a:solidFill>
                    <a:srgbClr val="343235"/>
                  </a:solidFill>
                  <a:latin typeface="微软雅黑" panose="020B0503020204020204" pitchFamily="34" charset="-122"/>
                </a:rPr>
                <a:t>易车媒体化电商平台</a:t>
              </a:r>
              <a:endParaRPr lang="en-US" altLang="zh-CN" sz="1500" b="1" dirty="0">
                <a:solidFill>
                  <a:srgbClr val="343235"/>
                </a:solidFill>
                <a:latin typeface="微软雅黑" panose="020B0503020204020204" pitchFamily="34" charset="-122"/>
              </a:endParaRPr>
            </a:p>
            <a:p>
              <a:pPr algn="ctr"/>
              <a:r>
                <a:rPr lang="zh-CN" altLang="en-US" sz="3300" b="1" dirty="0">
                  <a:latin typeface="微软雅黑" panose="020B0503020204020204" pitchFamily="34" charset="-122"/>
                </a:rPr>
                <a:t>易车惠</a:t>
              </a:r>
            </a:p>
          </p:txBody>
        </p:sp>
        <p:sp>
          <p:nvSpPr>
            <p:cNvPr id="17" name="矩形 16"/>
            <p:cNvSpPr/>
            <p:nvPr>
              <p:custDataLst>
                <p:tags r:id="rId2"/>
              </p:custDataLst>
            </p:nvPr>
          </p:nvSpPr>
          <p:spPr bwMode="auto">
            <a:xfrm>
              <a:off x="3597046" y="4219475"/>
              <a:ext cx="3167999" cy="266233"/>
            </a:xfrm>
            <a:prstGeom prst="rect">
              <a:avLst/>
            </a:prstGeom>
            <a:solidFill>
              <a:srgbClr val="E70000"/>
            </a:solidFill>
            <a:ln>
              <a:noFill/>
            </a:ln>
          </p:spPr>
          <p:txBody>
            <a:bodyPr wrap="square" anchor="ctr">
              <a:spAutoFit/>
            </a:bodyPr>
            <a:lstStyle/>
            <a:p>
              <a:pPr algn="ctr">
                <a:defRPr/>
              </a:pPr>
              <a:r>
                <a:rPr lang="zh-CN" altLang="en-US" sz="2300" b="1" kern="0" dirty="0">
                  <a:solidFill>
                    <a:schemeClr val="bg1"/>
                  </a:solidFill>
                  <a:latin typeface="微软雅黑" panose="020B0503020204020204" pitchFamily="34" charset="-122"/>
                  <a:ea typeface="微软雅黑" panose="020B0503020204020204" pitchFamily="34" charset="-122"/>
                </a:rPr>
                <a:t>购车代金券模式</a:t>
              </a:r>
            </a:p>
          </p:txBody>
        </p:sp>
      </p:grpSp>
      <p:sp>
        <p:nvSpPr>
          <p:cNvPr id="20" name="KSO_Shape"/>
          <p:cNvSpPr/>
          <p:nvPr/>
        </p:nvSpPr>
        <p:spPr bwMode="auto">
          <a:xfrm>
            <a:off x="3685346" y="2489267"/>
            <a:ext cx="676946" cy="543224"/>
          </a:xfrm>
          <a:custGeom>
            <a:avLst/>
            <a:gdLst>
              <a:gd name="T0" fmla="*/ 1055979 w 1565275"/>
              <a:gd name="T1" fmla="*/ 493267 h 1217613"/>
              <a:gd name="T2" fmla="*/ 1161228 w 1565275"/>
              <a:gd name="T3" fmla="*/ 547049 h 1217613"/>
              <a:gd name="T4" fmla="*/ 1242015 w 1565275"/>
              <a:gd name="T5" fmla="*/ 632068 h 1217613"/>
              <a:gd name="T6" fmla="*/ 1291260 w 1565275"/>
              <a:gd name="T7" fmla="*/ 740597 h 1217613"/>
              <a:gd name="T8" fmla="*/ 1300271 w 1565275"/>
              <a:gd name="T9" fmla="*/ 863940 h 1217613"/>
              <a:gd name="T10" fmla="*/ 1267763 w 1565275"/>
              <a:gd name="T11" fmla="*/ 980198 h 1217613"/>
              <a:gd name="T12" fmla="*/ 1199529 w 1565275"/>
              <a:gd name="T13" fmla="*/ 1076166 h 1217613"/>
              <a:gd name="T14" fmla="*/ 1103937 w 1565275"/>
              <a:gd name="T15" fmla="*/ 1144439 h 1217613"/>
              <a:gd name="T16" fmla="*/ 987422 w 1565275"/>
              <a:gd name="T17" fmla="*/ 1177288 h 1217613"/>
              <a:gd name="T18" fmla="*/ 864150 w 1565275"/>
              <a:gd name="T19" fmla="*/ 1167949 h 1217613"/>
              <a:gd name="T20" fmla="*/ 756005 w 1565275"/>
              <a:gd name="T21" fmla="*/ 1118999 h 1217613"/>
              <a:gd name="T22" fmla="*/ 670712 w 1565275"/>
              <a:gd name="T23" fmla="*/ 1037843 h 1217613"/>
              <a:gd name="T24" fmla="*/ 616639 w 1565275"/>
              <a:gd name="T25" fmla="*/ 932213 h 1217613"/>
              <a:gd name="T26" fmla="*/ 601512 w 1565275"/>
              <a:gd name="T27" fmla="*/ 810159 h 1217613"/>
              <a:gd name="T28" fmla="*/ 628869 w 1565275"/>
              <a:gd name="T29" fmla="*/ 691646 h 1217613"/>
              <a:gd name="T30" fmla="*/ 692276 w 1565275"/>
              <a:gd name="T31" fmla="*/ 592135 h 1217613"/>
              <a:gd name="T32" fmla="*/ 784650 w 1565275"/>
              <a:gd name="T33" fmla="*/ 519675 h 1217613"/>
              <a:gd name="T34" fmla="*/ 898589 w 1565275"/>
              <a:gd name="T35" fmla="*/ 481673 h 1217613"/>
              <a:gd name="T36" fmla="*/ 912431 w 1565275"/>
              <a:gd name="T37" fmla="*/ 317221 h 1217613"/>
              <a:gd name="T38" fmla="*/ 823602 w 1565275"/>
              <a:gd name="T39" fmla="*/ 331714 h 1217613"/>
              <a:gd name="T40" fmla="*/ 740887 w 1565275"/>
              <a:gd name="T41" fmla="*/ 361019 h 1217613"/>
              <a:gd name="T42" fmla="*/ 665254 w 1565275"/>
              <a:gd name="T43" fmla="*/ 403530 h 1217613"/>
              <a:gd name="T44" fmla="*/ 598310 w 1565275"/>
              <a:gd name="T45" fmla="*/ 457313 h 1217613"/>
              <a:gd name="T46" fmla="*/ 541344 w 1565275"/>
              <a:gd name="T47" fmla="*/ 521723 h 1217613"/>
              <a:gd name="T48" fmla="*/ 495320 w 1565275"/>
              <a:gd name="T49" fmla="*/ 595151 h 1217613"/>
              <a:gd name="T50" fmla="*/ 462813 w 1565275"/>
              <a:gd name="T51" fmla="*/ 675987 h 1217613"/>
              <a:gd name="T52" fmla="*/ 443825 w 1565275"/>
              <a:gd name="T53" fmla="*/ 763263 h 1217613"/>
              <a:gd name="T54" fmla="*/ 440284 w 1565275"/>
              <a:gd name="T55" fmla="*/ 854725 h 1217613"/>
              <a:gd name="T56" fmla="*/ 452514 w 1565275"/>
              <a:gd name="T57" fmla="*/ 943933 h 1217613"/>
              <a:gd name="T58" fmla="*/ 479550 w 1565275"/>
              <a:gd name="T59" fmla="*/ 1027666 h 1217613"/>
              <a:gd name="T60" fmla="*/ 520101 w 1565275"/>
              <a:gd name="T61" fmla="*/ 1104315 h 1217613"/>
              <a:gd name="T62" fmla="*/ 572562 w 1565275"/>
              <a:gd name="T63" fmla="*/ 1172911 h 1217613"/>
              <a:gd name="T64" fmla="*/ 635322 w 1565275"/>
              <a:gd name="T65" fmla="*/ 1231525 h 1217613"/>
              <a:gd name="T66" fmla="*/ 707737 w 1565275"/>
              <a:gd name="T67" fmla="*/ 1279189 h 1217613"/>
              <a:gd name="T68" fmla="*/ 787554 w 1565275"/>
              <a:gd name="T69" fmla="*/ 1313648 h 1217613"/>
              <a:gd name="T70" fmla="*/ 873809 w 1565275"/>
              <a:gd name="T71" fmla="*/ 1334903 h 1217613"/>
              <a:gd name="T72" fmla="*/ 965213 w 1565275"/>
              <a:gd name="T73" fmla="*/ 1340701 h 1217613"/>
              <a:gd name="T74" fmla="*/ 1055008 w 1565275"/>
              <a:gd name="T75" fmla="*/ 1330395 h 1217613"/>
              <a:gd name="T76" fmla="*/ 1139653 w 1565275"/>
              <a:gd name="T77" fmla="*/ 1305275 h 1217613"/>
              <a:gd name="T78" fmla="*/ 1217540 w 1565275"/>
              <a:gd name="T79" fmla="*/ 1266629 h 1217613"/>
              <a:gd name="T80" fmla="*/ 1286736 w 1565275"/>
              <a:gd name="T81" fmla="*/ 1215745 h 1217613"/>
              <a:gd name="T82" fmla="*/ 1346921 w 1565275"/>
              <a:gd name="T83" fmla="*/ 1154232 h 1217613"/>
              <a:gd name="T84" fmla="*/ 1395841 w 1565275"/>
              <a:gd name="T85" fmla="*/ 1083060 h 1217613"/>
              <a:gd name="T86" fmla="*/ 1432854 w 1565275"/>
              <a:gd name="T87" fmla="*/ 1004478 h 1217613"/>
              <a:gd name="T88" fmla="*/ 1456026 w 1565275"/>
              <a:gd name="T89" fmla="*/ 918813 h 1217613"/>
              <a:gd name="T90" fmla="*/ 1464072 w 1565275"/>
              <a:gd name="T91" fmla="*/ 828316 h 1217613"/>
              <a:gd name="T92" fmla="*/ 1456026 w 1565275"/>
              <a:gd name="T93" fmla="*/ 737821 h 1217613"/>
              <a:gd name="T94" fmla="*/ 1432854 w 1565275"/>
              <a:gd name="T95" fmla="*/ 652155 h 1217613"/>
              <a:gd name="T96" fmla="*/ 1395841 w 1565275"/>
              <a:gd name="T97" fmla="*/ 573252 h 1217613"/>
              <a:gd name="T98" fmla="*/ 1346921 w 1565275"/>
              <a:gd name="T99" fmla="*/ 502079 h 1217613"/>
              <a:gd name="T100" fmla="*/ 1286736 w 1565275"/>
              <a:gd name="T101" fmla="*/ 440889 h 1217613"/>
              <a:gd name="T102" fmla="*/ 1217540 w 1565275"/>
              <a:gd name="T103" fmla="*/ 390005 h 1217613"/>
              <a:gd name="T104" fmla="*/ 1139653 w 1565275"/>
              <a:gd name="T105" fmla="*/ 351358 h 1217613"/>
              <a:gd name="T106" fmla="*/ 1055008 w 1565275"/>
              <a:gd name="T107" fmla="*/ 325916 h 1217613"/>
              <a:gd name="T108" fmla="*/ 965213 w 1565275"/>
              <a:gd name="T109" fmla="*/ 315933 h 1217613"/>
              <a:gd name="T110" fmla="*/ 79215 w 1565275"/>
              <a:gd name="T111" fmla="*/ 78563 h 1217613"/>
              <a:gd name="T112" fmla="*/ 1903712 w 1565275"/>
              <a:gd name="T113" fmla="*/ 246370 h 1217613"/>
              <a:gd name="T114" fmla="*/ 1903712 w 1565275"/>
              <a:gd name="T115" fmla="*/ 1482725 h 1217613"/>
              <a:gd name="T116" fmla="*/ 323 w 1565275"/>
              <a:gd name="T117" fmla="*/ 415447 h 1217613"/>
              <a:gd name="T118" fmla="*/ 454446 w 1565275"/>
              <a:gd name="T119" fmla="*/ 170044 h 1217613"/>
              <a:gd name="T120" fmla="*/ 533942 w 1565275"/>
              <a:gd name="T121" fmla="*/ 159416 h 121761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65275" h="1217613">
                <a:moveTo>
                  <a:pt x="781977" y="392112"/>
                </a:moveTo>
                <a:lnTo>
                  <a:pt x="796787" y="392377"/>
                </a:lnTo>
                <a:lnTo>
                  <a:pt x="811332" y="393699"/>
                </a:lnTo>
                <a:lnTo>
                  <a:pt x="825878" y="395550"/>
                </a:lnTo>
                <a:lnTo>
                  <a:pt x="840159" y="397930"/>
                </a:lnTo>
                <a:lnTo>
                  <a:pt x="854175" y="401104"/>
                </a:lnTo>
                <a:lnTo>
                  <a:pt x="867663" y="405071"/>
                </a:lnTo>
                <a:lnTo>
                  <a:pt x="881150" y="409302"/>
                </a:lnTo>
                <a:lnTo>
                  <a:pt x="894109" y="414856"/>
                </a:lnTo>
                <a:lnTo>
                  <a:pt x="907068" y="420410"/>
                </a:lnTo>
                <a:lnTo>
                  <a:pt x="919233" y="426757"/>
                </a:lnTo>
                <a:lnTo>
                  <a:pt x="931398" y="433897"/>
                </a:lnTo>
                <a:lnTo>
                  <a:pt x="943034" y="441302"/>
                </a:lnTo>
                <a:lnTo>
                  <a:pt x="954142" y="449236"/>
                </a:lnTo>
                <a:lnTo>
                  <a:pt x="965249" y="457963"/>
                </a:lnTo>
                <a:lnTo>
                  <a:pt x="975563" y="466955"/>
                </a:lnTo>
                <a:lnTo>
                  <a:pt x="985613" y="476476"/>
                </a:lnTo>
                <a:lnTo>
                  <a:pt x="995398" y="486261"/>
                </a:lnTo>
                <a:lnTo>
                  <a:pt x="1004125" y="496839"/>
                </a:lnTo>
                <a:lnTo>
                  <a:pt x="1012852" y="507947"/>
                </a:lnTo>
                <a:lnTo>
                  <a:pt x="1020522" y="519054"/>
                </a:lnTo>
                <a:lnTo>
                  <a:pt x="1028191" y="530690"/>
                </a:lnTo>
                <a:lnTo>
                  <a:pt x="1035332" y="542591"/>
                </a:lnTo>
                <a:lnTo>
                  <a:pt x="1041679" y="555021"/>
                </a:lnTo>
                <a:lnTo>
                  <a:pt x="1047232" y="567979"/>
                </a:lnTo>
                <a:lnTo>
                  <a:pt x="1052522" y="580938"/>
                </a:lnTo>
                <a:lnTo>
                  <a:pt x="1057018" y="594426"/>
                </a:lnTo>
                <a:lnTo>
                  <a:pt x="1060985" y="608178"/>
                </a:lnTo>
                <a:lnTo>
                  <a:pt x="1064158" y="622194"/>
                </a:lnTo>
                <a:lnTo>
                  <a:pt x="1066538" y="636211"/>
                </a:lnTo>
                <a:lnTo>
                  <a:pt x="1068389" y="650756"/>
                </a:lnTo>
                <a:lnTo>
                  <a:pt x="1069712" y="665302"/>
                </a:lnTo>
                <a:lnTo>
                  <a:pt x="1069976" y="680111"/>
                </a:lnTo>
                <a:lnTo>
                  <a:pt x="1069712" y="694921"/>
                </a:lnTo>
                <a:lnTo>
                  <a:pt x="1068389" y="709467"/>
                </a:lnTo>
                <a:lnTo>
                  <a:pt x="1066538" y="723748"/>
                </a:lnTo>
                <a:lnTo>
                  <a:pt x="1064158" y="738029"/>
                </a:lnTo>
                <a:lnTo>
                  <a:pt x="1060985" y="752045"/>
                </a:lnTo>
                <a:lnTo>
                  <a:pt x="1057018" y="765533"/>
                </a:lnTo>
                <a:lnTo>
                  <a:pt x="1052522" y="779285"/>
                </a:lnTo>
                <a:lnTo>
                  <a:pt x="1047232" y="792243"/>
                </a:lnTo>
                <a:lnTo>
                  <a:pt x="1041679" y="804938"/>
                </a:lnTo>
                <a:lnTo>
                  <a:pt x="1035332" y="817632"/>
                </a:lnTo>
                <a:lnTo>
                  <a:pt x="1028191" y="829533"/>
                </a:lnTo>
                <a:lnTo>
                  <a:pt x="1020522" y="841169"/>
                </a:lnTo>
                <a:lnTo>
                  <a:pt x="1012852" y="852276"/>
                </a:lnTo>
                <a:lnTo>
                  <a:pt x="1004125" y="863384"/>
                </a:lnTo>
                <a:lnTo>
                  <a:pt x="995398" y="873962"/>
                </a:lnTo>
                <a:lnTo>
                  <a:pt x="985613" y="883747"/>
                </a:lnTo>
                <a:lnTo>
                  <a:pt x="975563" y="893268"/>
                </a:lnTo>
                <a:lnTo>
                  <a:pt x="965249" y="902524"/>
                </a:lnTo>
                <a:lnTo>
                  <a:pt x="954142" y="910987"/>
                </a:lnTo>
                <a:lnTo>
                  <a:pt x="943034" y="918921"/>
                </a:lnTo>
                <a:lnTo>
                  <a:pt x="931398" y="926590"/>
                </a:lnTo>
                <a:lnTo>
                  <a:pt x="919233" y="933466"/>
                </a:lnTo>
                <a:lnTo>
                  <a:pt x="907068" y="939813"/>
                </a:lnTo>
                <a:lnTo>
                  <a:pt x="894109" y="945367"/>
                </a:lnTo>
                <a:lnTo>
                  <a:pt x="881150" y="950921"/>
                </a:lnTo>
                <a:lnTo>
                  <a:pt x="867663" y="955152"/>
                </a:lnTo>
                <a:lnTo>
                  <a:pt x="854175" y="959119"/>
                </a:lnTo>
                <a:lnTo>
                  <a:pt x="840159" y="962293"/>
                </a:lnTo>
                <a:lnTo>
                  <a:pt x="825878" y="964673"/>
                </a:lnTo>
                <a:lnTo>
                  <a:pt x="811332" y="966788"/>
                </a:lnTo>
                <a:lnTo>
                  <a:pt x="796787" y="967846"/>
                </a:lnTo>
                <a:lnTo>
                  <a:pt x="781977" y="968375"/>
                </a:lnTo>
                <a:lnTo>
                  <a:pt x="767432" y="967846"/>
                </a:lnTo>
                <a:lnTo>
                  <a:pt x="752357" y="966788"/>
                </a:lnTo>
                <a:lnTo>
                  <a:pt x="738341" y="964673"/>
                </a:lnTo>
                <a:lnTo>
                  <a:pt x="724060" y="962293"/>
                </a:lnTo>
                <a:lnTo>
                  <a:pt x="710043" y="959119"/>
                </a:lnTo>
                <a:lnTo>
                  <a:pt x="696556" y="955152"/>
                </a:lnTo>
                <a:lnTo>
                  <a:pt x="682804" y="950921"/>
                </a:lnTo>
                <a:lnTo>
                  <a:pt x="669845" y="945367"/>
                </a:lnTo>
                <a:lnTo>
                  <a:pt x="657151" y="939813"/>
                </a:lnTo>
                <a:lnTo>
                  <a:pt x="644721" y="933466"/>
                </a:lnTo>
                <a:lnTo>
                  <a:pt x="632556" y="926590"/>
                </a:lnTo>
                <a:lnTo>
                  <a:pt x="621184" y="918921"/>
                </a:lnTo>
                <a:lnTo>
                  <a:pt x="609812" y="910987"/>
                </a:lnTo>
                <a:lnTo>
                  <a:pt x="598969" y="902524"/>
                </a:lnTo>
                <a:lnTo>
                  <a:pt x="588126" y="893268"/>
                </a:lnTo>
                <a:lnTo>
                  <a:pt x="578341" y="883747"/>
                </a:lnTo>
                <a:lnTo>
                  <a:pt x="568820" y="873962"/>
                </a:lnTo>
                <a:lnTo>
                  <a:pt x="559564" y="863384"/>
                </a:lnTo>
                <a:lnTo>
                  <a:pt x="551102" y="852276"/>
                </a:lnTo>
                <a:lnTo>
                  <a:pt x="543168" y="841169"/>
                </a:lnTo>
                <a:lnTo>
                  <a:pt x="535498" y="829533"/>
                </a:lnTo>
                <a:lnTo>
                  <a:pt x="528622" y="817632"/>
                </a:lnTo>
                <a:lnTo>
                  <a:pt x="522275" y="804938"/>
                </a:lnTo>
                <a:lnTo>
                  <a:pt x="516721" y="792243"/>
                </a:lnTo>
                <a:lnTo>
                  <a:pt x="511432" y="779285"/>
                </a:lnTo>
                <a:lnTo>
                  <a:pt x="506672" y="765533"/>
                </a:lnTo>
                <a:lnTo>
                  <a:pt x="502969" y="752045"/>
                </a:lnTo>
                <a:lnTo>
                  <a:pt x="499796" y="738029"/>
                </a:lnTo>
                <a:lnTo>
                  <a:pt x="497416" y="723748"/>
                </a:lnTo>
                <a:lnTo>
                  <a:pt x="495300" y="709467"/>
                </a:lnTo>
                <a:lnTo>
                  <a:pt x="494242" y="694921"/>
                </a:lnTo>
                <a:lnTo>
                  <a:pt x="493713" y="680111"/>
                </a:lnTo>
                <a:lnTo>
                  <a:pt x="494242" y="665302"/>
                </a:lnTo>
                <a:lnTo>
                  <a:pt x="495300" y="650756"/>
                </a:lnTo>
                <a:lnTo>
                  <a:pt x="497416" y="636211"/>
                </a:lnTo>
                <a:lnTo>
                  <a:pt x="499796" y="622194"/>
                </a:lnTo>
                <a:lnTo>
                  <a:pt x="502969" y="608178"/>
                </a:lnTo>
                <a:lnTo>
                  <a:pt x="506672" y="594426"/>
                </a:lnTo>
                <a:lnTo>
                  <a:pt x="511432" y="580938"/>
                </a:lnTo>
                <a:lnTo>
                  <a:pt x="516721" y="567979"/>
                </a:lnTo>
                <a:lnTo>
                  <a:pt x="522275" y="555021"/>
                </a:lnTo>
                <a:lnTo>
                  <a:pt x="528622" y="542591"/>
                </a:lnTo>
                <a:lnTo>
                  <a:pt x="535498" y="530690"/>
                </a:lnTo>
                <a:lnTo>
                  <a:pt x="543168" y="519054"/>
                </a:lnTo>
                <a:lnTo>
                  <a:pt x="551102" y="507947"/>
                </a:lnTo>
                <a:lnTo>
                  <a:pt x="559564" y="496839"/>
                </a:lnTo>
                <a:lnTo>
                  <a:pt x="568820" y="486261"/>
                </a:lnTo>
                <a:lnTo>
                  <a:pt x="578341" y="476476"/>
                </a:lnTo>
                <a:lnTo>
                  <a:pt x="588126" y="466955"/>
                </a:lnTo>
                <a:lnTo>
                  <a:pt x="598969" y="457963"/>
                </a:lnTo>
                <a:lnTo>
                  <a:pt x="609812" y="449236"/>
                </a:lnTo>
                <a:lnTo>
                  <a:pt x="621184" y="441302"/>
                </a:lnTo>
                <a:lnTo>
                  <a:pt x="632556" y="433897"/>
                </a:lnTo>
                <a:lnTo>
                  <a:pt x="644721" y="426757"/>
                </a:lnTo>
                <a:lnTo>
                  <a:pt x="657151" y="420410"/>
                </a:lnTo>
                <a:lnTo>
                  <a:pt x="669845" y="414856"/>
                </a:lnTo>
                <a:lnTo>
                  <a:pt x="682804" y="409302"/>
                </a:lnTo>
                <a:lnTo>
                  <a:pt x="696556" y="405071"/>
                </a:lnTo>
                <a:lnTo>
                  <a:pt x="710043" y="401104"/>
                </a:lnTo>
                <a:lnTo>
                  <a:pt x="724060" y="397930"/>
                </a:lnTo>
                <a:lnTo>
                  <a:pt x="738341" y="395550"/>
                </a:lnTo>
                <a:lnTo>
                  <a:pt x="752357" y="393699"/>
                </a:lnTo>
                <a:lnTo>
                  <a:pt x="767432" y="392377"/>
                </a:lnTo>
                <a:lnTo>
                  <a:pt x="781977" y="392112"/>
                </a:lnTo>
                <a:close/>
                <a:moveTo>
                  <a:pt x="781977" y="259179"/>
                </a:moveTo>
                <a:lnTo>
                  <a:pt x="771134" y="259444"/>
                </a:lnTo>
                <a:lnTo>
                  <a:pt x="760292" y="259708"/>
                </a:lnTo>
                <a:lnTo>
                  <a:pt x="749714" y="260502"/>
                </a:lnTo>
                <a:lnTo>
                  <a:pt x="738871" y="261295"/>
                </a:lnTo>
                <a:lnTo>
                  <a:pt x="728293" y="262617"/>
                </a:lnTo>
                <a:lnTo>
                  <a:pt x="717980" y="264204"/>
                </a:lnTo>
                <a:lnTo>
                  <a:pt x="707402" y="265791"/>
                </a:lnTo>
                <a:lnTo>
                  <a:pt x="697088" y="267642"/>
                </a:lnTo>
                <a:lnTo>
                  <a:pt x="687039" y="270287"/>
                </a:lnTo>
                <a:lnTo>
                  <a:pt x="676726" y="272403"/>
                </a:lnTo>
                <a:lnTo>
                  <a:pt x="666677" y="275312"/>
                </a:lnTo>
                <a:lnTo>
                  <a:pt x="656892" y="278221"/>
                </a:lnTo>
                <a:lnTo>
                  <a:pt x="647107" y="281395"/>
                </a:lnTo>
                <a:lnTo>
                  <a:pt x="637323" y="284833"/>
                </a:lnTo>
                <a:lnTo>
                  <a:pt x="627803" y="288535"/>
                </a:lnTo>
                <a:lnTo>
                  <a:pt x="618283" y="292238"/>
                </a:lnTo>
                <a:lnTo>
                  <a:pt x="608762" y="296469"/>
                </a:lnTo>
                <a:lnTo>
                  <a:pt x="599507" y="300965"/>
                </a:lnTo>
                <a:lnTo>
                  <a:pt x="590515" y="305461"/>
                </a:lnTo>
                <a:lnTo>
                  <a:pt x="581524" y="310222"/>
                </a:lnTo>
                <a:lnTo>
                  <a:pt x="572268" y="315247"/>
                </a:lnTo>
                <a:lnTo>
                  <a:pt x="563806" y="320272"/>
                </a:lnTo>
                <a:lnTo>
                  <a:pt x="555344" y="325561"/>
                </a:lnTo>
                <a:lnTo>
                  <a:pt x="546617" y="331379"/>
                </a:lnTo>
                <a:lnTo>
                  <a:pt x="538419" y="336933"/>
                </a:lnTo>
                <a:lnTo>
                  <a:pt x="530221" y="343016"/>
                </a:lnTo>
                <a:lnTo>
                  <a:pt x="522023" y="349099"/>
                </a:lnTo>
                <a:lnTo>
                  <a:pt x="514354" y="355446"/>
                </a:lnTo>
                <a:lnTo>
                  <a:pt x="506421" y="362058"/>
                </a:lnTo>
                <a:lnTo>
                  <a:pt x="499016" y="368669"/>
                </a:lnTo>
                <a:lnTo>
                  <a:pt x="491611" y="375545"/>
                </a:lnTo>
                <a:lnTo>
                  <a:pt x="484207" y="382686"/>
                </a:lnTo>
                <a:lnTo>
                  <a:pt x="477331" y="389827"/>
                </a:lnTo>
                <a:lnTo>
                  <a:pt x="470455" y="397232"/>
                </a:lnTo>
                <a:lnTo>
                  <a:pt x="463844" y="404901"/>
                </a:lnTo>
                <a:lnTo>
                  <a:pt x="457233" y="412307"/>
                </a:lnTo>
                <a:lnTo>
                  <a:pt x="450886" y="420241"/>
                </a:lnTo>
                <a:lnTo>
                  <a:pt x="444804" y="428439"/>
                </a:lnTo>
                <a:lnTo>
                  <a:pt x="438722" y="436373"/>
                </a:lnTo>
                <a:lnTo>
                  <a:pt x="433168" y="445101"/>
                </a:lnTo>
                <a:lnTo>
                  <a:pt x="427350" y="453299"/>
                </a:lnTo>
                <a:lnTo>
                  <a:pt x="422061" y="462027"/>
                </a:lnTo>
                <a:lnTo>
                  <a:pt x="416772" y="470754"/>
                </a:lnTo>
                <a:lnTo>
                  <a:pt x="411748" y="479482"/>
                </a:lnTo>
                <a:lnTo>
                  <a:pt x="406988" y="488738"/>
                </a:lnTo>
                <a:lnTo>
                  <a:pt x="402756" y="497730"/>
                </a:lnTo>
                <a:lnTo>
                  <a:pt x="398261" y="506986"/>
                </a:lnTo>
                <a:lnTo>
                  <a:pt x="394030" y="516243"/>
                </a:lnTo>
                <a:lnTo>
                  <a:pt x="390327" y="525764"/>
                </a:lnTo>
                <a:lnTo>
                  <a:pt x="386889" y="535549"/>
                </a:lnTo>
                <a:lnTo>
                  <a:pt x="383452" y="545334"/>
                </a:lnTo>
                <a:lnTo>
                  <a:pt x="380278" y="555120"/>
                </a:lnTo>
                <a:lnTo>
                  <a:pt x="377105" y="564905"/>
                </a:lnTo>
                <a:lnTo>
                  <a:pt x="374460" y="575219"/>
                </a:lnTo>
                <a:lnTo>
                  <a:pt x="371816" y="585269"/>
                </a:lnTo>
                <a:lnTo>
                  <a:pt x="369700" y="595319"/>
                </a:lnTo>
                <a:lnTo>
                  <a:pt x="367849" y="605898"/>
                </a:lnTo>
                <a:lnTo>
                  <a:pt x="365998" y="615947"/>
                </a:lnTo>
                <a:lnTo>
                  <a:pt x="364676" y="626791"/>
                </a:lnTo>
                <a:lnTo>
                  <a:pt x="363353" y="637105"/>
                </a:lnTo>
                <a:lnTo>
                  <a:pt x="362560" y="647948"/>
                </a:lnTo>
                <a:lnTo>
                  <a:pt x="361767" y="658791"/>
                </a:lnTo>
                <a:lnTo>
                  <a:pt x="361238" y="669370"/>
                </a:lnTo>
                <a:lnTo>
                  <a:pt x="361238" y="680213"/>
                </a:lnTo>
                <a:lnTo>
                  <a:pt x="361238" y="691056"/>
                </a:lnTo>
                <a:lnTo>
                  <a:pt x="361767" y="701900"/>
                </a:lnTo>
                <a:lnTo>
                  <a:pt x="362560" y="712478"/>
                </a:lnTo>
                <a:lnTo>
                  <a:pt x="363353" y="723322"/>
                </a:lnTo>
                <a:lnTo>
                  <a:pt x="364676" y="733636"/>
                </a:lnTo>
                <a:lnTo>
                  <a:pt x="365998" y="744215"/>
                </a:lnTo>
                <a:lnTo>
                  <a:pt x="367849" y="754529"/>
                </a:lnTo>
                <a:lnTo>
                  <a:pt x="369700" y="765108"/>
                </a:lnTo>
                <a:lnTo>
                  <a:pt x="371816" y="775157"/>
                </a:lnTo>
                <a:lnTo>
                  <a:pt x="374460" y="785472"/>
                </a:lnTo>
                <a:lnTo>
                  <a:pt x="377105" y="795521"/>
                </a:lnTo>
                <a:lnTo>
                  <a:pt x="380278" y="805307"/>
                </a:lnTo>
                <a:lnTo>
                  <a:pt x="383452" y="815092"/>
                </a:lnTo>
                <a:lnTo>
                  <a:pt x="386889" y="824877"/>
                </a:lnTo>
                <a:lnTo>
                  <a:pt x="390327" y="834398"/>
                </a:lnTo>
                <a:lnTo>
                  <a:pt x="394030" y="843919"/>
                </a:lnTo>
                <a:lnTo>
                  <a:pt x="398261" y="853440"/>
                </a:lnTo>
                <a:lnTo>
                  <a:pt x="402756" y="862696"/>
                </a:lnTo>
                <a:lnTo>
                  <a:pt x="406988" y="871688"/>
                </a:lnTo>
                <a:lnTo>
                  <a:pt x="411748" y="880680"/>
                </a:lnTo>
                <a:lnTo>
                  <a:pt x="416772" y="889408"/>
                </a:lnTo>
                <a:lnTo>
                  <a:pt x="422061" y="898400"/>
                </a:lnTo>
                <a:lnTo>
                  <a:pt x="427350" y="906863"/>
                </a:lnTo>
                <a:lnTo>
                  <a:pt x="433168" y="915590"/>
                </a:lnTo>
                <a:lnTo>
                  <a:pt x="438722" y="923789"/>
                </a:lnTo>
                <a:lnTo>
                  <a:pt x="444804" y="931987"/>
                </a:lnTo>
                <a:lnTo>
                  <a:pt x="450886" y="940186"/>
                </a:lnTo>
                <a:lnTo>
                  <a:pt x="457233" y="947855"/>
                </a:lnTo>
                <a:lnTo>
                  <a:pt x="463844" y="955789"/>
                </a:lnTo>
                <a:lnTo>
                  <a:pt x="470455" y="963194"/>
                </a:lnTo>
                <a:lnTo>
                  <a:pt x="477331" y="970600"/>
                </a:lnTo>
                <a:lnTo>
                  <a:pt x="484207" y="977740"/>
                </a:lnTo>
                <a:lnTo>
                  <a:pt x="491611" y="984881"/>
                </a:lnTo>
                <a:lnTo>
                  <a:pt x="499016" y="991757"/>
                </a:lnTo>
                <a:lnTo>
                  <a:pt x="506421" y="998369"/>
                </a:lnTo>
                <a:lnTo>
                  <a:pt x="514354" y="1004980"/>
                </a:lnTo>
                <a:lnTo>
                  <a:pt x="522023" y="1011328"/>
                </a:lnTo>
                <a:lnTo>
                  <a:pt x="530221" y="1017410"/>
                </a:lnTo>
                <a:lnTo>
                  <a:pt x="538419" y="1023493"/>
                </a:lnTo>
                <a:lnTo>
                  <a:pt x="546617" y="1029047"/>
                </a:lnTo>
                <a:lnTo>
                  <a:pt x="555344" y="1034865"/>
                </a:lnTo>
                <a:lnTo>
                  <a:pt x="563806" y="1040155"/>
                </a:lnTo>
                <a:lnTo>
                  <a:pt x="572268" y="1045180"/>
                </a:lnTo>
                <a:lnTo>
                  <a:pt x="581524" y="1050469"/>
                </a:lnTo>
                <a:lnTo>
                  <a:pt x="590515" y="1055230"/>
                </a:lnTo>
                <a:lnTo>
                  <a:pt x="599507" y="1059461"/>
                </a:lnTo>
                <a:lnTo>
                  <a:pt x="608762" y="1063957"/>
                </a:lnTo>
                <a:lnTo>
                  <a:pt x="618283" y="1068188"/>
                </a:lnTo>
                <a:lnTo>
                  <a:pt x="627803" y="1071891"/>
                </a:lnTo>
                <a:lnTo>
                  <a:pt x="637323" y="1075329"/>
                </a:lnTo>
                <a:lnTo>
                  <a:pt x="647107" y="1078767"/>
                </a:lnTo>
                <a:lnTo>
                  <a:pt x="656892" y="1081941"/>
                </a:lnTo>
                <a:lnTo>
                  <a:pt x="666677" y="1085114"/>
                </a:lnTo>
                <a:lnTo>
                  <a:pt x="676726" y="1087759"/>
                </a:lnTo>
                <a:lnTo>
                  <a:pt x="687039" y="1090404"/>
                </a:lnTo>
                <a:lnTo>
                  <a:pt x="697088" y="1092520"/>
                </a:lnTo>
                <a:lnTo>
                  <a:pt x="707402" y="1094371"/>
                </a:lnTo>
                <a:lnTo>
                  <a:pt x="717980" y="1096222"/>
                </a:lnTo>
                <a:lnTo>
                  <a:pt x="728293" y="1097544"/>
                </a:lnTo>
                <a:lnTo>
                  <a:pt x="738871" y="1098867"/>
                </a:lnTo>
                <a:lnTo>
                  <a:pt x="749714" y="1099660"/>
                </a:lnTo>
                <a:lnTo>
                  <a:pt x="760292" y="1100454"/>
                </a:lnTo>
                <a:lnTo>
                  <a:pt x="771134" y="1100983"/>
                </a:lnTo>
                <a:lnTo>
                  <a:pt x="781977" y="1100983"/>
                </a:lnTo>
                <a:lnTo>
                  <a:pt x="793083" y="1100983"/>
                </a:lnTo>
                <a:lnTo>
                  <a:pt x="803661" y="1100454"/>
                </a:lnTo>
                <a:lnTo>
                  <a:pt x="814504" y="1099660"/>
                </a:lnTo>
                <a:lnTo>
                  <a:pt x="825082" y="1098867"/>
                </a:lnTo>
                <a:lnTo>
                  <a:pt x="835660" y="1097544"/>
                </a:lnTo>
                <a:lnTo>
                  <a:pt x="846238" y="1096222"/>
                </a:lnTo>
                <a:lnTo>
                  <a:pt x="856551" y="1094371"/>
                </a:lnTo>
                <a:lnTo>
                  <a:pt x="866865" y="1092520"/>
                </a:lnTo>
                <a:lnTo>
                  <a:pt x="876914" y="1090404"/>
                </a:lnTo>
                <a:lnTo>
                  <a:pt x="886963" y="1087759"/>
                </a:lnTo>
                <a:lnTo>
                  <a:pt x="897276" y="1085114"/>
                </a:lnTo>
                <a:lnTo>
                  <a:pt x="907326" y="1081941"/>
                </a:lnTo>
                <a:lnTo>
                  <a:pt x="917110" y="1078767"/>
                </a:lnTo>
                <a:lnTo>
                  <a:pt x="926630" y="1075329"/>
                </a:lnTo>
                <a:lnTo>
                  <a:pt x="936415" y="1071891"/>
                </a:lnTo>
                <a:lnTo>
                  <a:pt x="945935" y="1068188"/>
                </a:lnTo>
                <a:lnTo>
                  <a:pt x="955191" y="1063957"/>
                </a:lnTo>
                <a:lnTo>
                  <a:pt x="964711" y="1059461"/>
                </a:lnTo>
                <a:lnTo>
                  <a:pt x="973438" y="1055230"/>
                </a:lnTo>
                <a:lnTo>
                  <a:pt x="982694" y="1050469"/>
                </a:lnTo>
                <a:lnTo>
                  <a:pt x="991420" y="1045180"/>
                </a:lnTo>
                <a:lnTo>
                  <a:pt x="1000412" y="1040155"/>
                </a:lnTo>
                <a:lnTo>
                  <a:pt x="1008874" y="1034865"/>
                </a:lnTo>
                <a:lnTo>
                  <a:pt x="1017072" y="1029047"/>
                </a:lnTo>
                <a:lnTo>
                  <a:pt x="1025799" y="1023493"/>
                </a:lnTo>
                <a:lnTo>
                  <a:pt x="1033997" y="1017410"/>
                </a:lnTo>
                <a:lnTo>
                  <a:pt x="1041930" y="1011328"/>
                </a:lnTo>
                <a:lnTo>
                  <a:pt x="1049864" y="1004980"/>
                </a:lnTo>
                <a:lnTo>
                  <a:pt x="1057268" y="998369"/>
                </a:lnTo>
                <a:lnTo>
                  <a:pt x="1064937" y="991757"/>
                </a:lnTo>
                <a:lnTo>
                  <a:pt x="1072342" y="984881"/>
                </a:lnTo>
                <a:lnTo>
                  <a:pt x="1079482" y="977740"/>
                </a:lnTo>
                <a:lnTo>
                  <a:pt x="1086622" y="970600"/>
                </a:lnTo>
                <a:lnTo>
                  <a:pt x="1093498" y="963194"/>
                </a:lnTo>
                <a:lnTo>
                  <a:pt x="1100109" y="955789"/>
                </a:lnTo>
                <a:lnTo>
                  <a:pt x="1106720" y="947855"/>
                </a:lnTo>
                <a:lnTo>
                  <a:pt x="1113067" y="940186"/>
                </a:lnTo>
                <a:lnTo>
                  <a:pt x="1119149" y="931987"/>
                </a:lnTo>
                <a:lnTo>
                  <a:pt x="1125231" y="923789"/>
                </a:lnTo>
                <a:lnTo>
                  <a:pt x="1131049" y="915590"/>
                </a:lnTo>
                <a:lnTo>
                  <a:pt x="1136603" y="906863"/>
                </a:lnTo>
                <a:lnTo>
                  <a:pt x="1141892" y="898400"/>
                </a:lnTo>
                <a:lnTo>
                  <a:pt x="1146916" y="889408"/>
                </a:lnTo>
                <a:lnTo>
                  <a:pt x="1151941" y="880680"/>
                </a:lnTo>
                <a:lnTo>
                  <a:pt x="1156701" y="871688"/>
                </a:lnTo>
                <a:lnTo>
                  <a:pt x="1161197" y="862696"/>
                </a:lnTo>
                <a:lnTo>
                  <a:pt x="1165692" y="853440"/>
                </a:lnTo>
                <a:lnTo>
                  <a:pt x="1169659" y="843919"/>
                </a:lnTo>
                <a:lnTo>
                  <a:pt x="1173626" y="834398"/>
                </a:lnTo>
                <a:lnTo>
                  <a:pt x="1177328" y="824877"/>
                </a:lnTo>
                <a:lnTo>
                  <a:pt x="1180766" y="815092"/>
                </a:lnTo>
                <a:lnTo>
                  <a:pt x="1183939" y="805307"/>
                </a:lnTo>
                <a:lnTo>
                  <a:pt x="1186848" y="795521"/>
                </a:lnTo>
                <a:lnTo>
                  <a:pt x="1189757" y="785472"/>
                </a:lnTo>
                <a:lnTo>
                  <a:pt x="1192137" y="775157"/>
                </a:lnTo>
                <a:lnTo>
                  <a:pt x="1194517" y="765108"/>
                </a:lnTo>
                <a:lnTo>
                  <a:pt x="1196368" y="754529"/>
                </a:lnTo>
                <a:lnTo>
                  <a:pt x="1197955" y="744215"/>
                </a:lnTo>
                <a:lnTo>
                  <a:pt x="1199542" y="733636"/>
                </a:lnTo>
                <a:lnTo>
                  <a:pt x="1200864" y="723322"/>
                </a:lnTo>
                <a:lnTo>
                  <a:pt x="1201657" y="712478"/>
                </a:lnTo>
                <a:lnTo>
                  <a:pt x="1202451" y="701900"/>
                </a:lnTo>
                <a:lnTo>
                  <a:pt x="1202715" y="691056"/>
                </a:lnTo>
                <a:lnTo>
                  <a:pt x="1202979" y="680213"/>
                </a:lnTo>
                <a:lnTo>
                  <a:pt x="1202715" y="669370"/>
                </a:lnTo>
                <a:lnTo>
                  <a:pt x="1202451" y="658791"/>
                </a:lnTo>
                <a:lnTo>
                  <a:pt x="1201657" y="647948"/>
                </a:lnTo>
                <a:lnTo>
                  <a:pt x="1200864" y="637105"/>
                </a:lnTo>
                <a:lnTo>
                  <a:pt x="1199542" y="626791"/>
                </a:lnTo>
                <a:lnTo>
                  <a:pt x="1197955" y="615947"/>
                </a:lnTo>
                <a:lnTo>
                  <a:pt x="1196368" y="605898"/>
                </a:lnTo>
                <a:lnTo>
                  <a:pt x="1194517" y="595319"/>
                </a:lnTo>
                <a:lnTo>
                  <a:pt x="1192137" y="585269"/>
                </a:lnTo>
                <a:lnTo>
                  <a:pt x="1189757" y="575219"/>
                </a:lnTo>
                <a:lnTo>
                  <a:pt x="1186848" y="564905"/>
                </a:lnTo>
                <a:lnTo>
                  <a:pt x="1183939" y="555120"/>
                </a:lnTo>
                <a:lnTo>
                  <a:pt x="1180766" y="545334"/>
                </a:lnTo>
                <a:lnTo>
                  <a:pt x="1177328" y="535549"/>
                </a:lnTo>
                <a:lnTo>
                  <a:pt x="1173626" y="525764"/>
                </a:lnTo>
                <a:lnTo>
                  <a:pt x="1169659" y="516243"/>
                </a:lnTo>
                <a:lnTo>
                  <a:pt x="1165692" y="506986"/>
                </a:lnTo>
                <a:lnTo>
                  <a:pt x="1161197" y="497730"/>
                </a:lnTo>
                <a:lnTo>
                  <a:pt x="1156701" y="488738"/>
                </a:lnTo>
                <a:lnTo>
                  <a:pt x="1151941" y="479482"/>
                </a:lnTo>
                <a:lnTo>
                  <a:pt x="1146916" y="470754"/>
                </a:lnTo>
                <a:lnTo>
                  <a:pt x="1141892" y="462027"/>
                </a:lnTo>
                <a:lnTo>
                  <a:pt x="1136603" y="453299"/>
                </a:lnTo>
                <a:lnTo>
                  <a:pt x="1131049" y="445101"/>
                </a:lnTo>
                <a:lnTo>
                  <a:pt x="1125231" y="436373"/>
                </a:lnTo>
                <a:lnTo>
                  <a:pt x="1119149" y="428439"/>
                </a:lnTo>
                <a:lnTo>
                  <a:pt x="1113067" y="420241"/>
                </a:lnTo>
                <a:lnTo>
                  <a:pt x="1106720" y="412307"/>
                </a:lnTo>
                <a:lnTo>
                  <a:pt x="1100109" y="404901"/>
                </a:lnTo>
                <a:lnTo>
                  <a:pt x="1093498" y="397232"/>
                </a:lnTo>
                <a:lnTo>
                  <a:pt x="1086622" y="389827"/>
                </a:lnTo>
                <a:lnTo>
                  <a:pt x="1079482" y="382686"/>
                </a:lnTo>
                <a:lnTo>
                  <a:pt x="1072342" y="375545"/>
                </a:lnTo>
                <a:lnTo>
                  <a:pt x="1064937" y="368669"/>
                </a:lnTo>
                <a:lnTo>
                  <a:pt x="1057268" y="362058"/>
                </a:lnTo>
                <a:lnTo>
                  <a:pt x="1049864" y="355446"/>
                </a:lnTo>
                <a:lnTo>
                  <a:pt x="1041930" y="349099"/>
                </a:lnTo>
                <a:lnTo>
                  <a:pt x="1033997" y="343016"/>
                </a:lnTo>
                <a:lnTo>
                  <a:pt x="1025799" y="336933"/>
                </a:lnTo>
                <a:lnTo>
                  <a:pt x="1017072" y="331379"/>
                </a:lnTo>
                <a:lnTo>
                  <a:pt x="1008874" y="325561"/>
                </a:lnTo>
                <a:lnTo>
                  <a:pt x="1000412" y="320272"/>
                </a:lnTo>
                <a:lnTo>
                  <a:pt x="991420" y="315247"/>
                </a:lnTo>
                <a:lnTo>
                  <a:pt x="982694" y="310222"/>
                </a:lnTo>
                <a:lnTo>
                  <a:pt x="973438" y="305461"/>
                </a:lnTo>
                <a:lnTo>
                  <a:pt x="964711" y="300965"/>
                </a:lnTo>
                <a:lnTo>
                  <a:pt x="955191" y="296469"/>
                </a:lnTo>
                <a:lnTo>
                  <a:pt x="945935" y="292238"/>
                </a:lnTo>
                <a:lnTo>
                  <a:pt x="936415" y="288535"/>
                </a:lnTo>
                <a:lnTo>
                  <a:pt x="926630" y="284833"/>
                </a:lnTo>
                <a:lnTo>
                  <a:pt x="917110" y="281395"/>
                </a:lnTo>
                <a:lnTo>
                  <a:pt x="907326" y="278221"/>
                </a:lnTo>
                <a:lnTo>
                  <a:pt x="897276" y="275312"/>
                </a:lnTo>
                <a:lnTo>
                  <a:pt x="886963" y="272403"/>
                </a:lnTo>
                <a:lnTo>
                  <a:pt x="876914" y="270287"/>
                </a:lnTo>
                <a:lnTo>
                  <a:pt x="866865" y="267642"/>
                </a:lnTo>
                <a:lnTo>
                  <a:pt x="856551" y="265791"/>
                </a:lnTo>
                <a:lnTo>
                  <a:pt x="846238" y="264204"/>
                </a:lnTo>
                <a:lnTo>
                  <a:pt x="835660" y="262617"/>
                </a:lnTo>
                <a:lnTo>
                  <a:pt x="825082" y="261295"/>
                </a:lnTo>
                <a:lnTo>
                  <a:pt x="814504" y="260502"/>
                </a:lnTo>
                <a:lnTo>
                  <a:pt x="803661" y="259708"/>
                </a:lnTo>
                <a:lnTo>
                  <a:pt x="793083" y="259444"/>
                </a:lnTo>
                <a:lnTo>
                  <a:pt x="781977" y="259179"/>
                </a:lnTo>
                <a:close/>
                <a:moveTo>
                  <a:pt x="65088" y="42862"/>
                </a:moveTo>
                <a:lnTo>
                  <a:pt x="315913" y="42862"/>
                </a:lnTo>
                <a:lnTo>
                  <a:pt x="315913" y="64516"/>
                </a:lnTo>
                <a:lnTo>
                  <a:pt x="315913" y="94620"/>
                </a:lnTo>
                <a:lnTo>
                  <a:pt x="65088" y="179387"/>
                </a:lnTo>
                <a:lnTo>
                  <a:pt x="65088" y="64516"/>
                </a:lnTo>
                <a:lnTo>
                  <a:pt x="65088" y="42862"/>
                </a:lnTo>
                <a:close/>
                <a:moveTo>
                  <a:pt x="537097" y="0"/>
                </a:moveTo>
                <a:lnTo>
                  <a:pt x="1032939" y="0"/>
                </a:lnTo>
                <a:lnTo>
                  <a:pt x="1032939" y="71142"/>
                </a:lnTo>
                <a:lnTo>
                  <a:pt x="1032939" y="130912"/>
                </a:lnTo>
                <a:lnTo>
                  <a:pt x="1564217" y="130912"/>
                </a:lnTo>
                <a:lnTo>
                  <a:pt x="1564217" y="202319"/>
                </a:lnTo>
                <a:lnTo>
                  <a:pt x="1564217" y="1145942"/>
                </a:lnTo>
                <a:lnTo>
                  <a:pt x="1564482" y="1173976"/>
                </a:lnTo>
                <a:lnTo>
                  <a:pt x="1565275" y="1196720"/>
                </a:lnTo>
                <a:lnTo>
                  <a:pt x="1565275" y="1212059"/>
                </a:lnTo>
                <a:lnTo>
                  <a:pt x="1564746" y="1216291"/>
                </a:lnTo>
                <a:lnTo>
                  <a:pt x="1564482" y="1217349"/>
                </a:lnTo>
                <a:lnTo>
                  <a:pt x="1564217" y="1217613"/>
                </a:lnTo>
                <a:lnTo>
                  <a:pt x="781712" y="1217613"/>
                </a:lnTo>
                <a:lnTo>
                  <a:pt x="265" y="1217613"/>
                </a:lnTo>
                <a:lnTo>
                  <a:pt x="265" y="1145942"/>
                </a:lnTo>
                <a:lnTo>
                  <a:pt x="0" y="756645"/>
                </a:lnTo>
                <a:lnTo>
                  <a:pt x="0" y="481333"/>
                </a:lnTo>
                <a:lnTo>
                  <a:pt x="265" y="385860"/>
                </a:lnTo>
                <a:lnTo>
                  <a:pt x="265" y="341165"/>
                </a:lnTo>
                <a:lnTo>
                  <a:pt x="794" y="313924"/>
                </a:lnTo>
                <a:lnTo>
                  <a:pt x="529" y="287213"/>
                </a:lnTo>
                <a:lnTo>
                  <a:pt x="265" y="258915"/>
                </a:lnTo>
                <a:lnTo>
                  <a:pt x="342462" y="148367"/>
                </a:lnTo>
                <a:lnTo>
                  <a:pt x="350924" y="145722"/>
                </a:lnTo>
                <a:lnTo>
                  <a:pt x="361238" y="142813"/>
                </a:lnTo>
                <a:lnTo>
                  <a:pt x="373403" y="139640"/>
                </a:lnTo>
                <a:lnTo>
                  <a:pt x="388476" y="136466"/>
                </a:lnTo>
                <a:lnTo>
                  <a:pt x="396410" y="135408"/>
                </a:lnTo>
                <a:lnTo>
                  <a:pt x="404608" y="133821"/>
                </a:lnTo>
                <a:lnTo>
                  <a:pt x="413070" y="132763"/>
                </a:lnTo>
                <a:lnTo>
                  <a:pt x="421532" y="131705"/>
                </a:lnTo>
                <a:lnTo>
                  <a:pt x="430259" y="131177"/>
                </a:lnTo>
                <a:lnTo>
                  <a:pt x="438722" y="130912"/>
                </a:lnTo>
                <a:lnTo>
                  <a:pt x="473364" y="130383"/>
                </a:lnTo>
                <a:lnTo>
                  <a:pt x="504834" y="130383"/>
                </a:lnTo>
                <a:lnTo>
                  <a:pt x="537097" y="130912"/>
                </a:lnTo>
                <a:lnTo>
                  <a:pt x="537097" y="71142"/>
                </a:lnTo>
                <a:lnTo>
                  <a:pt x="537097" y="0"/>
                </a:lnTo>
                <a:close/>
              </a:path>
            </a:pathLst>
          </a:custGeom>
          <a:solidFill>
            <a:srgbClr val="E7000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1" name="KSO_Shape"/>
          <p:cNvSpPr/>
          <p:nvPr/>
        </p:nvSpPr>
        <p:spPr bwMode="auto">
          <a:xfrm>
            <a:off x="4673128" y="2774258"/>
            <a:ext cx="1605643" cy="108012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rgbClr val="E7000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nvGrpSpPr>
          <p:cNvPr id="22" name="组合 21"/>
          <p:cNvGrpSpPr/>
          <p:nvPr/>
        </p:nvGrpSpPr>
        <p:grpSpPr>
          <a:xfrm>
            <a:off x="3675668" y="3470069"/>
            <a:ext cx="747104" cy="695318"/>
            <a:chOff x="3619500" y="2486025"/>
            <a:chExt cx="1905000" cy="1885950"/>
          </a:xfrm>
          <a:solidFill>
            <a:srgbClr val="E70000"/>
          </a:solidFill>
        </p:grpSpPr>
        <p:sp>
          <p:nvSpPr>
            <p:cNvPr id="23" name="KSO_Shape"/>
            <p:cNvSpPr/>
            <p:nvPr/>
          </p:nvSpPr>
          <p:spPr>
            <a:xfrm>
              <a:off x="3619500" y="2486025"/>
              <a:ext cx="1905000" cy="1885950"/>
            </a:xfrm>
            <a:custGeom>
              <a:avLst/>
              <a:gdLst/>
              <a:ahLst/>
              <a:cxnLst/>
              <a:rect l="l" t="t" r="r" b="b"/>
              <a:pathLst>
                <a:path w="3533411" h="3496047">
                  <a:moveTo>
                    <a:pt x="971992" y="2781672"/>
                  </a:moveTo>
                  <a:lnTo>
                    <a:pt x="1695450" y="2781672"/>
                  </a:lnTo>
                  <a:lnTo>
                    <a:pt x="1695450" y="3381747"/>
                  </a:lnTo>
                  <a:lnTo>
                    <a:pt x="762000" y="3391272"/>
                  </a:lnTo>
                  <a:lnTo>
                    <a:pt x="170411" y="2782023"/>
                  </a:lnTo>
                  <a:lnTo>
                    <a:pt x="971992" y="2782023"/>
                  </a:lnTo>
                  <a:close/>
                  <a:moveTo>
                    <a:pt x="2142761" y="2619747"/>
                  </a:moveTo>
                  <a:lnTo>
                    <a:pt x="2142761" y="2781672"/>
                  </a:lnTo>
                  <a:lnTo>
                    <a:pt x="2797586" y="2781672"/>
                  </a:lnTo>
                  <a:lnTo>
                    <a:pt x="2797586" y="2782023"/>
                  </a:lnTo>
                  <a:lnTo>
                    <a:pt x="3360178" y="2782023"/>
                  </a:lnTo>
                  <a:lnTo>
                    <a:pt x="2752361" y="3372222"/>
                  </a:lnTo>
                  <a:lnTo>
                    <a:pt x="2114186" y="3372222"/>
                  </a:lnTo>
                  <a:lnTo>
                    <a:pt x="2123711" y="3496047"/>
                  </a:lnTo>
                  <a:lnTo>
                    <a:pt x="1847486" y="3076947"/>
                  </a:lnTo>
                  <a:close/>
                  <a:moveTo>
                    <a:pt x="419100" y="1829172"/>
                  </a:moveTo>
                  <a:lnTo>
                    <a:pt x="876300" y="2124447"/>
                  </a:lnTo>
                  <a:lnTo>
                    <a:pt x="714375" y="2124447"/>
                  </a:lnTo>
                  <a:lnTo>
                    <a:pt x="714375" y="2736304"/>
                  </a:lnTo>
                  <a:lnTo>
                    <a:pt x="126017" y="2736304"/>
                  </a:lnTo>
                  <a:lnTo>
                    <a:pt x="123825" y="2734047"/>
                  </a:lnTo>
                  <a:lnTo>
                    <a:pt x="123825" y="2095872"/>
                  </a:lnTo>
                  <a:lnTo>
                    <a:pt x="0" y="2105397"/>
                  </a:lnTo>
                  <a:close/>
                  <a:moveTo>
                    <a:pt x="2799986" y="1800597"/>
                  </a:moveTo>
                  <a:lnTo>
                    <a:pt x="3400061" y="1800597"/>
                  </a:lnTo>
                  <a:lnTo>
                    <a:pt x="3409586" y="2734047"/>
                  </a:lnTo>
                  <a:lnTo>
                    <a:pt x="3407261" y="2736304"/>
                  </a:lnTo>
                  <a:lnTo>
                    <a:pt x="2799986" y="2736304"/>
                  </a:lnTo>
                  <a:close/>
                  <a:moveTo>
                    <a:pt x="2819036" y="760466"/>
                  </a:moveTo>
                  <a:lnTo>
                    <a:pt x="3407157" y="760466"/>
                  </a:lnTo>
                  <a:lnTo>
                    <a:pt x="3409586" y="762967"/>
                  </a:lnTo>
                  <a:lnTo>
                    <a:pt x="3409586" y="1401142"/>
                  </a:lnTo>
                  <a:lnTo>
                    <a:pt x="3533411" y="1391617"/>
                  </a:lnTo>
                  <a:lnTo>
                    <a:pt x="3114311" y="1667842"/>
                  </a:lnTo>
                  <a:lnTo>
                    <a:pt x="2657111" y="1372567"/>
                  </a:lnTo>
                  <a:lnTo>
                    <a:pt x="2819036" y="1372567"/>
                  </a:lnTo>
                  <a:close/>
                  <a:moveTo>
                    <a:pt x="120873" y="760466"/>
                  </a:moveTo>
                  <a:lnTo>
                    <a:pt x="728893" y="760466"/>
                  </a:lnTo>
                  <a:lnTo>
                    <a:pt x="728893" y="1695450"/>
                  </a:lnTo>
                  <a:lnTo>
                    <a:pt x="128818" y="1695450"/>
                  </a:lnTo>
                  <a:lnTo>
                    <a:pt x="119293" y="762000"/>
                  </a:lnTo>
                  <a:close/>
                  <a:moveTo>
                    <a:pt x="2771411" y="105742"/>
                  </a:moveTo>
                  <a:lnTo>
                    <a:pt x="3362763" y="714747"/>
                  </a:lnTo>
                  <a:lnTo>
                    <a:pt x="2797586" y="714747"/>
                  </a:lnTo>
                  <a:lnTo>
                    <a:pt x="2797586" y="715342"/>
                  </a:lnTo>
                  <a:lnTo>
                    <a:pt x="1837961" y="715342"/>
                  </a:lnTo>
                  <a:lnTo>
                    <a:pt x="1837961" y="115267"/>
                  </a:lnTo>
                  <a:close/>
                  <a:moveTo>
                    <a:pt x="1405168" y="0"/>
                  </a:moveTo>
                  <a:lnTo>
                    <a:pt x="1681393" y="419100"/>
                  </a:lnTo>
                  <a:lnTo>
                    <a:pt x="1386118" y="876300"/>
                  </a:lnTo>
                  <a:lnTo>
                    <a:pt x="1386118" y="714375"/>
                  </a:lnTo>
                  <a:lnTo>
                    <a:pt x="728893" y="714375"/>
                  </a:lnTo>
                  <a:lnTo>
                    <a:pt x="728893" y="714747"/>
                  </a:lnTo>
                  <a:lnTo>
                    <a:pt x="167957" y="714747"/>
                  </a:lnTo>
                  <a:lnTo>
                    <a:pt x="776518" y="123825"/>
                  </a:lnTo>
                  <a:lnTo>
                    <a:pt x="1414693" y="1238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4" name="KSO_Shape"/>
            <p:cNvSpPr/>
            <p:nvPr/>
          </p:nvSpPr>
          <p:spPr bwMode="auto">
            <a:xfrm>
              <a:off x="4219257" y="3074987"/>
              <a:ext cx="705485" cy="708025"/>
            </a:xfrm>
            <a:custGeom>
              <a:avLst/>
              <a:gdLst>
                <a:gd name="T0" fmla="*/ 1306858 w 3440"/>
                <a:gd name="T1" fmla="*/ 56020 h 2703"/>
                <a:gd name="T2" fmla="*/ 1543422 w 3440"/>
                <a:gd name="T3" fmla="*/ 419367 h 2703"/>
                <a:gd name="T4" fmla="*/ 1800397 w 3440"/>
                <a:gd name="T5" fmla="*/ 848158 h 2703"/>
                <a:gd name="T6" fmla="*/ 1495272 w 3440"/>
                <a:gd name="T7" fmla="*/ 1209934 h 2703"/>
                <a:gd name="T8" fmla="*/ 253835 w 3440"/>
                <a:gd name="T9" fmla="*/ 1373283 h 2703"/>
                <a:gd name="T10" fmla="*/ 0 w 3440"/>
                <a:gd name="T11" fmla="*/ 945015 h 2703"/>
                <a:gd name="T12" fmla="*/ 253312 w 3440"/>
                <a:gd name="T13" fmla="*/ 781666 h 2703"/>
                <a:gd name="T14" fmla="*/ 262209 w 3440"/>
                <a:gd name="T15" fmla="*/ 633501 h 2703"/>
                <a:gd name="T16" fmla="*/ 8374 w 3440"/>
                <a:gd name="T17" fmla="*/ 205233 h 2703"/>
                <a:gd name="T18" fmla="*/ 261686 w 3440"/>
                <a:gd name="T19" fmla="*/ 41884 h 2703"/>
                <a:gd name="T20" fmla="*/ 326584 w 3440"/>
                <a:gd name="T21" fmla="*/ 905749 h 2703"/>
                <a:gd name="T22" fmla="*/ 164339 w 3440"/>
                <a:gd name="T23" fmla="*/ 951298 h 2703"/>
                <a:gd name="T24" fmla="*/ 178470 w 3440"/>
                <a:gd name="T25" fmla="*/ 1116741 h 2703"/>
                <a:gd name="T26" fmla="*/ 267443 w 3440"/>
                <a:gd name="T27" fmla="*/ 1138207 h 2703"/>
                <a:gd name="T28" fmla="*/ 1264988 w 3440"/>
                <a:gd name="T29" fmla="*/ 1130354 h 2703"/>
                <a:gd name="T30" fmla="*/ 1356055 w 3440"/>
                <a:gd name="T31" fmla="*/ 1195274 h 2703"/>
                <a:gd name="T32" fmla="*/ 1177062 w 3440"/>
                <a:gd name="T33" fmla="*/ 1247630 h 2703"/>
                <a:gd name="T34" fmla="*/ 1066107 w 3440"/>
                <a:gd name="T35" fmla="*/ 1262813 h 2703"/>
                <a:gd name="T36" fmla="*/ 978181 w 3440"/>
                <a:gd name="T37" fmla="*/ 1169097 h 2703"/>
                <a:gd name="T38" fmla="*/ 978181 w 3440"/>
                <a:gd name="T39" fmla="*/ 1271190 h 2703"/>
                <a:gd name="T40" fmla="*/ 735337 w 3440"/>
                <a:gd name="T41" fmla="*/ 1279043 h 2703"/>
                <a:gd name="T42" fmla="*/ 497203 w 3440"/>
                <a:gd name="T43" fmla="*/ 1269619 h 2703"/>
                <a:gd name="T44" fmla="*/ 355369 w 3440"/>
                <a:gd name="T45" fmla="*/ 1253389 h 2703"/>
                <a:gd name="T46" fmla="*/ 1250334 w 3440"/>
                <a:gd name="T47" fmla="*/ 633501 h 2703"/>
                <a:gd name="T48" fmla="*/ 1636058 w 3440"/>
                <a:gd name="T49" fmla="*/ 588998 h 2703"/>
                <a:gd name="T50" fmla="*/ 1468580 w 3440"/>
                <a:gd name="T51" fmla="*/ 543449 h 2703"/>
                <a:gd name="T52" fmla="*/ 572568 w 3440"/>
                <a:gd name="T53" fmla="*/ 875906 h 2703"/>
                <a:gd name="T54" fmla="*/ 484118 w 3440"/>
                <a:gd name="T55" fmla="*/ 754965 h 2703"/>
                <a:gd name="T56" fmla="*/ 1662750 w 3440"/>
                <a:gd name="T57" fmla="*/ 848681 h 2703"/>
                <a:gd name="T58" fmla="*/ 1570114 w 3440"/>
                <a:gd name="T59" fmla="*/ 768578 h 2703"/>
                <a:gd name="T60" fmla="*/ 1371233 w 3440"/>
                <a:gd name="T61" fmla="*/ 799467 h 2703"/>
                <a:gd name="T62" fmla="*/ 1283306 w 3440"/>
                <a:gd name="T63" fmla="*/ 908890 h 2703"/>
                <a:gd name="T64" fmla="*/ 1128388 w 3440"/>
                <a:gd name="T65" fmla="*/ 916220 h 2703"/>
                <a:gd name="T66" fmla="*/ 890254 w 3440"/>
                <a:gd name="T67" fmla="*/ 913079 h 2703"/>
                <a:gd name="T68" fmla="*/ 890254 w 3440"/>
                <a:gd name="T69" fmla="*/ 811509 h 2703"/>
                <a:gd name="T70" fmla="*/ 660494 w 3440"/>
                <a:gd name="T71" fmla="*/ 790567 h 2703"/>
                <a:gd name="T72" fmla="*/ 187367 w 3440"/>
                <a:gd name="T73" fmla="*/ 377483 h 2703"/>
                <a:gd name="T74" fmla="*/ 276340 w 3440"/>
                <a:gd name="T75" fmla="*/ 398948 h 2703"/>
                <a:gd name="T76" fmla="*/ 1273886 w 3440"/>
                <a:gd name="T77" fmla="*/ 391095 h 2703"/>
                <a:gd name="T78" fmla="*/ 1364429 w 3440"/>
                <a:gd name="T79" fmla="*/ 456016 h 2703"/>
                <a:gd name="T80" fmla="*/ 1185959 w 3440"/>
                <a:gd name="T81" fmla="*/ 508371 h 2703"/>
                <a:gd name="T82" fmla="*/ 1074481 w 3440"/>
                <a:gd name="T83" fmla="*/ 523554 h 2703"/>
                <a:gd name="T84" fmla="*/ 986555 w 3440"/>
                <a:gd name="T85" fmla="*/ 429838 h 2703"/>
                <a:gd name="T86" fmla="*/ 986555 w 3440"/>
                <a:gd name="T87" fmla="*/ 531408 h 2703"/>
                <a:gd name="T88" fmla="*/ 744234 w 3440"/>
                <a:gd name="T89" fmla="*/ 539784 h 2703"/>
                <a:gd name="T90" fmla="*/ 506100 w 3440"/>
                <a:gd name="T91" fmla="*/ 529837 h 2703"/>
                <a:gd name="T92" fmla="*/ 364266 w 3440"/>
                <a:gd name="T93" fmla="*/ 514130 h 2703"/>
                <a:gd name="T94" fmla="*/ 172713 w 3440"/>
                <a:gd name="T95" fmla="*/ 212039 h 2703"/>
                <a:gd name="T96" fmla="*/ 1220502 w 3440"/>
                <a:gd name="T97" fmla="*/ 236123 h 2703"/>
                <a:gd name="T98" fmla="*/ 1220502 w 3440"/>
                <a:gd name="T99" fmla="*/ 174344 h 2703"/>
                <a:gd name="T100" fmla="*/ 175853 w 3440"/>
                <a:gd name="T101" fmla="*/ 197903 h 27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440" h="2703">
                  <a:moveTo>
                    <a:pt x="1442" y="0"/>
                  </a:moveTo>
                  <a:cubicBezTo>
                    <a:pt x="1806" y="0"/>
                    <a:pt x="2139" y="31"/>
                    <a:pt x="2383" y="80"/>
                  </a:cubicBezTo>
                  <a:cubicBezTo>
                    <a:pt x="2423" y="88"/>
                    <a:pt x="2461" y="97"/>
                    <a:pt x="2497" y="107"/>
                  </a:cubicBezTo>
                  <a:cubicBezTo>
                    <a:pt x="2601" y="136"/>
                    <a:pt x="2867" y="226"/>
                    <a:pt x="2867" y="364"/>
                  </a:cubicBezTo>
                  <a:cubicBezTo>
                    <a:pt x="2872" y="787"/>
                    <a:pt x="2872" y="787"/>
                    <a:pt x="2872" y="787"/>
                  </a:cubicBezTo>
                  <a:cubicBezTo>
                    <a:pt x="2899" y="791"/>
                    <a:pt x="2925" y="796"/>
                    <a:pt x="2949" y="801"/>
                  </a:cubicBezTo>
                  <a:cubicBezTo>
                    <a:pt x="2989" y="809"/>
                    <a:pt x="3027" y="818"/>
                    <a:pt x="3063" y="828"/>
                  </a:cubicBezTo>
                  <a:cubicBezTo>
                    <a:pt x="3167" y="857"/>
                    <a:pt x="3433" y="947"/>
                    <a:pt x="3433" y="1085"/>
                  </a:cubicBezTo>
                  <a:cubicBezTo>
                    <a:pt x="3440" y="1620"/>
                    <a:pt x="3440" y="1620"/>
                    <a:pt x="3440" y="1620"/>
                  </a:cubicBezTo>
                  <a:cubicBezTo>
                    <a:pt x="3440" y="1762"/>
                    <a:pt x="3255" y="1871"/>
                    <a:pt x="2956" y="1932"/>
                  </a:cubicBezTo>
                  <a:cubicBezTo>
                    <a:pt x="2923" y="1938"/>
                    <a:pt x="2888" y="1945"/>
                    <a:pt x="2852" y="1950"/>
                  </a:cubicBezTo>
                  <a:cubicBezTo>
                    <a:pt x="2857" y="2311"/>
                    <a:pt x="2857" y="2311"/>
                    <a:pt x="2857" y="2311"/>
                  </a:cubicBezTo>
                  <a:cubicBezTo>
                    <a:pt x="2857" y="2454"/>
                    <a:pt x="2672" y="2562"/>
                    <a:pt x="2373" y="2623"/>
                  </a:cubicBezTo>
                  <a:cubicBezTo>
                    <a:pt x="2128" y="2672"/>
                    <a:pt x="1794" y="2703"/>
                    <a:pt x="1429" y="2703"/>
                  </a:cubicBezTo>
                  <a:cubicBezTo>
                    <a:pt x="1063" y="2703"/>
                    <a:pt x="729" y="2672"/>
                    <a:pt x="485" y="2623"/>
                  </a:cubicBezTo>
                  <a:cubicBezTo>
                    <a:pt x="185" y="2562"/>
                    <a:pt x="0" y="2454"/>
                    <a:pt x="0" y="2311"/>
                  </a:cubicBezTo>
                  <a:cubicBezTo>
                    <a:pt x="0" y="1856"/>
                    <a:pt x="0" y="1856"/>
                    <a:pt x="0" y="1856"/>
                  </a:cubicBezTo>
                  <a:cubicBezTo>
                    <a:pt x="0" y="1805"/>
                    <a:pt x="0" y="1805"/>
                    <a:pt x="0" y="1805"/>
                  </a:cubicBezTo>
                  <a:cubicBezTo>
                    <a:pt x="0" y="1777"/>
                    <a:pt x="0" y="1777"/>
                    <a:pt x="0" y="1777"/>
                  </a:cubicBezTo>
                  <a:cubicBezTo>
                    <a:pt x="0" y="1665"/>
                    <a:pt x="180" y="1584"/>
                    <a:pt x="269" y="1551"/>
                  </a:cubicBezTo>
                  <a:cubicBezTo>
                    <a:pt x="331" y="1528"/>
                    <a:pt x="403" y="1509"/>
                    <a:pt x="484" y="1493"/>
                  </a:cubicBezTo>
                  <a:cubicBezTo>
                    <a:pt x="515" y="1486"/>
                    <a:pt x="549" y="1480"/>
                    <a:pt x="583" y="1474"/>
                  </a:cubicBezTo>
                  <a:cubicBezTo>
                    <a:pt x="583" y="1226"/>
                    <a:pt x="583" y="1226"/>
                    <a:pt x="583" y="1226"/>
                  </a:cubicBezTo>
                  <a:cubicBezTo>
                    <a:pt x="555" y="1221"/>
                    <a:pt x="528" y="1216"/>
                    <a:pt x="501" y="1210"/>
                  </a:cubicBezTo>
                  <a:cubicBezTo>
                    <a:pt x="202" y="1150"/>
                    <a:pt x="16" y="1041"/>
                    <a:pt x="16" y="898"/>
                  </a:cubicBezTo>
                  <a:cubicBezTo>
                    <a:pt x="16" y="444"/>
                    <a:pt x="16" y="444"/>
                    <a:pt x="16" y="444"/>
                  </a:cubicBezTo>
                  <a:cubicBezTo>
                    <a:pt x="16" y="392"/>
                    <a:pt x="16" y="392"/>
                    <a:pt x="16" y="392"/>
                  </a:cubicBezTo>
                  <a:cubicBezTo>
                    <a:pt x="16" y="364"/>
                    <a:pt x="16" y="364"/>
                    <a:pt x="16" y="364"/>
                  </a:cubicBezTo>
                  <a:cubicBezTo>
                    <a:pt x="16" y="252"/>
                    <a:pt x="197" y="172"/>
                    <a:pt x="285" y="139"/>
                  </a:cubicBezTo>
                  <a:cubicBezTo>
                    <a:pt x="348" y="116"/>
                    <a:pt x="420" y="96"/>
                    <a:pt x="500" y="80"/>
                  </a:cubicBezTo>
                  <a:cubicBezTo>
                    <a:pt x="744" y="31"/>
                    <a:pt x="1077" y="0"/>
                    <a:pt x="1442" y="0"/>
                  </a:cubicBezTo>
                  <a:close/>
                  <a:moveTo>
                    <a:pt x="1036" y="1925"/>
                  </a:moveTo>
                  <a:cubicBezTo>
                    <a:pt x="835" y="1881"/>
                    <a:pt x="690" y="1814"/>
                    <a:pt x="624" y="1730"/>
                  </a:cubicBezTo>
                  <a:cubicBezTo>
                    <a:pt x="593" y="1735"/>
                    <a:pt x="563" y="1740"/>
                    <a:pt x="534" y="1746"/>
                  </a:cubicBezTo>
                  <a:cubicBezTo>
                    <a:pt x="441" y="1765"/>
                    <a:pt x="367" y="1780"/>
                    <a:pt x="320" y="1790"/>
                  </a:cubicBezTo>
                  <a:cubicBezTo>
                    <a:pt x="319" y="1800"/>
                    <a:pt x="317" y="1809"/>
                    <a:pt x="314" y="1817"/>
                  </a:cubicBezTo>
                  <a:cubicBezTo>
                    <a:pt x="361" y="1828"/>
                    <a:pt x="437" y="1843"/>
                    <a:pt x="534" y="1863"/>
                  </a:cubicBezTo>
                  <a:cubicBezTo>
                    <a:pt x="672" y="1891"/>
                    <a:pt x="843" y="1912"/>
                    <a:pt x="1036" y="1925"/>
                  </a:cubicBezTo>
                  <a:close/>
                  <a:moveTo>
                    <a:pt x="341" y="2133"/>
                  </a:moveTo>
                  <a:cubicBezTo>
                    <a:pt x="341" y="2330"/>
                    <a:pt x="341" y="2330"/>
                    <a:pt x="341" y="2330"/>
                  </a:cubicBezTo>
                  <a:cubicBezTo>
                    <a:pt x="384" y="2339"/>
                    <a:pt x="442" y="2350"/>
                    <a:pt x="511" y="2365"/>
                  </a:cubicBezTo>
                  <a:cubicBezTo>
                    <a:pt x="511" y="2174"/>
                    <a:pt x="511" y="2174"/>
                    <a:pt x="511" y="2174"/>
                  </a:cubicBezTo>
                  <a:cubicBezTo>
                    <a:pt x="502" y="2172"/>
                    <a:pt x="494" y="2170"/>
                    <a:pt x="485" y="2169"/>
                  </a:cubicBezTo>
                  <a:cubicBezTo>
                    <a:pt x="433" y="2158"/>
                    <a:pt x="386" y="2147"/>
                    <a:pt x="341" y="2133"/>
                  </a:cubicBezTo>
                  <a:close/>
                  <a:moveTo>
                    <a:pt x="2417" y="2159"/>
                  </a:moveTo>
                  <a:cubicBezTo>
                    <a:pt x="2417" y="2350"/>
                    <a:pt x="2417" y="2350"/>
                    <a:pt x="2417" y="2350"/>
                  </a:cubicBezTo>
                  <a:cubicBezTo>
                    <a:pt x="2515" y="2330"/>
                    <a:pt x="2578" y="2317"/>
                    <a:pt x="2594" y="2312"/>
                  </a:cubicBezTo>
                  <a:cubicBezTo>
                    <a:pt x="2592" y="2303"/>
                    <a:pt x="2591" y="2293"/>
                    <a:pt x="2591" y="2283"/>
                  </a:cubicBezTo>
                  <a:cubicBezTo>
                    <a:pt x="2591" y="2109"/>
                    <a:pt x="2591" y="2109"/>
                    <a:pt x="2591" y="2109"/>
                  </a:cubicBezTo>
                  <a:cubicBezTo>
                    <a:pt x="2539" y="2128"/>
                    <a:pt x="2481" y="2144"/>
                    <a:pt x="2417" y="2159"/>
                  </a:cubicBezTo>
                  <a:close/>
                  <a:moveTo>
                    <a:pt x="2249" y="2383"/>
                  </a:moveTo>
                  <a:cubicBezTo>
                    <a:pt x="2249" y="2191"/>
                    <a:pt x="2249" y="2191"/>
                    <a:pt x="2249" y="2191"/>
                  </a:cubicBezTo>
                  <a:cubicBezTo>
                    <a:pt x="2183" y="2201"/>
                    <a:pt x="2112" y="2210"/>
                    <a:pt x="2037" y="2218"/>
                  </a:cubicBezTo>
                  <a:cubicBezTo>
                    <a:pt x="2037" y="2412"/>
                    <a:pt x="2037" y="2412"/>
                    <a:pt x="2037" y="2412"/>
                  </a:cubicBezTo>
                  <a:cubicBezTo>
                    <a:pt x="2113" y="2404"/>
                    <a:pt x="2184" y="2394"/>
                    <a:pt x="2249" y="2383"/>
                  </a:cubicBezTo>
                  <a:close/>
                  <a:moveTo>
                    <a:pt x="1869" y="2428"/>
                  </a:moveTo>
                  <a:cubicBezTo>
                    <a:pt x="1869" y="2233"/>
                    <a:pt x="1869" y="2233"/>
                    <a:pt x="1869" y="2233"/>
                  </a:cubicBezTo>
                  <a:cubicBezTo>
                    <a:pt x="1775" y="2240"/>
                    <a:pt x="1675" y="2245"/>
                    <a:pt x="1573" y="2247"/>
                  </a:cubicBezTo>
                  <a:cubicBezTo>
                    <a:pt x="1573" y="2441"/>
                    <a:pt x="1573" y="2441"/>
                    <a:pt x="1573" y="2441"/>
                  </a:cubicBezTo>
                  <a:cubicBezTo>
                    <a:pt x="1676" y="2439"/>
                    <a:pt x="1775" y="2435"/>
                    <a:pt x="1869" y="2428"/>
                  </a:cubicBezTo>
                  <a:close/>
                  <a:moveTo>
                    <a:pt x="1118" y="2241"/>
                  </a:moveTo>
                  <a:cubicBezTo>
                    <a:pt x="1118" y="2436"/>
                    <a:pt x="1118" y="2436"/>
                    <a:pt x="1118" y="2436"/>
                  </a:cubicBezTo>
                  <a:cubicBezTo>
                    <a:pt x="1210" y="2440"/>
                    <a:pt x="1306" y="2443"/>
                    <a:pt x="1405" y="2443"/>
                  </a:cubicBezTo>
                  <a:cubicBezTo>
                    <a:pt x="1405" y="2248"/>
                    <a:pt x="1405" y="2248"/>
                    <a:pt x="1405" y="2248"/>
                  </a:cubicBezTo>
                  <a:cubicBezTo>
                    <a:pt x="1307" y="2248"/>
                    <a:pt x="1211" y="2246"/>
                    <a:pt x="1118" y="2241"/>
                  </a:cubicBezTo>
                  <a:close/>
                  <a:moveTo>
                    <a:pt x="950" y="2425"/>
                  </a:moveTo>
                  <a:cubicBezTo>
                    <a:pt x="950" y="2230"/>
                    <a:pt x="950" y="2230"/>
                    <a:pt x="950" y="2230"/>
                  </a:cubicBezTo>
                  <a:cubicBezTo>
                    <a:pt x="854" y="2223"/>
                    <a:pt x="764" y="2213"/>
                    <a:pt x="679" y="2201"/>
                  </a:cubicBezTo>
                  <a:cubicBezTo>
                    <a:pt x="679" y="2394"/>
                    <a:pt x="679" y="2394"/>
                    <a:pt x="679" y="2394"/>
                  </a:cubicBezTo>
                  <a:cubicBezTo>
                    <a:pt x="762" y="2407"/>
                    <a:pt x="853" y="2417"/>
                    <a:pt x="950" y="2425"/>
                  </a:cubicBezTo>
                  <a:close/>
                  <a:moveTo>
                    <a:pt x="2806" y="1038"/>
                  </a:moveTo>
                  <a:cubicBezTo>
                    <a:pt x="2727" y="1113"/>
                    <a:pt x="2582" y="1172"/>
                    <a:pt x="2389" y="1210"/>
                  </a:cubicBezTo>
                  <a:cubicBezTo>
                    <a:pt x="2330" y="1223"/>
                    <a:pt x="2266" y="1233"/>
                    <a:pt x="2197" y="1243"/>
                  </a:cubicBezTo>
                  <a:cubicBezTo>
                    <a:pt x="2471" y="1235"/>
                    <a:pt x="2715" y="1209"/>
                    <a:pt x="2899" y="1172"/>
                  </a:cubicBezTo>
                  <a:cubicBezTo>
                    <a:pt x="3001" y="1151"/>
                    <a:pt x="3080" y="1135"/>
                    <a:pt x="3126" y="1125"/>
                  </a:cubicBezTo>
                  <a:cubicBezTo>
                    <a:pt x="3124" y="1117"/>
                    <a:pt x="3122" y="1109"/>
                    <a:pt x="3121" y="1100"/>
                  </a:cubicBezTo>
                  <a:cubicBezTo>
                    <a:pt x="3074" y="1090"/>
                    <a:pt x="2997" y="1074"/>
                    <a:pt x="2899" y="1055"/>
                  </a:cubicBezTo>
                  <a:cubicBezTo>
                    <a:pt x="2869" y="1049"/>
                    <a:pt x="2839" y="1043"/>
                    <a:pt x="2806" y="1038"/>
                  </a:cubicBezTo>
                  <a:close/>
                  <a:moveTo>
                    <a:pt x="925" y="1442"/>
                  </a:moveTo>
                  <a:cubicBezTo>
                    <a:pt x="925" y="1638"/>
                    <a:pt x="925" y="1638"/>
                    <a:pt x="925" y="1638"/>
                  </a:cubicBezTo>
                  <a:cubicBezTo>
                    <a:pt x="967" y="1647"/>
                    <a:pt x="1025" y="1659"/>
                    <a:pt x="1094" y="1673"/>
                  </a:cubicBezTo>
                  <a:cubicBezTo>
                    <a:pt x="1094" y="1482"/>
                    <a:pt x="1094" y="1482"/>
                    <a:pt x="1094" y="1482"/>
                  </a:cubicBezTo>
                  <a:cubicBezTo>
                    <a:pt x="1085" y="1481"/>
                    <a:pt x="1077" y="1479"/>
                    <a:pt x="1068" y="1477"/>
                  </a:cubicBezTo>
                  <a:cubicBezTo>
                    <a:pt x="1017" y="1467"/>
                    <a:pt x="969" y="1455"/>
                    <a:pt x="925" y="1442"/>
                  </a:cubicBezTo>
                  <a:close/>
                  <a:moveTo>
                    <a:pt x="3000" y="1468"/>
                  </a:moveTo>
                  <a:cubicBezTo>
                    <a:pt x="3000" y="1659"/>
                    <a:pt x="3000" y="1659"/>
                    <a:pt x="3000" y="1659"/>
                  </a:cubicBezTo>
                  <a:cubicBezTo>
                    <a:pt x="3098" y="1639"/>
                    <a:pt x="3161" y="1625"/>
                    <a:pt x="3177" y="1621"/>
                  </a:cubicBezTo>
                  <a:cubicBezTo>
                    <a:pt x="3175" y="1612"/>
                    <a:pt x="3174" y="1602"/>
                    <a:pt x="3174" y="1592"/>
                  </a:cubicBezTo>
                  <a:cubicBezTo>
                    <a:pt x="3174" y="1418"/>
                    <a:pt x="3174" y="1418"/>
                    <a:pt x="3174" y="1418"/>
                  </a:cubicBezTo>
                  <a:cubicBezTo>
                    <a:pt x="3122" y="1436"/>
                    <a:pt x="3064" y="1453"/>
                    <a:pt x="3000" y="1468"/>
                  </a:cubicBezTo>
                  <a:close/>
                  <a:moveTo>
                    <a:pt x="2833" y="1692"/>
                  </a:moveTo>
                  <a:cubicBezTo>
                    <a:pt x="2833" y="1499"/>
                    <a:pt x="2833" y="1499"/>
                    <a:pt x="2833" y="1499"/>
                  </a:cubicBezTo>
                  <a:cubicBezTo>
                    <a:pt x="2766" y="1510"/>
                    <a:pt x="2695" y="1519"/>
                    <a:pt x="2620" y="1527"/>
                  </a:cubicBezTo>
                  <a:cubicBezTo>
                    <a:pt x="2620" y="1721"/>
                    <a:pt x="2620" y="1721"/>
                    <a:pt x="2620" y="1721"/>
                  </a:cubicBezTo>
                  <a:cubicBezTo>
                    <a:pt x="2696" y="1713"/>
                    <a:pt x="2767" y="1703"/>
                    <a:pt x="2833" y="1692"/>
                  </a:cubicBezTo>
                  <a:close/>
                  <a:moveTo>
                    <a:pt x="2452" y="1736"/>
                  </a:moveTo>
                  <a:cubicBezTo>
                    <a:pt x="2452" y="1542"/>
                    <a:pt x="2452" y="1542"/>
                    <a:pt x="2452" y="1542"/>
                  </a:cubicBezTo>
                  <a:cubicBezTo>
                    <a:pt x="2357" y="1549"/>
                    <a:pt x="2258" y="1553"/>
                    <a:pt x="2156" y="1555"/>
                  </a:cubicBezTo>
                  <a:cubicBezTo>
                    <a:pt x="2156" y="1750"/>
                    <a:pt x="2156" y="1750"/>
                    <a:pt x="2156" y="1750"/>
                  </a:cubicBezTo>
                  <a:cubicBezTo>
                    <a:pt x="2259" y="1748"/>
                    <a:pt x="2358" y="1743"/>
                    <a:pt x="2452" y="1736"/>
                  </a:cubicBezTo>
                  <a:close/>
                  <a:moveTo>
                    <a:pt x="1701" y="1550"/>
                  </a:moveTo>
                  <a:cubicBezTo>
                    <a:pt x="1701" y="1744"/>
                    <a:pt x="1701" y="1744"/>
                    <a:pt x="1701" y="1744"/>
                  </a:cubicBezTo>
                  <a:cubicBezTo>
                    <a:pt x="1793" y="1749"/>
                    <a:pt x="1889" y="1752"/>
                    <a:pt x="1988" y="1752"/>
                  </a:cubicBezTo>
                  <a:cubicBezTo>
                    <a:pt x="1988" y="1557"/>
                    <a:pt x="1988" y="1557"/>
                    <a:pt x="1988" y="1557"/>
                  </a:cubicBezTo>
                  <a:cubicBezTo>
                    <a:pt x="1890" y="1557"/>
                    <a:pt x="1794" y="1554"/>
                    <a:pt x="1701" y="1550"/>
                  </a:cubicBezTo>
                  <a:close/>
                  <a:moveTo>
                    <a:pt x="1533" y="1733"/>
                  </a:moveTo>
                  <a:cubicBezTo>
                    <a:pt x="1533" y="1539"/>
                    <a:pt x="1533" y="1539"/>
                    <a:pt x="1533" y="1539"/>
                  </a:cubicBezTo>
                  <a:cubicBezTo>
                    <a:pt x="1437" y="1531"/>
                    <a:pt x="1347" y="1522"/>
                    <a:pt x="1262" y="1510"/>
                  </a:cubicBezTo>
                  <a:cubicBezTo>
                    <a:pt x="1262" y="1703"/>
                    <a:pt x="1262" y="1703"/>
                    <a:pt x="1262" y="1703"/>
                  </a:cubicBezTo>
                  <a:cubicBezTo>
                    <a:pt x="1345" y="1715"/>
                    <a:pt x="1436" y="1725"/>
                    <a:pt x="1533" y="1733"/>
                  </a:cubicBezTo>
                  <a:close/>
                  <a:moveTo>
                    <a:pt x="358" y="721"/>
                  </a:moveTo>
                  <a:cubicBezTo>
                    <a:pt x="358" y="917"/>
                    <a:pt x="358" y="917"/>
                    <a:pt x="358" y="917"/>
                  </a:cubicBezTo>
                  <a:cubicBezTo>
                    <a:pt x="401" y="926"/>
                    <a:pt x="458" y="938"/>
                    <a:pt x="528" y="952"/>
                  </a:cubicBezTo>
                  <a:cubicBezTo>
                    <a:pt x="528" y="762"/>
                    <a:pt x="528" y="762"/>
                    <a:pt x="528" y="762"/>
                  </a:cubicBezTo>
                  <a:cubicBezTo>
                    <a:pt x="519" y="760"/>
                    <a:pt x="510" y="758"/>
                    <a:pt x="501" y="756"/>
                  </a:cubicBezTo>
                  <a:cubicBezTo>
                    <a:pt x="450" y="746"/>
                    <a:pt x="402" y="734"/>
                    <a:pt x="358" y="721"/>
                  </a:cubicBezTo>
                  <a:close/>
                  <a:moveTo>
                    <a:pt x="2434" y="747"/>
                  </a:moveTo>
                  <a:cubicBezTo>
                    <a:pt x="2434" y="938"/>
                    <a:pt x="2434" y="938"/>
                    <a:pt x="2434" y="938"/>
                  </a:cubicBezTo>
                  <a:cubicBezTo>
                    <a:pt x="2531" y="918"/>
                    <a:pt x="2595" y="904"/>
                    <a:pt x="2610" y="900"/>
                  </a:cubicBezTo>
                  <a:cubicBezTo>
                    <a:pt x="2608" y="890"/>
                    <a:pt x="2607" y="881"/>
                    <a:pt x="2607" y="871"/>
                  </a:cubicBezTo>
                  <a:cubicBezTo>
                    <a:pt x="2607" y="697"/>
                    <a:pt x="2607" y="697"/>
                    <a:pt x="2607" y="697"/>
                  </a:cubicBezTo>
                  <a:cubicBezTo>
                    <a:pt x="2556" y="715"/>
                    <a:pt x="2498" y="732"/>
                    <a:pt x="2434" y="747"/>
                  </a:cubicBezTo>
                  <a:close/>
                  <a:moveTo>
                    <a:pt x="2266" y="971"/>
                  </a:moveTo>
                  <a:cubicBezTo>
                    <a:pt x="2266" y="778"/>
                    <a:pt x="2266" y="778"/>
                    <a:pt x="2266" y="778"/>
                  </a:cubicBezTo>
                  <a:cubicBezTo>
                    <a:pt x="2199" y="789"/>
                    <a:pt x="2128" y="798"/>
                    <a:pt x="2053" y="806"/>
                  </a:cubicBezTo>
                  <a:cubicBezTo>
                    <a:pt x="2053" y="1000"/>
                    <a:pt x="2053" y="1000"/>
                    <a:pt x="2053" y="1000"/>
                  </a:cubicBezTo>
                  <a:cubicBezTo>
                    <a:pt x="2130" y="992"/>
                    <a:pt x="2201" y="982"/>
                    <a:pt x="2266" y="971"/>
                  </a:cubicBezTo>
                  <a:close/>
                  <a:moveTo>
                    <a:pt x="1885" y="1015"/>
                  </a:moveTo>
                  <a:cubicBezTo>
                    <a:pt x="1885" y="821"/>
                    <a:pt x="1885" y="821"/>
                    <a:pt x="1885" y="821"/>
                  </a:cubicBezTo>
                  <a:cubicBezTo>
                    <a:pt x="1791" y="828"/>
                    <a:pt x="1692" y="832"/>
                    <a:pt x="1590" y="835"/>
                  </a:cubicBezTo>
                  <a:cubicBezTo>
                    <a:pt x="1590" y="1029"/>
                    <a:pt x="1590" y="1029"/>
                    <a:pt x="1590" y="1029"/>
                  </a:cubicBezTo>
                  <a:cubicBezTo>
                    <a:pt x="1693" y="1027"/>
                    <a:pt x="1792" y="1022"/>
                    <a:pt x="1885" y="1015"/>
                  </a:cubicBezTo>
                  <a:close/>
                  <a:moveTo>
                    <a:pt x="1135" y="829"/>
                  </a:moveTo>
                  <a:cubicBezTo>
                    <a:pt x="1135" y="1023"/>
                    <a:pt x="1135" y="1023"/>
                    <a:pt x="1135" y="1023"/>
                  </a:cubicBezTo>
                  <a:cubicBezTo>
                    <a:pt x="1227" y="1028"/>
                    <a:pt x="1323" y="1030"/>
                    <a:pt x="1422" y="1031"/>
                  </a:cubicBezTo>
                  <a:cubicBezTo>
                    <a:pt x="1422" y="836"/>
                    <a:pt x="1422" y="836"/>
                    <a:pt x="1422" y="836"/>
                  </a:cubicBezTo>
                  <a:cubicBezTo>
                    <a:pt x="1323" y="836"/>
                    <a:pt x="1228" y="833"/>
                    <a:pt x="1135" y="829"/>
                  </a:cubicBezTo>
                  <a:close/>
                  <a:moveTo>
                    <a:pt x="967" y="1012"/>
                  </a:moveTo>
                  <a:cubicBezTo>
                    <a:pt x="967" y="818"/>
                    <a:pt x="967" y="818"/>
                    <a:pt x="967" y="818"/>
                  </a:cubicBezTo>
                  <a:cubicBezTo>
                    <a:pt x="871" y="810"/>
                    <a:pt x="780" y="801"/>
                    <a:pt x="696" y="789"/>
                  </a:cubicBezTo>
                  <a:cubicBezTo>
                    <a:pt x="696" y="982"/>
                    <a:pt x="696" y="982"/>
                    <a:pt x="696" y="982"/>
                  </a:cubicBezTo>
                  <a:cubicBezTo>
                    <a:pt x="779" y="994"/>
                    <a:pt x="870" y="1004"/>
                    <a:pt x="967" y="1012"/>
                  </a:cubicBezTo>
                  <a:close/>
                  <a:moveTo>
                    <a:pt x="336" y="378"/>
                  </a:moveTo>
                  <a:cubicBezTo>
                    <a:pt x="335" y="387"/>
                    <a:pt x="333" y="396"/>
                    <a:pt x="330" y="405"/>
                  </a:cubicBezTo>
                  <a:cubicBezTo>
                    <a:pt x="377" y="416"/>
                    <a:pt x="453" y="431"/>
                    <a:pt x="551" y="451"/>
                  </a:cubicBezTo>
                  <a:cubicBezTo>
                    <a:pt x="776" y="497"/>
                    <a:pt x="1091" y="525"/>
                    <a:pt x="1442" y="525"/>
                  </a:cubicBezTo>
                  <a:cubicBezTo>
                    <a:pt x="1792" y="525"/>
                    <a:pt x="2107" y="497"/>
                    <a:pt x="2332" y="451"/>
                  </a:cubicBezTo>
                  <a:cubicBezTo>
                    <a:pt x="2435" y="430"/>
                    <a:pt x="2513" y="414"/>
                    <a:pt x="2560" y="404"/>
                  </a:cubicBezTo>
                  <a:cubicBezTo>
                    <a:pt x="2557" y="396"/>
                    <a:pt x="2555" y="388"/>
                    <a:pt x="2554" y="379"/>
                  </a:cubicBezTo>
                  <a:cubicBezTo>
                    <a:pt x="2507" y="369"/>
                    <a:pt x="2431" y="353"/>
                    <a:pt x="2332" y="333"/>
                  </a:cubicBezTo>
                  <a:cubicBezTo>
                    <a:pt x="2107" y="288"/>
                    <a:pt x="1792" y="260"/>
                    <a:pt x="1442" y="260"/>
                  </a:cubicBezTo>
                  <a:cubicBezTo>
                    <a:pt x="1091" y="260"/>
                    <a:pt x="776" y="288"/>
                    <a:pt x="551" y="333"/>
                  </a:cubicBezTo>
                  <a:cubicBezTo>
                    <a:pt x="458" y="353"/>
                    <a:pt x="384" y="368"/>
                    <a:pt x="336"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25" name="TextBox 7"/>
          <p:cNvSpPr txBox="1"/>
          <p:nvPr/>
        </p:nvSpPr>
        <p:spPr>
          <a:xfrm>
            <a:off x="3691731" y="3098960"/>
            <a:ext cx="1012649" cy="307777"/>
          </a:xfrm>
          <a:prstGeom prst="rect">
            <a:avLst/>
          </a:prstGeom>
          <a:solidFill>
            <a:schemeClr val="tx1"/>
          </a:solid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整月曝光</a:t>
            </a:r>
          </a:p>
        </p:txBody>
      </p:sp>
      <p:sp>
        <p:nvSpPr>
          <p:cNvPr id="26" name="TextBox 8"/>
          <p:cNvSpPr txBox="1"/>
          <p:nvPr/>
        </p:nvSpPr>
        <p:spPr>
          <a:xfrm>
            <a:off x="4830490" y="3743899"/>
            <a:ext cx="1261884" cy="307777"/>
          </a:xfrm>
          <a:prstGeom prst="rect">
            <a:avLst/>
          </a:prstGeom>
          <a:solidFill>
            <a:schemeClr val="tx1"/>
          </a:solidFill>
        </p:spPr>
        <p:txBody>
          <a:bodyPr wrap="non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站内站外引流</a:t>
            </a:r>
          </a:p>
        </p:txBody>
      </p:sp>
      <p:sp>
        <p:nvSpPr>
          <p:cNvPr id="27" name="TextBox 9"/>
          <p:cNvSpPr txBox="1"/>
          <p:nvPr/>
        </p:nvSpPr>
        <p:spPr>
          <a:xfrm>
            <a:off x="3704339" y="4241598"/>
            <a:ext cx="1620957" cy="307777"/>
          </a:xfrm>
          <a:prstGeom prst="rect">
            <a:avLst/>
          </a:prstGeom>
          <a:solidFill>
            <a:schemeClr val="tx1"/>
          </a:solidFill>
        </p:spPr>
        <p:txBody>
          <a:bodyPr wrap="non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多重奖品多重优惠</a:t>
            </a:r>
          </a:p>
        </p:txBody>
      </p:sp>
      <p:sp>
        <p:nvSpPr>
          <p:cNvPr id="28" name="KSO_Shape"/>
          <p:cNvSpPr/>
          <p:nvPr/>
        </p:nvSpPr>
        <p:spPr>
          <a:xfrm>
            <a:off x="8115481" y="2721561"/>
            <a:ext cx="571988" cy="687761"/>
          </a:xfrm>
          <a:custGeom>
            <a:avLst/>
            <a:gdLst>
              <a:gd name="connsiteX0" fmla="*/ 331068 w 1208088"/>
              <a:gd name="connsiteY0" fmla="*/ 665573 h 1452563"/>
              <a:gd name="connsiteX1" fmla="*/ 508820 w 1208088"/>
              <a:gd name="connsiteY1" fmla="*/ 932822 h 1452563"/>
              <a:gd name="connsiteX2" fmla="*/ 369158 w 1208088"/>
              <a:gd name="connsiteY2" fmla="*/ 932822 h 1452563"/>
              <a:gd name="connsiteX3" fmla="*/ 369158 w 1208088"/>
              <a:gd name="connsiteY3" fmla="*/ 983727 h 1452563"/>
              <a:gd name="connsiteX4" fmla="*/ 534213 w 1208088"/>
              <a:gd name="connsiteY4" fmla="*/ 983727 h 1452563"/>
              <a:gd name="connsiteX5" fmla="*/ 534213 w 1208088"/>
              <a:gd name="connsiteY5" fmla="*/ 1034632 h 1452563"/>
              <a:gd name="connsiteX6" fmla="*/ 369158 w 1208088"/>
              <a:gd name="connsiteY6" fmla="*/ 1034632 h 1452563"/>
              <a:gd name="connsiteX7" fmla="*/ 369158 w 1208088"/>
              <a:gd name="connsiteY7" fmla="*/ 1085536 h 1452563"/>
              <a:gd name="connsiteX8" fmla="*/ 534213 w 1208088"/>
              <a:gd name="connsiteY8" fmla="*/ 1085536 h 1452563"/>
              <a:gd name="connsiteX9" fmla="*/ 534213 w 1208088"/>
              <a:gd name="connsiteY9" fmla="*/ 1238250 h 1452563"/>
              <a:gd name="connsiteX10" fmla="*/ 673875 w 1208088"/>
              <a:gd name="connsiteY10" fmla="*/ 1238250 h 1452563"/>
              <a:gd name="connsiteX11" fmla="*/ 673875 w 1208088"/>
              <a:gd name="connsiteY11" fmla="*/ 1085536 h 1452563"/>
              <a:gd name="connsiteX12" fmla="*/ 864324 w 1208088"/>
              <a:gd name="connsiteY12" fmla="*/ 1085536 h 1452563"/>
              <a:gd name="connsiteX13" fmla="*/ 864324 w 1208088"/>
              <a:gd name="connsiteY13" fmla="*/ 1034632 h 1452563"/>
              <a:gd name="connsiteX14" fmla="*/ 673875 w 1208088"/>
              <a:gd name="connsiteY14" fmla="*/ 1034632 h 1452563"/>
              <a:gd name="connsiteX15" fmla="*/ 673875 w 1208088"/>
              <a:gd name="connsiteY15" fmla="*/ 983727 h 1452563"/>
              <a:gd name="connsiteX16" fmla="*/ 864324 w 1208088"/>
              <a:gd name="connsiteY16" fmla="*/ 983727 h 1452563"/>
              <a:gd name="connsiteX17" fmla="*/ 864324 w 1208088"/>
              <a:gd name="connsiteY17" fmla="*/ 932822 h 1452563"/>
              <a:gd name="connsiteX18" fmla="*/ 699268 w 1208088"/>
              <a:gd name="connsiteY18" fmla="*/ 932822 h 1452563"/>
              <a:gd name="connsiteX19" fmla="*/ 877020 w 1208088"/>
              <a:gd name="connsiteY19" fmla="*/ 665573 h 1452563"/>
              <a:gd name="connsiteX20" fmla="*/ 737358 w 1208088"/>
              <a:gd name="connsiteY20" fmla="*/ 665573 h 1452563"/>
              <a:gd name="connsiteX21" fmla="*/ 597696 w 1208088"/>
              <a:gd name="connsiteY21" fmla="*/ 881918 h 1452563"/>
              <a:gd name="connsiteX22" fmla="*/ 458034 w 1208088"/>
              <a:gd name="connsiteY22" fmla="*/ 665573 h 1452563"/>
              <a:gd name="connsiteX23" fmla="*/ 331068 w 1208088"/>
              <a:gd name="connsiteY23" fmla="*/ 665573 h 1452563"/>
              <a:gd name="connsiteX24" fmla="*/ 719206 w 1208088"/>
              <a:gd name="connsiteY24" fmla="*/ 0 h 1452563"/>
              <a:gd name="connsiteX25" fmla="*/ 727454 w 1208088"/>
              <a:gd name="connsiteY25" fmla="*/ 317 h 1452563"/>
              <a:gd name="connsiteX26" fmla="*/ 736654 w 1208088"/>
              <a:gd name="connsiteY26" fmla="*/ 952 h 1452563"/>
              <a:gd name="connsiteX27" fmla="*/ 746172 w 1208088"/>
              <a:gd name="connsiteY27" fmla="*/ 2538 h 1452563"/>
              <a:gd name="connsiteX28" fmla="*/ 756641 w 1208088"/>
              <a:gd name="connsiteY28" fmla="*/ 4125 h 1452563"/>
              <a:gd name="connsiteX29" fmla="*/ 767428 w 1208088"/>
              <a:gd name="connsiteY29" fmla="*/ 6028 h 1452563"/>
              <a:gd name="connsiteX30" fmla="*/ 778849 w 1208088"/>
              <a:gd name="connsiteY30" fmla="*/ 8567 h 1452563"/>
              <a:gd name="connsiteX31" fmla="*/ 791222 w 1208088"/>
              <a:gd name="connsiteY31" fmla="*/ 11422 h 1452563"/>
              <a:gd name="connsiteX32" fmla="*/ 804546 w 1208088"/>
              <a:gd name="connsiteY32" fmla="*/ 14913 h 1452563"/>
              <a:gd name="connsiteX33" fmla="*/ 818822 w 1208088"/>
              <a:gd name="connsiteY33" fmla="*/ 18720 h 1452563"/>
              <a:gd name="connsiteX34" fmla="*/ 833416 w 1208088"/>
              <a:gd name="connsiteY34" fmla="*/ 23480 h 1452563"/>
              <a:gd name="connsiteX35" fmla="*/ 829609 w 1208088"/>
              <a:gd name="connsiteY35" fmla="*/ 36171 h 1452563"/>
              <a:gd name="connsiteX36" fmla="*/ 825802 w 1208088"/>
              <a:gd name="connsiteY36" fmla="*/ 48228 h 1452563"/>
              <a:gd name="connsiteX37" fmla="*/ 818188 w 1208088"/>
              <a:gd name="connsiteY37" fmla="*/ 70439 h 1452563"/>
              <a:gd name="connsiteX38" fmla="*/ 810256 w 1208088"/>
              <a:gd name="connsiteY38" fmla="*/ 91063 h 1452563"/>
              <a:gd name="connsiteX39" fmla="*/ 802960 w 1208088"/>
              <a:gd name="connsiteY39" fmla="*/ 108831 h 1452563"/>
              <a:gd name="connsiteX40" fmla="*/ 795663 w 1208088"/>
              <a:gd name="connsiteY40" fmla="*/ 125013 h 1452563"/>
              <a:gd name="connsiteX41" fmla="*/ 788684 w 1208088"/>
              <a:gd name="connsiteY41" fmla="*/ 138974 h 1452563"/>
              <a:gd name="connsiteX42" fmla="*/ 782021 w 1208088"/>
              <a:gd name="connsiteY42" fmla="*/ 151983 h 1452563"/>
              <a:gd name="connsiteX43" fmla="*/ 775994 w 1208088"/>
              <a:gd name="connsiteY43" fmla="*/ 163405 h 1452563"/>
              <a:gd name="connsiteX44" fmla="*/ 764572 w 1208088"/>
              <a:gd name="connsiteY44" fmla="*/ 183077 h 1452563"/>
              <a:gd name="connsiteX45" fmla="*/ 760131 w 1208088"/>
              <a:gd name="connsiteY45" fmla="*/ 191644 h 1452563"/>
              <a:gd name="connsiteX46" fmla="*/ 756007 w 1208088"/>
              <a:gd name="connsiteY46" fmla="*/ 200211 h 1452563"/>
              <a:gd name="connsiteX47" fmla="*/ 752517 w 1208088"/>
              <a:gd name="connsiteY47" fmla="*/ 207826 h 1452563"/>
              <a:gd name="connsiteX48" fmla="*/ 749662 w 1208088"/>
              <a:gd name="connsiteY48" fmla="*/ 215759 h 1452563"/>
              <a:gd name="connsiteX49" fmla="*/ 748393 w 1208088"/>
              <a:gd name="connsiteY49" fmla="*/ 219566 h 1452563"/>
              <a:gd name="connsiteX50" fmla="*/ 747441 w 1208088"/>
              <a:gd name="connsiteY50" fmla="*/ 223374 h 1452563"/>
              <a:gd name="connsiteX51" fmla="*/ 746806 w 1208088"/>
              <a:gd name="connsiteY51" fmla="*/ 227181 h 1452563"/>
              <a:gd name="connsiteX52" fmla="*/ 746489 w 1208088"/>
              <a:gd name="connsiteY52" fmla="*/ 231623 h 1452563"/>
              <a:gd name="connsiteX53" fmla="*/ 748076 w 1208088"/>
              <a:gd name="connsiteY53" fmla="*/ 231623 h 1452563"/>
              <a:gd name="connsiteX54" fmla="*/ 750931 w 1208088"/>
              <a:gd name="connsiteY54" fmla="*/ 231623 h 1452563"/>
              <a:gd name="connsiteX55" fmla="*/ 753786 w 1208088"/>
              <a:gd name="connsiteY55" fmla="*/ 231940 h 1452563"/>
              <a:gd name="connsiteX56" fmla="*/ 756324 w 1208088"/>
              <a:gd name="connsiteY56" fmla="*/ 232258 h 1452563"/>
              <a:gd name="connsiteX57" fmla="*/ 758862 w 1208088"/>
              <a:gd name="connsiteY57" fmla="*/ 233210 h 1452563"/>
              <a:gd name="connsiteX58" fmla="*/ 761400 w 1208088"/>
              <a:gd name="connsiteY58" fmla="*/ 233844 h 1452563"/>
              <a:gd name="connsiteX59" fmla="*/ 763621 w 1208088"/>
              <a:gd name="connsiteY59" fmla="*/ 234796 h 1452563"/>
              <a:gd name="connsiteX60" fmla="*/ 765842 w 1208088"/>
              <a:gd name="connsiteY60" fmla="*/ 236065 h 1452563"/>
              <a:gd name="connsiteX61" fmla="*/ 768062 w 1208088"/>
              <a:gd name="connsiteY61" fmla="*/ 237334 h 1452563"/>
              <a:gd name="connsiteX62" fmla="*/ 769966 w 1208088"/>
              <a:gd name="connsiteY62" fmla="*/ 238921 h 1452563"/>
              <a:gd name="connsiteX63" fmla="*/ 771552 w 1208088"/>
              <a:gd name="connsiteY63" fmla="*/ 240190 h 1452563"/>
              <a:gd name="connsiteX64" fmla="*/ 772821 w 1208088"/>
              <a:gd name="connsiteY64" fmla="*/ 242094 h 1452563"/>
              <a:gd name="connsiteX65" fmla="*/ 774090 w 1208088"/>
              <a:gd name="connsiteY65" fmla="*/ 243680 h 1452563"/>
              <a:gd name="connsiteX66" fmla="*/ 775042 w 1208088"/>
              <a:gd name="connsiteY66" fmla="*/ 245901 h 1452563"/>
              <a:gd name="connsiteX67" fmla="*/ 775676 w 1208088"/>
              <a:gd name="connsiteY67" fmla="*/ 247805 h 1452563"/>
              <a:gd name="connsiteX68" fmla="*/ 775994 w 1208088"/>
              <a:gd name="connsiteY68" fmla="*/ 249709 h 1452563"/>
              <a:gd name="connsiteX69" fmla="*/ 776311 w 1208088"/>
              <a:gd name="connsiteY69" fmla="*/ 251930 h 1452563"/>
              <a:gd name="connsiteX70" fmla="*/ 776311 w 1208088"/>
              <a:gd name="connsiteY70" fmla="*/ 253834 h 1452563"/>
              <a:gd name="connsiteX71" fmla="*/ 775676 w 1208088"/>
              <a:gd name="connsiteY71" fmla="*/ 255420 h 1452563"/>
              <a:gd name="connsiteX72" fmla="*/ 775359 w 1208088"/>
              <a:gd name="connsiteY72" fmla="*/ 257324 h 1452563"/>
              <a:gd name="connsiteX73" fmla="*/ 774407 w 1208088"/>
              <a:gd name="connsiteY73" fmla="*/ 258910 h 1452563"/>
              <a:gd name="connsiteX74" fmla="*/ 773456 w 1208088"/>
              <a:gd name="connsiteY74" fmla="*/ 260497 h 1452563"/>
              <a:gd name="connsiteX75" fmla="*/ 772186 w 1208088"/>
              <a:gd name="connsiteY75" fmla="*/ 262083 h 1452563"/>
              <a:gd name="connsiteX76" fmla="*/ 769331 w 1208088"/>
              <a:gd name="connsiteY76" fmla="*/ 265256 h 1452563"/>
              <a:gd name="connsiteX77" fmla="*/ 765524 w 1208088"/>
              <a:gd name="connsiteY77" fmla="*/ 267794 h 1452563"/>
              <a:gd name="connsiteX78" fmla="*/ 761717 w 1208088"/>
              <a:gd name="connsiteY78" fmla="*/ 269698 h 1452563"/>
              <a:gd name="connsiteX79" fmla="*/ 756958 w 1208088"/>
              <a:gd name="connsiteY79" fmla="*/ 270967 h 1452563"/>
              <a:gd name="connsiteX80" fmla="*/ 752200 w 1208088"/>
              <a:gd name="connsiteY80" fmla="*/ 271919 h 1452563"/>
              <a:gd name="connsiteX81" fmla="*/ 756324 w 1208088"/>
              <a:gd name="connsiteY81" fmla="*/ 284611 h 1452563"/>
              <a:gd name="connsiteX82" fmla="*/ 757910 w 1208088"/>
              <a:gd name="connsiteY82" fmla="*/ 289053 h 1452563"/>
              <a:gd name="connsiteX83" fmla="*/ 760448 w 1208088"/>
              <a:gd name="connsiteY83" fmla="*/ 293812 h 1452563"/>
              <a:gd name="connsiteX84" fmla="*/ 763621 w 1208088"/>
              <a:gd name="connsiteY84" fmla="*/ 299206 h 1452563"/>
              <a:gd name="connsiteX85" fmla="*/ 768062 w 1208088"/>
              <a:gd name="connsiteY85" fmla="*/ 304283 h 1452563"/>
              <a:gd name="connsiteX86" fmla="*/ 772504 w 1208088"/>
              <a:gd name="connsiteY86" fmla="*/ 309677 h 1452563"/>
              <a:gd name="connsiteX87" fmla="*/ 777580 w 1208088"/>
              <a:gd name="connsiteY87" fmla="*/ 315706 h 1452563"/>
              <a:gd name="connsiteX88" fmla="*/ 783608 w 1208088"/>
              <a:gd name="connsiteY88" fmla="*/ 321417 h 1452563"/>
              <a:gd name="connsiteX89" fmla="*/ 789952 w 1208088"/>
              <a:gd name="connsiteY89" fmla="*/ 327445 h 1452563"/>
              <a:gd name="connsiteX90" fmla="*/ 796615 w 1208088"/>
              <a:gd name="connsiteY90" fmla="*/ 333791 h 1452563"/>
              <a:gd name="connsiteX91" fmla="*/ 803912 w 1208088"/>
              <a:gd name="connsiteY91" fmla="*/ 339820 h 1452563"/>
              <a:gd name="connsiteX92" fmla="*/ 819774 w 1208088"/>
              <a:gd name="connsiteY92" fmla="*/ 353146 h 1452563"/>
              <a:gd name="connsiteX93" fmla="*/ 836588 w 1208088"/>
              <a:gd name="connsiteY93" fmla="*/ 366155 h 1452563"/>
              <a:gd name="connsiteX94" fmla="*/ 854672 w 1208088"/>
              <a:gd name="connsiteY94" fmla="*/ 379798 h 1452563"/>
              <a:gd name="connsiteX95" fmla="*/ 891472 w 1208088"/>
              <a:gd name="connsiteY95" fmla="*/ 407720 h 1452563"/>
              <a:gd name="connsiteX96" fmla="*/ 928274 w 1208088"/>
              <a:gd name="connsiteY96" fmla="*/ 435008 h 1452563"/>
              <a:gd name="connsiteX97" fmla="*/ 945405 w 1208088"/>
              <a:gd name="connsiteY97" fmla="*/ 448334 h 1452563"/>
              <a:gd name="connsiteX98" fmla="*/ 961902 w 1208088"/>
              <a:gd name="connsiteY98" fmla="*/ 461343 h 1452563"/>
              <a:gd name="connsiteX99" fmla="*/ 976496 w 1208088"/>
              <a:gd name="connsiteY99" fmla="*/ 474034 h 1452563"/>
              <a:gd name="connsiteX100" fmla="*/ 983158 w 1208088"/>
              <a:gd name="connsiteY100" fmla="*/ 479746 h 1452563"/>
              <a:gd name="connsiteX101" fmla="*/ 989186 w 1208088"/>
              <a:gd name="connsiteY101" fmla="*/ 485457 h 1452563"/>
              <a:gd name="connsiteX102" fmla="*/ 996482 w 1208088"/>
              <a:gd name="connsiteY102" fmla="*/ 493072 h 1452563"/>
              <a:gd name="connsiteX103" fmla="*/ 1003779 w 1208088"/>
              <a:gd name="connsiteY103" fmla="*/ 501004 h 1452563"/>
              <a:gd name="connsiteX104" fmla="*/ 1011393 w 1208088"/>
              <a:gd name="connsiteY104" fmla="*/ 510206 h 1452563"/>
              <a:gd name="connsiteX105" fmla="*/ 1019007 w 1208088"/>
              <a:gd name="connsiteY105" fmla="*/ 519725 h 1452563"/>
              <a:gd name="connsiteX106" fmla="*/ 1026938 w 1208088"/>
              <a:gd name="connsiteY106" fmla="*/ 530830 h 1452563"/>
              <a:gd name="connsiteX107" fmla="*/ 1034552 w 1208088"/>
              <a:gd name="connsiteY107" fmla="*/ 542252 h 1452563"/>
              <a:gd name="connsiteX108" fmla="*/ 1042801 w 1208088"/>
              <a:gd name="connsiteY108" fmla="*/ 554309 h 1452563"/>
              <a:gd name="connsiteX109" fmla="*/ 1050732 w 1208088"/>
              <a:gd name="connsiteY109" fmla="*/ 567318 h 1452563"/>
              <a:gd name="connsiteX110" fmla="*/ 1058663 w 1208088"/>
              <a:gd name="connsiteY110" fmla="*/ 581279 h 1452563"/>
              <a:gd name="connsiteX111" fmla="*/ 1066912 w 1208088"/>
              <a:gd name="connsiteY111" fmla="*/ 595557 h 1452563"/>
              <a:gd name="connsiteX112" fmla="*/ 1074843 w 1208088"/>
              <a:gd name="connsiteY112" fmla="*/ 610153 h 1452563"/>
              <a:gd name="connsiteX113" fmla="*/ 1083092 w 1208088"/>
              <a:gd name="connsiteY113" fmla="*/ 626017 h 1452563"/>
              <a:gd name="connsiteX114" fmla="*/ 1091023 w 1208088"/>
              <a:gd name="connsiteY114" fmla="*/ 641882 h 1452563"/>
              <a:gd name="connsiteX115" fmla="*/ 1098954 w 1208088"/>
              <a:gd name="connsiteY115" fmla="*/ 658698 h 1452563"/>
              <a:gd name="connsiteX116" fmla="*/ 1106568 w 1208088"/>
              <a:gd name="connsiteY116" fmla="*/ 675832 h 1452563"/>
              <a:gd name="connsiteX117" fmla="*/ 1114499 w 1208088"/>
              <a:gd name="connsiteY117" fmla="*/ 693283 h 1452563"/>
              <a:gd name="connsiteX118" fmla="*/ 1122113 w 1208088"/>
              <a:gd name="connsiteY118" fmla="*/ 711369 h 1452563"/>
              <a:gd name="connsiteX119" fmla="*/ 1129727 w 1208088"/>
              <a:gd name="connsiteY119" fmla="*/ 729772 h 1452563"/>
              <a:gd name="connsiteX120" fmla="*/ 1136707 w 1208088"/>
              <a:gd name="connsiteY120" fmla="*/ 748492 h 1452563"/>
              <a:gd name="connsiteX121" fmla="*/ 1143686 w 1208088"/>
              <a:gd name="connsiteY121" fmla="*/ 768164 h 1452563"/>
              <a:gd name="connsiteX122" fmla="*/ 1150348 w 1208088"/>
              <a:gd name="connsiteY122" fmla="*/ 787519 h 1452563"/>
              <a:gd name="connsiteX123" fmla="*/ 1157011 w 1208088"/>
              <a:gd name="connsiteY123" fmla="*/ 807191 h 1452563"/>
              <a:gd name="connsiteX124" fmla="*/ 1163038 w 1208088"/>
              <a:gd name="connsiteY124" fmla="*/ 826863 h 1452563"/>
              <a:gd name="connsiteX125" fmla="*/ 1169066 w 1208088"/>
              <a:gd name="connsiteY125" fmla="*/ 847170 h 1452563"/>
              <a:gd name="connsiteX126" fmla="*/ 1174460 w 1208088"/>
              <a:gd name="connsiteY126" fmla="*/ 867477 h 1452563"/>
              <a:gd name="connsiteX127" fmla="*/ 1179853 w 1208088"/>
              <a:gd name="connsiteY127" fmla="*/ 887783 h 1452563"/>
              <a:gd name="connsiteX128" fmla="*/ 1184929 w 1208088"/>
              <a:gd name="connsiteY128" fmla="*/ 908407 h 1452563"/>
              <a:gd name="connsiteX129" fmla="*/ 1189370 w 1208088"/>
              <a:gd name="connsiteY129" fmla="*/ 929031 h 1452563"/>
              <a:gd name="connsiteX130" fmla="*/ 1193177 w 1208088"/>
              <a:gd name="connsiteY130" fmla="*/ 949655 h 1452563"/>
              <a:gd name="connsiteX131" fmla="*/ 1196667 w 1208088"/>
              <a:gd name="connsiteY131" fmla="*/ 970279 h 1452563"/>
              <a:gd name="connsiteX132" fmla="*/ 1200157 w 1208088"/>
              <a:gd name="connsiteY132" fmla="*/ 990903 h 1452563"/>
              <a:gd name="connsiteX133" fmla="*/ 1202695 w 1208088"/>
              <a:gd name="connsiteY133" fmla="*/ 1011845 h 1452563"/>
              <a:gd name="connsiteX134" fmla="*/ 1204916 w 1208088"/>
              <a:gd name="connsiteY134" fmla="*/ 1032151 h 1452563"/>
              <a:gd name="connsiteX135" fmla="*/ 1206502 w 1208088"/>
              <a:gd name="connsiteY135" fmla="*/ 1052458 h 1452563"/>
              <a:gd name="connsiteX136" fmla="*/ 1207454 w 1208088"/>
              <a:gd name="connsiteY136" fmla="*/ 1072447 h 1452563"/>
              <a:gd name="connsiteX137" fmla="*/ 1208088 w 1208088"/>
              <a:gd name="connsiteY137" fmla="*/ 1092437 h 1452563"/>
              <a:gd name="connsiteX138" fmla="*/ 1207771 w 1208088"/>
              <a:gd name="connsiteY138" fmla="*/ 1112426 h 1452563"/>
              <a:gd name="connsiteX139" fmla="*/ 1207136 w 1208088"/>
              <a:gd name="connsiteY139" fmla="*/ 1131781 h 1452563"/>
              <a:gd name="connsiteX140" fmla="*/ 1205867 w 1208088"/>
              <a:gd name="connsiteY140" fmla="*/ 1151453 h 1452563"/>
              <a:gd name="connsiteX141" fmla="*/ 1203646 w 1208088"/>
              <a:gd name="connsiteY141" fmla="*/ 1170173 h 1452563"/>
              <a:gd name="connsiteX142" fmla="*/ 1201108 w 1208088"/>
              <a:gd name="connsiteY142" fmla="*/ 1188893 h 1452563"/>
              <a:gd name="connsiteX143" fmla="*/ 1199522 w 1208088"/>
              <a:gd name="connsiteY143" fmla="*/ 1197778 h 1452563"/>
              <a:gd name="connsiteX144" fmla="*/ 1197302 w 1208088"/>
              <a:gd name="connsiteY144" fmla="*/ 1206979 h 1452563"/>
              <a:gd name="connsiteX145" fmla="*/ 1195398 w 1208088"/>
              <a:gd name="connsiteY145" fmla="*/ 1215863 h 1452563"/>
              <a:gd name="connsiteX146" fmla="*/ 1193177 w 1208088"/>
              <a:gd name="connsiteY146" fmla="*/ 1224747 h 1452563"/>
              <a:gd name="connsiteX147" fmla="*/ 1190956 w 1208088"/>
              <a:gd name="connsiteY147" fmla="*/ 1233314 h 1452563"/>
              <a:gd name="connsiteX148" fmla="*/ 1188418 w 1208088"/>
              <a:gd name="connsiteY148" fmla="*/ 1242199 h 1452563"/>
              <a:gd name="connsiteX149" fmla="*/ 1185563 w 1208088"/>
              <a:gd name="connsiteY149" fmla="*/ 1250448 h 1452563"/>
              <a:gd name="connsiteX150" fmla="*/ 1182708 w 1208088"/>
              <a:gd name="connsiteY150" fmla="*/ 1259015 h 1452563"/>
              <a:gd name="connsiteX151" fmla="*/ 1179218 w 1208088"/>
              <a:gd name="connsiteY151" fmla="*/ 1266947 h 1452563"/>
              <a:gd name="connsiteX152" fmla="*/ 1175728 w 1208088"/>
              <a:gd name="connsiteY152" fmla="*/ 1275197 h 1452563"/>
              <a:gd name="connsiteX153" fmla="*/ 1172239 w 1208088"/>
              <a:gd name="connsiteY153" fmla="*/ 1283129 h 1452563"/>
              <a:gd name="connsiteX154" fmla="*/ 1168749 w 1208088"/>
              <a:gd name="connsiteY154" fmla="*/ 1291062 h 1452563"/>
              <a:gd name="connsiteX155" fmla="*/ 1164625 w 1208088"/>
              <a:gd name="connsiteY155" fmla="*/ 1298677 h 1452563"/>
              <a:gd name="connsiteX156" fmla="*/ 1160183 w 1208088"/>
              <a:gd name="connsiteY156" fmla="*/ 1305974 h 1452563"/>
              <a:gd name="connsiteX157" fmla="*/ 1155742 w 1208088"/>
              <a:gd name="connsiteY157" fmla="*/ 1313589 h 1452563"/>
              <a:gd name="connsiteX158" fmla="*/ 1151300 w 1208088"/>
              <a:gd name="connsiteY158" fmla="*/ 1320570 h 1452563"/>
              <a:gd name="connsiteX159" fmla="*/ 1146542 w 1208088"/>
              <a:gd name="connsiteY159" fmla="*/ 1327867 h 1452563"/>
              <a:gd name="connsiteX160" fmla="*/ 1141148 w 1208088"/>
              <a:gd name="connsiteY160" fmla="*/ 1334531 h 1452563"/>
              <a:gd name="connsiteX161" fmla="*/ 1135755 w 1208088"/>
              <a:gd name="connsiteY161" fmla="*/ 1341194 h 1452563"/>
              <a:gd name="connsiteX162" fmla="*/ 1130362 w 1208088"/>
              <a:gd name="connsiteY162" fmla="*/ 1347857 h 1452563"/>
              <a:gd name="connsiteX163" fmla="*/ 1124334 w 1208088"/>
              <a:gd name="connsiteY163" fmla="*/ 1354203 h 1452563"/>
              <a:gd name="connsiteX164" fmla="*/ 1118306 w 1208088"/>
              <a:gd name="connsiteY164" fmla="*/ 1360548 h 1452563"/>
              <a:gd name="connsiteX165" fmla="*/ 1112278 w 1208088"/>
              <a:gd name="connsiteY165" fmla="*/ 1366577 h 1452563"/>
              <a:gd name="connsiteX166" fmla="*/ 1105299 w 1208088"/>
              <a:gd name="connsiteY166" fmla="*/ 1372288 h 1452563"/>
              <a:gd name="connsiteX167" fmla="*/ 1098637 w 1208088"/>
              <a:gd name="connsiteY167" fmla="*/ 1378000 h 1452563"/>
              <a:gd name="connsiteX168" fmla="*/ 1091657 w 1208088"/>
              <a:gd name="connsiteY168" fmla="*/ 1383394 h 1452563"/>
              <a:gd name="connsiteX169" fmla="*/ 1084360 w 1208088"/>
              <a:gd name="connsiteY169" fmla="*/ 1388470 h 1452563"/>
              <a:gd name="connsiteX170" fmla="*/ 1076746 w 1208088"/>
              <a:gd name="connsiteY170" fmla="*/ 1393230 h 1452563"/>
              <a:gd name="connsiteX171" fmla="*/ 1068815 w 1208088"/>
              <a:gd name="connsiteY171" fmla="*/ 1398306 h 1452563"/>
              <a:gd name="connsiteX172" fmla="*/ 1061201 w 1208088"/>
              <a:gd name="connsiteY172" fmla="*/ 1402748 h 1452563"/>
              <a:gd name="connsiteX173" fmla="*/ 1052636 w 1208088"/>
              <a:gd name="connsiteY173" fmla="*/ 1407190 h 1452563"/>
              <a:gd name="connsiteX174" fmla="*/ 1044070 w 1208088"/>
              <a:gd name="connsiteY174" fmla="*/ 1411633 h 1452563"/>
              <a:gd name="connsiteX175" fmla="*/ 1035187 w 1208088"/>
              <a:gd name="connsiteY175" fmla="*/ 1415440 h 1452563"/>
              <a:gd name="connsiteX176" fmla="*/ 1025986 w 1208088"/>
              <a:gd name="connsiteY176" fmla="*/ 1418930 h 1452563"/>
              <a:gd name="connsiteX177" fmla="*/ 1016469 w 1208088"/>
              <a:gd name="connsiteY177" fmla="*/ 1422420 h 1452563"/>
              <a:gd name="connsiteX178" fmla="*/ 1006634 w 1208088"/>
              <a:gd name="connsiteY178" fmla="*/ 1425593 h 1452563"/>
              <a:gd name="connsiteX179" fmla="*/ 996800 w 1208088"/>
              <a:gd name="connsiteY179" fmla="*/ 1428766 h 1452563"/>
              <a:gd name="connsiteX180" fmla="*/ 986330 w 1208088"/>
              <a:gd name="connsiteY180" fmla="*/ 1431305 h 1452563"/>
              <a:gd name="connsiteX181" fmla="*/ 976178 w 1208088"/>
              <a:gd name="connsiteY181" fmla="*/ 1433843 h 1452563"/>
              <a:gd name="connsiteX182" fmla="*/ 965074 w 1208088"/>
              <a:gd name="connsiteY182" fmla="*/ 1436064 h 1452563"/>
              <a:gd name="connsiteX183" fmla="*/ 953971 w 1208088"/>
              <a:gd name="connsiteY183" fmla="*/ 1437968 h 1452563"/>
              <a:gd name="connsiteX184" fmla="*/ 942550 w 1208088"/>
              <a:gd name="connsiteY184" fmla="*/ 1439554 h 1452563"/>
              <a:gd name="connsiteX185" fmla="*/ 930812 w 1208088"/>
              <a:gd name="connsiteY185" fmla="*/ 1440823 h 1452563"/>
              <a:gd name="connsiteX186" fmla="*/ 918756 w 1208088"/>
              <a:gd name="connsiteY186" fmla="*/ 1442093 h 1452563"/>
              <a:gd name="connsiteX187" fmla="*/ 906383 w 1208088"/>
              <a:gd name="connsiteY187" fmla="*/ 1443044 h 1452563"/>
              <a:gd name="connsiteX188" fmla="*/ 893693 w 1208088"/>
              <a:gd name="connsiteY188" fmla="*/ 1443362 h 1452563"/>
              <a:gd name="connsiteX189" fmla="*/ 740144 w 1208088"/>
              <a:gd name="connsiteY189" fmla="*/ 1448756 h 1452563"/>
              <a:gd name="connsiteX190" fmla="*/ 652583 w 1208088"/>
              <a:gd name="connsiteY190" fmla="*/ 1451611 h 1452563"/>
              <a:gd name="connsiteX191" fmla="*/ 613244 w 1208088"/>
              <a:gd name="connsiteY191" fmla="*/ 1452563 h 1452563"/>
              <a:gd name="connsiteX192" fmla="*/ 604044 w 1208088"/>
              <a:gd name="connsiteY192" fmla="*/ 1452563 h 1452563"/>
              <a:gd name="connsiteX193" fmla="*/ 595161 w 1208088"/>
              <a:gd name="connsiteY193" fmla="*/ 1452563 h 1452563"/>
              <a:gd name="connsiteX194" fmla="*/ 555505 w 1208088"/>
              <a:gd name="connsiteY194" fmla="*/ 1451611 h 1452563"/>
              <a:gd name="connsiteX195" fmla="*/ 467944 w 1208088"/>
              <a:gd name="connsiteY195" fmla="*/ 1448756 h 1452563"/>
              <a:gd name="connsiteX196" fmla="*/ 314395 w 1208088"/>
              <a:gd name="connsiteY196" fmla="*/ 1443362 h 1452563"/>
              <a:gd name="connsiteX197" fmla="*/ 302022 w 1208088"/>
              <a:gd name="connsiteY197" fmla="*/ 1443044 h 1452563"/>
              <a:gd name="connsiteX198" fmla="*/ 289332 w 1208088"/>
              <a:gd name="connsiteY198" fmla="*/ 1442093 h 1452563"/>
              <a:gd name="connsiteX199" fmla="*/ 277276 w 1208088"/>
              <a:gd name="connsiteY199" fmla="*/ 1440823 h 1452563"/>
              <a:gd name="connsiteX200" fmla="*/ 265856 w 1208088"/>
              <a:gd name="connsiteY200" fmla="*/ 1439554 h 1452563"/>
              <a:gd name="connsiteX201" fmla="*/ 254117 w 1208088"/>
              <a:gd name="connsiteY201" fmla="*/ 1437968 h 1452563"/>
              <a:gd name="connsiteX202" fmla="*/ 243014 w 1208088"/>
              <a:gd name="connsiteY202" fmla="*/ 1436064 h 1452563"/>
              <a:gd name="connsiteX203" fmla="*/ 232227 w 1208088"/>
              <a:gd name="connsiteY203" fmla="*/ 1433843 h 1452563"/>
              <a:gd name="connsiteX204" fmla="*/ 221758 w 1208088"/>
              <a:gd name="connsiteY204" fmla="*/ 1431305 h 1452563"/>
              <a:gd name="connsiteX205" fmla="*/ 211288 w 1208088"/>
              <a:gd name="connsiteY205" fmla="*/ 1428766 h 1452563"/>
              <a:gd name="connsiteX206" fmla="*/ 201454 w 1208088"/>
              <a:gd name="connsiteY206" fmla="*/ 1425593 h 1452563"/>
              <a:gd name="connsiteX207" fmla="*/ 191619 w 1208088"/>
              <a:gd name="connsiteY207" fmla="*/ 1422420 h 1452563"/>
              <a:gd name="connsiteX208" fmla="*/ 182419 w 1208088"/>
              <a:gd name="connsiteY208" fmla="*/ 1418930 h 1452563"/>
              <a:gd name="connsiteX209" fmla="*/ 172901 w 1208088"/>
              <a:gd name="connsiteY209" fmla="*/ 1415440 h 1452563"/>
              <a:gd name="connsiteX210" fmla="*/ 164336 w 1208088"/>
              <a:gd name="connsiteY210" fmla="*/ 1411633 h 1452563"/>
              <a:gd name="connsiteX211" fmla="*/ 155452 w 1208088"/>
              <a:gd name="connsiteY211" fmla="*/ 1407190 h 1452563"/>
              <a:gd name="connsiteX212" fmla="*/ 147521 w 1208088"/>
              <a:gd name="connsiteY212" fmla="*/ 1402748 h 1452563"/>
              <a:gd name="connsiteX213" fmla="*/ 139273 w 1208088"/>
              <a:gd name="connsiteY213" fmla="*/ 1398306 h 1452563"/>
              <a:gd name="connsiteX214" fmla="*/ 131342 w 1208088"/>
              <a:gd name="connsiteY214" fmla="*/ 1393230 h 1452563"/>
              <a:gd name="connsiteX215" fmla="*/ 123728 w 1208088"/>
              <a:gd name="connsiteY215" fmla="*/ 1388470 h 1452563"/>
              <a:gd name="connsiteX216" fmla="*/ 116431 w 1208088"/>
              <a:gd name="connsiteY216" fmla="*/ 1383394 h 1452563"/>
              <a:gd name="connsiteX217" fmla="*/ 109768 w 1208088"/>
              <a:gd name="connsiteY217" fmla="*/ 1378000 h 1452563"/>
              <a:gd name="connsiteX218" fmla="*/ 102789 w 1208088"/>
              <a:gd name="connsiteY218" fmla="*/ 1372288 h 1452563"/>
              <a:gd name="connsiteX219" fmla="*/ 96127 w 1208088"/>
              <a:gd name="connsiteY219" fmla="*/ 1366577 h 1452563"/>
              <a:gd name="connsiteX220" fmla="*/ 89782 w 1208088"/>
              <a:gd name="connsiteY220" fmla="*/ 1360548 h 1452563"/>
              <a:gd name="connsiteX221" fmla="*/ 83754 w 1208088"/>
              <a:gd name="connsiteY221" fmla="*/ 1354203 h 1452563"/>
              <a:gd name="connsiteX222" fmla="*/ 78044 w 1208088"/>
              <a:gd name="connsiteY222" fmla="*/ 1347857 h 1452563"/>
              <a:gd name="connsiteX223" fmla="*/ 72333 w 1208088"/>
              <a:gd name="connsiteY223" fmla="*/ 1341194 h 1452563"/>
              <a:gd name="connsiteX224" fmla="*/ 66940 w 1208088"/>
              <a:gd name="connsiteY224" fmla="*/ 1334531 h 1452563"/>
              <a:gd name="connsiteX225" fmla="*/ 61864 w 1208088"/>
              <a:gd name="connsiteY225" fmla="*/ 1327867 h 1452563"/>
              <a:gd name="connsiteX226" fmla="*/ 56788 w 1208088"/>
              <a:gd name="connsiteY226" fmla="*/ 1320570 h 1452563"/>
              <a:gd name="connsiteX227" fmla="*/ 52346 w 1208088"/>
              <a:gd name="connsiteY227" fmla="*/ 1313589 h 1452563"/>
              <a:gd name="connsiteX228" fmla="*/ 47905 w 1208088"/>
              <a:gd name="connsiteY228" fmla="*/ 1305974 h 1452563"/>
              <a:gd name="connsiteX229" fmla="*/ 43780 w 1208088"/>
              <a:gd name="connsiteY229" fmla="*/ 1298677 h 1452563"/>
              <a:gd name="connsiteX230" fmla="*/ 39339 w 1208088"/>
              <a:gd name="connsiteY230" fmla="*/ 1291062 h 1452563"/>
              <a:gd name="connsiteX231" fmla="*/ 35849 w 1208088"/>
              <a:gd name="connsiteY231" fmla="*/ 1283129 h 1452563"/>
              <a:gd name="connsiteX232" fmla="*/ 32360 w 1208088"/>
              <a:gd name="connsiteY232" fmla="*/ 1275197 h 1452563"/>
              <a:gd name="connsiteX233" fmla="*/ 28870 w 1208088"/>
              <a:gd name="connsiteY233" fmla="*/ 1266947 h 1452563"/>
              <a:gd name="connsiteX234" fmla="*/ 25697 w 1208088"/>
              <a:gd name="connsiteY234" fmla="*/ 1259015 h 1452563"/>
              <a:gd name="connsiteX235" fmla="*/ 22525 w 1208088"/>
              <a:gd name="connsiteY235" fmla="*/ 1250448 h 1452563"/>
              <a:gd name="connsiteX236" fmla="*/ 19670 w 1208088"/>
              <a:gd name="connsiteY236" fmla="*/ 1242199 h 1452563"/>
              <a:gd name="connsiteX237" fmla="*/ 17132 w 1208088"/>
              <a:gd name="connsiteY237" fmla="*/ 1233314 h 1452563"/>
              <a:gd name="connsiteX238" fmla="*/ 14911 w 1208088"/>
              <a:gd name="connsiteY238" fmla="*/ 1224747 h 1452563"/>
              <a:gd name="connsiteX239" fmla="*/ 12690 w 1208088"/>
              <a:gd name="connsiteY239" fmla="*/ 1215863 h 1452563"/>
              <a:gd name="connsiteX240" fmla="*/ 10786 w 1208088"/>
              <a:gd name="connsiteY240" fmla="*/ 1206979 h 1452563"/>
              <a:gd name="connsiteX241" fmla="*/ 8883 w 1208088"/>
              <a:gd name="connsiteY241" fmla="*/ 1197778 h 1452563"/>
              <a:gd name="connsiteX242" fmla="*/ 7297 w 1208088"/>
              <a:gd name="connsiteY242" fmla="*/ 1188893 h 1452563"/>
              <a:gd name="connsiteX243" fmla="*/ 4442 w 1208088"/>
              <a:gd name="connsiteY243" fmla="*/ 1170173 h 1452563"/>
              <a:gd name="connsiteX244" fmla="*/ 2221 w 1208088"/>
              <a:gd name="connsiteY244" fmla="*/ 1151453 h 1452563"/>
              <a:gd name="connsiteX245" fmla="*/ 952 w 1208088"/>
              <a:gd name="connsiteY245" fmla="*/ 1131781 h 1452563"/>
              <a:gd name="connsiteX246" fmla="*/ 317 w 1208088"/>
              <a:gd name="connsiteY246" fmla="*/ 1112426 h 1452563"/>
              <a:gd name="connsiteX247" fmla="*/ 0 w 1208088"/>
              <a:gd name="connsiteY247" fmla="*/ 1092437 h 1452563"/>
              <a:gd name="connsiteX248" fmla="*/ 634 w 1208088"/>
              <a:gd name="connsiteY248" fmla="*/ 1072447 h 1452563"/>
              <a:gd name="connsiteX249" fmla="*/ 1586 w 1208088"/>
              <a:gd name="connsiteY249" fmla="*/ 1052458 h 1452563"/>
              <a:gd name="connsiteX250" fmla="*/ 3172 w 1208088"/>
              <a:gd name="connsiteY250" fmla="*/ 1032151 h 1452563"/>
              <a:gd name="connsiteX251" fmla="*/ 5393 w 1208088"/>
              <a:gd name="connsiteY251" fmla="*/ 1011845 h 1452563"/>
              <a:gd name="connsiteX252" fmla="*/ 8248 w 1208088"/>
              <a:gd name="connsiteY252" fmla="*/ 990903 h 1452563"/>
              <a:gd name="connsiteX253" fmla="*/ 11421 w 1208088"/>
              <a:gd name="connsiteY253" fmla="*/ 970279 h 1452563"/>
              <a:gd name="connsiteX254" fmla="*/ 14911 w 1208088"/>
              <a:gd name="connsiteY254" fmla="*/ 949655 h 1452563"/>
              <a:gd name="connsiteX255" fmla="*/ 19035 w 1208088"/>
              <a:gd name="connsiteY255" fmla="*/ 929031 h 1452563"/>
              <a:gd name="connsiteX256" fmla="*/ 23476 w 1208088"/>
              <a:gd name="connsiteY256" fmla="*/ 908407 h 1452563"/>
              <a:gd name="connsiteX257" fmla="*/ 28235 w 1208088"/>
              <a:gd name="connsiteY257" fmla="*/ 887783 h 1452563"/>
              <a:gd name="connsiteX258" fmla="*/ 33628 w 1208088"/>
              <a:gd name="connsiteY258" fmla="*/ 867477 h 1452563"/>
              <a:gd name="connsiteX259" fmla="*/ 39022 w 1208088"/>
              <a:gd name="connsiteY259" fmla="*/ 847170 h 1452563"/>
              <a:gd name="connsiteX260" fmla="*/ 45050 w 1208088"/>
              <a:gd name="connsiteY260" fmla="*/ 826863 h 1452563"/>
              <a:gd name="connsiteX261" fmla="*/ 51077 w 1208088"/>
              <a:gd name="connsiteY261" fmla="*/ 807191 h 1452563"/>
              <a:gd name="connsiteX262" fmla="*/ 58057 w 1208088"/>
              <a:gd name="connsiteY262" fmla="*/ 787519 h 1452563"/>
              <a:gd name="connsiteX263" fmla="*/ 64402 w 1208088"/>
              <a:gd name="connsiteY263" fmla="*/ 768164 h 1452563"/>
              <a:gd name="connsiteX264" fmla="*/ 71381 w 1208088"/>
              <a:gd name="connsiteY264" fmla="*/ 748492 h 1452563"/>
              <a:gd name="connsiteX265" fmla="*/ 78678 w 1208088"/>
              <a:gd name="connsiteY265" fmla="*/ 729772 h 1452563"/>
              <a:gd name="connsiteX266" fmla="*/ 85975 w 1208088"/>
              <a:gd name="connsiteY266" fmla="*/ 711369 h 1452563"/>
              <a:gd name="connsiteX267" fmla="*/ 93906 w 1208088"/>
              <a:gd name="connsiteY267" fmla="*/ 693283 h 1452563"/>
              <a:gd name="connsiteX268" fmla="*/ 101520 w 1208088"/>
              <a:gd name="connsiteY268" fmla="*/ 675832 h 1452563"/>
              <a:gd name="connsiteX269" fmla="*/ 109134 w 1208088"/>
              <a:gd name="connsiteY269" fmla="*/ 658698 h 1452563"/>
              <a:gd name="connsiteX270" fmla="*/ 117065 w 1208088"/>
              <a:gd name="connsiteY270" fmla="*/ 641882 h 1452563"/>
              <a:gd name="connsiteX271" fmla="*/ 124996 w 1208088"/>
              <a:gd name="connsiteY271" fmla="*/ 626017 h 1452563"/>
              <a:gd name="connsiteX272" fmla="*/ 133245 w 1208088"/>
              <a:gd name="connsiteY272" fmla="*/ 610153 h 1452563"/>
              <a:gd name="connsiteX273" fmla="*/ 141176 w 1208088"/>
              <a:gd name="connsiteY273" fmla="*/ 595557 h 1452563"/>
              <a:gd name="connsiteX274" fmla="*/ 149425 w 1208088"/>
              <a:gd name="connsiteY274" fmla="*/ 581279 h 1452563"/>
              <a:gd name="connsiteX275" fmla="*/ 157356 w 1208088"/>
              <a:gd name="connsiteY275" fmla="*/ 567318 h 1452563"/>
              <a:gd name="connsiteX276" fmla="*/ 165604 w 1208088"/>
              <a:gd name="connsiteY276" fmla="*/ 554309 h 1452563"/>
              <a:gd name="connsiteX277" fmla="*/ 173536 w 1208088"/>
              <a:gd name="connsiteY277" fmla="*/ 542252 h 1452563"/>
              <a:gd name="connsiteX278" fmla="*/ 181467 w 1208088"/>
              <a:gd name="connsiteY278" fmla="*/ 530830 h 1452563"/>
              <a:gd name="connsiteX279" fmla="*/ 189081 w 1208088"/>
              <a:gd name="connsiteY279" fmla="*/ 519725 h 1452563"/>
              <a:gd name="connsiteX280" fmla="*/ 197012 w 1208088"/>
              <a:gd name="connsiteY280" fmla="*/ 510206 h 1452563"/>
              <a:gd name="connsiteX281" fmla="*/ 204309 w 1208088"/>
              <a:gd name="connsiteY281" fmla="*/ 501004 h 1452563"/>
              <a:gd name="connsiteX282" fmla="*/ 211606 w 1208088"/>
              <a:gd name="connsiteY282" fmla="*/ 493072 h 1452563"/>
              <a:gd name="connsiteX283" fmla="*/ 218902 w 1208088"/>
              <a:gd name="connsiteY283" fmla="*/ 485457 h 1452563"/>
              <a:gd name="connsiteX284" fmla="*/ 225248 w 1208088"/>
              <a:gd name="connsiteY284" fmla="*/ 479428 h 1452563"/>
              <a:gd name="connsiteX285" fmla="*/ 232862 w 1208088"/>
              <a:gd name="connsiteY285" fmla="*/ 473083 h 1452563"/>
              <a:gd name="connsiteX286" fmla="*/ 248407 w 1208088"/>
              <a:gd name="connsiteY286" fmla="*/ 460074 h 1452563"/>
              <a:gd name="connsiteX287" fmla="*/ 265538 w 1208088"/>
              <a:gd name="connsiteY287" fmla="*/ 446430 h 1452563"/>
              <a:gd name="connsiteX288" fmla="*/ 283622 w 1208088"/>
              <a:gd name="connsiteY288" fmla="*/ 432469 h 1452563"/>
              <a:gd name="connsiteX289" fmla="*/ 322009 w 1208088"/>
              <a:gd name="connsiteY289" fmla="*/ 404548 h 1452563"/>
              <a:gd name="connsiteX290" fmla="*/ 360396 w 1208088"/>
              <a:gd name="connsiteY290" fmla="*/ 375991 h 1452563"/>
              <a:gd name="connsiteX291" fmla="*/ 379114 w 1208088"/>
              <a:gd name="connsiteY291" fmla="*/ 362030 h 1452563"/>
              <a:gd name="connsiteX292" fmla="*/ 396562 w 1208088"/>
              <a:gd name="connsiteY292" fmla="*/ 348387 h 1452563"/>
              <a:gd name="connsiteX293" fmla="*/ 412742 w 1208088"/>
              <a:gd name="connsiteY293" fmla="*/ 335060 h 1452563"/>
              <a:gd name="connsiteX294" fmla="*/ 420039 w 1208088"/>
              <a:gd name="connsiteY294" fmla="*/ 328397 h 1452563"/>
              <a:gd name="connsiteX295" fmla="*/ 427018 w 1208088"/>
              <a:gd name="connsiteY295" fmla="*/ 322369 h 1452563"/>
              <a:gd name="connsiteX296" fmla="*/ 433364 w 1208088"/>
              <a:gd name="connsiteY296" fmla="*/ 316340 h 1452563"/>
              <a:gd name="connsiteX297" fmla="*/ 439391 w 1208088"/>
              <a:gd name="connsiteY297" fmla="*/ 309994 h 1452563"/>
              <a:gd name="connsiteX298" fmla="*/ 444784 w 1208088"/>
              <a:gd name="connsiteY298" fmla="*/ 304283 h 1452563"/>
              <a:gd name="connsiteX299" fmla="*/ 449226 w 1208088"/>
              <a:gd name="connsiteY299" fmla="*/ 298572 h 1452563"/>
              <a:gd name="connsiteX300" fmla="*/ 453033 w 1208088"/>
              <a:gd name="connsiteY300" fmla="*/ 293178 h 1452563"/>
              <a:gd name="connsiteX301" fmla="*/ 456523 w 1208088"/>
              <a:gd name="connsiteY301" fmla="*/ 287784 h 1452563"/>
              <a:gd name="connsiteX302" fmla="*/ 459061 w 1208088"/>
              <a:gd name="connsiteY302" fmla="*/ 283024 h 1452563"/>
              <a:gd name="connsiteX303" fmla="*/ 460647 w 1208088"/>
              <a:gd name="connsiteY303" fmla="*/ 277948 h 1452563"/>
              <a:gd name="connsiteX304" fmla="*/ 461282 w 1208088"/>
              <a:gd name="connsiteY304" fmla="*/ 274775 h 1452563"/>
              <a:gd name="connsiteX305" fmla="*/ 461916 w 1208088"/>
              <a:gd name="connsiteY305" fmla="*/ 271919 h 1452563"/>
              <a:gd name="connsiteX306" fmla="*/ 456840 w 1208088"/>
              <a:gd name="connsiteY306" fmla="*/ 270967 h 1452563"/>
              <a:gd name="connsiteX307" fmla="*/ 452081 w 1208088"/>
              <a:gd name="connsiteY307" fmla="*/ 269698 h 1452563"/>
              <a:gd name="connsiteX308" fmla="*/ 448274 w 1208088"/>
              <a:gd name="connsiteY308" fmla="*/ 267794 h 1452563"/>
              <a:gd name="connsiteX309" fmla="*/ 444784 w 1208088"/>
              <a:gd name="connsiteY309" fmla="*/ 265256 h 1452563"/>
              <a:gd name="connsiteX310" fmla="*/ 441929 w 1208088"/>
              <a:gd name="connsiteY310" fmla="*/ 262083 h 1452563"/>
              <a:gd name="connsiteX311" fmla="*/ 440660 w 1208088"/>
              <a:gd name="connsiteY311" fmla="*/ 260497 h 1452563"/>
              <a:gd name="connsiteX312" fmla="*/ 439708 w 1208088"/>
              <a:gd name="connsiteY312" fmla="*/ 258910 h 1452563"/>
              <a:gd name="connsiteX313" fmla="*/ 438757 w 1208088"/>
              <a:gd name="connsiteY313" fmla="*/ 257324 h 1452563"/>
              <a:gd name="connsiteX314" fmla="*/ 438440 w 1208088"/>
              <a:gd name="connsiteY314" fmla="*/ 255420 h 1452563"/>
              <a:gd name="connsiteX315" fmla="*/ 438122 w 1208088"/>
              <a:gd name="connsiteY315" fmla="*/ 253834 h 1452563"/>
              <a:gd name="connsiteX316" fmla="*/ 437488 w 1208088"/>
              <a:gd name="connsiteY316" fmla="*/ 251930 h 1452563"/>
              <a:gd name="connsiteX317" fmla="*/ 438122 w 1208088"/>
              <a:gd name="connsiteY317" fmla="*/ 250026 h 1452563"/>
              <a:gd name="connsiteX318" fmla="*/ 438440 w 1208088"/>
              <a:gd name="connsiteY318" fmla="*/ 248122 h 1452563"/>
              <a:gd name="connsiteX319" fmla="*/ 438757 w 1208088"/>
              <a:gd name="connsiteY319" fmla="*/ 246536 h 1452563"/>
              <a:gd name="connsiteX320" fmla="*/ 439708 w 1208088"/>
              <a:gd name="connsiteY320" fmla="*/ 244315 h 1452563"/>
              <a:gd name="connsiteX321" fmla="*/ 440660 w 1208088"/>
              <a:gd name="connsiteY321" fmla="*/ 242728 h 1452563"/>
              <a:gd name="connsiteX322" fmla="*/ 441929 w 1208088"/>
              <a:gd name="connsiteY322" fmla="*/ 241142 h 1452563"/>
              <a:gd name="connsiteX323" fmla="*/ 444784 w 1208088"/>
              <a:gd name="connsiteY323" fmla="*/ 238286 h 1452563"/>
              <a:gd name="connsiteX324" fmla="*/ 448274 w 1208088"/>
              <a:gd name="connsiteY324" fmla="*/ 236065 h 1452563"/>
              <a:gd name="connsiteX325" fmla="*/ 452081 w 1208088"/>
              <a:gd name="connsiteY325" fmla="*/ 234161 h 1452563"/>
              <a:gd name="connsiteX326" fmla="*/ 456840 w 1208088"/>
              <a:gd name="connsiteY326" fmla="*/ 232575 h 1452563"/>
              <a:gd name="connsiteX327" fmla="*/ 461916 w 1208088"/>
              <a:gd name="connsiteY327" fmla="*/ 231940 h 1452563"/>
              <a:gd name="connsiteX328" fmla="*/ 460647 w 1208088"/>
              <a:gd name="connsiteY328" fmla="*/ 227498 h 1452563"/>
              <a:gd name="connsiteX329" fmla="*/ 459378 w 1208088"/>
              <a:gd name="connsiteY329" fmla="*/ 223374 h 1452563"/>
              <a:gd name="connsiteX330" fmla="*/ 457792 w 1208088"/>
              <a:gd name="connsiteY330" fmla="*/ 219249 h 1452563"/>
              <a:gd name="connsiteX331" fmla="*/ 456206 w 1208088"/>
              <a:gd name="connsiteY331" fmla="*/ 215124 h 1452563"/>
              <a:gd name="connsiteX332" fmla="*/ 451764 w 1208088"/>
              <a:gd name="connsiteY332" fmla="*/ 206874 h 1452563"/>
              <a:gd name="connsiteX333" fmla="*/ 447005 w 1208088"/>
              <a:gd name="connsiteY333" fmla="*/ 198307 h 1452563"/>
              <a:gd name="connsiteX334" fmla="*/ 441295 w 1208088"/>
              <a:gd name="connsiteY334" fmla="*/ 189423 h 1452563"/>
              <a:gd name="connsiteX335" fmla="*/ 434632 w 1208088"/>
              <a:gd name="connsiteY335" fmla="*/ 180222 h 1452563"/>
              <a:gd name="connsiteX336" fmla="*/ 420039 w 1208088"/>
              <a:gd name="connsiteY336" fmla="*/ 159598 h 1452563"/>
              <a:gd name="connsiteX337" fmla="*/ 412108 w 1208088"/>
              <a:gd name="connsiteY337" fmla="*/ 147541 h 1452563"/>
              <a:gd name="connsiteX338" fmla="*/ 403542 w 1208088"/>
              <a:gd name="connsiteY338" fmla="*/ 134532 h 1452563"/>
              <a:gd name="connsiteX339" fmla="*/ 394024 w 1208088"/>
              <a:gd name="connsiteY339" fmla="*/ 120254 h 1452563"/>
              <a:gd name="connsiteX340" fmla="*/ 384190 w 1208088"/>
              <a:gd name="connsiteY340" fmla="*/ 104706 h 1452563"/>
              <a:gd name="connsiteX341" fmla="*/ 374355 w 1208088"/>
              <a:gd name="connsiteY341" fmla="*/ 87573 h 1452563"/>
              <a:gd name="connsiteX342" fmla="*/ 363886 w 1208088"/>
              <a:gd name="connsiteY342" fmla="*/ 68535 h 1452563"/>
              <a:gd name="connsiteX343" fmla="*/ 353099 w 1208088"/>
              <a:gd name="connsiteY343" fmla="*/ 47911 h 1452563"/>
              <a:gd name="connsiteX344" fmla="*/ 341996 w 1208088"/>
              <a:gd name="connsiteY344" fmla="*/ 25066 h 1452563"/>
              <a:gd name="connsiteX345" fmla="*/ 352782 w 1208088"/>
              <a:gd name="connsiteY345" fmla="*/ 20307 h 1452563"/>
              <a:gd name="connsiteX346" fmla="*/ 362617 w 1208088"/>
              <a:gd name="connsiteY346" fmla="*/ 15865 h 1452563"/>
              <a:gd name="connsiteX347" fmla="*/ 372134 w 1208088"/>
              <a:gd name="connsiteY347" fmla="*/ 13009 h 1452563"/>
              <a:gd name="connsiteX348" fmla="*/ 380700 w 1208088"/>
              <a:gd name="connsiteY348" fmla="*/ 11105 h 1452563"/>
              <a:gd name="connsiteX349" fmla="*/ 388948 w 1208088"/>
              <a:gd name="connsiteY349" fmla="*/ 9836 h 1452563"/>
              <a:gd name="connsiteX350" fmla="*/ 396562 w 1208088"/>
              <a:gd name="connsiteY350" fmla="*/ 9519 h 1452563"/>
              <a:gd name="connsiteX351" fmla="*/ 403859 w 1208088"/>
              <a:gd name="connsiteY351" fmla="*/ 9519 h 1452563"/>
              <a:gd name="connsiteX352" fmla="*/ 410522 w 1208088"/>
              <a:gd name="connsiteY352" fmla="*/ 10471 h 1452563"/>
              <a:gd name="connsiteX353" fmla="*/ 416549 w 1208088"/>
              <a:gd name="connsiteY353" fmla="*/ 12057 h 1452563"/>
              <a:gd name="connsiteX354" fmla="*/ 422894 w 1208088"/>
              <a:gd name="connsiteY354" fmla="*/ 14278 h 1452563"/>
              <a:gd name="connsiteX355" fmla="*/ 428288 w 1208088"/>
              <a:gd name="connsiteY355" fmla="*/ 16816 h 1452563"/>
              <a:gd name="connsiteX356" fmla="*/ 433681 w 1208088"/>
              <a:gd name="connsiteY356" fmla="*/ 19989 h 1452563"/>
              <a:gd name="connsiteX357" fmla="*/ 439074 w 1208088"/>
              <a:gd name="connsiteY357" fmla="*/ 23162 h 1452563"/>
              <a:gd name="connsiteX358" fmla="*/ 443833 w 1208088"/>
              <a:gd name="connsiteY358" fmla="*/ 26970 h 1452563"/>
              <a:gd name="connsiteX359" fmla="*/ 448592 w 1208088"/>
              <a:gd name="connsiteY359" fmla="*/ 30777 h 1452563"/>
              <a:gd name="connsiteX360" fmla="*/ 453033 w 1208088"/>
              <a:gd name="connsiteY360" fmla="*/ 34585 h 1452563"/>
              <a:gd name="connsiteX361" fmla="*/ 462550 w 1208088"/>
              <a:gd name="connsiteY361" fmla="*/ 43152 h 1452563"/>
              <a:gd name="connsiteX362" fmla="*/ 471434 w 1208088"/>
              <a:gd name="connsiteY362" fmla="*/ 51401 h 1452563"/>
              <a:gd name="connsiteX363" fmla="*/ 476510 w 1208088"/>
              <a:gd name="connsiteY363" fmla="*/ 55843 h 1452563"/>
              <a:gd name="connsiteX364" fmla="*/ 481268 w 1208088"/>
              <a:gd name="connsiteY364" fmla="*/ 59651 h 1452563"/>
              <a:gd name="connsiteX365" fmla="*/ 486027 w 1208088"/>
              <a:gd name="connsiteY365" fmla="*/ 63141 h 1452563"/>
              <a:gd name="connsiteX366" fmla="*/ 491738 w 1208088"/>
              <a:gd name="connsiteY366" fmla="*/ 66314 h 1452563"/>
              <a:gd name="connsiteX367" fmla="*/ 497131 w 1208088"/>
              <a:gd name="connsiteY367" fmla="*/ 69170 h 1452563"/>
              <a:gd name="connsiteX368" fmla="*/ 502841 w 1208088"/>
              <a:gd name="connsiteY368" fmla="*/ 72025 h 1452563"/>
              <a:gd name="connsiteX369" fmla="*/ 509186 w 1208088"/>
              <a:gd name="connsiteY369" fmla="*/ 73929 h 1452563"/>
              <a:gd name="connsiteX370" fmla="*/ 515531 w 1208088"/>
              <a:gd name="connsiteY370" fmla="*/ 75198 h 1452563"/>
              <a:gd name="connsiteX371" fmla="*/ 522194 w 1208088"/>
              <a:gd name="connsiteY371" fmla="*/ 76150 h 1452563"/>
              <a:gd name="connsiteX372" fmla="*/ 529808 w 1208088"/>
              <a:gd name="connsiteY372" fmla="*/ 76150 h 1452563"/>
              <a:gd name="connsiteX373" fmla="*/ 537739 w 1208088"/>
              <a:gd name="connsiteY373" fmla="*/ 75515 h 1452563"/>
              <a:gd name="connsiteX374" fmla="*/ 546304 w 1208088"/>
              <a:gd name="connsiteY374" fmla="*/ 74246 h 1452563"/>
              <a:gd name="connsiteX375" fmla="*/ 557408 w 1208088"/>
              <a:gd name="connsiteY375" fmla="*/ 68218 h 1452563"/>
              <a:gd name="connsiteX376" fmla="*/ 568195 w 1208088"/>
              <a:gd name="connsiteY376" fmla="*/ 62824 h 1452563"/>
              <a:gd name="connsiteX377" fmla="*/ 587864 w 1208088"/>
              <a:gd name="connsiteY377" fmla="*/ 51719 h 1452563"/>
              <a:gd name="connsiteX378" fmla="*/ 605313 w 1208088"/>
              <a:gd name="connsiteY378" fmla="*/ 41882 h 1452563"/>
              <a:gd name="connsiteX379" fmla="*/ 620858 w 1208088"/>
              <a:gd name="connsiteY379" fmla="*/ 32681 h 1452563"/>
              <a:gd name="connsiteX380" fmla="*/ 635452 w 1208088"/>
              <a:gd name="connsiteY380" fmla="*/ 24749 h 1452563"/>
              <a:gd name="connsiteX381" fmla="*/ 648776 w 1208088"/>
              <a:gd name="connsiteY381" fmla="*/ 17134 h 1452563"/>
              <a:gd name="connsiteX382" fmla="*/ 655438 w 1208088"/>
              <a:gd name="connsiteY382" fmla="*/ 13961 h 1452563"/>
              <a:gd name="connsiteX383" fmla="*/ 661784 w 1208088"/>
              <a:gd name="connsiteY383" fmla="*/ 11422 h 1452563"/>
              <a:gd name="connsiteX384" fmla="*/ 668446 w 1208088"/>
              <a:gd name="connsiteY384" fmla="*/ 8884 h 1452563"/>
              <a:gd name="connsiteX385" fmla="*/ 675108 w 1208088"/>
              <a:gd name="connsiteY385" fmla="*/ 6663 h 1452563"/>
              <a:gd name="connsiteX386" fmla="*/ 682088 w 1208088"/>
              <a:gd name="connsiteY386" fmla="*/ 4759 h 1452563"/>
              <a:gd name="connsiteX387" fmla="*/ 688750 w 1208088"/>
              <a:gd name="connsiteY387" fmla="*/ 3173 h 1452563"/>
              <a:gd name="connsiteX388" fmla="*/ 695729 w 1208088"/>
              <a:gd name="connsiteY388" fmla="*/ 1586 h 1452563"/>
              <a:gd name="connsiteX389" fmla="*/ 703343 w 1208088"/>
              <a:gd name="connsiteY389" fmla="*/ 635 h 1452563"/>
              <a:gd name="connsiteX390" fmla="*/ 710957 w 1208088"/>
              <a:gd name="connsiteY390" fmla="*/ 317 h 145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1208088" h="1452563">
                <a:moveTo>
                  <a:pt x="331068" y="665573"/>
                </a:moveTo>
                <a:cubicBezTo>
                  <a:pt x="331068" y="665573"/>
                  <a:pt x="331068" y="665573"/>
                  <a:pt x="508820" y="932822"/>
                </a:cubicBezTo>
                <a:cubicBezTo>
                  <a:pt x="508820" y="932822"/>
                  <a:pt x="508820" y="932822"/>
                  <a:pt x="369158" y="932822"/>
                </a:cubicBezTo>
                <a:cubicBezTo>
                  <a:pt x="369158" y="932822"/>
                  <a:pt x="369158" y="932822"/>
                  <a:pt x="369158" y="983727"/>
                </a:cubicBezTo>
                <a:cubicBezTo>
                  <a:pt x="369158" y="983727"/>
                  <a:pt x="369158" y="983727"/>
                  <a:pt x="534213" y="983727"/>
                </a:cubicBezTo>
                <a:cubicBezTo>
                  <a:pt x="534213" y="983727"/>
                  <a:pt x="534213" y="983727"/>
                  <a:pt x="534213" y="1034632"/>
                </a:cubicBezTo>
                <a:cubicBezTo>
                  <a:pt x="534213" y="1034632"/>
                  <a:pt x="534213" y="1034632"/>
                  <a:pt x="369158" y="1034632"/>
                </a:cubicBezTo>
                <a:cubicBezTo>
                  <a:pt x="369158" y="1034632"/>
                  <a:pt x="369158" y="1034632"/>
                  <a:pt x="369158" y="1085536"/>
                </a:cubicBezTo>
                <a:cubicBezTo>
                  <a:pt x="369158" y="1085536"/>
                  <a:pt x="369158" y="1085536"/>
                  <a:pt x="534213" y="1085536"/>
                </a:cubicBezTo>
                <a:cubicBezTo>
                  <a:pt x="534213" y="1085536"/>
                  <a:pt x="534213" y="1085536"/>
                  <a:pt x="534213" y="1238250"/>
                </a:cubicBezTo>
                <a:cubicBezTo>
                  <a:pt x="534213" y="1238250"/>
                  <a:pt x="534213" y="1238250"/>
                  <a:pt x="673875" y="1238250"/>
                </a:cubicBezTo>
                <a:cubicBezTo>
                  <a:pt x="673875" y="1238250"/>
                  <a:pt x="673875" y="1238250"/>
                  <a:pt x="673875" y="1085536"/>
                </a:cubicBezTo>
                <a:cubicBezTo>
                  <a:pt x="673875" y="1085536"/>
                  <a:pt x="673875" y="1085536"/>
                  <a:pt x="864324" y="1085536"/>
                </a:cubicBezTo>
                <a:cubicBezTo>
                  <a:pt x="864324" y="1085536"/>
                  <a:pt x="864324" y="1085536"/>
                  <a:pt x="864324" y="1034632"/>
                </a:cubicBezTo>
                <a:cubicBezTo>
                  <a:pt x="864324" y="1034632"/>
                  <a:pt x="864324" y="1034632"/>
                  <a:pt x="673875" y="1034632"/>
                </a:cubicBezTo>
                <a:cubicBezTo>
                  <a:pt x="673875" y="1034632"/>
                  <a:pt x="673875" y="1034632"/>
                  <a:pt x="673875" y="983727"/>
                </a:cubicBezTo>
                <a:cubicBezTo>
                  <a:pt x="673875" y="983727"/>
                  <a:pt x="673875" y="983727"/>
                  <a:pt x="864324" y="983727"/>
                </a:cubicBezTo>
                <a:cubicBezTo>
                  <a:pt x="864324" y="983727"/>
                  <a:pt x="864324" y="983727"/>
                  <a:pt x="864324" y="932822"/>
                </a:cubicBezTo>
                <a:cubicBezTo>
                  <a:pt x="864324" y="932822"/>
                  <a:pt x="864324" y="932822"/>
                  <a:pt x="699268" y="932822"/>
                </a:cubicBezTo>
                <a:cubicBezTo>
                  <a:pt x="699268" y="932822"/>
                  <a:pt x="699268" y="932822"/>
                  <a:pt x="877020" y="665573"/>
                </a:cubicBezTo>
                <a:cubicBezTo>
                  <a:pt x="877020" y="665573"/>
                  <a:pt x="877020" y="665573"/>
                  <a:pt x="737358" y="665573"/>
                </a:cubicBezTo>
                <a:cubicBezTo>
                  <a:pt x="737358" y="665573"/>
                  <a:pt x="737358" y="665573"/>
                  <a:pt x="597696" y="881918"/>
                </a:cubicBezTo>
                <a:cubicBezTo>
                  <a:pt x="597696" y="881918"/>
                  <a:pt x="597696" y="881918"/>
                  <a:pt x="458034" y="665573"/>
                </a:cubicBezTo>
                <a:cubicBezTo>
                  <a:pt x="458034" y="665573"/>
                  <a:pt x="458034" y="665573"/>
                  <a:pt x="331068" y="665573"/>
                </a:cubicBezTo>
                <a:close/>
                <a:moveTo>
                  <a:pt x="719206" y="0"/>
                </a:moveTo>
                <a:lnTo>
                  <a:pt x="727454" y="317"/>
                </a:lnTo>
                <a:lnTo>
                  <a:pt x="736654" y="952"/>
                </a:lnTo>
                <a:lnTo>
                  <a:pt x="746172" y="2538"/>
                </a:lnTo>
                <a:lnTo>
                  <a:pt x="756641" y="4125"/>
                </a:lnTo>
                <a:lnTo>
                  <a:pt x="767428" y="6028"/>
                </a:lnTo>
                <a:lnTo>
                  <a:pt x="778849" y="8567"/>
                </a:lnTo>
                <a:lnTo>
                  <a:pt x="791222" y="11422"/>
                </a:lnTo>
                <a:lnTo>
                  <a:pt x="804546" y="14913"/>
                </a:lnTo>
                <a:lnTo>
                  <a:pt x="818822" y="18720"/>
                </a:lnTo>
                <a:lnTo>
                  <a:pt x="833416" y="23480"/>
                </a:lnTo>
                <a:lnTo>
                  <a:pt x="829609" y="36171"/>
                </a:lnTo>
                <a:lnTo>
                  <a:pt x="825802" y="48228"/>
                </a:lnTo>
                <a:lnTo>
                  <a:pt x="818188" y="70439"/>
                </a:lnTo>
                <a:lnTo>
                  <a:pt x="810256" y="91063"/>
                </a:lnTo>
                <a:lnTo>
                  <a:pt x="802960" y="108831"/>
                </a:lnTo>
                <a:lnTo>
                  <a:pt x="795663" y="125013"/>
                </a:lnTo>
                <a:lnTo>
                  <a:pt x="788684" y="138974"/>
                </a:lnTo>
                <a:lnTo>
                  <a:pt x="782021" y="151983"/>
                </a:lnTo>
                <a:lnTo>
                  <a:pt x="775994" y="163405"/>
                </a:lnTo>
                <a:lnTo>
                  <a:pt x="764572" y="183077"/>
                </a:lnTo>
                <a:lnTo>
                  <a:pt x="760131" y="191644"/>
                </a:lnTo>
                <a:lnTo>
                  <a:pt x="756007" y="200211"/>
                </a:lnTo>
                <a:lnTo>
                  <a:pt x="752517" y="207826"/>
                </a:lnTo>
                <a:lnTo>
                  <a:pt x="749662" y="215759"/>
                </a:lnTo>
                <a:lnTo>
                  <a:pt x="748393" y="219566"/>
                </a:lnTo>
                <a:lnTo>
                  <a:pt x="747441" y="223374"/>
                </a:lnTo>
                <a:lnTo>
                  <a:pt x="746806" y="227181"/>
                </a:lnTo>
                <a:lnTo>
                  <a:pt x="746489" y="231623"/>
                </a:lnTo>
                <a:lnTo>
                  <a:pt x="748076" y="231623"/>
                </a:lnTo>
                <a:lnTo>
                  <a:pt x="750931" y="231623"/>
                </a:lnTo>
                <a:lnTo>
                  <a:pt x="753786" y="231940"/>
                </a:lnTo>
                <a:lnTo>
                  <a:pt x="756324" y="232258"/>
                </a:lnTo>
                <a:lnTo>
                  <a:pt x="758862" y="233210"/>
                </a:lnTo>
                <a:lnTo>
                  <a:pt x="761400" y="233844"/>
                </a:lnTo>
                <a:lnTo>
                  <a:pt x="763621" y="234796"/>
                </a:lnTo>
                <a:lnTo>
                  <a:pt x="765842" y="236065"/>
                </a:lnTo>
                <a:lnTo>
                  <a:pt x="768062" y="237334"/>
                </a:lnTo>
                <a:lnTo>
                  <a:pt x="769966" y="238921"/>
                </a:lnTo>
                <a:lnTo>
                  <a:pt x="771552" y="240190"/>
                </a:lnTo>
                <a:lnTo>
                  <a:pt x="772821" y="242094"/>
                </a:lnTo>
                <a:lnTo>
                  <a:pt x="774090" y="243680"/>
                </a:lnTo>
                <a:lnTo>
                  <a:pt x="775042" y="245901"/>
                </a:lnTo>
                <a:lnTo>
                  <a:pt x="775676" y="247805"/>
                </a:lnTo>
                <a:lnTo>
                  <a:pt x="775994" y="249709"/>
                </a:lnTo>
                <a:lnTo>
                  <a:pt x="776311" y="251930"/>
                </a:lnTo>
                <a:lnTo>
                  <a:pt x="776311" y="253834"/>
                </a:lnTo>
                <a:lnTo>
                  <a:pt x="775676" y="255420"/>
                </a:lnTo>
                <a:lnTo>
                  <a:pt x="775359" y="257324"/>
                </a:lnTo>
                <a:lnTo>
                  <a:pt x="774407" y="258910"/>
                </a:lnTo>
                <a:lnTo>
                  <a:pt x="773456" y="260497"/>
                </a:lnTo>
                <a:lnTo>
                  <a:pt x="772186" y="262083"/>
                </a:lnTo>
                <a:lnTo>
                  <a:pt x="769331" y="265256"/>
                </a:lnTo>
                <a:lnTo>
                  <a:pt x="765524" y="267794"/>
                </a:lnTo>
                <a:lnTo>
                  <a:pt x="761717" y="269698"/>
                </a:lnTo>
                <a:lnTo>
                  <a:pt x="756958" y="270967"/>
                </a:lnTo>
                <a:lnTo>
                  <a:pt x="752200" y="271919"/>
                </a:lnTo>
                <a:lnTo>
                  <a:pt x="756324" y="284611"/>
                </a:lnTo>
                <a:lnTo>
                  <a:pt x="757910" y="289053"/>
                </a:lnTo>
                <a:lnTo>
                  <a:pt x="760448" y="293812"/>
                </a:lnTo>
                <a:lnTo>
                  <a:pt x="763621" y="299206"/>
                </a:lnTo>
                <a:lnTo>
                  <a:pt x="768062" y="304283"/>
                </a:lnTo>
                <a:lnTo>
                  <a:pt x="772504" y="309677"/>
                </a:lnTo>
                <a:lnTo>
                  <a:pt x="777580" y="315706"/>
                </a:lnTo>
                <a:lnTo>
                  <a:pt x="783608" y="321417"/>
                </a:lnTo>
                <a:lnTo>
                  <a:pt x="789952" y="327445"/>
                </a:lnTo>
                <a:lnTo>
                  <a:pt x="796615" y="333791"/>
                </a:lnTo>
                <a:lnTo>
                  <a:pt x="803912" y="339820"/>
                </a:lnTo>
                <a:lnTo>
                  <a:pt x="819774" y="353146"/>
                </a:lnTo>
                <a:lnTo>
                  <a:pt x="836588" y="366155"/>
                </a:lnTo>
                <a:lnTo>
                  <a:pt x="854672" y="379798"/>
                </a:lnTo>
                <a:lnTo>
                  <a:pt x="891472" y="407720"/>
                </a:lnTo>
                <a:lnTo>
                  <a:pt x="928274" y="435008"/>
                </a:lnTo>
                <a:lnTo>
                  <a:pt x="945405" y="448334"/>
                </a:lnTo>
                <a:lnTo>
                  <a:pt x="961902" y="461343"/>
                </a:lnTo>
                <a:lnTo>
                  <a:pt x="976496" y="474034"/>
                </a:lnTo>
                <a:lnTo>
                  <a:pt x="983158" y="479746"/>
                </a:lnTo>
                <a:lnTo>
                  <a:pt x="989186" y="485457"/>
                </a:lnTo>
                <a:lnTo>
                  <a:pt x="996482" y="493072"/>
                </a:lnTo>
                <a:lnTo>
                  <a:pt x="1003779" y="501004"/>
                </a:lnTo>
                <a:lnTo>
                  <a:pt x="1011393" y="510206"/>
                </a:lnTo>
                <a:lnTo>
                  <a:pt x="1019007" y="519725"/>
                </a:lnTo>
                <a:lnTo>
                  <a:pt x="1026938" y="530830"/>
                </a:lnTo>
                <a:lnTo>
                  <a:pt x="1034552" y="542252"/>
                </a:lnTo>
                <a:lnTo>
                  <a:pt x="1042801" y="554309"/>
                </a:lnTo>
                <a:lnTo>
                  <a:pt x="1050732" y="567318"/>
                </a:lnTo>
                <a:lnTo>
                  <a:pt x="1058663" y="581279"/>
                </a:lnTo>
                <a:lnTo>
                  <a:pt x="1066912" y="595557"/>
                </a:lnTo>
                <a:lnTo>
                  <a:pt x="1074843" y="610153"/>
                </a:lnTo>
                <a:lnTo>
                  <a:pt x="1083092" y="626017"/>
                </a:lnTo>
                <a:lnTo>
                  <a:pt x="1091023" y="641882"/>
                </a:lnTo>
                <a:lnTo>
                  <a:pt x="1098954" y="658698"/>
                </a:lnTo>
                <a:lnTo>
                  <a:pt x="1106568" y="675832"/>
                </a:lnTo>
                <a:lnTo>
                  <a:pt x="1114499" y="693283"/>
                </a:lnTo>
                <a:lnTo>
                  <a:pt x="1122113" y="711369"/>
                </a:lnTo>
                <a:lnTo>
                  <a:pt x="1129727" y="729772"/>
                </a:lnTo>
                <a:lnTo>
                  <a:pt x="1136707" y="748492"/>
                </a:lnTo>
                <a:lnTo>
                  <a:pt x="1143686" y="768164"/>
                </a:lnTo>
                <a:lnTo>
                  <a:pt x="1150348" y="787519"/>
                </a:lnTo>
                <a:lnTo>
                  <a:pt x="1157011" y="807191"/>
                </a:lnTo>
                <a:lnTo>
                  <a:pt x="1163038" y="826863"/>
                </a:lnTo>
                <a:lnTo>
                  <a:pt x="1169066" y="847170"/>
                </a:lnTo>
                <a:lnTo>
                  <a:pt x="1174460" y="867477"/>
                </a:lnTo>
                <a:lnTo>
                  <a:pt x="1179853" y="887783"/>
                </a:lnTo>
                <a:lnTo>
                  <a:pt x="1184929" y="908407"/>
                </a:lnTo>
                <a:lnTo>
                  <a:pt x="1189370" y="929031"/>
                </a:lnTo>
                <a:lnTo>
                  <a:pt x="1193177" y="949655"/>
                </a:lnTo>
                <a:lnTo>
                  <a:pt x="1196667" y="970279"/>
                </a:lnTo>
                <a:lnTo>
                  <a:pt x="1200157" y="990903"/>
                </a:lnTo>
                <a:lnTo>
                  <a:pt x="1202695" y="1011845"/>
                </a:lnTo>
                <a:lnTo>
                  <a:pt x="1204916" y="1032151"/>
                </a:lnTo>
                <a:lnTo>
                  <a:pt x="1206502" y="1052458"/>
                </a:lnTo>
                <a:lnTo>
                  <a:pt x="1207454" y="1072447"/>
                </a:lnTo>
                <a:lnTo>
                  <a:pt x="1208088" y="1092437"/>
                </a:lnTo>
                <a:lnTo>
                  <a:pt x="1207771" y="1112426"/>
                </a:lnTo>
                <a:lnTo>
                  <a:pt x="1207136" y="1131781"/>
                </a:lnTo>
                <a:lnTo>
                  <a:pt x="1205867" y="1151453"/>
                </a:lnTo>
                <a:lnTo>
                  <a:pt x="1203646" y="1170173"/>
                </a:lnTo>
                <a:lnTo>
                  <a:pt x="1201108" y="1188893"/>
                </a:lnTo>
                <a:lnTo>
                  <a:pt x="1199522" y="1197778"/>
                </a:lnTo>
                <a:lnTo>
                  <a:pt x="1197302" y="1206979"/>
                </a:lnTo>
                <a:lnTo>
                  <a:pt x="1195398" y="1215863"/>
                </a:lnTo>
                <a:lnTo>
                  <a:pt x="1193177" y="1224747"/>
                </a:lnTo>
                <a:lnTo>
                  <a:pt x="1190956" y="1233314"/>
                </a:lnTo>
                <a:lnTo>
                  <a:pt x="1188418" y="1242199"/>
                </a:lnTo>
                <a:lnTo>
                  <a:pt x="1185563" y="1250448"/>
                </a:lnTo>
                <a:lnTo>
                  <a:pt x="1182708" y="1259015"/>
                </a:lnTo>
                <a:lnTo>
                  <a:pt x="1179218" y="1266947"/>
                </a:lnTo>
                <a:lnTo>
                  <a:pt x="1175728" y="1275197"/>
                </a:lnTo>
                <a:lnTo>
                  <a:pt x="1172239" y="1283129"/>
                </a:lnTo>
                <a:lnTo>
                  <a:pt x="1168749" y="1291062"/>
                </a:lnTo>
                <a:lnTo>
                  <a:pt x="1164625" y="1298677"/>
                </a:lnTo>
                <a:lnTo>
                  <a:pt x="1160183" y="1305974"/>
                </a:lnTo>
                <a:lnTo>
                  <a:pt x="1155742" y="1313589"/>
                </a:lnTo>
                <a:lnTo>
                  <a:pt x="1151300" y="1320570"/>
                </a:lnTo>
                <a:lnTo>
                  <a:pt x="1146542" y="1327867"/>
                </a:lnTo>
                <a:lnTo>
                  <a:pt x="1141148" y="1334531"/>
                </a:lnTo>
                <a:lnTo>
                  <a:pt x="1135755" y="1341194"/>
                </a:lnTo>
                <a:lnTo>
                  <a:pt x="1130362" y="1347857"/>
                </a:lnTo>
                <a:lnTo>
                  <a:pt x="1124334" y="1354203"/>
                </a:lnTo>
                <a:lnTo>
                  <a:pt x="1118306" y="1360548"/>
                </a:lnTo>
                <a:lnTo>
                  <a:pt x="1112278" y="1366577"/>
                </a:lnTo>
                <a:lnTo>
                  <a:pt x="1105299" y="1372288"/>
                </a:lnTo>
                <a:lnTo>
                  <a:pt x="1098637" y="1378000"/>
                </a:lnTo>
                <a:lnTo>
                  <a:pt x="1091657" y="1383394"/>
                </a:lnTo>
                <a:lnTo>
                  <a:pt x="1084360" y="1388470"/>
                </a:lnTo>
                <a:lnTo>
                  <a:pt x="1076746" y="1393230"/>
                </a:lnTo>
                <a:lnTo>
                  <a:pt x="1068815" y="1398306"/>
                </a:lnTo>
                <a:lnTo>
                  <a:pt x="1061201" y="1402748"/>
                </a:lnTo>
                <a:lnTo>
                  <a:pt x="1052636" y="1407190"/>
                </a:lnTo>
                <a:lnTo>
                  <a:pt x="1044070" y="1411633"/>
                </a:lnTo>
                <a:lnTo>
                  <a:pt x="1035187" y="1415440"/>
                </a:lnTo>
                <a:lnTo>
                  <a:pt x="1025986" y="1418930"/>
                </a:lnTo>
                <a:lnTo>
                  <a:pt x="1016469" y="1422420"/>
                </a:lnTo>
                <a:lnTo>
                  <a:pt x="1006634" y="1425593"/>
                </a:lnTo>
                <a:lnTo>
                  <a:pt x="996800" y="1428766"/>
                </a:lnTo>
                <a:lnTo>
                  <a:pt x="986330" y="1431305"/>
                </a:lnTo>
                <a:lnTo>
                  <a:pt x="976178" y="1433843"/>
                </a:lnTo>
                <a:lnTo>
                  <a:pt x="965074" y="1436064"/>
                </a:lnTo>
                <a:lnTo>
                  <a:pt x="953971" y="1437968"/>
                </a:lnTo>
                <a:lnTo>
                  <a:pt x="942550" y="1439554"/>
                </a:lnTo>
                <a:lnTo>
                  <a:pt x="930812" y="1440823"/>
                </a:lnTo>
                <a:lnTo>
                  <a:pt x="918756" y="1442093"/>
                </a:lnTo>
                <a:lnTo>
                  <a:pt x="906383" y="1443044"/>
                </a:lnTo>
                <a:lnTo>
                  <a:pt x="893693" y="1443362"/>
                </a:lnTo>
                <a:lnTo>
                  <a:pt x="740144" y="1448756"/>
                </a:lnTo>
                <a:lnTo>
                  <a:pt x="652583" y="1451611"/>
                </a:lnTo>
                <a:lnTo>
                  <a:pt x="613244" y="1452563"/>
                </a:lnTo>
                <a:lnTo>
                  <a:pt x="604044" y="1452563"/>
                </a:lnTo>
                <a:lnTo>
                  <a:pt x="595161" y="1452563"/>
                </a:lnTo>
                <a:lnTo>
                  <a:pt x="555505" y="1451611"/>
                </a:lnTo>
                <a:lnTo>
                  <a:pt x="467944" y="1448756"/>
                </a:lnTo>
                <a:lnTo>
                  <a:pt x="314395" y="1443362"/>
                </a:lnTo>
                <a:lnTo>
                  <a:pt x="302022" y="1443044"/>
                </a:lnTo>
                <a:lnTo>
                  <a:pt x="289332" y="1442093"/>
                </a:lnTo>
                <a:lnTo>
                  <a:pt x="277276" y="1440823"/>
                </a:lnTo>
                <a:lnTo>
                  <a:pt x="265856" y="1439554"/>
                </a:lnTo>
                <a:lnTo>
                  <a:pt x="254117" y="1437968"/>
                </a:lnTo>
                <a:lnTo>
                  <a:pt x="243014" y="1436064"/>
                </a:lnTo>
                <a:lnTo>
                  <a:pt x="232227" y="1433843"/>
                </a:lnTo>
                <a:lnTo>
                  <a:pt x="221758" y="1431305"/>
                </a:lnTo>
                <a:lnTo>
                  <a:pt x="211288" y="1428766"/>
                </a:lnTo>
                <a:lnTo>
                  <a:pt x="201454" y="1425593"/>
                </a:lnTo>
                <a:lnTo>
                  <a:pt x="191619" y="1422420"/>
                </a:lnTo>
                <a:lnTo>
                  <a:pt x="182419" y="1418930"/>
                </a:lnTo>
                <a:lnTo>
                  <a:pt x="172901" y="1415440"/>
                </a:lnTo>
                <a:lnTo>
                  <a:pt x="164336" y="1411633"/>
                </a:lnTo>
                <a:lnTo>
                  <a:pt x="155452" y="1407190"/>
                </a:lnTo>
                <a:lnTo>
                  <a:pt x="147521" y="1402748"/>
                </a:lnTo>
                <a:lnTo>
                  <a:pt x="139273" y="1398306"/>
                </a:lnTo>
                <a:lnTo>
                  <a:pt x="131342" y="1393230"/>
                </a:lnTo>
                <a:lnTo>
                  <a:pt x="123728" y="1388470"/>
                </a:lnTo>
                <a:lnTo>
                  <a:pt x="116431" y="1383394"/>
                </a:lnTo>
                <a:lnTo>
                  <a:pt x="109768" y="1378000"/>
                </a:lnTo>
                <a:lnTo>
                  <a:pt x="102789" y="1372288"/>
                </a:lnTo>
                <a:lnTo>
                  <a:pt x="96127" y="1366577"/>
                </a:lnTo>
                <a:lnTo>
                  <a:pt x="89782" y="1360548"/>
                </a:lnTo>
                <a:lnTo>
                  <a:pt x="83754" y="1354203"/>
                </a:lnTo>
                <a:lnTo>
                  <a:pt x="78044" y="1347857"/>
                </a:lnTo>
                <a:lnTo>
                  <a:pt x="72333" y="1341194"/>
                </a:lnTo>
                <a:lnTo>
                  <a:pt x="66940" y="1334531"/>
                </a:lnTo>
                <a:lnTo>
                  <a:pt x="61864" y="1327867"/>
                </a:lnTo>
                <a:lnTo>
                  <a:pt x="56788" y="1320570"/>
                </a:lnTo>
                <a:lnTo>
                  <a:pt x="52346" y="1313589"/>
                </a:lnTo>
                <a:lnTo>
                  <a:pt x="47905" y="1305974"/>
                </a:lnTo>
                <a:lnTo>
                  <a:pt x="43780" y="1298677"/>
                </a:lnTo>
                <a:lnTo>
                  <a:pt x="39339" y="1291062"/>
                </a:lnTo>
                <a:lnTo>
                  <a:pt x="35849" y="1283129"/>
                </a:lnTo>
                <a:lnTo>
                  <a:pt x="32360" y="1275197"/>
                </a:lnTo>
                <a:lnTo>
                  <a:pt x="28870" y="1266947"/>
                </a:lnTo>
                <a:lnTo>
                  <a:pt x="25697" y="1259015"/>
                </a:lnTo>
                <a:lnTo>
                  <a:pt x="22525" y="1250448"/>
                </a:lnTo>
                <a:lnTo>
                  <a:pt x="19670" y="1242199"/>
                </a:lnTo>
                <a:lnTo>
                  <a:pt x="17132" y="1233314"/>
                </a:lnTo>
                <a:lnTo>
                  <a:pt x="14911" y="1224747"/>
                </a:lnTo>
                <a:lnTo>
                  <a:pt x="12690" y="1215863"/>
                </a:lnTo>
                <a:lnTo>
                  <a:pt x="10786" y="1206979"/>
                </a:lnTo>
                <a:lnTo>
                  <a:pt x="8883" y="1197778"/>
                </a:lnTo>
                <a:lnTo>
                  <a:pt x="7297" y="1188893"/>
                </a:lnTo>
                <a:lnTo>
                  <a:pt x="4442" y="1170173"/>
                </a:lnTo>
                <a:lnTo>
                  <a:pt x="2221" y="1151453"/>
                </a:lnTo>
                <a:lnTo>
                  <a:pt x="952" y="1131781"/>
                </a:lnTo>
                <a:lnTo>
                  <a:pt x="317" y="1112426"/>
                </a:lnTo>
                <a:lnTo>
                  <a:pt x="0" y="1092437"/>
                </a:lnTo>
                <a:lnTo>
                  <a:pt x="634" y="1072447"/>
                </a:lnTo>
                <a:lnTo>
                  <a:pt x="1586" y="1052458"/>
                </a:lnTo>
                <a:lnTo>
                  <a:pt x="3172" y="1032151"/>
                </a:lnTo>
                <a:lnTo>
                  <a:pt x="5393" y="1011845"/>
                </a:lnTo>
                <a:lnTo>
                  <a:pt x="8248" y="990903"/>
                </a:lnTo>
                <a:lnTo>
                  <a:pt x="11421" y="970279"/>
                </a:lnTo>
                <a:lnTo>
                  <a:pt x="14911" y="949655"/>
                </a:lnTo>
                <a:lnTo>
                  <a:pt x="19035" y="929031"/>
                </a:lnTo>
                <a:lnTo>
                  <a:pt x="23476" y="908407"/>
                </a:lnTo>
                <a:lnTo>
                  <a:pt x="28235" y="887783"/>
                </a:lnTo>
                <a:lnTo>
                  <a:pt x="33628" y="867477"/>
                </a:lnTo>
                <a:lnTo>
                  <a:pt x="39022" y="847170"/>
                </a:lnTo>
                <a:lnTo>
                  <a:pt x="45050" y="826863"/>
                </a:lnTo>
                <a:lnTo>
                  <a:pt x="51077" y="807191"/>
                </a:lnTo>
                <a:lnTo>
                  <a:pt x="58057" y="787519"/>
                </a:lnTo>
                <a:lnTo>
                  <a:pt x="64402" y="768164"/>
                </a:lnTo>
                <a:lnTo>
                  <a:pt x="71381" y="748492"/>
                </a:lnTo>
                <a:lnTo>
                  <a:pt x="78678" y="729772"/>
                </a:lnTo>
                <a:lnTo>
                  <a:pt x="85975" y="711369"/>
                </a:lnTo>
                <a:lnTo>
                  <a:pt x="93906" y="693283"/>
                </a:lnTo>
                <a:lnTo>
                  <a:pt x="101520" y="675832"/>
                </a:lnTo>
                <a:lnTo>
                  <a:pt x="109134" y="658698"/>
                </a:lnTo>
                <a:lnTo>
                  <a:pt x="117065" y="641882"/>
                </a:lnTo>
                <a:lnTo>
                  <a:pt x="124996" y="626017"/>
                </a:lnTo>
                <a:lnTo>
                  <a:pt x="133245" y="610153"/>
                </a:lnTo>
                <a:lnTo>
                  <a:pt x="141176" y="595557"/>
                </a:lnTo>
                <a:lnTo>
                  <a:pt x="149425" y="581279"/>
                </a:lnTo>
                <a:lnTo>
                  <a:pt x="157356" y="567318"/>
                </a:lnTo>
                <a:lnTo>
                  <a:pt x="165604" y="554309"/>
                </a:lnTo>
                <a:lnTo>
                  <a:pt x="173536" y="542252"/>
                </a:lnTo>
                <a:lnTo>
                  <a:pt x="181467" y="530830"/>
                </a:lnTo>
                <a:lnTo>
                  <a:pt x="189081" y="519725"/>
                </a:lnTo>
                <a:lnTo>
                  <a:pt x="197012" y="510206"/>
                </a:lnTo>
                <a:lnTo>
                  <a:pt x="204309" y="501004"/>
                </a:lnTo>
                <a:lnTo>
                  <a:pt x="211606" y="493072"/>
                </a:lnTo>
                <a:lnTo>
                  <a:pt x="218902" y="485457"/>
                </a:lnTo>
                <a:lnTo>
                  <a:pt x="225248" y="479428"/>
                </a:lnTo>
                <a:lnTo>
                  <a:pt x="232862" y="473083"/>
                </a:lnTo>
                <a:lnTo>
                  <a:pt x="248407" y="460074"/>
                </a:lnTo>
                <a:lnTo>
                  <a:pt x="265538" y="446430"/>
                </a:lnTo>
                <a:lnTo>
                  <a:pt x="283622" y="432469"/>
                </a:lnTo>
                <a:lnTo>
                  <a:pt x="322009" y="404548"/>
                </a:lnTo>
                <a:lnTo>
                  <a:pt x="360396" y="375991"/>
                </a:lnTo>
                <a:lnTo>
                  <a:pt x="379114" y="362030"/>
                </a:lnTo>
                <a:lnTo>
                  <a:pt x="396562" y="348387"/>
                </a:lnTo>
                <a:lnTo>
                  <a:pt x="412742" y="335060"/>
                </a:lnTo>
                <a:lnTo>
                  <a:pt x="420039" y="328397"/>
                </a:lnTo>
                <a:lnTo>
                  <a:pt x="427018" y="322369"/>
                </a:lnTo>
                <a:lnTo>
                  <a:pt x="433364" y="316340"/>
                </a:lnTo>
                <a:lnTo>
                  <a:pt x="439391" y="309994"/>
                </a:lnTo>
                <a:lnTo>
                  <a:pt x="444784" y="304283"/>
                </a:lnTo>
                <a:lnTo>
                  <a:pt x="449226" y="298572"/>
                </a:lnTo>
                <a:lnTo>
                  <a:pt x="453033" y="293178"/>
                </a:lnTo>
                <a:lnTo>
                  <a:pt x="456523" y="287784"/>
                </a:lnTo>
                <a:lnTo>
                  <a:pt x="459061" y="283024"/>
                </a:lnTo>
                <a:lnTo>
                  <a:pt x="460647" y="277948"/>
                </a:lnTo>
                <a:lnTo>
                  <a:pt x="461282" y="274775"/>
                </a:lnTo>
                <a:lnTo>
                  <a:pt x="461916" y="271919"/>
                </a:lnTo>
                <a:lnTo>
                  <a:pt x="456840" y="270967"/>
                </a:lnTo>
                <a:lnTo>
                  <a:pt x="452081" y="269698"/>
                </a:lnTo>
                <a:lnTo>
                  <a:pt x="448274" y="267794"/>
                </a:lnTo>
                <a:lnTo>
                  <a:pt x="444784" y="265256"/>
                </a:lnTo>
                <a:lnTo>
                  <a:pt x="441929" y="262083"/>
                </a:lnTo>
                <a:lnTo>
                  <a:pt x="440660" y="260497"/>
                </a:lnTo>
                <a:lnTo>
                  <a:pt x="439708" y="258910"/>
                </a:lnTo>
                <a:lnTo>
                  <a:pt x="438757" y="257324"/>
                </a:lnTo>
                <a:lnTo>
                  <a:pt x="438440" y="255420"/>
                </a:lnTo>
                <a:lnTo>
                  <a:pt x="438122" y="253834"/>
                </a:lnTo>
                <a:lnTo>
                  <a:pt x="437488" y="251930"/>
                </a:lnTo>
                <a:lnTo>
                  <a:pt x="438122" y="250026"/>
                </a:lnTo>
                <a:lnTo>
                  <a:pt x="438440" y="248122"/>
                </a:lnTo>
                <a:lnTo>
                  <a:pt x="438757" y="246536"/>
                </a:lnTo>
                <a:lnTo>
                  <a:pt x="439708" y="244315"/>
                </a:lnTo>
                <a:lnTo>
                  <a:pt x="440660" y="242728"/>
                </a:lnTo>
                <a:lnTo>
                  <a:pt x="441929" y="241142"/>
                </a:lnTo>
                <a:lnTo>
                  <a:pt x="444784" y="238286"/>
                </a:lnTo>
                <a:lnTo>
                  <a:pt x="448274" y="236065"/>
                </a:lnTo>
                <a:lnTo>
                  <a:pt x="452081" y="234161"/>
                </a:lnTo>
                <a:lnTo>
                  <a:pt x="456840" y="232575"/>
                </a:lnTo>
                <a:lnTo>
                  <a:pt x="461916" y="231940"/>
                </a:lnTo>
                <a:lnTo>
                  <a:pt x="460647" y="227498"/>
                </a:lnTo>
                <a:lnTo>
                  <a:pt x="459378" y="223374"/>
                </a:lnTo>
                <a:lnTo>
                  <a:pt x="457792" y="219249"/>
                </a:lnTo>
                <a:lnTo>
                  <a:pt x="456206" y="215124"/>
                </a:lnTo>
                <a:lnTo>
                  <a:pt x="451764" y="206874"/>
                </a:lnTo>
                <a:lnTo>
                  <a:pt x="447005" y="198307"/>
                </a:lnTo>
                <a:lnTo>
                  <a:pt x="441295" y="189423"/>
                </a:lnTo>
                <a:lnTo>
                  <a:pt x="434632" y="180222"/>
                </a:lnTo>
                <a:lnTo>
                  <a:pt x="420039" y="159598"/>
                </a:lnTo>
                <a:lnTo>
                  <a:pt x="412108" y="147541"/>
                </a:lnTo>
                <a:lnTo>
                  <a:pt x="403542" y="134532"/>
                </a:lnTo>
                <a:lnTo>
                  <a:pt x="394024" y="120254"/>
                </a:lnTo>
                <a:lnTo>
                  <a:pt x="384190" y="104706"/>
                </a:lnTo>
                <a:lnTo>
                  <a:pt x="374355" y="87573"/>
                </a:lnTo>
                <a:lnTo>
                  <a:pt x="363886" y="68535"/>
                </a:lnTo>
                <a:lnTo>
                  <a:pt x="353099" y="47911"/>
                </a:lnTo>
                <a:lnTo>
                  <a:pt x="341996" y="25066"/>
                </a:lnTo>
                <a:lnTo>
                  <a:pt x="352782" y="20307"/>
                </a:lnTo>
                <a:lnTo>
                  <a:pt x="362617" y="15865"/>
                </a:lnTo>
                <a:lnTo>
                  <a:pt x="372134" y="13009"/>
                </a:lnTo>
                <a:lnTo>
                  <a:pt x="380700" y="11105"/>
                </a:lnTo>
                <a:lnTo>
                  <a:pt x="388948" y="9836"/>
                </a:lnTo>
                <a:lnTo>
                  <a:pt x="396562" y="9519"/>
                </a:lnTo>
                <a:lnTo>
                  <a:pt x="403859" y="9519"/>
                </a:lnTo>
                <a:lnTo>
                  <a:pt x="410522" y="10471"/>
                </a:lnTo>
                <a:lnTo>
                  <a:pt x="416549" y="12057"/>
                </a:lnTo>
                <a:lnTo>
                  <a:pt x="422894" y="14278"/>
                </a:lnTo>
                <a:lnTo>
                  <a:pt x="428288" y="16816"/>
                </a:lnTo>
                <a:lnTo>
                  <a:pt x="433681" y="19989"/>
                </a:lnTo>
                <a:lnTo>
                  <a:pt x="439074" y="23162"/>
                </a:lnTo>
                <a:lnTo>
                  <a:pt x="443833" y="26970"/>
                </a:lnTo>
                <a:lnTo>
                  <a:pt x="448592" y="30777"/>
                </a:lnTo>
                <a:lnTo>
                  <a:pt x="453033" y="34585"/>
                </a:lnTo>
                <a:lnTo>
                  <a:pt x="462550" y="43152"/>
                </a:lnTo>
                <a:lnTo>
                  <a:pt x="471434" y="51401"/>
                </a:lnTo>
                <a:lnTo>
                  <a:pt x="476510" y="55843"/>
                </a:lnTo>
                <a:lnTo>
                  <a:pt x="481268" y="59651"/>
                </a:lnTo>
                <a:lnTo>
                  <a:pt x="486027" y="63141"/>
                </a:lnTo>
                <a:lnTo>
                  <a:pt x="491738" y="66314"/>
                </a:lnTo>
                <a:lnTo>
                  <a:pt x="497131" y="69170"/>
                </a:lnTo>
                <a:lnTo>
                  <a:pt x="502841" y="72025"/>
                </a:lnTo>
                <a:lnTo>
                  <a:pt x="509186" y="73929"/>
                </a:lnTo>
                <a:lnTo>
                  <a:pt x="515531" y="75198"/>
                </a:lnTo>
                <a:lnTo>
                  <a:pt x="522194" y="76150"/>
                </a:lnTo>
                <a:lnTo>
                  <a:pt x="529808" y="76150"/>
                </a:lnTo>
                <a:lnTo>
                  <a:pt x="537739" y="75515"/>
                </a:lnTo>
                <a:lnTo>
                  <a:pt x="546304" y="74246"/>
                </a:lnTo>
                <a:lnTo>
                  <a:pt x="557408" y="68218"/>
                </a:lnTo>
                <a:lnTo>
                  <a:pt x="568195" y="62824"/>
                </a:lnTo>
                <a:lnTo>
                  <a:pt x="587864" y="51719"/>
                </a:lnTo>
                <a:lnTo>
                  <a:pt x="605313" y="41882"/>
                </a:lnTo>
                <a:lnTo>
                  <a:pt x="620858" y="32681"/>
                </a:lnTo>
                <a:lnTo>
                  <a:pt x="635452" y="24749"/>
                </a:lnTo>
                <a:lnTo>
                  <a:pt x="648776" y="17134"/>
                </a:lnTo>
                <a:lnTo>
                  <a:pt x="655438" y="13961"/>
                </a:lnTo>
                <a:lnTo>
                  <a:pt x="661784" y="11422"/>
                </a:lnTo>
                <a:lnTo>
                  <a:pt x="668446" y="8884"/>
                </a:lnTo>
                <a:lnTo>
                  <a:pt x="675108" y="6663"/>
                </a:lnTo>
                <a:lnTo>
                  <a:pt x="682088" y="4759"/>
                </a:lnTo>
                <a:lnTo>
                  <a:pt x="688750" y="3173"/>
                </a:lnTo>
                <a:lnTo>
                  <a:pt x="695729" y="1586"/>
                </a:lnTo>
                <a:lnTo>
                  <a:pt x="703343" y="635"/>
                </a:lnTo>
                <a:lnTo>
                  <a:pt x="710957" y="317"/>
                </a:lnTo>
                <a:close/>
              </a:path>
            </a:pathLst>
          </a:custGeom>
          <a:solidFill>
            <a:srgbClr val="E7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5EA5D7"/>
                </a:solidFill>
                <a:latin typeface="微软雅黑" panose="020B0503020204020204" pitchFamily="34" charset="-122"/>
                <a:ea typeface="微软雅黑" panose="020B0503020204020204" pitchFamily="34" charset="-122"/>
              </a:rPr>
              <a:t>车型促销</a:t>
            </a:r>
          </a:p>
        </p:txBody>
      </p:sp>
      <p:pic>
        <p:nvPicPr>
          <p:cNvPr id="32" name="图片 31"/>
          <p:cNvPicPr>
            <a:picLocks noChangeAspect="1"/>
          </p:cNvPicPr>
          <p:nvPr/>
        </p:nvPicPr>
        <p:blipFill>
          <a:blip r:embed="rId6" cstate="print">
            <a:clrChange>
              <a:clrFrom>
                <a:srgbClr val="FFFFFF"/>
              </a:clrFrom>
              <a:clrTo>
                <a:srgbClr val="FFFFFF">
                  <a:alpha val="0"/>
                </a:srgbClr>
              </a:clrTo>
            </a:clrChange>
          </a:blip>
          <a:stretch>
            <a:fillRect/>
          </a:stretch>
        </p:blipFill>
        <p:spPr>
          <a:xfrm>
            <a:off x="8780549" y="3053028"/>
            <a:ext cx="867948" cy="353709"/>
          </a:xfrm>
          <a:prstGeom prst="rect">
            <a:avLst/>
          </a:prstGeom>
        </p:spPr>
      </p:pic>
      <p:pic>
        <p:nvPicPr>
          <p:cNvPr id="33" name="图片 32"/>
          <p:cNvPicPr>
            <a:picLocks noChangeAspect="1"/>
          </p:cNvPicPr>
          <p:nvPr/>
        </p:nvPicPr>
        <p:blipFill rotWithShape="1">
          <a:blip r:embed="rId7" cstate="print"/>
          <a:srcRect t="29249"/>
          <a:stretch>
            <a:fillRect/>
          </a:stretch>
        </p:blipFill>
        <p:spPr>
          <a:xfrm>
            <a:off x="1251091" y="3105807"/>
            <a:ext cx="2388264" cy="1447187"/>
          </a:xfrm>
          <a:prstGeom prst="rect">
            <a:avLst/>
          </a:prstGeom>
          <a:ln>
            <a:solidFill>
              <a:srgbClr val="C00000"/>
            </a:solidFill>
          </a:ln>
        </p:spPr>
      </p:pic>
      <p:sp>
        <p:nvSpPr>
          <p:cNvPr id="34" name="文本框 33"/>
          <p:cNvSpPr txBox="1"/>
          <p:nvPr/>
        </p:nvSpPr>
        <p:spPr>
          <a:xfrm>
            <a:off x="4204679" y="1055322"/>
            <a:ext cx="3775393" cy="307777"/>
          </a:xfrm>
          <a:prstGeom prst="rect">
            <a:avLst/>
          </a:prstGeom>
          <a:noFill/>
        </p:spPr>
        <p:txBody>
          <a:bodyPr wrap="none" rtlCol="0">
            <a:spAutoFit/>
          </a:bodyPr>
          <a:lstStyle/>
          <a:p>
            <a:pPr algn="ct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lt"/>
              </a:rPr>
              <a:t>易车双十一多重合作形式，有效带动车型促销</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5EA5D7"/>
                </a:solidFill>
                <a:latin typeface="微软雅黑" panose="020B0503020204020204" pitchFamily="34" charset="-122"/>
                <a:ea typeface="微软雅黑" panose="020B0503020204020204" pitchFamily="34" charset="-122"/>
              </a:rPr>
              <a:t>车型促销</a:t>
            </a:r>
          </a:p>
        </p:txBody>
      </p:sp>
      <p:grpSp>
        <p:nvGrpSpPr>
          <p:cNvPr id="36" name="组合 35"/>
          <p:cNvGrpSpPr/>
          <p:nvPr/>
        </p:nvGrpSpPr>
        <p:grpSpPr>
          <a:xfrm>
            <a:off x="969853" y="1668608"/>
            <a:ext cx="10254512" cy="3955670"/>
            <a:chOff x="1128191" y="1892302"/>
            <a:chExt cx="8317191" cy="3208350"/>
          </a:xfrm>
        </p:grpSpPr>
        <p:sp>
          <p:nvSpPr>
            <p:cNvPr id="9" name="线形标注 2(带强调线) 8"/>
            <p:cNvSpPr/>
            <p:nvPr/>
          </p:nvSpPr>
          <p:spPr bwMode="auto">
            <a:xfrm>
              <a:off x="5342503" y="1892302"/>
              <a:ext cx="1430767" cy="571735"/>
            </a:xfrm>
            <a:prstGeom prst="accentCallout2">
              <a:avLst>
                <a:gd name="adj1" fmla="val 18750"/>
                <a:gd name="adj2" fmla="val -8333"/>
                <a:gd name="adj3" fmla="val 18750"/>
                <a:gd name="adj4" fmla="val -16667"/>
                <a:gd name="adj5" fmla="val 152386"/>
                <a:gd name="adj6" fmla="val -51732"/>
              </a:avLst>
            </a:prstGeom>
            <a:noFill/>
            <a:ln w="19050" cap="rnd" algn="ctr">
              <a:solidFill>
                <a:srgbClr val="C00000"/>
              </a:solidFill>
              <a:prstDash val="sysDot"/>
              <a:miter lim="800000"/>
            </a:ln>
            <a:effectLst/>
          </p:spPr>
          <p:txBody>
            <a:bodyPr wrap="none" rtlCol="0" anchor="ctr"/>
            <a:lstStyle/>
            <a:p>
              <a:pPr algn="ctr"/>
              <a:endParaRPr kumimoji="1" lang="zh-CN" altLang="en-US">
                <a:solidFill>
                  <a:schemeClr val="bg1"/>
                </a:solidFill>
                <a:latin typeface="微软雅黑" panose="020B0503020204020204" pitchFamily="34" charset="-122"/>
                <a:ea typeface="微软雅黑" panose="020B0503020204020204" pitchFamily="34" charset="-122"/>
              </a:endParaRPr>
            </a:p>
          </p:txBody>
        </p:sp>
        <p:sp>
          <p:nvSpPr>
            <p:cNvPr id="10" name="线形标注 2(带强调线) 9"/>
            <p:cNvSpPr/>
            <p:nvPr/>
          </p:nvSpPr>
          <p:spPr bwMode="auto">
            <a:xfrm>
              <a:off x="7953810" y="1892302"/>
              <a:ext cx="1430767" cy="571735"/>
            </a:xfrm>
            <a:prstGeom prst="accentCallout2">
              <a:avLst>
                <a:gd name="adj1" fmla="val 18750"/>
                <a:gd name="adj2" fmla="val -12547"/>
                <a:gd name="adj3" fmla="val 18750"/>
                <a:gd name="adj4" fmla="val -19476"/>
                <a:gd name="adj5" fmla="val 151444"/>
                <a:gd name="adj6" fmla="val -58446"/>
              </a:avLst>
            </a:prstGeom>
            <a:noFill/>
            <a:ln w="19050" cap="rnd" algn="ctr">
              <a:solidFill>
                <a:srgbClr val="C00000"/>
              </a:solidFill>
              <a:prstDash val="sysDot"/>
              <a:miter lim="800000"/>
            </a:ln>
            <a:effectLst/>
          </p:spPr>
          <p:txBody>
            <a:bodyPr wrap="none" rtlCol="0" anchor="ctr"/>
            <a:lstStyle/>
            <a:p>
              <a:endParaRPr kumimoji="1" lang="zh-CN" altLang="en-US" sz="1100" dirty="0">
                <a:solidFill>
                  <a:schemeClr val="bg1"/>
                </a:solidFill>
                <a:latin typeface="微软雅黑" panose="020B0503020204020204" pitchFamily="34" charset="-122"/>
                <a:ea typeface="微软雅黑" panose="020B0503020204020204" pitchFamily="34" charset="-122"/>
              </a:endParaRPr>
            </a:p>
          </p:txBody>
        </p:sp>
        <p:cxnSp>
          <p:nvCxnSpPr>
            <p:cNvPr id="11" name="直接箭头连接符 10"/>
            <p:cNvCxnSpPr/>
            <p:nvPr/>
          </p:nvCxnSpPr>
          <p:spPr>
            <a:xfrm flipV="1">
              <a:off x="1128191" y="2733325"/>
              <a:ext cx="8317191" cy="45977"/>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2" name="线形标注 2(带强调线) 11"/>
            <p:cNvSpPr/>
            <p:nvPr/>
          </p:nvSpPr>
          <p:spPr bwMode="auto">
            <a:xfrm>
              <a:off x="2769697" y="1892302"/>
              <a:ext cx="1430767" cy="571735"/>
            </a:xfrm>
            <a:prstGeom prst="accentCallout2">
              <a:avLst>
                <a:gd name="adj1" fmla="val 18750"/>
                <a:gd name="adj2" fmla="val -8333"/>
                <a:gd name="adj3" fmla="val 18750"/>
                <a:gd name="adj4" fmla="val -16667"/>
                <a:gd name="adj5" fmla="val 141344"/>
                <a:gd name="adj6" fmla="val -48978"/>
              </a:avLst>
            </a:prstGeom>
            <a:noFill/>
            <a:ln w="19050" cap="rnd" algn="ctr">
              <a:solidFill>
                <a:srgbClr val="C00000"/>
              </a:solidFill>
              <a:prstDash val="sysDot"/>
              <a:miter lim="800000"/>
            </a:ln>
            <a:effectLst/>
          </p:spPr>
          <p:txBody>
            <a:bodyPr wrap="none" rtlCol="0" anchor="ctr"/>
            <a:lstStyle/>
            <a:p>
              <a:pPr algn="ctr"/>
              <a:endParaRPr kumimoji="1" lang="zh-CN" altLang="en-US">
                <a:solidFill>
                  <a:srgbClr val="C00000"/>
                </a:solidFill>
                <a:latin typeface="微软雅黑" panose="020B0503020204020204" pitchFamily="34" charset="-122"/>
                <a:ea typeface="微软雅黑" panose="020B0503020204020204" pitchFamily="34" charset="-122"/>
              </a:endParaRPr>
            </a:p>
          </p:txBody>
        </p:sp>
        <p:sp>
          <p:nvSpPr>
            <p:cNvPr id="13" name="TextBox 6"/>
            <p:cNvSpPr txBox="1"/>
            <p:nvPr/>
          </p:nvSpPr>
          <p:spPr>
            <a:xfrm>
              <a:off x="2631592" y="1950667"/>
              <a:ext cx="2181046" cy="474297"/>
            </a:xfrm>
            <a:prstGeom prst="rect">
              <a:avLst/>
            </a:prstGeom>
            <a:noFill/>
          </p:spPr>
          <p:txBody>
            <a:bodyPr wrap="square" rtlCol="0">
              <a:spAutoFit/>
            </a:bodyPr>
            <a:lstStyle/>
            <a:p>
              <a:r>
                <a:rPr lang="zh-CN" altLang="en-US" sz="1600" b="1" dirty="0">
                  <a:solidFill>
                    <a:srgbClr val="E9656B"/>
                  </a:solidFill>
                  <a:latin typeface="微软雅黑" panose="020B0503020204020204" pitchFamily="34" charset="-122"/>
                  <a:ea typeface="微软雅黑" panose="020B0503020204020204" pitchFamily="34" charset="-122"/>
                </a:rPr>
                <a:t>百万热销</a:t>
              </a:r>
              <a:endParaRPr lang="en-US" altLang="zh-CN" sz="1600" b="1" dirty="0">
                <a:solidFill>
                  <a:srgbClr val="E9656B"/>
                </a:solidFill>
                <a:latin typeface="微软雅黑" panose="020B0503020204020204" pitchFamily="34" charset="-122"/>
                <a:ea typeface="微软雅黑" panose="020B0503020204020204" pitchFamily="34" charset="-122"/>
              </a:endParaRPr>
            </a:p>
            <a:p>
              <a:r>
                <a:rPr lang="zh-CN" altLang="en-US" sz="1600" b="1" dirty="0">
                  <a:solidFill>
                    <a:srgbClr val="E9656B"/>
                  </a:solidFill>
                  <a:latin typeface="微软雅黑" panose="020B0503020204020204" pitchFamily="34" charset="-122"/>
                  <a:ea typeface="微软雅黑" panose="020B0503020204020204" pitchFamily="34" charset="-122"/>
                </a:rPr>
                <a:t>钜惠折扣由你定！</a:t>
              </a:r>
            </a:p>
          </p:txBody>
        </p:sp>
        <p:sp>
          <p:nvSpPr>
            <p:cNvPr id="14" name="椭圆 13"/>
            <p:cNvSpPr/>
            <p:nvPr/>
          </p:nvSpPr>
          <p:spPr bwMode="auto">
            <a:xfrm>
              <a:off x="4516079" y="2676197"/>
              <a:ext cx="172122" cy="188269"/>
            </a:xfrm>
            <a:prstGeom prst="ellipse">
              <a:avLst/>
            </a:prstGeom>
            <a:solidFill>
              <a:srgbClr val="E9656B"/>
            </a:solidFill>
            <a:ln w="19050" cap="rnd" algn="ctr">
              <a:noFill/>
              <a:prstDash val="sysDot"/>
              <a:miter lim="800000"/>
            </a:ln>
            <a:effectLst/>
          </p:spPr>
          <p:txBody>
            <a:bodyPr wrap="none"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15" name="TextBox 9"/>
            <p:cNvSpPr txBox="1"/>
            <p:nvPr/>
          </p:nvSpPr>
          <p:spPr>
            <a:xfrm>
              <a:off x="5246994" y="1916889"/>
              <a:ext cx="2259666" cy="474297"/>
            </a:xfrm>
            <a:prstGeom prst="rect">
              <a:avLst/>
            </a:prstGeom>
            <a:noFill/>
          </p:spPr>
          <p:txBody>
            <a:bodyPr wrap="square" rtlCol="0">
              <a:spAutoFit/>
            </a:bodyPr>
            <a:lstStyle/>
            <a:p>
              <a:r>
                <a:rPr lang="zh-CN" altLang="en-US" sz="1600" b="1" dirty="0">
                  <a:solidFill>
                    <a:srgbClr val="E9656B"/>
                  </a:solidFill>
                  <a:latin typeface="微软雅黑" panose="020B0503020204020204" pitchFamily="34" charset="-122"/>
                  <a:ea typeface="微软雅黑" panose="020B0503020204020204" pitchFamily="34" charset="-122"/>
                </a:rPr>
                <a:t>英菲尼迪带你说走就走</a:t>
              </a:r>
              <a:r>
                <a:rPr lang="en-US" altLang="zh-CN" sz="1600" b="1" dirty="0">
                  <a:solidFill>
                    <a:srgbClr val="E9656B"/>
                  </a:solidFill>
                  <a:latin typeface="微软雅黑" panose="020B0503020204020204" pitchFamily="34" charset="-122"/>
                  <a:ea typeface="微软雅黑" panose="020B0503020204020204" pitchFamily="34" charset="-122"/>
                </a:rPr>
                <a:t>Let‘s go</a:t>
              </a:r>
              <a:r>
                <a:rPr lang="zh-CN" altLang="en-US" sz="1600" b="1" dirty="0">
                  <a:solidFill>
                    <a:srgbClr val="E9656B"/>
                  </a:solidFill>
                  <a:latin typeface="微软雅黑" panose="020B0503020204020204" pitchFamily="34" charset="-122"/>
                  <a:ea typeface="微软雅黑" panose="020B0503020204020204" pitchFamily="34" charset="-122"/>
                </a:rPr>
                <a:t>！</a:t>
              </a:r>
            </a:p>
          </p:txBody>
        </p:sp>
        <p:sp>
          <p:nvSpPr>
            <p:cNvPr id="16" name="椭圆 15"/>
            <p:cNvSpPr/>
            <p:nvPr/>
          </p:nvSpPr>
          <p:spPr bwMode="auto">
            <a:xfrm>
              <a:off x="7023632" y="2679928"/>
              <a:ext cx="172122" cy="188269"/>
            </a:xfrm>
            <a:prstGeom prst="ellipse">
              <a:avLst/>
            </a:prstGeom>
            <a:solidFill>
              <a:srgbClr val="E9656B"/>
            </a:solidFill>
            <a:ln w="19050" cap="rnd" algn="ctr">
              <a:noFill/>
              <a:prstDash val="sysDot"/>
              <a:miter lim="800000"/>
            </a:ln>
            <a:effectLst/>
          </p:spPr>
          <p:txBody>
            <a:bodyPr wrap="none"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17" name="TextBox 14"/>
            <p:cNvSpPr txBox="1"/>
            <p:nvPr/>
          </p:nvSpPr>
          <p:spPr>
            <a:xfrm>
              <a:off x="2823635" y="2812756"/>
              <a:ext cx="649039" cy="224667"/>
            </a:xfrm>
            <a:prstGeom prst="rect">
              <a:avLst/>
            </a:prstGeom>
            <a:noFill/>
          </p:spPr>
          <p:txBody>
            <a:bodyPr wrap="none" rtlCol="0">
              <a:spAutoFit/>
            </a:bodyPr>
            <a:lstStyle/>
            <a:p>
              <a:r>
                <a:rPr lang="zh-CN" altLang="en-US" sz="1200" dirty="0">
                  <a:solidFill>
                    <a:schemeClr val="accent6">
                      <a:lumMod val="75000"/>
                    </a:schemeClr>
                  </a:solidFill>
                  <a:latin typeface="微软雅黑" panose="020B0503020204020204" pitchFamily="34" charset="-122"/>
                  <a:ea typeface="微软雅黑" panose="020B0503020204020204" pitchFamily="34" charset="-122"/>
                </a:rPr>
                <a:t>优惠信息</a:t>
              </a:r>
            </a:p>
          </p:txBody>
        </p:sp>
        <p:sp>
          <p:nvSpPr>
            <p:cNvPr id="18" name="TextBox 15"/>
            <p:cNvSpPr txBox="1"/>
            <p:nvPr/>
          </p:nvSpPr>
          <p:spPr>
            <a:xfrm>
              <a:off x="5517530" y="2812756"/>
              <a:ext cx="649039" cy="224667"/>
            </a:xfrm>
            <a:prstGeom prst="rect">
              <a:avLst/>
            </a:prstGeom>
            <a:noFill/>
          </p:spPr>
          <p:txBody>
            <a:bodyPr wrap="none" rtlCol="0">
              <a:spAutoFit/>
            </a:bodyPr>
            <a:lstStyle/>
            <a:p>
              <a:r>
                <a:rPr lang="zh-CN" altLang="en-US" sz="1200" dirty="0">
                  <a:solidFill>
                    <a:schemeClr val="accent6">
                      <a:lumMod val="75000"/>
                    </a:schemeClr>
                  </a:solidFill>
                  <a:latin typeface="微软雅黑" panose="020B0503020204020204" pitchFamily="34" charset="-122"/>
                  <a:ea typeface="微软雅黑" panose="020B0503020204020204" pitchFamily="34" charset="-122"/>
                </a:rPr>
                <a:t>豪华大礼</a:t>
              </a:r>
            </a:p>
          </p:txBody>
        </p:sp>
        <p:sp>
          <p:nvSpPr>
            <p:cNvPr id="19" name="TextBox 16"/>
            <p:cNvSpPr txBox="1"/>
            <p:nvPr/>
          </p:nvSpPr>
          <p:spPr>
            <a:xfrm>
              <a:off x="7884721" y="2812756"/>
              <a:ext cx="1023484" cy="224667"/>
            </a:xfrm>
            <a:prstGeom prst="rect">
              <a:avLst/>
            </a:prstGeom>
            <a:noFill/>
          </p:spPr>
          <p:txBody>
            <a:bodyPr wrap="none" rtlCol="0">
              <a:spAutoFit/>
            </a:bodyPr>
            <a:lstStyle/>
            <a:p>
              <a:r>
                <a:rPr lang="zh-CN" altLang="en-US" sz="1200" dirty="0">
                  <a:solidFill>
                    <a:schemeClr val="accent6">
                      <a:lumMod val="75000"/>
                    </a:schemeClr>
                  </a:solidFill>
                  <a:latin typeface="微软雅黑" panose="020B0503020204020204" pitchFamily="34" charset="-122"/>
                  <a:ea typeface="微软雅黑" panose="020B0503020204020204" pitchFamily="34" charset="-122"/>
                </a:rPr>
                <a:t>线上互动小游戏</a:t>
              </a:r>
            </a:p>
          </p:txBody>
        </p:sp>
        <p:sp>
          <p:nvSpPr>
            <p:cNvPr id="20" name="五角星 19"/>
            <p:cNvSpPr/>
            <p:nvPr/>
          </p:nvSpPr>
          <p:spPr>
            <a:xfrm>
              <a:off x="5231778" y="2812756"/>
              <a:ext cx="214314" cy="214314"/>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1"/>
            <p:cNvSpPr txBox="1"/>
            <p:nvPr/>
          </p:nvSpPr>
          <p:spPr>
            <a:xfrm>
              <a:off x="7822314" y="1963976"/>
              <a:ext cx="981879" cy="474297"/>
            </a:xfrm>
            <a:prstGeom prst="rect">
              <a:avLst/>
            </a:prstGeom>
            <a:noFill/>
          </p:spPr>
          <p:txBody>
            <a:bodyPr wrap="none" rtlCol="0">
              <a:spAutoFit/>
            </a:bodyPr>
            <a:lstStyle/>
            <a:p>
              <a:r>
                <a:rPr kumimoji="1" lang="zh-CN" altLang="en-US" sz="1600" b="1" dirty="0">
                  <a:solidFill>
                    <a:srgbClr val="E9656B"/>
                  </a:solidFill>
                  <a:latin typeface="微软雅黑" panose="020B0503020204020204" pitchFamily="34" charset="-122"/>
                  <a:ea typeface="微软雅黑" panose="020B0503020204020204" pitchFamily="34" charset="-122"/>
                </a:rPr>
                <a:t>欢乐无穷</a:t>
              </a:r>
              <a:endParaRPr kumimoji="1" lang="en-US" altLang="zh-CN" sz="1600" b="1" dirty="0">
                <a:solidFill>
                  <a:srgbClr val="E9656B"/>
                </a:solidFill>
                <a:latin typeface="微软雅黑" panose="020B0503020204020204" pitchFamily="34" charset="-122"/>
                <a:ea typeface="微软雅黑" panose="020B0503020204020204" pitchFamily="34" charset="-122"/>
              </a:endParaRPr>
            </a:p>
            <a:p>
              <a:r>
                <a:rPr kumimoji="1" lang="zh-CN" altLang="en-US" sz="1600" b="1" dirty="0">
                  <a:solidFill>
                    <a:srgbClr val="E9656B"/>
                  </a:solidFill>
                  <a:latin typeface="微软雅黑" panose="020B0503020204020204" pitchFamily="34" charset="-122"/>
                  <a:ea typeface="微软雅黑" panose="020B0503020204020204" pitchFamily="34" charset="-122"/>
                </a:rPr>
                <a:t>好礼送达！</a:t>
              </a:r>
            </a:p>
          </p:txBody>
        </p:sp>
        <p:sp>
          <p:nvSpPr>
            <p:cNvPr id="22" name="椭圆 21"/>
            <p:cNvSpPr/>
            <p:nvPr/>
          </p:nvSpPr>
          <p:spPr bwMode="auto">
            <a:xfrm>
              <a:off x="1970565" y="2695925"/>
              <a:ext cx="172122" cy="188269"/>
            </a:xfrm>
            <a:prstGeom prst="ellipse">
              <a:avLst/>
            </a:prstGeom>
            <a:solidFill>
              <a:srgbClr val="E9656B"/>
            </a:solidFill>
            <a:ln w="19050" cap="rnd" algn="ctr">
              <a:noFill/>
              <a:prstDash val="sysDot"/>
              <a:miter lim="800000"/>
            </a:ln>
            <a:effectLst/>
          </p:spPr>
          <p:txBody>
            <a:bodyPr wrap="none"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23" name="矩形 22"/>
            <p:cNvSpPr/>
            <p:nvPr/>
          </p:nvSpPr>
          <p:spPr>
            <a:xfrm>
              <a:off x="2058362" y="3304069"/>
              <a:ext cx="1928826" cy="939327"/>
            </a:xfrm>
            <a:prstGeom prst="rect">
              <a:avLst/>
            </a:prstGeom>
            <a:noFill/>
            <a:ln w="63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24" name="矩形 23"/>
            <p:cNvSpPr/>
            <p:nvPr/>
          </p:nvSpPr>
          <p:spPr>
            <a:xfrm>
              <a:off x="1150934" y="3304069"/>
              <a:ext cx="428628" cy="939327"/>
            </a:xfrm>
            <a:prstGeom prst="rect">
              <a:avLst/>
            </a:prstGeom>
            <a:solidFill>
              <a:srgbClr val="E96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形式</a:t>
              </a:r>
            </a:p>
          </p:txBody>
        </p:sp>
        <p:sp>
          <p:nvSpPr>
            <p:cNvPr id="25" name="矩形 24"/>
            <p:cNvSpPr/>
            <p:nvPr/>
          </p:nvSpPr>
          <p:spPr>
            <a:xfrm>
              <a:off x="1150934" y="4518515"/>
              <a:ext cx="428628" cy="571504"/>
            </a:xfrm>
            <a:prstGeom prst="rect">
              <a:avLst/>
            </a:prstGeom>
            <a:solidFill>
              <a:srgbClr val="E96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促销</a:t>
              </a:r>
            </a:p>
          </p:txBody>
        </p:sp>
        <p:sp>
          <p:nvSpPr>
            <p:cNvPr id="26" name="矩形 25"/>
            <p:cNvSpPr/>
            <p:nvPr/>
          </p:nvSpPr>
          <p:spPr>
            <a:xfrm>
              <a:off x="4594980" y="3304069"/>
              <a:ext cx="1928826" cy="939327"/>
            </a:xfrm>
            <a:prstGeom prst="rect">
              <a:avLst/>
            </a:prstGeom>
            <a:noFill/>
            <a:ln w="63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lgn="ctr">
                <a:lnSpc>
                  <a:spcPct val="200000"/>
                </a:lnSpc>
                <a:buFont typeface="Arial" panose="020B0604020202020204" pitchFamily="34" charset="0"/>
                <a:buChar char="•"/>
              </a:pP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7" name="矩形 26"/>
            <p:cNvSpPr/>
            <p:nvPr/>
          </p:nvSpPr>
          <p:spPr>
            <a:xfrm>
              <a:off x="7130460" y="3304069"/>
              <a:ext cx="1928826" cy="939327"/>
            </a:xfrm>
            <a:prstGeom prst="rect">
              <a:avLst/>
            </a:prstGeom>
            <a:noFill/>
            <a:ln w="63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indent="-85725" algn="ctr">
                <a:lnSpc>
                  <a:spcPct val="200000"/>
                </a:lnSpc>
                <a:buFont typeface="Arial" panose="020B0604020202020204" pitchFamily="34" charset="0"/>
                <a:buChar char="•"/>
              </a:pPr>
              <a:endParaRPr lang="zh-CN" altLang="en-US" sz="1200" dirty="0">
                <a:solidFill>
                  <a:schemeClr val="tx1"/>
                </a:solidFill>
                <a:latin typeface="微软雅黑" panose="020B0503020204020204" pitchFamily="34" charset="-122"/>
                <a:ea typeface="微软雅黑" panose="020B0503020204020204" pitchFamily="34" charset="-122"/>
              </a:endParaRPr>
            </a:p>
          </p:txBody>
        </p:sp>
        <p:sp>
          <p:nvSpPr>
            <p:cNvPr id="28" name="五边形 27"/>
            <p:cNvSpPr/>
            <p:nvPr/>
          </p:nvSpPr>
          <p:spPr>
            <a:xfrm>
              <a:off x="2058362" y="4529148"/>
              <a:ext cx="7000924" cy="571504"/>
            </a:xfrm>
            <a:prstGeom prst="homePlate">
              <a:avLst/>
            </a:prstGeom>
            <a:solidFill>
              <a:srgbClr val="E96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微软雅黑" panose="020B0503020204020204" pitchFamily="34" charset="-122"/>
                  <a:ea typeface="微软雅黑" panose="020B0503020204020204" pitchFamily="34" charset="-122"/>
                </a:rPr>
                <a:t>噱头</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创意</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礼品刺激，有效助力车型促销集客留资及购车转化</a:t>
              </a:r>
            </a:p>
          </p:txBody>
        </p:sp>
        <p:sp>
          <p:nvSpPr>
            <p:cNvPr id="29" name="五角星 28"/>
            <p:cNvSpPr/>
            <p:nvPr/>
          </p:nvSpPr>
          <p:spPr>
            <a:xfrm>
              <a:off x="2604702" y="2819772"/>
              <a:ext cx="214314" cy="214314"/>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五角星 29"/>
            <p:cNvSpPr/>
            <p:nvPr/>
          </p:nvSpPr>
          <p:spPr>
            <a:xfrm>
              <a:off x="7670407" y="2810323"/>
              <a:ext cx="214314" cy="214314"/>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2142687" y="3467133"/>
              <a:ext cx="438797" cy="674002"/>
            </a:xfrm>
            <a:prstGeom prst="rect">
              <a:avLst/>
            </a:prstGeom>
          </p:spPr>
          <p:txBody>
            <a:bodyPr wrap="square">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红包代金券等形式</a:t>
              </a:r>
            </a:p>
          </p:txBody>
        </p:sp>
        <p:sp>
          <p:nvSpPr>
            <p:cNvPr id="33" name="矩形 32"/>
            <p:cNvSpPr/>
            <p:nvPr/>
          </p:nvSpPr>
          <p:spPr>
            <a:xfrm>
              <a:off x="4710873" y="3419616"/>
              <a:ext cx="319425" cy="823780"/>
            </a:xfrm>
            <a:prstGeom prst="rect">
              <a:avLst/>
            </a:prstGeom>
          </p:spPr>
          <p:txBody>
            <a:bodyPr wrap="square">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豪华国外游</a:t>
              </a:r>
            </a:p>
          </p:txBody>
        </p:sp>
        <p:pic>
          <p:nvPicPr>
            <p:cNvPr id="34" name="图片 33"/>
            <p:cNvPicPr>
              <a:picLocks noChangeAspect="1"/>
            </p:cNvPicPr>
            <p:nvPr/>
          </p:nvPicPr>
          <p:blipFill>
            <a:blip r:embed="rId2" cstate="print"/>
            <a:stretch>
              <a:fillRect/>
            </a:stretch>
          </p:blipFill>
          <p:spPr>
            <a:xfrm>
              <a:off x="7595701" y="3332335"/>
              <a:ext cx="1439369" cy="888758"/>
            </a:xfrm>
            <a:prstGeom prst="rect">
              <a:avLst/>
            </a:prstGeom>
          </p:spPr>
        </p:pic>
        <p:sp>
          <p:nvSpPr>
            <p:cNvPr id="35" name="矩形 34"/>
            <p:cNvSpPr/>
            <p:nvPr/>
          </p:nvSpPr>
          <p:spPr>
            <a:xfrm>
              <a:off x="7118498" y="3555274"/>
              <a:ext cx="438797" cy="830997"/>
            </a:xfrm>
            <a:prstGeom prst="rect">
              <a:avLst/>
            </a:prstGeom>
          </p:spPr>
          <p:txBody>
            <a:bodyPr wrap="square">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豪礼赛道</a:t>
              </a:r>
            </a:p>
          </p:txBody>
        </p:sp>
      </p:grpSp>
      <p:pic>
        <p:nvPicPr>
          <p:cNvPr id="37" name="图片 36"/>
          <p:cNvPicPr>
            <a:picLocks noChangeAspect="1"/>
          </p:cNvPicPr>
          <p:nvPr/>
        </p:nvPicPr>
        <p:blipFill rotWithShape="1">
          <a:blip r:embed="rId3" cstate="print"/>
          <a:srcRect l="12909" r="10573"/>
          <a:stretch>
            <a:fillRect/>
          </a:stretch>
        </p:blipFill>
        <p:spPr>
          <a:xfrm>
            <a:off x="2731172" y="3643948"/>
            <a:ext cx="1666559" cy="792000"/>
          </a:xfrm>
          <a:prstGeom prst="rect">
            <a:avLst/>
          </a:prstGeom>
        </p:spPr>
      </p:pic>
      <p:pic>
        <p:nvPicPr>
          <p:cNvPr id="38" name="图片 37"/>
          <p:cNvPicPr>
            <a:picLocks noChangeAspect="1"/>
          </p:cNvPicPr>
          <p:nvPr/>
        </p:nvPicPr>
        <p:blipFill>
          <a:blip r:embed="rId4" cstate="print"/>
          <a:stretch>
            <a:fillRect/>
          </a:stretch>
        </p:blipFill>
        <p:spPr>
          <a:xfrm>
            <a:off x="5923764" y="3527668"/>
            <a:ext cx="1500355" cy="944189"/>
          </a:xfrm>
          <a:prstGeom prst="rect">
            <a:avLst/>
          </a:prstGeom>
        </p:spPr>
      </p:pic>
      <p:sp>
        <p:nvSpPr>
          <p:cNvPr id="39" name="文本框 38"/>
          <p:cNvSpPr txBox="1"/>
          <p:nvPr/>
        </p:nvSpPr>
        <p:spPr>
          <a:xfrm>
            <a:off x="4114912" y="1055322"/>
            <a:ext cx="3954929" cy="307777"/>
          </a:xfrm>
          <a:prstGeom prst="rect">
            <a:avLst/>
          </a:prstGeom>
          <a:noFill/>
        </p:spPr>
        <p:txBody>
          <a:bodyPr wrap="none" rtlCol="0">
            <a:spAutoFit/>
          </a:bodyPr>
          <a:lstStyle/>
          <a:p>
            <a:pPr algn="ct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lt"/>
              </a:rPr>
              <a:t>线上多种形式，多样主题，项目定制化促销传播</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utochinashow.org/index/image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590" y="1325554"/>
            <a:ext cx="228600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FFD966"/>
                </a:solidFill>
                <a:latin typeface="微软雅黑" panose="020B0503020204020204" pitchFamily="34" charset="-122"/>
                <a:ea typeface="微软雅黑" panose="020B0503020204020204" pitchFamily="34" charset="-122"/>
              </a:rPr>
              <a:t>品牌推广</a:t>
            </a:r>
          </a:p>
        </p:txBody>
      </p:sp>
      <p:sp>
        <p:nvSpPr>
          <p:cNvPr id="4" name="矩形 3"/>
          <p:cNvSpPr/>
          <p:nvPr/>
        </p:nvSpPr>
        <p:spPr>
          <a:xfrm>
            <a:off x="1905592" y="4286512"/>
            <a:ext cx="2877949" cy="606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797559" y="3441422"/>
            <a:ext cx="3098447" cy="261610"/>
          </a:xfrm>
          <a:prstGeom prst="rect">
            <a:avLst/>
          </a:prstGeom>
        </p:spPr>
        <p:txBody>
          <a:bodyPr wrap="square">
            <a:spAutoFit/>
          </a:bodyPr>
          <a:lstStyle/>
          <a:p>
            <a:pPr algn="ctr"/>
            <a:r>
              <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sym typeface="News Gothic MT" charset="0"/>
              </a:rPr>
              <a:t>品牌传播、互动集客、现场直播、人气炒作</a:t>
            </a:r>
            <a:r>
              <a:rPr lang="en-US" altLang="zh-CN" sz="1100" dirty="0">
                <a:solidFill>
                  <a:prstClr val="black">
                    <a:lumMod val="65000"/>
                    <a:lumOff val="35000"/>
                  </a:prstClr>
                </a:solidFill>
                <a:latin typeface="微软雅黑" panose="020B0503020204020204" pitchFamily="34" charset="-122"/>
                <a:ea typeface="微软雅黑" panose="020B0503020204020204" pitchFamily="34" charset="-122"/>
                <a:sym typeface="News Gothic MT" charset="0"/>
              </a:rPr>
              <a:t>…</a:t>
            </a:r>
            <a:endParaRPr lang="zh-CN" altLang="en-US" sz="11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7" name="矩形 6"/>
          <p:cNvSpPr/>
          <p:nvPr/>
        </p:nvSpPr>
        <p:spPr>
          <a:xfrm>
            <a:off x="895753" y="2831436"/>
            <a:ext cx="4902059" cy="523220"/>
          </a:xfrm>
          <a:prstGeom prst="rect">
            <a:avLst/>
          </a:prstGeom>
        </p:spPr>
        <p:txBody>
          <a:bodyPr wrap="square">
            <a:spAutoFit/>
          </a:bodyPr>
          <a:lstStyle/>
          <a:p>
            <a:pPr algn="ctr"/>
            <a:r>
              <a:rPr lang="zh-CN" altLang="en-US" sz="2800" dirty="0">
                <a:solidFill>
                  <a:prstClr val="black">
                    <a:lumMod val="65000"/>
                    <a:lumOff val="35000"/>
                  </a:prstClr>
                </a:solidFill>
                <a:latin typeface="微软雅黑" panose="020B0503020204020204" pitchFamily="34" charset="-122"/>
                <a:ea typeface="微软雅黑" panose="020B0503020204020204" pitchFamily="34" charset="-122"/>
              </a:rPr>
              <a:t>满足厂商车展合作全部需求</a:t>
            </a:r>
          </a:p>
        </p:txBody>
      </p:sp>
      <p:sp>
        <p:nvSpPr>
          <p:cNvPr id="8" name="矩形 7"/>
          <p:cNvSpPr/>
          <p:nvPr/>
        </p:nvSpPr>
        <p:spPr>
          <a:xfrm>
            <a:off x="1905592" y="3805976"/>
            <a:ext cx="2877949" cy="362345"/>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994728" y="2425001"/>
            <a:ext cx="2988332" cy="276999"/>
            <a:chOff x="900969" y="1268640"/>
            <a:chExt cx="2988332" cy="276999"/>
          </a:xfrm>
        </p:grpSpPr>
        <p:cxnSp>
          <p:nvCxnSpPr>
            <p:cNvPr id="10" name="直接连接符 9"/>
            <p:cNvCxnSpPr/>
            <p:nvPr/>
          </p:nvCxnSpPr>
          <p:spPr>
            <a:xfrm>
              <a:off x="900969" y="1503067"/>
              <a:ext cx="2988332"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900969" y="1268760"/>
              <a:ext cx="2988332"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002713" y="1268640"/>
              <a:ext cx="800219" cy="276999"/>
            </a:xfrm>
            <a:prstGeom prst="rect">
              <a:avLst/>
            </a:prstGeom>
          </p:spPr>
          <p:txBody>
            <a:bodyPr wrap="none">
              <a:spAutoFit/>
            </a:bodyPr>
            <a:lstStyle/>
            <a:p>
              <a:r>
                <a:rPr lang="zh-CN" altLang="en-US" sz="1200" b="1" i="1" dirty="0">
                  <a:solidFill>
                    <a:schemeClr val="tx1">
                      <a:lumMod val="65000"/>
                      <a:lumOff val="35000"/>
                    </a:schemeClr>
                  </a:solidFill>
                  <a:effectLst/>
                  <a:latin typeface="微软雅黑" panose="020B0503020204020204" pitchFamily="34" charset="-122"/>
                  <a:ea typeface="微软雅黑" panose="020B0503020204020204" pitchFamily="34" charset="-122"/>
                </a:rPr>
                <a:t>北京车展</a:t>
              </a:r>
              <a:endParaRPr lang="en-US" altLang="zh-CN" sz="1200" b="1" i="1" dirty="0">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grpSp>
      <p:sp>
        <p:nvSpPr>
          <p:cNvPr id="13" name="矩形 12"/>
          <p:cNvSpPr/>
          <p:nvPr/>
        </p:nvSpPr>
        <p:spPr>
          <a:xfrm>
            <a:off x="2444320" y="4405245"/>
            <a:ext cx="1800493" cy="369332"/>
          </a:xfrm>
          <a:prstGeom prst="rect">
            <a:avLst/>
          </a:prstGeom>
        </p:spPr>
        <p:txBody>
          <a:bodyPr wrap="none">
            <a:spAutoFit/>
          </a:bodyPr>
          <a:lstStyle/>
          <a:p>
            <a:pPr algn="ctr"/>
            <a:r>
              <a:rPr lang="zh-CN" altLang="en-US" b="1" dirty="0">
                <a:solidFill>
                  <a:schemeClr val="bg1">
                    <a:lumMod val="65000"/>
                  </a:schemeClr>
                </a:solidFill>
                <a:latin typeface="微软雅黑" panose="020B0503020204020204" pitchFamily="34" charset="-122"/>
                <a:ea typeface="微软雅黑" panose="020B0503020204020204" pitchFamily="34" charset="-122"/>
              </a:rPr>
              <a:t>厂商专属定制化</a:t>
            </a:r>
          </a:p>
        </p:txBody>
      </p:sp>
      <p:sp>
        <p:nvSpPr>
          <p:cNvPr id="14" name="矩形 13"/>
          <p:cNvSpPr/>
          <p:nvPr/>
        </p:nvSpPr>
        <p:spPr>
          <a:xfrm>
            <a:off x="2328904" y="3825025"/>
            <a:ext cx="2031326" cy="338554"/>
          </a:xfrm>
          <a:prstGeom prst="rect">
            <a:avLst/>
          </a:prstGeom>
        </p:spPr>
        <p:txBody>
          <a:bodyPr wrap="none">
            <a:spAutoFit/>
          </a:bodyPr>
          <a:lstStyle/>
          <a:p>
            <a:pPr algn="ctr"/>
            <a:r>
              <a:rPr lang="zh-CN" altLang="en-US" sz="1600" b="1" dirty="0">
                <a:solidFill>
                  <a:schemeClr val="bg1">
                    <a:lumMod val="50000"/>
                  </a:schemeClr>
                </a:solidFill>
                <a:latin typeface="微软雅黑" panose="020B0503020204020204" pitchFamily="34" charset="-122"/>
                <a:ea typeface="微软雅黑" panose="020B0503020204020204" pitchFamily="34" charset="-122"/>
              </a:rPr>
              <a:t>易车移动端活动配合</a:t>
            </a:r>
          </a:p>
        </p:txBody>
      </p:sp>
      <p:sp>
        <p:nvSpPr>
          <p:cNvPr id="15" name="矩形 14"/>
          <p:cNvSpPr/>
          <p:nvPr/>
        </p:nvSpPr>
        <p:spPr>
          <a:xfrm>
            <a:off x="899240" y="5076337"/>
            <a:ext cx="4902059" cy="369332"/>
          </a:xfrm>
          <a:prstGeom prst="rect">
            <a:avLst/>
          </a:prstGeom>
        </p:spPr>
        <p:txBody>
          <a:bodyPr wrap="square">
            <a:spAutoFit/>
          </a:bodyPr>
          <a:lstStyle/>
          <a:p>
            <a:pPr algn="ctr"/>
            <a:r>
              <a:rPr lang="zh-CN" altLang="en-US" b="1" dirty="0">
                <a:solidFill>
                  <a:prstClr val="black">
                    <a:lumMod val="65000"/>
                    <a:lumOff val="35000"/>
                  </a:prstClr>
                </a:solidFill>
                <a:latin typeface="微软雅黑" panose="020B0503020204020204" pitchFamily="34" charset="-122"/>
                <a:ea typeface="微软雅黑" panose="020B0503020204020204" pitchFamily="34" charset="-122"/>
              </a:rPr>
              <a:t>顶级编辑团队，提供优质服务</a:t>
            </a: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152" y="1360646"/>
            <a:ext cx="5632188" cy="445785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FFD966"/>
                </a:solidFill>
                <a:latin typeface="微软雅黑" panose="020B0503020204020204" pitchFamily="34" charset="-122"/>
                <a:ea typeface="微软雅黑" panose="020B0503020204020204" pitchFamily="34" charset="-122"/>
              </a:rPr>
              <a:t>品牌推广</a:t>
            </a:r>
          </a:p>
        </p:txBody>
      </p:sp>
      <p:pic>
        <p:nvPicPr>
          <p:cNvPr id="3" name="图片 2"/>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696282" y="1806807"/>
            <a:ext cx="9227602" cy="3491525"/>
          </a:xfrm>
          <a:prstGeom prst="rect">
            <a:avLst/>
          </a:prstGeom>
          <a:effectLst>
            <a:softEdge rad="63500"/>
          </a:effectLst>
        </p:spPr>
      </p:pic>
      <p:sp>
        <p:nvSpPr>
          <p:cNvPr id="5" name="矩形 4"/>
          <p:cNvSpPr/>
          <p:nvPr/>
        </p:nvSpPr>
        <p:spPr>
          <a:xfrm>
            <a:off x="657073" y="1412309"/>
            <a:ext cx="2492990" cy="400110"/>
          </a:xfrm>
          <a:prstGeom prst="rect">
            <a:avLst/>
          </a:prstGeom>
        </p:spPr>
        <p:txBody>
          <a:bodyPr wrap="none">
            <a:spAutoFit/>
          </a:bodyPr>
          <a:lstStyle/>
          <a:p>
            <a:pPr algn="just">
              <a:buClr>
                <a:srgbClr val="E36A11"/>
              </a:buClr>
            </a:pPr>
            <a:r>
              <a:rPr lang="zh-CN" altLang="en-US" sz="2000" b="1" dirty="0">
                <a:latin typeface="微软雅黑" panose="020B0503020204020204" pitchFamily="34" charset="-122"/>
                <a:ea typeface="微软雅黑" panose="020B0503020204020204" pitchFamily="34" charset="-122"/>
                <a:cs typeface="BrowalliaUPC" panose="020B0604020202020204" pitchFamily="34" charset="-34"/>
              </a:rPr>
              <a:t>常规品推－传播报道</a:t>
            </a:r>
          </a:p>
        </p:txBody>
      </p:sp>
      <p:sp>
        <p:nvSpPr>
          <p:cNvPr id="6" name="矩形 5"/>
          <p:cNvSpPr/>
          <p:nvPr/>
        </p:nvSpPr>
        <p:spPr>
          <a:xfrm>
            <a:off x="3696644" y="1443087"/>
            <a:ext cx="7835482" cy="338554"/>
          </a:xfrm>
          <a:prstGeom prst="rect">
            <a:avLst/>
          </a:prstGeom>
          <a:solidFill>
            <a:srgbClr val="FFD966"/>
          </a:solidFill>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针对英菲尼迪品牌常规推广，定制化配合曝光，助力传播</a:t>
            </a:r>
          </a:p>
        </p:txBody>
      </p:sp>
      <p:pic>
        <p:nvPicPr>
          <p:cNvPr id="7" name="图片 6" descr="mf821-05397444.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764" b="89963" l="9975" r="89963"/>
                    </a14:imgEffect>
                  </a14:imgLayer>
                </a14:imgProps>
              </a:ext>
            </a:extLst>
          </a:blip>
          <a:srcRect b="32611"/>
          <a:stretch>
            <a:fillRect/>
          </a:stretch>
        </p:blipFill>
        <p:spPr>
          <a:xfrm>
            <a:off x="715075" y="2454509"/>
            <a:ext cx="3800291" cy="3441816"/>
          </a:xfrm>
          <a:prstGeom prst="rect">
            <a:avLst/>
          </a:prstGeom>
        </p:spPr>
      </p:pic>
      <p:sp>
        <p:nvSpPr>
          <p:cNvPr id="8" name="矩形 7"/>
          <p:cNvSpPr/>
          <p:nvPr/>
        </p:nvSpPr>
        <p:spPr>
          <a:xfrm>
            <a:off x="647464" y="2174130"/>
            <a:ext cx="409014" cy="2554545"/>
          </a:xfrm>
          <a:prstGeom prst="rect">
            <a:avLst/>
          </a:prstGeom>
        </p:spPr>
        <p:txBody>
          <a:bodyPr wrap="square">
            <a:spAutoFit/>
          </a:bodyPr>
          <a:lstStyle/>
          <a:p>
            <a:pPr algn="just">
              <a:buClr>
                <a:srgbClr val="E36A11"/>
              </a:buClr>
            </a:pPr>
            <a:r>
              <a:rPr lang="zh-CN" altLang="en-US" sz="4000" b="1" dirty="0">
                <a:latin typeface="微软雅黑" panose="020B0503020204020204" pitchFamily="34" charset="-122"/>
                <a:ea typeface="微软雅黑" panose="020B0503020204020204" pitchFamily="34" charset="-122"/>
                <a:cs typeface="BrowalliaUPC" panose="020B0604020202020204" pitchFamily="34" charset="-34"/>
              </a:rPr>
              <a:t>传播配合</a:t>
            </a:r>
          </a:p>
        </p:txBody>
      </p:sp>
      <p:sp>
        <p:nvSpPr>
          <p:cNvPr id="10" name="文本框 9"/>
          <p:cNvSpPr txBox="1"/>
          <p:nvPr/>
        </p:nvSpPr>
        <p:spPr>
          <a:xfrm>
            <a:off x="3696644" y="2227476"/>
            <a:ext cx="2031325" cy="646331"/>
          </a:xfrm>
          <a:prstGeom prst="rect">
            <a:avLst/>
          </a:prstGeom>
          <a:noFill/>
        </p:spPr>
        <p:txBody>
          <a:bodyPr wrap="none" rtlCol="0">
            <a:spAutoFit/>
          </a:bodyPr>
          <a:lstStyle/>
          <a:p>
            <a:r>
              <a:rPr lang="zh-CN" altLang="en-US" sz="3600" b="1" dirty="0">
                <a:solidFill>
                  <a:schemeClr val="bg1">
                    <a:lumMod val="75000"/>
                  </a:schemeClr>
                </a:solidFill>
                <a:latin typeface="微软雅黑" panose="020B0503020204020204" pitchFamily="34" charset="-122"/>
                <a:ea typeface="微软雅黑" panose="020B0503020204020204" pitchFamily="34" charset="-122"/>
              </a:rPr>
              <a:t>内容配合</a:t>
            </a:r>
            <a:endParaRPr lang="zh-CN" altLang="en-US" sz="3600" dirty="0">
              <a:solidFill>
                <a:schemeClr val="bg1">
                  <a:lumMod val="75000"/>
                </a:schemeClr>
              </a:solidFill>
              <a:latin typeface="Impact" panose="020B0806030902050204" pitchFamily="34" charset="0"/>
              <a:ea typeface="微软雅黑" panose="020B0503020204020204" pitchFamily="34" charset="-122"/>
            </a:endParaRPr>
          </a:p>
        </p:txBody>
      </p:sp>
      <p:sp>
        <p:nvSpPr>
          <p:cNvPr id="11" name="文本框 10"/>
          <p:cNvSpPr txBox="1"/>
          <p:nvPr/>
        </p:nvSpPr>
        <p:spPr>
          <a:xfrm>
            <a:off x="5962035" y="2406131"/>
            <a:ext cx="1261884" cy="523220"/>
          </a:xfrm>
          <a:prstGeom prst="rect">
            <a:avLst/>
          </a:prstGeom>
          <a:noFill/>
        </p:spPr>
        <p:txBody>
          <a:bodyPr wrap="none" rtlCol="0">
            <a:spAutoFit/>
          </a:bodyPr>
          <a:lstStyle/>
          <a:p>
            <a:r>
              <a:rPr lang="zh-CN" altLang="en-US" sz="2800" b="1" dirty="0">
                <a:solidFill>
                  <a:schemeClr val="bg1">
                    <a:lumMod val="75000"/>
                  </a:schemeClr>
                </a:solidFill>
                <a:latin typeface="微软雅黑" panose="020B0503020204020204" pitchFamily="34" charset="-122"/>
                <a:ea typeface="微软雅黑" panose="020B0503020204020204" pitchFamily="34" charset="-122"/>
              </a:rPr>
              <a:t>定制化</a:t>
            </a:r>
          </a:p>
        </p:txBody>
      </p:sp>
      <p:sp>
        <p:nvSpPr>
          <p:cNvPr id="12" name="文本框 11"/>
          <p:cNvSpPr txBox="1"/>
          <p:nvPr/>
        </p:nvSpPr>
        <p:spPr>
          <a:xfrm>
            <a:off x="7361357" y="2997706"/>
            <a:ext cx="1056700" cy="461665"/>
          </a:xfrm>
          <a:prstGeom prst="rect">
            <a:avLst/>
          </a:prstGeom>
          <a:noFill/>
        </p:spPr>
        <p:txBody>
          <a:bodyPr wrap="none" rtlCol="0">
            <a:spAutoFit/>
          </a:bodyPr>
          <a:lstStyle/>
          <a:p>
            <a:r>
              <a:rPr lang="en-US" altLang="zh-CN" sz="2400" dirty="0">
                <a:solidFill>
                  <a:schemeClr val="bg1">
                    <a:lumMod val="75000"/>
                  </a:schemeClr>
                </a:solidFill>
                <a:latin typeface="Impact" panose="020B0806030902050204" pitchFamily="34" charset="0"/>
                <a:ea typeface="微软雅黑" panose="020B0503020204020204" pitchFamily="34" charset="-122"/>
              </a:rPr>
              <a:t>HTML 5</a:t>
            </a:r>
            <a:endParaRPr lang="zh-CN" altLang="en-US" sz="2400" dirty="0">
              <a:solidFill>
                <a:schemeClr val="bg1">
                  <a:lumMod val="75000"/>
                </a:schemeClr>
              </a:solidFill>
              <a:latin typeface="Impact" panose="020B0806030902050204" pitchFamily="34" charset="0"/>
              <a:ea typeface="微软雅黑" panose="020B0503020204020204" pitchFamily="34" charset="-122"/>
            </a:endParaRPr>
          </a:p>
        </p:txBody>
      </p:sp>
      <p:sp>
        <p:nvSpPr>
          <p:cNvPr id="13" name="文本框 12"/>
          <p:cNvSpPr txBox="1"/>
          <p:nvPr/>
        </p:nvSpPr>
        <p:spPr>
          <a:xfrm>
            <a:off x="9056501" y="2040598"/>
            <a:ext cx="1620957" cy="523220"/>
          </a:xfrm>
          <a:prstGeom prst="rect">
            <a:avLst/>
          </a:prstGeom>
          <a:noFill/>
        </p:spPr>
        <p:txBody>
          <a:bodyPr wrap="none" rtlCol="0">
            <a:spAutoFit/>
          </a:bodyPr>
          <a:lstStyle/>
          <a:p>
            <a:r>
              <a:rPr lang="zh-CN" altLang="en-US" sz="2800" b="1" dirty="0">
                <a:solidFill>
                  <a:schemeClr val="bg1">
                    <a:lumMod val="75000"/>
                  </a:schemeClr>
                </a:solidFill>
                <a:latin typeface="微软雅黑" panose="020B0503020204020204" pitchFamily="34" charset="-122"/>
                <a:ea typeface="微软雅黑" panose="020B0503020204020204" pitchFamily="34" charset="-122"/>
              </a:rPr>
              <a:t>硬广传播</a:t>
            </a:r>
          </a:p>
        </p:txBody>
      </p:sp>
      <p:sp>
        <p:nvSpPr>
          <p:cNvPr id="14" name="文本框 13"/>
          <p:cNvSpPr txBox="1"/>
          <p:nvPr/>
        </p:nvSpPr>
        <p:spPr>
          <a:xfrm>
            <a:off x="8598327" y="2975676"/>
            <a:ext cx="1620957" cy="523220"/>
          </a:xfrm>
          <a:prstGeom prst="rect">
            <a:avLst/>
          </a:prstGeom>
          <a:noFill/>
        </p:spPr>
        <p:txBody>
          <a:bodyPr wrap="none" rtlCol="0">
            <a:spAutoFit/>
          </a:bodyPr>
          <a:lstStyle/>
          <a:p>
            <a:r>
              <a:rPr lang="zh-CN" altLang="en-US" sz="2800" b="1" dirty="0">
                <a:solidFill>
                  <a:schemeClr val="bg1">
                    <a:lumMod val="75000"/>
                  </a:schemeClr>
                </a:solidFill>
                <a:latin typeface="微软雅黑" panose="020B0503020204020204" pitchFamily="34" charset="-122"/>
                <a:ea typeface="微软雅黑" panose="020B0503020204020204" pitchFamily="34" charset="-122"/>
              </a:rPr>
              <a:t>活动招募</a:t>
            </a:r>
          </a:p>
        </p:txBody>
      </p:sp>
      <p:sp>
        <p:nvSpPr>
          <p:cNvPr id="15" name="文本框 14"/>
          <p:cNvSpPr txBox="1"/>
          <p:nvPr/>
        </p:nvSpPr>
        <p:spPr>
          <a:xfrm>
            <a:off x="4218578" y="3265734"/>
            <a:ext cx="2031325" cy="646331"/>
          </a:xfrm>
          <a:prstGeom prst="rect">
            <a:avLst/>
          </a:prstGeom>
          <a:noFill/>
        </p:spPr>
        <p:txBody>
          <a:bodyPr wrap="none" rtlCol="0">
            <a:spAutoFit/>
          </a:bodyPr>
          <a:lstStyle/>
          <a:p>
            <a:r>
              <a:rPr lang="zh-CN" altLang="en-US" sz="3600" b="1" dirty="0">
                <a:solidFill>
                  <a:schemeClr val="bg1">
                    <a:lumMod val="75000"/>
                  </a:schemeClr>
                </a:solidFill>
                <a:latin typeface="微软雅黑" panose="020B0503020204020204" pitchFamily="34" charset="-122"/>
                <a:ea typeface="微软雅黑" panose="020B0503020204020204" pitchFamily="34" charset="-122"/>
              </a:rPr>
              <a:t>论坛合作</a:t>
            </a:r>
            <a:endParaRPr lang="en-US" altLang="zh-CN" sz="3600" b="1" dirty="0">
              <a:solidFill>
                <a:schemeClr val="bg1">
                  <a:lumMod val="75000"/>
                </a:schemeClr>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4645" y="4433975"/>
            <a:ext cx="8767355" cy="1505968"/>
          </a:xfrm>
          <a:prstGeom prst="rect">
            <a:avLst/>
          </a:prstGeom>
        </p:spPr>
      </p:pic>
      <p:sp>
        <p:nvSpPr>
          <p:cNvPr id="18" name="文本框 17"/>
          <p:cNvSpPr txBox="1"/>
          <p:nvPr/>
        </p:nvSpPr>
        <p:spPr>
          <a:xfrm>
            <a:off x="9998645" y="3507550"/>
            <a:ext cx="911916" cy="523220"/>
          </a:xfrm>
          <a:prstGeom prst="rect">
            <a:avLst/>
          </a:prstGeom>
          <a:noFill/>
        </p:spPr>
        <p:txBody>
          <a:bodyPr wrap="none" rtlCol="0">
            <a:spAutoFit/>
          </a:bodyPr>
          <a:lstStyle/>
          <a:p>
            <a:r>
              <a:rPr lang="en-US" altLang="zh-CN" sz="2800" b="1" dirty="0">
                <a:solidFill>
                  <a:schemeClr val="bg1">
                    <a:lumMod val="75000"/>
                  </a:schemeClr>
                </a:solidFill>
                <a:latin typeface="微软雅黑" panose="020B0503020204020204" pitchFamily="34" charset="-122"/>
                <a:ea typeface="微软雅黑" panose="020B0503020204020204" pitchFamily="34" charset="-122"/>
              </a:rPr>
              <a:t>KOL</a:t>
            </a:r>
            <a:endParaRPr lang="zh-CN" altLang="en-US" sz="2800" b="1" dirty="0">
              <a:solidFill>
                <a:schemeClr val="bg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标注 2"/>
          <p:cNvSpPr/>
          <p:nvPr/>
        </p:nvSpPr>
        <p:spPr>
          <a:xfrm>
            <a:off x="6983727" y="1684273"/>
            <a:ext cx="4873307" cy="1809553"/>
          </a:xfrm>
          <a:prstGeom prst="wedgeRoundRectCallout">
            <a:avLst>
              <a:gd name="adj1" fmla="val -48238"/>
              <a:gd name="adj2" fmla="val 65101"/>
              <a:gd name="adj3" fmla="val 16667"/>
            </a:avLst>
          </a:prstGeom>
          <a:solidFill>
            <a:schemeClr val="bg1">
              <a:lumMod val="85000"/>
              <a:alpha val="4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矩形 3"/>
          <p:cNvSpPr/>
          <p:nvPr/>
        </p:nvSpPr>
        <p:spPr>
          <a:xfrm>
            <a:off x="7098245" y="3939299"/>
            <a:ext cx="4644273" cy="1902059"/>
          </a:xfrm>
          <a:prstGeom prst="rect">
            <a:avLst/>
          </a:prstGeom>
          <a:solidFill>
            <a:schemeClr val="bg1"/>
          </a:solidFill>
        </p:spPr>
        <p:txBody>
          <a:bodyPr wrap="square">
            <a:spAutoFit/>
          </a:bodyPr>
          <a:lstStyle/>
          <a:p>
            <a:pPr defTabSz="456565">
              <a:lnSpc>
                <a:spcPct val="140000"/>
              </a:lnSpc>
            </a:pPr>
            <a:r>
              <a:rPr kumimoji="1" lang="en-US" altLang="zh-CN"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2016</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年</a:t>
            </a:r>
            <a:r>
              <a:rPr kumimoji="1" lang="en-US" altLang="zh-CN"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1-11</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月英菲尼迪共获取线索</a:t>
            </a:r>
            <a:r>
              <a:rPr kumimoji="1"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83249</a:t>
            </a:r>
            <a:r>
              <a:rPr kumimoji="1" lang="zh-CN" altLang="en-US"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条</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，对比去年同期</a:t>
            </a:r>
            <a:r>
              <a:rPr kumimoji="1" lang="zh-CN" altLang="en-US"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下降</a:t>
            </a:r>
            <a:r>
              <a:rPr kumimoji="1"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21.2%</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，英菲尼迪上半年线索下滑严重，</a:t>
            </a:r>
            <a:r>
              <a:rPr kumimoji="1" lang="en-US" altLang="zh-CN"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4</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月同比</a:t>
            </a:r>
            <a:r>
              <a:rPr kumimoji="1" lang="zh-CN" altLang="en-US"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下降</a:t>
            </a:r>
            <a:r>
              <a:rPr kumimoji="1"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35.8%</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，为全年最低值；步入下半年，线索获取有所改善，</a:t>
            </a:r>
            <a:r>
              <a:rPr kumimoji="1" lang="en-US" altLang="zh-CN"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8-11</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月的线索同比差距进一步缩小，到了</a:t>
            </a:r>
            <a:r>
              <a:rPr kumimoji="1" lang="en-US" altLang="zh-CN"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11</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月份，线索同比缩小为</a:t>
            </a:r>
            <a:r>
              <a:rPr kumimoji="1"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-2.8%</a:t>
            </a:r>
            <a:r>
              <a:rPr kumimoji="1" lang="zh-CN" altLang="en-US" sz="1200" dirty="0">
                <a:latin typeface="微软雅黑" panose="020B0503020204020204" pitchFamily="34" charset="-122"/>
                <a:ea typeface="微软雅黑" panose="020B0503020204020204" pitchFamily="34" charset="-122"/>
                <a:cs typeface="微软雅黑" panose="020B0503020204020204" pitchFamily="34" charset="-122"/>
              </a:rPr>
              <a:t>。</a:t>
            </a:r>
            <a:endParaRPr kumimoji="1" lang="en-US" altLang="zh-CN" sz="1200" dirty="0">
              <a:latin typeface="微软雅黑" panose="020B0503020204020204" pitchFamily="34" charset="-122"/>
              <a:ea typeface="微软雅黑" panose="020B0503020204020204" pitchFamily="34" charset="-122"/>
              <a:cs typeface="微软雅黑" panose="020B0503020204020204" pitchFamily="34" charset="-122"/>
            </a:endParaRPr>
          </a:p>
          <a:p>
            <a:pPr defTabSz="456565">
              <a:lnSpc>
                <a:spcPct val="140000"/>
              </a:lnSpc>
            </a:pP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线索份额方面，受其他竞品分流影响，英菲尼迪</a:t>
            </a:r>
            <a:r>
              <a:rPr kumimoji="1" lang="en-US" altLang="zh-CN"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2016</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年份额表现不理想，</a:t>
            </a:r>
            <a:r>
              <a:rPr kumimoji="1" lang="en-US" altLang="zh-CN"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1-10</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月均低于去年同期，同样，步入下半年有所好转，</a:t>
            </a:r>
            <a:r>
              <a:rPr kumimoji="1" lang="en-US" altLang="zh-CN"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11</a:t>
            </a:r>
            <a:r>
              <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rPr>
              <a:t>月对比去年同期</a:t>
            </a:r>
            <a:r>
              <a:rPr kumimoji="1" lang="zh-CN" altLang="en-US"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增长</a:t>
            </a:r>
            <a:r>
              <a:rPr kumimoji="1" lang="en-US"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0.1%</a:t>
            </a:r>
            <a:endParaRPr kumimoji="1" lang="zh-CN" altLang="en-US" sz="1200" dirty="0">
              <a:solidFill>
                <a:srgbClr val="1E1E1E"/>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5" name="图表 4"/>
          <p:cNvGraphicFramePr/>
          <p:nvPr/>
        </p:nvGraphicFramePr>
        <p:xfrm>
          <a:off x="390783" y="1729339"/>
          <a:ext cx="6446746" cy="43966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p:cNvGraphicFramePr/>
          <p:nvPr/>
        </p:nvGraphicFramePr>
        <p:xfrm>
          <a:off x="6983727" y="1684273"/>
          <a:ext cx="4758791" cy="1826936"/>
        </p:xfrm>
        <a:graphic>
          <a:graphicData uri="http://schemas.openxmlformats.org/drawingml/2006/chart">
            <c:chart xmlns:c="http://schemas.openxmlformats.org/drawingml/2006/chart" xmlns:r="http://schemas.openxmlformats.org/officeDocument/2006/relationships" r:id="rId3"/>
          </a:graphicData>
        </a:graphic>
      </p:graphicFrame>
      <p:sp>
        <p:nvSpPr>
          <p:cNvPr id="7" name="标题 3"/>
          <p:cNvSpPr txBox="1"/>
          <p:nvPr/>
        </p:nvSpPr>
        <p:spPr>
          <a:xfrm>
            <a:off x="702779" y="913946"/>
            <a:ext cx="10788659" cy="7076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en-US" altLang="zh-CN" sz="2000" b="1" dirty="0">
                <a:solidFill>
                  <a:srgbClr val="D1BB4B"/>
                </a:solidFill>
                <a:latin typeface="微软雅黑" panose="020B0503020204020204" pitchFamily="34" charset="-122"/>
                <a:ea typeface="微软雅黑" panose="020B0503020204020204" pitchFamily="34" charset="-122"/>
                <a:cs typeface="+mn-cs"/>
              </a:rPr>
              <a:t>2016</a:t>
            </a:r>
            <a:r>
              <a:rPr lang="zh-CN" altLang="en-US" sz="2000" b="1" dirty="0">
                <a:solidFill>
                  <a:srgbClr val="D1BB4B"/>
                </a:solidFill>
                <a:latin typeface="微软雅黑" panose="020B0503020204020204" pitchFamily="34" charset="-122"/>
                <a:ea typeface="微软雅黑" panose="020B0503020204020204" pitchFamily="34" charset="-122"/>
                <a:cs typeface="+mn-cs"/>
              </a:rPr>
              <a:t>年英菲尼迪线索量一览</a:t>
            </a:r>
            <a:endParaRPr lang="en-US" altLang="zh-CN" sz="2000" b="1" dirty="0">
              <a:solidFill>
                <a:srgbClr val="D1BB4B"/>
              </a:solidFill>
              <a:latin typeface="微软雅黑" panose="020B0503020204020204" pitchFamily="34" charset="-122"/>
              <a:ea typeface="微软雅黑" panose="020B0503020204020204" pitchFamily="34" charset="-122"/>
              <a:cs typeface="+mn-cs"/>
            </a:endParaRPr>
          </a:p>
        </p:txBody>
      </p:sp>
      <p:sp>
        <p:nvSpPr>
          <p:cNvPr id="8"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graphicFrame>
        <p:nvGraphicFramePr>
          <p:cNvPr id="3" name="图表 2"/>
          <p:cNvGraphicFramePr/>
          <p:nvPr/>
        </p:nvGraphicFramePr>
        <p:xfrm>
          <a:off x="591239" y="1548742"/>
          <a:ext cx="5562818" cy="50262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图表 3"/>
          <p:cNvGraphicFramePr/>
          <p:nvPr/>
        </p:nvGraphicFramePr>
        <p:xfrm>
          <a:off x="6404994" y="1505743"/>
          <a:ext cx="5303838" cy="5243400"/>
        </p:xfrm>
        <a:graphic>
          <a:graphicData uri="http://schemas.openxmlformats.org/drawingml/2006/chart">
            <c:chart xmlns:c="http://schemas.openxmlformats.org/drawingml/2006/chart" xmlns:r="http://schemas.openxmlformats.org/officeDocument/2006/relationships" r:id="rId3"/>
          </a:graphicData>
        </a:graphic>
      </p:graphicFrame>
      <p:sp>
        <p:nvSpPr>
          <p:cNvPr id="5" name="标题 3"/>
          <p:cNvSpPr txBox="1"/>
          <p:nvPr/>
        </p:nvSpPr>
        <p:spPr>
          <a:xfrm>
            <a:off x="701671" y="1043031"/>
            <a:ext cx="10788659" cy="7076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zh-CN" altLang="en-US" sz="2000" b="1" dirty="0">
                <a:solidFill>
                  <a:srgbClr val="D1BB4B"/>
                </a:solidFill>
                <a:latin typeface="微软雅黑" panose="020B0503020204020204" pitchFamily="34" charset="-122"/>
                <a:ea typeface="微软雅黑" panose="020B0503020204020204" pitchFamily="34" charset="-122"/>
                <a:cs typeface="+mn-cs"/>
              </a:rPr>
              <a:t>英菲尼迪各大区线索量对比</a:t>
            </a:r>
          </a:p>
        </p:txBody>
      </p:sp>
      <p:pic>
        <p:nvPicPr>
          <p:cNvPr id="7" name="内容占位符 21">
            <a:extLst>
              <a:ext uri="{FF2B5EF4-FFF2-40B4-BE49-F238E27FC236}">
                <a16:creationId xmlns:a16="http://schemas.microsoft.com/office/drawing/2014/main" id="{5740BA80-E0EB-4647-B451-FDB023C5F4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p:nvPr/>
        </p:nvGraphicFramePr>
        <p:xfrm>
          <a:off x="1449272" y="1319943"/>
          <a:ext cx="9744758" cy="4603604"/>
        </p:xfrm>
        <a:graphic>
          <a:graphicData uri="http://schemas.openxmlformats.org/drawingml/2006/chart">
            <c:chart xmlns:c="http://schemas.openxmlformats.org/drawingml/2006/chart" xmlns:r="http://schemas.openxmlformats.org/officeDocument/2006/relationships" r:id="rId2"/>
          </a:graphicData>
        </a:graphic>
      </p:graphicFrame>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sp>
        <p:nvSpPr>
          <p:cNvPr id="5" name="Title 2"/>
          <p:cNvSpPr txBox="1"/>
          <p:nvPr/>
        </p:nvSpPr>
        <p:spPr>
          <a:xfrm>
            <a:off x="103545" y="6449034"/>
            <a:ext cx="7328807"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zh-CN" altLang="en-US" sz="14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数据选择：</a:t>
            </a:r>
            <a:r>
              <a:rPr lang="en-US" altLang="zh-CN" sz="14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2015</a:t>
            </a:r>
            <a:r>
              <a:rPr lang="zh-CN" altLang="en-US" sz="14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年</a:t>
            </a:r>
            <a:r>
              <a:rPr lang="en-US" altLang="zh-CN" sz="14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&amp;2016</a:t>
            </a:r>
            <a:r>
              <a:rPr lang="zh-CN" altLang="en-US" sz="14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年</a:t>
            </a:r>
            <a:r>
              <a:rPr lang="en-US" altLang="zh-CN" sz="14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1-11</a:t>
            </a:r>
            <a:r>
              <a:rPr lang="zh-CN" altLang="en-US" sz="14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rPr>
              <a:t>月易湃数据</a:t>
            </a:r>
            <a:endParaRPr lang="en-US" altLang="zh-CN" sz="1400" dirty="0">
              <a:solidFill>
                <a:prstClr val="black">
                  <a:lumMod val="65000"/>
                  <a:lumOff val="35000"/>
                </a:prstClr>
              </a:solidFill>
              <a:latin typeface="微软雅黑" panose="020B0503020204020204" pitchFamily="34" charset="-122"/>
              <a:ea typeface="微软雅黑" panose="020B0503020204020204" pitchFamily="34" charset="-122"/>
              <a:cs typeface="+mn-ea"/>
              <a:sym typeface="+mn-lt"/>
            </a:endParaRPr>
          </a:p>
        </p:txBody>
      </p:sp>
      <p:sp>
        <p:nvSpPr>
          <p:cNvPr id="3" name="标题 3"/>
          <p:cNvSpPr txBox="1"/>
          <p:nvPr/>
        </p:nvSpPr>
        <p:spPr>
          <a:xfrm>
            <a:off x="1178937" y="917143"/>
            <a:ext cx="9834127" cy="645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en-US" altLang="zh-CN" sz="2000" b="1" dirty="0">
                <a:solidFill>
                  <a:srgbClr val="D1BB4B"/>
                </a:solidFill>
                <a:latin typeface="微软雅黑" panose="020B0503020204020204" pitchFamily="34" charset="-122"/>
                <a:ea typeface="微软雅黑" panose="020B0503020204020204" pitchFamily="34" charset="-122"/>
                <a:cs typeface="+mn-cs"/>
              </a:rPr>
              <a:t>2016</a:t>
            </a:r>
            <a:r>
              <a:rPr lang="zh-CN" altLang="en-US" sz="2000" b="1" dirty="0">
                <a:solidFill>
                  <a:srgbClr val="D1BB4B"/>
                </a:solidFill>
                <a:latin typeface="微软雅黑" panose="020B0503020204020204" pitchFamily="34" charset="-122"/>
                <a:ea typeface="微软雅黑" panose="020B0503020204020204" pitchFamily="34" charset="-122"/>
                <a:cs typeface="+mn-cs"/>
              </a:rPr>
              <a:t>年</a:t>
            </a:r>
            <a:r>
              <a:rPr lang="en-US" altLang="zh-CN" sz="2000" b="1" dirty="0">
                <a:solidFill>
                  <a:srgbClr val="D1BB4B"/>
                </a:solidFill>
                <a:latin typeface="微软雅黑" panose="020B0503020204020204" pitchFamily="34" charset="-122"/>
                <a:ea typeface="微软雅黑" panose="020B0503020204020204" pitchFamily="34" charset="-122"/>
                <a:cs typeface="+mn-cs"/>
              </a:rPr>
              <a:t>1-11</a:t>
            </a:r>
            <a:r>
              <a:rPr lang="zh-CN" altLang="en-US" sz="2000" b="1" dirty="0">
                <a:solidFill>
                  <a:srgbClr val="D1BB4B"/>
                </a:solidFill>
                <a:latin typeface="微软雅黑" panose="020B0503020204020204" pitchFamily="34" charset="-122"/>
                <a:ea typeface="微软雅黑" panose="020B0503020204020204" pitchFamily="34" charset="-122"/>
                <a:cs typeface="+mn-cs"/>
              </a:rPr>
              <a:t>月各省线索量情况对比</a:t>
            </a:r>
          </a:p>
        </p:txBody>
      </p:sp>
      <p:sp>
        <p:nvSpPr>
          <p:cNvPr id="6" name="Title 2"/>
          <p:cNvSpPr txBox="1"/>
          <p:nvPr/>
        </p:nvSpPr>
        <p:spPr>
          <a:xfrm>
            <a:off x="2755807" y="1318331"/>
            <a:ext cx="6680387" cy="39382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zh-CN" altLang="en-US" sz="1400" dirty="0">
                <a:solidFill>
                  <a:prstClr val="black"/>
                </a:solidFill>
                <a:latin typeface="微软雅黑" panose="020B0503020204020204" pitchFamily="34" charset="-122"/>
                <a:ea typeface="微软雅黑" panose="020B0503020204020204" pitchFamily="34" charset="-122"/>
                <a:cs typeface="+mn-ea"/>
                <a:sym typeface="+mn-lt"/>
              </a:rPr>
              <a:t>各省表现不平均，英菲尼迪很多区域增长潜力巨大</a:t>
            </a:r>
          </a:p>
        </p:txBody>
      </p:sp>
      <p:sp>
        <p:nvSpPr>
          <p:cNvPr id="7" name="矩形 6"/>
          <p:cNvSpPr/>
          <p:nvPr/>
        </p:nvSpPr>
        <p:spPr>
          <a:xfrm>
            <a:off x="9989080" y="5625552"/>
            <a:ext cx="2047967" cy="276999"/>
          </a:xfrm>
          <a:prstGeom prst="rect">
            <a:avLst/>
          </a:prstGeom>
        </p:spPr>
        <p:txBody>
          <a:bodyPr wrap="square">
            <a:spAutoFit/>
          </a:bodyPr>
          <a:lstStyle/>
          <a:p>
            <a:pPr algn="r" defTabSz="457200"/>
            <a:r>
              <a:rPr lang="zh-CN" altLang="en-US" sz="1200" b="1" dirty="0">
                <a:solidFill>
                  <a:srgbClr val="D1BB4B"/>
                </a:solidFill>
                <a:latin typeface="微软雅黑" panose="020B0503020204020204" pitchFamily="34" charset="-122"/>
                <a:ea typeface="微软雅黑" panose="020B0503020204020204" pitchFamily="34" charset="-122"/>
              </a:rPr>
              <a:t>线索增长率</a:t>
            </a:r>
          </a:p>
        </p:txBody>
      </p:sp>
      <p:sp>
        <p:nvSpPr>
          <p:cNvPr id="8" name="矩形 7"/>
          <p:cNvSpPr/>
          <p:nvPr/>
        </p:nvSpPr>
        <p:spPr>
          <a:xfrm>
            <a:off x="1119048" y="1782289"/>
            <a:ext cx="330224" cy="3139321"/>
          </a:xfrm>
          <a:prstGeom prst="rect">
            <a:avLst/>
          </a:prstGeom>
        </p:spPr>
        <p:txBody>
          <a:bodyPr wrap="square">
            <a:spAutoFit/>
          </a:bodyPr>
          <a:lstStyle/>
          <a:p>
            <a:pPr algn="r" defTabSz="457200"/>
            <a:r>
              <a:rPr lang="zh-CN" altLang="en-US" b="1" dirty="0">
                <a:solidFill>
                  <a:srgbClr val="D1BB4B"/>
                </a:solidFill>
                <a:latin typeface="微软雅黑" panose="020B0503020204020204" pitchFamily="34" charset="-122"/>
                <a:ea typeface="微软雅黑" panose="020B0503020204020204" pitchFamily="34" charset="-122"/>
              </a:rPr>
              <a:t>竞品集群 线索份额占比</a:t>
            </a:r>
          </a:p>
        </p:txBody>
      </p:sp>
      <p:sp>
        <p:nvSpPr>
          <p:cNvPr id="9" name="矩形 8"/>
          <p:cNvSpPr/>
          <p:nvPr/>
        </p:nvSpPr>
        <p:spPr>
          <a:xfrm>
            <a:off x="9651638" y="5185758"/>
            <a:ext cx="1044808" cy="316964"/>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zh-CN" altLang="en-US" sz="1600" b="1" dirty="0">
                <a:solidFill>
                  <a:prstClr val="white"/>
                </a:solidFill>
                <a:latin typeface="微软雅黑" panose="020B0503020204020204" pitchFamily="34" charset="-122"/>
                <a:ea typeface="微软雅黑" panose="020B0503020204020204" pitchFamily="34" charset="-122"/>
              </a:rPr>
              <a:t>潜力区域</a:t>
            </a:r>
          </a:p>
        </p:txBody>
      </p:sp>
      <p:sp>
        <p:nvSpPr>
          <p:cNvPr id="10" name="矩形 9"/>
          <p:cNvSpPr/>
          <p:nvPr/>
        </p:nvSpPr>
        <p:spPr>
          <a:xfrm>
            <a:off x="9651638" y="1853991"/>
            <a:ext cx="1044808" cy="316964"/>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zh-CN" altLang="en-US" sz="1600" b="1" dirty="0">
                <a:solidFill>
                  <a:prstClr val="white"/>
                </a:solidFill>
                <a:latin typeface="微软雅黑" panose="020B0503020204020204" pitchFamily="34" charset="-122"/>
                <a:ea typeface="微软雅黑" panose="020B0503020204020204" pitchFamily="34" charset="-122"/>
              </a:rPr>
              <a:t>明星区域</a:t>
            </a:r>
          </a:p>
        </p:txBody>
      </p:sp>
      <p:sp>
        <p:nvSpPr>
          <p:cNvPr id="11" name="矩形 10"/>
          <p:cNvSpPr/>
          <p:nvPr/>
        </p:nvSpPr>
        <p:spPr>
          <a:xfrm>
            <a:off x="2105431" y="5185758"/>
            <a:ext cx="1044808" cy="316964"/>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zh-CN" altLang="en-US" sz="1600" b="1" dirty="0">
                <a:solidFill>
                  <a:prstClr val="white"/>
                </a:solidFill>
                <a:latin typeface="微软雅黑" panose="020B0503020204020204" pitchFamily="34" charset="-122"/>
                <a:ea typeface="微软雅黑" panose="020B0503020204020204" pitchFamily="34" charset="-122"/>
              </a:rPr>
              <a:t>提升区域</a:t>
            </a:r>
          </a:p>
        </p:txBody>
      </p:sp>
      <p:sp>
        <p:nvSpPr>
          <p:cNvPr id="12" name="矩形 11"/>
          <p:cNvSpPr/>
          <p:nvPr/>
        </p:nvSpPr>
        <p:spPr>
          <a:xfrm>
            <a:off x="2105431" y="1887798"/>
            <a:ext cx="1031941" cy="316989"/>
          </a:xfrm>
          <a:prstGeom prst="rect">
            <a:avLst/>
          </a:prstGeom>
          <a:solidFill>
            <a:srgbClr val="D1B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57200"/>
            <a:r>
              <a:rPr lang="zh-CN" altLang="en-US" sz="1600" b="1" dirty="0">
                <a:solidFill>
                  <a:prstClr val="white"/>
                </a:solidFill>
                <a:latin typeface="微软雅黑" panose="020B0503020204020204" pitchFamily="34" charset="-122"/>
                <a:ea typeface="微软雅黑" panose="020B0503020204020204" pitchFamily="34" charset="-122"/>
              </a:rPr>
              <a:t>优势区域</a:t>
            </a:r>
          </a:p>
        </p:txBody>
      </p:sp>
      <p:sp>
        <p:nvSpPr>
          <p:cNvPr id="13" name="椭圆 12"/>
          <p:cNvSpPr/>
          <p:nvPr/>
        </p:nvSpPr>
        <p:spPr>
          <a:xfrm>
            <a:off x="2330465" y="3863032"/>
            <a:ext cx="2537538" cy="1472513"/>
          </a:xfrm>
          <a:prstGeom prst="ellipse">
            <a:avLst/>
          </a:prstGeom>
          <a:noFill/>
          <a:ln w="28575">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微软雅黑" panose="020B0503020204020204" pitchFamily="34" charset="-122"/>
              <a:ea typeface="微软雅黑" panose="020B0503020204020204" pitchFamily="34" charset="-122"/>
            </a:endParaRPr>
          </a:p>
        </p:txBody>
      </p:sp>
      <p:pic>
        <p:nvPicPr>
          <p:cNvPr id="15" name="内容占位符 21">
            <a:extLst>
              <a:ext uri="{FF2B5EF4-FFF2-40B4-BE49-F238E27FC236}">
                <a16:creationId xmlns:a16="http://schemas.microsoft.com/office/drawing/2014/main" id="{0BC40F5C-453F-4698-BBF3-6089106F86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sp>
        <p:nvSpPr>
          <p:cNvPr id="3" name="标题 3"/>
          <p:cNvSpPr txBox="1"/>
          <p:nvPr/>
        </p:nvSpPr>
        <p:spPr>
          <a:xfrm>
            <a:off x="1178937" y="1080919"/>
            <a:ext cx="9834127" cy="6450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zh-CN" altLang="en-US" sz="2000" b="1" dirty="0">
                <a:solidFill>
                  <a:srgbClr val="D1BB4B"/>
                </a:solidFill>
                <a:latin typeface="微软雅黑" panose="020B0503020204020204" pitchFamily="34" charset="-122"/>
                <a:ea typeface="微软雅黑" panose="020B0503020204020204" pitchFamily="34" charset="-122"/>
                <a:cs typeface="+mn-cs"/>
                <a:sym typeface="+mn-lt"/>
              </a:rPr>
              <a:t>运维情况</a:t>
            </a:r>
            <a:r>
              <a:rPr lang="en-US" altLang="zh-CN" sz="2000" b="1" dirty="0">
                <a:solidFill>
                  <a:srgbClr val="D1BB4B"/>
                </a:solidFill>
                <a:latin typeface="微软雅黑" panose="020B0503020204020204" pitchFamily="34" charset="-122"/>
                <a:ea typeface="微软雅黑" panose="020B0503020204020204" pitchFamily="34" charset="-122"/>
                <a:cs typeface="+mn-cs"/>
                <a:sym typeface="+mn-lt"/>
              </a:rPr>
              <a:t>-</a:t>
            </a:r>
            <a:r>
              <a:rPr lang="zh-CN" altLang="en-US" sz="2000" b="1" dirty="0">
                <a:solidFill>
                  <a:srgbClr val="D1BB4B"/>
                </a:solidFill>
                <a:latin typeface="微软雅黑" panose="020B0503020204020204" pitchFamily="34" charset="-122"/>
                <a:ea typeface="微软雅黑" panose="020B0503020204020204" pitchFamily="34" charset="-122"/>
                <a:cs typeface="+mn-cs"/>
                <a:sym typeface="+mn-lt"/>
              </a:rPr>
              <a:t>商机处理情况</a:t>
            </a:r>
          </a:p>
        </p:txBody>
      </p:sp>
      <p:sp>
        <p:nvSpPr>
          <p:cNvPr id="4" name="Title 2"/>
          <p:cNvSpPr txBox="1"/>
          <p:nvPr/>
        </p:nvSpPr>
        <p:spPr>
          <a:xfrm>
            <a:off x="390783" y="1570111"/>
            <a:ext cx="10842440" cy="652307"/>
          </a:xfrm>
          <a:prstGeom prst="rect">
            <a:avLst/>
          </a:prstGeom>
        </p:spPr>
        <p:txBody>
          <a:bodyPr lIns="91420" tIns="45718" rIns="91420" bIns="45718"/>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zh-CN" altLang="en-US" sz="1400" dirty="0">
                <a:solidFill>
                  <a:srgbClr val="000000"/>
                </a:solidFill>
                <a:latin typeface="微软雅黑" panose="020B0503020204020204" pitchFamily="34" charset="-122"/>
                <a:ea typeface="微软雅黑" panose="020B0503020204020204" pitchFamily="34" charset="-122"/>
                <a:cs typeface="+mn-ea"/>
                <a:sym typeface="+mn-lt"/>
              </a:rPr>
              <a:t>随着厂家对经销商运维的重视及能力提升，</a:t>
            </a:r>
            <a:r>
              <a:rPr lang="en-US" altLang="zh-CN" sz="1400" dirty="0">
                <a:solidFill>
                  <a:srgbClr val="000000"/>
                </a:solidFill>
                <a:latin typeface="微软雅黑" panose="020B0503020204020204" pitchFamily="34" charset="-122"/>
                <a:ea typeface="微软雅黑" panose="020B0503020204020204" pitchFamily="34" charset="-122"/>
                <a:cs typeface="+mn-ea"/>
                <a:sym typeface="+mn-lt"/>
              </a:rPr>
              <a:t>400</a:t>
            </a:r>
            <a:r>
              <a:rPr lang="zh-CN" altLang="en-US" sz="1400" dirty="0">
                <a:solidFill>
                  <a:srgbClr val="000000"/>
                </a:solidFill>
                <a:latin typeface="微软雅黑" panose="020B0503020204020204" pitchFamily="34" charset="-122"/>
                <a:ea typeface="微软雅黑" panose="020B0503020204020204" pitchFamily="34" charset="-122"/>
                <a:cs typeface="+mn-ea"/>
                <a:sym typeface="+mn-lt"/>
              </a:rPr>
              <a:t>按键接通率与</a:t>
            </a:r>
            <a:r>
              <a:rPr lang="en-US" altLang="zh-CN" sz="1400" dirty="0">
                <a:solidFill>
                  <a:srgbClr val="000000"/>
                </a:solidFill>
                <a:latin typeface="微软雅黑" panose="020B0503020204020204" pitchFamily="34" charset="-122"/>
                <a:ea typeface="微软雅黑" panose="020B0503020204020204" pitchFamily="34" charset="-122"/>
                <a:cs typeface="+mn-ea"/>
                <a:sym typeface="+mn-lt"/>
              </a:rPr>
              <a:t>24H</a:t>
            </a:r>
            <a:r>
              <a:rPr lang="zh-CN" altLang="en-US" sz="1400" dirty="0">
                <a:solidFill>
                  <a:srgbClr val="000000"/>
                </a:solidFill>
                <a:latin typeface="微软雅黑" panose="020B0503020204020204" pitchFamily="34" charset="-122"/>
                <a:ea typeface="微软雅黑" panose="020B0503020204020204" pitchFamily="34" charset="-122"/>
                <a:cs typeface="+mn-ea"/>
                <a:sym typeface="+mn-lt"/>
              </a:rPr>
              <a:t>意向订单处理率都非常及时，并保持稳定</a:t>
            </a:r>
          </a:p>
        </p:txBody>
      </p:sp>
      <p:graphicFrame>
        <p:nvGraphicFramePr>
          <p:cNvPr id="5" name="图表 4"/>
          <p:cNvGraphicFramePr/>
          <p:nvPr/>
        </p:nvGraphicFramePr>
        <p:xfrm>
          <a:off x="390782" y="2185555"/>
          <a:ext cx="11327357" cy="364203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sp>
        <p:nvSpPr>
          <p:cNvPr id="3" name="标题 3"/>
          <p:cNvSpPr txBox="1"/>
          <p:nvPr/>
        </p:nvSpPr>
        <p:spPr>
          <a:xfrm>
            <a:off x="702779" y="896440"/>
            <a:ext cx="10788659" cy="707647"/>
          </a:xfrm>
          <a:prstGeom prst="rect">
            <a:avLst/>
          </a:prstGeom>
        </p:spPr>
        <p:txBody>
          <a:bodyPr vert="horz" lIns="91418" tIns="45718" rIns="91418" bIns="4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6565"/>
            <a:r>
              <a:rPr lang="zh-CN" altLang="en-US" sz="2000" b="1" dirty="0">
                <a:solidFill>
                  <a:srgbClr val="D1BB4B"/>
                </a:solidFill>
                <a:latin typeface="微软雅黑" panose="020B0503020204020204" pitchFamily="34" charset="-122"/>
                <a:ea typeface="微软雅黑" panose="020B0503020204020204" pitchFamily="34" charset="-122"/>
                <a:cs typeface="+mn-cs"/>
                <a:sym typeface="+mn-lt"/>
              </a:rPr>
              <a:t>英菲尼迪</a:t>
            </a:r>
            <a:r>
              <a:rPr lang="en-US" altLang="zh-CN" sz="2000" b="1" dirty="0">
                <a:solidFill>
                  <a:srgbClr val="D1BB4B"/>
                </a:solidFill>
                <a:latin typeface="微软雅黑" panose="020B0503020204020204" pitchFamily="34" charset="-122"/>
                <a:ea typeface="微软雅黑" panose="020B0503020204020204" pitchFamily="34" charset="-122"/>
                <a:cs typeface="+mn-cs"/>
                <a:sym typeface="+mn-lt"/>
              </a:rPr>
              <a:t>VS</a:t>
            </a:r>
            <a:r>
              <a:rPr lang="zh-CN" altLang="en-US" sz="2000" b="1" dirty="0">
                <a:solidFill>
                  <a:srgbClr val="D1BB4B"/>
                </a:solidFill>
                <a:latin typeface="微软雅黑" panose="020B0503020204020204" pitchFamily="34" charset="-122"/>
                <a:ea typeface="微软雅黑" panose="020B0503020204020204" pitchFamily="34" charset="-122"/>
                <a:cs typeface="+mn-cs"/>
                <a:sym typeface="+mn-lt"/>
              </a:rPr>
              <a:t>竞品</a:t>
            </a:r>
            <a:r>
              <a:rPr lang="zh-CN" altLang="en-US" sz="2000" b="1" dirty="0">
                <a:solidFill>
                  <a:srgbClr val="D1BB4B"/>
                </a:solidFill>
                <a:latin typeface="微软雅黑" panose="020B0503020204020204" pitchFamily="34" charset="-122"/>
                <a:ea typeface="微软雅黑" panose="020B0503020204020204" pitchFamily="34" charset="-122"/>
                <a:cs typeface="+mn-cs"/>
              </a:rPr>
              <a:t>线索获取趋势对比</a:t>
            </a:r>
          </a:p>
        </p:txBody>
      </p:sp>
      <p:graphicFrame>
        <p:nvGraphicFramePr>
          <p:cNvPr id="4" name="图表 3"/>
          <p:cNvGraphicFramePr/>
          <p:nvPr/>
        </p:nvGraphicFramePr>
        <p:xfrm>
          <a:off x="314700" y="1587201"/>
          <a:ext cx="11488736" cy="441169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易车媒体介绍</a:t>
            </a:r>
          </a:p>
        </p:txBody>
      </p:sp>
      <p:pic>
        <p:nvPicPr>
          <p:cNvPr id="10" name="图片 9"/>
          <p:cNvPicPr>
            <a:picLocks noChangeAspect="1"/>
          </p:cNvPicPr>
          <p:nvPr/>
        </p:nvPicPr>
        <p:blipFill rotWithShape="1">
          <a:blip r:embed="rId3" cstate="print"/>
          <a:srcRect b="6897"/>
          <a:stretch>
            <a:fillRect/>
          </a:stretch>
        </p:blipFill>
        <p:spPr>
          <a:xfrm>
            <a:off x="2092815" y="1636737"/>
            <a:ext cx="8006371" cy="4196510"/>
          </a:xfrm>
          <a:prstGeom prst="rect">
            <a:avLst/>
          </a:prstGeom>
        </p:spPr>
      </p:pic>
      <p:sp>
        <p:nvSpPr>
          <p:cNvPr id="11" name="文本框 10"/>
          <p:cNvSpPr txBox="1"/>
          <p:nvPr/>
        </p:nvSpPr>
        <p:spPr>
          <a:xfrm>
            <a:off x="599944" y="1236627"/>
            <a:ext cx="10992112" cy="400110"/>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kumimoji="0" lang="zh-CN" altLang="en-US" sz="2000" b="1" dirty="0">
                <a:solidFill>
                  <a:srgbClr val="272727"/>
                </a:solidFill>
                <a:latin typeface="微软雅黑" panose="020B0503020204020204" pitchFamily="34" charset="-122"/>
                <a:ea typeface="微软雅黑" panose="020B0503020204020204" pitchFamily="34" charset="-122"/>
              </a:rPr>
              <a:t>易车</a:t>
            </a:r>
            <a:r>
              <a:rPr kumimoji="0" lang="zh-CN" altLang="en-US" sz="2000" b="1" dirty="0">
                <a:solidFill>
                  <a:srgbClr val="D1BB4B"/>
                </a:solidFill>
                <a:latin typeface="微软雅黑" panose="020B0503020204020204" pitchFamily="34" charset="-122"/>
                <a:ea typeface="微软雅黑" panose="020B0503020204020204" pitchFamily="34" charset="-122"/>
              </a:rPr>
              <a:t>线索收集能力：</a:t>
            </a:r>
            <a:r>
              <a:rPr kumimoji="0" lang="en-US" altLang="zh-CN" dirty="0">
                <a:solidFill>
                  <a:srgbClr val="272727"/>
                </a:solidFill>
                <a:latin typeface="微软雅黑" panose="020B0503020204020204" pitchFamily="34" charset="-122"/>
                <a:ea typeface="微软雅黑" panose="020B0503020204020204" pitchFamily="34" charset="-122"/>
              </a:rPr>
              <a:t>2015</a:t>
            </a:r>
            <a:r>
              <a:rPr kumimoji="0" lang="zh-CN" altLang="en-US" dirty="0">
                <a:solidFill>
                  <a:srgbClr val="272727"/>
                </a:solidFill>
                <a:latin typeface="微软雅黑" panose="020B0503020204020204" pitchFamily="34" charset="-122"/>
                <a:ea typeface="微软雅黑" panose="020B0503020204020204" pitchFamily="34" charset="-122"/>
              </a:rPr>
              <a:t>年收集超过</a:t>
            </a:r>
            <a:r>
              <a:rPr kumimoji="0" lang="en-US" altLang="zh-CN" sz="2000" b="1" dirty="0">
                <a:solidFill>
                  <a:srgbClr val="D1BB4B"/>
                </a:solidFill>
                <a:latin typeface="微软雅黑" panose="020B0503020204020204" pitchFamily="34" charset="-122"/>
                <a:ea typeface="微软雅黑" panose="020B0503020204020204" pitchFamily="34" charset="-122"/>
              </a:rPr>
              <a:t>1</a:t>
            </a:r>
            <a:r>
              <a:rPr kumimoji="0" lang="zh-CN" altLang="en-US" sz="2000" b="1" dirty="0">
                <a:solidFill>
                  <a:srgbClr val="D1BB4B"/>
                </a:solidFill>
                <a:latin typeface="微软雅黑" panose="020B0503020204020204" pitchFamily="34" charset="-122"/>
                <a:ea typeface="微软雅黑" panose="020B0503020204020204" pitchFamily="34" charset="-122"/>
              </a:rPr>
              <a:t>个亿</a:t>
            </a:r>
            <a:r>
              <a:rPr kumimoji="0" lang="zh-CN" altLang="en-US" dirty="0">
                <a:solidFill>
                  <a:srgbClr val="272727"/>
                </a:solidFill>
                <a:latin typeface="微软雅黑" panose="020B0503020204020204" pitchFamily="34" charset="-122"/>
                <a:ea typeface="微软雅黑" panose="020B0503020204020204" pitchFamily="34" charset="-122"/>
              </a:rPr>
              <a:t>的销售线索，</a:t>
            </a:r>
            <a:r>
              <a:rPr kumimoji="0" lang="en-US" altLang="zh-CN" dirty="0">
                <a:solidFill>
                  <a:srgbClr val="272727"/>
                </a:solidFill>
                <a:latin typeface="微软雅黑" panose="020B0503020204020204" pitchFamily="34" charset="-122"/>
                <a:ea typeface="微软雅黑" panose="020B0503020204020204" pitchFamily="34" charset="-122"/>
              </a:rPr>
              <a:t>2016</a:t>
            </a:r>
            <a:r>
              <a:rPr kumimoji="0" lang="zh-CN" altLang="en-US" dirty="0">
                <a:solidFill>
                  <a:srgbClr val="272727"/>
                </a:solidFill>
                <a:latin typeface="微软雅黑" panose="020B0503020204020204" pitchFamily="34" charset="-122"/>
                <a:ea typeface="微软雅黑" panose="020B0503020204020204" pitchFamily="34" charset="-122"/>
              </a:rPr>
              <a:t>年</a:t>
            </a:r>
            <a:r>
              <a:rPr kumimoji="0" lang="en-US" altLang="zh-CN" dirty="0">
                <a:solidFill>
                  <a:srgbClr val="272727"/>
                </a:solidFill>
                <a:latin typeface="微软雅黑" panose="020B0503020204020204" pitchFamily="34" charset="-122"/>
                <a:ea typeface="微软雅黑" panose="020B0503020204020204" pitchFamily="34" charset="-122"/>
              </a:rPr>
              <a:t>Q1~Q3</a:t>
            </a:r>
            <a:r>
              <a:rPr kumimoji="0" lang="zh-CN" altLang="en-US" dirty="0">
                <a:solidFill>
                  <a:srgbClr val="272727"/>
                </a:solidFill>
                <a:latin typeface="微软雅黑" panose="020B0503020204020204" pitchFamily="34" charset="-122"/>
                <a:ea typeface="微软雅黑" panose="020B0503020204020204" pitchFamily="34" charset="-122"/>
              </a:rPr>
              <a:t>收集销售线索总量超</a:t>
            </a:r>
            <a:r>
              <a:rPr kumimoji="0" lang="en-US" altLang="zh-CN" sz="2000" b="1" dirty="0">
                <a:solidFill>
                  <a:srgbClr val="D1BB4B"/>
                </a:solidFill>
                <a:latin typeface="微软雅黑" panose="020B0503020204020204" pitchFamily="34" charset="-122"/>
                <a:ea typeface="微软雅黑" panose="020B0503020204020204" pitchFamily="34" charset="-122"/>
              </a:rPr>
              <a:t>8100</a:t>
            </a:r>
            <a:r>
              <a:rPr kumimoji="0" lang="zh-CN" altLang="en-US" sz="2000" b="1" dirty="0">
                <a:solidFill>
                  <a:srgbClr val="D1BB4B"/>
                </a:solidFill>
                <a:latin typeface="微软雅黑" panose="020B0503020204020204" pitchFamily="34" charset="-122"/>
                <a:ea typeface="微软雅黑" panose="020B0503020204020204" pitchFamily="34" charset="-122"/>
              </a:rPr>
              <a:t>万</a:t>
            </a:r>
            <a:r>
              <a:rPr kumimoji="0" lang="en-US" altLang="zh-CN" sz="2000" b="1" dirty="0">
                <a:solidFill>
                  <a:srgbClr val="D1BB4B"/>
                </a:solidFill>
                <a:latin typeface="微软雅黑" panose="020B0503020204020204" pitchFamily="34" charset="-122"/>
                <a:ea typeface="微软雅黑" panose="020B0503020204020204" pitchFamily="34" charset="-122"/>
              </a:rPr>
              <a:t>+</a:t>
            </a:r>
            <a:endParaRPr kumimoji="0" lang="zh-CN" altLang="en-US" sz="2000" dirty="0">
              <a:solidFill>
                <a:srgbClr val="272727"/>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sp>
        <p:nvSpPr>
          <p:cNvPr id="3" name="Title 2"/>
          <p:cNvSpPr txBox="1"/>
          <p:nvPr/>
        </p:nvSpPr>
        <p:spPr>
          <a:xfrm>
            <a:off x="103545" y="6449034"/>
            <a:ext cx="7328807"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zh-CN" altLang="en-US" sz="1050" dirty="0">
                <a:solidFill>
                  <a:srgbClr val="000000">
                    <a:lumMod val="65000"/>
                    <a:lumOff val="35000"/>
                  </a:srgbClr>
                </a:solidFill>
                <a:latin typeface="微软雅黑" panose="020B0503020204020204" pitchFamily="34" charset="-122"/>
                <a:cs typeface="+mn-ea"/>
                <a:sym typeface="+mn-lt"/>
              </a:rPr>
              <a:t>数据选择：选取竞品</a:t>
            </a:r>
            <a:r>
              <a:rPr lang="en-US" altLang="zh-CN" sz="1050" dirty="0">
                <a:solidFill>
                  <a:srgbClr val="000000">
                    <a:lumMod val="65000"/>
                    <a:lumOff val="35000"/>
                  </a:srgbClr>
                </a:solidFill>
                <a:latin typeface="微软雅黑" panose="020B0503020204020204" pitchFamily="34" charset="-122"/>
                <a:cs typeface="+mn-ea"/>
                <a:sym typeface="+mn-lt"/>
              </a:rPr>
              <a:t>2016</a:t>
            </a:r>
            <a:r>
              <a:rPr lang="zh-CN" altLang="en-US" sz="1050" dirty="0">
                <a:solidFill>
                  <a:srgbClr val="000000">
                    <a:lumMod val="65000"/>
                    <a:lumOff val="35000"/>
                  </a:srgbClr>
                </a:solidFill>
                <a:latin typeface="微软雅黑" panose="020B0503020204020204" pitchFamily="34" charset="-122"/>
                <a:cs typeface="+mn-ea"/>
                <a:sym typeface="+mn-lt"/>
              </a:rPr>
              <a:t>年</a:t>
            </a:r>
            <a:r>
              <a:rPr lang="en-US" altLang="zh-CN" sz="1050" dirty="0">
                <a:solidFill>
                  <a:srgbClr val="000000">
                    <a:lumMod val="65000"/>
                    <a:lumOff val="35000"/>
                  </a:srgbClr>
                </a:solidFill>
                <a:latin typeface="微软雅黑" panose="020B0503020204020204" pitchFamily="34" charset="-122"/>
                <a:cs typeface="+mn-ea"/>
                <a:sym typeface="+mn-lt"/>
              </a:rPr>
              <a:t>1-11</a:t>
            </a:r>
            <a:r>
              <a:rPr lang="zh-CN" altLang="en-US" sz="1050" dirty="0">
                <a:solidFill>
                  <a:srgbClr val="000000">
                    <a:lumMod val="65000"/>
                    <a:lumOff val="35000"/>
                  </a:srgbClr>
                </a:solidFill>
                <a:latin typeface="微软雅黑" panose="020B0503020204020204" pitchFamily="34" charset="-122"/>
                <a:cs typeface="+mn-ea"/>
                <a:sym typeface="+mn-lt"/>
              </a:rPr>
              <a:t>月易湃数据</a:t>
            </a:r>
            <a:endParaRPr lang="en-US" altLang="zh-CN" sz="1050" dirty="0">
              <a:solidFill>
                <a:srgbClr val="000000">
                  <a:lumMod val="65000"/>
                  <a:lumOff val="35000"/>
                </a:srgbClr>
              </a:solidFill>
              <a:latin typeface="微软雅黑" panose="020B0503020204020204" pitchFamily="34" charset="-122"/>
              <a:cs typeface="+mn-ea"/>
              <a:sym typeface="+mn-lt"/>
            </a:endParaRPr>
          </a:p>
        </p:txBody>
      </p:sp>
      <p:graphicFrame>
        <p:nvGraphicFramePr>
          <p:cNvPr id="4" name="图表 3"/>
          <p:cNvGraphicFramePr/>
          <p:nvPr/>
        </p:nvGraphicFramePr>
        <p:xfrm>
          <a:off x="390783" y="3663869"/>
          <a:ext cx="5935959" cy="24439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4"/>
          <p:cNvGraphicFramePr/>
          <p:nvPr/>
        </p:nvGraphicFramePr>
        <p:xfrm>
          <a:off x="655091" y="1278373"/>
          <a:ext cx="5352955" cy="25922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5"/>
          <p:cNvGraphicFramePr/>
          <p:nvPr/>
        </p:nvGraphicFramePr>
        <p:xfrm>
          <a:off x="6226734" y="1152390"/>
          <a:ext cx="5839703" cy="26882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图表 6"/>
          <p:cNvGraphicFramePr/>
          <p:nvPr/>
        </p:nvGraphicFramePr>
        <p:xfrm>
          <a:off x="6233430" y="3486448"/>
          <a:ext cx="5834630" cy="2443972"/>
        </p:xfrm>
        <a:graphic>
          <a:graphicData uri="http://schemas.openxmlformats.org/drawingml/2006/chart">
            <c:chart xmlns:c="http://schemas.openxmlformats.org/drawingml/2006/chart" xmlns:r="http://schemas.openxmlformats.org/officeDocument/2006/relationships" r:id="rId5"/>
          </a:graphicData>
        </a:graphic>
      </p:graphicFrame>
      <p:sp>
        <p:nvSpPr>
          <p:cNvPr id="8" name="标题 3"/>
          <p:cNvSpPr txBox="1"/>
          <p:nvPr/>
        </p:nvSpPr>
        <p:spPr>
          <a:xfrm>
            <a:off x="701671" y="937383"/>
            <a:ext cx="10788659" cy="707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000" b="1" dirty="0">
                <a:solidFill>
                  <a:srgbClr val="D1BB4B"/>
                </a:solidFill>
                <a:latin typeface="微软雅黑" panose="020B0503020204020204" pitchFamily="34" charset="-122"/>
                <a:ea typeface="微软雅黑" panose="020B0503020204020204" pitchFamily="34" charset="-122"/>
                <a:cs typeface="+mn-cs"/>
                <a:sym typeface="+mn-lt"/>
              </a:rPr>
              <a:t>英菲尼迪</a:t>
            </a:r>
            <a:r>
              <a:rPr lang="en-US" altLang="zh-CN" sz="2000" b="1" dirty="0">
                <a:solidFill>
                  <a:srgbClr val="D1BB4B"/>
                </a:solidFill>
                <a:latin typeface="微软雅黑" panose="020B0503020204020204" pitchFamily="34" charset="-122"/>
                <a:ea typeface="微软雅黑" panose="020B0503020204020204" pitchFamily="34" charset="-122"/>
                <a:cs typeface="+mn-cs"/>
                <a:sym typeface="+mn-lt"/>
              </a:rPr>
              <a:t>VS</a:t>
            </a:r>
            <a:r>
              <a:rPr lang="zh-CN" altLang="en-US" sz="2000" b="1" dirty="0">
                <a:solidFill>
                  <a:srgbClr val="D1BB4B"/>
                </a:solidFill>
                <a:latin typeface="微软雅黑" panose="020B0503020204020204" pitchFamily="34" charset="-122"/>
                <a:ea typeface="微软雅黑" panose="020B0503020204020204" pitchFamily="34" charset="-122"/>
                <a:cs typeface="+mn-cs"/>
                <a:sym typeface="+mn-lt"/>
              </a:rPr>
              <a:t>竞品易湃数据对比</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grpSp>
        <p:nvGrpSpPr>
          <p:cNvPr id="19" name="组合 18"/>
          <p:cNvGrpSpPr/>
          <p:nvPr/>
        </p:nvGrpSpPr>
        <p:grpSpPr>
          <a:xfrm>
            <a:off x="1716815" y="1557094"/>
            <a:ext cx="8758371" cy="4291788"/>
            <a:chOff x="1190847" y="1206942"/>
            <a:chExt cx="9579437" cy="4694128"/>
          </a:xfrm>
        </p:grpSpPr>
        <p:sp>
          <p:nvSpPr>
            <p:cNvPr id="3" name="任意多边形 2"/>
            <p:cNvSpPr/>
            <p:nvPr/>
          </p:nvSpPr>
          <p:spPr>
            <a:xfrm>
              <a:off x="1190847" y="1371600"/>
              <a:ext cx="4518339" cy="2126512"/>
            </a:xfrm>
            <a:custGeom>
              <a:avLst/>
              <a:gdLst>
                <a:gd name="connsiteX0" fmla="*/ 716269 w 2160240"/>
                <a:gd name="connsiteY0" fmla="*/ 0 h 1558409"/>
                <a:gd name="connsiteX1" fmla="*/ 1910022 w 2160240"/>
                <a:gd name="connsiteY1" fmla="*/ 0 h 1558409"/>
                <a:gd name="connsiteX2" fmla="*/ 2160240 w 2160240"/>
                <a:gd name="connsiteY2" fmla="*/ 250218 h 1558409"/>
                <a:gd name="connsiteX3" fmla="*/ 2160240 w 2160240"/>
                <a:gd name="connsiteY3" fmla="*/ 1308191 h 1558409"/>
                <a:gd name="connsiteX4" fmla="*/ 1910022 w 2160240"/>
                <a:gd name="connsiteY4" fmla="*/ 1558409 h 1558409"/>
                <a:gd name="connsiteX5" fmla="*/ 250218 w 2160240"/>
                <a:gd name="connsiteY5" fmla="*/ 1558409 h 1558409"/>
                <a:gd name="connsiteX6" fmla="*/ 0 w 2160240"/>
                <a:gd name="connsiteY6" fmla="*/ 1308191 h 1558409"/>
                <a:gd name="connsiteX7" fmla="*/ 0 w 2160240"/>
                <a:gd name="connsiteY7" fmla="*/ 741661 h 1558409"/>
                <a:gd name="connsiteX8" fmla="*/ 58019 w 2160240"/>
                <a:gd name="connsiteY8" fmla="*/ 759671 h 1558409"/>
                <a:gd name="connsiteX9" fmla="*/ 174426 w 2160240"/>
                <a:gd name="connsiteY9" fmla="*/ 771406 h 1558409"/>
                <a:gd name="connsiteX10" fmla="*/ 752029 w 2160240"/>
                <a:gd name="connsiteY10" fmla="*/ 193803 h 1558409"/>
                <a:gd name="connsiteX11" fmla="*/ 740294 w 2160240"/>
                <a:gd name="connsiteY11" fmla="*/ 77396 h 1558409"/>
                <a:gd name="connsiteX12" fmla="*/ 716269 w 2160240"/>
                <a:gd name="connsiteY12" fmla="*/ 0 h 155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240" h="1558409">
                  <a:moveTo>
                    <a:pt x="716269" y="0"/>
                  </a:moveTo>
                  <a:lnTo>
                    <a:pt x="1910022" y="0"/>
                  </a:lnTo>
                  <a:cubicBezTo>
                    <a:pt x="2048214" y="0"/>
                    <a:pt x="2160240" y="112026"/>
                    <a:pt x="2160240" y="250218"/>
                  </a:cubicBezTo>
                  <a:lnTo>
                    <a:pt x="2160240" y="1308191"/>
                  </a:lnTo>
                  <a:cubicBezTo>
                    <a:pt x="2160240" y="1446383"/>
                    <a:pt x="2048214" y="1558409"/>
                    <a:pt x="1910022" y="1558409"/>
                  </a:cubicBezTo>
                  <a:lnTo>
                    <a:pt x="250218" y="1558409"/>
                  </a:lnTo>
                  <a:cubicBezTo>
                    <a:pt x="112026" y="1558409"/>
                    <a:pt x="0" y="1446383"/>
                    <a:pt x="0" y="1308191"/>
                  </a:cubicBezTo>
                  <a:lnTo>
                    <a:pt x="0" y="741661"/>
                  </a:lnTo>
                  <a:lnTo>
                    <a:pt x="58019" y="759671"/>
                  </a:lnTo>
                  <a:cubicBezTo>
                    <a:pt x="95620" y="767365"/>
                    <a:pt x="134551" y="771406"/>
                    <a:pt x="174426" y="771406"/>
                  </a:cubicBezTo>
                  <a:cubicBezTo>
                    <a:pt x="493427" y="771406"/>
                    <a:pt x="752029" y="512804"/>
                    <a:pt x="752029" y="193803"/>
                  </a:cubicBezTo>
                  <a:cubicBezTo>
                    <a:pt x="752029" y="153928"/>
                    <a:pt x="747988" y="114997"/>
                    <a:pt x="740294" y="77396"/>
                  </a:cubicBezTo>
                  <a:lnTo>
                    <a:pt x="716269" y="0"/>
                  </a:lnTo>
                  <a:close/>
                </a:path>
              </a:pathLst>
            </a:custGeom>
            <a:solidFill>
              <a:srgbClr val="D1BB4B"/>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微软雅黑" panose="020B0503020204020204" pitchFamily="34" charset="-122"/>
                <a:ea typeface="微软雅黑" panose="020B0503020204020204" pitchFamily="34" charset="-122"/>
              </a:endParaRPr>
            </a:p>
          </p:txBody>
        </p:sp>
        <p:sp>
          <p:nvSpPr>
            <p:cNvPr id="4" name="文本框 11"/>
            <p:cNvSpPr txBox="1"/>
            <p:nvPr/>
          </p:nvSpPr>
          <p:spPr>
            <a:xfrm>
              <a:off x="1371600" y="2448944"/>
              <a:ext cx="493081" cy="1043551"/>
            </a:xfrm>
            <a:prstGeom prst="rect">
              <a:avLst/>
            </a:prstGeom>
            <a:noFill/>
          </p:spPr>
          <p:txBody>
            <a:bodyPr wrap="square" rtlCol="0">
              <a:spAutoFit/>
            </a:bodyPr>
            <a:lstStyle/>
            <a:p>
              <a:r>
                <a:rPr lang="zh-CN" altLang="en-US" sz="2800" b="1" dirty="0">
                  <a:solidFill>
                    <a:prstClr val="white"/>
                  </a:solidFill>
                  <a:latin typeface="微软雅黑" panose="020B0503020204020204" pitchFamily="34" charset="-122"/>
                  <a:ea typeface="微软雅黑" panose="020B0503020204020204" pitchFamily="34" charset="-122"/>
                </a:rPr>
                <a:t>优</a:t>
              </a:r>
              <a:endParaRPr lang="en-US" altLang="zh-CN" sz="2800" b="1" dirty="0">
                <a:solidFill>
                  <a:prstClr val="white"/>
                </a:solidFill>
                <a:latin typeface="微软雅黑" panose="020B0503020204020204" pitchFamily="34" charset="-122"/>
                <a:ea typeface="微软雅黑" panose="020B0503020204020204" pitchFamily="34" charset="-122"/>
              </a:endParaRPr>
            </a:p>
            <a:p>
              <a:r>
                <a:rPr lang="zh-CN" altLang="en-US" sz="2800" b="1" dirty="0">
                  <a:solidFill>
                    <a:prstClr val="white"/>
                  </a:solidFill>
                  <a:latin typeface="微软雅黑" panose="020B0503020204020204" pitchFamily="34" charset="-122"/>
                  <a:ea typeface="微软雅黑" panose="020B0503020204020204" pitchFamily="34" charset="-122"/>
                </a:rPr>
                <a:t>势</a:t>
              </a:r>
            </a:p>
          </p:txBody>
        </p:sp>
        <p:sp>
          <p:nvSpPr>
            <p:cNvPr id="5" name="文本框 12"/>
            <p:cNvSpPr txBox="1"/>
            <p:nvPr/>
          </p:nvSpPr>
          <p:spPr>
            <a:xfrm>
              <a:off x="1216158" y="1206942"/>
              <a:ext cx="736728" cy="1211867"/>
            </a:xfrm>
            <a:prstGeom prst="rect">
              <a:avLst/>
            </a:prstGeom>
            <a:noFill/>
          </p:spPr>
          <p:txBody>
            <a:bodyPr wrap="none" rtlCol="0">
              <a:spAutoFit/>
            </a:bodyPr>
            <a:lstStyle/>
            <a:p>
              <a:r>
                <a:rPr lang="en-US" altLang="zh-CN" sz="6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S</a:t>
              </a:r>
              <a:endParaRPr lang="zh-CN" altLang="en-US" sz="6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文本框 22"/>
            <p:cNvSpPr txBox="1"/>
            <p:nvPr/>
          </p:nvSpPr>
          <p:spPr>
            <a:xfrm>
              <a:off x="2644183" y="1811023"/>
              <a:ext cx="3136604" cy="1514833"/>
            </a:xfrm>
            <a:prstGeom prst="rect">
              <a:avLst/>
            </a:prstGeom>
            <a:noFill/>
          </p:spPr>
          <p:txBody>
            <a:bodyPr wrap="square" rtlCol="0">
              <a:spAutoFit/>
            </a:bodyPr>
            <a:lstStyle/>
            <a:p>
              <a:pPr marL="186055" indent="-186055">
                <a:buFont typeface="+mj-lt"/>
                <a:buAutoNum type="romanUcPeriod"/>
              </a:pPr>
              <a:r>
                <a:rPr lang="zh-CN" altLang="en-US" sz="1200" dirty="0">
                  <a:solidFill>
                    <a:prstClr val="white"/>
                  </a:solidFill>
                  <a:latin typeface="微软雅黑" panose="020B0503020204020204" pitchFamily="34" charset="-122"/>
                  <a:ea typeface="微软雅黑" panose="020B0503020204020204" pitchFamily="34" charset="-122"/>
                </a:rPr>
                <a:t>线索跟进情况较好，无论是订单线索还是电话线索；经销商操作平台处理线索比较积极。</a:t>
              </a:r>
              <a:endParaRPr lang="en-US" altLang="zh-CN" sz="1200" dirty="0">
                <a:solidFill>
                  <a:prstClr val="white"/>
                </a:solidFill>
                <a:latin typeface="微软雅黑" panose="020B0503020204020204" pitchFamily="34" charset="-122"/>
                <a:ea typeface="微软雅黑" panose="020B0503020204020204" pitchFamily="34" charset="-122"/>
              </a:endParaRPr>
            </a:p>
            <a:p>
              <a:pPr marL="186055" indent="-186055">
                <a:buFont typeface="+mj-lt"/>
                <a:buAutoNum type="romanUcPeriod"/>
              </a:pPr>
              <a:endParaRPr lang="zh-CN" altLang="en-US" sz="1200" dirty="0">
                <a:solidFill>
                  <a:prstClr val="white"/>
                </a:solidFill>
                <a:latin typeface="微软雅黑" panose="020B0503020204020204" pitchFamily="34" charset="-122"/>
                <a:ea typeface="微软雅黑" panose="020B0503020204020204" pitchFamily="34" charset="-122"/>
              </a:endParaRPr>
            </a:p>
            <a:p>
              <a:pPr marL="186055" indent="-186055">
                <a:buFont typeface="+mj-lt"/>
                <a:buAutoNum type="romanUcPeriod"/>
              </a:pPr>
              <a:r>
                <a:rPr lang="zh-CN" altLang="en-US" sz="1200" dirty="0">
                  <a:solidFill>
                    <a:prstClr val="white"/>
                  </a:solidFill>
                  <a:latin typeface="微软雅黑" panose="020B0503020204020204" pitchFamily="34" charset="-122"/>
                  <a:ea typeface="微软雅黑" panose="020B0503020204020204" pitchFamily="34" charset="-122"/>
                </a:rPr>
                <a:t>易湃平台操作较好，新闻发布和活跃度得分与主要竞品相比处于前列，从而带来了一定的曝光</a:t>
              </a:r>
            </a:p>
          </p:txBody>
        </p:sp>
        <p:sp>
          <p:nvSpPr>
            <p:cNvPr id="7" name="任意多边形 6"/>
            <p:cNvSpPr/>
            <p:nvPr/>
          </p:nvSpPr>
          <p:spPr>
            <a:xfrm>
              <a:off x="1190847" y="3774558"/>
              <a:ext cx="4518339" cy="2126512"/>
            </a:xfrm>
            <a:custGeom>
              <a:avLst/>
              <a:gdLst>
                <a:gd name="connsiteX0" fmla="*/ 716269 w 2160240"/>
                <a:gd name="connsiteY0" fmla="*/ 0 h 1558409"/>
                <a:gd name="connsiteX1" fmla="*/ 1910022 w 2160240"/>
                <a:gd name="connsiteY1" fmla="*/ 0 h 1558409"/>
                <a:gd name="connsiteX2" fmla="*/ 2160240 w 2160240"/>
                <a:gd name="connsiteY2" fmla="*/ 250218 h 1558409"/>
                <a:gd name="connsiteX3" fmla="*/ 2160240 w 2160240"/>
                <a:gd name="connsiteY3" fmla="*/ 1308191 h 1558409"/>
                <a:gd name="connsiteX4" fmla="*/ 1910022 w 2160240"/>
                <a:gd name="connsiteY4" fmla="*/ 1558409 h 1558409"/>
                <a:gd name="connsiteX5" fmla="*/ 250218 w 2160240"/>
                <a:gd name="connsiteY5" fmla="*/ 1558409 h 1558409"/>
                <a:gd name="connsiteX6" fmla="*/ 0 w 2160240"/>
                <a:gd name="connsiteY6" fmla="*/ 1308191 h 1558409"/>
                <a:gd name="connsiteX7" fmla="*/ 0 w 2160240"/>
                <a:gd name="connsiteY7" fmla="*/ 741661 h 1558409"/>
                <a:gd name="connsiteX8" fmla="*/ 58019 w 2160240"/>
                <a:gd name="connsiteY8" fmla="*/ 759671 h 1558409"/>
                <a:gd name="connsiteX9" fmla="*/ 174426 w 2160240"/>
                <a:gd name="connsiteY9" fmla="*/ 771406 h 1558409"/>
                <a:gd name="connsiteX10" fmla="*/ 752029 w 2160240"/>
                <a:gd name="connsiteY10" fmla="*/ 193803 h 1558409"/>
                <a:gd name="connsiteX11" fmla="*/ 740294 w 2160240"/>
                <a:gd name="connsiteY11" fmla="*/ 77396 h 1558409"/>
                <a:gd name="connsiteX12" fmla="*/ 716269 w 2160240"/>
                <a:gd name="connsiteY12" fmla="*/ 0 h 155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240" h="1558409">
                  <a:moveTo>
                    <a:pt x="716269" y="0"/>
                  </a:moveTo>
                  <a:lnTo>
                    <a:pt x="1910022" y="0"/>
                  </a:lnTo>
                  <a:cubicBezTo>
                    <a:pt x="2048214" y="0"/>
                    <a:pt x="2160240" y="112026"/>
                    <a:pt x="2160240" y="250218"/>
                  </a:cubicBezTo>
                  <a:lnTo>
                    <a:pt x="2160240" y="1308191"/>
                  </a:lnTo>
                  <a:cubicBezTo>
                    <a:pt x="2160240" y="1446383"/>
                    <a:pt x="2048214" y="1558409"/>
                    <a:pt x="1910022" y="1558409"/>
                  </a:cubicBezTo>
                  <a:lnTo>
                    <a:pt x="250218" y="1558409"/>
                  </a:lnTo>
                  <a:cubicBezTo>
                    <a:pt x="112026" y="1558409"/>
                    <a:pt x="0" y="1446383"/>
                    <a:pt x="0" y="1308191"/>
                  </a:cubicBezTo>
                  <a:lnTo>
                    <a:pt x="0" y="741661"/>
                  </a:lnTo>
                  <a:lnTo>
                    <a:pt x="58019" y="759671"/>
                  </a:lnTo>
                  <a:cubicBezTo>
                    <a:pt x="95620" y="767365"/>
                    <a:pt x="134551" y="771406"/>
                    <a:pt x="174426" y="771406"/>
                  </a:cubicBezTo>
                  <a:cubicBezTo>
                    <a:pt x="493427" y="771406"/>
                    <a:pt x="752029" y="512804"/>
                    <a:pt x="752029" y="193803"/>
                  </a:cubicBezTo>
                  <a:cubicBezTo>
                    <a:pt x="752029" y="153928"/>
                    <a:pt x="747988" y="114997"/>
                    <a:pt x="740294" y="77396"/>
                  </a:cubicBezTo>
                  <a:lnTo>
                    <a:pt x="716269" y="0"/>
                  </a:lnTo>
                  <a:close/>
                </a:path>
              </a:pathLst>
            </a:cu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微软雅黑" panose="020B0503020204020204" pitchFamily="34" charset="-122"/>
                <a:ea typeface="微软雅黑" panose="020B0503020204020204" pitchFamily="34" charset="-122"/>
              </a:endParaRPr>
            </a:p>
          </p:txBody>
        </p:sp>
        <p:sp>
          <p:nvSpPr>
            <p:cNvPr id="8" name="文本框 11"/>
            <p:cNvSpPr txBox="1"/>
            <p:nvPr/>
          </p:nvSpPr>
          <p:spPr>
            <a:xfrm>
              <a:off x="1371600" y="4851902"/>
              <a:ext cx="493081" cy="1043551"/>
            </a:xfrm>
            <a:prstGeom prst="rect">
              <a:avLst/>
            </a:prstGeom>
            <a:noFill/>
          </p:spPr>
          <p:txBody>
            <a:bodyPr wrap="square" rtlCol="0">
              <a:spAutoFit/>
            </a:bodyPr>
            <a:lstStyle/>
            <a:p>
              <a:r>
                <a:rPr lang="zh-CN" altLang="en-US" sz="2800" b="1" dirty="0">
                  <a:solidFill>
                    <a:prstClr val="black">
                      <a:lumMod val="95000"/>
                      <a:lumOff val="5000"/>
                    </a:prstClr>
                  </a:solidFill>
                  <a:latin typeface="微软雅黑" panose="020B0503020204020204" pitchFamily="34" charset="-122"/>
                  <a:ea typeface="微软雅黑" panose="020B0503020204020204" pitchFamily="34" charset="-122"/>
                </a:rPr>
                <a:t>机</a:t>
              </a:r>
              <a:endParaRPr lang="en-US" altLang="zh-CN" sz="2800" b="1" dirty="0">
                <a:solidFill>
                  <a:prstClr val="black">
                    <a:lumMod val="95000"/>
                    <a:lumOff val="5000"/>
                  </a:prstClr>
                </a:solidFill>
                <a:latin typeface="微软雅黑" panose="020B0503020204020204" pitchFamily="34" charset="-122"/>
                <a:ea typeface="微软雅黑" panose="020B0503020204020204" pitchFamily="34" charset="-122"/>
              </a:endParaRPr>
            </a:p>
            <a:p>
              <a:r>
                <a:rPr lang="zh-CN" altLang="en-US" sz="2800" b="1" dirty="0">
                  <a:solidFill>
                    <a:prstClr val="black">
                      <a:lumMod val="95000"/>
                      <a:lumOff val="5000"/>
                    </a:prstClr>
                  </a:solidFill>
                  <a:latin typeface="微软雅黑" panose="020B0503020204020204" pitchFamily="34" charset="-122"/>
                  <a:ea typeface="微软雅黑" panose="020B0503020204020204" pitchFamily="34" charset="-122"/>
                </a:rPr>
                <a:t>会</a:t>
              </a:r>
            </a:p>
          </p:txBody>
        </p:sp>
        <p:sp>
          <p:nvSpPr>
            <p:cNvPr id="9" name="文本框 12"/>
            <p:cNvSpPr txBox="1"/>
            <p:nvPr/>
          </p:nvSpPr>
          <p:spPr>
            <a:xfrm>
              <a:off x="1216158" y="3609900"/>
              <a:ext cx="955887" cy="1211867"/>
            </a:xfrm>
            <a:prstGeom prst="rect">
              <a:avLst/>
            </a:prstGeom>
            <a:noFill/>
          </p:spPr>
          <p:txBody>
            <a:bodyPr wrap="none" rtlCol="0">
              <a:spAutoFit/>
            </a:bodyPr>
            <a:lstStyle/>
            <a:p>
              <a:r>
                <a:rPr lang="en-US" altLang="zh-CN" sz="6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O</a:t>
              </a:r>
              <a:endParaRPr lang="zh-CN" altLang="en-US" sz="6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框 22"/>
            <p:cNvSpPr txBox="1"/>
            <p:nvPr/>
          </p:nvSpPr>
          <p:spPr>
            <a:xfrm>
              <a:off x="2637537" y="4480437"/>
              <a:ext cx="2975087" cy="1110878"/>
            </a:xfrm>
            <a:prstGeom prst="rect">
              <a:avLst/>
            </a:prstGeom>
            <a:noFill/>
          </p:spPr>
          <p:txBody>
            <a:bodyPr wrap="square" rtlCol="0">
              <a:spAutoFit/>
            </a:bodyPr>
            <a:lstStyle/>
            <a:p>
              <a:pPr marL="186055" indent="-186055">
                <a:buFont typeface="+mj-lt"/>
                <a:buAutoNum type="romanUcPeriod"/>
              </a:pPr>
              <a:r>
                <a:rPr lang="zh-CN" altLang="en-US" sz="1200" dirty="0">
                  <a:latin typeface="微软雅黑" panose="020B0503020204020204" pitchFamily="34" charset="-122"/>
                  <a:ea typeface="微软雅黑" panose="020B0503020204020204" pitchFamily="34" charset="-122"/>
                </a:rPr>
                <a:t>从各省份线索对比来看，西北地区的内蒙、宁夏，华东地区的浙江、江苏，华南地区的广东表现均较好，另如山东、吉林等地潜力巨大，店均线索增长率较高。</a:t>
              </a:r>
            </a:p>
          </p:txBody>
        </p:sp>
        <p:sp>
          <p:nvSpPr>
            <p:cNvPr id="11" name="任意多边形 10"/>
            <p:cNvSpPr/>
            <p:nvPr/>
          </p:nvSpPr>
          <p:spPr>
            <a:xfrm>
              <a:off x="6251945" y="1392863"/>
              <a:ext cx="4518339" cy="2126512"/>
            </a:xfrm>
            <a:custGeom>
              <a:avLst/>
              <a:gdLst>
                <a:gd name="connsiteX0" fmla="*/ 716269 w 2160240"/>
                <a:gd name="connsiteY0" fmla="*/ 0 h 1558409"/>
                <a:gd name="connsiteX1" fmla="*/ 1910022 w 2160240"/>
                <a:gd name="connsiteY1" fmla="*/ 0 h 1558409"/>
                <a:gd name="connsiteX2" fmla="*/ 2160240 w 2160240"/>
                <a:gd name="connsiteY2" fmla="*/ 250218 h 1558409"/>
                <a:gd name="connsiteX3" fmla="*/ 2160240 w 2160240"/>
                <a:gd name="connsiteY3" fmla="*/ 1308191 h 1558409"/>
                <a:gd name="connsiteX4" fmla="*/ 1910022 w 2160240"/>
                <a:gd name="connsiteY4" fmla="*/ 1558409 h 1558409"/>
                <a:gd name="connsiteX5" fmla="*/ 250218 w 2160240"/>
                <a:gd name="connsiteY5" fmla="*/ 1558409 h 1558409"/>
                <a:gd name="connsiteX6" fmla="*/ 0 w 2160240"/>
                <a:gd name="connsiteY6" fmla="*/ 1308191 h 1558409"/>
                <a:gd name="connsiteX7" fmla="*/ 0 w 2160240"/>
                <a:gd name="connsiteY7" fmla="*/ 741661 h 1558409"/>
                <a:gd name="connsiteX8" fmla="*/ 58019 w 2160240"/>
                <a:gd name="connsiteY8" fmla="*/ 759671 h 1558409"/>
                <a:gd name="connsiteX9" fmla="*/ 174426 w 2160240"/>
                <a:gd name="connsiteY9" fmla="*/ 771406 h 1558409"/>
                <a:gd name="connsiteX10" fmla="*/ 752029 w 2160240"/>
                <a:gd name="connsiteY10" fmla="*/ 193803 h 1558409"/>
                <a:gd name="connsiteX11" fmla="*/ 740294 w 2160240"/>
                <a:gd name="connsiteY11" fmla="*/ 77396 h 1558409"/>
                <a:gd name="connsiteX12" fmla="*/ 716269 w 2160240"/>
                <a:gd name="connsiteY12" fmla="*/ 0 h 155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240" h="1558409">
                  <a:moveTo>
                    <a:pt x="716269" y="0"/>
                  </a:moveTo>
                  <a:lnTo>
                    <a:pt x="1910022" y="0"/>
                  </a:lnTo>
                  <a:cubicBezTo>
                    <a:pt x="2048214" y="0"/>
                    <a:pt x="2160240" y="112026"/>
                    <a:pt x="2160240" y="250218"/>
                  </a:cubicBezTo>
                  <a:lnTo>
                    <a:pt x="2160240" y="1308191"/>
                  </a:lnTo>
                  <a:cubicBezTo>
                    <a:pt x="2160240" y="1446383"/>
                    <a:pt x="2048214" y="1558409"/>
                    <a:pt x="1910022" y="1558409"/>
                  </a:cubicBezTo>
                  <a:lnTo>
                    <a:pt x="250218" y="1558409"/>
                  </a:lnTo>
                  <a:cubicBezTo>
                    <a:pt x="112026" y="1558409"/>
                    <a:pt x="0" y="1446383"/>
                    <a:pt x="0" y="1308191"/>
                  </a:cubicBezTo>
                  <a:lnTo>
                    <a:pt x="0" y="741661"/>
                  </a:lnTo>
                  <a:lnTo>
                    <a:pt x="58019" y="759671"/>
                  </a:lnTo>
                  <a:cubicBezTo>
                    <a:pt x="95620" y="767365"/>
                    <a:pt x="134551" y="771406"/>
                    <a:pt x="174426" y="771406"/>
                  </a:cubicBezTo>
                  <a:cubicBezTo>
                    <a:pt x="493427" y="771406"/>
                    <a:pt x="752029" y="512804"/>
                    <a:pt x="752029" y="193803"/>
                  </a:cubicBezTo>
                  <a:cubicBezTo>
                    <a:pt x="752029" y="153928"/>
                    <a:pt x="747988" y="114997"/>
                    <a:pt x="740294" y="77396"/>
                  </a:cubicBezTo>
                  <a:lnTo>
                    <a:pt x="716269" y="0"/>
                  </a:lnTo>
                  <a:close/>
                </a:path>
              </a:pathLst>
            </a:custGeom>
            <a:solidFill>
              <a:schemeClr val="bg1">
                <a:lumMod val="6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432698" y="2470207"/>
              <a:ext cx="493081" cy="1043551"/>
            </a:xfrm>
            <a:prstGeom prst="rect">
              <a:avLst/>
            </a:prstGeom>
            <a:noFill/>
          </p:spPr>
          <p:txBody>
            <a:bodyPr wrap="square" rtlCol="0">
              <a:spAutoFit/>
            </a:bodyPr>
            <a:lstStyle/>
            <a:p>
              <a:r>
                <a:rPr lang="zh-CN" altLang="en-US" sz="2800" b="1" dirty="0">
                  <a:solidFill>
                    <a:prstClr val="black">
                      <a:lumMod val="95000"/>
                      <a:lumOff val="5000"/>
                    </a:prstClr>
                  </a:solidFill>
                  <a:latin typeface="微软雅黑" panose="020B0503020204020204" pitchFamily="34" charset="-122"/>
                  <a:ea typeface="微软雅黑" panose="020B0503020204020204" pitchFamily="34" charset="-122"/>
                </a:rPr>
                <a:t>劣势</a:t>
              </a:r>
            </a:p>
          </p:txBody>
        </p:sp>
        <p:sp>
          <p:nvSpPr>
            <p:cNvPr id="13" name="文本框 12"/>
            <p:cNvSpPr txBox="1"/>
            <p:nvPr/>
          </p:nvSpPr>
          <p:spPr>
            <a:xfrm>
              <a:off x="6277256" y="1228206"/>
              <a:ext cx="1143489" cy="1211867"/>
            </a:xfrm>
            <a:prstGeom prst="rect">
              <a:avLst/>
            </a:prstGeom>
            <a:noFill/>
          </p:spPr>
          <p:txBody>
            <a:bodyPr wrap="none" rtlCol="0">
              <a:spAutoFit/>
            </a:bodyPr>
            <a:lstStyle/>
            <a:p>
              <a:r>
                <a:rPr lang="en-US" altLang="zh-CN" sz="6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W</a:t>
              </a:r>
              <a:endParaRPr lang="zh-CN" altLang="en-US" sz="6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4" name="文本框 22"/>
            <p:cNvSpPr txBox="1"/>
            <p:nvPr/>
          </p:nvSpPr>
          <p:spPr>
            <a:xfrm>
              <a:off x="7735703" y="2048014"/>
              <a:ext cx="2975087" cy="1110878"/>
            </a:xfrm>
            <a:prstGeom prst="rect">
              <a:avLst/>
            </a:prstGeom>
            <a:noFill/>
          </p:spPr>
          <p:txBody>
            <a:bodyPr wrap="square" rtlCol="0">
              <a:spAutoFit/>
            </a:bodyPr>
            <a:lstStyle/>
            <a:p>
              <a:pPr marL="186055" indent="-186055">
                <a:buFont typeface="+mj-lt"/>
                <a:buAutoNum type="romanUcPeriod"/>
              </a:pPr>
              <a:r>
                <a:rPr lang="zh-CN" altLang="en-US" sz="1200" dirty="0">
                  <a:latin typeface="微软雅黑" panose="020B0503020204020204" pitchFamily="34" charset="-122"/>
                  <a:ea typeface="微软雅黑" panose="020B0503020204020204" pitchFamily="34" charset="-122"/>
                </a:rPr>
                <a:t>进入</a:t>
              </a:r>
              <a:r>
                <a:rPr lang="en-US" altLang="zh-CN" sz="1200" dirty="0">
                  <a:latin typeface="微软雅黑" panose="020B0503020204020204" pitchFamily="34" charset="-122"/>
                  <a:ea typeface="微软雅黑" panose="020B0503020204020204" pitchFamily="34" charset="-122"/>
                </a:rPr>
                <a:t>2016</a:t>
              </a:r>
              <a:r>
                <a:rPr lang="zh-CN" altLang="en-US" sz="1200" dirty="0">
                  <a:latin typeface="微软雅黑" panose="020B0503020204020204" pitchFamily="34" charset="-122"/>
                  <a:ea typeface="微软雅黑" panose="020B0503020204020204" pitchFamily="34" charset="-122"/>
                </a:rPr>
                <a:t>年以来市场竞争更加激烈，受其他品牌的分流影响， </a:t>
              </a:r>
              <a:r>
                <a:rPr lang="en-US" altLang="zh-CN" sz="1200" dirty="0">
                  <a:latin typeface="微软雅黑" panose="020B0503020204020204" pitchFamily="34" charset="-122"/>
                  <a:ea typeface="微软雅黑" panose="020B0503020204020204" pitchFamily="34" charset="-122"/>
                </a:rPr>
                <a:t>2016</a:t>
              </a:r>
              <a:r>
                <a:rPr lang="zh-CN" altLang="en-US" sz="1200" dirty="0">
                  <a:latin typeface="微软雅黑" panose="020B0503020204020204" pitchFamily="34" charset="-122"/>
                  <a:ea typeface="微软雅黑" panose="020B0503020204020204" pitchFamily="34" charset="-122"/>
                </a:rPr>
                <a:t>年英菲尼迪线索量同比</a:t>
              </a:r>
              <a:r>
                <a:rPr lang="en-US" altLang="zh-CN" sz="1200" dirty="0">
                  <a:latin typeface="微软雅黑" panose="020B0503020204020204" pitchFamily="34" charset="-122"/>
                  <a:ea typeface="微软雅黑" panose="020B0503020204020204" pitchFamily="34" charset="-122"/>
                </a:rPr>
                <a:t>2015</a:t>
              </a:r>
              <a:r>
                <a:rPr lang="zh-CN" altLang="en-US" sz="1200" dirty="0">
                  <a:latin typeface="微软雅黑" panose="020B0503020204020204" pitchFamily="34" charset="-122"/>
                  <a:ea typeface="微软雅黑" panose="020B0503020204020204" pitchFamily="34" charset="-122"/>
                </a:rPr>
                <a:t>年均有所下滑。</a:t>
              </a:r>
              <a:endParaRPr lang="en-US" altLang="zh-CN" sz="1200" dirty="0">
                <a:latin typeface="微软雅黑" panose="020B0503020204020204" pitchFamily="34" charset="-122"/>
                <a:ea typeface="微软雅黑" panose="020B0503020204020204" pitchFamily="34" charset="-122"/>
              </a:endParaRPr>
            </a:p>
            <a:p>
              <a:pPr marL="186055" indent="-186055"/>
              <a:endParaRPr lang="zh-CN" altLang="en-US" sz="1200" dirty="0">
                <a:latin typeface="微软雅黑" panose="020B0503020204020204" pitchFamily="34" charset="-122"/>
                <a:ea typeface="微软雅黑" panose="020B0503020204020204" pitchFamily="34" charset="-122"/>
              </a:endParaRPr>
            </a:p>
          </p:txBody>
        </p:sp>
        <p:sp>
          <p:nvSpPr>
            <p:cNvPr id="15" name="任意多边形 14"/>
            <p:cNvSpPr/>
            <p:nvPr/>
          </p:nvSpPr>
          <p:spPr>
            <a:xfrm>
              <a:off x="6220047" y="3774558"/>
              <a:ext cx="4518339" cy="2126512"/>
            </a:xfrm>
            <a:custGeom>
              <a:avLst/>
              <a:gdLst>
                <a:gd name="connsiteX0" fmla="*/ 716269 w 2160240"/>
                <a:gd name="connsiteY0" fmla="*/ 0 h 1558409"/>
                <a:gd name="connsiteX1" fmla="*/ 1910022 w 2160240"/>
                <a:gd name="connsiteY1" fmla="*/ 0 h 1558409"/>
                <a:gd name="connsiteX2" fmla="*/ 2160240 w 2160240"/>
                <a:gd name="connsiteY2" fmla="*/ 250218 h 1558409"/>
                <a:gd name="connsiteX3" fmla="*/ 2160240 w 2160240"/>
                <a:gd name="connsiteY3" fmla="*/ 1308191 h 1558409"/>
                <a:gd name="connsiteX4" fmla="*/ 1910022 w 2160240"/>
                <a:gd name="connsiteY4" fmla="*/ 1558409 h 1558409"/>
                <a:gd name="connsiteX5" fmla="*/ 250218 w 2160240"/>
                <a:gd name="connsiteY5" fmla="*/ 1558409 h 1558409"/>
                <a:gd name="connsiteX6" fmla="*/ 0 w 2160240"/>
                <a:gd name="connsiteY6" fmla="*/ 1308191 h 1558409"/>
                <a:gd name="connsiteX7" fmla="*/ 0 w 2160240"/>
                <a:gd name="connsiteY7" fmla="*/ 741661 h 1558409"/>
                <a:gd name="connsiteX8" fmla="*/ 58019 w 2160240"/>
                <a:gd name="connsiteY8" fmla="*/ 759671 h 1558409"/>
                <a:gd name="connsiteX9" fmla="*/ 174426 w 2160240"/>
                <a:gd name="connsiteY9" fmla="*/ 771406 h 1558409"/>
                <a:gd name="connsiteX10" fmla="*/ 752029 w 2160240"/>
                <a:gd name="connsiteY10" fmla="*/ 193803 h 1558409"/>
                <a:gd name="connsiteX11" fmla="*/ 740294 w 2160240"/>
                <a:gd name="connsiteY11" fmla="*/ 77396 h 1558409"/>
                <a:gd name="connsiteX12" fmla="*/ 716269 w 2160240"/>
                <a:gd name="connsiteY12" fmla="*/ 0 h 155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240" h="1558409">
                  <a:moveTo>
                    <a:pt x="716269" y="0"/>
                  </a:moveTo>
                  <a:lnTo>
                    <a:pt x="1910022" y="0"/>
                  </a:lnTo>
                  <a:cubicBezTo>
                    <a:pt x="2048214" y="0"/>
                    <a:pt x="2160240" y="112026"/>
                    <a:pt x="2160240" y="250218"/>
                  </a:cubicBezTo>
                  <a:lnTo>
                    <a:pt x="2160240" y="1308191"/>
                  </a:lnTo>
                  <a:cubicBezTo>
                    <a:pt x="2160240" y="1446383"/>
                    <a:pt x="2048214" y="1558409"/>
                    <a:pt x="1910022" y="1558409"/>
                  </a:cubicBezTo>
                  <a:lnTo>
                    <a:pt x="250218" y="1558409"/>
                  </a:lnTo>
                  <a:cubicBezTo>
                    <a:pt x="112026" y="1558409"/>
                    <a:pt x="0" y="1446383"/>
                    <a:pt x="0" y="1308191"/>
                  </a:cubicBezTo>
                  <a:lnTo>
                    <a:pt x="0" y="741661"/>
                  </a:lnTo>
                  <a:lnTo>
                    <a:pt x="58019" y="759671"/>
                  </a:lnTo>
                  <a:cubicBezTo>
                    <a:pt x="95620" y="767365"/>
                    <a:pt x="134551" y="771406"/>
                    <a:pt x="174426" y="771406"/>
                  </a:cubicBezTo>
                  <a:cubicBezTo>
                    <a:pt x="493427" y="771406"/>
                    <a:pt x="752029" y="512804"/>
                    <a:pt x="752029" y="193803"/>
                  </a:cubicBezTo>
                  <a:cubicBezTo>
                    <a:pt x="752029" y="153928"/>
                    <a:pt x="747988" y="114997"/>
                    <a:pt x="740294" y="77396"/>
                  </a:cubicBezTo>
                  <a:lnTo>
                    <a:pt x="716269" y="0"/>
                  </a:lnTo>
                  <a:close/>
                </a:path>
              </a:pathLst>
            </a:custGeom>
            <a:solidFill>
              <a:srgbClr val="D1BB4B"/>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微软雅黑" panose="020B0503020204020204" pitchFamily="34" charset="-122"/>
                <a:ea typeface="微软雅黑" panose="020B0503020204020204" pitchFamily="34" charset="-122"/>
              </a:endParaRPr>
            </a:p>
          </p:txBody>
        </p:sp>
        <p:sp>
          <p:nvSpPr>
            <p:cNvPr id="16" name="文本框 11"/>
            <p:cNvSpPr txBox="1"/>
            <p:nvPr/>
          </p:nvSpPr>
          <p:spPr>
            <a:xfrm>
              <a:off x="6400800" y="4851902"/>
              <a:ext cx="493081" cy="1043551"/>
            </a:xfrm>
            <a:prstGeom prst="rect">
              <a:avLst/>
            </a:prstGeom>
            <a:no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威胁</a:t>
              </a:r>
            </a:p>
          </p:txBody>
        </p:sp>
        <p:sp>
          <p:nvSpPr>
            <p:cNvPr id="17" name="文本框 12"/>
            <p:cNvSpPr txBox="1"/>
            <p:nvPr/>
          </p:nvSpPr>
          <p:spPr>
            <a:xfrm>
              <a:off x="6245358" y="3609900"/>
              <a:ext cx="733221" cy="1211867"/>
            </a:xfrm>
            <a:prstGeom prst="rect">
              <a:avLst/>
            </a:prstGeom>
            <a:noFill/>
          </p:spPr>
          <p:txBody>
            <a:bodyPr wrap="none" rtlCol="0">
              <a:spAutoFit/>
            </a:bodyPr>
            <a:lstStyle/>
            <a:p>
              <a:r>
                <a:rPr lang="en-US" altLang="zh-CN" sz="66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T</a:t>
              </a:r>
              <a:endParaRPr lang="zh-CN" altLang="en-US" sz="66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文本框 22"/>
            <p:cNvSpPr txBox="1"/>
            <p:nvPr/>
          </p:nvSpPr>
          <p:spPr>
            <a:xfrm>
              <a:off x="7735703" y="4114817"/>
              <a:ext cx="3030278" cy="1716810"/>
            </a:xfrm>
            <a:prstGeom prst="rect">
              <a:avLst/>
            </a:prstGeom>
            <a:noFill/>
          </p:spPr>
          <p:txBody>
            <a:bodyPr wrap="square" rtlCol="0">
              <a:spAutoFit/>
            </a:bodyPr>
            <a:lstStyle/>
            <a:p>
              <a:pPr marL="186055" indent="-186055">
                <a:buFont typeface="+mj-lt"/>
                <a:buAutoNum type="romanUcPeriod"/>
              </a:pPr>
              <a:r>
                <a:rPr lang="zh-CN" altLang="en-US" sz="1200" dirty="0">
                  <a:solidFill>
                    <a:prstClr val="white"/>
                  </a:solidFill>
                  <a:latin typeface="微软雅黑" panose="020B0503020204020204" pitchFamily="34" charset="-122"/>
                  <a:ea typeface="微软雅黑" panose="020B0503020204020204" pitchFamily="34" charset="-122"/>
                </a:rPr>
                <a:t>线索趋势中可看出从</a:t>
              </a:r>
              <a:r>
                <a:rPr lang="en-US" altLang="zh-CN" sz="1200" dirty="0">
                  <a:solidFill>
                    <a:prstClr val="white"/>
                  </a:solidFill>
                  <a:latin typeface="微软雅黑" panose="020B0503020204020204" pitchFamily="34" charset="-122"/>
                  <a:ea typeface="微软雅黑" panose="020B0503020204020204" pitchFamily="34" charset="-122"/>
                </a:rPr>
                <a:t>2015</a:t>
              </a:r>
              <a:r>
                <a:rPr lang="zh-CN" altLang="en-US" sz="1200" dirty="0">
                  <a:solidFill>
                    <a:prstClr val="white"/>
                  </a:solidFill>
                  <a:latin typeface="微软雅黑" panose="020B0503020204020204" pitchFamily="34" charset="-122"/>
                  <a:ea typeface="微软雅黑" panose="020B0503020204020204" pitchFamily="34" charset="-122"/>
                </a:rPr>
                <a:t>年</a:t>
              </a:r>
              <a:r>
                <a:rPr lang="en-US" altLang="zh-CN" sz="1200" dirty="0">
                  <a:solidFill>
                    <a:prstClr val="white"/>
                  </a:solidFill>
                  <a:latin typeface="微软雅黑" panose="020B0503020204020204" pitchFamily="34" charset="-122"/>
                  <a:ea typeface="微软雅黑" panose="020B0503020204020204" pitchFamily="34" charset="-122"/>
                </a:rPr>
                <a:t>11</a:t>
              </a:r>
              <a:r>
                <a:rPr lang="zh-CN" altLang="en-US" sz="1200" dirty="0">
                  <a:solidFill>
                    <a:prstClr val="white"/>
                  </a:solidFill>
                  <a:latin typeface="微软雅黑" panose="020B0503020204020204" pitchFamily="34" charset="-122"/>
                  <a:ea typeface="微软雅黑" panose="020B0503020204020204" pitchFamily="34" charset="-122"/>
                </a:rPr>
                <a:t>月起店均线索与竞品渐渐拉开差距，</a:t>
              </a:r>
              <a:r>
                <a:rPr lang="en-US" altLang="zh-CN" sz="1200" dirty="0">
                  <a:solidFill>
                    <a:prstClr val="white"/>
                  </a:solidFill>
                  <a:latin typeface="微软雅黑" panose="020B0503020204020204" pitchFamily="34" charset="-122"/>
                  <a:ea typeface="微软雅黑" panose="020B0503020204020204" pitchFamily="34" charset="-122"/>
                </a:rPr>
                <a:t>2016</a:t>
              </a:r>
              <a:r>
                <a:rPr lang="zh-CN" altLang="en-US" sz="1200" dirty="0">
                  <a:solidFill>
                    <a:prstClr val="white"/>
                  </a:solidFill>
                  <a:latin typeface="微软雅黑" panose="020B0503020204020204" pitchFamily="34" charset="-122"/>
                  <a:ea typeface="微软雅黑" panose="020B0503020204020204" pitchFamily="34" charset="-122"/>
                </a:rPr>
                <a:t>年</a:t>
              </a:r>
              <a:r>
                <a:rPr lang="en-US" altLang="zh-CN" sz="1200" dirty="0">
                  <a:solidFill>
                    <a:prstClr val="white"/>
                  </a:solidFill>
                  <a:latin typeface="微软雅黑" panose="020B0503020204020204" pitchFamily="34" charset="-122"/>
                  <a:ea typeface="微软雅黑" panose="020B0503020204020204" pitchFamily="34" charset="-122"/>
                </a:rPr>
                <a:t>6</a:t>
              </a:r>
              <a:r>
                <a:rPr lang="zh-CN" altLang="en-US" sz="1200" dirty="0">
                  <a:solidFill>
                    <a:prstClr val="white"/>
                  </a:solidFill>
                  <a:latin typeface="微软雅黑" panose="020B0503020204020204" pitchFamily="34" charset="-122"/>
                  <a:ea typeface="微软雅黑" panose="020B0503020204020204" pitchFamily="34" charset="-122"/>
                </a:rPr>
                <a:t>月略有回升</a:t>
              </a:r>
              <a:endParaRPr lang="en-US" altLang="zh-CN" sz="1200" dirty="0">
                <a:solidFill>
                  <a:prstClr val="white"/>
                </a:solidFill>
                <a:latin typeface="微软雅黑" panose="020B0503020204020204" pitchFamily="34" charset="-122"/>
                <a:ea typeface="微软雅黑" panose="020B0503020204020204" pitchFamily="34" charset="-122"/>
              </a:endParaRPr>
            </a:p>
            <a:p>
              <a:pPr marL="186055" indent="-186055">
                <a:buFont typeface="+mj-lt"/>
                <a:buAutoNum type="romanUcPeriod"/>
              </a:pPr>
              <a:endParaRPr lang="en-US" altLang="zh-CN" sz="1200" dirty="0">
                <a:solidFill>
                  <a:prstClr val="white"/>
                </a:solidFill>
                <a:latin typeface="微软雅黑" panose="020B0503020204020204" pitchFamily="34" charset="-122"/>
                <a:ea typeface="微软雅黑" panose="020B0503020204020204" pitchFamily="34" charset="-122"/>
              </a:endParaRPr>
            </a:p>
            <a:p>
              <a:pPr marL="186055" indent="-186055">
                <a:buFont typeface="+mj-lt"/>
                <a:buAutoNum type="romanUcPeriod"/>
              </a:pPr>
              <a:r>
                <a:rPr lang="zh-CN" altLang="en-US" sz="1200" dirty="0">
                  <a:solidFill>
                    <a:prstClr val="white"/>
                  </a:solidFill>
                  <a:latin typeface="微软雅黑" panose="020B0503020204020204" pitchFamily="34" charset="-122"/>
                  <a:ea typeface="微软雅黑" panose="020B0503020204020204" pitchFamily="34" charset="-122"/>
                </a:rPr>
                <a:t>新闻发布、活跃度得分及曝光量与竞品相比有一定优势，但线索量较为落后，不成正比，说明曝光的有效转化较低</a:t>
              </a:r>
            </a:p>
          </p:txBody>
        </p:sp>
      </p:grpSp>
      <p:sp>
        <p:nvSpPr>
          <p:cNvPr id="20" name="标题 3"/>
          <p:cNvSpPr txBox="1"/>
          <p:nvPr/>
        </p:nvSpPr>
        <p:spPr>
          <a:xfrm>
            <a:off x="701671" y="920126"/>
            <a:ext cx="10788659" cy="707647"/>
          </a:xfrm>
          <a:prstGeom prst="rect">
            <a:avLst/>
          </a:prstGeom>
        </p:spPr>
        <p:txBody>
          <a:bodyPr vert="horz" lIns="91418" tIns="45718" rIns="91418" bIns="4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000" b="1" dirty="0">
                <a:solidFill>
                  <a:srgbClr val="D1BB4B"/>
                </a:solidFill>
                <a:latin typeface="微软雅黑" panose="020B0503020204020204" pitchFamily="34" charset="-122"/>
                <a:ea typeface="微软雅黑" panose="020B0503020204020204" pitchFamily="34" charset="-122"/>
                <a:cs typeface="+mn-cs"/>
                <a:sym typeface="+mn-lt"/>
              </a:rPr>
              <a:t>2016</a:t>
            </a:r>
            <a:r>
              <a:rPr lang="zh-CN" altLang="en-US" sz="2000" b="1" dirty="0">
                <a:solidFill>
                  <a:srgbClr val="D1BB4B"/>
                </a:solidFill>
                <a:latin typeface="微软雅黑" panose="020B0503020204020204" pitchFamily="34" charset="-122"/>
                <a:ea typeface="微软雅黑" panose="020B0503020204020204" pitchFamily="34" charset="-122"/>
                <a:cs typeface="+mn-cs"/>
                <a:sym typeface="+mn-lt"/>
              </a:rPr>
              <a:t>年终线索获取状况及运维情况总结</a:t>
            </a:r>
          </a:p>
        </p:txBody>
      </p:sp>
      <p:pic>
        <p:nvPicPr>
          <p:cNvPr id="22" name="内容占位符 21">
            <a:extLst>
              <a:ext uri="{FF2B5EF4-FFF2-40B4-BE49-F238E27FC236}">
                <a16:creationId xmlns:a16="http://schemas.microsoft.com/office/drawing/2014/main" id="{45C77805-F951-435C-9EE4-E645CB81B8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grpSp>
        <p:nvGrpSpPr>
          <p:cNvPr id="77" name="组合 76"/>
          <p:cNvGrpSpPr/>
          <p:nvPr/>
        </p:nvGrpSpPr>
        <p:grpSpPr>
          <a:xfrm>
            <a:off x="1953139" y="1841873"/>
            <a:ext cx="7914246" cy="3907338"/>
            <a:chOff x="1884847" y="2134393"/>
            <a:chExt cx="8743881" cy="4316937"/>
          </a:xfrm>
        </p:grpSpPr>
        <p:sp>
          <p:nvSpPr>
            <p:cNvPr id="3" name="圆角矩形 2"/>
            <p:cNvSpPr/>
            <p:nvPr/>
          </p:nvSpPr>
          <p:spPr>
            <a:xfrm>
              <a:off x="4649189" y="2865447"/>
              <a:ext cx="3179964" cy="668002"/>
            </a:xfrm>
            <a:prstGeom prst="roundRect">
              <a:avLst>
                <a:gd name="adj" fmla="val 522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1884847" y="3699804"/>
              <a:ext cx="8743881" cy="2436097"/>
            </a:xfrm>
            <a:prstGeom prst="roundRect">
              <a:avLst/>
            </a:prstGeom>
            <a:noFill/>
            <a:ln w="31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flipV="1">
              <a:off x="3955006" y="3282696"/>
              <a:ext cx="490146" cy="2090"/>
            </a:xfrm>
            <a:prstGeom prst="straightConnector1">
              <a:avLst/>
            </a:prstGeom>
            <a:ln w="31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7946661" y="3279180"/>
              <a:ext cx="432382" cy="5606"/>
            </a:xfrm>
            <a:prstGeom prst="straightConnector1">
              <a:avLst/>
            </a:prstGeom>
            <a:ln w="31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3171236" y="2134393"/>
              <a:ext cx="6176938" cy="587064"/>
              <a:chOff x="1560890" y="1489166"/>
              <a:chExt cx="6154382" cy="584920"/>
            </a:xfrm>
          </p:grpSpPr>
          <p:cxnSp>
            <p:nvCxnSpPr>
              <p:cNvPr id="11" name="直接箭头连接符 10"/>
              <p:cNvCxnSpPr/>
              <p:nvPr/>
            </p:nvCxnSpPr>
            <p:spPr>
              <a:xfrm flipH="1" flipV="1">
                <a:off x="7714308" y="1757058"/>
                <a:ext cx="964" cy="317028"/>
              </a:xfrm>
              <a:prstGeom prst="straightConnector1">
                <a:avLst/>
              </a:prstGeom>
              <a:ln w="31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560890" y="1757059"/>
                <a:ext cx="614366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3646054" y="1489166"/>
                <a:ext cx="1926343" cy="408623"/>
              </a:xfrm>
              <a:prstGeom prst="roundRect">
                <a:avLst/>
              </a:prstGeom>
              <a:solidFill>
                <a:srgbClr val="DCCC75"/>
              </a:solidFill>
            </p:spPr>
            <p:txBody>
              <a:bodyPr vert="horz" wrap="square">
                <a:spAutoFit/>
              </a:bodyPr>
              <a:lstStyle/>
              <a:p>
                <a:pPr marL="285750" indent="-285750" algn="ctr"/>
                <a:r>
                  <a:rPr lang="zh-CN" altLang="en-US" b="1" dirty="0">
                    <a:solidFill>
                      <a:schemeClr val="bg1"/>
                    </a:solidFill>
                    <a:latin typeface="微软雅黑" panose="020B0503020204020204" pitchFamily="34" charset="-122"/>
                    <a:ea typeface="微软雅黑" panose="020B0503020204020204" pitchFamily="34" charset="-122"/>
                  </a:rPr>
                  <a:t>经销商</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260801" y="3614588"/>
              <a:ext cx="8031835" cy="1930576"/>
              <a:chOff x="1364256" y="3877133"/>
              <a:chExt cx="9805137" cy="2356815"/>
            </a:xfrm>
          </p:grpSpPr>
          <p:sp>
            <p:nvSpPr>
              <p:cNvPr id="15" name="圆角矩形 14"/>
              <p:cNvSpPr/>
              <p:nvPr/>
            </p:nvSpPr>
            <p:spPr>
              <a:xfrm>
                <a:off x="8809126" y="4276123"/>
                <a:ext cx="2360267" cy="1948721"/>
              </a:xfrm>
              <a:prstGeom prst="roundRect">
                <a:avLst/>
              </a:prstGeom>
              <a:noFill/>
              <a:ln>
                <a:solidFill>
                  <a:schemeClr val="tx1"/>
                </a:solidFill>
                <a:prstDash val="dashDot"/>
              </a:ln>
            </p:spPr>
            <p:txBody>
              <a:bodyPr vert="horz" wrap="square">
                <a:normAutofit/>
              </a:bodyPr>
              <a:lstStyle/>
              <a:p>
                <a:pPr marL="285750" indent="-285750" algn="ct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6322956" y="4273852"/>
                <a:ext cx="2360267" cy="1948721"/>
              </a:xfrm>
              <a:prstGeom prst="roundRect">
                <a:avLst/>
              </a:prstGeom>
              <a:noFill/>
              <a:ln>
                <a:solidFill>
                  <a:schemeClr val="tx1"/>
                </a:solidFill>
                <a:prstDash val="dashDot"/>
              </a:ln>
            </p:spPr>
            <p:txBody>
              <a:bodyPr vert="horz" wrap="square">
                <a:normAutofit/>
              </a:bodyPr>
              <a:lstStyle/>
              <a:p>
                <a:pPr marL="285750" indent="-285750" algn="ct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3850431" y="4285227"/>
                <a:ext cx="2360267" cy="1948721"/>
              </a:xfrm>
              <a:prstGeom prst="roundRect">
                <a:avLst/>
              </a:prstGeom>
              <a:noFill/>
              <a:ln>
                <a:solidFill>
                  <a:schemeClr val="tx1"/>
                </a:solidFill>
                <a:prstDash val="dashDot"/>
              </a:ln>
            </p:spPr>
            <p:txBody>
              <a:bodyPr vert="horz" wrap="square">
                <a:normAutofit/>
              </a:bodyPr>
              <a:lstStyle/>
              <a:p>
                <a:pPr marL="285750" indent="-285750" algn="ct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1364256" y="4282956"/>
                <a:ext cx="2360267" cy="1948720"/>
              </a:xfrm>
              <a:prstGeom prst="roundRect">
                <a:avLst/>
              </a:prstGeom>
              <a:noFill/>
              <a:ln>
                <a:solidFill>
                  <a:schemeClr val="tx1"/>
                </a:solidFill>
                <a:prstDash val="dashDot"/>
              </a:ln>
            </p:spPr>
            <p:txBody>
              <a:bodyPr vert="horz" wrap="square">
                <a:normAutofit/>
              </a:bodyPr>
              <a:lstStyle/>
              <a:p>
                <a:pPr marL="285750" indent="-285750" algn="ct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9" name="圆角矩形 18"/>
              <p:cNvSpPr/>
              <p:nvPr/>
            </p:nvSpPr>
            <p:spPr>
              <a:xfrm>
                <a:off x="8795330" y="3877133"/>
                <a:ext cx="2360267" cy="436997"/>
              </a:xfrm>
              <a:prstGeom prst="roundRect">
                <a:avLst/>
              </a:prstGeom>
              <a:solidFill>
                <a:schemeClr val="tx1">
                  <a:lumMod val="65000"/>
                  <a:lumOff val="35000"/>
                </a:schemeClr>
              </a:solidFill>
            </p:spPr>
            <p:txBody>
              <a:bodyPr vert="horz" wrap="square">
                <a:spAutoFit/>
              </a:bodyPr>
              <a:lstStyle/>
              <a:p>
                <a:pPr marL="285750" indent="-285750" algn="ctr"/>
                <a:r>
                  <a:rPr lang="zh-CN" altLang="en-US" sz="1600" b="1" dirty="0">
                    <a:solidFill>
                      <a:schemeClr val="bg1"/>
                    </a:solidFill>
                    <a:latin typeface="微软雅黑" panose="020B0503020204020204" pitchFamily="34" charset="-122"/>
                    <a:ea typeface="微软雅黑" panose="020B0503020204020204" pitchFamily="34" charset="-122"/>
                  </a:rPr>
                  <a:t>售后阶段</a:t>
                </a:r>
              </a:p>
            </p:txBody>
          </p:sp>
          <p:sp>
            <p:nvSpPr>
              <p:cNvPr id="20" name="圆角矩形 19"/>
              <p:cNvSpPr/>
              <p:nvPr/>
            </p:nvSpPr>
            <p:spPr>
              <a:xfrm>
                <a:off x="6318307" y="3877133"/>
                <a:ext cx="2360267" cy="436997"/>
              </a:xfrm>
              <a:prstGeom prst="roundRect">
                <a:avLst/>
              </a:prstGeom>
              <a:solidFill>
                <a:schemeClr val="tx1">
                  <a:lumMod val="65000"/>
                  <a:lumOff val="35000"/>
                </a:schemeClr>
              </a:solidFill>
            </p:spPr>
            <p:txBody>
              <a:bodyPr vert="horz" wrap="square">
                <a:spAutoFit/>
              </a:bodyPr>
              <a:lstStyle/>
              <a:p>
                <a:pPr marL="285750" indent="-285750" algn="ctr"/>
                <a:r>
                  <a:rPr lang="zh-CN" altLang="en-US" sz="1600" b="1" dirty="0">
                    <a:solidFill>
                      <a:schemeClr val="bg1"/>
                    </a:solidFill>
                    <a:latin typeface="微软雅黑" panose="020B0503020204020204" pitchFamily="34" charset="-122"/>
                    <a:ea typeface="微软雅黑" panose="020B0503020204020204" pitchFamily="34" charset="-122"/>
                  </a:rPr>
                  <a:t>成交阶段</a:t>
                </a:r>
              </a:p>
            </p:txBody>
          </p:sp>
          <p:sp>
            <p:nvSpPr>
              <p:cNvPr id="21" name="圆角矩形 20"/>
              <p:cNvSpPr/>
              <p:nvPr/>
            </p:nvSpPr>
            <p:spPr>
              <a:xfrm>
                <a:off x="3841281" y="3891474"/>
                <a:ext cx="2360267" cy="436997"/>
              </a:xfrm>
              <a:prstGeom prst="roundRect">
                <a:avLst/>
              </a:prstGeom>
              <a:solidFill>
                <a:schemeClr val="tx1">
                  <a:lumMod val="65000"/>
                  <a:lumOff val="35000"/>
                </a:schemeClr>
              </a:solidFill>
            </p:spPr>
            <p:txBody>
              <a:bodyPr vert="horz" wrap="square">
                <a:spAutoFit/>
              </a:bodyPr>
              <a:lstStyle/>
              <a:p>
                <a:pPr marL="285750" indent="-285750" algn="ctr"/>
                <a:r>
                  <a:rPr lang="zh-CN" altLang="en-US" sz="1600" b="1" dirty="0">
                    <a:solidFill>
                      <a:schemeClr val="bg1"/>
                    </a:solidFill>
                    <a:latin typeface="微软雅黑" panose="020B0503020204020204" pitchFamily="34" charset="-122"/>
                    <a:ea typeface="微软雅黑" panose="020B0503020204020204" pitchFamily="34" charset="-122"/>
                  </a:rPr>
                  <a:t>集客阶段</a:t>
                </a:r>
              </a:p>
            </p:txBody>
          </p:sp>
          <p:sp>
            <p:nvSpPr>
              <p:cNvPr id="22" name="圆角矩形 21"/>
              <p:cNvSpPr/>
              <p:nvPr/>
            </p:nvSpPr>
            <p:spPr>
              <a:xfrm>
                <a:off x="1370174" y="3879615"/>
                <a:ext cx="2360267" cy="436997"/>
              </a:xfrm>
              <a:prstGeom prst="roundRect">
                <a:avLst/>
              </a:prstGeom>
              <a:solidFill>
                <a:schemeClr val="tx1">
                  <a:lumMod val="65000"/>
                  <a:lumOff val="35000"/>
                </a:schemeClr>
              </a:solidFill>
            </p:spPr>
            <p:txBody>
              <a:bodyPr vert="horz" wrap="square">
                <a:spAutoFit/>
              </a:bodyPr>
              <a:lstStyle/>
              <a:p>
                <a:pPr marL="285750" indent="-285750" algn="ctr"/>
                <a:r>
                  <a:rPr lang="zh-CN" altLang="en-US" sz="1600" b="1" dirty="0">
                    <a:solidFill>
                      <a:schemeClr val="bg1"/>
                    </a:solidFill>
                    <a:latin typeface="微软雅黑" panose="020B0503020204020204" pitchFamily="34" charset="-122"/>
                    <a:ea typeface="微软雅黑" panose="020B0503020204020204" pitchFamily="34" charset="-122"/>
                  </a:rPr>
                  <a:t>宣传阶段</a:t>
                </a:r>
              </a:p>
            </p:txBody>
          </p:sp>
          <p:sp>
            <p:nvSpPr>
              <p:cNvPr id="23" name="矩形 22"/>
              <p:cNvSpPr/>
              <p:nvPr/>
            </p:nvSpPr>
            <p:spPr>
              <a:xfrm>
                <a:off x="1670112" y="4591169"/>
                <a:ext cx="1800493" cy="377411"/>
              </a:xfrm>
              <a:prstGeom prst="rect">
                <a:avLst/>
              </a:prstGeom>
            </p:spPr>
            <p:txBody>
              <a:bodyPr wrap="none">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达成宣传效果最大化</a:t>
                </a:r>
              </a:p>
            </p:txBody>
          </p:sp>
          <p:sp>
            <p:nvSpPr>
              <p:cNvPr id="24" name="矩形 23"/>
              <p:cNvSpPr/>
              <p:nvPr/>
            </p:nvSpPr>
            <p:spPr>
              <a:xfrm>
                <a:off x="4156287" y="4593441"/>
                <a:ext cx="1800493" cy="415498"/>
              </a:xfrm>
              <a:prstGeom prst="rect">
                <a:avLst/>
              </a:prstGeom>
            </p:spPr>
            <p:txBody>
              <a:bodyPr wrap="none">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达成集客效果最大化</a:t>
                </a:r>
              </a:p>
            </p:txBody>
          </p:sp>
          <p:sp>
            <p:nvSpPr>
              <p:cNvPr id="25" name="矩形 24"/>
              <p:cNvSpPr/>
              <p:nvPr/>
            </p:nvSpPr>
            <p:spPr>
              <a:xfrm>
                <a:off x="6628811" y="4582065"/>
                <a:ext cx="1800493" cy="377411"/>
              </a:xfrm>
              <a:prstGeom prst="rect">
                <a:avLst/>
              </a:prstGeom>
            </p:spPr>
            <p:txBody>
              <a:bodyPr wrap="none">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达成成交促进最大化</a:t>
                </a:r>
              </a:p>
            </p:txBody>
          </p:sp>
          <p:sp>
            <p:nvSpPr>
              <p:cNvPr id="26" name="矩形 25"/>
              <p:cNvSpPr/>
              <p:nvPr/>
            </p:nvSpPr>
            <p:spPr>
              <a:xfrm>
                <a:off x="9114981" y="4584337"/>
                <a:ext cx="1800493" cy="377411"/>
              </a:xfrm>
              <a:prstGeom prst="rect">
                <a:avLst/>
              </a:prstGeom>
            </p:spPr>
            <p:txBody>
              <a:bodyPr wrap="none">
                <a:spAutoFit/>
              </a:bodyPr>
              <a:lstStyle/>
              <a:p>
                <a:pPr algn="ctr">
                  <a:lnSpc>
                    <a:spcPct val="150000"/>
                  </a:lnSpc>
                </a:pPr>
                <a:r>
                  <a:rPr lang="zh-CN" altLang="en-US" sz="1400" dirty="0">
                    <a:latin typeface="微软雅黑" panose="020B0503020204020204" pitchFamily="34" charset="-122"/>
                    <a:ea typeface="微软雅黑" panose="020B0503020204020204" pitchFamily="34" charset="-122"/>
                  </a:rPr>
                  <a:t>达成售后产值最大化</a:t>
                </a:r>
              </a:p>
            </p:txBody>
          </p:sp>
        </p:grpSp>
        <p:sp>
          <p:nvSpPr>
            <p:cNvPr id="27" name="KSO_Shape"/>
            <p:cNvSpPr/>
            <p:nvPr/>
          </p:nvSpPr>
          <p:spPr bwMode="auto">
            <a:xfrm>
              <a:off x="8735716" y="2794901"/>
              <a:ext cx="715929" cy="676155"/>
            </a:xfrm>
            <a:custGeom>
              <a:avLst/>
              <a:gdLst>
                <a:gd name="T0" fmla="*/ 2166826 w 3073399"/>
                <a:gd name="T1" fmla="*/ 1987218 h 3009901"/>
                <a:gd name="T2" fmla="*/ 2210027 w 3073399"/>
                <a:gd name="T3" fmla="*/ 2130672 h 3009901"/>
                <a:gd name="T4" fmla="*/ 2105838 w 3073399"/>
                <a:gd name="T5" fmla="*/ 2235088 h 3009901"/>
                <a:gd name="T6" fmla="*/ 2217333 w 3073399"/>
                <a:gd name="T7" fmla="*/ 2248101 h 3009901"/>
                <a:gd name="T8" fmla="*/ 3043858 w 3073399"/>
                <a:gd name="T9" fmla="*/ 2189069 h 3009901"/>
                <a:gd name="T10" fmla="*/ 3067364 w 3073399"/>
                <a:gd name="T11" fmla="*/ 2325540 h 3009901"/>
                <a:gd name="T12" fmla="*/ 2986681 w 3073399"/>
                <a:gd name="T13" fmla="*/ 2419166 h 3009901"/>
                <a:gd name="T14" fmla="*/ 1073158 w 3073399"/>
                <a:gd name="T15" fmla="*/ 2720355 h 3009901"/>
                <a:gd name="T16" fmla="*/ 622407 w 3073399"/>
                <a:gd name="T17" fmla="*/ 1982922 h 3009901"/>
                <a:gd name="T18" fmla="*/ 593524 w 3073399"/>
                <a:gd name="T19" fmla="*/ 2101163 h 3009901"/>
                <a:gd name="T20" fmla="*/ 682077 w 3073399"/>
                <a:gd name="T21" fmla="*/ 2181579 h 3009901"/>
                <a:gd name="T22" fmla="*/ 796338 w 3073399"/>
                <a:gd name="T23" fmla="*/ 2140894 h 3009901"/>
                <a:gd name="T24" fmla="*/ 814112 w 3073399"/>
                <a:gd name="T25" fmla="*/ 2020111 h 3009901"/>
                <a:gd name="T26" fmla="*/ 717625 w 3073399"/>
                <a:gd name="T27" fmla="*/ 1948912 h 3009901"/>
                <a:gd name="T28" fmla="*/ 1746106 w 3073399"/>
                <a:gd name="T29" fmla="*/ 1195455 h 3009901"/>
                <a:gd name="T30" fmla="*/ 1690575 w 3073399"/>
                <a:gd name="T31" fmla="*/ 1270442 h 3009901"/>
                <a:gd name="T32" fmla="*/ 1789578 w 3073399"/>
                <a:gd name="T33" fmla="*/ 1411202 h 3009901"/>
                <a:gd name="T34" fmla="*/ 1748644 w 3073399"/>
                <a:gd name="T35" fmla="*/ 1427725 h 3009901"/>
                <a:gd name="T36" fmla="*/ 1655353 w 3073399"/>
                <a:gd name="T37" fmla="*/ 1411838 h 3009901"/>
                <a:gd name="T38" fmla="*/ 1855264 w 3073399"/>
                <a:gd name="T39" fmla="*/ 1493815 h 3009901"/>
                <a:gd name="T40" fmla="*/ 1893342 w 3073399"/>
                <a:gd name="T41" fmla="*/ 1417875 h 3009901"/>
                <a:gd name="T42" fmla="*/ 1804492 w 3073399"/>
                <a:gd name="T43" fmla="*/ 1289824 h 3009901"/>
                <a:gd name="T44" fmla="*/ 1850821 w 3073399"/>
                <a:gd name="T45" fmla="*/ 1265040 h 3009901"/>
                <a:gd name="T46" fmla="*/ 1937132 w 3073399"/>
                <a:gd name="T47" fmla="*/ 1279021 h 3009901"/>
                <a:gd name="T48" fmla="*/ 1996153 w 3073399"/>
                <a:gd name="T49" fmla="*/ 1165905 h 3009901"/>
                <a:gd name="T50" fmla="*/ 2009481 w 3073399"/>
                <a:gd name="T51" fmla="*/ 1399128 h 3009901"/>
                <a:gd name="T52" fmla="*/ 1870178 w 3073399"/>
                <a:gd name="T53" fmla="*/ 1586279 h 3009901"/>
                <a:gd name="T54" fmla="*/ 2244614 w 3073399"/>
                <a:gd name="T55" fmla="*/ 1785503 h 3009901"/>
                <a:gd name="T56" fmla="*/ 2319819 w 3073399"/>
                <a:gd name="T57" fmla="*/ 1729263 h 3009901"/>
                <a:gd name="T58" fmla="*/ 2426438 w 3073399"/>
                <a:gd name="T59" fmla="*/ 1356550 h 3009901"/>
                <a:gd name="T60" fmla="*/ 2403591 w 3073399"/>
                <a:gd name="T61" fmla="*/ 1267900 h 3009901"/>
                <a:gd name="T62" fmla="*/ 1379920 w 3073399"/>
                <a:gd name="T63" fmla="*/ 892963 h 3009901"/>
                <a:gd name="T64" fmla="*/ 1113054 w 3073399"/>
                <a:gd name="T65" fmla="*/ 1215790 h 3009901"/>
                <a:gd name="T66" fmla="*/ 1167633 w 3073399"/>
                <a:gd name="T67" fmla="*/ 1294273 h 3009901"/>
                <a:gd name="T68" fmla="*/ 1620448 w 3073399"/>
                <a:gd name="T69" fmla="*/ 1557682 h 3009901"/>
                <a:gd name="T70" fmla="*/ 1567138 w 3073399"/>
                <a:gd name="T71" fmla="*/ 1336533 h 3009901"/>
                <a:gd name="T72" fmla="*/ 1690258 w 3073399"/>
                <a:gd name="T73" fmla="*/ 1125551 h 3009901"/>
                <a:gd name="T74" fmla="*/ 1630284 w 3073399"/>
                <a:gd name="T75" fmla="*/ 966044 h 3009901"/>
                <a:gd name="T76" fmla="*/ 1977749 w 3073399"/>
                <a:gd name="T77" fmla="*/ 1016565 h 3009901"/>
                <a:gd name="T78" fmla="*/ 2126889 w 3073399"/>
                <a:gd name="T79" fmla="*/ 1849370 h 3009901"/>
                <a:gd name="T80" fmla="*/ 1114324 w 3073399"/>
                <a:gd name="T81" fmla="*/ 1422959 h 3009901"/>
                <a:gd name="T82" fmla="*/ 2261492 w 3073399"/>
                <a:gd name="T83" fmla="*/ 424657 h 3009901"/>
                <a:gd name="T84" fmla="*/ 2387119 w 3073399"/>
                <a:gd name="T85" fmla="*/ 478017 h 3009901"/>
                <a:gd name="T86" fmla="*/ 2378236 w 3073399"/>
                <a:gd name="T87" fmla="*/ 506603 h 3009901"/>
                <a:gd name="T88" fmla="*/ 2367450 w 3073399"/>
                <a:gd name="T89" fmla="*/ 546940 h 3009901"/>
                <a:gd name="T90" fmla="*/ 2465477 w 3073399"/>
                <a:gd name="T91" fmla="*/ 453243 h 3009901"/>
                <a:gd name="T92" fmla="*/ 2342705 w 3073399"/>
                <a:gd name="T93" fmla="*/ 411635 h 3009901"/>
                <a:gd name="T94" fmla="*/ 2369671 w 3073399"/>
                <a:gd name="T95" fmla="*/ 410999 h 3009901"/>
                <a:gd name="T96" fmla="*/ 2357616 w 3073399"/>
                <a:gd name="T97" fmla="*/ 340488 h 3009901"/>
                <a:gd name="T98" fmla="*/ 1928390 w 3073399"/>
                <a:gd name="T99" fmla="*/ 431009 h 3009901"/>
                <a:gd name="T100" fmla="*/ 2026417 w 3073399"/>
                <a:gd name="T101" fmla="*/ 723854 h 3009901"/>
                <a:gd name="T102" fmla="*/ 2325892 w 3073399"/>
                <a:gd name="T103" fmla="*/ 621581 h 3009901"/>
                <a:gd name="T104" fmla="*/ 2220251 w 3073399"/>
                <a:gd name="T105" fmla="*/ 500886 h 3009901"/>
                <a:gd name="T106" fmla="*/ 2218982 w 3073399"/>
                <a:gd name="T107" fmla="*/ 333500 h 3009901"/>
                <a:gd name="T108" fmla="*/ 2343340 w 3073399"/>
                <a:gd name="T109" fmla="*/ 248696 h 3009901"/>
                <a:gd name="T110" fmla="*/ 2472774 w 3073399"/>
                <a:gd name="T111" fmla="*/ 328101 h 3009901"/>
                <a:gd name="T112" fmla="*/ 2524801 w 3073399"/>
                <a:gd name="T113" fmla="*/ 488181 h 3009901"/>
                <a:gd name="T114" fmla="*/ 2639008 w 3073399"/>
                <a:gd name="T115" fmla="*/ 537094 h 3009901"/>
                <a:gd name="T116" fmla="*/ 2841724 w 3073399"/>
                <a:gd name="T117" fmla="*/ 369391 h 3009901"/>
                <a:gd name="T118" fmla="*/ 2931186 w 3073399"/>
                <a:gd name="T119" fmla="*/ 467218 h 3009901"/>
                <a:gd name="T120" fmla="*/ 2221520 w 3073399"/>
                <a:gd name="T121" fmla="*/ 758157 h 3009901"/>
                <a:gd name="T122" fmla="*/ 2156168 w 3073399"/>
                <a:gd name="T123" fmla="*/ 242661 h 3009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3399" h="3009901">
                  <a:moveTo>
                    <a:pt x="1055687" y="1949450"/>
                  </a:moveTo>
                  <a:lnTo>
                    <a:pt x="1078240" y="1949450"/>
                  </a:lnTo>
                  <a:lnTo>
                    <a:pt x="1078927" y="1949450"/>
                  </a:lnTo>
                  <a:lnTo>
                    <a:pt x="1086499" y="1949450"/>
                  </a:lnTo>
                  <a:lnTo>
                    <a:pt x="1351101" y="1949450"/>
                  </a:lnTo>
                  <a:lnTo>
                    <a:pt x="1804388" y="1949450"/>
                  </a:lnTo>
                  <a:lnTo>
                    <a:pt x="2069625" y="1949450"/>
                  </a:lnTo>
                  <a:lnTo>
                    <a:pt x="2076931" y="1949450"/>
                  </a:lnTo>
                  <a:lnTo>
                    <a:pt x="2084237" y="1950085"/>
                  </a:lnTo>
                  <a:lnTo>
                    <a:pt x="2091543" y="1951355"/>
                  </a:lnTo>
                  <a:lnTo>
                    <a:pt x="2098532" y="1952307"/>
                  </a:lnTo>
                  <a:lnTo>
                    <a:pt x="2105838" y="1953894"/>
                  </a:lnTo>
                  <a:lnTo>
                    <a:pt x="2112508" y="1956115"/>
                  </a:lnTo>
                  <a:lnTo>
                    <a:pt x="2119496" y="1958337"/>
                  </a:lnTo>
                  <a:lnTo>
                    <a:pt x="2126167" y="1960876"/>
                  </a:lnTo>
                  <a:lnTo>
                    <a:pt x="2132202" y="1963732"/>
                  </a:lnTo>
                  <a:lnTo>
                    <a:pt x="2138555" y="1966906"/>
                  </a:lnTo>
                  <a:lnTo>
                    <a:pt x="2144591" y="1970397"/>
                  </a:lnTo>
                  <a:lnTo>
                    <a:pt x="2150626" y="1974206"/>
                  </a:lnTo>
                  <a:lnTo>
                    <a:pt x="2156344" y="1978331"/>
                  </a:lnTo>
                  <a:lnTo>
                    <a:pt x="2161744" y="1982775"/>
                  </a:lnTo>
                  <a:lnTo>
                    <a:pt x="2166826" y="1987218"/>
                  </a:lnTo>
                  <a:lnTo>
                    <a:pt x="2172226" y="1991979"/>
                  </a:lnTo>
                  <a:lnTo>
                    <a:pt x="2176991" y="1997057"/>
                  </a:lnTo>
                  <a:lnTo>
                    <a:pt x="2181438" y="2002135"/>
                  </a:lnTo>
                  <a:lnTo>
                    <a:pt x="2185568" y="2007847"/>
                  </a:lnTo>
                  <a:lnTo>
                    <a:pt x="2190015" y="2013243"/>
                  </a:lnTo>
                  <a:lnTo>
                    <a:pt x="2193826" y="2019273"/>
                  </a:lnTo>
                  <a:lnTo>
                    <a:pt x="2197321" y="2025620"/>
                  </a:lnTo>
                  <a:lnTo>
                    <a:pt x="2200497" y="2031651"/>
                  </a:lnTo>
                  <a:lnTo>
                    <a:pt x="2203038" y="2037998"/>
                  </a:lnTo>
                  <a:lnTo>
                    <a:pt x="2205897" y="2044663"/>
                  </a:lnTo>
                  <a:lnTo>
                    <a:pt x="2208121" y="2051328"/>
                  </a:lnTo>
                  <a:lnTo>
                    <a:pt x="2210027" y="2058310"/>
                  </a:lnTo>
                  <a:lnTo>
                    <a:pt x="2211615" y="2065292"/>
                  </a:lnTo>
                  <a:lnTo>
                    <a:pt x="2212886" y="2072592"/>
                  </a:lnTo>
                  <a:lnTo>
                    <a:pt x="2213838" y="2079892"/>
                  </a:lnTo>
                  <a:lnTo>
                    <a:pt x="2214474" y="2087191"/>
                  </a:lnTo>
                  <a:lnTo>
                    <a:pt x="2214791" y="2094491"/>
                  </a:lnTo>
                  <a:lnTo>
                    <a:pt x="2214474" y="2102108"/>
                  </a:lnTo>
                  <a:lnTo>
                    <a:pt x="2213838" y="2109408"/>
                  </a:lnTo>
                  <a:lnTo>
                    <a:pt x="2212886" y="2116707"/>
                  </a:lnTo>
                  <a:lnTo>
                    <a:pt x="2211615" y="2123689"/>
                  </a:lnTo>
                  <a:lnTo>
                    <a:pt x="2210027" y="2130672"/>
                  </a:lnTo>
                  <a:lnTo>
                    <a:pt x="2208121" y="2137654"/>
                  </a:lnTo>
                  <a:lnTo>
                    <a:pt x="2205897" y="2144319"/>
                  </a:lnTo>
                  <a:lnTo>
                    <a:pt x="2203038" y="2150984"/>
                  </a:lnTo>
                  <a:lnTo>
                    <a:pt x="2200497" y="2157649"/>
                  </a:lnTo>
                  <a:lnTo>
                    <a:pt x="2197321" y="2163996"/>
                  </a:lnTo>
                  <a:lnTo>
                    <a:pt x="2193826" y="2169709"/>
                  </a:lnTo>
                  <a:lnTo>
                    <a:pt x="2190015" y="2175739"/>
                  </a:lnTo>
                  <a:lnTo>
                    <a:pt x="2185568" y="2181452"/>
                  </a:lnTo>
                  <a:lnTo>
                    <a:pt x="2181438" y="2186847"/>
                  </a:lnTo>
                  <a:lnTo>
                    <a:pt x="2176991" y="2192243"/>
                  </a:lnTo>
                  <a:lnTo>
                    <a:pt x="2172226" y="2197003"/>
                  </a:lnTo>
                  <a:lnTo>
                    <a:pt x="2166826" y="2201764"/>
                  </a:lnTo>
                  <a:lnTo>
                    <a:pt x="2161744" y="2206524"/>
                  </a:lnTo>
                  <a:lnTo>
                    <a:pt x="2156344" y="2210968"/>
                  </a:lnTo>
                  <a:lnTo>
                    <a:pt x="2150626" y="2214776"/>
                  </a:lnTo>
                  <a:lnTo>
                    <a:pt x="2144591" y="2218585"/>
                  </a:lnTo>
                  <a:lnTo>
                    <a:pt x="2138555" y="2222076"/>
                  </a:lnTo>
                  <a:lnTo>
                    <a:pt x="2132202" y="2225250"/>
                  </a:lnTo>
                  <a:lnTo>
                    <a:pt x="2126167" y="2228423"/>
                  </a:lnTo>
                  <a:lnTo>
                    <a:pt x="2119496" y="2230645"/>
                  </a:lnTo>
                  <a:lnTo>
                    <a:pt x="2112508" y="2233184"/>
                  </a:lnTo>
                  <a:lnTo>
                    <a:pt x="2105838" y="2235088"/>
                  </a:lnTo>
                  <a:lnTo>
                    <a:pt x="2098532" y="2236675"/>
                  </a:lnTo>
                  <a:lnTo>
                    <a:pt x="2091543" y="2238262"/>
                  </a:lnTo>
                  <a:lnTo>
                    <a:pt x="2084237" y="2238897"/>
                  </a:lnTo>
                  <a:lnTo>
                    <a:pt x="2076931" y="2239531"/>
                  </a:lnTo>
                  <a:lnTo>
                    <a:pt x="2069625" y="2239531"/>
                  </a:lnTo>
                  <a:lnTo>
                    <a:pt x="1804388" y="2239531"/>
                  </a:lnTo>
                  <a:lnTo>
                    <a:pt x="1584256" y="2239531"/>
                  </a:lnTo>
                  <a:lnTo>
                    <a:pt x="1584256" y="2308085"/>
                  </a:lnTo>
                  <a:lnTo>
                    <a:pt x="2069625" y="2308085"/>
                  </a:lnTo>
                  <a:lnTo>
                    <a:pt x="2082331" y="2307767"/>
                  </a:lnTo>
                  <a:lnTo>
                    <a:pt x="2095355" y="2306815"/>
                  </a:lnTo>
                  <a:lnTo>
                    <a:pt x="2108379" y="2304593"/>
                  </a:lnTo>
                  <a:lnTo>
                    <a:pt x="2120767" y="2302054"/>
                  </a:lnTo>
                  <a:lnTo>
                    <a:pt x="2133155" y="2298563"/>
                  </a:lnTo>
                  <a:lnTo>
                    <a:pt x="2144908" y="2294437"/>
                  </a:lnTo>
                  <a:lnTo>
                    <a:pt x="2156344" y="2289677"/>
                  </a:lnTo>
                  <a:lnTo>
                    <a:pt x="2167462" y="2284281"/>
                  </a:lnTo>
                  <a:lnTo>
                    <a:pt x="2178262" y="2278251"/>
                  </a:lnTo>
                  <a:lnTo>
                    <a:pt x="2188744" y="2271586"/>
                  </a:lnTo>
                  <a:lnTo>
                    <a:pt x="2198909" y="2264287"/>
                  </a:lnTo>
                  <a:lnTo>
                    <a:pt x="2208438" y="2256670"/>
                  </a:lnTo>
                  <a:lnTo>
                    <a:pt x="2217333" y="2248101"/>
                  </a:lnTo>
                  <a:lnTo>
                    <a:pt x="2226227" y="2239531"/>
                  </a:lnTo>
                  <a:lnTo>
                    <a:pt x="2234168" y="2230010"/>
                  </a:lnTo>
                  <a:lnTo>
                    <a:pt x="2241792" y="2220489"/>
                  </a:lnTo>
                  <a:lnTo>
                    <a:pt x="2946339" y="2149079"/>
                  </a:lnTo>
                  <a:lnTo>
                    <a:pt x="2952057" y="2148445"/>
                  </a:lnTo>
                  <a:lnTo>
                    <a:pt x="2958410" y="2148445"/>
                  </a:lnTo>
                  <a:lnTo>
                    <a:pt x="2964445" y="2148762"/>
                  </a:lnTo>
                  <a:lnTo>
                    <a:pt x="2970480" y="2149079"/>
                  </a:lnTo>
                  <a:lnTo>
                    <a:pt x="2976198" y="2150349"/>
                  </a:lnTo>
                  <a:lnTo>
                    <a:pt x="2982234" y="2151301"/>
                  </a:lnTo>
                  <a:lnTo>
                    <a:pt x="2988269" y="2152571"/>
                  </a:lnTo>
                  <a:lnTo>
                    <a:pt x="2993669" y="2154792"/>
                  </a:lnTo>
                  <a:lnTo>
                    <a:pt x="2999704" y="2157014"/>
                  </a:lnTo>
                  <a:lnTo>
                    <a:pt x="3004787" y="2159235"/>
                  </a:lnTo>
                  <a:lnTo>
                    <a:pt x="3010504" y="2161774"/>
                  </a:lnTo>
                  <a:lnTo>
                    <a:pt x="3015587" y="2164948"/>
                  </a:lnTo>
                  <a:lnTo>
                    <a:pt x="3020987" y="2168439"/>
                  </a:lnTo>
                  <a:lnTo>
                    <a:pt x="3025752" y="2171930"/>
                  </a:lnTo>
                  <a:lnTo>
                    <a:pt x="3030834" y="2175739"/>
                  </a:lnTo>
                  <a:lnTo>
                    <a:pt x="3035281" y="2179865"/>
                  </a:lnTo>
                  <a:lnTo>
                    <a:pt x="3039728" y="2184308"/>
                  </a:lnTo>
                  <a:lnTo>
                    <a:pt x="3043858" y="2189069"/>
                  </a:lnTo>
                  <a:lnTo>
                    <a:pt x="3047669" y="2193829"/>
                  </a:lnTo>
                  <a:lnTo>
                    <a:pt x="3051164" y="2199225"/>
                  </a:lnTo>
                  <a:lnTo>
                    <a:pt x="3054658" y="2204303"/>
                  </a:lnTo>
                  <a:lnTo>
                    <a:pt x="3057834" y="2209381"/>
                  </a:lnTo>
                  <a:lnTo>
                    <a:pt x="3060693" y="2215094"/>
                  </a:lnTo>
                  <a:lnTo>
                    <a:pt x="3063234" y="2220806"/>
                  </a:lnTo>
                  <a:lnTo>
                    <a:pt x="3065458" y="2226519"/>
                  </a:lnTo>
                  <a:lnTo>
                    <a:pt x="3067681" y="2232549"/>
                  </a:lnTo>
                  <a:lnTo>
                    <a:pt x="3069270" y="2238897"/>
                  </a:lnTo>
                  <a:lnTo>
                    <a:pt x="3070858" y="2244609"/>
                  </a:lnTo>
                  <a:lnTo>
                    <a:pt x="3071811" y="2250957"/>
                  </a:lnTo>
                  <a:lnTo>
                    <a:pt x="3072446" y="2257305"/>
                  </a:lnTo>
                  <a:lnTo>
                    <a:pt x="3072764" y="2263652"/>
                  </a:lnTo>
                  <a:lnTo>
                    <a:pt x="3073399" y="2270317"/>
                  </a:lnTo>
                  <a:lnTo>
                    <a:pt x="3073399" y="2283647"/>
                  </a:lnTo>
                  <a:lnTo>
                    <a:pt x="3073399" y="2289994"/>
                  </a:lnTo>
                  <a:lnTo>
                    <a:pt x="3072764" y="2296342"/>
                  </a:lnTo>
                  <a:lnTo>
                    <a:pt x="3072128" y="2302372"/>
                  </a:lnTo>
                  <a:lnTo>
                    <a:pt x="3071176" y="2308085"/>
                  </a:lnTo>
                  <a:lnTo>
                    <a:pt x="3070222" y="2314115"/>
                  </a:lnTo>
                  <a:lnTo>
                    <a:pt x="3068952" y="2320145"/>
                  </a:lnTo>
                  <a:lnTo>
                    <a:pt x="3067364" y="2325540"/>
                  </a:lnTo>
                  <a:lnTo>
                    <a:pt x="3065458" y="2331570"/>
                  </a:lnTo>
                  <a:lnTo>
                    <a:pt x="3063870" y="2336966"/>
                  </a:lnTo>
                  <a:lnTo>
                    <a:pt x="3061646" y="2342361"/>
                  </a:lnTo>
                  <a:lnTo>
                    <a:pt x="3059422" y="2347757"/>
                  </a:lnTo>
                  <a:lnTo>
                    <a:pt x="3056564" y="2353152"/>
                  </a:lnTo>
                  <a:lnTo>
                    <a:pt x="3054022" y="2357913"/>
                  </a:lnTo>
                  <a:lnTo>
                    <a:pt x="3050846" y="2363308"/>
                  </a:lnTo>
                  <a:lnTo>
                    <a:pt x="3047669" y="2368069"/>
                  </a:lnTo>
                  <a:lnTo>
                    <a:pt x="3044493" y="2372512"/>
                  </a:lnTo>
                  <a:lnTo>
                    <a:pt x="3040999" y="2377272"/>
                  </a:lnTo>
                  <a:lnTo>
                    <a:pt x="3037187" y="2381716"/>
                  </a:lnTo>
                  <a:lnTo>
                    <a:pt x="3033375" y="2385842"/>
                  </a:lnTo>
                  <a:lnTo>
                    <a:pt x="3029563" y="2389967"/>
                  </a:lnTo>
                  <a:lnTo>
                    <a:pt x="3025434" y="2394411"/>
                  </a:lnTo>
                  <a:lnTo>
                    <a:pt x="3020987" y="2397902"/>
                  </a:lnTo>
                  <a:lnTo>
                    <a:pt x="3016857" y="2401710"/>
                  </a:lnTo>
                  <a:lnTo>
                    <a:pt x="3011775" y="2405202"/>
                  </a:lnTo>
                  <a:lnTo>
                    <a:pt x="3007328" y="2408058"/>
                  </a:lnTo>
                  <a:lnTo>
                    <a:pt x="3002563" y="2410914"/>
                  </a:lnTo>
                  <a:lnTo>
                    <a:pt x="2997163" y="2414088"/>
                  </a:lnTo>
                  <a:lnTo>
                    <a:pt x="2992398" y="2416627"/>
                  </a:lnTo>
                  <a:lnTo>
                    <a:pt x="2986681" y="2419166"/>
                  </a:lnTo>
                  <a:lnTo>
                    <a:pt x="2981598" y="2421070"/>
                  </a:lnTo>
                  <a:lnTo>
                    <a:pt x="2975880" y="2423292"/>
                  </a:lnTo>
                  <a:lnTo>
                    <a:pt x="2970480" y="2424879"/>
                  </a:lnTo>
                  <a:lnTo>
                    <a:pt x="1949871" y="2711469"/>
                  </a:lnTo>
                  <a:lnTo>
                    <a:pt x="1922236" y="2718769"/>
                  </a:lnTo>
                  <a:lnTo>
                    <a:pt x="1894600" y="2725433"/>
                  </a:lnTo>
                  <a:lnTo>
                    <a:pt x="1867282" y="2731781"/>
                  </a:lnTo>
                  <a:lnTo>
                    <a:pt x="1839329" y="2737176"/>
                  </a:lnTo>
                  <a:lnTo>
                    <a:pt x="1811376" y="2742254"/>
                  </a:lnTo>
                  <a:lnTo>
                    <a:pt x="1783423" y="2746380"/>
                  </a:lnTo>
                  <a:lnTo>
                    <a:pt x="1755470" y="2750189"/>
                  </a:lnTo>
                  <a:lnTo>
                    <a:pt x="1727199" y="2753362"/>
                  </a:lnTo>
                  <a:lnTo>
                    <a:pt x="1698928" y="2755584"/>
                  </a:lnTo>
                  <a:lnTo>
                    <a:pt x="1670975" y="2757488"/>
                  </a:lnTo>
                  <a:lnTo>
                    <a:pt x="1643022" y="2758440"/>
                  </a:lnTo>
                  <a:lnTo>
                    <a:pt x="1614751" y="2759075"/>
                  </a:lnTo>
                  <a:lnTo>
                    <a:pt x="1586480" y="2758758"/>
                  </a:lnTo>
                  <a:lnTo>
                    <a:pt x="1558209" y="2758123"/>
                  </a:lnTo>
                  <a:lnTo>
                    <a:pt x="1529621" y="2757171"/>
                  </a:lnTo>
                  <a:lnTo>
                    <a:pt x="1501350" y="2754949"/>
                  </a:lnTo>
                  <a:lnTo>
                    <a:pt x="1079193" y="2720990"/>
                  </a:lnTo>
                  <a:lnTo>
                    <a:pt x="1073158" y="2720355"/>
                  </a:lnTo>
                  <a:lnTo>
                    <a:pt x="1067122" y="2719403"/>
                  </a:lnTo>
                  <a:lnTo>
                    <a:pt x="1061405" y="2718451"/>
                  </a:lnTo>
                  <a:lnTo>
                    <a:pt x="1055687" y="2717182"/>
                  </a:lnTo>
                  <a:lnTo>
                    <a:pt x="1055687" y="1952625"/>
                  </a:lnTo>
                  <a:lnTo>
                    <a:pt x="1055687" y="1952624"/>
                  </a:lnTo>
                  <a:lnTo>
                    <a:pt x="1055687" y="1949450"/>
                  </a:lnTo>
                  <a:close/>
                  <a:moveTo>
                    <a:pt x="699851" y="1948276"/>
                  </a:moveTo>
                  <a:lnTo>
                    <a:pt x="693503" y="1948912"/>
                  </a:lnTo>
                  <a:lnTo>
                    <a:pt x="687790" y="1949865"/>
                  </a:lnTo>
                  <a:lnTo>
                    <a:pt x="682077" y="1950819"/>
                  </a:lnTo>
                  <a:lnTo>
                    <a:pt x="676364" y="1951772"/>
                  </a:lnTo>
                  <a:lnTo>
                    <a:pt x="670651" y="1953680"/>
                  </a:lnTo>
                  <a:lnTo>
                    <a:pt x="665255" y="1955269"/>
                  </a:lnTo>
                  <a:lnTo>
                    <a:pt x="659860" y="1957494"/>
                  </a:lnTo>
                  <a:lnTo>
                    <a:pt x="654781" y="1959719"/>
                  </a:lnTo>
                  <a:lnTo>
                    <a:pt x="649386" y="1962579"/>
                  </a:lnTo>
                  <a:lnTo>
                    <a:pt x="644625" y="1965440"/>
                  </a:lnTo>
                  <a:lnTo>
                    <a:pt x="639864" y="1968619"/>
                  </a:lnTo>
                  <a:lnTo>
                    <a:pt x="635103" y="1971797"/>
                  </a:lnTo>
                  <a:lnTo>
                    <a:pt x="630659" y="1975294"/>
                  </a:lnTo>
                  <a:lnTo>
                    <a:pt x="626533" y="1979108"/>
                  </a:lnTo>
                  <a:lnTo>
                    <a:pt x="622407" y="1982922"/>
                  </a:lnTo>
                  <a:lnTo>
                    <a:pt x="618599" y="1986736"/>
                  </a:lnTo>
                  <a:lnTo>
                    <a:pt x="615107" y="1991186"/>
                  </a:lnTo>
                  <a:lnTo>
                    <a:pt x="611616" y="1995318"/>
                  </a:lnTo>
                  <a:lnTo>
                    <a:pt x="608125" y="2000404"/>
                  </a:lnTo>
                  <a:lnTo>
                    <a:pt x="604951" y="2004854"/>
                  </a:lnTo>
                  <a:lnTo>
                    <a:pt x="602094" y="2010257"/>
                  </a:lnTo>
                  <a:lnTo>
                    <a:pt x="599555" y="2015025"/>
                  </a:lnTo>
                  <a:lnTo>
                    <a:pt x="597333" y="2020111"/>
                  </a:lnTo>
                  <a:lnTo>
                    <a:pt x="595112" y="2025514"/>
                  </a:lnTo>
                  <a:lnTo>
                    <a:pt x="593524" y="2030918"/>
                  </a:lnTo>
                  <a:lnTo>
                    <a:pt x="591620" y="2036639"/>
                  </a:lnTo>
                  <a:lnTo>
                    <a:pt x="590351" y="2042360"/>
                  </a:lnTo>
                  <a:lnTo>
                    <a:pt x="589081" y="2048082"/>
                  </a:lnTo>
                  <a:lnTo>
                    <a:pt x="588446" y="2054121"/>
                  </a:lnTo>
                  <a:lnTo>
                    <a:pt x="588129" y="2060160"/>
                  </a:lnTo>
                  <a:lnTo>
                    <a:pt x="587811" y="2065881"/>
                  </a:lnTo>
                  <a:lnTo>
                    <a:pt x="588129" y="2072238"/>
                  </a:lnTo>
                  <a:lnTo>
                    <a:pt x="588446" y="2078277"/>
                  </a:lnTo>
                  <a:lnTo>
                    <a:pt x="589081" y="2083999"/>
                  </a:lnTo>
                  <a:lnTo>
                    <a:pt x="590351" y="2089720"/>
                  </a:lnTo>
                  <a:lnTo>
                    <a:pt x="591620" y="2095759"/>
                  </a:lnTo>
                  <a:lnTo>
                    <a:pt x="593524" y="2101163"/>
                  </a:lnTo>
                  <a:lnTo>
                    <a:pt x="595112" y="2106566"/>
                  </a:lnTo>
                  <a:lnTo>
                    <a:pt x="597333" y="2111970"/>
                  </a:lnTo>
                  <a:lnTo>
                    <a:pt x="599555" y="2117373"/>
                  </a:lnTo>
                  <a:lnTo>
                    <a:pt x="602094" y="2122141"/>
                  </a:lnTo>
                  <a:lnTo>
                    <a:pt x="604951" y="2127227"/>
                  </a:lnTo>
                  <a:lnTo>
                    <a:pt x="608125" y="2131994"/>
                  </a:lnTo>
                  <a:lnTo>
                    <a:pt x="611616" y="2136444"/>
                  </a:lnTo>
                  <a:lnTo>
                    <a:pt x="615107" y="2140894"/>
                  </a:lnTo>
                  <a:lnTo>
                    <a:pt x="618599" y="2145344"/>
                  </a:lnTo>
                  <a:lnTo>
                    <a:pt x="622407" y="2149476"/>
                  </a:lnTo>
                  <a:lnTo>
                    <a:pt x="626533" y="2153291"/>
                  </a:lnTo>
                  <a:lnTo>
                    <a:pt x="630659" y="2157105"/>
                  </a:lnTo>
                  <a:lnTo>
                    <a:pt x="635103" y="2160601"/>
                  </a:lnTo>
                  <a:lnTo>
                    <a:pt x="639864" y="2163780"/>
                  </a:lnTo>
                  <a:lnTo>
                    <a:pt x="644625" y="2166958"/>
                  </a:lnTo>
                  <a:lnTo>
                    <a:pt x="649386" y="2169501"/>
                  </a:lnTo>
                  <a:lnTo>
                    <a:pt x="654781" y="2172362"/>
                  </a:lnTo>
                  <a:lnTo>
                    <a:pt x="659860" y="2174587"/>
                  </a:lnTo>
                  <a:lnTo>
                    <a:pt x="665255" y="2176494"/>
                  </a:lnTo>
                  <a:lnTo>
                    <a:pt x="670651" y="2178719"/>
                  </a:lnTo>
                  <a:lnTo>
                    <a:pt x="676364" y="2179990"/>
                  </a:lnTo>
                  <a:lnTo>
                    <a:pt x="682077" y="2181579"/>
                  </a:lnTo>
                  <a:lnTo>
                    <a:pt x="687790" y="2182533"/>
                  </a:lnTo>
                  <a:lnTo>
                    <a:pt x="693503" y="2183169"/>
                  </a:lnTo>
                  <a:lnTo>
                    <a:pt x="699851" y="2183486"/>
                  </a:lnTo>
                  <a:lnTo>
                    <a:pt x="705564" y="2184122"/>
                  </a:lnTo>
                  <a:lnTo>
                    <a:pt x="711595" y="2183486"/>
                  </a:lnTo>
                  <a:lnTo>
                    <a:pt x="717625" y="2183169"/>
                  </a:lnTo>
                  <a:lnTo>
                    <a:pt x="723338" y="2182533"/>
                  </a:lnTo>
                  <a:lnTo>
                    <a:pt x="729369" y="2181579"/>
                  </a:lnTo>
                  <a:lnTo>
                    <a:pt x="735082" y="2179990"/>
                  </a:lnTo>
                  <a:lnTo>
                    <a:pt x="740477" y="2178719"/>
                  </a:lnTo>
                  <a:lnTo>
                    <a:pt x="746190" y="2176494"/>
                  </a:lnTo>
                  <a:lnTo>
                    <a:pt x="751269" y="2174587"/>
                  </a:lnTo>
                  <a:lnTo>
                    <a:pt x="756664" y="2172362"/>
                  </a:lnTo>
                  <a:lnTo>
                    <a:pt x="761743" y="2169501"/>
                  </a:lnTo>
                  <a:lnTo>
                    <a:pt x="766821" y="2166958"/>
                  </a:lnTo>
                  <a:lnTo>
                    <a:pt x="771582" y="2163780"/>
                  </a:lnTo>
                  <a:lnTo>
                    <a:pt x="776025" y="2160601"/>
                  </a:lnTo>
                  <a:lnTo>
                    <a:pt x="780469" y="2157105"/>
                  </a:lnTo>
                  <a:lnTo>
                    <a:pt x="784912" y="2153291"/>
                  </a:lnTo>
                  <a:lnTo>
                    <a:pt x="789038" y="2149476"/>
                  </a:lnTo>
                  <a:lnTo>
                    <a:pt x="792847" y="2145344"/>
                  </a:lnTo>
                  <a:lnTo>
                    <a:pt x="796338" y="2140894"/>
                  </a:lnTo>
                  <a:lnTo>
                    <a:pt x="799830" y="2136444"/>
                  </a:lnTo>
                  <a:lnTo>
                    <a:pt x="803321" y="2131994"/>
                  </a:lnTo>
                  <a:lnTo>
                    <a:pt x="806495" y="2127227"/>
                  </a:lnTo>
                  <a:lnTo>
                    <a:pt x="809352" y="2122141"/>
                  </a:lnTo>
                  <a:lnTo>
                    <a:pt x="811573" y="2117373"/>
                  </a:lnTo>
                  <a:lnTo>
                    <a:pt x="814112" y="2111970"/>
                  </a:lnTo>
                  <a:lnTo>
                    <a:pt x="816017" y="2106566"/>
                  </a:lnTo>
                  <a:lnTo>
                    <a:pt x="817921" y="2101163"/>
                  </a:lnTo>
                  <a:lnTo>
                    <a:pt x="819508" y="2095759"/>
                  </a:lnTo>
                  <a:lnTo>
                    <a:pt x="821095" y="2089720"/>
                  </a:lnTo>
                  <a:lnTo>
                    <a:pt x="822047" y="2083999"/>
                  </a:lnTo>
                  <a:lnTo>
                    <a:pt x="822682" y="2078277"/>
                  </a:lnTo>
                  <a:lnTo>
                    <a:pt x="823000" y="2072238"/>
                  </a:lnTo>
                  <a:lnTo>
                    <a:pt x="823000" y="2065881"/>
                  </a:lnTo>
                  <a:lnTo>
                    <a:pt x="823000" y="2060160"/>
                  </a:lnTo>
                  <a:lnTo>
                    <a:pt x="822682" y="2054121"/>
                  </a:lnTo>
                  <a:lnTo>
                    <a:pt x="822047" y="2048082"/>
                  </a:lnTo>
                  <a:lnTo>
                    <a:pt x="821095" y="2042360"/>
                  </a:lnTo>
                  <a:lnTo>
                    <a:pt x="819508" y="2036639"/>
                  </a:lnTo>
                  <a:lnTo>
                    <a:pt x="817921" y="2030918"/>
                  </a:lnTo>
                  <a:lnTo>
                    <a:pt x="816017" y="2025514"/>
                  </a:lnTo>
                  <a:lnTo>
                    <a:pt x="814112" y="2020111"/>
                  </a:lnTo>
                  <a:lnTo>
                    <a:pt x="811573" y="2015025"/>
                  </a:lnTo>
                  <a:lnTo>
                    <a:pt x="809352" y="2010257"/>
                  </a:lnTo>
                  <a:lnTo>
                    <a:pt x="806495" y="2004854"/>
                  </a:lnTo>
                  <a:lnTo>
                    <a:pt x="803321" y="2000404"/>
                  </a:lnTo>
                  <a:lnTo>
                    <a:pt x="799830" y="1995318"/>
                  </a:lnTo>
                  <a:lnTo>
                    <a:pt x="796338" y="1991186"/>
                  </a:lnTo>
                  <a:lnTo>
                    <a:pt x="792847" y="1986736"/>
                  </a:lnTo>
                  <a:lnTo>
                    <a:pt x="789038" y="1982922"/>
                  </a:lnTo>
                  <a:lnTo>
                    <a:pt x="784912" y="1979108"/>
                  </a:lnTo>
                  <a:lnTo>
                    <a:pt x="780469" y="1975294"/>
                  </a:lnTo>
                  <a:lnTo>
                    <a:pt x="776025" y="1971797"/>
                  </a:lnTo>
                  <a:lnTo>
                    <a:pt x="771582" y="1968619"/>
                  </a:lnTo>
                  <a:lnTo>
                    <a:pt x="766821" y="1965440"/>
                  </a:lnTo>
                  <a:lnTo>
                    <a:pt x="761743" y="1962579"/>
                  </a:lnTo>
                  <a:lnTo>
                    <a:pt x="756664" y="1959719"/>
                  </a:lnTo>
                  <a:lnTo>
                    <a:pt x="751269" y="1957494"/>
                  </a:lnTo>
                  <a:lnTo>
                    <a:pt x="746190" y="1955269"/>
                  </a:lnTo>
                  <a:lnTo>
                    <a:pt x="740477" y="1953680"/>
                  </a:lnTo>
                  <a:lnTo>
                    <a:pt x="735082" y="1951772"/>
                  </a:lnTo>
                  <a:lnTo>
                    <a:pt x="729369" y="1950819"/>
                  </a:lnTo>
                  <a:lnTo>
                    <a:pt x="723338" y="1949865"/>
                  </a:lnTo>
                  <a:lnTo>
                    <a:pt x="717625" y="1948912"/>
                  </a:lnTo>
                  <a:lnTo>
                    <a:pt x="711595" y="1948276"/>
                  </a:lnTo>
                  <a:lnTo>
                    <a:pt x="705564" y="1948276"/>
                  </a:lnTo>
                  <a:lnTo>
                    <a:pt x="699851" y="1948276"/>
                  </a:lnTo>
                  <a:close/>
                  <a:moveTo>
                    <a:pt x="0" y="1862138"/>
                  </a:moveTo>
                  <a:lnTo>
                    <a:pt x="941387" y="1862138"/>
                  </a:lnTo>
                  <a:lnTo>
                    <a:pt x="941387" y="2093534"/>
                  </a:lnTo>
                  <a:lnTo>
                    <a:pt x="941387" y="2574126"/>
                  </a:lnTo>
                  <a:lnTo>
                    <a:pt x="941387" y="3009901"/>
                  </a:lnTo>
                  <a:lnTo>
                    <a:pt x="0" y="3009901"/>
                  </a:lnTo>
                  <a:lnTo>
                    <a:pt x="0" y="1862138"/>
                  </a:lnTo>
                  <a:close/>
                  <a:moveTo>
                    <a:pt x="1839398" y="1177026"/>
                  </a:moveTo>
                  <a:lnTo>
                    <a:pt x="1829243" y="1201810"/>
                  </a:lnTo>
                  <a:lnTo>
                    <a:pt x="1816551" y="1198314"/>
                  </a:lnTo>
                  <a:lnTo>
                    <a:pt x="1805127" y="1195455"/>
                  </a:lnTo>
                  <a:lnTo>
                    <a:pt x="1793704" y="1193230"/>
                  </a:lnTo>
                  <a:lnTo>
                    <a:pt x="1783232" y="1192277"/>
                  </a:lnTo>
                  <a:lnTo>
                    <a:pt x="1773078" y="1191959"/>
                  </a:lnTo>
                  <a:lnTo>
                    <a:pt x="1763241" y="1192277"/>
                  </a:lnTo>
                  <a:lnTo>
                    <a:pt x="1758799" y="1192595"/>
                  </a:lnTo>
                  <a:lnTo>
                    <a:pt x="1754356" y="1193230"/>
                  </a:lnTo>
                  <a:lnTo>
                    <a:pt x="1750231" y="1194501"/>
                  </a:lnTo>
                  <a:lnTo>
                    <a:pt x="1746106" y="1195455"/>
                  </a:lnTo>
                  <a:lnTo>
                    <a:pt x="1741981" y="1196726"/>
                  </a:lnTo>
                  <a:lnTo>
                    <a:pt x="1737856" y="1198314"/>
                  </a:lnTo>
                  <a:lnTo>
                    <a:pt x="1734365" y="1199903"/>
                  </a:lnTo>
                  <a:lnTo>
                    <a:pt x="1730557" y="1201810"/>
                  </a:lnTo>
                  <a:lnTo>
                    <a:pt x="1727067" y="1203716"/>
                  </a:lnTo>
                  <a:lnTo>
                    <a:pt x="1723576" y="1205940"/>
                  </a:lnTo>
                  <a:lnTo>
                    <a:pt x="1720403" y="1208482"/>
                  </a:lnTo>
                  <a:lnTo>
                    <a:pt x="1717230" y="1211024"/>
                  </a:lnTo>
                  <a:lnTo>
                    <a:pt x="1714691" y="1213884"/>
                  </a:lnTo>
                  <a:lnTo>
                    <a:pt x="1711835" y="1217061"/>
                  </a:lnTo>
                  <a:lnTo>
                    <a:pt x="1708980" y="1220239"/>
                  </a:lnTo>
                  <a:lnTo>
                    <a:pt x="1706441" y="1223734"/>
                  </a:lnTo>
                  <a:lnTo>
                    <a:pt x="1704220" y="1227547"/>
                  </a:lnTo>
                  <a:lnTo>
                    <a:pt x="1701998" y="1231360"/>
                  </a:lnTo>
                  <a:lnTo>
                    <a:pt x="1700095" y="1235173"/>
                  </a:lnTo>
                  <a:lnTo>
                    <a:pt x="1697873" y="1239303"/>
                  </a:lnTo>
                  <a:lnTo>
                    <a:pt x="1695652" y="1245023"/>
                  </a:lnTo>
                  <a:lnTo>
                    <a:pt x="1694066" y="1250106"/>
                  </a:lnTo>
                  <a:lnTo>
                    <a:pt x="1692162" y="1255508"/>
                  </a:lnTo>
                  <a:lnTo>
                    <a:pt x="1691210" y="1260592"/>
                  </a:lnTo>
                  <a:lnTo>
                    <a:pt x="1690575" y="1265676"/>
                  </a:lnTo>
                  <a:lnTo>
                    <a:pt x="1690575" y="1270442"/>
                  </a:lnTo>
                  <a:lnTo>
                    <a:pt x="1690575" y="1275526"/>
                  </a:lnTo>
                  <a:lnTo>
                    <a:pt x="1690892" y="1279974"/>
                  </a:lnTo>
                  <a:lnTo>
                    <a:pt x="1691844" y="1284423"/>
                  </a:lnTo>
                  <a:lnTo>
                    <a:pt x="1693114" y="1288871"/>
                  </a:lnTo>
                  <a:lnTo>
                    <a:pt x="1694066" y="1293320"/>
                  </a:lnTo>
                  <a:lnTo>
                    <a:pt x="1695335" y="1297450"/>
                  </a:lnTo>
                  <a:lnTo>
                    <a:pt x="1697239" y="1301263"/>
                  </a:lnTo>
                  <a:lnTo>
                    <a:pt x="1699143" y="1305076"/>
                  </a:lnTo>
                  <a:lnTo>
                    <a:pt x="1701364" y="1308889"/>
                  </a:lnTo>
                  <a:lnTo>
                    <a:pt x="1703902" y="1312384"/>
                  </a:lnTo>
                  <a:lnTo>
                    <a:pt x="1709931" y="1320328"/>
                  </a:lnTo>
                  <a:lnTo>
                    <a:pt x="1718816" y="1330495"/>
                  </a:lnTo>
                  <a:lnTo>
                    <a:pt x="1729923" y="1342570"/>
                  </a:lnTo>
                  <a:lnTo>
                    <a:pt x="1743885" y="1357186"/>
                  </a:lnTo>
                  <a:lnTo>
                    <a:pt x="1760385" y="1373073"/>
                  </a:lnTo>
                  <a:lnTo>
                    <a:pt x="1772443" y="1386418"/>
                  </a:lnTo>
                  <a:lnTo>
                    <a:pt x="1781646" y="1396268"/>
                  </a:lnTo>
                  <a:lnTo>
                    <a:pt x="1784184" y="1400081"/>
                  </a:lnTo>
                  <a:lnTo>
                    <a:pt x="1786405" y="1402623"/>
                  </a:lnTo>
                  <a:lnTo>
                    <a:pt x="1787675" y="1405165"/>
                  </a:lnTo>
                  <a:lnTo>
                    <a:pt x="1788944" y="1408025"/>
                  </a:lnTo>
                  <a:lnTo>
                    <a:pt x="1789578" y="1411202"/>
                  </a:lnTo>
                  <a:lnTo>
                    <a:pt x="1789896" y="1414062"/>
                  </a:lnTo>
                  <a:lnTo>
                    <a:pt x="1789896" y="1417557"/>
                  </a:lnTo>
                  <a:lnTo>
                    <a:pt x="1789261" y="1420734"/>
                  </a:lnTo>
                  <a:lnTo>
                    <a:pt x="1787992" y="1424230"/>
                  </a:lnTo>
                  <a:lnTo>
                    <a:pt x="1786723" y="1428360"/>
                  </a:lnTo>
                  <a:lnTo>
                    <a:pt x="1784501" y="1432491"/>
                  </a:lnTo>
                  <a:lnTo>
                    <a:pt x="1782598" y="1435986"/>
                  </a:lnTo>
                  <a:lnTo>
                    <a:pt x="1779742" y="1438210"/>
                  </a:lnTo>
                  <a:lnTo>
                    <a:pt x="1778472" y="1439481"/>
                  </a:lnTo>
                  <a:lnTo>
                    <a:pt x="1776568" y="1440435"/>
                  </a:lnTo>
                  <a:lnTo>
                    <a:pt x="1774982" y="1440752"/>
                  </a:lnTo>
                  <a:lnTo>
                    <a:pt x="1773395" y="1441070"/>
                  </a:lnTo>
                  <a:lnTo>
                    <a:pt x="1769587" y="1441388"/>
                  </a:lnTo>
                  <a:lnTo>
                    <a:pt x="1765462" y="1440752"/>
                  </a:lnTo>
                  <a:lnTo>
                    <a:pt x="1761337" y="1439481"/>
                  </a:lnTo>
                  <a:lnTo>
                    <a:pt x="1756260" y="1436939"/>
                  </a:lnTo>
                  <a:lnTo>
                    <a:pt x="1754356" y="1435668"/>
                  </a:lnTo>
                  <a:lnTo>
                    <a:pt x="1752452" y="1434080"/>
                  </a:lnTo>
                  <a:lnTo>
                    <a:pt x="1751183" y="1432809"/>
                  </a:lnTo>
                  <a:lnTo>
                    <a:pt x="1750231" y="1431220"/>
                  </a:lnTo>
                  <a:lnTo>
                    <a:pt x="1749279" y="1429631"/>
                  </a:lnTo>
                  <a:lnTo>
                    <a:pt x="1748644" y="1427725"/>
                  </a:lnTo>
                  <a:lnTo>
                    <a:pt x="1748644" y="1426136"/>
                  </a:lnTo>
                  <a:lnTo>
                    <a:pt x="1748644" y="1423912"/>
                  </a:lnTo>
                  <a:lnTo>
                    <a:pt x="1749914" y="1418510"/>
                  </a:lnTo>
                  <a:lnTo>
                    <a:pt x="1751818" y="1411838"/>
                  </a:lnTo>
                  <a:lnTo>
                    <a:pt x="1754991" y="1403894"/>
                  </a:lnTo>
                  <a:lnTo>
                    <a:pt x="1759433" y="1393091"/>
                  </a:lnTo>
                  <a:lnTo>
                    <a:pt x="1710883" y="1372438"/>
                  </a:lnTo>
                  <a:lnTo>
                    <a:pt x="1662334" y="1351466"/>
                  </a:lnTo>
                  <a:lnTo>
                    <a:pt x="1658526" y="1358457"/>
                  </a:lnTo>
                  <a:lnTo>
                    <a:pt x="1655987" y="1363223"/>
                  </a:lnTo>
                  <a:lnTo>
                    <a:pt x="1653131" y="1370531"/>
                  </a:lnTo>
                  <a:lnTo>
                    <a:pt x="1651545" y="1377521"/>
                  </a:lnTo>
                  <a:lnTo>
                    <a:pt x="1650910" y="1381017"/>
                  </a:lnTo>
                  <a:lnTo>
                    <a:pt x="1650593" y="1384512"/>
                  </a:lnTo>
                  <a:lnTo>
                    <a:pt x="1650593" y="1388007"/>
                  </a:lnTo>
                  <a:lnTo>
                    <a:pt x="1650593" y="1391502"/>
                  </a:lnTo>
                  <a:lnTo>
                    <a:pt x="1650910" y="1394997"/>
                  </a:lnTo>
                  <a:lnTo>
                    <a:pt x="1651227" y="1398492"/>
                  </a:lnTo>
                  <a:lnTo>
                    <a:pt x="1651862" y="1401670"/>
                  </a:lnTo>
                  <a:lnTo>
                    <a:pt x="1652814" y="1405165"/>
                  </a:lnTo>
                  <a:lnTo>
                    <a:pt x="1654083" y="1408660"/>
                  </a:lnTo>
                  <a:lnTo>
                    <a:pt x="1655353" y="1411838"/>
                  </a:lnTo>
                  <a:lnTo>
                    <a:pt x="1658843" y="1418510"/>
                  </a:lnTo>
                  <a:lnTo>
                    <a:pt x="1662968" y="1425183"/>
                  </a:lnTo>
                  <a:lnTo>
                    <a:pt x="1668363" y="1431220"/>
                  </a:lnTo>
                  <a:lnTo>
                    <a:pt x="1674392" y="1437575"/>
                  </a:lnTo>
                  <a:lnTo>
                    <a:pt x="1681373" y="1443930"/>
                  </a:lnTo>
                  <a:lnTo>
                    <a:pt x="1689623" y="1450285"/>
                  </a:lnTo>
                  <a:lnTo>
                    <a:pt x="1698191" y="1456004"/>
                  </a:lnTo>
                  <a:lnTo>
                    <a:pt x="1707710" y="1462041"/>
                  </a:lnTo>
                  <a:lnTo>
                    <a:pt x="1718499" y="1467760"/>
                  </a:lnTo>
                  <a:lnTo>
                    <a:pt x="1709614" y="1489049"/>
                  </a:lnTo>
                  <a:lnTo>
                    <a:pt x="1755308" y="1507796"/>
                  </a:lnTo>
                  <a:lnTo>
                    <a:pt x="1764193" y="1486507"/>
                  </a:lnTo>
                  <a:lnTo>
                    <a:pt x="1776568" y="1490320"/>
                  </a:lnTo>
                  <a:lnTo>
                    <a:pt x="1788944" y="1493498"/>
                  </a:lnTo>
                  <a:lnTo>
                    <a:pt x="1800050" y="1495722"/>
                  </a:lnTo>
                  <a:lnTo>
                    <a:pt x="1810839" y="1497311"/>
                  </a:lnTo>
                  <a:lnTo>
                    <a:pt x="1820993" y="1497946"/>
                  </a:lnTo>
                  <a:lnTo>
                    <a:pt x="1830513" y="1497946"/>
                  </a:lnTo>
                  <a:lnTo>
                    <a:pt x="1839398" y="1497311"/>
                  </a:lnTo>
                  <a:lnTo>
                    <a:pt x="1847648" y="1496040"/>
                  </a:lnTo>
                  <a:lnTo>
                    <a:pt x="1851456" y="1495086"/>
                  </a:lnTo>
                  <a:lnTo>
                    <a:pt x="1855264" y="1493815"/>
                  </a:lnTo>
                  <a:lnTo>
                    <a:pt x="1858754" y="1492862"/>
                  </a:lnTo>
                  <a:lnTo>
                    <a:pt x="1862245" y="1490956"/>
                  </a:lnTo>
                  <a:lnTo>
                    <a:pt x="1865418" y="1489367"/>
                  </a:lnTo>
                  <a:lnTo>
                    <a:pt x="1868591" y="1487460"/>
                  </a:lnTo>
                  <a:lnTo>
                    <a:pt x="1871764" y="1485554"/>
                  </a:lnTo>
                  <a:lnTo>
                    <a:pt x="1874620" y="1483330"/>
                  </a:lnTo>
                  <a:lnTo>
                    <a:pt x="1876841" y="1480788"/>
                  </a:lnTo>
                  <a:lnTo>
                    <a:pt x="1879380" y="1478564"/>
                  </a:lnTo>
                  <a:lnTo>
                    <a:pt x="1881918" y="1475704"/>
                  </a:lnTo>
                  <a:lnTo>
                    <a:pt x="1883822" y="1472527"/>
                  </a:lnTo>
                  <a:lnTo>
                    <a:pt x="1886044" y="1469667"/>
                  </a:lnTo>
                  <a:lnTo>
                    <a:pt x="1887947" y="1466172"/>
                  </a:lnTo>
                  <a:lnTo>
                    <a:pt x="1889534" y="1462677"/>
                  </a:lnTo>
                  <a:lnTo>
                    <a:pt x="1890803" y="1459181"/>
                  </a:lnTo>
                  <a:lnTo>
                    <a:pt x="1892707" y="1454097"/>
                  </a:lnTo>
                  <a:lnTo>
                    <a:pt x="1893976" y="1448696"/>
                  </a:lnTo>
                  <a:lnTo>
                    <a:pt x="1895246" y="1443930"/>
                  </a:lnTo>
                  <a:lnTo>
                    <a:pt x="1895563" y="1438846"/>
                  </a:lnTo>
                  <a:lnTo>
                    <a:pt x="1895880" y="1433444"/>
                  </a:lnTo>
                  <a:lnTo>
                    <a:pt x="1895563" y="1428360"/>
                  </a:lnTo>
                  <a:lnTo>
                    <a:pt x="1894611" y="1422959"/>
                  </a:lnTo>
                  <a:lnTo>
                    <a:pt x="1893342" y="1417875"/>
                  </a:lnTo>
                  <a:lnTo>
                    <a:pt x="1892073" y="1412791"/>
                  </a:lnTo>
                  <a:lnTo>
                    <a:pt x="1890169" y="1407707"/>
                  </a:lnTo>
                  <a:lnTo>
                    <a:pt x="1888582" y="1402941"/>
                  </a:lnTo>
                  <a:lnTo>
                    <a:pt x="1886361" y="1398492"/>
                  </a:lnTo>
                  <a:lnTo>
                    <a:pt x="1883822" y="1394044"/>
                  </a:lnTo>
                  <a:lnTo>
                    <a:pt x="1881601" y="1389913"/>
                  </a:lnTo>
                  <a:lnTo>
                    <a:pt x="1878745" y="1385783"/>
                  </a:lnTo>
                  <a:lnTo>
                    <a:pt x="1875572" y="1381652"/>
                  </a:lnTo>
                  <a:lnTo>
                    <a:pt x="1867956" y="1372755"/>
                  </a:lnTo>
                  <a:lnTo>
                    <a:pt x="1857168" y="1361317"/>
                  </a:lnTo>
                  <a:lnTo>
                    <a:pt x="1843205" y="1346700"/>
                  </a:lnTo>
                  <a:lnTo>
                    <a:pt x="1826388" y="1329542"/>
                  </a:lnTo>
                  <a:lnTo>
                    <a:pt x="1821310" y="1324141"/>
                  </a:lnTo>
                  <a:lnTo>
                    <a:pt x="1816551" y="1319374"/>
                  </a:lnTo>
                  <a:lnTo>
                    <a:pt x="1812743" y="1314608"/>
                  </a:lnTo>
                  <a:lnTo>
                    <a:pt x="1810204" y="1310160"/>
                  </a:lnTo>
                  <a:lnTo>
                    <a:pt x="1807348" y="1306029"/>
                  </a:lnTo>
                  <a:lnTo>
                    <a:pt x="1805444" y="1302534"/>
                  </a:lnTo>
                  <a:lnTo>
                    <a:pt x="1804492" y="1299039"/>
                  </a:lnTo>
                  <a:lnTo>
                    <a:pt x="1804175" y="1295861"/>
                  </a:lnTo>
                  <a:lnTo>
                    <a:pt x="1804175" y="1293320"/>
                  </a:lnTo>
                  <a:lnTo>
                    <a:pt x="1804492" y="1289824"/>
                  </a:lnTo>
                  <a:lnTo>
                    <a:pt x="1804810" y="1286329"/>
                  </a:lnTo>
                  <a:lnTo>
                    <a:pt x="1805762" y="1281881"/>
                  </a:lnTo>
                  <a:lnTo>
                    <a:pt x="1808618" y="1272984"/>
                  </a:lnTo>
                  <a:lnTo>
                    <a:pt x="1812426" y="1262498"/>
                  </a:lnTo>
                  <a:lnTo>
                    <a:pt x="1814647" y="1258686"/>
                  </a:lnTo>
                  <a:lnTo>
                    <a:pt x="1817185" y="1255508"/>
                  </a:lnTo>
                  <a:lnTo>
                    <a:pt x="1819724" y="1252966"/>
                  </a:lnTo>
                  <a:lnTo>
                    <a:pt x="1821310" y="1252013"/>
                  </a:lnTo>
                  <a:lnTo>
                    <a:pt x="1822897" y="1251377"/>
                  </a:lnTo>
                  <a:lnTo>
                    <a:pt x="1824801" y="1251060"/>
                  </a:lnTo>
                  <a:lnTo>
                    <a:pt x="1826388" y="1250742"/>
                  </a:lnTo>
                  <a:lnTo>
                    <a:pt x="1830195" y="1250106"/>
                  </a:lnTo>
                  <a:lnTo>
                    <a:pt x="1834320" y="1251377"/>
                  </a:lnTo>
                  <a:lnTo>
                    <a:pt x="1839080" y="1252648"/>
                  </a:lnTo>
                  <a:lnTo>
                    <a:pt x="1841936" y="1254237"/>
                  </a:lnTo>
                  <a:lnTo>
                    <a:pt x="1843840" y="1255190"/>
                  </a:lnTo>
                  <a:lnTo>
                    <a:pt x="1846061" y="1256461"/>
                  </a:lnTo>
                  <a:lnTo>
                    <a:pt x="1847648" y="1258368"/>
                  </a:lnTo>
                  <a:lnTo>
                    <a:pt x="1848917" y="1259639"/>
                  </a:lnTo>
                  <a:lnTo>
                    <a:pt x="1849869" y="1261545"/>
                  </a:lnTo>
                  <a:lnTo>
                    <a:pt x="1850504" y="1263134"/>
                  </a:lnTo>
                  <a:lnTo>
                    <a:pt x="1850821" y="1265040"/>
                  </a:lnTo>
                  <a:lnTo>
                    <a:pt x="1850504" y="1267265"/>
                  </a:lnTo>
                  <a:lnTo>
                    <a:pt x="1850186" y="1270124"/>
                  </a:lnTo>
                  <a:lnTo>
                    <a:pt x="1847965" y="1277432"/>
                  </a:lnTo>
                  <a:lnTo>
                    <a:pt x="1844792" y="1287282"/>
                  </a:lnTo>
                  <a:lnTo>
                    <a:pt x="1840032" y="1299039"/>
                  </a:lnTo>
                  <a:lnTo>
                    <a:pt x="1833369" y="1315562"/>
                  </a:lnTo>
                  <a:lnTo>
                    <a:pt x="1881918" y="1334944"/>
                  </a:lnTo>
                  <a:lnTo>
                    <a:pt x="1929834" y="1354008"/>
                  </a:lnTo>
                  <a:lnTo>
                    <a:pt x="1935228" y="1340981"/>
                  </a:lnTo>
                  <a:lnTo>
                    <a:pt x="1937132" y="1335262"/>
                  </a:lnTo>
                  <a:lnTo>
                    <a:pt x="1938718" y="1330178"/>
                  </a:lnTo>
                  <a:lnTo>
                    <a:pt x="1939988" y="1324776"/>
                  </a:lnTo>
                  <a:lnTo>
                    <a:pt x="1941257" y="1319692"/>
                  </a:lnTo>
                  <a:lnTo>
                    <a:pt x="1942209" y="1314926"/>
                  </a:lnTo>
                  <a:lnTo>
                    <a:pt x="1942526" y="1309842"/>
                  </a:lnTo>
                  <a:lnTo>
                    <a:pt x="1942844" y="1305076"/>
                  </a:lnTo>
                  <a:lnTo>
                    <a:pt x="1942526" y="1300628"/>
                  </a:lnTo>
                  <a:lnTo>
                    <a:pt x="1942209" y="1295861"/>
                  </a:lnTo>
                  <a:lnTo>
                    <a:pt x="1941574" y="1291413"/>
                  </a:lnTo>
                  <a:lnTo>
                    <a:pt x="1940305" y="1287282"/>
                  </a:lnTo>
                  <a:lnTo>
                    <a:pt x="1939036" y="1283152"/>
                  </a:lnTo>
                  <a:lnTo>
                    <a:pt x="1937132" y="1279021"/>
                  </a:lnTo>
                  <a:lnTo>
                    <a:pt x="1935545" y="1274890"/>
                  </a:lnTo>
                  <a:lnTo>
                    <a:pt x="1933007" y="1271078"/>
                  </a:lnTo>
                  <a:lnTo>
                    <a:pt x="1930786" y="1267265"/>
                  </a:lnTo>
                  <a:lnTo>
                    <a:pt x="1925074" y="1260274"/>
                  </a:lnTo>
                  <a:lnTo>
                    <a:pt x="1918727" y="1253602"/>
                  </a:lnTo>
                  <a:lnTo>
                    <a:pt x="1912064" y="1247565"/>
                  </a:lnTo>
                  <a:lnTo>
                    <a:pt x="1905083" y="1241210"/>
                  </a:lnTo>
                  <a:lnTo>
                    <a:pt x="1897467" y="1235490"/>
                  </a:lnTo>
                  <a:lnTo>
                    <a:pt x="1889534" y="1230089"/>
                  </a:lnTo>
                  <a:lnTo>
                    <a:pt x="1881284" y="1225005"/>
                  </a:lnTo>
                  <a:lnTo>
                    <a:pt x="1872082" y="1220556"/>
                  </a:lnTo>
                  <a:lnTo>
                    <a:pt x="1882553" y="1194819"/>
                  </a:lnTo>
                  <a:lnTo>
                    <a:pt x="1839398" y="1177026"/>
                  </a:lnTo>
                  <a:close/>
                  <a:moveTo>
                    <a:pt x="1952046" y="1106804"/>
                  </a:moveTo>
                  <a:lnTo>
                    <a:pt x="1958075" y="1113159"/>
                  </a:lnTo>
                  <a:lnTo>
                    <a:pt x="1964421" y="1119832"/>
                  </a:lnTo>
                  <a:lnTo>
                    <a:pt x="1970768" y="1126504"/>
                  </a:lnTo>
                  <a:lnTo>
                    <a:pt x="1976162" y="1133813"/>
                  </a:lnTo>
                  <a:lnTo>
                    <a:pt x="1981557" y="1141438"/>
                  </a:lnTo>
                  <a:lnTo>
                    <a:pt x="1986634" y="1149064"/>
                  </a:lnTo>
                  <a:lnTo>
                    <a:pt x="1991711" y="1157326"/>
                  </a:lnTo>
                  <a:lnTo>
                    <a:pt x="1996153" y="1165905"/>
                  </a:lnTo>
                  <a:lnTo>
                    <a:pt x="2000278" y="1174484"/>
                  </a:lnTo>
                  <a:lnTo>
                    <a:pt x="2004086" y="1183698"/>
                  </a:lnTo>
                  <a:lnTo>
                    <a:pt x="2007577" y="1192595"/>
                  </a:lnTo>
                  <a:lnTo>
                    <a:pt x="2010750" y="1202127"/>
                  </a:lnTo>
                  <a:lnTo>
                    <a:pt x="2013606" y="1211977"/>
                  </a:lnTo>
                  <a:lnTo>
                    <a:pt x="2016462" y="1221510"/>
                  </a:lnTo>
                  <a:lnTo>
                    <a:pt x="2018366" y="1231677"/>
                  </a:lnTo>
                  <a:lnTo>
                    <a:pt x="2020587" y="1242163"/>
                  </a:lnTo>
                  <a:lnTo>
                    <a:pt x="2021856" y="1252648"/>
                  </a:lnTo>
                  <a:lnTo>
                    <a:pt x="2023443" y="1263134"/>
                  </a:lnTo>
                  <a:lnTo>
                    <a:pt x="2024077" y="1273937"/>
                  </a:lnTo>
                  <a:lnTo>
                    <a:pt x="2024395" y="1285058"/>
                  </a:lnTo>
                  <a:lnTo>
                    <a:pt x="2024712" y="1295861"/>
                  </a:lnTo>
                  <a:lnTo>
                    <a:pt x="2024395" y="1306982"/>
                  </a:lnTo>
                  <a:lnTo>
                    <a:pt x="2024077" y="1318739"/>
                  </a:lnTo>
                  <a:lnTo>
                    <a:pt x="2023125" y="1329860"/>
                  </a:lnTo>
                  <a:lnTo>
                    <a:pt x="2021539" y="1341299"/>
                  </a:lnTo>
                  <a:lnTo>
                    <a:pt x="2019952" y="1352737"/>
                  </a:lnTo>
                  <a:lnTo>
                    <a:pt x="2018048" y="1364494"/>
                  </a:lnTo>
                  <a:lnTo>
                    <a:pt x="2015827" y="1375933"/>
                  </a:lnTo>
                  <a:lnTo>
                    <a:pt x="2012654" y="1387371"/>
                  </a:lnTo>
                  <a:lnTo>
                    <a:pt x="2009481" y="1399128"/>
                  </a:lnTo>
                  <a:lnTo>
                    <a:pt x="2005990" y="1410884"/>
                  </a:lnTo>
                  <a:lnTo>
                    <a:pt x="2001865" y="1422323"/>
                  </a:lnTo>
                  <a:lnTo>
                    <a:pt x="1998057" y="1432809"/>
                  </a:lnTo>
                  <a:lnTo>
                    <a:pt x="1993615" y="1442976"/>
                  </a:lnTo>
                  <a:lnTo>
                    <a:pt x="1989172" y="1452509"/>
                  </a:lnTo>
                  <a:lnTo>
                    <a:pt x="1984412" y="1462359"/>
                  </a:lnTo>
                  <a:lnTo>
                    <a:pt x="1979018" y="1472209"/>
                  </a:lnTo>
                  <a:lnTo>
                    <a:pt x="1973941" y="1481106"/>
                  </a:lnTo>
                  <a:lnTo>
                    <a:pt x="1967912" y="1490638"/>
                  </a:lnTo>
                  <a:lnTo>
                    <a:pt x="1961883" y="1499852"/>
                  </a:lnTo>
                  <a:lnTo>
                    <a:pt x="1955854" y="1508432"/>
                  </a:lnTo>
                  <a:lnTo>
                    <a:pt x="1949507" y="1517011"/>
                  </a:lnTo>
                  <a:lnTo>
                    <a:pt x="1942526" y="1525272"/>
                  </a:lnTo>
                  <a:lnTo>
                    <a:pt x="1935545" y="1533215"/>
                  </a:lnTo>
                  <a:lnTo>
                    <a:pt x="1928247" y="1540841"/>
                  </a:lnTo>
                  <a:lnTo>
                    <a:pt x="1920631" y="1548149"/>
                  </a:lnTo>
                  <a:lnTo>
                    <a:pt x="1912381" y="1555457"/>
                  </a:lnTo>
                  <a:lnTo>
                    <a:pt x="1904448" y="1562130"/>
                  </a:lnTo>
                  <a:lnTo>
                    <a:pt x="1896198" y="1568803"/>
                  </a:lnTo>
                  <a:lnTo>
                    <a:pt x="1887947" y="1575158"/>
                  </a:lnTo>
                  <a:lnTo>
                    <a:pt x="1878745" y="1581195"/>
                  </a:lnTo>
                  <a:lnTo>
                    <a:pt x="1870178" y="1586279"/>
                  </a:lnTo>
                  <a:lnTo>
                    <a:pt x="1860658" y="1591680"/>
                  </a:lnTo>
                  <a:lnTo>
                    <a:pt x="1851138" y="1596129"/>
                  </a:lnTo>
                  <a:lnTo>
                    <a:pt x="1841302" y="1600577"/>
                  </a:lnTo>
                  <a:lnTo>
                    <a:pt x="1831782" y="1604390"/>
                  </a:lnTo>
                  <a:lnTo>
                    <a:pt x="1821628" y="1607885"/>
                  </a:lnTo>
                  <a:lnTo>
                    <a:pt x="1811474" y="1611063"/>
                  </a:lnTo>
                  <a:lnTo>
                    <a:pt x="1801002" y="1613922"/>
                  </a:lnTo>
                  <a:lnTo>
                    <a:pt x="1790213" y="1615829"/>
                  </a:lnTo>
                  <a:lnTo>
                    <a:pt x="1779742" y="1617735"/>
                  </a:lnTo>
                  <a:lnTo>
                    <a:pt x="1768636" y="1618688"/>
                  </a:lnTo>
                  <a:lnTo>
                    <a:pt x="1757529" y="1619324"/>
                  </a:lnTo>
                  <a:lnTo>
                    <a:pt x="1746423" y="1619642"/>
                  </a:lnTo>
                  <a:lnTo>
                    <a:pt x="1807666" y="1643472"/>
                  </a:lnTo>
                  <a:lnTo>
                    <a:pt x="1869226" y="1666668"/>
                  </a:lnTo>
                  <a:lnTo>
                    <a:pt x="1931103" y="1689227"/>
                  </a:lnTo>
                  <a:lnTo>
                    <a:pt x="1992663" y="1711469"/>
                  </a:lnTo>
                  <a:lnTo>
                    <a:pt x="2054857" y="1733076"/>
                  </a:lnTo>
                  <a:lnTo>
                    <a:pt x="2116734" y="1754047"/>
                  </a:lnTo>
                  <a:lnTo>
                    <a:pt x="2179246" y="1775018"/>
                  </a:lnTo>
                  <a:lnTo>
                    <a:pt x="2241758" y="1795353"/>
                  </a:lnTo>
                  <a:lnTo>
                    <a:pt x="2243345" y="1789952"/>
                  </a:lnTo>
                  <a:lnTo>
                    <a:pt x="2244614" y="1785503"/>
                  </a:lnTo>
                  <a:lnTo>
                    <a:pt x="2246518" y="1781373"/>
                  </a:lnTo>
                  <a:lnTo>
                    <a:pt x="2248422" y="1777242"/>
                  </a:lnTo>
                  <a:lnTo>
                    <a:pt x="2250643" y="1773429"/>
                  </a:lnTo>
                  <a:lnTo>
                    <a:pt x="2252547" y="1769616"/>
                  </a:lnTo>
                  <a:lnTo>
                    <a:pt x="2255086" y="1766121"/>
                  </a:lnTo>
                  <a:lnTo>
                    <a:pt x="2257941" y="1762626"/>
                  </a:lnTo>
                  <a:lnTo>
                    <a:pt x="2260797" y="1759131"/>
                  </a:lnTo>
                  <a:lnTo>
                    <a:pt x="2263970" y="1755953"/>
                  </a:lnTo>
                  <a:lnTo>
                    <a:pt x="2266826" y="1752776"/>
                  </a:lnTo>
                  <a:lnTo>
                    <a:pt x="2270317" y="1749916"/>
                  </a:lnTo>
                  <a:lnTo>
                    <a:pt x="2273807" y="1747057"/>
                  </a:lnTo>
                  <a:lnTo>
                    <a:pt x="2277298" y="1744832"/>
                  </a:lnTo>
                  <a:lnTo>
                    <a:pt x="2281106" y="1742290"/>
                  </a:lnTo>
                  <a:lnTo>
                    <a:pt x="2285231" y="1740066"/>
                  </a:lnTo>
                  <a:lnTo>
                    <a:pt x="2289356" y="1738160"/>
                  </a:lnTo>
                  <a:lnTo>
                    <a:pt x="2293481" y="1736253"/>
                  </a:lnTo>
                  <a:lnTo>
                    <a:pt x="2297606" y="1734665"/>
                  </a:lnTo>
                  <a:lnTo>
                    <a:pt x="2301731" y="1733076"/>
                  </a:lnTo>
                  <a:lnTo>
                    <a:pt x="2306491" y="1731805"/>
                  </a:lnTo>
                  <a:lnTo>
                    <a:pt x="2310934" y="1730852"/>
                  </a:lnTo>
                  <a:lnTo>
                    <a:pt x="2315376" y="1730216"/>
                  </a:lnTo>
                  <a:lnTo>
                    <a:pt x="2319819" y="1729263"/>
                  </a:lnTo>
                  <a:lnTo>
                    <a:pt x="2324578" y="1728627"/>
                  </a:lnTo>
                  <a:lnTo>
                    <a:pt x="2329338" y="1728627"/>
                  </a:lnTo>
                  <a:lnTo>
                    <a:pt x="2334098" y="1728310"/>
                  </a:lnTo>
                  <a:lnTo>
                    <a:pt x="2339175" y="1728627"/>
                  </a:lnTo>
                  <a:lnTo>
                    <a:pt x="2343618" y="1728945"/>
                  </a:lnTo>
                  <a:lnTo>
                    <a:pt x="2348377" y="1729581"/>
                  </a:lnTo>
                  <a:lnTo>
                    <a:pt x="2353454" y="1730534"/>
                  </a:lnTo>
                  <a:lnTo>
                    <a:pt x="2358214" y="1731487"/>
                  </a:lnTo>
                  <a:lnTo>
                    <a:pt x="2363291" y="1732758"/>
                  </a:lnTo>
                  <a:lnTo>
                    <a:pt x="2369003" y="1734982"/>
                  </a:lnTo>
                  <a:lnTo>
                    <a:pt x="2471180" y="1380699"/>
                  </a:lnTo>
                  <a:lnTo>
                    <a:pt x="2465468" y="1379428"/>
                  </a:lnTo>
                  <a:lnTo>
                    <a:pt x="2461026" y="1377839"/>
                  </a:lnTo>
                  <a:lnTo>
                    <a:pt x="2456583" y="1376250"/>
                  </a:lnTo>
                  <a:lnTo>
                    <a:pt x="2452458" y="1374344"/>
                  </a:lnTo>
                  <a:lnTo>
                    <a:pt x="2448333" y="1372438"/>
                  </a:lnTo>
                  <a:lnTo>
                    <a:pt x="2444208" y="1370213"/>
                  </a:lnTo>
                  <a:lnTo>
                    <a:pt x="2440400" y="1367989"/>
                  </a:lnTo>
                  <a:lnTo>
                    <a:pt x="2436592" y="1365447"/>
                  </a:lnTo>
                  <a:lnTo>
                    <a:pt x="2433102" y="1362587"/>
                  </a:lnTo>
                  <a:lnTo>
                    <a:pt x="2429611" y="1359728"/>
                  </a:lnTo>
                  <a:lnTo>
                    <a:pt x="2426438" y="1356550"/>
                  </a:lnTo>
                  <a:lnTo>
                    <a:pt x="2423582" y="1353691"/>
                  </a:lnTo>
                  <a:lnTo>
                    <a:pt x="2420726" y="1350513"/>
                  </a:lnTo>
                  <a:lnTo>
                    <a:pt x="2417870" y="1347018"/>
                  </a:lnTo>
                  <a:lnTo>
                    <a:pt x="2415332" y="1343523"/>
                  </a:lnTo>
                  <a:lnTo>
                    <a:pt x="2413110" y="1339710"/>
                  </a:lnTo>
                  <a:lnTo>
                    <a:pt x="2410889" y="1336215"/>
                  </a:lnTo>
                  <a:lnTo>
                    <a:pt x="2408668" y="1332402"/>
                  </a:lnTo>
                  <a:lnTo>
                    <a:pt x="2407081" y="1327954"/>
                  </a:lnTo>
                  <a:lnTo>
                    <a:pt x="2405177" y="1324141"/>
                  </a:lnTo>
                  <a:lnTo>
                    <a:pt x="2403908" y="1320010"/>
                  </a:lnTo>
                  <a:lnTo>
                    <a:pt x="2402639" y="1315879"/>
                  </a:lnTo>
                  <a:lnTo>
                    <a:pt x="2401370" y="1311749"/>
                  </a:lnTo>
                  <a:lnTo>
                    <a:pt x="2400735" y="1307618"/>
                  </a:lnTo>
                  <a:lnTo>
                    <a:pt x="2400100" y="1303170"/>
                  </a:lnTo>
                  <a:lnTo>
                    <a:pt x="2399783" y="1298721"/>
                  </a:lnTo>
                  <a:lnTo>
                    <a:pt x="2399783" y="1294590"/>
                  </a:lnTo>
                  <a:lnTo>
                    <a:pt x="2399783" y="1290142"/>
                  </a:lnTo>
                  <a:lnTo>
                    <a:pt x="2400100" y="1285376"/>
                  </a:lnTo>
                  <a:lnTo>
                    <a:pt x="2400418" y="1281245"/>
                  </a:lnTo>
                  <a:lnTo>
                    <a:pt x="2401052" y="1276797"/>
                  </a:lnTo>
                  <a:lnTo>
                    <a:pt x="2402322" y="1272348"/>
                  </a:lnTo>
                  <a:lnTo>
                    <a:pt x="2403591" y="1267900"/>
                  </a:lnTo>
                  <a:lnTo>
                    <a:pt x="2403908" y="1266947"/>
                  </a:lnTo>
                  <a:lnTo>
                    <a:pt x="2346473" y="1248835"/>
                  </a:lnTo>
                  <a:lnTo>
                    <a:pt x="2289673" y="1230406"/>
                  </a:lnTo>
                  <a:lnTo>
                    <a:pt x="2232873" y="1211660"/>
                  </a:lnTo>
                  <a:lnTo>
                    <a:pt x="2176073" y="1191642"/>
                  </a:lnTo>
                  <a:lnTo>
                    <a:pt x="2119590" y="1171306"/>
                  </a:lnTo>
                  <a:lnTo>
                    <a:pt x="2063425" y="1150335"/>
                  </a:lnTo>
                  <a:lnTo>
                    <a:pt x="2007577" y="1128729"/>
                  </a:lnTo>
                  <a:lnTo>
                    <a:pt x="1952046" y="1106804"/>
                  </a:lnTo>
                  <a:close/>
                  <a:moveTo>
                    <a:pt x="1413556" y="857694"/>
                  </a:moveTo>
                  <a:lnTo>
                    <a:pt x="1413238" y="858329"/>
                  </a:lnTo>
                  <a:lnTo>
                    <a:pt x="1411017" y="862460"/>
                  </a:lnTo>
                  <a:lnTo>
                    <a:pt x="1408478" y="866273"/>
                  </a:lnTo>
                  <a:lnTo>
                    <a:pt x="1405940" y="869768"/>
                  </a:lnTo>
                  <a:lnTo>
                    <a:pt x="1403401" y="873263"/>
                  </a:lnTo>
                  <a:lnTo>
                    <a:pt x="1400228" y="876758"/>
                  </a:lnTo>
                  <a:lnTo>
                    <a:pt x="1397055" y="879936"/>
                  </a:lnTo>
                  <a:lnTo>
                    <a:pt x="1393882" y="882796"/>
                  </a:lnTo>
                  <a:lnTo>
                    <a:pt x="1390709" y="885655"/>
                  </a:lnTo>
                  <a:lnTo>
                    <a:pt x="1387218" y="888515"/>
                  </a:lnTo>
                  <a:lnTo>
                    <a:pt x="1383410" y="890739"/>
                  </a:lnTo>
                  <a:lnTo>
                    <a:pt x="1379920" y="892963"/>
                  </a:lnTo>
                  <a:lnTo>
                    <a:pt x="1376112" y="894870"/>
                  </a:lnTo>
                  <a:lnTo>
                    <a:pt x="1372304" y="897094"/>
                  </a:lnTo>
                  <a:lnTo>
                    <a:pt x="1368179" y="899000"/>
                  </a:lnTo>
                  <a:lnTo>
                    <a:pt x="1364371" y="900271"/>
                  </a:lnTo>
                  <a:lnTo>
                    <a:pt x="1360246" y="901542"/>
                  </a:lnTo>
                  <a:lnTo>
                    <a:pt x="1351361" y="903449"/>
                  </a:lnTo>
                  <a:lnTo>
                    <a:pt x="1347236" y="904084"/>
                  </a:lnTo>
                  <a:lnTo>
                    <a:pt x="1343111" y="904720"/>
                  </a:lnTo>
                  <a:lnTo>
                    <a:pt x="1338668" y="905038"/>
                  </a:lnTo>
                  <a:lnTo>
                    <a:pt x="1333908" y="905038"/>
                  </a:lnTo>
                  <a:lnTo>
                    <a:pt x="1329783" y="904720"/>
                  </a:lnTo>
                  <a:lnTo>
                    <a:pt x="1325341" y="904402"/>
                  </a:lnTo>
                  <a:lnTo>
                    <a:pt x="1320898" y="904084"/>
                  </a:lnTo>
                  <a:lnTo>
                    <a:pt x="1316456" y="903131"/>
                  </a:lnTo>
                  <a:lnTo>
                    <a:pt x="1312013" y="901860"/>
                  </a:lnTo>
                  <a:lnTo>
                    <a:pt x="1307571" y="900907"/>
                  </a:lnTo>
                  <a:lnTo>
                    <a:pt x="1303446" y="899636"/>
                  </a:lnTo>
                  <a:lnTo>
                    <a:pt x="1299321" y="897729"/>
                  </a:lnTo>
                  <a:lnTo>
                    <a:pt x="1294561" y="895823"/>
                  </a:lnTo>
                  <a:lnTo>
                    <a:pt x="1290436" y="893599"/>
                  </a:lnTo>
                  <a:lnTo>
                    <a:pt x="1289801" y="892963"/>
                  </a:lnTo>
                  <a:lnTo>
                    <a:pt x="1113054" y="1215790"/>
                  </a:lnTo>
                  <a:lnTo>
                    <a:pt x="1114006" y="1216426"/>
                  </a:lnTo>
                  <a:lnTo>
                    <a:pt x="1118131" y="1218968"/>
                  </a:lnTo>
                  <a:lnTo>
                    <a:pt x="1122891" y="1221510"/>
                  </a:lnTo>
                  <a:lnTo>
                    <a:pt x="1126699" y="1224369"/>
                  </a:lnTo>
                  <a:lnTo>
                    <a:pt x="1130507" y="1227547"/>
                  </a:lnTo>
                  <a:lnTo>
                    <a:pt x="1134315" y="1230724"/>
                  </a:lnTo>
                  <a:lnTo>
                    <a:pt x="1137805" y="1233902"/>
                  </a:lnTo>
                  <a:lnTo>
                    <a:pt x="1141296" y="1237397"/>
                  </a:lnTo>
                  <a:lnTo>
                    <a:pt x="1144469" y="1240892"/>
                  </a:lnTo>
                  <a:lnTo>
                    <a:pt x="1147325" y="1244387"/>
                  </a:lnTo>
                  <a:lnTo>
                    <a:pt x="1149863" y="1248200"/>
                  </a:lnTo>
                  <a:lnTo>
                    <a:pt x="1152719" y="1252013"/>
                  </a:lnTo>
                  <a:lnTo>
                    <a:pt x="1155258" y="1255826"/>
                  </a:lnTo>
                  <a:lnTo>
                    <a:pt x="1157479" y="1259957"/>
                  </a:lnTo>
                  <a:lnTo>
                    <a:pt x="1159383" y="1264087"/>
                  </a:lnTo>
                  <a:lnTo>
                    <a:pt x="1161287" y="1268536"/>
                  </a:lnTo>
                  <a:lnTo>
                    <a:pt x="1162873" y="1272666"/>
                  </a:lnTo>
                  <a:lnTo>
                    <a:pt x="1164143" y="1276797"/>
                  </a:lnTo>
                  <a:lnTo>
                    <a:pt x="1165412" y="1280928"/>
                  </a:lnTo>
                  <a:lnTo>
                    <a:pt x="1166364" y="1285376"/>
                  </a:lnTo>
                  <a:lnTo>
                    <a:pt x="1167316" y="1289824"/>
                  </a:lnTo>
                  <a:lnTo>
                    <a:pt x="1167633" y="1294273"/>
                  </a:lnTo>
                  <a:lnTo>
                    <a:pt x="1168268" y="1298403"/>
                  </a:lnTo>
                  <a:lnTo>
                    <a:pt x="1168585" y="1302852"/>
                  </a:lnTo>
                  <a:lnTo>
                    <a:pt x="1168268" y="1307618"/>
                  </a:lnTo>
                  <a:lnTo>
                    <a:pt x="1167633" y="1311749"/>
                  </a:lnTo>
                  <a:lnTo>
                    <a:pt x="1167316" y="1316197"/>
                  </a:lnTo>
                  <a:lnTo>
                    <a:pt x="1166364" y="1320328"/>
                  </a:lnTo>
                  <a:lnTo>
                    <a:pt x="1165412" y="1324776"/>
                  </a:lnTo>
                  <a:lnTo>
                    <a:pt x="1164143" y="1329224"/>
                  </a:lnTo>
                  <a:lnTo>
                    <a:pt x="1162556" y="1333355"/>
                  </a:lnTo>
                  <a:lnTo>
                    <a:pt x="1160652" y="1337486"/>
                  </a:lnTo>
                  <a:lnTo>
                    <a:pt x="1159066" y="1341616"/>
                  </a:lnTo>
                  <a:lnTo>
                    <a:pt x="1155892" y="1346700"/>
                  </a:lnTo>
                  <a:lnTo>
                    <a:pt x="1215231" y="1376568"/>
                  </a:lnTo>
                  <a:lnTo>
                    <a:pt x="1274887" y="1406118"/>
                  </a:lnTo>
                  <a:lnTo>
                    <a:pt x="1334226" y="1435351"/>
                  </a:lnTo>
                  <a:lnTo>
                    <a:pt x="1393882" y="1464265"/>
                  </a:lnTo>
                  <a:lnTo>
                    <a:pt x="1453855" y="1492227"/>
                  </a:lnTo>
                  <a:lnTo>
                    <a:pt x="1514146" y="1519870"/>
                  </a:lnTo>
                  <a:lnTo>
                    <a:pt x="1574754" y="1547196"/>
                  </a:lnTo>
                  <a:lnTo>
                    <a:pt x="1635679" y="1574204"/>
                  </a:lnTo>
                  <a:lnTo>
                    <a:pt x="1627746" y="1565943"/>
                  </a:lnTo>
                  <a:lnTo>
                    <a:pt x="1620448" y="1557682"/>
                  </a:lnTo>
                  <a:lnTo>
                    <a:pt x="1613466" y="1549103"/>
                  </a:lnTo>
                  <a:lnTo>
                    <a:pt x="1607120" y="1540206"/>
                  </a:lnTo>
                  <a:lnTo>
                    <a:pt x="1601091" y="1531309"/>
                  </a:lnTo>
                  <a:lnTo>
                    <a:pt x="1595379" y="1522094"/>
                  </a:lnTo>
                  <a:lnTo>
                    <a:pt x="1590620" y="1512562"/>
                  </a:lnTo>
                  <a:lnTo>
                    <a:pt x="1585542" y="1503030"/>
                  </a:lnTo>
                  <a:lnTo>
                    <a:pt x="1581417" y="1493180"/>
                  </a:lnTo>
                  <a:lnTo>
                    <a:pt x="1577609" y="1483330"/>
                  </a:lnTo>
                  <a:lnTo>
                    <a:pt x="1574436" y="1473162"/>
                  </a:lnTo>
                  <a:lnTo>
                    <a:pt x="1571263" y="1462994"/>
                  </a:lnTo>
                  <a:lnTo>
                    <a:pt x="1569042" y="1453144"/>
                  </a:lnTo>
                  <a:lnTo>
                    <a:pt x="1566821" y="1442659"/>
                  </a:lnTo>
                  <a:lnTo>
                    <a:pt x="1565234" y="1432173"/>
                  </a:lnTo>
                  <a:lnTo>
                    <a:pt x="1563647" y="1421688"/>
                  </a:lnTo>
                  <a:lnTo>
                    <a:pt x="1563013" y="1411202"/>
                  </a:lnTo>
                  <a:lnTo>
                    <a:pt x="1562378" y="1400717"/>
                  </a:lnTo>
                  <a:lnTo>
                    <a:pt x="1562378" y="1389913"/>
                  </a:lnTo>
                  <a:lnTo>
                    <a:pt x="1562378" y="1379110"/>
                  </a:lnTo>
                  <a:lnTo>
                    <a:pt x="1563013" y="1368625"/>
                  </a:lnTo>
                  <a:lnTo>
                    <a:pt x="1563965" y="1357821"/>
                  </a:lnTo>
                  <a:lnTo>
                    <a:pt x="1565551" y="1347336"/>
                  </a:lnTo>
                  <a:lnTo>
                    <a:pt x="1567138" y="1336533"/>
                  </a:lnTo>
                  <a:lnTo>
                    <a:pt x="1569359" y="1326047"/>
                  </a:lnTo>
                  <a:lnTo>
                    <a:pt x="1571580" y="1315562"/>
                  </a:lnTo>
                  <a:lnTo>
                    <a:pt x="1574436" y="1305076"/>
                  </a:lnTo>
                  <a:lnTo>
                    <a:pt x="1577609" y="1294590"/>
                  </a:lnTo>
                  <a:lnTo>
                    <a:pt x="1581100" y="1284105"/>
                  </a:lnTo>
                  <a:lnTo>
                    <a:pt x="1584908" y="1273937"/>
                  </a:lnTo>
                  <a:lnTo>
                    <a:pt x="1588716" y="1263769"/>
                  </a:lnTo>
                  <a:lnTo>
                    <a:pt x="1593158" y="1253602"/>
                  </a:lnTo>
                  <a:lnTo>
                    <a:pt x="1598552" y="1242481"/>
                  </a:lnTo>
                  <a:lnTo>
                    <a:pt x="1604582" y="1231677"/>
                  </a:lnTo>
                  <a:lnTo>
                    <a:pt x="1610293" y="1221192"/>
                  </a:lnTo>
                  <a:lnTo>
                    <a:pt x="1616322" y="1211024"/>
                  </a:lnTo>
                  <a:lnTo>
                    <a:pt x="1622986" y="1201174"/>
                  </a:lnTo>
                  <a:lnTo>
                    <a:pt x="1629650" y="1191642"/>
                  </a:lnTo>
                  <a:lnTo>
                    <a:pt x="1636631" y="1182109"/>
                  </a:lnTo>
                  <a:lnTo>
                    <a:pt x="1643612" y="1173213"/>
                  </a:lnTo>
                  <a:lnTo>
                    <a:pt x="1650910" y="1164316"/>
                  </a:lnTo>
                  <a:lnTo>
                    <a:pt x="1658526" y="1156055"/>
                  </a:lnTo>
                  <a:lnTo>
                    <a:pt x="1666141" y="1148111"/>
                  </a:lnTo>
                  <a:lnTo>
                    <a:pt x="1673757" y="1140485"/>
                  </a:lnTo>
                  <a:lnTo>
                    <a:pt x="1682325" y="1132859"/>
                  </a:lnTo>
                  <a:lnTo>
                    <a:pt x="1690258" y="1125551"/>
                  </a:lnTo>
                  <a:lnTo>
                    <a:pt x="1698508" y="1119196"/>
                  </a:lnTo>
                  <a:lnTo>
                    <a:pt x="1707076" y="1112841"/>
                  </a:lnTo>
                  <a:lnTo>
                    <a:pt x="1715643" y="1106804"/>
                  </a:lnTo>
                  <a:lnTo>
                    <a:pt x="1724211" y="1101403"/>
                  </a:lnTo>
                  <a:lnTo>
                    <a:pt x="1733096" y="1096001"/>
                  </a:lnTo>
                  <a:lnTo>
                    <a:pt x="1741981" y="1091235"/>
                  </a:lnTo>
                  <a:lnTo>
                    <a:pt x="1750866" y="1086469"/>
                  </a:lnTo>
                  <a:lnTo>
                    <a:pt x="1759751" y="1082656"/>
                  </a:lnTo>
                  <a:lnTo>
                    <a:pt x="1768953" y="1078843"/>
                  </a:lnTo>
                  <a:lnTo>
                    <a:pt x="1778155" y="1075666"/>
                  </a:lnTo>
                  <a:lnTo>
                    <a:pt x="1787357" y="1073124"/>
                  </a:lnTo>
                  <a:lnTo>
                    <a:pt x="1796560" y="1070582"/>
                  </a:lnTo>
                  <a:lnTo>
                    <a:pt x="1805444" y="1068357"/>
                  </a:lnTo>
                  <a:lnTo>
                    <a:pt x="1814647" y="1067086"/>
                  </a:lnTo>
                  <a:lnTo>
                    <a:pt x="1824166" y="1066133"/>
                  </a:lnTo>
                  <a:lnTo>
                    <a:pt x="1833051" y="1065180"/>
                  </a:lnTo>
                  <a:lnTo>
                    <a:pt x="1842254" y="1064862"/>
                  </a:lnTo>
                  <a:lnTo>
                    <a:pt x="1850821" y="1065180"/>
                  </a:lnTo>
                  <a:lnTo>
                    <a:pt x="1795290" y="1041349"/>
                  </a:lnTo>
                  <a:lnTo>
                    <a:pt x="1740077" y="1016883"/>
                  </a:lnTo>
                  <a:lnTo>
                    <a:pt x="1684863" y="991781"/>
                  </a:lnTo>
                  <a:lnTo>
                    <a:pt x="1630284" y="966044"/>
                  </a:lnTo>
                  <a:lnTo>
                    <a:pt x="1575388" y="939672"/>
                  </a:lnTo>
                  <a:lnTo>
                    <a:pt x="1521127" y="912663"/>
                  </a:lnTo>
                  <a:lnTo>
                    <a:pt x="1467182" y="885655"/>
                  </a:lnTo>
                  <a:lnTo>
                    <a:pt x="1413556" y="857694"/>
                  </a:lnTo>
                  <a:close/>
                  <a:moveTo>
                    <a:pt x="1297417" y="692150"/>
                  </a:moveTo>
                  <a:lnTo>
                    <a:pt x="1336764" y="713756"/>
                  </a:lnTo>
                  <a:lnTo>
                    <a:pt x="1376112" y="734727"/>
                  </a:lnTo>
                  <a:lnTo>
                    <a:pt x="1415459" y="755698"/>
                  </a:lnTo>
                  <a:lnTo>
                    <a:pt x="1454807" y="776352"/>
                  </a:lnTo>
                  <a:lnTo>
                    <a:pt x="1494789" y="796687"/>
                  </a:lnTo>
                  <a:lnTo>
                    <a:pt x="1534454" y="816387"/>
                  </a:lnTo>
                  <a:lnTo>
                    <a:pt x="1574119" y="836405"/>
                  </a:lnTo>
                  <a:lnTo>
                    <a:pt x="1613784" y="855470"/>
                  </a:lnTo>
                  <a:lnTo>
                    <a:pt x="1654083" y="874852"/>
                  </a:lnTo>
                  <a:lnTo>
                    <a:pt x="1694066" y="893599"/>
                  </a:lnTo>
                  <a:lnTo>
                    <a:pt x="1734048" y="912028"/>
                  </a:lnTo>
                  <a:lnTo>
                    <a:pt x="1774664" y="930139"/>
                  </a:lnTo>
                  <a:lnTo>
                    <a:pt x="1814964" y="947933"/>
                  </a:lnTo>
                  <a:lnTo>
                    <a:pt x="1855264" y="965409"/>
                  </a:lnTo>
                  <a:lnTo>
                    <a:pt x="1896198" y="982885"/>
                  </a:lnTo>
                  <a:lnTo>
                    <a:pt x="1936815" y="999725"/>
                  </a:lnTo>
                  <a:lnTo>
                    <a:pt x="1977749" y="1016565"/>
                  </a:lnTo>
                  <a:lnTo>
                    <a:pt x="2018683" y="1032770"/>
                  </a:lnTo>
                  <a:lnTo>
                    <a:pt x="2059934" y="1049293"/>
                  </a:lnTo>
                  <a:lnTo>
                    <a:pt x="2101186" y="1064862"/>
                  </a:lnTo>
                  <a:lnTo>
                    <a:pt x="2142437" y="1080749"/>
                  </a:lnTo>
                  <a:lnTo>
                    <a:pt x="2184006" y="1095683"/>
                  </a:lnTo>
                  <a:lnTo>
                    <a:pt x="2225575" y="1110617"/>
                  </a:lnTo>
                  <a:lnTo>
                    <a:pt x="2267461" y="1125233"/>
                  </a:lnTo>
                  <a:lnTo>
                    <a:pt x="2309347" y="1139850"/>
                  </a:lnTo>
                  <a:lnTo>
                    <a:pt x="2351233" y="1153830"/>
                  </a:lnTo>
                  <a:lnTo>
                    <a:pt x="2393437" y="1167811"/>
                  </a:lnTo>
                  <a:lnTo>
                    <a:pt x="2435957" y="1181474"/>
                  </a:lnTo>
                  <a:lnTo>
                    <a:pt x="2478478" y="1194819"/>
                  </a:lnTo>
                  <a:lnTo>
                    <a:pt x="2520999" y="1207529"/>
                  </a:lnTo>
                  <a:lnTo>
                    <a:pt x="2563837" y="1220556"/>
                  </a:lnTo>
                  <a:lnTo>
                    <a:pt x="2606675" y="1233266"/>
                  </a:lnTo>
                  <a:lnTo>
                    <a:pt x="2415332" y="1938338"/>
                  </a:lnTo>
                  <a:lnTo>
                    <a:pt x="2366782" y="1924357"/>
                  </a:lnTo>
                  <a:lnTo>
                    <a:pt x="2318549" y="1910059"/>
                  </a:lnTo>
                  <a:lnTo>
                    <a:pt x="2270317" y="1895443"/>
                  </a:lnTo>
                  <a:lnTo>
                    <a:pt x="2222402" y="1880509"/>
                  </a:lnTo>
                  <a:lnTo>
                    <a:pt x="2174486" y="1865257"/>
                  </a:lnTo>
                  <a:lnTo>
                    <a:pt x="2126889" y="1849370"/>
                  </a:lnTo>
                  <a:lnTo>
                    <a:pt x="2079608" y="1833800"/>
                  </a:lnTo>
                  <a:lnTo>
                    <a:pt x="2032010" y="1817278"/>
                  </a:lnTo>
                  <a:lnTo>
                    <a:pt x="1984730" y="1800755"/>
                  </a:lnTo>
                  <a:lnTo>
                    <a:pt x="1937766" y="1783915"/>
                  </a:lnTo>
                  <a:lnTo>
                    <a:pt x="1890803" y="1766757"/>
                  </a:lnTo>
                  <a:lnTo>
                    <a:pt x="1844157" y="1749281"/>
                  </a:lnTo>
                  <a:lnTo>
                    <a:pt x="1797512" y="1731169"/>
                  </a:lnTo>
                  <a:lnTo>
                    <a:pt x="1751183" y="1713058"/>
                  </a:lnTo>
                  <a:lnTo>
                    <a:pt x="1704854" y="1694629"/>
                  </a:lnTo>
                  <a:lnTo>
                    <a:pt x="1658526" y="1675564"/>
                  </a:lnTo>
                  <a:lnTo>
                    <a:pt x="1612514" y="1656500"/>
                  </a:lnTo>
                  <a:lnTo>
                    <a:pt x="1566503" y="1636800"/>
                  </a:lnTo>
                  <a:lnTo>
                    <a:pt x="1520809" y="1617100"/>
                  </a:lnTo>
                  <a:lnTo>
                    <a:pt x="1475115" y="1596764"/>
                  </a:lnTo>
                  <a:lnTo>
                    <a:pt x="1429739" y="1576111"/>
                  </a:lnTo>
                  <a:lnTo>
                    <a:pt x="1384045" y="1555140"/>
                  </a:lnTo>
                  <a:lnTo>
                    <a:pt x="1338986" y="1534169"/>
                  </a:lnTo>
                  <a:lnTo>
                    <a:pt x="1293926" y="1512562"/>
                  </a:lnTo>
                  <a:lnTo>
                    <a:pt x="1248867" y="1490638"/>
                  </a:lnTo>
                  <a:lnTo>
                    <a:pt x="1204125" y="1468396"/>
                  </a:lnTo>
                  <a:lnTo>
                    <a:pt x="1159066" y="1446154"/>
                  </a:lnTo>
                  <a:lnTo>
                    <a:pt x="1114324" y="1422959"/>
                  </a:lnTo>
                  <a:lnTo>
                    <a:pt x="1069899" y="1399446"/>
                  </a:lnTo>
                  <a:lnTo>
                    <a:pt x="1025474" y="1376250"/>
                  </a:lnTo>
                  <a:lnTo>
                    <a:pt x="981050" y="1352102"/>
                  </a:lnTo>
                  <a:lnTo>
                    <a:pt x="936625" y="1327636"/>
                  </a:lnTo>
                  <a:lnTo>
                    <a:pt x="1297417" y="692150"/>
                  </a:lnTo>
                  <a:close/>
                  <a:moveTo>
                    <a:pt x="2337312" y="325877"/>
                  </a:moveTo>
                  <a:lnTo>
                    <a:pt x="2306540" y="337312"/>
                  </a:lnTo>
                  <a:lnTo>
                    <a:pt x="2313202" y="355098"/>
                  </a:lnTo>
                  <a:lnTo>
                    <a:pt x="2305271" y="358910"/>
                  </a:lnTo>
                  <a:lnTo>
                    <a:pt x="2297974" y="363356"/>
                  </a:lnTo>
                  <a:lnTo>
                    <a:pt x="2291312" y="367803"/>
                  </a:lnTo>
                  <a:lnTo>
                    <a:pt x="2285285" y="372250"/>
                  </a:lnTo>
                  <a:lnTo>
                    <a:pt x="2280209" y="376696"/>
                  </a:lnTo>
                  <a:lnTo>
                    <a:pt x="2275450" y="381778"/>
                  </a:lnTo>
                  <a:lnTo>
                    <a:pt x="2271644" y="386543"/>
                  </a:lnTo>
                  <a:lnTo>
                    <a:pt x="2268154" y="391625"/>
                  </a:lnTo>
                  <a:lnTo>
                    <a:pt x="2265299" y="396706"/>
                  </a:lnTo>
                  <a:lnTo>
                    <a:pt x="2263078" y="402106"/>
                  </a:lnTo>
                  <a:lnTo>
                    <a:pt x="2261809" y="407506"/>
                  </a:lnTo>
                  <a:lnTo>
                    <a:pt x="2261175" y="413223"/>
                  </a:lnTo>
                  <a:lnTo>
                    <a:pt x="2260540" y="418622"/>
                  </a:lnTo>
                  <a:lnTo>
                    <a:pt x="2261492" y="424657"/>
                  </a:lnTo>
                  <a:lnTo>
                    <a:pt x="2262444" y="431009"/>
                  </a:lnTo>
                  <a:lnTo>
                    <a:pt x="2264664" y="436727"/>
                  </a:lnTo>
                  <a:lnTo>
                    <a:pt x="2265933" y="440538"/>
                  </a:lnTo>
                  <a:lnTo>
                    <a:pt x="2267202" y="444032"/>
                  </a:lnTo>
                  <a:lnTo>
                    <a:pt x="2269106" y="447526"/>
                  </a:lnTo>
                  <a:lnTo>
                    <a:pt x="2271009" y="450702"/>
                  </a:lnTo>
                  <a:lnTo>
                    <a:pt x="2273230" y="453560"/>
                  </a:lnTo>
                  <a:lnTo>
                    <a:pt x="2275450" y="456419"/>
                  </a:lnTo>
                  <a:lnTo>
                    <a:pt x="2277671" y="458325"/>
                  </a:lnTo>
                  <a:lnTo>
                    <a:pt x="2280209" y="460866"/>
                  </a:lnTo>
                  <a:lnTo>
                    <a:pt x="2285285" y="464359"/>
                  </a:lnTo>
                  <a:lnTo>
                    <a:pt x="2290678" y="467536"/>
                  </a:lnTo>
                  <a:lnTo>
                    <a:pt x="2296388" y="469759"/>
                  </a:lnTo>
                  <a:lnTo>
                    <a:pt x="2301781" y="471347"/>
                  </a:lnTo>
                  <a:lnTo>
                    <a:pt x="2308761" y="472300"/>
                  </a:lnTo>
                  <a:lnTo>
                    <a:pt x="2318278" y="473253"/>
                  </a:lnTo>
                  <a:lnTo>
                    <a:pt x="2329698" y="474206"/>
                  </a:lnTo>
                  <a:lnTo>
                    <a:pt x="2343657" y="474841"/>
                  </a:lnTo>
                  <a:lnTo>
                    <a:pt x="2359519" y="475158"/>
                  </a:lnTo>
                  <a:lnTo>
                    <a:pt x="2372209" y="476111"/>
                  </a:lnTo>
                  <a:lnTo>
                    <a:pt x="2381726" y="477064"/>
                  </a:lnTo>
                  <a:lnTo>
                    <a:pt x="2387119" y="478017"/>
                  </a:lnTo>
                  <a:lnTo>
                    <a:pt x="2389340" y="478335"/>
                  </a:lnTo>
                  <a:lnTo>
                    <a:pt x="2390926" y="479288"/>
                  </a:lnTo>
                  <a:lnTo>
                    <a:pt x="2392829" y="480558"/>
                  </a:lnTo>
                  <a:lnTo>
                    <a:pt x="2394098" y="481828"/>
                  </a:lnTo>
                  <a:lnTo>
                    <a:pt x="2396002" y="483734"/>
                  </a:lnTo>
                  <a:lnTo>
                    <a:pt x="2396953" y="485640"/>
                  </a:lnTo>
                  <a:lnTo>
                    <a:pt x="2398222" y="488181"/>
                  </a:lnTo>
                  <a:lnTo>
                    <a:pt x="2399491" y="490722"/>
                  </a:lnTo>
                  <a:lnTo>
                    <a:pt x="2400443" y="493580"/>
                  </a:lnTo>
                  <a:lnTo>
                    <a:pt x="2400760" y="496439"/>
                  </a:lnTo>
                  <a:lnTo>
                    <a:pt x="2400760" y="499298"/>
                  </a:lnTo>
                  <a:lnTo>
                    <a:pt x="2400126" y="501839"/>
                  </a:lnTo>
                  <a:lnTo>
                    <a:pt x="2398540" y="503744"/>
                  </a:lnTo>
                  <a:lnTo>
                    <a:pt x="2396953" y="505650"/>
                  </a:lnTo>
                  <a:lnTo>
                    <a:pt x="2394415" y="507238"/>
                  </a:lnTo>
                  <a:lnTo>
                    <a:pt x="2391560" y="508826"/>
                  </a:lnTo>
                  <a:lnTo>
                    <a:pt x="2387753" y="509779"/>
                  </a:lnTo>
                  <a:lnTo>
                    <a:pt x="2384581" y="510097"/>
                  </a:lnTo>
                  <a:lnTo>
                    <a:pt x="2382360" y="509779"/>
                  </a:lnTo>
                  <a:lnTo>
                    <a:pt x="2380774" y="509461"/>
                  </a:lnTo>
                  <a:lnTo>
                    <a:pt x="2379822" y="508826"/>
                  </a:lnTo>
                  <a:lnTo>
                    <a:pt x="2378236" y="506603"/>
                  </a:lnTo>
                  <a:lnTo>
                    <a:pt x="2376016" y="503427"/>
                  </a:lnTo>
                  <a:lnTo>
                    <a:pt x="2373795" y="498980"/>
                  </a:lnTo>
                  <a:lnTo>
                    <a:pt x="2371574" y="493263"/>
                  </a:lnTo>
                  <a:lnTo>
                    <a:pt x="2368719" y="485640"/>
                  </a:lnTo>
                  <a:lnTo>
                    <a:pt x="2334140" y="498662"/>
                  </a:lnTo>
                  <a:lnTo>
                    <a:pt x="2299243" y="510732"/>
                  </a:lnTo>
                  <a:lnTo>
                    <a:pt x="2300830" y="516449"/>
                  </a:lnTo>
                  <a:lnTo>
                    <a:pt x="2301781" y="519943"/>
                  </a:lnTo>
                  <a:lnTo>
                    <a:pt x="2304002" y="525025"/>
                  </a:lnTo>
                  <a:lnTo>
                    <a:pt x="2306223" y="529154"/>
                  </a:lnTo>
                  <a:lnTo>
                    <a:pt x="2309078" y="533600"/>
                  </a:lnTo>
                  <a:lnTo>
                    <a:pt x="2312568" y="537094"/>
                  </a:lnTo>
                  <a:lnTo>
                    <a:pt x="2316057" y="539953"/>
                  </a:lnTo>
                  <a:lnTo>
                    <a:pt x="2320181" y="542811"/>
                  </a:lnTo>
                  <a:lnTo>
                    <a:pt x="2324940" y="545035"/>
                  </a:lnTo>
                  <a:lnTo>
                    <a:pt x="2329698" y="546623"/>
                  </a:lnTo>
                  <a:lnTo>
                    <a:pt x="2334774" y="548211"/>
                  </a:lnTo>
                  <a:lnTo>
                    <a:pt x="2340485" y="548846"/>
                  </a:lnTo>
                  <a:lnTo>
                    <a:pt x="2346829" y="549164"/>
                  </a:lnTo>
                  <a:lnTo>
                    <a:pt x="2353174" y="548846"/>
                  </a:lnTo>
                  <a:lnTo>
                    <a:pt x="2360154" y="548211"/>
                  </a:lnTo>
                  <a:lnTo>
                    <a:pt x="2367450" y="546940"/>
                  </a:lnTo>
                  <a:lnTo>
                    <a:pt x="2375381" y="545670"/>
                  </a:lnTo>
                  <a:lnTo>
                    <a:pt x="2383312" y="543447"/>
                  </a:lnTo>
                  <a:lnTo>
                    <a:pt x="2389022" y="558375"/>
                  </a:lnTo>
                  <a:lnTo>
                    <a:pt x="2421381" y="545988"/>
                  </a:lnTo>
                  <a:lnTo>
                    <a:pt x="2415353" y="531377"/>
                  </a:lnTo>
                  <a:lnTo>
                    <a:pt x="2423602" y="527248"/>
                  </a:lnTo>
                  <a:lnTo>
                    <a:pt x="2431533" y="523119"/>
                  </a:lnTo>
                  <a:lnTo>
                    <a:pt x="2438512" y="518672"/>
                  </a:lnTo>
                  <a:lnTo>
                    <a:pt x="2444222" y="514226"/>
                  </a:lnTo>
                  <a:lnTo>
                    <a:pt x="2449932" y="509779"/>
                  </a:lnTo>
                  <a:lnTo>
                    <a:pt x="2455008" y="505650"/>
                  </a:lnTo>
                  <a:lnTo>
                    <a:pt x="2459450" y="500568"/>
                  </a:lnTo>
                  <a:lnTo>
                    <a:pt x="2462939" y="496121"/>
                  </a:lnTo>
                  <a:lnTo>
                    <a:pt x="2465477" y="491675"/>
                  </a:lnTo>
                  <a:lnTo>
                    <a:pt x="2467698" y="486593"/>
                  </a:lnTo>
                  <a:lnTo>
                    <a:pt x="2469284" y="481828"/>
                  </a:lnTo>
                  <a:lnTo>
                    <a:pt x="2470553" y="477064"/>
                  </a:lnTo>
                  <a:lnTo>
                    <a:pt x="2470553" y="471982"/>
                  </a:lnTo>
                  <a:lnTo>
                    <a:pt x="2470236" y="466900"/>
                  </a:lnTo>
                  <a:lnTo>
                    <a:pt x="2468967" y="461818"/>
                  </a:lnTo>
                  <a:lnTo>
                    <a:pt x="2467381" y="456737"/>
                  </a:lnTo>
                  <a:lnTo>
                    <a:pt x="2465477" y="453243"/>
                  </a:lnTo>
                  <a:lnTo>
                    <a:pt x="2463891" y="450067"/>
                  </a:lnTo>
                  <a:lnTo>
                    <a:pt x="2461988" y="446890"/>
                  </a:lnTo>
                  <a:lnTo>
                    <a:pt x="2459767" y="444032"/>
                  </a:lnTo>
                  <a:lnTo>
                    <a:pt x="2457546" y="441491"/>
                  </a:lnTo>
                  <a:lnTo>
                    <a:pt x="2454691" y="438950"/>
                  </a:lnTo>
                  <a:lnTo>
                    <a:pt x="2451836" y="436409"/>
                  </a:lnTo>
                  <a:lnTo>
                    <a:pt x="2448981" y="434503"/>
                  </a:lnTo>
                  <a:lnTo>
                    <a:pt x="2442636" y="431009"/>
                  </a:lnTo>
                  <a:lnTo>
                    <a:pt x="2435974" y="428151"/>
                  </a:lnTo>
                  <a:lnTo>
                    <a:pt x="2429312" y="425927"/>
                  </a:lnTo>
                  <a:lnTo>
                    <a:pt x="2422650" y="424657"/>
                  </a:lnTo>
                  <a:lnTo>
                    <a:pt x="2414402" y="424022"/>
                  </a:lnTo>
                  <a:lnTo>
                    <a:pt x="2403298" y="422751"/>
                  </a:lnTo>
                  <a:lnTo>
                    <a:pt x="2372843" y="421481"/>
                  </a:lnTo>
                  <a:lnTo>
                    <a:pt x="2362691" y="420846"/>
                  </a:lnTo>
                  <a:lnTo>
                    <a:pt x="2358567" y="420210"/>
                  </a:lnTo>
                  <a:lnTo>
                    <a:pt x="2355078" y="419257"/>
                  </a:lnTo>
                  <a:lnTo>
                    <a:pt x="2351905" y="418622"/>
                  </a:lnTo>
                  <a:lnTo>
                    <a:pt x="2349050" y="417669"/>
                  </a:lnTo>
                  <a:lnTo>
                    <a:pt x="2347147" y="416717"/>
                  </a:lnTo>
                  <a:lnTo>
                    <a:pt x="2345243" y="415128"/>
                  </a:lnTo>
                  <a:lnTo>
                    <a:pt x="2342705" y="411635"/>
                  </a:lnTo>
                  <a:lnTo>
                    <a:pt x="2339850" y="407188"/>
                  </a:lnTo>
                  <a:lnTo>
                    <a:pt x="2336678" y="401153"/>
                  </a:lnTo>
                  <a:lnTo>
                    <a:pt x="2333823" y="393848"/>
                  </a:lnTo>
                  <a:lnTo>
                    <a:pt x="2332871" y="390672"/>
                  </a:lnTo>
                  <a:lnTo>
                    <a:pt x="2332554" y="388448"/>
                  </a:lnTo>
                  <a:lnTo>
                    <a:pt x="2332871" y="385590"/>
                  </a:lnTo>
                  <a:lnTo>
                    <a:pt x="2333505" y="383366"/>
                  </a:lnTo>
                  <a:lnTo>
                    <a:pt x="2334774" y="381461"/>
                  </a:lnTo>
                  <a:lnTo>
                    <a:pt x="2336995" y="379237"/>
                  </a:lnTo>
                  <a:lnTo>
                    <a:pt x="2339533" y="377967"/>
                  </a:lnTo>
                  <a:lnTo>
                    <a:pt x="2342705" y="376379"/>
                  </a:lnTo>
                  <a:lnTo>
                    <a:pt x="2346512" y="375108"/>
                  </a:lnTo>
                  <a:lnTo>
                    <a:pt x="2349685" y="375108"/>
                  </a:lnTo>
                  <a:lnTo>
                    <a:pt x="2350954" y="375108"/>
                  </a:lnTo>
                  <a:lnTo>
                    <a:pt x="2352223" y="375426"/>
                  </a:lnTo>
                  <a:lnTo>
                    <a:pt x="2353492" y="376061"/>
                  </a:lnTo>
                  <a:lnTo>
                    <a:pt x="2354443" y="377332"/>
                  </a:lnTo>
                  <a:lnTo>
                    <a:pt x="2356664" y="379873"/>
                  </a:lnTo>
                  <a:lnTo>
                    <a:pt x="2358885" y="384637"/>
                  </a:lnTo>
                  <a:lnTo>
                    <a:pt x="2362057" y="391307"/>
                  </a:lnTo>
                  <a:lnTo>
                    <a:pt x="2365229" y="399565"/>
                  </a:lnTo>
                  <a:lnTo>
                    <a:pt x="2369671" y="410999"/>
                  </a:lnTo>
                  <a:lnTo>
                    <a:pt x="2403615" y="397659"/>
                  </a:lnTo>
                  <a:lnTo>
                    <a:pt x="2436926" y="384637"/>
                  </a:lnTo>
                  <a:lnTo>
                    <a:pt x="2433436" y="375426"/>
                  </a:lnTo>
                  <a:lnTo>
                    <a:pt x="2429946" y="368121"/>
                  </a:lnTo>
                  <a:lnTo>
                    <a:pt x="2426457" y="361768"/>
                  </a:lnTo>
                  <a:lnTo>
                    <a:pt x="2422333" y="356051"/>
                  </a:lnTo>
                  <a:lnTo>
                    <a:pt x="2420429" y="353510"/>
                  </a:lnTo>
                  <a:lnTo>
                    <a:pt x="2417891" y="351287"/>
                  </a:lnTo>
                  <a:lnTo>
                    <a:pt x="2415671" y="349381"/>
                  </a:lnTo>
                  <a:lnTo>
                    <a:pt x="2412815" y="347158"/>
                  </a:lnTo>
                  <a:lnTo>
                    <a:pt x="2410595" y="345570"/>
                  </a:lnTo>
                  <a:lnTo>
                    <a:pt x="2407740" y="343982"/>
                  </a:lnTo>
                  <a:lnTo>
                    <a:pt x="2405202" y="343029"/>
                  </a:lnTo>
                  <a:lnTo>
                    <a:pt x="2402029" y="341758"/>
                  </a:lnTo>
                  <a:lnTo>
                    <a:pt x="2399491" y="340805"/>
                  </a:lnTo>
                  <a:lnTo>
                    <a:pt x="2396319" y="340170"/>
                  </a:lnTo>
                  <a:lnTo>
                    <a:pt x="2389974" y="339217"/>
                  </a:lnTo>
                  <a:lnTo>
                    <a:pt x="2383629" y="338900"/>
                  </a:lnTo>
                  <a:lnTo>
                    <a:pt x="2377284" y="338582"/>
                  </a:lnTo>
                  <a:lnTo>
                    <a:pt x="2370940" y="338900"/>
                  </a:lnTo>
                  <a:lnTo>
                    <a:pt x="2364278" y="339535"/>
                  </a:lnTo>
                  <a:lnTo>
                    <a:pt x="2357616" y="340488"/>
                  </a:lnTo>
                  <a:lnTo>
                    <a:pt x="2350954" y="342394"/>
                  </a:lnTo>
                  <a:lnTo>
                    <a:pt x="2344292" y="343982"/>
                  </a:lnTo>
                  <a:lnTo>
                    <a:pt x="2337312" y="325877"/>
                  </a:lnTo>
                  <a:close/>
                  <a:moveTo>
                    <a:pt x="2259588" y="275058"/>
                  </a:moveTo>
                  <a:lnTo>
                    <a:pt x="2219933" y="289351"/>
                  </a:lnTo>
                  <a:lnTo>
                    <a:pt x="2179961" y="303326"/>
                  </a:lnTo>
                  <a:lnTo>
                    <a:pt x="2139672" y="316984"/>
                  </a:lnTo>
                  <a:lnTo>
                    <a:pt x="2099700" y="329689"/>
                  </a:lnTo>
                  <a:lnTo>
                    <a:pt x="2059727" y="342394"/>
                  </a:lnTo>
                  <a:lnTo>
                    <a:pt x="2019121" y="354463"/>
                  </a:lnTo>
                  <a:lnTo>
                    <a:pt x="1978514" y="366533"/>
                  </a:lnTo>
                  <a:lnTo>
                    <a:pt x="1937590" y="377967"/>
                  </a:lnTo>
                  <a:lnTo>
                    <a:pt x="1937907" y="378285"/>
                  </a:lnTo>
                  <a:lnTo>
                    <a:pt x="1939493" y="384637"/>
                  </a:lnTo>
                  <a:lnTo>
                    <a:pt x="1940128" y="390672"/>
                  </a:lnTo>
                  <a:lnTo>
                    <a:pt x="1940128" y="397024"/>
                  </a:lnTo>
                  <a:lnTo>
                    <a:pt x="1939493" y="403059"/>
                  </a:lnTo>
                  <a:lnTo>
                    <a:pt x="1938542" y="409094"/>
                  </a:lnTo>
                  <a:lnTo>
                    <a:pt x="1936638" y="414811"/>
                  </a:lnTo>
                  <a:lnTo>
                    <a:pt x="1934100" y="420528"/>
                  </a:lnTo>
                  <a:lnTo>
                    <a:pt x="1931562" y="425610"/>
                  </a:lnTo>
                  <a:lnTo>
                    <a:pt x="1928390" y="431009"/>
                  </a:lnTo>
                  <a:lnTo>
                    <a:pt x="1924583" y="435456"/>
                  </a:lnTo>
                  <a:lnTo>
                    <a:pt x="1919824" y="439903"/>
                  </a:lnTo>
                  <a:lnTo>
                    <a:pt x="1915383" y="443714"/>
                  </a:lnTo>
                  <a:lnTo>
                    <a:pt x="1910307" y="447208"/>
                  </a:lnTo>
                  <a:lnTo>
                    <a:pt x="1904597" y="450384"/>
                  </a:lnTo>
                  <a:lnTo>
                    <a:pt x="1898569" y="452925"/>
                  </a:lnTo>
                  <a:lnTo>
                    <a:pt x="1892542" y="454513"/>
                  </a:lnTo>
                  <a:lnTo>
                    <a:pt x="1891590" y="454831"/>
                  </a:lnTo>
                  <a:lnTo>
                    <a:pt x="1955038" y="703844"/>
                  </a:lnTo>
                  <a:lnTo>
                    <a:pt x="1955673" y="703209"/>
                  </a:lnTo>
                  <a:lnTo>
                    <a:pt x="1962652" y="701939"/>
                  </a:lnTo>
                  <a:lnTo>
                    <a:pt x="1969314" y="701303"/>
                  </a:lnTo>
                  <a:lnTo>
                    <a:pt x="1976293" y="700986"/>
                  </a:lnTo>
                  <a:lnTo>
                    <a:pt x="1982955" y="701303"/>
                  </a:lnTo>
                  <a:lnTo>
                    <a:pt x="1989300" y="702256"/>
                  </a:lnTo>
                  <a:lnTo>
                    <a:pt x="1995645" y="704162"/>
                  </a:lnTo>
                  <a:lnTo>
                    <a:pt x="2001355" y="706068"/>
                  </a:lnTo>
                  <a:lnTo>
                    <a:pt x="2007383" y="708609"/>
                  </a:lnTo>
                  <a:lnTo>
                    <a:pt x="2012776" y="711785"/>
                  </a:lnTo>
                  <a:lnTo>
                    <a:pt x="2017852" y="715279"/>
                  </a:lnTo>
                  <a:lnTo>
                    <a:pt x="2022293" y="719408"/>
                  </a:lnTo>
                  <a:lnTo>
                    <a:pt x="2026417" y="723854"/>
                  </a:lnTo>
                  <a:lnTo>
                    <a:pt x="2030541" y="728936"/>
                  </a:lnTo>
                  <a:lnTo>
                    <a:pt x="2033396" y="734018"/>
                  </a:lnTo>
                  <a:lnTo>
                    <a:pt x="2036252" y="740053"/>
                  </a:lnTo>
                  <a:lnTo>
                    <a:pt x="2038472" y="745770"/>
                  </a:lnTo>
                  <a:lnTo>
                    <a:pt x="2039107" y="749582"/>
                  </a:lnTo>
                  <a:lnTo>
                    <a:pt x="2083838" y="736877"/>
                  </a:lnTo>
                  <a:lnTo>
                    <a:pt x="2127934" y="723537"/>
                  </a:lnTo>
                  <a:lnTo>
                    <a:pt x="2172347" y="709879"/>
                  </a:lnTo>
                  <a:lnTo>
                    <a:pt x="2216444" y="695904"/>
                  </a:lnTo>
                  <a:lnTo>
                    <a:pt x="2260223" y="681611"/>
                  </a:lnTo>
                  <a:lnTo>
                    <a:pt x="2304319" y="667318"/>
                  </a:lnTo>
                  <a:lnTo>
                    <a:pt x="2348098" y="652390"/>
                  </a:lnTo>
                  <a:lnTo>
                    <a:pt x="2391560" y="637144"/>
                  </a:lnTo>
                  <a:lnTo>
                    <a:pt x="2383947" y="636827"/>
                  </a:lnTo>
                  <a:lnTo>
                    <a:pt x="2376016" y="635874"/>
                  </a:lnTo>
                  <a:lnTo>
                    <a:pt x="2368719" y="634921"/>
                  </a:lnTo>
                  <a:lnTo>
                    <a:pt x="2361105" y="633333"/>
                  </a:lnTo>
                  <a:lnTo>
                    <a:pt x="2353809" y="631427"/>
                  </a:lnTo>
                  <a:lnTo>
                    <a:pt x="2346512" y="629839"/>
                  </a:lnTo>
                  <a:lnTo>
                    <a:pt x="2339533" y="627298"/>
                  </a:lnTo>
                  <a:lnTo>
                    <a:pt x="2332554" y="624440"/>
                  </a:lnTo>
                  <a:lnTo>
                    <a:pt x="2325892" y="621581"/>
                  </a:lnTo>
                  <a:lnTo>
                    <a:pt x="2319230" y="618087"/>
                  </a:lnTo>
                  <a:lnTo>
                    <a:pt x="2312568" y="614593"/>
                  </a:lnTo>
                  <a:lnTo>
                    <a:pt x="2306223" y="611100"/>
                  </a:lnTo>
                  <a:lnTo>
                    <a:pt x="2300195" y="606970"/>
                  </a:lnTo>
                  <a:lnTo>
                    <a:pt x="2294168" y="602841"/>
                  </a:lnTo>
                  <a:lnTo>
                    <a:pt x="2288140" y="598395"/>
                  </a:lnTo>
                  <a:lnTo>
                    <a:pt x="2282747" y="593313"/>
                  </a:lnTo>
                  <a:lnTo>
                    <a:pt x="2277037" y="588549"/>
                  </a:lnTo>
                  <a:lnTo>
                    <a:pt x="2271961" y="583467"/>
                  </a:lnTo>
                  <a:lnTo>
                    <a:pt x="2266568" y="578067"/>
                  </a:lnTo>
                  <a:lnTo>
                    <a:pt x="2261809" y="572668"/>
                  </a:lnTo>
                  <a:lnTo>
                    <a:pt x="2256733" y="566950"/>
                  </a:lnTo>
                  <a:lnTo>
                    <a:pt x="2252292" y="560916"/>
                  </a:lnTo>
                  <a:lnTo>
                    <a:pt x="2248168" y="554881"/>
                  </a:lnTo>
                  <a:lnTo>
                    <a:pt x="2244044" y="548528"/>
                  </a:lnTo>
                  <a:lnTo>
                    <a:pt x="2239920" y="542176"/>
                  </a:lnTo>
                  <a:lnTo>
                    <a:pt x="2236113" y="535506"/>
                  </a:lnTo>
                  <a:lnTo>
                    <a:pt x="2232623" y="528836"/>
                  </a:lnTo>
                  <a:lnTo>
                    <a:pt x="2229133" y="522166"/>
                  </a:lnTo>
                  <a:lnTo>
                    <a:pt x="2225961" y="515178"/>
                  </a:lnTo>
                  <a:lnTo>
                    <a:pt x="2223106" y="508509"/>
                  </a:lnTo>
                  <a:lnTo>
                    <a:pt x="2220251" y="500886"/>
                  </a:lnTo>
                  <a:lnTo>
                    <a:pt x="2217713" y="493898"/>
                  </a:lnTo>
                  <a:lnTo>
                    <a:pt x="2215492" y="485640"/>
                  </a:lnTo>
                  <a:lnTo>
                    <a:pt x="2212954" y="477699"/>
                  </a:lnTo>
                  <a:lnTo>
                    <a:pt x="2210734" y="469441"/>
                  </a:lnTo>
                  <a:lnTo>
                    <a:pt x="2209465" y="461183"/>
                  </a:lnTo>
                  <a:lnTo>
                    <a:pt x="2207878" y="453243"/>
                  </a:lnTo>
                  <a:lnTo>
                    <a:pt x="2206609" y="444985"/>
                  </a:lnTo>
                  <a:lnTo>
                    <a:pt x="2205658" y="436727"/>
                  </a:lnTo>
                  <a:lnTo>
                    <a:pt x="2205023" y="429104"/>
                  </a:lnTo>
                  <a:lnTo>
                    <a:pt x="2204706" y="421163"/>
                  </a:lnTo>
                  <a:lnTo>
                    <a:pt x="2204706" y="413223"/>
                  </a:lnTo>
                  <a:lnTo>
                    <a:pt x="2204706" y="405600"/>
                  </a:lnTo>
                  <a:lnTo>
                    <a:pt x="2205023" y="397659"/>
                  </a:lnTo>
                  <a:lnTo>
                    <a:pt x="2205658" y="390036"/>
                  </a:lnTo>
                  <a:lnTo>
                    <a:pt x="2206292" y="382414"/>
                  </a:lnTo>
                  <a:lnTo>
                    <a:pt x="2207244" y="375108"/>
                  </a:lnTo>
                  <a:lnTo>
                    <a:pt x="2208830" y="367803"/>
                  </a:lnTo>
                  <a:lnTo>
                    <a:pt x="2210099" y="360816"/>
                  </a:lnTo>
                  <a:lnTo>
                    <a:pt x="2212320" y="353828"/>
                  </a:lnTo>
                  <a:lnTo>
                    <a:pt x="2213906" y="346840"/>
                  </a:lnTo>
                  <a:lnTo>
                    <a:pt x="2216444" y="340170"/>
                  </a:lnTo>
                  <a:lnTo>
                    <a:pt x="2218982" y="333500"/>
                  </a:lnTo>
                  <a:lnTo>
                    <a:pt x="2221202" y="327465"/>
                  </a:lnTo>
                  <a:lnTo>
                    <a:pt x="2224375" y="321113"/>
                  </a:lnTo>
                  <a:lnTo>
                    <a:pt x="2227547" y="315078"/>
                  </a:lnTo>
                  <a:lnTo>
                    <a:pt x="2230720" y="309679"/>
                  </a:lnTo>
                  <a:lnTo>
                    <a:pt x="2234209" y="303962"/>
                  </a:lnTo>
                  <a:lnTo>
                    <a:pt x="2238016" y="298244"/>
                  </a:lnTo>
                  <a:lnTo>
                    <a:pt x="2241823" y="293163"/>
                  </a:lnTo>
                  <a:lnTo>
                    <a:pt x="2245947" y="288398"/>
                  </a:lnTo>
                  <a:lnTo>
                    <a:pt x="2250388" y="283634"/>
                  </a:lnTo>
                  <a:lnTo>
                    <a:pt x="2254830" y="279187"/>
                  </a:lnTo>
                  <a:lnTo>
                    <a:pt x="2259588" y="275058"/>
                  </a:lnTo>
                  <a:close/>
                  <a:moveTo>
                    <a:pt x="2637421" y="114660"/>
                  </a:moveTo>
                  <a:lnTo>
                    <a:pt x="2599352" y="132765"/>
                  </a:lnTo>
                  <a:lnTo>
                    <a:pt x="2561601" y="150551"/>
                  </a:lnTo>
                  <a:lnTo>
                    <a:pt x="2523849" y="167703"/>
                  </a:lnTo>
                  <a:lnTo>
                    <a:pt x="2485463" y="184537"/>
                  </a:lnTo>
                  <a:lnTo>
                    <a:pt x="2447077" y="201053"/>
                  </a:lnTo>
                  <a:lnTo>
                    <a:pt x="2408374" y="216934"/>
                  </a:lnTo>
                  <a:lnTo>
                    <a:pt x="2369671" y="233133"/>
                  </a:lnTo>
                  <a:lnTo>
                    <a:pt x="2330650" y="248061"/>
                  </a:lnTo>
                  <a:lnTo>
                    <a:pt x="2336995" y="248378"/>
                  </a:lnTo>
                  <a:lnTo>
                    <a:pt x="2343340" y="248696"/>
                  </a:lnTo>
                  <a:lnTo>
                    <a:pt x="2349685" y="249331"/>
                  </a:lnTo>
                  <a:lnTo>
                    <a:pt x="2355712" y="250284"/>
                  </a:lnTo>
                  <a:lnTo>
                    <a:pt x="2362374" y="251554"/>
                  </a:lnTo>
                  <a:lnTo>
                    <a:pt x="2368719" y="253143"/>
                  </a:lnTo>
                  <a:lnTo>
                    <a:pt x="2375064" y="255048"/>
                  </a:lnTo>
                  <a:lnTo>
                    <a:pt x="2381409" y="257272"/>
                  </a:lnTo>
                  <a:lnTo>
                    <a:pt x="2387436" y="259495"/>
                  </a:lnTo>
                  <a:lnTo>
                    <a:pt x="2393781" y="262353"/>
                  </a:lnTo>
                  <a:lnTo>
                    <a:pt x="2400126" y="265212"/>
                  </a:lnTo>
                  <a:lnTo>
                    <a:pt x="2405836" y="268706"/>
                  </a:lnTo>
                  <a:lnTo>
                    <a:pt x="2412181" y="272200"/>
                  </a:lnTo>
                  <a:lnTo>
                    <a:pt x="2418208" y="276011"/>
                  </a:lnTo>
                  <a:lnTo>
                    <a:pt x="2424236" y="280140"/>
                  </a:lnTo>
                  <a:lnTo>
                    <a:pt x="2429946" y="284269"/>
                  </a:lnTo>
                  <a:lnTo>
                    <a:pt x="2435974" y="289034"/>
                  </a:lnTo>
                  <a:lnTo>
                    <a:pt x="2441684" y="293798"/>
                  </a:lnTo>
                  <a:lnTo>
                    <a:pt x="2447077" y="299197"/>
                  </a:lnTo>
                  <a:lnTo>
                    <a:pt x="2452788" y="304279"/>
                  </a:lnTo>
                  <a:lnTo>
                    <a:pt x="2457863" y="309996"/>
                  </a:lnTo>
                  <a:lnTo>
                    <a:pt x="2463257" y="315714"/>
                  </a:lnTo>
                  <a:lnTo>
                    <a:pt x="2468015" y="321748"/>
                  </a:lnTo>
                  <a:lnTo>
                    <a:pt x="2472774" y="328101"/>
                  </a:lnTo>
                  <a:lnTo>
                    <a:pt x="2477850" y="334453"/>
                  </a:lnTo>
                  <a:lnTo>
                    <a:pt x="2482291" y="340805"/>
                  </a:lnTo>
                  <a:lnTo>
                    <a:pt x="2486732" y="347793"/>
                  </a:lnTo>
                  <a:lnTo>
                    <a:pt x="2490856" y="354781"/>
                  </a:lnTo>
                  <a:lnTo>
                    <a:pt x="2495298" y="362086"/>
                  </a:lnTo>
                  <a:lnTo>
                    <a:pt x="2499105" y="370026"/>
                  </a:lnTo>
                  <a:lnTo>
                    <a:pt x="2502912" y="377332"/>
                  </a:lnTo>
                  <a:lnTo>
                    <a:pt x="2506401" y="385272"/>
                  </a:lnTo>
                  <a:lnTo>
                    <a:pt x="2509256" y="392260"/>
                  </a:lnTo>
                  <a:lnTo>
                    <a:pt x="2511794" y="399565"/>
                  </a:lnTo>
                  <a:lnTo>
                    <a:pt x="2514015" y="406553"/>
                  </a:lnTo>
                  <a:lnTo>
                    <a:pt x="2516553" y="413858"/>
                  </a:lnTo>
                  <a:lnTo>
                    <a:pt x="2518139" y="421163"/>
                  </a:lnTo>
                  <a:lnTo>
                    <a:pt x="2520042" y="428468"/>
                  </a:lnTo>
                  <a:lnTo>
                    <a:pt x="2521311" y="436091"/>
                  </a:lnTo>
                  <a:lnTo>
                    <a:pt x="2522580" y="443397"/>
                  </a:lnTo>
                  <a:lnTo>
                    <a:pt x="2523849" y="450702"/>
                  </a:lnTo>
                  <a:lnTo>
                    <a:pt x="2524484" y="458325"/>
                  </a:lnTo>
                  <a:lnTo>
                    <a:pt x="2524801" y="465948"/>
                  </a:lnTo>
                  <a:lnTo>
                    <a:pt x="2525118" y="473570"/>
                  </a:lnTo>
                  <a:lnTo>
                    <a:pt x="2525118" y="480876"/>
                  </a:lnTo>
                  <a:lnTo>
                    <a:pt x="2524801" y="488181"/>
                  </a:lnTo>
                  <a:lnTo>
                    <a:pt x="2524167" y="495486"/>
                  </a:lnTo>
                  <a:lnTo>
                    <a:pt x="2523215" y="502791"/>
                  </a:lnTo>
                  <a:lnTo>
                    <a:pt x="2521946" y="510097"/>
                  </a:lnTo>
                  <a:lnTo>
                    <a:pt x="2520677" y="517402"/>
                  </a:lnTo>
                  <a:lnTo>
                    <a:pt x="2518774" y="524389"/>
                  </a:lnTo>
                  <a:lnTo>
                    <a:pt x="2516870" y="531695"/>
                  </a:lnTo>
                  <a:lnTo>
                    <a:pt x="2514649" y="538682"/>
                  </a:lnTo>
                  <a:lnTo>
                    <a:pt x="2512112" y="545670"/>
                  </a:lnTo>
                  <a:lnTo>
                    <a:pt x="2509256" y="552340"/>
                  </a:lnTo>
                  <a:lnTo>
                    <a:pt x="2506084" y="559010"/>
                  </a:lnTo>
                  <a:lnTo>
                    <a:pt x="2502594" y="565680"/>
                  </a:lnTo>
                  <a:lnTo>
                    <a:pt x="2499105" y="572032"/>
                  </a:lnTo>
                  <a:lnTo>
                    <a:pt x="2494980" y="578385"/>
                  </a:lnTo>
                  <a:lnTo>
                    <a:pt x="2490222" y="584737"/>
                  </a:lnTo>
                  <a:lnTo>
                    <a:pt x="2485781" y="590772"/>
                  </a:lnTo>
                  <a:lnTo>
                    <a:pt x="2481022" y="596489"/>
                  </a:lnTo>
                  <a:lnTo>
                    <a:pt x="2475312" y="602206"/>
                  </a:lnTo>
                  <a:lnTo>
                    <a:pt x="2469601" y="607923"/>
                  </a:lnTo>
                  <a:lnTo>
                    <a:pt x="2512112" y="590454"/>
                  </a:lnTo>
                  <a:lnTo>
                    <a:pt x="2554622" y="572985"/>
                  </a:lnTo>
                  <a:lnTo>
                    <a:pt x="2596815" y="555199"/>
                  </a:lnTo>
                  <a:lnTo>
                    <a:pt x="2639008" y="537094"/>
                  </a:lnTo>
                  <a:lnTo>
                    <a:pt x="2680883" y="518355"/>
                  </a:lnTo>
                  <a:lnTo>
                    <a:pt x="2722759" y="499615"/>
                  </a:lnTo>
                  <a:lnTo>
                    <a:pt x="2764634" y="480558"/>
                  </a:lnTo>
                  <a:lnTo>
                    <a:pt x="2805876" y="460866"/>
                  </a:lnTo>
                  <a:lnTo>
                    <a:pt x="2803972" y="457372"/>
                  </a:lnTo>
                  <a:lnTo>
                    <a:pt x="2801434" y="451655"/>
                  </a:lnTo>
                  <a:lnTo>
                    <a:pt x="2799848" y="445620"/>
                  </a:lnTo>
                  <a:lnTo>
                    <a:pt x="2798579" y="439585"/>
                  </a:lnTo>
                  <a:lnTo>
                    <a:pt x="2798262" y="433233"/>
                  </a:lnTo>
                  <a:lnTo>
                    <a:pt x="2798579" y="427198"/>
                  </a:lnTo>
                  <a:lnTo>
                    <a:pt x="2799214" y="421163"/>
                  </a:lnTo>
                  <a:lnTo>
                    <a:pt x="2800800" y="414811"/>
                  </a:lnTo>
                  <a:lnTo>
                    <a:pt x="2802703" y="409411"/>
                  </a:lnTo>
                  <a:lnTo>
                    <a:pt x="2805241" y="403377"/>
                  </a:lnTo>
                  <a:lnTo>
                    <a:pt x="2808414" y="397659"/>
                  </a:lnTo>
                  <a:lnTo>
                    <a:pt x="2812220" y="392577"/>
                  </a:lnTo>
                  <a:lnTo>
                    <a:pt x="2816345" y="387813"/>
                  </a:lnTo>
                  <a:lnTo>
                    <a:pt x="2821103" y="382731"/>
                  </a:lnTo>
                  <a:lnTo>
                    <a:pt x="2826179" y="378602"/>
                  </a:lnTo>
                  <a:lnTo>
                    <a:pt x="2831889" y="374473"/>
                  </a:lnTo>
                  <a:lnTo>
                    <a:pt x="2837917" y="371297"/>
                  </a:lnTo>
                  <a:lnTo>
                    <a:pt x="2841724" y="369391"/>
                  </a:lnTo>
                  <a:lnTo>
                    <a:pt x="2725614" y="140388"/>
                  </a:lnTo>
                  <a:lnTo>
                    <a:pt x="2722124" y="141976"/>
                  </a:lnTo>
                  <a:lnTo>
                    <a:pt x="2716097" y="144834"/>
                  </a:lnTo>
                  <a:lnTo>
                    <a:pt x="2710069" y="147058"/>
                  </a:lnTo>
                  <a:lnTo>
                    <a:pt x="2704042" y="148328"/>
                  </a:lnTo>
                  <a:lnTo>
                    <a:pt x="2697697" y="148963"/>
                  </a:lnTo>
                  <a:lnTo>
                    <a:pt x="2691669" y="149281"/>
                  </a:lnTo>
                  <a:lnTo>
                    <a:pt x="2685324" y="148646"/>
                  </a:lnTo>
                  <a:lnTo>
                    <a:pt x="2679614" y="147693"/>
                  </a:lnTo>
                  <a:lnTo>
                    <a:pt x="2673587" y="146422"/>
                  </a:lnTo>
                  <a:lnTo>
                    <a:pt x="2667876" y="144199"/>
                  </a:lnTo>
                  <a:lnTo>
                    <a:pt x="2662483" y="141341"/>
                  </a:lnTo>
                  <a:lnTo>
                    <a:pt x="2657407" y="138164"/>
                  </a:lnTo>
                  <a:lnTo>
                    <a:pt x="2652649" y="134353"/>
                  </a:lnTo>
                  <a:lnTo>
                    <a:pt x="2648207" y="130224"/>
                  </a:lnTo>
                  <a:lnTo>
                    <a:pt x="2644083" y="125777"/>
                  </a:lnTo>
                  <a:lnTo>
                    <a:pt x="2640594" y="120378"/>
                  </a:lnTo>
                  <a:lnTo>
                    <a:pt x="2637421" y="114978"/>
                  </a:lnTo>
                  <a:lnTo>
                    <a:pt x="2637421" y="114660"/>
                  </a:lnTo>
                  <a:close/>
                  <a:moveTo>
                    <a:pt x="2724345" y="0"/>
                  </a:moveTo>
                  <a:lnTo>
                    <a:pt x="2962275" y="451019"/>
                  </a:lnTo>
                  <a:lnTo>
                    <a:pt x="2931186" y="467218"/>
                  </a:lnTo>
                  <a:lnTo>
                    <a:pt x="2899779" y="482781"/>
                  </a:lnTo>
                  <a:lnTo>
                    <a:pt x="2868055" y="498345"/>
                  </a:lnTo>
                  <a:lnTo>
                    <a:pt x="2836331" y="513590"/>
                  </a:lnTo>
                  <a:lnTo>
                    <a:pt x="2804924" y="528518"/>
                  </a:lnTo>
                  <a:lnTo>
                    <a:pt x="2773200" y="543129"/>
                  </a:lnTo>
                  <a:lnTo>
                    <a:pt x="2741159" y="557739"/>
                  </a:lnTo>
                  <a:lnTo>
                    <a:pt x="2709435" y="572032"/>
                  </a:lnTo>
                  <a:lnTo>
                    <a:pt x="2677394" y="586008"/>
                  </a:lnTo>
                  <a:lnTo>
                    <a:pt x="2645352" y="599983"/>
                  </a:lnTo>
                  <a:lnTo>
                    <a:pt x="2613311" y="613640"/>
                  </a:lnTo>
                  <a:lnTo>
                    <a:pt x="2581270" y="626980"/>
                  </a:lnTo>
                  <a:lnTo>
                    <a:pt x="2548911" y="640003"/>
                  </a:lnTo>
                  <a:lnTo>
                    <a:pt x="2516870" y="652708"/>
                  </a:lnTo>
                  <a:lnTo>
                    <a:pt x="2483877" y="665412"/>
                  </a:lnTo>
                  <a:lnTo>
                    <a:pt x="2451519" y="677800"/>
                  </a:lnTo>
                  <a:lnTo>
                    <a:pt x="2419160" y="690187"/>
                  </a:lnTo>
                  <a:lnTo>
                    <a:pt x="2386484" y="701939"/>
                  </a:lnTo>
                  <a:lnTo>
                    <a:pt x="2353809" y="713373"/>
                  </a:lnTo>
                  <a:lnTo>
                    <a:pt x="2320499" y="725125"/>
                  </a:lnTo>
                  <a:lnTo>
                    <a:pt x="2287823" y="736242"/>
                  </a:lnTo>
                  <a:lnTo>
                    <a:pt x="2254830" y="747358"/>
                  </a:lnTo>
                  <a:lnTo>
                    <a:pt x="2221520" y="758157"/>
                  </a:lnTo>
                  <a:lnTo>
                    <a:pt x="2188209" y="768639"/>
                  </a:lnTo>
                  <a:lnTo>
                    <a:pt x="2155217" y="779120"/>
                  </a:lnTo>
                  <a:lnTo>
                    <a:pt x="2121589" y="789284"/>
                  </a:lnTo>
                  <a:lnTo>
                    <a:pt x="2087962" y="798813"/>
                  </a:lnTo>
                  <a:lnTo>
                    <a:pt x="2054334" y="808341"/>
                  </a:lnTo>
                  <a:lnTo>
                    <a:pt x="2020707" y="817870"/>
                  </a:lnTo>
                  <a:lnTo>
                    <a:pt x="1986445" y="827081"/>
                  </a:lnTo>
                  <a:lnTo>
                    <a:pt x="1952817" y="835974"/>
                  </a:lnTo>
                  <a:lnTo>
                    <a:pt x="1918556" y="844550"/>
                  </a:lnTo>
                  <a:lnTo>
                    <a:pt x="1800225" y="349064"/>
                  </a:lnTo>
                  <a:lnTo>
                    <a:pt x="1830363" y="341123"/>
                  </a:lnTo>
                  <a:lnTo>
                    <a:pt x="1860501" y="333183"/>
                  </a:lnTo>
                  <a:lnTo>
                    <a:pt x="1890321" y="324925"/>
                  </a:lnTo>
                  <a:lnTo>
                    <a:pt x="1920142" y="316349"/>
                  </a:lnTo>
                  <a:lnTo>
                    <a:pt x="1950280" y="308091"/>
                  </a:lnTo>
                  <a:lnTo>
                    <a:pt x="1979783" y="299515"/>
                  </a:lnTo>
                  <a:lnTo>
                    <a:pt x="2009603" y="290304"/>
                  </a:lnTo>
                  <a:lnTo>
                    <a:pt x="2039107" y="281411"/>
                  </a:lnTo>
                  <a:lnTo>
                    <a:pt x="2068293" y="271882"/>
                  </a:lnTo>
                  <a:lnTo>
                    <a:pt x="2098113" y="262353"/>
                  </a:lnTo>
                  <a:lnTo>
                    <a:pt x="2127299" y="252825"/>
                  </a:lnTo>
                  <a:lnTo>
                    <a:pt x="2156168" y="242661"/>
                  </a:lnTo>
                  <a:lnTo>
                    <a:pt x="2185354" y="232497"/>
                  </a:lnTo>
                  <a:lnTo>
                    <a:pt x="2214223" y="222333"/>
                  </a:lnTo>
                  <a:lnTo>
                    <a:pt x="2243409" y="211534"/>
                  </a:lnTo>
                  <a:lnTo>
                    <a:pt x="2272278" y="200735"/>
                  </a:lnTo>
                  <a:lnTo>
                    <a:pt x="2301147" y="189936"/>
                  </a:lnTo>
                  <a:lnTo>
                    <a:pt x="2329698" y="178820"/>
                  </a:lnTo>
                  <a:lnTo>
                    <a:pt x="2358250" y="167068"/>
                  </a:lnTo>
                  <a:lnTo>
                    <a:pt x="2386802" y="155633"/>
                  </a:lnTo>
                  <a:lnTo>
                    <a:pt x="2415353" y="143881"/>
                  </a:lnTo>
                  <a:lnTo>
                    <a:pt x="2443588" y="132130"/>
                  </a:lnTo>
                  <a:lnTo>
                    <a:pt x="2472139" y="119742"/>
                  </a:lnTo>
                  <a:lnTo>
                    <a:pt x="2500374" y="107355"/>
                  </a:lnTo>
                  <a:lnTo>
                    <a:pt x="2528608" y="94650"/>
                  </a:lnTo>
                  <a:lnTo>
                    <a:pt x="2556842" y="81628"/>
                  </a:lnTo>
                  <a:lnTo>
                    <a:pt x="2584759" y="68923"/>
                  </a:lnTo>
                  <a:lnTo>
                    <a:pt x="2612994" y="55583"/>
                  </a:lnTo>
                  <a:lnTo>
                    <a:pt x="2640911" y="41926"/>
                  </a:lnTo>
                  <a:lnTo>
                    <a:pt x="2668828" y="28268"/>
                  </a:lnTo>
                  <a:lnTo>
                    <a:pt x="2696428" y="14293"/>
                  </a:lnTo>
                  <a:lnTo>
                    <a:pt x="2724345" y="0"/>
                  </a:lnTo>
                  <a:close/>
                </a:path>
              </a:pathLst>
            </a:custGeom>
            <a:solidFill>
              <a:srgbClr val="DCCC75"/>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ndParaRPr>
            </a:p>
          </p:txBody>
        </p:sp>
        <p:grpSp>
          <p:nvGrpSpPr>
            <p:cNvPr id="28" name="组合 106"/>
            <p:cNvGrpSpPr/>
            <p:nvPr/>
          </p:nvGrpSpPr>
          <p:grpSpPr>
            <a:xfrm>
              <a:off x="8820364" y="5772485"/>
              <a:ext cx="753693" cy="678845"/>
              <a:chOff x="-632608" y="858697"/>
              <a:chExt cx="867543" cy="510058"/>
            </a:xfrm>
            <a:solidFill>
              <a:schemeClr val="bg1">
                <a:lumMod val="50000"/>
              </a:schemeClr>
            </a:solidFill>
          </p:grpSpPr>
          <p:sp>
            <p:nvSpPr>
              <p:cNvPr id="29" name="椭圆 28"/>
              <p:cNvSpPr/>
              <p:nvPr/>
            </p:nvSpPr>
            <p:spPr>
              <a:xfrm>
                <a:off x="-615161" y="858697"/>
                <a:ext cx="850096" cy="51005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椭圆 29"/>
              <p:cNvSpPr/>
              <p:nvPr/>
            </p:nvSpPr>
            <p:spPr>
              <a:xfrm>
                <a:off x="-632608" y="874277"/>
                <a:ext cx="867543" cy="488501"/>
              </a:xfrm>
              <a:prstGeom prst="ellipse">
                <a:avLst/>
              </a:prstGeom>
              <a:solidFill>
                <a:schemeClr val="tx1">
                  <a:lumMod val="65000"/>
                  <a:lumOff val="35000"/>
                </a:schemeClr>
              </a:solid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运营</a:t>
                </a:r>
                <a:endParaRPr lang="en-US" altLang="zh-CN" sz="1200" kern="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分析</a:t>
                </a:r>
              </a:p>
            </p:txBody>
          </p:sp>
        </p:grpSp>
        <p:grpSp>
          <p:nvGrpSpPr>
            <p:cNvPr id="31" name="组合 63"/>
            <p:cNvGrpSpPr/>
            <p:nvPr/>
          </p:nvGrpSpPr>
          <p:grpSpPr>
            <a:xfrm>
              <a:off x="9680762" y="5772485"/>
              <a:ext cx="753693" cy="678845"/>
              <a:chOff x="-632608" y="858697"/>
              <a:chExt cx="867543" cy="510058"/>
            </a:xfrm>
            <a:solidFill>
              <a:schemeClr val="bg1">
                <a:lumMod val="50000"/>
              </a:schemeClr>
            </a:solidFill>
          </p:grpSpPr>
          <p:sp>
            <p:nvSpPr>
              <p:cNvPr id="32" name="椭圆 31"/>
              <p:cNvSpPr/>
              <p:nvPr/>
            </p:nvSpPr>
            <p:spPr>
              <a:xfrm>
                <a:off x="-615161" y="858697"/>
                <a:ext cx="850096" cy="51005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椭圆 32"/>
              <p:cNvSpPr/>
              <p:nvPr/>
            </p:nvSpPr>
            <p:spPr>
              <a:xfrm>
                <a:off x="-632608" y="874277"/>
                <a:ext cx="867543" cy="488501"/>
              </a:xfrm>
              <a:prstGeom prst="ellipse">
                <a:avLst/>
              </a:prstGeom>
              <a:solidFill>
                <a:schemeClr val="tx1">
                  <a:lumMod val="65000"/>
                  <a:lumOff val="35000"/>
                </a:schemeClr>
              </a:solid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dirty="0">
                    <a:latin typeface="微软雅黑" panose="020B0503020204020204" pitchFamily="34" charset="-122"/>
                    <a:ea typeface="微软雅黑" panose="020B0503020204020204" pitchFamily="34" charset="-122"/>
                  </a:rPr>
                  <a:t>咨询</a:t>
                </a:r>
                <a:endParaRPr lang="en-US" altLang="zh-CN" sz="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服务</a:t>
                </a:r>
              </a:p>
            </p:txBody>
          </p:sp>
        </p:grpSp>
        <p:grpSp>
          <p:nvGrpSpPr>
            <p:cNvPr id="34" name="组合 66"/>
            <p:cNvGrpSpPr/>
            <p:nvPr/>
          </p:nvGrpSpPr>
          <p:grpSpPr>
            <a:xfrm>
              <a:off x="6239171" y="5772485"/>
              <a:ext cx="753693" cy="678845"/>
              <a:chOff x="-632608" y="858697"/>
              <a:chExt cx="867543" cy="510058"/>
            </a:xfrm>
            <a:solidFill>
              <a:schemeClr val="bg1">
                <a:lumMod val="50000"/>
              </a:schemeClr>
            </a:solidFill>
          </p:grpSpPr>
          <p:sp>
            <p:nvSpPr>
              <p:cNvPr id="35" name="椭圆 34"/>
              <p:cNvSpPr/>
              <p:nvPr/>
            </p:nvSpPr>
            <p:spPr>
              <a:xfrm>
                <a:off x="-615161" y="858697"/>
                <a:ext cx="850096" cy="51005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椭圆 35"/>
              <p:cNvSpPr/>
              <p:nvPr/>
            </p:nvSpPr>
            <p:spPr>
              <a:xfrm>
                <a:off x="-632608" y="874277"/>
                <a:ext cx="867543" cy="488501"/>
              </a:xfrm>
              <a:prstGeom prst="ellipse">
                <a:avLst/>
              </a:prstGeom>
              <a:solidFill>
                <a:schemeClr val="tx1">
                  <a:lumMod val="65000"/>
                  <a:lumOff val="35000"/>
                </a:schemeClr>
              </a:solid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成交</a:t>
                </a:r>
                <a:endParaRPr lang="en-US" altLang="zh-CN" sz="1200" kern="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转化</a:t>
                </a:r>
              </a:p>
            </p:txBody>
          </p:sp>
        </p:grpSp>
        <p:grpSp>
          <p:nvGrpSpPr>
            <p:cNvPr id="37" name="组合 69"/>
            <p:cNvGrpSpPr/>
            <p:nvPr/>
          </p:nvGrpSpPr>
          <p:grpSpPr>
            <a:xfrm>
              <a:off x="7959966" y="5772485"/>
              <a:ext cx="753693" cy="678845"/>
              <a:chOff x="-632608" y="858697"/>
              <a:chExt cx="867543" cy="510058"/>
            </a:xfrm>
            <a:solidFill>
              <a:schemeClr val="bg1">
                <a:lumMod val="50000"/>
              </a:schemeClr>
            </a:solidFill>
          </p:grpSpPr>
          <p:sp>
            <p:nvSpPr>
              <p:cNvPr id="38" name="椭圆 37"/>
              <p:cNvSpPr/>
              <p:nvPr/>
            </p:nvSpPr>
            <p:spPr>
              <a:xfrm>
                <a:off x="-615161" y="858697"/>
                <a:ext cx="850096" cy="51005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椭圆 38"/>
              <p:cNvSpPr/>
              <p:nvPr/>
            </p:nvSpPr>
            <p:spPr>
              <a:xfrm>
                <a:off x="-632608" y="874277"/>
                <a:ext cx="867543" cy="488501"/>
              </a:xfrm>
              <a:prstGeom prst="ellipse">
                <a:avLst/>
              </a:prstGeom>
              <a:solidFill>
                <a:schemeClr val="tx1">
                  <a:lumMod val="65000"/>
                  <a:lumOff val="35000"/>
                </a:schemeClr>
              </a:solid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售后</a:t>
                </a:r>
                <a:endParaRPr lang="en-US" altLang="zh-CN" sz="1200" kern="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dirty="0">
                    <a:latin typeface="微软雅黑" panose="020B0503020204020204" pitchFamily="34" charset="-122"/>
                    <a:ea typeface="微软雅黑" panose="020B0503020204020204" pitchFamily="34" charset="-122"/>
                  </a:rPr>
                  <a:t>产值</a:t>
                </a:r>
                <a:endParaRPr lang="zh-CN" altLang="en-US" sz="1200" kern="1200" dirty="0">
                  <a:latin typeface="微软雅黑" panose="020B0503020204020204" pitchFamily="34" charset="-122"/>
                  <a:ea typeface="微软雅黑" panose="020B0503020204020204" pitchFamily="34" charset="-122"/>
                </a:endParaRPr>
              </a:p>
            </p:txBody>
          </p:sp>
        </p:grpSp>
        <p:grpSp>
          <p:nvGrpSpPr>
            <p:cNvPr id="40" name="组合 72"/>
            <p:cNvGrpSpPr/>
            <p:nvPr/>
          </p:nvGrpSpPr>
          <p:grpSpPr>
            <a:xfrm>
              <a:off x="3657978" y="5772485"/>
              <a:ext cx="753693" cy="678845"/>
              <a:chOff x="-632608" y="858697"/>
              <a:chExt cx="867543" cy="510058"/>
            </a:xfrm>
            <a:solidFill>
              <a:schemeClr val="bg1">
                <a:lumMod val="50000"/>
              </a:schemeClr>
            </a:solidFill>
          </p:grpSpPr>
          <p:sp>
            <p:nvSpPr>
              <p:cNvPr id="41" name="椭圆 40"/>
              <p:cNvSpPr/>
              <p:nvPr/>
            </p:nvSpPr>
            <p:spPr>
              <a:xfrm>
                <a:off x="-615161" y="858697"/>
                <a:ext cx="850096" cy="510058"/>
              </a:xfrm>
              <a:prstGeom prst="ellipse">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椭圆 41"/>
              <p:cNvSpPr/>
              <p:nvPr/>
            </p:nvSpPr>
            <p:spPr>
              <a:xfrm>
                <a:off x="-632608" y="874277"/>
                <a:ext cx="867543" cy="488501"/>
              </a:xfrm>
              <a:prstGeom prst="ellipse">
                <a:avLst/>
              </a:prstGeom>
              <a:no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商机</a:t>
                </a:r>
                <a:endParaRPr lang="en-US" altLang="zh-CN" sz="1200" kern="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管理</a:t>
                </a:r>
              </a:p>
            </p:txBody>
          </p:sp>
        </p:grpSp>
        <p:grpSp>
          <p:nvGrpSpPr>
            <p:cNvPr id="43" name="组合 75"/>
            <p:cNvGrpSpPr/>
            <p:nvPr/>
          </p:nvGrpSpPr>
          <p:grpSpPr>
            <a:xfrm>
              <a:off x="1902176" y="5772485"/>
              <a:ext cx="753693" cy="678845"/>
              <a:chOff x="-632608" y="858697"/>
              <a:chExt cx="867543" cy="510058"/>
            </a:xfrm>
            <a:solidFill>
              <a:schemeClr val="bg1">
                <a:lumMod val="50000"/>
              </a:schemeClr>
            </a:solidFill>
          </p:grpSpPr>
          <p:sp>
            <p:nvSpPr>
              <p:cNvPr id="44" name="椭圆 43"/>
              <p:cNvSpPr/>
              <p:nvPr/>
            </p:nvSpPr>
            <p:spPr>
              <a:xfrm>
                <a:off x="-615161" y="858697"/>
                <a:ext cx="850096" cy="510058"/>
              </a:xfrm>
              <a:prstGeom prst="ellipse">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椭圆 44"/>
              <p:cNvSpPr/>
              <p:nvPr/>
            </p:nvSpPr>
            <p:spPr>
              <a:xfrm>
                <a:off x="-632608" y="874277"/>
                <a:ext cx="867543" cy="488501"/>
              </a:xfrm>
              <a:prstGeom prst="ellipse">
                <a:avLst/>
              </a:prstGeom>
              <a:no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广告</a:t>
                </a:r>
                <a:endParaRPr lang="en-US" altLang="zh-CN" sz="1200" kern="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投放</a:t>
                </a:r>
              </a:p>
            </p:txBody>
          </p:sp>
        </p:grpSp>
        <p:grpSp>
          <p:nvGrpSpPr>
            <p:cNvPr id="46" name="组合 78"/>
            <p:cNvGrpSpPr/>
            <p:nvPr/>
          </p:nvGrpSpPr>
          <p:grpSpPr>
            <a:xfrm>
              <a:off x="7099569" y="5772485"/>
              <a:ext cx="753693" cy="678845"/>
              <a:chOff x="-632608" y="858697"/>
              <a:chExt cx="867543" cy="510058"/>
            </a:xfrm>
            <a:solidFill>
              <a:schemeClr val="bg1">
                <a:lumMod val="50000"/>
              </a:schemeClr>
            </a:solidFill>
          </p:grpSpPr>
          <p:sp>
            <p:nvSpPr>
              <p:cNvPr id="47" name="椭圆 46"/>
              <p:cNvSpPr/>
              <p:nvPr/>
            </p:nvSpPr>
            <p:spPr>
              <a:xfrm>
                <a:off x="-615161" y="858697"/>
                <a:ext cx="850096" cy="510058"/>
              </a:xfrm>
              <a:prstGeom prst="ellipse">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椭圆 47"/>
              <p:cNvSpPr/>
              <p:nvPr/>
            </p:nvSpPr>
            <p:spPr>
              <a:xfrm>
                <a:off x="-632608" y="874277"/>
                <a:ext cx="867543" cy="488501"/>
              </a:xfrm>
              <a:prstGeom prst="ellipse">
                <a:avLst/>
              </a:prstGeom>
              <a:no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场景</a:t>
                </a:r>
                <a:endParaRPr lang="en-US" altLang="zh-CN" sz="1200" kern="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营销</a:t>
                </a:r>
              </a:p>
            </p:txBody>
          </p:sp>
        </p:grpSp>
        <p:grpSp>
          <p:nvGrpSpPr>
            <p:cNvPr id="49" name="组合 81"/>
            <p:cNvGrpSpPr/>
            <p:nvPr/>
          </p:nvGrpSpPr>
          <p:grpSpPr>
            <a:xfrm>
              <a:off x="5378773" y="5772485"/>
              <a:ext cx="753693" cy="678845"/>
              <a:chOff x="-632608" y="858697"/>
              <a:chExt cx="867543" cy="510058"/>
            </a:xfrm>
            <a:solidFill>
              <a:schemeClr val="bg1">
                <a:lumMod val="50000"/>
              </a:schemeClr>
            </a:solidFill>
          </p:grpSpPr>
          <p:sp>
            <p:nvSpPr>
              <p:cNvPr id="50" name="椭圆 49"/>
              <p:cNvSpPr/>
              <p:nvPr/>
            </p:nvSpPr>
            <p:spPr>
              <a:xfrm>
                <a:off x="-615161" y="858697"/>
                <a:ext cx="850096" cy="51005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椭圆 50"/>
              <p:cNvSpPr/>
              <p:nvPr/>
            </p:nvSpPr>
            <p:spPr>
              <a:xfrm>
                <a:off x="-632608" y="874277"/>
                <a:ext cx="867543" cy="488501"/>
              </a:xfrm>
              <a:prstGeom prst="ellipse">
                <a:avLst/>
              </a:prstGeom>
              <a:solidFill>
                <a:schemeClr val="tx1">
                  <a:lumMod val="65000"/>
                  <a:lumOff val="35000"/>
                </a:schemeClr>
              </a:solid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dirty="0">
                    <a:latin typeface="微软雅黑" panose="020B0503020204020204" pitchFamily="34" charset="-122"/>
                    <a:ea typeface="微软雅黑" panose="020B0503020204020204" pitchFamily="34" charset="-122"/>
                  </a:rPr>
                  <a:t>车源</a:t>
                </a:r>
                <a:endParaRPr lang="en-US" altLang="zh-CN" sz="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dirty="0">
                    <a:latin typeface="微软雅黑" panose="020B0503020204020204" pitchFamily="34" charset="-122"/>
                    <a:ea typeface="微软雅黑" panose="020B0503020204020204" pitchFamily="34" charset="-122"/>
                  </a:rPr>
                  <a:t>调剂</a:t>
                </a:r>
                <a:endParaRPr lang="zh-CN" altLang="en-US" sz="1200" kern="1200" dirty="0">
                  <a:latin typeface="微软雅黑" panose="020B0503020204020204" pitchFamily="34" charset="-122"/>
                  <a:ea typeface="微软雅黑" panose="020B0503020204020204" pitchFamily="34" charset="-122"/>
                </a:endParaRPr>
              </a:p>
            </p:txBody>
          </p:sp>
        </p:grpSp>
        <p:grpSp>
          <p:nvGrpSpPr>
            <p:cNvPr id="52" name="组合 84"/>
            <p:cNvGrpSpPr/>
            <p:nvPr/>
          </p:nvGrpSpPr>
          <p:grpSpPr>
            <a:xfrm>
              <a:off x="2797580" y="5772485"/>
              <a:ext cx="753693" cy="678845"/>
              <a:chOff x="-632608" y="858697"/>
              <a:chExt cx="867543" cy="510058"/>
            </a:xfrm>
            <a:solidFill>
              <a:schemeClr val="bg1">
                <a:lumMod val="50000"/>
              </a:schemeClr>
            </a:solidFill>
          </p:grpSpPr>
          <p:sp>
            <p:nvSpPr>
              <p:cNvPr id="53" name="椭圆 52"/>
              <p:cNvSpPr/>
              <p:nvPr/>
            </p:nvSpPr>
            <p:spPr>
              <a:xfrm>
                <a:off x="-615161" y="858697"/>
                <a:ext cx="850096" cy="510058"/>
              </a:xfrm>
              <a:prstGeom prst="ellipse">
                <a:avLst/>
              </a:prstGeom>
              <a:solidFill>
                <a:schemeClr val="tx1">
                  <a:lumMod val="65000"/>
                  <a:lumOff val="3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椭圆 53"/>
              <p:cNvSpPr/>
              <p:nvPr/>
            </p:nvSpPr>
            <p:spPr>
              <a:xfrm>
                <a:off x="-632608" y="874277"/>
                <a:ext cx="867543" cy="488501"/>
              </a:xfrm>
              <a:prstGeom prst="ellipse">
                <a:avLst/>
              </a:prstGeom>
              <a:no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dirty="0">
                    <a:latin typeface="微软雅黑" panose="020B0503020204020204" pitchFamily="34" charset="-122"/>
                    <a:ea typeface="微软雅黑" panose="020B0503020204020204" pitchFamily="34" charset="-122"/>
                  </a:rPr>
                  <a:t>线索</a:t>
                </a:r>
                <a:endParaRPr lang="en-US" altLang="zh-CN" sz="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dirty="0">
                    <a:latin typeface="微软雅黑" panose="020B0503020204020204" pitchFamily="34" charset="-122"/>
                    <a:ea typeface="微软雅黑" panose="020B0503020204020204" pitchFamily="34" charset="-122"/>
                  </a:rPr>
                  <a:t>收集</a:t>
                </a:r>
                <a:endParaRPr lang="zh-CN" altLang="en-US" sz="1200" kern="1200" dirty="0">
                  <a:latin typeface="微软雅黑" panose="020B0503020204020204" pitchFamily="34" charset="-122"/>
                  <a:ea typeface="微软雅黑" panose="020B0503020204020204" pitchFamily="34" charset="-122"/>
                </a:endParaRPr>
              </a:p>
            </p:txBody>
          </p:sp>
        </p:grpSp>
        <p:grpSp>
          <p:nvGrpSpPr>
            <p:cNvPr id="55" name="组合 87"/>
            <p:cNvGrpSpPr/>
            <p:nvPr/>
          </p:nvGrpSpPr>
          <p:grpSpPr>
            <a:xfrm>
              <a:off x="4518375" y="5772485"/>
              <a:ext cx="753693" cy="678845"/>
              <a:chOff x="-632608" y="858697"/>
              <a:chExt cx="867543" cy="510058"/>
            </a:xfrm>
            <a:solidFill>
              <a:schemeClr val="bg1">
                <a:lumMod val="50000"/>
              </a:schemeClr>
            </a:solidFill>
          </p:grpSpPr>
          <p:sp>
            <p:nvSpPr>
              <p:cNvPr id="56" name="椭圆 55"/>
              <p:cNvSpPr/>
              <p:nvPr/>
            </p:nvSpPr>
            <p:spPr>
              <a:xfrm>
                <a:off x="-615161" y="858697"/>
                <a:ext cx="850096" cy="510058"/>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椭圆 56"/>
              <p:cNvSpPr/>
              <p:nvPr/>
            </p:nvSpPr>
            <p:spPr>
              <a:xfrm>
                <a:off x="-632608" y="874277"/>
                <a:ext cx="867543" cy="488501"/>
              </a:xfrm>
              <a:prstGeom prst="ellipse">
                <a:avLst/>
              </a:prstGeom>
              <a:solidFill>
                <a:schemeClr val="tx1">
                  <a:lumMod val="65000"/>
                  <a:lumOff val="35000"/>
                </a:schemeClr>
              </a:solidFill>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zh-CN" altLang="en-US" sz="1200" kern="1200" dirty="0">
                    <a:latin typeface="微软雅黑" panose="020B0503020204020204" pitchFamily="34" charset="-122"/>
                    <a:ea typeface="微软雅黑" panose="020B0503020204020204" pitchFamily="34" charset="-122"/>
                  </a:rPr>
                  <a:t>电话</a:t>
                </a:r>
                <a:endParaRPr lang="en-US" altLang="zh-CN" sz="1200" kern="1200" dirty="0">
                  <a:latin typeface="微软雅黑" panose="020B0503020204020204" pitchFamily="34" charset="-122"/>
                  <a:ea typeface="微软雅黑" panose="020B0503020204020204" pitchFamily="34" charset="-122"/>
                </a:endParaRPr>
              </a:p>
              <a:p>
                <a:pPr lvl="0" algn="ctr" defTabSz="533400">
                  <a:lnSpc>
                    <a:spcPct val="90000"/>
                  </a:lnSpc>
                  <a:spcBef>
                    <a:spcPct val="0"/>
                  </a:spcBef>
                  <a:spcAft>
                    <a:spcPct val="35000"/>
                  </a:spcAft>
                </a:pPr>
                <a:r>
                  <a:rPr lang="zh-CN" altLang="en-US" sz="1200" dirty="0">
                    <a:latin typeface="微软雅黑" panose="020B0503020204020204" pitchFamily="34" charset="-122"/>
                    <a:ea typeface="微软雅黑" panose="020B0503020204020204" pitchFamily="34" charset="-122"/>
                  </a:rPr>
                  <a:t>邀约</a:t>
                </a:r>
                <a:endParaRPr lang="zh-CN" altLang="en-US" sz="1200" kern="1200" dirty="0">
                  <a:latin typeface="微软雅黑" panose="020B0503020204020204" pitchFamily="34" charset="-122"/>
                  <a:ea typeface="微软雅黑" panose="020B0503020204020204" pitchFamily="34" charset="-122"/>
                </a:endParaRPr>
              </a:p>
            </p:txBody>
          </p:sp>
        </p:grpSp>
        <p:sp>
          <p:nvSpPr>
            <p:cNvPr id="58" name="KSO_Shape"/>
            <p:cNvSpPr/>
            <p:nvPr/>
          </p:nvSpPr>
          <p:spPr bwMode="auto">
            <a:xfrm>
              <a:off x="2776676" y="2794901"/>
              <a:ext cx="912323" cy="656486"/>
            </a:xfrm>
            <a:custGeom>
              <a:avLst/>
              <a:gdLst>
                <a:gd name="T0" fmla="*/ 1476105 w 3431"/>
                <a:gd name="T1" fmla="*/ 1080647 h 2471"/>
                <a:gd name="T2" fmla="*/ 684266 w 3431"/>
                <a:gd name="T3" fmla="*/ 1296881 h 2471"/>
                <a:gd name="T4" fmla="*/ 359974 w 3431"/>
                <a:gd name="T5" fmla="*/ 1080647 h 2471"/>
                <a:gd name="T6" fmla="*/ 359974 w 3431"/>
                <a:gd name="T7" fmla="*/ 720606 h 2471"/>
                <a:gd name="T8" fmla="*/ 414023 w 3431"/>
                <a:gd name="T9" fmla="*/ 576800 h 2471"/>
                <a:gd name="T10" fmla="*/ 414023 w 3431"/>
                <a:gd name="T11" fmla="*/ 468683 h 2471"/>
                <a:gd name="T12" fmla="*/ 544684 w 3431"/>
                <a:gd name="T13" fmla="*/ 473931 h 2471"/>
                <a:gd name="T14" fmla="*/ 1476105 w 3431"/>
                <a:gd name="T15" fmla="*/ 288137 h 2471"/>
                <a:gd name="T16" fmla="*/ 1638251 w 3431"/>
                <a:gd name="T17" fmla="*/ 468683 h 2471"/>
                <a:gd name="T18" fmla="*/ 1800397 w 3431"/>
                <a:gd name="T19" fmla="*/ 522741 h 2471"/>
                <a:gd name="T20" fmla="*/ 1692300 w 3431"/>
                <a:gd name="T21" fmla="*/ 576800 h 2471"/>
                <a:gd name="T22" fmla="*/ 1800397 w 3431"/>
                <a:gd name="T23" fmla="*/ 900626 h 2471"/>
                <a:gd name="T24" fmla="*/ 1800397 w 3431"/>
                <a:gd name="T25" fmla="*/ 1296881 h 2471"/>
                <a:gd name="T26" fmla="*/ 504279 w 3431"/>
                <a:gd name="T27" fmla="*/ 720606 h 2471"/>
                <a:gd name="T28" fmla="*/ 684266 w 3431"/>
                <a:gd name="T29" fmla="*/ 792509 h 2471"/>
                <a:gd name="T30" fmla="*/ 684266 w 3431"/>
                <a:gd name="T31" fmla="*/ 648703 h 2471"/>
                <a:gd name="T32" fmla="*/ 504279 w 3431"/>
                <a:gd name="T33" fmla="*/ 720606 h 2471"/>
                <a:gd name="T34" fmla="*/ 728870 w 3431"/>
                <a:gd name="T35" fmla="*/ 360565 h 2471"/>
                <a:gd name="T36" fmla="*/ 1586826 w 3431"/>
                <a:gd name="T37" fmla="*/ 576800 h 2471"/>
                <a:gd name="T38" fmla="*/ 1584202 w 3431"/>
                <a:gd name="T39" fmla="*/ 648703 h 2471"/>
                <a:gd name="T40" fmla="*/ 1404215 w 3431"/>
                <a:gd name="T41" fmla="*/ 720606 h 2471"/>
                <a:gd name="T42" fmla="*/ 1584202 w 3431"/>
                <a:gd name="T43" fmla="*/ 792509 h 2471"/>
                <a:gd name="T44" fmla="*/ 1584202 w 3431"/>
                <a:gd name="T45" fmla="*/ 648703 h 2471"/>
                <a:gd name="T46" fmla="*/ 913055 w 3431"/>
                <a:gd name="T47" fmla="*/ 197865 h 2471"/>
                <a:gd name="T48" fmla="*/ 856907 w 3431"/>
                <a:gd name="T49" fmla="*/ 250874 h 2471"/>
                <a:gd name="T50" fmla="*/ 765077 w 3431"/>
                <a:gd name="T51" fmla="*/ 247200 h 2471"/>
                <a:gd name="T52" fmla="*/ 643336 w 3431"/>
                <a:gd name="T53" fmla="*/ 250874 h 2471"/>
                <a:gd name="T54" fmla="*/ 469121 w 3431"/>
                <a:gd name="T55" fmla="*/ 430894 h 2471"/>
                <a:gd name="T56" fmla="*/ 283887 w 3431"/>
                <a:gd name="T57" fmla="*/ 502272 h 2471"/>
                <a:gd name="T58" fmla="*/ 213046 w 3431"/>
                <a:gd name="T59" fmla="*/ 543210 h 2471"/>
                <a:gd name="T60" fmla="*/ 0 w 3431"/>
                <a:gd name="T61" fmla="*/ 682293 h 2471"/>
                <a:gd name="T62" fmla="*/ 0 w 3431"/>
                <a:gd name="T63" fmla="*/ 419872 h 2471"/>
                <a:gd name="T64" fmla="*/ 73989 w 3431"/>
                <a:gd name="T65" fmla="*/ 197865 h 2471"/>
                <a:gd name="T66" fmla="*/ 0 w 3431"/>
                <a:gd name="T67" fmla="*/ 160601 h 2471"/>
                <a:gd name="T68" fmla="*/ 110721 w 3431"/>
                <a:gd name="T69" fmla="*/ 123338 h 2471"/>
                <a:gd name="T70" fmla="*/ 221967 w 3431"/>
                <a:gd name="T71" fmla="*/ 0 h 2471"/>
                <a:gd name="T72" fmla="*/ 860056 w 3431"/>
                <a:gd name="T73" fmla="*/ 127536 h 2471"/>
                <a:gd name="T74" fmla="*/ 949787 w 3431"/>
                <a:gd name="T75" fmla="*/ 123338 h 2471"/>
                <a:gd name="T76" fmla="*/ 949787 w 3431"/>
                <a:gd name="T77" fmla="*/ 197865 h 2471"/>
                <a:gd name="T78" fmla="*/ 147978 w 3431"/>
                <a:gd name="T79" fmla="*/ 345870 h 2471"/>
                <a:gd name="T80" fmla="*/ 271293 w 3431"/>
                <a:gd name="T81" fmla="*/ 296535 h 2471"/>
                <a:gd name="T82" fmla="*/ 147978 w 3431"/>
                <a:gd name="T83" fmla="*/ 247200 h 2471"/>
                <a:gd name="T84" fmla="*/ 729394 w 3431"/>
                <a:gd name="T85" fmla="*/ 70329 h 2471"/>
                <a:gd name="T86" fmla="*/ 165819 w 3431"/>
                <a:gd name="T87" fmla="*/ 182645 h 2471"/>
                <a:gd name="T88" fmla="*/ 729394 w 3431"/>
                <a:gd name="T89" fmla="*/ 70329 h 24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31" h="2471">
                  <a:moveTo>
                    <a:pt x="2813" y="2471"/>
                  </a:moveTo>
                  <a:cubicBezTo>
                    <a:pt x="2813" y="2059"/>
                    <a:pt x="2813" y="2059"/>
                    <a:pt x="2813" y="2059"/>
                  </a:cubicBezTo>
                  <a:cubicBezTo>
                    <a:pt x="1304" y="2059"/>
                    <a:pt x="1304" y="2059"/>
                    <a:pt x="1304" y="2059"/>
                  </a:cubicBezTo>
                  <a:cubicBezTo>
                    <a:pt x="1304" y="2471"/>
                    <a:pt x="1304" y="2471"/>
                    <a:pt x="1304" y="2471"/>
                  </a:cubicBezTo>
                  <a:cubicBezTo>
                    <a:pt x="686" y="2471"/>
                    <a:pt x="686" y="2471"/>
                    <a:pt x="686" y="2471"/>
                  </a:cubicBezTo>
                  <a:cubicBezTo>
                    <a:pt x="686" y="2059"/>
                    <a:pt x="686" y="2059"/>
                    <a:pt x="686" y="2059"/>
                  </a:cubicBezTo>
                  <a:cubicBezTo>
                    <a:pt x="686" y="1716"/>
                    <a:pt x="686" y="1716"/>
                    <a:pt x="686" y="1716"/>
                  </a:cubicBezTo>
                  <a:cubicBezTo>
                    <a:pt x="686" y="1373"/>
                    <a:pt x="686" y="1373"/>
                    <a:pt x="686" y="1373"/>
                  </a:cubicBezTo>
                  <a:cubicBezTo>
                    <a:pt x="892" y="1099"/>
                    <a:pt x="892" y="1099"/>
                    <a:pt x="892" y="1099"/>
                  </a:cubicBezTo>
                  <a:cubicBezTo>
                    <a:pt x="789" y="1099"/>
                    <a:pt x="789" y="1099"/>
                    <a:pt x="789" y="1099"/>
                  </a:cubicBezTo>
                  <a:cubicBezTo>
                    <a:pt x="732" y="1099"/>
                    <a:pt x="686" y="1052"/>
                    <a:pt x="686" y="996"/>
                  </a:cubicBezTo>
                  <a:cubicBezTo>
                    <a:pt x="686" y="939"/>
                    <a:pt x="732" y="893"/>
                    <a:pt x="789" y="893"/>
                  </a:cubicBezTo>
                  <a:cubicBezTo>
                    <a:pt x="995" y="893"/>
                    <a:pt x="995" y="893"/>
                    <a:pt x="995" y="893"/>
                  </a:cubicBezTo>
                  <a:cubicBezTo>
                    <a:pt x="1011" y="893"/>
                    <a:pt x="1025" y="897"/>
                    <a:pt x="1038" y="903"/>
                  </a:cubicBezTo>
                  <a:cubicBezTo>
                    <a:pt x="1304" y="549"/>
                    <a:pt x="1304" y="549"/>
                    <a:pt x="1304" y="549"/>
                  </a:cubicBezTo>
                  <a:cubicBezTo>
                    <a:pt x="2813" y="549"/>
                    <a:pt x="2813" y="549"/>
                    <a:pt x="2813" y="549"/>
                  </a:cubicBezTo>
                  <a:cubicBezTo>
                    <a:pt x="3079" y="903"/>
                    <a:pt x="3079" y="903"/>
                    <a:pt x="3079" y="903"/>
                  </a:cubicBezTo>
                  <a:cubicBezTo>
                    <a:pt x="3092" y="897"/>
                    <a:pt x="3106" y="893"/>
                    <a:pt x="3122" y="893"/>
                  </a:cubicBezTo>
                  <a:cubicBezTo>
                    <a:pt x="3328" y="893"/>
                    <a:pt x="3328" y="893"/>
                    <a:pt x="3328" y="893"/>
                  </a:cubicBezTo>
                  <a:cubicBezTo>
                    <a:pt x="3385" y="893"/>
                    <a:pt x="3431" y="939"/>
                    <a:pt x="3431" y="996"/>
                  </a:cubicBezTo>
                  <a:cubicBezTo>
                    <a:pt x="3431" y="1052"/>
                    <a:pt x="3385" y="1099"/>
                    <a:pt x="3328" y="1099"/>
                  </a:cubicBezTo>
                  <a:cubicBezTo>
                    <a:pt x="3225" y="1099"/>
                    <a:pt x="3225" y="1099"/>
                    <a:pt x="3225" y="1099"/>
                  </a:cubicBezTo>
                  <a:cubicBezTo>
                    <a:pt x="3431" y="1373"/>
                    <a:pt x="3431" y="1373"/>
                    <a:pt x="3431" y="1373"/>
                  </a:cubicBezTo>
                  <a:cubicBezTo>
                    <a:pt x="3431" y="1716"/>
                    <a:pt x="3431" y="1716"/>
                    <a:pt x="3431" y="1716"/>
                  </a:cubicBezTo>
                  <a:cubicBezTo>
                    <a:pt x="3431" y="2059"/>
                    <a:pt x="3431" y="2059"/>
                    <a:pt x="3431" y="2059"/>
                  </a:cubicBezTo>
                  <a:cubicBezTo>
                    <a:pt x="3431" y="2471"/>
                    <a:pt x="3431" y="2471"/>
                    <a:pt x="3431" y="2471"/>
                  </a:cubicBezTo>
                  <a:lnTo>
                    <a:pt x="2813" y="2471"/>
                  </a:lnTo>
                  <a:close/>
                  <a:moveTo>
                    <a:pt x="961" y="1373"/>
                  </a:moveTo>
                  <a:cubicBezTo>
                    <a:pt x="961" y="1449"/>
                    <a:pt x="1022" y="1510"/>
                    <a:pt x="1098" y="1510"/>
                  </a:cubicBezTo>
                  <a:cubicBezTo>
                    <a:pt x="1304" y="1510"/>
                    <a:pt x="1304" y="1510"/>
                    <a:pt x="1304" y="1510"/>
                  </a:cubicBezTo>
                  <a:cubicBezTo>
                    <a:pt x="1379" y="1510"/>
                    <a:pt x="1441" y="1449"/>
                    <a:pt x="1441" y="1373"/>
                  </a:cubicBezTo>
                  <a:cubicBezTo>
                    <a:pt x="1441" y="1297"/>
                    <a:pt x="1379" y="1236"/>
                    <a:pt x="1304" y="1236"/>
                  </a:cubicBezTo>
                  <a:cubicBezTo>
                    <a:pt x="1098" y="1236"/>
                    <a:pt x="1098" y="1236"/>
                    <a:pt x="1098" y="1236"/>
                  </a:cubicBezTo>
                  <a:cubicBezTo>
                    <a:pt x="1022" y="1236"/>
                    <a:pt x="961" y="1297"/>
                    <a:pt x="961" y="1373"/>
                  </a:cubicBezTo>
                  <a:close/>
                  <a:moveTo>
                    <a:pt x="2715" y="687"/>
                  </a:moveTo>
                  <a:cubicBezTo>
                    <a:pt x="1389" y="687"/>
                    <a:pt x="1389" y="687"/>
                    <a:pt x="1389" y="687"/>
                  </a:cubicBezTo>
                  <a:cubicBezTo>
                    <a:pt x="1081" y="1099"/>
                    <a:pt x="1081" y="1099"/>
                    <a:pt x="1081" y="1099"/>
                  </a:cubicBezTo>
                  <a:cubicBezTo>
                    <a:pt x="3024" y="1099"/>
                    <a:pt x="3024" y="1099"/>
                    <a:pt x="3024" y="1099"/>
                  </a:cubicBezTo>
                  <a:lnTo>
                    <a:pt x="2715" y="687"/>
                  </a:lnTo>
                  <a:close/>
                  <a:moveTo>
                    <a:pt x="3019" y="1236"/>
                  </a:moveTo>
                  <a:cubicBezTo>
                    <a:pt x="2813" y="1236"/>
                    <a:pt x="2813" y="1236"/>
                    <a:pt x="2813" y="1236"/>
                  </a:cubicBezTo>
                  <a:cubicBezTo>
                    <a:pt x="2738" y="1236"/>
                    <a:pt x="2676" y="1297"/>
                    <a:pt x="2676" y="1373"/>
                  </a:cubicBezTo>
                  <a:cubicBezTo>
                    <a:pt x="2676" y="1449"/>
                    <a:pt x="2738" y="1510"/>
                    <a:pt x="2813" y="1510"/>
                  </a:cubicBezTo>
                  <a:cubicBezTo>
                    <a:pt x="3019" y="1510"/>
                    <a:pt x="3019" y="1510"/>
                    <a:pt x="3019" y="1510"/>
                  </a:cubicBezTo>
                  <a:cubicBezTo>
                    <a:pt x="3095" y="1510"/>
                    <a:pt x="3157" y="1449"/>
                    <a:pt x="3157" y="1373"/>
                  </a:cubicBezTo>
                  <a:cubicBezTo>
                    <a:pt x="3157" y="1297"/>
                    <a:pt x="3095" y="1236"/>
                    <a:pt x="3019" y="1236"/>
                  </a:cubicBezTo>
                  <a:close/>
                  <a:moveTo>
                    <a:pt x="1810" y="377"/>
                  </a:moveTo>
                  <a:cubicBezTo>
                    <a:pt x="1740" y="377"/>
                    <a:pt x="1740" y="377"/>
                    <a:pt x="1740" y="377"/>
                  </a:cubicBezTo>
                  <a:cubicBezTo>
                    <a:pt x="1816" y="478"/>
                    <a:pt x="1816" y="478"/>
                    <a:pt x="1816" y="478"/>
                  </a:cubicBezTo>
                  <a:cubicBezTo>
                    <a:pt x="1633" y="478"/>
                    <a:pt x="1633" y="478"/>
                    <a:pt x="1633" y="478"/>
                  </a:cubicBezTo>
                  <a:cubicBezTo>
                    <a:pt x="1623" y="473"/>
                    <a:pt x="1611" y="471"/>
                    <a:pt x="1599" y="471"/>
                  </a:cubicBezTo>
                  <a:cubicBezTo>
                    <a:pt x="1458" y="471"/>
                    <a:pt x="1458" y="471"/>
                    <a:pt x="1458" y="471"/>
                  </a:cubicBezTo>
                  <a:cubicBezTo>
                    <a:pt x="1445" y="471"/>
                    <a:pt x="1434" y="473"/>
                    <a:pt x="1423" y="478"/>
                  </a:cubicBezTo>
                  <a:cubicBezTo>
                    <a:pt x="1226" y="478"/>
                    <a:pt x="1226" y="478"/>
                    <a:pt x="1226" y="478"/>
                  </a:cubicBezTo>
                  <a:cubicBezTo>
                    <a:pt x="941" y="832"/>
                    <a:pt x="941" y="832"/>
                    <a:pt x="941" y="832"/>
                  </a:cubicBezTo>
                  <a:cubicBezTo>
                    <a:pt x="927" y="825"/>
                    <a:pt x="911" y="821"/>
                    <a:pt x="894" y="821"/>
                  </a:cubicBezTo>
                  <a:cubicBezTo>
                    <a:pt x="673" y="821"/>
                    <a:pt x="673" y="821"/>
                    <a:pt x="673" y="821"/>
                  </a:cubicBezTo>
                  <a:cubicBezTo>
                    <a:pt x="612" y="821"/>
                    <a:pt x="541" y="896"/>
                    <a:pt x="541" y="957"/>
                  </a:cubicBezTo>
                  <a:cubicBezTo>
                    <a:pt x="541" y="982"/>
                    <a:pt x="551" y="1010"/>
                    <a:pt x="567" y="1035"/>
                  </a:cubicBezTo>
                  <a:cubicBezTo>
                    <a:pt x="406" y="1035"/>
                    <a:pt x="406" y="1035"/>
                    <a:pt x="406" y="1035"/>
                  </a:cubicBezTo>
                  <a:cubicBezTo>
                    <a:pt x="406" y="1300"/>
                    <a:pt x="406" y="1300"/>
                    <a:pt x="406" y="1300"/>
                  </a:cubicBezTo>
                  <a:cubicBezTo>
                    <a:pt x="0" y="1300"/>
                    <a:pt x="0" y="1300"/>
                    <a:pt x="0" y="1300"/>
                  </a:cubicBezTo>
                  <a:cubicBezTo>
                    <a:pt x="0" y="1035"/>
                    <a:pt x="0" y="1035"/>
                    <a:pt x="0" y="1035"/>
                  </a:cubicBezTo>
                  <a:cubicBezTo>
                    <a:pt x="0" y="800"/>
                    <a:pt x="0" y="800"/>
                    <a:pt x="0" y="800"/>
                  </a:cubicBezTo>
                  <a:cubicBezTo>
                    <a:pt x="0" y="565"/>
                    <a:pt x="0" y="565"/>
                    <a:pt x="0" y="565"/>
                  </a:cubicBezTo>
                  <a:cubicBezTo>
                    <a:pt x="141" y="377"/>
                    <a:pt x="141" y="377"/>
                    <a:pt x="141" y="377"/>
                  </a:cubicBezTo>
                  <a:cubicBezTo>
                    <a:pt x="70" y="377"/>
                    <a:pt x="70" y="377"/>
                    <a:pt x="70" y="377"/>
                  </a:cubicBezTo>
                  <a:cubicBezTo>
                    <a:pt x="31" y="377"/>
                    <a:pt x="0" y="345"/>
                    <a:pt x="0" y="306"/>
                  </a:cubicBezTo>
                  <a:cubicBezTo>
                    <a:pt x="0" y="267"/>
                    <a:pt x="31" y="235"/>
                    <a:pt x="70" y="235"/>
                  </a:cubicBezTo>
                  <a:cubicBezTo>
                    <a:pt x="211" y="235"/>
                    <a:pt x="211" y="235"/>
                    <a:pt x="211" y="235"/>
                  </a:cubicBezTo>
                  <a:cubicBezTo>
                    <a:pt x="222" y="235"/>
                    <a:pt x="232" y="238"/>
                    <a:pt x="241" y="243"/>
                  </a:cubicBezTo>
                  <a:cubicBezTo>
                    <a:pt x="423" y="0"/>
                    <a:pt x="423" y="0"/>
                    <a:pt x="423" y="0"/>
                  </a:cubicBezTo>
                  <a:cubicBezTo>
                    <a:pt x="1458" y="0"/>
                    <a:pt x="1458" y="0"/>
                    <a:pt x="1458" y="0"/>
                  </a:cubicBezTo>
                  <a:cubicBezTo>
                    <a:pt x="1639" y="243"/>
                    <a:pt x="1639" y="243"/>
                    <a:pt x="1639" y="243"/>
                  </a:cubicBezTo>
                  <a:cubicBezTo>
                    <a:pt x="1649" y="238"/>
                    <a:pt x="1658" y="235"/>
                    <a:pt x="1669" y="235"/>
                  </a:cubicBezTo>
                  <a:cubicBezTo>
                    <a:pt x="1810" y="235"/>
                    <a:pt x="1810" y="235"/>
                    <a:pt x="1810" y="235"/>
                  </a:cubicBezTo>
                  <a:cubicBezTo>
                    <a:pt x="1849" y="235"/>
                    <a:pt x="1881" y="267"/>
                    <a:pt x="1881" y="306"/>
                  </a:cubicBezTo>
                  <a:cubicBezTo>
                    <a:pt x="1881" y="345"/>
                    <a:pt x="1849" y="377"/>
                    <a:pt x="1810" y="377"/>
                  </a:cubicBezTo>
                  <a:close/>
                  <a:moveTo>
                    <a:pt x="188" y="565"/>
                  </a:moveTo>
                  <a:cubicBezTo>
                    <a:pt x="188" y="617"/>
                    <a:pt x="230" y="659"/>
                    <a:pt x="282" y="659"/>
                  </a:cubicBezTo>
                  <a:cubicBezTo>
                    <a:pt x="423" y="659"/>
                    <a:pt x="423" y="659"/>
                    <a:pt x="423" y="659"/>
                  </a:cubicBezTo>
                  <a:cubicBezTo>
                    <a:pt x="475" y="659"/>
                    <a:pt x="517" y="617"/>
                    <a:pt x="517" y="565"/>
                  </a:cubicBezTo>
                  <a:cubicBezTo>
                    <a:pt x="517" y="513"/>
                    <a:pt x="475" y="471"/>
                    <a:pt x="423" y="471"/>
                  </a:cubicBezTo>
                  <a:cubicBezTo>
                    <a:pt x="282" y="471"/>
                    <a:pt x="282" y="471"/>
                    <a:pt x="282" y="471"/>
                  </a:cubicBezTo>
                  <a:cubicBezTo>
                    <a:pt x="230" y="471"/>
                    <a:pt x="188" y="513"/>
                    <a:pt x="188" y="565"/>
                  </a:cubicBezTo>
                  <a:close/>
                  <a:moveTo>
                    <a:pt x="1390" y="134"/>
                  </a:moveTo>
                  <a:cubicBezTo>
                    <a:pt x="482" y="134"/>
                    <a:pt x="482" y="134"/>
                    <a:pt x="482" y="134"/>
                  </a:cubicBezTo>
                  <a:cubicBezTo>
                    <a:pt x="316" y="348"/>
                    <a:pt x="316" y="348"/>
                    <a:pt x="316" y="348"/>
                  </a:cubicBezTo>
                  <a:cubicBezTo>
                    <a:pt x="1567" y="348"/>
                    <a:pt x="1567" y="348"/>
                    <a:pt x="1567" y="348"/>
                  </a:cubicBezTo>
                  <a:lnTo>
                    <a:pt x="1390" y="134"/>
                  </a:lnTo>
                  <a:close/>
                </a:path>
              </a:pathLst>
            </a:custGeom>
            <a:solidFill>
              <a:srgbClr val="DCCC75"/>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pic>
          <p:nvPicPr>
            <p:cNvPr id="59" name="图片 58"/>
            <p:cNvPicPr>
              <a:picLocks noChangeAspect="1"/>
            </p:cNvPicPr>
            <p:nvPr/>
          </p:nvPicPr>
          <p:blipFill rotWithShape="1">
            <a:blip r:embed="rId2" cstate="email">
              <a:biLevel thresh="25000"/>
            </a:blip>
            <a:srcRect r="63" b="94"/>
            <a:stretch>
              <a:fillRect/>
            </a:stretch>
          </p:blipFill>
          <p:spPr>
            <a:xfrm>
              <a:off x="5594531" y="2876924"/>
              <a:ext cx="1319593" cy="676155"/>
            </a:xfrm>
            <a:prstGeom prst="rect">
              <a:avLst/>
            </a:prstGeom>
          </p:spPr>
        </p:pic>
        <p:cxnSp>
          <p:nvCxnSpPr>
            <p:cNvPr id="60" name="直接箭头连接符 59"/>
            <p:cNvCxnSpPr/>
            <p:nvPr/>
          </p:nvCxnSpPr>
          <p:spPr>
            <a:xfrm>
              <a:off x="3181989" y="2433425"/>
              <a:ext cx="0" cy="318191"/>
            </a:xfrm>
            <a:prstGeom prst="straightConnector1">
              <a:avLst/>
            </a:prstGeom>
            <a:ln w="31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2470552" y="4659478"/>
              <a:ext cx="1515657" cy="488015"/>
              <a:chOff x="2275308" y="5081275"/>
              <a:chExt cx="1820351" cy="586121"/>
            </a:xfrm>
          </p:grpSpPr>
          <p:pic>
            <p:nvPicPr>
              <p:cNvPr id="62" name="图片 61"/>
              <p:cNvPicPr>
                <a:picLocks noChangeAspect="1"/>
              </p:cNvPicPr>
              <p:nvPr/>
            </p:nvPicPr>
            <p:blipFill>
              <a:blip r:embed="rId3" cstate="email"/>
              <a:stretch>
                <a:fillRect/>
              </a:stretch>
            </p:blipFill>
            <p:spPr>
              <a:xfrm>
                <a:off x="2910162" y="5098382"/>
                <a:ext cx="562659" cy="563569"/>
              </a:xfrm>
              <a:prstGeom prst="rect">
                <a:avLst/>
              </a:prstGeom>
            </p:spPr>
          </p:pic>
          <p:pic>
            <p:nvPicPr>
              <p:cNvPr id="63" name="图片 62"/>
              <p:cNvPicPr>
                <a:picLocks noChangeAspect="1"/>
              </p:cNvPicPr>
              <p:nvPr/>
            </p:nvPicPr>
            <p:blipFill>
              <a:blip r:embed="rId4" cstate="email"/>
              <a:stretch>
                <a:fillRect/>
              </a:stretch>
            </p:blipFill>
            <p:spPr>
              <a:xfrm>
                <a:off x="3521554" y="5085050"/>
                <a:ext cx="574105" cy="563570"/>
              </a:xfrm>
              <a:prstGeom prst="rect">
                <a:avLst/>
              </a:prstGeom>
            </p:spPr>
          </p:pic>
          <p:pic>
            <p:nvPicPr>
              <p:cNvPr id="64" name="图片 63"/>
              <p:cNvPicPr>
                <a:picLocks noChangeAspect="1"/>
              </p:cNvPicPr>
              <p:nvPr/>
            </p:nvPicPr>
            <p:blipFill>
              <a:blip r:embed="rId5" cstate="email"/>
              <a:stretch>
                <a:fillRect/>
              </a:stretch>
            </p:blipFill>
            <p:spPr>
              <a:xfrm>
                <a:off x="2275308" y="5081275"/>
                <a:ext cx="586121" cy="586121"/>
              </a:xfrm>
              <a:prstGeom prst="rect">
                <a:avLst/>
              </a:prstGeom>
            </p:spPr>
          </p:pic>
        </p:grpSp>
        <p:pic>
          <p:nvPicPr>
            <p:cNvPr id="65" name="图片 64"/>
            <p:cNvPicPr>
              <a:picLocks noChangeAspect="1"/>
            </p:cNvPicPr>
            <p:nvPr/>
          </p:nvPicPr>
          <p:blipFill>
            <a:blip r:embed="rId6" cstate="email"/>
            <a:stretch>
              <a:fillRect/>
            </a:stretch>
          </p:blipFill>
          <p:spPr>
            <a:xfrm>
              <a:off x="4997416" y="4659480"/>
              <a:ext cx="472377" cy="472377"/>
            </a:xfrm>
            <a:prstGeom prst="rect">
              <a:avLst/>
            </a:prstGeom>
          </p:spPr>
        </p:pic>
        <p:pic>
          <p:nvPicPr>
            <p:cNvPr id="68" name="图片 67"/>
            <p:cNvPicPr>
              <a:picLocks noChangeAspect="1"/>
            </p:cNvPicPr>
            <p:nvPr/>
          </p:nvPicPr>
          <p:blipFill>
            <a:blip r:embed="rId7" cstate="email"/>
            <a:stretch>
              <a:fillRect/>
            </a:stretch>
          </p:blipFill>
          <p:spPr>
            <a:xfrm>
              <a:off x="6948020" y="4625975"/>
              <a:ext cx="507675" cy="507675"/>
            </a:xfrm>
            <a:prstGeom prst="rect">
              <a:avLst/>
            </a:prstGeom>
          </p:spPr>
        </p:pic>
        <p:pic>
          <p:nvPicPr>
            <p:cNvPr id="69" name="图片 68"/>
            <p:cNvPicPr>
              <a:picLocks noChangeAspect="1"/>
            </p:cNvPicPr>
            <p:nvPr/>
          </p:nvPicPr>
          <p:blipFill>
            <a:blip r:embed="rId8" cstate="email"/>
            <a:stretch>
              <a:fillRect/>
            </a:stretch>
          </p:blipFill>
          <p:spPr>
            <a:xfrm>
              <a:off x="9092373" y="4644641"/>
              <a:ext cx="492902" cy="492902"/>
            </a:xfrm>
            <a:prstGeom prst="rect">
              <a:avLst/>
            </a:prstGeom>
          </p:spPr>
        </p:pic>
        <p:sp>
          <p:nvSpPr>
            <p:cNvPr id="70" name="文本框 69"/>
            <p:cNvSpPr txBox="1"/>
            <p:nvPr/>
          </p:nvSpPr>
          <p:spPr>
            <a:xfrm>
              <a:off x="2416684" y="5216182"/>
              <a:ext cx="607859"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车易通</a:t>
              </a:r>
            </a:p>
          </p:txBody>
        </p:sp>
        <p:sp>
          <p:nvSpPr>
            <p:cNvPr id="71" name="文本框 70"/>
            <p:cNvSpPr txBox="1"/>
            <p:nvPr/>
          </p:nvSpPr>
          <p:spPr>
            <a:xfrm>
              <a:off x="2912507" y="5216182"/>
              <a:ext cx="607859"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车盟通</a:t>
              </a:r>
            </a:p>
          </p:txBody>
        </p:sp>
        <p:sp>
          <p:nvSpPr>
            <p:cNvPr id="72" name="文本框 71"/>
            <p:cNvSpPr txBox="1"/>
            <p:nvPr/>
          </p:nvSpPr>
          <p:spPr>
            <a:xfrm>
              <a:off x="3426965" y="5225742"/>
              <a:ext cx="607859"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车微店</a:t>
              </a:r>
            </a:p>
          </p:txBody>
        </p:sp>
        <p:sp>
          <p:nvSpPr>
            <p:cNvPr id="73" name="文本框 72"/>
            <p:cNvSpPr txBox="1"/>
            <p:nvPr/>
          </p:nvSpPr>
          <p:spPr>
            <a:xfrm>
              <a:off x="4952616" y="5225742"/>
              <a:ext cx="607859"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易集客</a:t>
              </a:r>
            </a:p>
          </p:txBody>
        </p:sp>
        <p:sp>
          <p:nvSpPr>
            <p:cNvPr id="75" name="文本框 74"/>
            <p:cNvSpPr txBox="1"/>
            <p:nvPr/>
          </p:nvSpPr>
          <p:spPr>
            <a:xfrm>
              <a:off x="6845701" y="5225742"/>
              <a:ext cx="607859"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网销通</a:t>
              </a:r>
            </a:p>
          </p:txBody>
        </p:sp>
        <p:sp>
          <p:nvSpPr>
            <p:cNvPr id="76" name="文本框 75"/>
            <p:cNvSpPr txBox="1"/>
            <p:nvPr/>
          </p:nvSpPr>
          <p:spPr>
            <a:xfrm>
              <a:off x="9043276" y="5225742"/>
              <a:ext cx="607859" cy="26161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微信通</a:t>
              </a:r>
            </a:p>
          </p:txBody>
        </p:sp>
      </p:grpSp>
      <p:sp>
        <p:nvSpPr>
          <p:cNvPr id="78" name="文本框 77"/>
          <p:cNvSpPr txBox="1"/>
          <p:nvPr/>
        </p:nvSpPr>
        <p:spPr>
          <a:xfrm>
            <a:off x="5234226" y="999686"/>
            <a:ext cx="1723549" cy="400110"/>
          </a:xfrm>
          <a:prstGeom prst="rect">
            <a:avLst/>
          </a:prstGeom>
          <a:noFill/>
        </p:spPr>
        <p:txBody>
          <a:bodyPr wrap="non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lang="zh-CN" altLang="en-US" sz="2000" b="1" dirty="0">
                <a:solidFill>
                  <a:srgbClr val="D1BB4B"/>
                </a:solidFill>
                <a:latin typeface="微软雅黑" panose="020B0503020204020204" pitchFamily="34" charset="-122"/>
                <a:ea typeface="微软雅黑" panose="020B0503020204020204" pitchFamily="34" charset="-122"/>
              </a:rPr>
              <a:t>易湃产品布局</a:t>
            </a:r>
          </a:p>
        </p:txBody>
      </p:sp>
      <p:sp>
        <p:nvSpPr>
          <p:cNvPr id="79" name="矩形 15"/>
          <p:cNvSpPr>
            <a:spLocks noChangeArrowheads="1"/>
          </p:cNvSpPr>
          <p:nvPr/>
        </p:nvSpPr>
        <p:spPr bwMode="auto">
          <a:xfrm>
            <a:off x="2056604" y="1384786"/>
            <a:ext cx="807879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lnSpc>
                <a:spcPct val="120000"/>
              </a:lnSpc>
            </a:pPr>
            <a:r>
              <a:rPr kumimoji="0" lang="zh-CN" altLang="en-US" sz="1200" dirty="0">
                <a:solidFill>
                  <a:srgbClr val="272727"/>
                </a:solidFill>
                <a:latin typeface="微软雅黑" panose="020B0503020204020204" pitchFamily="34" charset="-122"/>
                <a:ea typeface="微软雅黑" panose="020B0503020204020204" pitchFamily="34" charset="-122"/>
              </a:rPr>
              <a:t>搭建精准、移动、分享的互联网</a:t>
            </a:r>
            <a:r>
              <a:rPr kumimoji="0" lang="en-US" altLang="zh-CN" sz="1200" dirty="0">
                <a:solidFill>
                  <a:srgbClr val="272727"/>
                </a:solidFill>
                <a:latin typeface="微软雅黑" panose="020B0503020204020204" pitchFamily="34" charset="-122"/>
                <a:ea typeface="微软雅黑" panose="020B0503020204020204" pitchFamily="34" charset="-122"/>
              </a:rPr>
              <a:t>+</a:t>
            </a:r>
            <a:r>
              <a:rPr kumimoji="0" lang="zh-CN" altLang="en-US" sz="1200" dirty="0">
                <a:solidFill>
                  <a:srgbClr val="272727"/>
                </a:solidFill>
                <a:latin typeface="微软雅黑" panose="020B0503020204020204" pitchFamily="34" charset="-122"/>
                <a:ea typeface="微软雅黑" panose="020B0503020204020204" pitchFamily="34" charset="-122"/>
              </a:rPr>
              <a:t>营销生态圈，提供年轻化、移动化，多元化的整合营销解决方案</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sp>
        <p:nvSpPr>
          <p:cNvPr id="3" name="文本框 2"/>
          <p:cNvSpPr txBox="1"/>
          <p:nvPr/>
        </p:nvSpPr>
        <p:spPr>
          <a:xfrm>
            <a:off x="5075213" y="1051021"/>
            <a:ext cx="2041574" cy="430881"/>
          </a:xfrm>
          <a:prstGeom prst="rect">
            <a:avLst/>
          </a:prstGeom>
          <a:noFill/>
        </p:spPr>
        <p:txBody>
          <a:bodyPr wrap="none" lIns="121915" tIns="60957" rIns="121915" bIns="60957">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lang="zh-CN" altLang="en-US" sz="2000" b="1" dirty="0">
                <a:solidFill>
                  <a:srgbClr val="D1BB4B"/>
                </a:solidFill>
                <a:latin typeface="微软雅黑" panose="020B0503020204020204" pitchFamily="34" charset="-122"/>
                <a:ea typeface="微软雅黑" panose="020B0503020204020204" pitchFamily="34" charset="-122"/>
                <a:sym typeface="+mn-lt"/>
              </a:rPr>
              <a:t>定制化增值服务</a:t>
            </a:r>
            <a:endParaRPr lang="zh-CN" altLang="en-US" sz="2000" b="1" dirty="0">
              <a:solidFill>
                <a:srgbClr val="D1BB4B"/>
              </a:solidFill>
              <a:latin typeface="微软雅黑" panose="020B0503020204020204" pitchFamily="34" charset="-122"/>
              <a:ea typeface="微软雅黑" panose="020B0503020204020204" pitchFamily="34" charset="-122"/>
            </a:endParaRPr>
          </a:p>
        </p:txBody>
      </p:sp>
      <p:sp>
        <p:nvSpPr>
          <p:cNvPr id="4" name="矩形 15"/>
          <p:cNvSpPr>
            <a:spLocks noChangeArrowheads="1"/>
          </p:cNvSpPr>
          <p:nvPr/>
        </p:nvSpPr>
        <p:spPr bwMode="auto">
          <a:xfrm>
            <a:off x="4501337" y="5522624"/>
            <a:ext cx="8351735" cy="34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5" tIns="60957" rIns="121915" bIns="60957">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lang="zh-CN" altLang="en-US" sz="1335" dirty="0">
                <a:latin typeface="微软雅黑" panose="020B0503020204020204" pitchFamily="34" charset="-122"/>
                <a:ea typeface="微软雅黑" panose="020B0503020204020204" pitchFamily="34" charset="-122"/>
              </a:rPr>
              <a:t>营销顾问遍布全国近</a:t>
            </a:r>
            <a:r>
              <a:rPr lang="en-US" altLang="zh-CN" sz="1335" dirty="0">
                <a:latin typeface="微软雅黑" panose="020B0503020204020204" pitchFamily="34" charset="-122"/>
                <a:ea typeface="微软雅黑" panose="020B0503020204020204" pitchFamily="34" charset="-122"/>
              </a:rPr>
              <a:t>200</a:t>
            </a:r>
            <a:r>
              <a:rPr lang="zh-CN" altLang="en-US" sz="1335" dirty="0">
                <a:latin typeface="微软雅黑" panose="020B0503020204020204" pitchFamily="34" charset="-122"/>
                <a:ea typeface="微软雅黑" panose="020B0503020204020204" pitchFamily="34" charset="-122"/>
              </a:rPr>
              <a:t>个城市，</a:t>
            </a:r>
            <a:r>
              <a:rPr lang="zh-CN" altLang="en-US" sz="1465" dirty="0">
                <a:latin typeface="微软雅黑" panose="020B0503020204020204" pitchFamily="34" charset="-122"/>
                <a:ea typeface="微软雅黑" panose="020B0503020204020204" pitchFamily="34" charset="-122"/>
              </a:rPr>
              <a:t>一对一</a:t>
            </a:r>
            <a:r>
              <a:rPr lang="zh-CN" altLang="en-US" sz="1335" dirty="0">
                <a:latin typeface="微软雅黑" panose="020B0503020204020204" pitchFamily="34" charset="-122"/>
                <a:ea typeface="微软雅黑" panose="020B0503020204020204" pitchFamily="34" charset="-122"/>
              </a:rPr>
              <a:t>为经销商量身定制营销解决方案</a:t>
            </a:r>
          </a:p>
        </p:txBody>
      </p:sp>
      <p:sp>
        <p:nvSpPr>
          <p:cNvPr id="5" name="矩形 4"/>
          <p:cNvSpPr/>
          <p:nvPr/>
        </p:nvSpPr>
        <p:spPr>
          <a:xfrm>
            <a:off x="1697148" y="2281938"/>
            <a:ext cx="3299921" cy="344124"/>
          </a:xfrm>
          <a:prstGeom prst="rect">
            <a:avLst/>
          </a:prstGeom>
          <a:blipFill>
            <a:blip r:embed="rId2" cstate="print"/>
            <a:stretch>
              <a:fillRect/>
            </a:stretch>
          </a:blipFill>
          <a:ln>
            <a:noFill/>
          </a:ln>
        </p:spPr>
        <p:txBody>
          <a:bodyPr wrap="square" lIns="121915" tIns="60957" rIns="121915" bIns="35999">
            <a:spAutoFit/>
          </a:bodyPr>
          <a:lstStyle/>
          <a:p>
            <a:pPr algn="ctr" defTabSz="913765">
              <a:defRPr/>
            </a:pPr>
            <a:r>
              <a:rPr lang="zh-CN" altLang="en-US" sz="1600" b="1" kern="0" dirty="0">
                <a:solidFill>
                  <a:schemeClr val="bg1"/>
                </a:solidFill>
                <a:latin typeface="微软雅黑" panose="020B0503020204020204" pitchFamily="34" charset="-122"/>
                <a:ea typeface="微软雅黑" panose="020B0503020204020204" pitchFamily="34" charset="-122"/>
                <a:cs typeface="+mn-ea"/>
                <a:sym typeface="+mn-lt"/>
              </a:rPr>
              <a:t>产品使用问题解答</a:t>
            </a:r>
          </a:p>
        </p:txBody>
      </p:sp>
      <p:sp>
        <p:nvSpPr>
          <p:cNvPr id="6" name="矩形 5"/>
          <p:cNvSpPr/>
          <p:nvPr/>
        </p:nvSpPr>
        <p:spPr>
          <a:xfrm>
            <a:off x="1697148" y="2748335"/>
            <a:ext cx="3299921" cy="344124"/>
          </a:xfrm>
          <a:prstGeom prst="rect">
            <a:avLst/>
          </a:prstGeom>
          <a:blipFill>
            <a:blip r:embed="rId2" cstate="print"/>
            <a:stretch>
              <a:fillRect/>
            </a:stretch>
          </a:blipFill>
          <a:ln>
            <a:noFill/>
          </a:ln>
        </p:spPr>
        <p:txBody>
          <a:bodyPr wrap="square" lIns="121915" tIns="60957" rIns="121915" bIns="35999">
            <a:spAutoFit/>
          </a:bodyPr>
          <a:lstStyle/>
          <a:p>
            <a:pPr algn="ctr" defTabSz="913765">
              <a:defRPr/>
            </a:pPr>
            <a:r>
              <a:rPr lang="zh-CN" altLang="en-US" sz="1600" b="1" kern="0" dirty="0">
                <a:solidFill>
                  <a:schemeClr val="bg1"/>
                </a:solidFill>
                <a:latin typeface="微软雅黑" panose="020B0503020204020204" pitchFamily="34" charset="-122"/>
                <a:ea typeface="微软雅黑" panose="020B0503020204020204" pitchFamily="34" charset="-122"/>
                <a:cs typeface="+mn-ea"/>
                <a:sym typeface="+mn-lt"/>
              </a:rPr>
              <a:t>定制化月度数据报告服务</a:t>
            </a:r>
          </a:p>
        </p:txBody>
      </p:sp>
      <p:sp>
        <p:nvSpPr>
          <p:cNvPr id="7" name="矩形 6"/>
          <p:cNvSpPr/>
          <p:nvPr/>
        </p:nvSpPr>
        <p:spPr>
          <a:xfrm>
            <a:off x="1697148" y="3681130"/>
            <a:ext cx="3299921" cy="344124"/>
          </a:xfrm>
          <a:prstGeom prst="rect">
            <a:avLst/>
          </a:prstGeom>
          <a:blipFill>
            <a:blip r:embed="rId2" cstate="print"/>
            <a:stretch>
              <a:fillRect/>
            </a:stretch>
          </a:blipFill>
          <a:ln>
            <a:noFill/>
          </a:ln>
        </p:spPr>
        <p:txBody>
          <a:bodyPr wrap="square" lIns="121915" tIns="60957" rIns="121915" bIns="35999">
            <a:spAutoFit/>
          </a:bodyPr>
          <a:lstStyle/>
          <a:p>
            <a:pPr algn="ctr" defTabSz="913765">
              <a:defRPr/>
            </a:pPr>
            <a:r>
              <a:rPr lang="zh-CN" altLang="en-US" sz="1600" b="1" kern="0" dirty="0">
                <a:solidFill>
                  <a:schemeClr val="bg1"/>
                </a:solidFill>
                <a:latin typeface="微软雅黑" panose="020B0503020204020204" pitchFamily="34" charset="-122"/>
                <a:ea typeface="微软雅黑" panose="020B0503020204020204" pitchFamily="34" charset="-122"/>
                <a:cs typeface="+mn-ea"/>
                <a:sym typeface="+mn-lt"/>
              </a:rPr>
              <a:t>厂商端系统数据对接</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7332" y="1961908"/>
            <a:ext cx="3956647" cy="3438443"/>
          </a:xfrm>
          <a:prstGeom prst="rect">
            <a:avLst/>
          </a:prstGeom>
        </p:spPr>
      </p:pic>
      <p:sp>
        <p:nvSpPr>
          <p:cNvPr id="9" name="矩形 8"/>
          <p:cNvSpPr/>
          <p:nvPr/>
        </p:nvSpPr>
        <p:spPr>
          <a:xfrm>
            <a:off x="1697148" y="3214733"/>
            <a:ext cx="3299921" cy="344124"/>
          </a:xfrm>
          <a:prstGeom prst="rect">
            <a:avLst/>
          </a:prstGeom>
          <a:blipFill>
            <a:blip r:embed="rId2" cstate="print"/>
            <a:stretch>
              <a:fillRect/>
            </a:stretch>
          </a:blipFill>
          <a:ln>
            <a:noFill/>
          </a:ln>
        </p:spPr>
        <p:txBody>
          <a:bodyPr wrap="square" lIns="121915" tIns="60957" rIns="121915" bIns="35999">
            <a:spAutoFit/>
          </a:bodyPr>
          <a:lstStyle/>
          <a:p>
            <a:pPr algn="ctr" defTabSz="913765">
              <a:defRPr/>
            </a:pPr>
            <a:r>
              <a:rPr lang="zh-CN" altLang="en-US" sz="1600" b="1" kern="0" dirty="0">
                <a:solidFill>
                  <a:schemeClr val="bg1"/>
                </a:solidFill>
                <a:latin typeface="微软雅黑" panose="020B0503020204020204" pitchFamily="34" charset="-122"/>
                <a:ea typeface="微软雅黑" panose="020B0503020204020204" pitchFamily="34" charset="-122"/>
                <a:cs typeface="+mn-ea"/>
                <a:sym typeface="+mn-lt"/>
              </a:rPr>
              <a:t>区别于经销商自签优势价格及政策</a:t>
            </a:r>
          </a:p>
        </p:txBody>
      </p:sp>
      <p:sp>
        <p:nvSpPr>
          <p:cNvPr id="10" name="矩形 9"/>
          <p:cNvSpPr/>
          <p:nvPr/>
        </p:nvSpPr>
        <p:spPr>
          <a:xfrm>
            <a:off x="1697148" y="4151393"/>
            <a:ext cx="3299921" cy="344124"/>
          </a:xfrm>
          <a:prstGeom prst="rect">
            <a:avLst/>
          </a:prstGeom>
          <a:blipFill>
            <a:blip r:embed="rId2" cstate="print"/>
            <a:stretch>
              <a:fillRect/>
            </a:stretch>
          </a:blipFill>
          <a:ln>
            <a:noFill/>
          </a:ln>
        </p:spPr>
        <p:txBody>
          <a:bodyPr wrap="square" lIns="121915" tIns="60957" rIns="121915" bIns="35999">
            <a:spAutoFit/>
          </a:bodyPr>
          <a:lstStyle/>
          <a:p>
            <a:pPr algn="ctr" defTabSz="913765">
              <a:defRPr/>
            </a:pPr>
            <a:r>
              <a:rPr lang="zh-CN" altLang="en-US" sz="1600" b="1" kern="0" dirty="0">
                <a:solidFill>
                  <a:schemeClr val="bg1"/>
                </a:solidFill>
                <a:latin typeface="微软雅黑" panose="020B0503020204020204" pitchFamily="34" charset="-122"/>
                <a:ea typeface="微软雅黑" panose="020B0503020204020204" pitchFamily="34" charset="-122"/>
                <a:cs typeface="+mn-ea"/>
                <a:sym typeface="+mn-lt"/>
              </a:rPr>
              <a:t>厂商</a:t>
            </a:r>
            <a:r>
              <a:rPr lang="en-US" altLang="zh-CN" sz="1600" b="1" kern="0"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600" b="1" kern="0" dirty="0">
                <a:solidFill>
                  <a:schemeClr val="bg1"/>
                </a:solidFill>
                <a:latin typeface="微软雅黑" panose="020B0503020204020204" pitchFamily="34" charset="-122"/>
                <a:ea typeface="微软雅黑" panose="020B0503020204020204" pitchFamily="34" charset="-122"/>
                <a:cs typeface="+mn-ea"/>
                <a:sym typeface="+mn-lt"/>
              </a:rPr>
              <a:t>大区定制培训服务</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sp>
        <p:nvSpPr>
          <p:cNvPr id="3" name="矩形 2"/>
          <p:cNvSpPr/>
          <p:nvPr/>
        </p:nvSpPr>
        <p:spPr>
          <a:xfrm>
            <a:off x="2748637" y="1526559"/>
            <a:ext cx="6694727" cy="307775"/>
          </a:xfrm>
          <a:prstGeom prst="rect">
            <a:avLst/>
          </a:prstGeom>
        </p:spPr>
        <p:txBody>
          <a:bodyPr wrap="square" lIns="91435" tIns="45719" rIns="91435" bIns="45719">
            <a:spAutoFit/>
          </a:bodyPr>
          <a:lstStyle/>
          <a:p>
            <a:pPr algn="ctr" defTabSz="913130"/>
            <a:r>
              <a:rPr lang="zh-CN" altLang="en-US" sz="1400" dirty="0">
                <a:solidFill>
                  <a:prstClr val="black"/>
                </a:solidFill>
                <a:latin typeface="Arial" panose="020B0604020202020204"/>
                <a:ea typeface="微软雅黑" panose="020B0503020204020204" pitchFamily="34" charset="-122"/>
              </a:rPr>
              <a:t>资深一线咨询师分享营销技巧，全面提升经销商营销能力 </a:t>
            </a:r>
          </a:p>
        </p:txBody>
      </p:sp>
      <p:sp>
        <p:nvSpPr>
          <p:cNvPr id="4" name="文本框 230"/>
          <p:cNvSpPr txBox="1"/>
          <p:nvPr/>
        </p:nvSpPr>
        <p:spPr>
          <a:xfrm>
            <a:off x="4946993" y="1053778"/>
            <a:ext cx="2298015" cy="430861"/>
          </a:xfrm>
          <a:prstGeom prst="rect">
            <a:avLst/>
          </a:prstGeom>
        </p:spPr>
        <p:txBody>
          <a:bodyPr wrap="none" lIns="121895" tIns="60947" rIns="121895" bIns="60947">
            <a:spAutoFit/>
          </a:bodyPr>
          <a:lstStyle>
            <a:defPPr>
              <a:defRPr lang="zh-CN"/>
            </a:defPPr>
            <a:lvl1pPr algn="ctr">
              <a:defRPr sz="2400" b="1">
                <a:latin typeface="微软雅黑" panose="020B0503020204020204" pitchFamily="34" charset="-122"/>
                <a:ea typeface="微软雅黑" panose="020B0503020204020204" pitchFamily="34" charset="-122"/>
              </a:defRPr>
            </a:lvl1pPr>
          </a:lstStyle>
          <a:p>
            <a:pPr defTabSz="913130"/>
            <a:r>
              <a:rPr kumimoji="1" lang="zh-CN" altLang="en-US" sz="2000" dirty="0">
                <a:solidFill>
                  <a:srgbClr val="D1BB4B"/>
                </a:solidFill>
                <a:sym typeface="+mn-lt"/>
              </a:rPr>
              <a:t>培训服务遍布全国</a:t>
            </a:r>
          </a:p>
        </p:txBody>
      </p:sp>
      <p:grpSp>
        <p:nvGrpSpPr>
          <p:cNvPr id="5" name="组合 4"/>
          <p:cNvGrpSpPr/>
          <p:nvPr/>
        </p:nvGrpSpPr>
        <p:grpSpPr>
          <a:xfrm>
            <a:off x="4958791" y="2324733"/>
            <a:ext cx="2392845" cy="1590010"/>
            <a:chOff x="6394141" y="1122934"/>
            <a:chExt cx="2392845" cy="1590010"/>
          </a:xfrm>
        </p:grpSpPr>
        <p:grpSp>
          <p:nvGrpSpPr>
            <p:cNvPr id="6" name="组合 5"/>
            <p:cNvGrpSpPr/>
            <p:nvPr/>
          </p:nvGrpSpPr>
          <p:grpSpPr>
            <a:xfrm>
              <a:off x="6580545" y="1122934"/>
              <a:ext cx="2014234" cy="1411795"/>
              <a:chOff x="6614842" y="1189717"/>
              <a:chExt cx="1008426" cy="1034846"/>
            </a:xfrm>
          </p:grpSpPr>
          <p:sp>
            <p:nvSpPr>
              <p:cNvPr id="9" name="椭圆 8"/>
              <p:cNvSpPr/>
              <p:nvPr/>
            </p:nvSpPr>
            <p:spPr>
              <a:xfrm>
                <a:off x="6657838" y="1620907"/>
                <a:ext cx="934479" cy="397670"/>
              </a:xfrm>
              <a:prstGeom prst="ellipse">
                <a:avLst/>
              </a:prstGeom>
              <a:solidFill>
                <a:schemeClr val="tx1"/>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10" name="等腰三角形 9"/>
              <p:cNvSpPr/>
              <p:nvPr/>
            </p:nvSpPr>
            <p:spPr>
              <a:xfrm rot="13899583">
                <a:off x="7129067" y="1475424"/>
                <a:ext cx="235961" cy="383698"/>
              </a:xfrm>
              <a:prstGeom prst="triangle">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11" name="等腰三角形 10"/>
              <p:cNvSpPr/>
              <p:nvPr/>
            </p:nvSpPr>
            <p:spPr>
              <a:xfrm rot="13899583">
                <a:off x="6776075" y="1726805"/>
                <a:ext cx="375751" cy="38369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12" name="等腰三角形 11"/>
              <p:cNvSpPr/>
              <p:nvPr/>
            </p:nvSpPr>
            <p:spPr>
              <a:xfrm rot="514285">
                <a:off x="7140408" y="1588680"/>
                <a:ext cx="375755" cy="561771"/>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13" name="等腰三角形 12"/>
              <p:cNvSpPr/>
              <p:nvPr/>
            </p:nvSpPr>
            <p:spPr>
              <a:xfrm rot="18432766">
                <a:off x="6855980" y="1510391"/>
                <a:ext cx="543026" cy="38369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14" name="等腰三角形 13"/>
              <p:cNvSpPr/>
              <p:nvPr/>
            </p:nvSpPr>
            <p:spPr>
              <a:xfrm rot="17792728">
                <a:off x="6696958" y="1307534"/>
                <a:ext cx="657652" cy="422017"/>
              </a:xfrm>
              <a:prstGeom prst="triangle">
                <a:avLst>
                  <a:gd name="adj" fmla="val 62311"/>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15" name="等腰三角形 14"/>
              <p:cNvSpPr/>
              <p:nvPr/>
            </p:nvSpPr>
            <p:spPr>
              <a:xfrm rot="18432766">
                <a:off x="6629417" y="1651238"/>
                <a:ext cx="375753" cy="404903"/>
              </a:xfrm>
              <a:prstGeom prst="triangle">
                <a:avLst>
                  <a:gd name="adj" fmla="val 23266"/>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16" name="等腰三角形 15"/>
              <p:cNvSpPr/>
              <p:nvPr/>
            </p:nvSpPr>
            <p:spPr>
              <a:xfrm rot="6930343">
                <a:off x="6664875" y="1481592"/>
                <a:ext cx="375753" cy="404903"/>
              </a:xfrm>
              <a:prstGeom prst="triangle">
                <a:avLst>
                  <a:gd name="adj" fmla="val 42887"/>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17" name="等腰三角形 16"/>
              <p:cNvSpPr/>
              <p:nvPr/>
            </p:nvSpPr>
            <p:spPr>
              <a:xfrm rot="18432766">
                <a:off x="6759072" y="1728640"/>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18" name="等腰三角形 17"/>
              <p:cNvSpPr/>
              <p:nvPr/>
            </p:nvSpPr>
            <p:spPr>
              <a:xfrm rot="18432766">
                <a:off x="7127345" y="1499262"/>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grpSp>
        <p:sp>
          <p:nvSpPr>
            <p:cNvPr id="7" name="文本框 6"/>
            <p:cNvSpPr txBox="1"/>
            <p:nvPr/>
          </p:nvSpPr>
          <p:spPr>
            <a:xfrm>
              <a:off x="6394141" y="1717735"/>
              <a:ext cx="2392845" cy="995209"/>
            </a:xfrm>
            <a:prstGeom prst="rect">
              <a:avLst/>
            </a:prstGeom>
            <a:noFill/>
          </p:spPr>
          <p:txBody>
            <a:bodyPr wrap="square" rtlCol="0">
              <a:spAutoFit/>
            </a:bodyPr>
            <a:lstStyle>
              <a:defPPr>
                <a:defRPr lang="zh-CN"/>
              </a:defPPr>
              <a:lvl1pPr algn="ctr">
                <a:lnSpc>
                  <a:spcPct val="150000"/>
                </a:lnSpc>
                <a:defRPr sz="4400" b="1">
                  <a:solidFill>
                    <a:srgbClr val="FFC000"/>
                  </a:solidFill>
                  <a:latin typeface="微软雅黑" panose="020B0503020204020204" pitchFamily="34" charset="-122"/>
                  <a:ea typeface="微软雅黑" panose="020B0503020204020204" pitchFamily="34" charset="-122"/>
                </a:defRPr>
              </a:lvl1pPr>
            </a:lstStyle>
            <a:p>
              <a:pPr defTabSz="913130">
                <a:lnSpc>
                  <a:spcPct val="100000"/>
                </a:lnSpc>
              </a:pPr>
              <a:r>
                <a:rPr lang="en-US" altLang="zh-CN" sz="5865" dirty="0"/>
                <a:t>9</a:t>
              </a:r>
              <a:r>
                <a:rPr lang="zh-CN" altLang="en-US" sz="2400" dirty="0"/>
                <a:t>大区</a:t>
              </a:r>
              <a:endParaRPr lang="zh-CN" altLang="en-US" sz="5865" dirty="0"/>
            </a:p>
          </p:txBody>
        </p:sp>
        <p:sp>
          <p:nvSpPr>
            <p:cNvPr id="8" name="文本框 7"/>
            <p:cNvSpPr txBox="1"/>
            <p:nvPr/>
          </p:nvSpPr>
          <p:spPr>
            <a:xfrm>
              <a:off x="6494025" y="1262401"/>
              <a:ext cx="2133117" cy="708014"/>
            </a:xfrm>
            <a:prstGeom prst="rect">
              <a:avLst/>
            </a:prstGeom>
            <a:noFill/>
          </p:spPr>
          <p:txBody>
            <a:bodyPr wrap="square" rtlCol="0">
              <a:spAutoFit/>
            </a:bodyPr>
            <a:lstStyle>
              <a:defPPr>
                <a:defRPr lang="zh-CN"/>
              </a:defPPr>
              <a:lvl1pPr algn="ctr">
                <a:lnSpc>
                  <a:spcPct val="150000"/>
                </a:lnSpc>
                <a:defRPr sz="2000" b="1">
                  <a:solidFill>
                    <a:srgbClr val="FFC000"/>
                  </a:solidFill>
                  <a:latin typeface="微软雅黑" panose="020B0503020204020204" pitchFamily="34" charset="-122"/>
                  <a:ea typeface="微软雅黑" panose="020B0503020204020204" pitchFamily="34" charset="-122"/>
                </a:defRPr>
              </a:lvl1pPr>
            </a:lstStyle>
            <a:p>
              <a:pPr defTabSz="913130"/>
              <a:r>
                <a:rPr lang="zh-CN" altLang="en-US" sz="2665" dirty="0"/>
                <a:t>金牌咨询师</a:t>
              </a:r>
            </a:p>
          </p:txBody>
        </p:sp>
      </p:grpSp>
      <p:grpSp>
        <p:nvGrpSpPr>
          <p:cNvPr id="19" name="组合 18"/>
          <p:cNvGrpSpPr/>
          <p:nvPr/>
        </p:nvGrpSpPr>
        <p:grpSpPr>
          <a:xfrm>
            <a:off x="8993420" y="3707543"/>
            <a:ext cx="2133117" cy="1411794"/>
            <a:chOff x="9228391" y="4071050"/>
            <a:chExt cx="2133117" cy="1411796"/>
          </a:xfrm>
        </p:grpSpPr>
        <p:grpSp>
          <p:nvGrpSpPr>
            <p:cNvPr id="20" name="组合 19"/>
            <p:cNvGrpSpPr/>
            <p:nvPr/>
          </p:nvGrpSpPr>
          <p:grpSpPr>
            <a:xfrm>
              <a:off x="9267632" y="4071050"/>
              <a:ext cx="2014232" cy="1411796"/>
              <a:chOff x="6614843" y="1189718"/>
              <a:chExt cx="1008425" cy="1034847"/>
            </a:xfrm>
          </p:grpSpPr>
          <p:sp>
            <p:nvSpPr>
              <p:cNvPr id="23" name="椭圆 22"/>
              <p:cNvSpPr/>
              <p:nvPr/>
            </p:nvSpPr>
            <p:spPr>
              <a:xfrm>
                <a:off x="6657836" y="1620908"/>
                <a:ext cx="934479" cy="397671"/>
              </a:xfrm>
              <a:prstGeom prst="ellipse">
                <a:avLst/>
              </a:prstGeom>
              <a:solidFill>
                <a:schemeClr val="tx1"/>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4" name="等腰三角形 23"/>
              <p:cNvSpPr/>
              <p:nvPr/>
            </p:nvSpPr>
            <p:spPr>
              <a:xfrm rot="13899583">
                <a:off x="7129066" y="1475425"/>
                <a:ext cx="235961" cy="383698"/>
              </a:xfrm>
              <a:prstGeom prst="triangle">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5" name="等腰三角形 24"/>
              <p:cNvSpPr/>
              <p:nvPr/>
            </p:nvSpPr>
            <p:spPr>
              <a:xfrm rot="13899583">
                <a:off x="6776073" y="1726809"/>
                <a:ext cx="375751" cy="38369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6" name="等腰三角形 25"/>
              <p:cNvSpPr/>
              <p:nvPr/>
            </p:nvSpPr>
            <p:spPr>
              <a:xfrm rot="514285">
                <a:off x="7140406" y="1588681"/>
                <a:ext cx="375755" cy="561771"/>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7" name="等腰三角形 26"/>
              <p:cNvSpPr/>
              <p:nvPr/>
            </p:nvSpPr>
            <p:spPr>
              <a:xfrm rot="18432766">
                <a:off x="6855979" y="1510392"/>
                <a:ext cx="543026" cy="38369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8" name="等腰三角形 27"/>
              <p:cNvSpPr/>
              <p:nvPr/>
            </p:nvSpPr>
            <p:spPr>
              <a:xfrm rot="17792728">
                <a:off x="6696957" y="1307535"/>
                <a:ext cx="657652" cy="422017"/>
              </a:xfrm>
              <a:prstGeom prst="triangle">
                <a:avLst>
                  <a:gd name="adj" fmla="val 62311"/>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9" name="等腰三角形 28"/>
              <p:cNvSpPr/>
              <p:nvPr/>
            </p:nvSpPr>
            <p:spPr>
              <a:xfrm rot="18432766">
                <a:off x="6629418" y="1651239"/>
                <a:ext cx="375753" cy="404903"/>
              </a:xfrm>
              <a:prstGeom prst="triangle">
                <a:avLst>
                  <a:gd name="adj" fmla="val 23266"/>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0" name="等腰三角形 29"/>
              <p:cNvSpPr/>
              <p:nvPr/>
            </p:nvSpPr>
            <p:spPr>
              <a:xfrm rot="6930343">
                <a:off x="6664876" y="1481593"/>
                <a:ext cx="375753" cy="404903"/>
              </a:xfrm>
              <a:prstGeom prst="triangle">
                <a:avLst>
                  <a:gd name="adj" fmla="val 42887"/>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1" name="等腰三角形 30"/>
              <p:cNvSpPr/>
              <p:nvPr/>
            </p:nvSpPr>
            <p:spPr>
              <a:xfrm rot="18432766">
                <a:off x="6759074" y="1728642"/>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2" name="等腰三角形 31"/>
              <p:cNvSpPr/>
              <p:nvPr/>
            </p:nvSpPr>
            <p:spPr>
              <a:xfrm rot="18432766">
                <a:off x="7127345" y="1499262"/>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grpSp>
        <p:sp>
          <p:nvSpPr>
            <p:cNvPr id="21" name="文本框 20"/>
            <p:cNvSpPr txBox="1"/>
            <p:nvPr/>
          </p:nvSpPr>
          <p:spPr>
            <a:xfrm>
              <a:off x="9347414" y="4210719"/>
              <a:ext cx="1860470" cy="553999"/>
            </a:xfrm>
            <a:prstGeom prst="rect">
              <a:avLst/>
            </a:prstGeom>
            <a:noFill/>
          </p:spPr>
          <p:txBody>
            <a:bodyPr wrap="square" rtlCol="0">
              <a:spAutoFit/>
            </a:bodyPr>
            <a:lstStyle/>
            <a:p>
              <a:pPr algn="ctr" defTabSz="913130">
                <a:lnSpc>
                  <a:spcPct val="150000"/>
                </a:lnSpc>
              </a:pPr>
              <a:r>
                <a:rPr lang="zh-CN" altLang="en-US" sz="2000" b="1" dirty="0">
                  <a:solidFill>
                    <a:srgbClr val="FFC000"/>
                  </a:solidFill>
                  <a:latin typeface="Arial" panose="020B0604020202020204"/>
                  <a:ea typeface="微软雅黑" panose="020B0503020204020204" pitchFamily="34" charset="-122"/>
                </a:rPr>
                <a:t>覆盖经销商</a:t>
              </a:r>
            </a:p>
          </p:txBody>
        </p:sp>
        <p:sp>
          <p:nvSpPr>
            <p:cNvPr id="22" name="文本框 21"/>
            <p:cNvSpPr txBox="1"/>
            <p:nvPr/>
          </p:nvSpPr>
          <p:spPr>
            <a:xfrm>
              <a:off x="9228391" y="4707729"/>
              <a:ext cx="2133117" cy="769442"/>
            </a:xfrm>
            <a:prstGeom prst="rect">
              <a:avLst/>
            </a:prstGeom>
            <a:noFill/>
          </p:spPr>
          <p:txBody>
            <a:bodyPr wrap="square" rtlCol="0">
              <a:spAutoFit/>
            </a:bodyPr>
            <a:lstStyle/>
            <a:p>
              <a:pPr algn="ctr" defTabSz="913130"/>
              <a:r>
                <a:rPr lang="en-US" altLang="zh-CN" sz="4400" b="1" dirty="0">
                  <a:solidFill>
                    <a:srgbClr val="FFC000"/>
                  </a:solidFill>
                  <a:latin typeface="Arial" panose="020B0604020202020204"/>
                  <a:ea typeface="微软雅黑" panose="020B0503020204020204" pitchFamily="34" charset="-122"/>
                </a:rPr>
                <a:t>11730</a:t>
              </a:r>
              <a:r>
                <a:rPr lang="zh-CN" altLang="en-US" sz="1865" b="1" dirty="0">
                  <a:solidFill>
                    <a:srgbClr val="FFC000"/>
                  </a:solidFill>
                  <a:latin typeface="Arial" panose="020B0604020202020204"/>
                  <a:ea typeface="微软雅黑" panose="020B0503020204020204" pitchFamily="34" charset="-122"/>
                </a:rPr>
                <a:t>家</a:t>
              </a:r>
            </a:p>
          </p:txBody>
        </p:sp>
      </p:grpSp>
      <p:grpSp>
        <p:nvGrpSpPr>
          <p:cNvPr id="33" name="组合 32"/>
          <p:cNvGrpSpPr/>
          <p:nvPr/>
        </p:nvGrpSpPr>
        <p:grpSpPr>
          <a:xfrm>
            <a:off x="6388520" y="3707551"/>
            <a:ext cx="2133117" cy="1411794"/>
            <a:chOff x="6514866" y="4071051"/>
            <a:chExt cx="2133117" cy="1411795"/>
          </a:xfrm>
        </p:grpSpPr>
        <p:grpSp>
          <p:nvGrpSpPr>
            <p:cNvPr id="34" name="组合 33"/>
            <p:cNvGrpSpPr/>
            <p:nvPr/>
          </p:nvGrpSpPr>
          <p:grpSpPr>
            <a:xfrm>
              <a:off x="6567362" y="4071051"/>
              <a:ext cx="2014234" cy="1411795"/>
              <a:chOff x="6614842" y="1189717"/>
              <a:chExt cx="1008426" cy="1034846"/>
            </a:xfrm>
          </p:grpSpPr>
          <p:sp>
            <p:nvSpPr>
              <p:cNvPr id="37" name="椭圆 36"/>
              <p:cNvSpPr/>
              <p:nvPr/>
            </p:nvSpPr>
            <p:spPr>
              <a:xfrm>
                <a:off x="6657838" y="1620907"/>
                <a:ext cx="934479" cy="397671"/>
              </a:xfrm>
              <a:prstGeom prst="ellipse">
                <a:avLst/>
              </a:prstGeom>
              <a:solidFill>
                <a:schemeClr val="tx1"/>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8" name="等腰三角形 37"/>
              <p:cNvSpPr/>
              <p:nvPr/>
            </p:nvSpPr>
            <p:spPr>
              <a:xfrm rot="13899583">
                <a:off x="7129067" y="1475422"/>
                <a:ext cx="235961" cy="383698"/>
              </a:xfrm>
              <a:prstGeom prst="triangle">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9" name="等腰三角形 38"/>
              <p:cNvSpPr/>
              <p:nvPr/>
            </p:nvSpPr>
            <p:spPr>
              <a:xfrm rot="13899583">
                <a:off x="6776075" y="1726804"/>
                <a:ext cx="375751" cy="38369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0" name="等腰三角形 39"/>
              <p:cNvSpPr/>
              <p:nvPr/>
            </p:nvSpPr>
            <p:spPr>
              <a:xfrm rot="514285">
                <a:off x="7140408" y="1588681"/>
                <a:ext cx="375755" cy="561771"/>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1" name="等腰三角形 40"/>
              <p:cNvSpPr/>
              <p:nvPr/>
            </p:nvSpPr>
            <p:spPr>
              <a:xfrm rot="18432766">
                <a:off x="6855980" y="1510391"/>
                <a:ext cx="543026" cy="38369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2" name="等腰三角形 41"/>
              <p:cNvSpPr/>
              <p:nvPr/>
            </p:nvSpPr>
            <p:spPr>
              <a:xfrm rot="17792728">
                <a:off x="6696958" y="1307534"/>
                <a:ext cx="657652" cy="422017"/>
              </a:xfrm>
              <a:prstGeom prst="triangle">
                <a:avLst>
                  <a:gd name="adj" fmla="val 62311"/>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3" name="等腰三角形 42"/>
              <p:cNvSpPr/>
              <p:nvPr/>
            </p:nvSpPr>
            <p:spPr>
              <a:xfrm rot="18432766">
                <a:off x="6629417" y="1651238"/>
                <a:ext cx="375753" cy="404903"/>
              </a:xfrm>
              <a:prstGeom prst="triangle">
                <a:avLst>
                  <a:gd name="adj" fmla="val 23266"/>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4" name="等腰三角形 43"/>
              <p:cNvSpPr/>
              <p:nvPr/>
            </p:nvSpPr>
            <p:spPr>
              <a:xfrm rot="6930343">
                <a:off x="6664875" y="1481592"/>
                <a:ext cx="375753" cy="404903"/>
              </a:xfrm>
              <a:prstGeom prst="triangle">
                <a:avLst>
                  <a:gd name="adj" fmla="val 42887"/>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5" name="等腰三角形 44"/>
              <p:cNvSpPr/>
              <p:nvPr/>
            </p:nvSpPr>
            <p:spPr>
              <a:xfrm rot="18432766">
                <a:off x="6759072" y="1728640"/>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6" name="等腰三角形 45"/>
              <p:cNvSpPr/>
              <p:nvPr/>
            </p:nvSpPr>
            <p:spPr>
              <a:xfrm rot="18432766">
                <a:off x="7127345" y="1499262"/>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grpSp>
        <p:sp>
          <p:nvSpPr>
            <p:cNvPr id="35" name="文本框 34"/>
            <p:cNvSpPr txBox="1"/>
            <p:nvPr/>
          </p:nvSpPr>
          <p:spPr>
            <a:xfrm>
              <a:off x="6823877" y="4210719"/>
              <a:ext cx="1477029" cy="553998"/>
            </a:xfrm>
            <a:prstGeom prst="rect">
              <a:avLst/>
            </a:prstGeom>
            <a:noFill/>
          </p:spPr>
          <p:txBody>
            <a:bodyPr wrap="square" rtlCol="0">
              <a:spAutoFit/>
            </a:bodyPr>
            <a:lstStyle/>
            <a:p>
              <a:pPr algn="ctr" defTabSz="913130">
                <a:lnSpc>
                  <a:spcPct val="150000"/>
                </a:lnSpc>
              </a:pPr>
              <a:r>
                <a:rPr lang="zh-CN" altLang="en-US" sz="2000" b="1" dirty="0">
                  <a:solidFill>
                    <a:srgbClr val="FFC000"/>
                  </a:solidFill>
                  <a:latin typeface="Arial" panose="020B0604020202020204"/>
                  <a:ea typeface="微软雅黑" panose="020B0503020204020204" pitchFamily="34" charset="-122"/>
                </a:rPr>
                <a:t>培训场次</a:t>
              </a:r>
            </a:p>
          </p:txBody>
        </p:sp>
        <p:sp>
          <p:nvSpPr>
            <p:cNvPr id="36" name="文本框 35"/>
            <p:cNvSpPr txBox="1"/>
            <p:nvPr/>
          </p:nvSpPr>
          <p:spPr>
            <a:xfrm>
              <a:off x="6514866" y="4707730"/>
              <a:ext cx="2133117" cy="769441"/>
            </a:xfrm>
            <a:prstGeom prst="rect">
              <a:avLst/>
            </a:prstGeom>
            <a:noFill/>
          </p:spPr>
          <p:txBody>
            <a:bodyPr wrap="square" rtlCol="0">
              <a:spAutoFit/>
            </a:bodyPr>
            <a:lstStyle/>
            <a:p>
              <a:pPr algn="ctr" defTabSz="913130"/>
              <a:r>
                <a:rPr lang="en-US" altLang="zh-CN" sz="4400" b="1" dirty="0">
                  <a:solidFill>
                    <a:srgbClr val="FFC000"/>
                  </a:solidFill>
                  <a:latin typeface="Arial" panose="020B0604020202020204"/>
                  <a:ea typeface="微软雅黑" panose="020B0503020204020204" pitchFamily="34" charset="-122"/>
                </a:rPr>
                <a:t>476</a:t>
              </a:r>
              <a:r>
                <a:rPr lang="zh-CN" altLang="en-US" sz="1865" b="1" dirty="0">
                  <a:solidFill>
                    <a:srgbClr val="FFC000"/>
                  </a:solidFill>
                  <a:latin typeface="Arial" panose="020B0604020202020204"/>
                  <a:ea typeface="微软雅黑" panose="020B0503020204020204" pitchFamily="34" charset="-122"/>
                </a:rPr>
                <a:t>场</a:t>
              </a:r>
            </a:p>
          </p:txBody>
        </p:sp>
      </p:grpSp>
      <p:grpSp>
        <p:nvGrpSpPr>
          <p:cNvPr id="47" name="组合 46"/>
          <p:cNvGrpSpPr/>
          <p:nvPr/>
        </p:nvGrpSpPr>
        <p:grpSpPr>
          <a:xfrm>
            <a:off x="7697968" y="2324734"/>
            <a:ext cx="2133117" cy="1411794"/>
            <a:chOff x="9104668" y="1122934"/>
            <a:chExt cx="2133117" cy="1411795"/>
          </a:xfrm>
        </p:grpSpPr>
        <p:grpSp>
          <p:nvGrpSpPr>
            <p:cNvPr id="48" name="组合 47"/>
            <p:cNvGrpSpPr/>
            <p:nvPr/>
          </p:nvGrpSpPr>
          <p:grpSpPr>
            <a:xfrm>
              <a:off x="9143535" y="1122934"/>
              <a:ext cx="2014234" cy="1411795"/>
              <a:chOff x="6614842" y="1189717"/>
              <a:chExt cx="1008426" cy="1034846"/>
            </a:xfrm>
          </p:grpSpPr>
          <p:sp>
            <p:nvSpPr>
              <p:cNvPr id="51" name="椭圆 50"/>
              <p:cNvSpPr/>
              <p:nvPr/>
            </p:nvSpPr>
            <p:spPr>
              <a:xfrm>
                <a:off x="6657838" y="1620907"/>
                <a:ext cx="934479" cy="397671"/>
              </a:xfrm>
              <a:prstGeom prst="ellipse">
                <a:avLst/>
              </a:prstGeom>
              <a:solidFill>
                <a:schemeClr val="tx1"/>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2" name="等腰三角形 51"/>
              <p:cNvSpPr/>
              <p:nvPr/>
            </p:nvSpPr>
            <p:spPr>
              <a:xfrm rot="13899583">
                <a:off x="7129067" y="1475424"/>
                <a:ext cx="235961" cy="383698"/>
              </a:xfrm>
              <a:prstGeom prst="triangle">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3" name="等腰三角形 52"/>
              <p:cNvSpPr/>
              <p:nvPr/>
            </p:nvSpPr>
            <p:spPr>
              <a:xfrm rot="13899583">
                <a:off x="6776075" y="1726806"/>
                <a:ext cx="375751" cy="38369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4" name="等腰三角形 53"/>
              <p:cNvSpPr/>
              <p:nvPr/>
            </p:nvSpPr>
            <p:spPr>
              <a:xfrm rot="514285">
                <a:off x="7140408" y="1588681"/>
                <a:ext cx="375755" cy="561771"/>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5" name="等腰三角形 54"/>
              <p:cNvSpPr/>
              <p:nvPr/>
            </p:nvSpPr>
            <p:spPr>
              <a:xfrm rot="18432766">
                <a:off x="6855980" y="1510391"/>
                <a:ext cx="543026" cy="38369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6" name="等腰三角形 55"/>
              <p:cNvSpPr/>
              <p:nvPr/>
            </p:nvSpPr>
            <p:spPr>
              <a:xfrm rot="17792728">
                <a:off x="6696958" y="1307534"/>
                <a:ext cx="657652" cy="422017"/>
              </a:xfrm>
              <a:prstGeom prst="triangle">
                <a:avLst>
                  <a:gd name="adj" fmla="val 62311"/>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7" name="等腰三角形 56"/>
              <p:cNvSpPr/>
              <p:nvPr/>
            </p:nvSpPr>
            <p:spPr>
              <a:xfrm rot="18432766">
                <a:off x="6629417" y="1651238"/>
                <a:ext cx="375753" cy="404903"/>
              </a:xfrm>
              <a:prstGeom prst="triangle">
                <a:avLst>
                  <a:gd name="adj" fmla="val 23266"/>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8" name="等腰三角形 57"/>
              <p:cNvSpPr/>
              <p:nvPr/>
            </p:nvSpPr>
            <p:spPr>
              <a:xfrm rot="6930343">
                <a:off x="6664875" y="1481592"/>
                <a:ext cx="375753" cy="404903"/>
              </a:xfrm>
              <a:prstGeom prst="triangle">
                <a:avLst>
                  <a:gd name="adj" fmla="val 42887"/>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9" name="等腰三角形 58"/>
              <p:cNvSpPr/>
              <p:nvPr/>
            </p:nvSpPr>
            <p:spPr>
              <a:xfrm rot="18432766">
                <a:off x="6759072" y="1728640"/>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60" name="等腰三角形 59"/>
              <p:cNvSpPr/>
              <p:nvPr/>
            </p:nvSpPr>
            <p:spPr>
              <a:xfrm rot="18432766">
                <a:off x="7127345" y="1499262"/>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grpSp>
        <p:sp>
          <p:nvSpPr>
            <p:cNvPr id="49" name="文本框 48"/>
            <p:cNvSpPr txBox="1"/>
            <p:nvPr/>
          </p:nvSpPr>
          <p:spPr>
            <a:xfrm>
              <a:off x="9461561" y="1262401"/>
              <a:ext cx="1413965" cy="553998"/>
            </a:xfrm>
            <a:prstGeom prst="rect">
              <a:avLst/>
            </a:prstGeom>
            <a:noFill/>
          </p:spPr>
          <p:txBody>
            <a:bodyPr wrap="square" rtlCol="0">
              <a:spAutoFit/>
            </a:bodyPr>
            <a:lstStyle/>
            <a:p>
              <a:pPr algn="ctr" defTabSz="913130">
                <a:lnSpc>
                  <a:spcPct val="150000"/>
                </a:lnSpc>
              </a:pPr>
              <a:r>
                <a:rPr lang="zh-CN" altLang="en-US" sz="2000" b="1" dirty="0">
                  <a:solidFill>
                    <a:srgbClr val="FFC000"/>
                  </a:solidFill>
                  <a:latin typeface="Arial" panose="020B0604020202020204"/>
                  <a:ea typeface="微软雅黑" panose="020B0503020204020204" pitchFamily="34" charset="-122"/>
                </a:rPr>
                <a:t>覆盖城市</a:t>
              </a:r>
            </a:p>
          </p:txBody>
        </p:sp>
        <p:sp>
          <p:nvSpPr>
            <p:cNvPr id="50" name="文本框 49"/>
            <p:cNvSpPr txBox="1"/>
            <p:nvPr/>
          </p:nvSpPr>
          <p:spPr>
            <a:xfrm>
              <a:off x="9104668" y="1717462"/>
              <a:ext cx="2133117" cy="769441"/>
            </a:xfrm>
            <a:prstGeom prst="rect">
              <a:avLst/>
            </a:prstGeom>
            <a:noFill/>
          </p:spPr>
          <p:txBody>
            <a:bodyPr wrap="square" rtlCol="0">
              <a:spAutoFit/>
            </a:bodyPr>
            <a:lstStyle/>
            <a:p>
              <a:pPr algn="ctr" defTabSz="913130"/>
              <a:r>
                <a:rPr lang="en-US" altLang="zh-CN" sz="4400" b="1" dirty="0">
                  <a:solidFill>
                    <a:srgbClr val="FFC000"/>
                  </a:solidFill>
                  <a:latin typeface="Arial" panose="020B0604020202020204"/>
                  <a:ea typeface="微软雅黑" panose="020B0503020204020204" pitchFamily="34" charset="-122"/>
                </a:rPr>
                <a:t>198</a:t>
              </a:r>
              <a:r>
                <a:rPr lang="zh-CN" altLang="en-US" sz="1865" b="1" dirty="0">
                  <a:solidFill>
                    <a:srgbClr val="FFC000"/>
                  </a:solidFill>
                  <a:latin typeface="Arial" panose="020B0604020202020204"/>
                  <a:ea typeface="微软雅黑" panose="020B0503020204020204" pitchFamily="34" charset="-122"/>
                </a:rPr>
                <a:t>个</a:t>
              </a:r>
              <a:endParaRPr lang="zh-CN" altLang="en-US" sz="4000" b="1" dirty="0">
                <a:solidFill>
                  <a:srgbClr val="FFC000"/>
                </a:solidFill>
                <a:latin typeface="Arial" panose="020B0604020202020204"/>
                <a:ea typeface="微软雅黑" panose="020B0503020204020204" pitchFamily="34" charset="-122"/>
              </a:endParaRPr>
            </a:p>
          </p:txBody>
        </p:sp>
      </p:grpSp>
      <p:cxnSp>
        <p:nvCxnSpPr>
          <p:cNvPr id="61" name="直接连接符 60"/>
          <p:cNvCxnSpPr/>
          <p:nvPr/>
        </p:nvCxnSpPr>
        <p:spPr>
          <a:xfrm flipH="1">
            <a:off x="1216943" y="2504928"/>
            <a:ext cx="2818007" cy="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2" name="矩形 61"/>
          <p:cNvSpPr/>
          <p:nvPr/>
        </p:nvSpPr>
        <p:spPr>
          <a:xfrm>
            <a:off x="1066802" y="2004720"/>
            <a:ext cx="3127769" cy="400108"/>
          </a:xfrm>
          <a:prstGeom prst="rect">
            <a:avLst/>
          </a:prstGeom>
        </p:spPr>
        <p:txBody>
          <a:bodyPr wrap="none" lIns="91435" tIns="45719" rIns="91435" bIns="45719">
            <a:spAutoFit/>
          </a:bodyPr>
          <a:lstStyle/>
          <a:p>
            <a:pPr defTabSz="913130"/>
            <a:r>
              <a:rPr lang="en-US" altLang="zh-CN" sz="2000" b="1" dirty="0">
                <a:solidFill>
                  <a:srgbClr val="000000"/>
                </a:solidFill>
                <a:latin typeface="微软雅黑" panose="020B0503020204020204" pitchFamily="34" charset="-122"/>
                <a:ea typeface="微软雅黑" panose="020B0503020204020204" pitchFamily="34" charset="-122"/>
              </a:rPr>
              <a:t>2017</a:t>
            </a:r>
            <a:r>
              <a:rPr lang="zh-CN" altLang="en-US" sz="2000" b="1" dirty="0">
                <a:solidFill>
                  <a:srgbClr val="000000"/>
                </a:solidFill>
                <a:latin typeface="微软雅黑" panose="020B0503020204020204" pitchFamily="34" charset="-122"/>
                <a:ea typeface="微软雅黑" panose="020B0503020204020204" pitchFamily="34" charset="-122"/>
              </a:rPr>
              <a:t>年培训课程精彩预告</a:t>
            </a:r>
            <a:endParaRPr lang="zh-CN" altLang="zh-CN" sz="2000" b="1" dirty="0">
              <a:solidFill>
                <a:srgbClr val="000000"/>
              </a:solidFill>
              <a:latin typeface="微软雅黑" panose="020B0503020204020204" pitchFamily="34" charset="-122"/>
              <a:ea typeface="微软雅黑" panose="020B0503020204020204" pitchFamily="34" charset="-122"/>
            </a:endParaRPr>
          </a:p>
        </p:txBody>
      </p:sp>
      <p:grpSp>
        <p:nvGrpSpPr>
          <p:cNvPr id="63" name="组合 62"/>
          <p:cNvGrpSpPr/>
          <p:nvPr/>
        </p:nvGrpSpPr>
        <p:grpSpPr>
          <a:xfrm rot="11989500">
            <a:off x="1299913" y="2028704"/>
            <a:ext cx="2342435" cy="933101"/>
            <a:chOff x="1738612" y="132220"/>
            <a:chExt cx="8086720" cy="3221317"/>
          </a:xfrm>
        </p:grpSpPr>
        <p:sp>
          <p:nvSpPr>
            <p:cNvPr id="64" name="椭圆 63"/>
            <p:cNvSpPr/>
            <p:nvPr/>
          </p:nvSpPr>
          <p:spPr>
            <a:xfrm>
              <a:off x="5857364" y="1805277"/>
              <a:ext cx="108000" cy="108000"/>
            </a:xfrm>
            <a:prstGeom prst="ellipse">
              <a:avLst/>
            </a:prstGeom>
            <a:solidFill>
              <a:srgbClr val="089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65" name="椭圆 64"/>
            <p:cNvSpPr/>
            <p:nvPr/>
          </p:nvSpPr>
          <p:spPr>
            <a:xfrm>
              <a:off x="4453402" y="1638230"/>
              <a:ext cx="180000" cy="180000"/>
            </a:xfrm>
            <a:prstGeom prst="ellipse">
              <a:avLst/>
            </a:prstGeom>
            <a:solidFill>
              <a:srgbClr val="FAE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66" name="椭圆 65"/>
            <p:cNvSpPr/>
            <p:nvPr/>
          </p:nvSpPr>
          <p:spPr>
            <a:xfrm>
              <a:off x="8711554" y="132220"/>
              <a:ext cx="180000" cy="180000"/>
            </a:xfrm>
            <a:prstGeom prst="ellipse">
              <a:avLst/>
            </a:prstGeom>
            <a:solidFill>
              <a:srgbClr val="602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67" name="椭圆 66"/>
            <p:cNvSpPr/>
            <p:nvPr/>
          </p:nvSpPr>
          <p:spPr>
            <a:xfrm>
              <a:off x="7045230" y="1334872"/>
              <a:ext cx="108000" cy="108000"/>
            </a:xfrm>
            <a:prstGeom prst="ellipse">
              <a:avLst/>
            </a:prstGeom>
            <a:solidFill>
              <a:srgbClr val="602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68" name="椭圆 67"/>
            <p:cNvSpPr/>
            <p:nvPr/>
          </p:nvSpPr>
          <p:spPr>
            <a:xfrm>
              <a:off x="7617010" y="656795"/>
              <a:ext cx="108000" cy="108000"/>
            </a:xfrm>
            <a:prstGeom prst="ellipse">
              <a:avLst/>
            </a:prstGeom>
            <a:solidFill>
              <a:srgbClr val="089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69" name="椭圆 68"/>
            <p:cNvSpPr/>
            <p:nvPr/>
          </p:nvSpPr>
          <p:spPr>
            <a:xfrm>
              <a:off x="2864563" y="2854464"/>
              <a:ext cx="108000" cy="108000"/>
            </a:xfrm>
            <a:prstGeom prst="ellipse">
              <a:avLst/>
            </a:prstGeom>
            <a:solidFill>
              <a:srgbClr val="FAE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70" name="椭圆 69"/>
            <p:cNvSpPr/>
            <p:nvPr/>
          </p:nvSpPr>
          <p:spPr>
            <a:xfrm>
              <a:off x="3513999" y="2227880"/>
              <a:ext cx="108000" cy="108000"/>
            </a:xfrm>
            <a:prstGeom prst="ellipse">
              <a:avLst/>
            </a:prstGeom>
            <a:solidFill>
              <a:srgbClr val="E7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71" name="椭圆 70"/>
            <p:cNvSpPr/>
            <p:nvPr/>
          </p:nvSpPr>
          <p:spPr>
            <a:xfrm>
              <a:off x="4220139" y="2281547"/>
              <a:ext cx="180000" cy="180000"/>
            </a:xfrm>
            <a:prstGeom prst="ellipse">
              <a:avLst/>
            </a:prstGeom>
            <a:solidFill>
              <a:srgbClr val="E7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72" name="椭圆 71"/>
            <p:cNvSpPr/>
            <p:nvPr/>
          </p:nvSpPr>
          <p:spPr>
            <a:xfrm>
              <a:off x="2361303" y="2656307"/>
              <a:ext cx="108000" cy="108000"/>
            </a:xfrm>
            <a:prstGeom prst="ellipse">
              <a:avLst/>
            </a:prstGeom>
            <a:solidFill>
              <a:srgbClr val="602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73" name="椭圆 72"/>
            <p:cNvSpPr/>
            <p:nvPr/>
          </p:nvSpPr>
          <p:spPr>
            <a:xfrm>
              <a:off x="2250783" y="3317537"/>
              <a:ext cx="36000" cy="36000"/>
            </a:xfrm>
            <a:prstGeom prst="ellipse">
              <a:avLst/>
            </a:prstGeom>
            <a:solidFill>
              <a:srgbClr val="045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74" name="椭圆 73"/>
            <p:cNvSpPr/>
            <p:nvPr/>
          </p:nvSpPr>
          <p:spPr>
            <a:xfrm>
              <a:off x="1738612" y="2922775"/>
              <a:ext cx="36000" cy="36000"/>
            </a:xfrm>
            <a:prstGeom prst="ellipse">
              <a:avLst/>
            </a:prstGeom>
            <a:solidFill>
              <a:srgbClr val="E78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75" name="椭圆 74"/>
            <p:cNvSpPr/>
            <p:nvPr/>
          </p:nvSpPr>
          <p:spPr>
            <a:xfrm>
              <a:off x="6416141" y="1085264"/>
              <a:ext cx="108000" cy="108000"/>
            </a:xfrm>
            <a:prstGeom prst="ellipse">
              <a:avLst/>
            </a:prstGeom>
            <a:solidFill>
              <a:srgbClr val="C4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sp>
          <p:nvSpPr>
            <p:cNvPr id="76" name="椭圆 75"/>
            <p:cNvSpPr/>
            <p:nvPr/>
          </p:nvSpPr>
          <p:spPr>
            <a:xfrm>
              <a:off x="9645332" y="400648"/>
              <a:ext cx="180000" cy="180000"/>
            </a:xfrm>
            <a:prstGeom prst="ellipse">
              <a:avLst/>
            </a:prstGeom>
            <a:solidFill>
              <a:srgbClr val="8BBD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30">
                <a:lnSpc>
                  <a:spcPct val="130000"/>
                </a:lnSpc>
                <a:defRPr/>
              </a:pPr>
              <a:endParaRPr lang="zh-CN" altLang="en-US" sz="1865" kern="0">
                <a:solidFill>
                  <a:sysClr val="windowText" lastClr="000000"/>
                </a:solidFill>
                <a:cs typeface="+mn-ea"/>
                <a:sym typeface="+mn-lt"/>
              </a:endParaRPr>
            </a:p>
          </p:txBody>
        </p:sp>
      </p:grpSp>
      <p:sp>
        <p:nvSpPr>
          <p:cNvPr id="77" name="矩形 76"/>
          <p:cNvSpPr/>
          <p:nvPr/>
        </p:nvSpPr>
        <p:spPr>
          <a:xfrm>
            <a:off x="861419" y="2766375"/>
            <a:ext cx="3490496" cy="3046986"/>
          </a:xfrm>
          <a:prstGeom prst="rect">
            <a:avLst/>
          </a:prstGeom>
        </p:spPr>
        <p:txBody>
          <a:bodyPr wrap="square" lIns="91435" tIns="45719" rIns="91435" bIns="45719">
            <a:spAutoFit/>
          </a:bodyPr>
          <a:lstStyle/>
          <a:p>
            <a:pPr defTabSz="913130">
              <a:lnSpc>
                <a:spcPct val="150000"/>
              </a:lnSpc>
            </a:pPr>
            <a:r>
              <a:rPr lang="en-US" altLang="zh-CN" sz="1600" dirty="0">
                <a:solidFill>
                  <a:srgbClr val="000000"/>
                </a:solidFill>
                <a:latin typeface="微软雅黑" panose="020B0503020204020204" pitchFamily="34" charset="-122"/>
                <a:ea typeface="微软雅黑" panose="020B0503020204020204" pitchFamily="34" charset="-122"/>
              </a:rPr>
              <a:t>《</a:t>
            </a:r>
            <a:r>
              <a:rPr lang="zh-CN" altLang="en-US" sz="1600" dirty="0">
                <a:solidFill>
                  <a:srgbClr val="000000"/>
                </a:solidFill>
                <a:latin typeface="微软雅黑" panose="020B0503020204020204" pitchFamily="34" charset="-122"/>
                <a:ea typeface="微软雅黑" panose="020B0503020204020204" pitchFamily="34" charset="-122"/>
              </a:rPr>
              <a:t>移动互联网时代的营销之道</a:t>
            </a:r>
            <a:r>
              <a:rPr lang="en-US" altLang="zh-CN" sz="1600" dirty="0">
                <a:solidFill>
                  <a:srgbClr val="000000"/>
                </a:solidFill>
                <a:latin typeface="微软雅黑" panose="020B0503020204020204" pitchFamily="34" charset="-122"/>
                <a:ea typeface="微软雅黑" panose="020B0503020204020204" pitchFamily="34" charset="-122"/>
              </a:rPr>
              <a:t>》</a:t>
            </a:r>
          </a:p>
          <a:p>
            <a:pPr defTabSz="913130">
              <a:lnSpc>
                <a:spcPct val="150000"/>
              </a:lnSpc>
            </a:pPr>
            <a:r>
              <a:rPr lang="en-US" altLang="zh-CN" sz="1600" dirty="0">
                <a:solidFill>
                  <a:srgbClr val="000000"/>
                </a:solidFill>
                <a:latin typeface="微软雅黑" panose="020B0503020204020204" pitchFamily="34" charset="-122"/>
                <a:ea typeface="微软雅黑" panose="020B0503020204020204" pitchFamily="34" charset="-122"/>
              </a:rPr>
              <a:t>《</a:t>
            </a:r>
            <a:r>
              <a:rPr lang="zh-CN" altLang="en-US" sz="1600" dirty="0">
                <a:solidFill>
                  <a:srgbClr val="000000"/>
                </a:solidFill>
                <a:latin typeface="微软雅黑" panose="020B0503020204020204" pitchFamily="34" charset="-122"/>
                <a:ea typeface="微软雅黑" panose="020B0503020204020204" pitchFamily="34" charset="-122"/>
              </a:rPr>
              <a:t>汽车消费“她经济”的崛起</a:t>
            </a:r>
            <a:r>
              <a:rPr lang="en-US" altLang="zh-CN" sz="1600" dirty="0">
                <a:solidFill>
                  <a:srgbClr val="000000"/>
                </a:solidFill>
                <a:latin typeface="微软雅黑" panose="020B0503020204020204" pitchFamily="34" charset="-122"/>
                <a:ea typeface="微软雅黑" panose="020B0503020204020204" pitchFamily="34" charset="-122"/>
              </a:rPr>
              <a:t>》</a:t>
            </a:r>
          </a:p>
          <a:p>
            <a:pPr defTabSz="913130">
              <a:lnSpc>
                <a:spcPct val="150000"/>
              </a:lnSpc>
            </a:pPr>
            <a:r>
              <a:rPr lang="en-US" altLang="zh-CN" sz="1600" dirty="0">
                <a:solidFill>
                  <a:srgbClr val="000000"/>
                </a:solidFill>
                <a:latin typeface="微软雅黑" panose="020B0503020204020204" pitchFamily="34" charset="-122"/>
                <a:ea typeface="微软雅黑" panose="020B0503020204020204" pitchFamily="34" charset="-122"/>
              </a:rPr>
              <a:t>《</a:t>
            </a:r>
            <a:r>
              <a:rPr lang="zh-CN" altLang="en-US" sz="1600" dirty="0">
                <a:solidFill>
                  <a:srgbClr val="000000"/>
                </a:solidFill>
                <a:latin typeface="微软雅黑" panose="020B0503020204020204" pitchFamily="34" charset="-122"/>
                <a:ea typeface="微软雅黑" panose="020B0503020204020204" pitchFamily="34" charset="-122"/>
              </a:rPr>
              <a:t>一个金牌销售的朋友圈</a:t>
            </a:r>
            <a:r>
              <a:rPr lang="en-US" altLang="zh-CN" sz="1600" dirty="0">
                <a:solidFill>
                  <a:srgbClr val="000000"/>
                </a:solidFill>
                <a:latin typeface="微软雅黑" panose="020B0503020204020204" pitchFamily="34" charset="-122"/>
                <a:ea typeface="微软雅黑" panose="020B0503020204020204" pitchFamily="34" charset="-122"/>
              </a:rPr>
              <a:t>》</a:t>
            </a:r>
          </a:p>
          <a:p>
            <a:pPr defTabSz="913130">
              <a:lnSpc>
                <a:spcPct val="150000"/>
              </a:lnSpc>
            </a:pPr>
            <a:r>
              <a:rPr lang="en-US" altLang="zh-CN" sz="1600" dirty="0">
                <a:solidFill>
                  <a:srgbClr val="000000"/>
                </a:solidFill>
                <a:latin typeface="微软雅黑" panose="020B0503020204020204" pitchFamily="34" charset="-122"/>
                <a:ea typeface="微软雅黑" panose="020B0503020204020204" pitchFamily="34" charset="-122"/>
              </a:rPr>
              <a:t>《DCC</a:t>
            </a:r>
            <a:r>
              <a:rPr lang="zh-CN" altLang="en-US" sz="1600" dirty="0">
                <a:solidFill>
                  <a:srgbClr val="000000"/>
                </a:solidFill>
                <a:latin typeface="微软雅黑" panose="020B0503020204020204" pitchFamily="34" charset="-122"/>
                <a:ea typeface="微软雅黑" panose="020B0503020204020204" pitchFamily="34" charset="-122"/>
              </a:rPr>
              <a:t>运营指导</a:t>
            </a:r>
            <a:r>
              <a:rPr lang="en-US" altLang="zh-CN" sz="1600" dirty="0">
                <a:solidFill>
                  <a:srgbClr val="000000"/>
                </a:solidFill>
                <a:latin typeface="微软雅黑" panose="020B0503020204020204" pitchFamily="34" charset="-122"/>
                <a:ea typeface="微软雅黑" panose="020B0503020204020204" pitchFamily="34" charset="-122"/>
              </a:rPr>
              <a:t>》</a:t>
            </a:r>
          </a:p>
          <a:p>
            <a:pPr defTabSz="913130">
              <a:lnSpc>
                <a:spcPct val="150000"/>
              </a:lnSpc>
            </a:pPr>
            <a:r>
              <a:rPr lang="en-US" altLang="zh-CN" sz="1600" dirty="0">
                <a:solidFill>
                  <a:srgbClr val="000000"/>
                </a:solidFill>
                <a:latin typeface="微软雅黑" panose="020B0503020204020204" pitchFamily="34" charset="-122"/>
                <a:ea typeface="微软雅黑" panose="020B0503020204020204" pitchFamily="34" charset="-122"/>
              </a:rPr>
              <a:t>《</a:t>
            </a:r>
            <a:r>
              <a:rPr lang="zh-CN" altLang="en-US" sz="1600" dirty="0">
                <a:solidFill>
                  <a:srgbClr val="000000"/>
                </a:solidFill>
                <a:latin typeface="微软雅黑" panose="020B0503020204020204" pitchFamily="34" charset="-122"/>
                <a:ea typeface="微软雅黑" panose="020B0503020204020204" pitchFamily="34" charset="-122"/>
              </a:rPr>
              <a:t>电话营销员质量邀约怎么做？</a:t>
            </a:r>
            <a:r>
              <a:rPr lang="en-US" altLang="zh-CN" sz="1600" dirty="0">
                <a:solidFill>
                  <a:srgbClr val="000000"/>
                </a:solidFill>
                <a:latin typeface="微软雅黑" panose="020B0503020204020204" pitchFamily="34" charset="-122"/>
                <a:ea typeface="微软雅黑" panose="020B0503020204020204" pitchFamily="34" charset="-122"/>
              </a:rPr>
              <a:t>》</a:t>
            </a:r>
          </a:p>
          <a:p>
            <a:pPr defTabSz="913130">
              <a:lnSpc>
                <a:spcPct val="150000"/>
              </a:lnSpc>
            </a:pPr>
            <a:r>
              <a:rPr lang="en-US" altLang="zh-CN" sz="1600" dirty="0">
                <a:solidFill>
                  <a:srgbClr val="000000"/>
                </a:solidFill>
                <a:latin typeface="微软雅黑" panose="020B0503020204020204" pitchFamily="34" charset="-122"/>
                <a:ea typeface="微软雅黑" panose="020B0503020204020204" pitchFamily="34" charset="-122"/>
              </a:rPr>
              <a:t>《</a:t>
            </a:r>
            <a:r>
              <a:rPr lang="zh-CN" altLang="en-US" sz="1600" dirty="0">
                <a:solidFill>
                  <a:srgbClr val="000000"/>
                </a:solidFill>
                <a:latin typeface="微软雅黑" panose="020B0503020204020204" pitchFamily="34" charset="-122"/>
                <a:ea typeface="微软雅黑" panose="020B0503020204020204" pitchFamily="34" charset="-122"/>
              </a:rPr>
              <a:t>引爆眼球全场景营销无难事</a:t>
            </a:r>
            <a:r>
              <a:rPr lang="en-US" altLang="zh-CN" sz="1600" dirty="0">
                <a:solidFill>
                  <a:srgbClr val="000000"/>
                </a:solidFill>
                <a:latin typeface="微软雅黑" panose="020B0503020204020204" pitchFamily="34" charset="-122"/>
                <a:ea typeface="微软雅黑" panose="020B0503020204020204" pitchFamily="34" charset="-122"/>
              </a:rPr>
              <a:t>》</a:t>
            </a:r>
          </a:p>
          <a:p>
            <a:pPr defTabSz="913130">
              <a:lnSpc>
                <a:spcPct val="150000"/>
              </a:lnSpc>
            </a:pPr>
            <a:r>
              <a:rPr lang="en-US" altLang="zh-CN" sz="1600" dirty="0">
                <a:solidFill>
                  <a:srgbClr val="000000"/>
                </a:solidFill>
                <a:latin typeface="微软雅黑" panose="020B0503020204020204" pitchFamily="34" charset="-122"/>
                <a:ea typeface="微软雅黑" panose="020B0503020204020204" pitchFamily="34" charset="-122"/>
              </a:rPr>
              <a:t>《</a:t>
            </a:r>
            <a:r>
              <a:rPr lang="zh-CN" altLang="en-US" sz="1600" dirty="0">
                <a:solidFill>
                  <a:srgbClr val="000000"/>
                </a:solidFill>
                <a:latin typeface="微软雅黑" panose="020B0503020204020204" pitchFamily="34" charset="-122"/>
                <a:ea typeface="微软雅黑" panose="020B0503020204020204" pitchFamily="34" charset="-122"/>
              </a:rPr>
              <a:t>大数据时代下的经销商</a:t>
            </a:r>
            <a:r>
              <a:rPr lang="en-US" altLang="zh-CN" sz="1600" dirty="0">
                <a:solidFill>
                  <a:srgbClr val="000000"/>
                </a:solidFill>
                <a:latin typeface="微软雅黑" panose="020B0503020204020204" pitchFamily="34" charset="-122"/>
                <a:ea typeface="微软雅黑" panose="020B0503020204020204" pitchFamily="34" charset="-122"/>
              </a:rPr>
              <a:t>》</a:t>
            </a:r>
          </a:p>
          <a:p>
            <a:pPr defTabSz="913130">
              <a:lnSpc>
                <a:spcPct val="150000"/>
              </a:lnSpc>
            </a:pPr>
            <a:r>
              <a:rPr lang="en-US" altLang="zh-CN" sz="1600" dirty="0">
                <a:solidFill>
                  <a:srgbClr val="000000"/>
                </a:solidFill>
                <a:latin typeface="微软雅黑" panose="020B0503020204020204" pitchFamily="34" charset="-122"/>
                <a:ea typeface="微软雅黑" panose="020B0503020204020204" pitchFamily="34" charset="-122"/>
              </a:rPr>
              <a:t>  ··· ···</a:t>
            </a:r>
            <a:endParaRPr lang="zh-CN" altLang="zh-CN" sz="16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sp>
        <p:nvSpPr>
          <p:cNvPr id="3" name="文本框 230"/>
          <p:cNvSpPr txBox="1"/>
          <p:nvPr/>
        </p:nvSpPr>
        <p:spPr>
          <a:xfrm>
            <a:off x="4121441" y="1053778"/>
            <a:ext cx="3949118" cy="430865"/>
          </a:xfrm>
          <a:prstGeom prst="rect">
            <a:avLst/>
          </a:prstGeom>
        </p:spPr>
        <p:txBody>
          <a:bodyPr wrap="none" lIns="121900" tIns="60949" rIns="121900" bIns="60949">
            <a:spAutoFit/>
          </a:bodyPr>
          <a:lstStyle>
            <a:defPPr>
              <a:defRPr lang="zh-CN"/>
            </a:defPPr>
            <a:lvl1pPr algn="ctr">
              <a:defRPr sz="2400" b="1">
                <a:latin typeface="微软雅黑" panose="020B0503020204020204" pitchFamily="34" charset="-122"/>
                <a:ea typeface="微软雅黑" panose="020B0503020204020204" pitchFamily="34" charset="-122"/>
              </a:defRPr>
            </a:lvl1pPr>
          </a:lstStyle>
          <a:p>
            <a:pPr defTabSz="913130"/>
            <a:r>
              <a:rPr kumimoji="1" lang="zh-CN" altLang="en-US" sz="2000" dirty="0">
                <a:solidFill>
                  <a:srgbClr val="D1BB4B"/>
                </a:solidFill>
                <a:sym typeface="+mn-lt"/>
              </a:rPr>
              <a:t>运营数据分析服务</a:t>
            </a:r>
            <a:r>
              <a:rPr kumimoji="1" lang="en-US" altLang="zh-CN" sz="2000" dirty="0">
                <a:solidFill>
                  <a:srgbClr val="D1BB4B"/>
                </a:solidFill>
                <a:sym typeface="+mn-lt"/>
              </a:rPr>
              <a:t>-</a:t>
            </a:r>
            <a:r>
              <a:rPr kumimoji="1" lang="zh-CN" altLang="en-US" sz="2000" dirty="0">
                <a:solidFill>
                  <a:srgbClr val="D1BB4B"/>
                </a:solidFill>
                <a:sym typeface="+mn-lt"/>
              </a:rPr>
              <a:t>经营状况分析</a:t>
            </a:r>
          </a:p>
        </p:txBody>
      </p:sp>
      <p:grpSp>
        <p:nvGrpSpPr>
          <p:cNvPr id="4" name="组合 3"/>
          <p:cNvGrpSpPr/>
          <p:nvPr/>
        </p:nvGrpSpPr>
        <p:grpSpPr>
          <a:xfrm>
            <a:off x="1012430" y="1770989"/>
            <a:ext cx="11049652" cy="3953756"/>
            <a:chOff x="1060923" y="1826295"/>
            <a:chExt cx="12322407" cy="4409170"/>
          </a:xfrm>
        </p:grpSpPr>
        <p:cxnSp>
          <p:nvCxnSpPr>
            <p:cNvPr id="6" name="直接连接符 5"/>
            <p:cNvCxnSpPr/>
            <p:nvPr/>
          </p:nvCxnSpPr>
          <p:spPr>
            <a:xfrm>
              <a:off x="3630089" y="2147490"/>
              <a:ext cx="0" cy="56973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060923" y="1826295"/>
              <a:ext cx="9793301" cy="4326967"/>
              <a:chOff x="1270786" y="1544752"/>
              <a:chExt cx="9793301" cy="4326967"/>
            </a:xfrm>
          </p:grpSpPr>
          <p:sp>
            <p:nvSpPr>
              <p:cNvPr id="63" name="椭圆 62"/>
              <p:cNvSpPr/>
              <p:nvPr/>
            </p:nvSpPr>
            <p:spPr>
              <a:xfrm rot="6874209">
                <a:off x="10612560" y="5691719"/>
                <a:ext cx="180000" cy="180000"/>
              </a:xfrm>
              <a:prstGeom prst="ellipse">
                <a:avLst/>
              </a:prstGeom>
              <a:solidFill>
                <a:schemeClr val="tx1"/>
              </a:solidFill>
              <a:ln>
                <a:noFill/>
              </a:ln>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64" name="椭圆 63"/>
              <p:cNvSpPr/>
              <p:nvPr/>
            </p:nvSpPr>
            <p:spPr>
              <a:xfrm rot="6874209">
                <a:off x="1542313" y="1544752"/>
                <a:ext cx="180000" cy="180000"/>
              </a:xfrm>
              <a:prstGeom prst="ellipse">
                <a:avLst/>
              </a:prstGeom>
              <a:solidFill>
                <a:schemeClr val="tx1"/>
              </a:solidFill>
              <a:ln>
                <a:noFill/>
              </a:ln>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cxnSp>
            <p:nvCxnSpPr>
              <p:cNvPr id="65" name="直接连接符 64"/>
              <p:cNvCxnSpPr>
                <a:stCxn id="63" idx="4"/>
                <a:endCxn id="64" idx="0"/>
              </p:cNvCxnSpPr>
              <p:nvPr/>
            </p:nvCxnSpPr>
            <p:spPr>
              <a:xfrm rot="1474209" flipH="1">
                <a:off x="1270786" y="3708235"/>
                <a:ext cx="979330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等腰三角形 7"/>
            <p:cNvSpPr/>
            <p:nvPr/>
          </p:nvSpPr>
          <p:spPr>
            <a:xfrm rot="15373792">
              <a:off x="2907761" y="2116437"/>
              <a:ext cx="132285" cy="766395"/>
            </a:xfrm>
            <a:prstGeom prst="triangle">
              <a:avLst/>
            </a:prstGeom>
            <a:solidFill>
              <a:srgbClr val="DBDBDB">
                <a:alpha val="12000"/>
              </a:srgbClr>
            </a:solidFill>
          </p:spPr>
          <p:txBody>
            <a:bodyPr lIns="91439" tIns="45719" rIns="91439" bIns="45719"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grpSp>
          <p:nvGrpSpPr>
            <p:cNvPr id="9" name="组合 8"/>
            <p:cNvGrpSpPr/>
            <p:nvPr/>
          </p:nvGrpSpPr>
          <p:grpSpPr>
            <a:xfrm rot="1474209">
              <a:off x="4527416" y="3133150"/>
              <a:ext cx="911839" cy="766397"/>
              <a:chOff x="6218019" y="1186038"/>
              <a:chExt cx="1774927" cy="1367056"/>
            </a:xfrm>
          </p:grpSpPr>
          <p:sp>
            <p:nvSpPr>
              <p:cNvPr id="53" name="椭圆 52"/>
              <p:cNvSpPr/>
              <p:nvPr/>
            </p:nvSpPr>
            <p:spPr>
              <a:xfrm>
                <a:off x="6611107" y="1335880"/>
                <a:ext cx="1027923" cy="967725"/>
              </a:xfrm>
              <a:prstGeom prst="ellipse">
                <a:avLst/>
              </a:prstGeom>
              <a:solidFill>
                <a:schemeClr val="tx1"/>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4" name="等腰三角形 53"/>
              <p:cNvSpPr/>
              <p:nvPr/>
            </p:nvSpPr>
            <p:spPr>
              <a:xfrm rot="13899583">
                <a:off x="7129054" y="921360"/>
                <a:ext cx="235962" cy="1491822"/>
              </a:xfrm>
              <a:prstGeom prst="triangle">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5" name="等腰三角形 54"/>
              <p:cNvSpPr/>
              <p:nvPr/>
            </p:nvSpPr>
            <p:spPr>
              <a:xfrm rot="13899583">
                <a:off x="6776052" y="1172741"/>
                <a:ext cx="375751" cy="149181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6" name="等腰三角形 55"/>
              <p:cNvSpPr/>
              <p:nvPr/>
            </p:nvSpPr>
            <p:spPr>
              <a:xfrm rot="514285">
                <a:off x="7140400" y="1186038"/>
                <a:ext cx="375754" cy="1367056"/>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7" name="等腰三角形 56"/>
              <p:cNvSpPr/>
              <p:nvPr/>
            </p:nvSpPr>
            <p:spPr>
              <a:xfrm rot="18432766">
                <a:off x="6855974" y="956327"/>
                <a:ext cx="543027" cy="1491822"/>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8" name="等腰三角形 57"/>
              <p:cNvSpPr/>
              <p:nvPr/>
            </p:nvSpPr>
            <p:spPr>
              <a:xfrm rot="17792728">
                <a:off x="6696958" y="1307534"/>
                <a:ext cx="657652" cy="422017"/>
              </a:xfrm>
              <a:prstGeom prst="triangle">
                <a:avLst>
                  <a:gd name="adj" fmla="val 62311"/>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9" name="等腰三角形 58"/>
              <p:cNvSpPr/>
              <p:nvPr/>
            </p:nvSpPr>
            <p:spPr>
              <a:xfrm rot="18432766">
                <a:off x="6629417" y="1651238"/>
                <a:ext cx="375753" cy="404903"/>
              </a:xfrm>
              <a:prstGeom prst="triangle">
                <a:avLst>
                  <a:gd name="adj" fmla="val 23266"/>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60" name="等腰三角形 59"/>
              <p:cNvSpPr/>
              <p:nvPr/>
            </p:nvSpPr>
            <p:spPr>
              <a:xfrm rot="6930343">
                <a:off x="6664875" y="1481592"/>
                <a:ext cx="375753" cy="404903"/>
              </a:xfrm>
              <a:prstGeom prst="triangle">
                <a:avLst>
                  <a:gd name="adj" fmla="val 42887"/>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61" name="等腰三角形 60"/>
              <p:cNvSpPr/>
              <p:nvPr/>
            </p:nvSpPr>
            <p:spPr>
              <a:xfrm rot="18432766">
                <a:off x="6759072" y="1728640"/>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62" name="等腰三角形 61"/>
              <p:cNvSpPr/>
              <p:nvPr/>
            </p:nvSpPr>
            <p:spPr>
              <a:xfrm rot="18432766">
                <a:off x="7127345" y="1499262"/>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grpSp>
        <p:grpSp>
          <p:nvGrpSpPr>
            <p:cNvPr id="10" name="组合 9"/>
            <p:cNvGrpSpPr/>
            <p:nvPr/>
          </p:nvGrpSpPr>
          <p:grpSpPr>
            <a:xfrm rot="1474209">
              <a:off x="8631799" y="5041082"/>
              <a:ext cx="850417" cy="766397"/>
              <a:chOff x="6218023" y="1186040"/>
              <a:chExt cx="1655363" cy="1367055"/>
            </a:xfrm>
          </p:grpSpPr>
          <p:sp>
            <p:nvSpPr>
              <p:cNvPr id="43" name="椭圆 42"/>
              <p:cNvSpPr/>
              <p:nvPr/>
            </p:nvSpPr>
            <p:spPr>
              <a:xfrm>
                <a:off x="6611106" y="1335878"/>
                <a:ext cx="1027925" cy="967724"/>
              </a:xfrm>
              <a:prstGeom prst="ellipse">
                <a:avLst/>
              </a:prstGeom>
              <a:solidFill>
                <a:schemeClr val="tx1"/>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4" name="等腰三角形 43"/>
              <p:cNvSpPr/>
              <p:nvPr/>
            </p:nvSpPr>
            <p:spPr>
              <a:xfrm rot="13899583">
                <a:off x="6910027" y="1091642"/>
                <a:ext cx="277916" cy="1491819"/>
              </a:xfrm>
              <a:prstGeom prst="triangle">
                <a:avLst/>
              </a:prstGeom>
              <a:solidFill>
                <a:schemeClr val="tx1">
                  <a:alpha val="12000"/>
                </a:schemeClr>
              </a:solidFill>
            </p:spPr>
            <p:txBody>
              <a:bodyPr wrap="square"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5" name="等腰三角形 44"/>
              <p:cNvSpPr/>
              <p:nvPr/>
            </p:nvSpPr>
            <p:spPr>
              <a:xfrm rot="13899583">
                <a:off x="6776056" y="1172746"/>
                <a:ext cx="375751" cy="149181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6" name="等腰三角形 45"/>
              <p:cNvSpPr/>
              <p:nvPr/>
            </p:nvSpPr>
            <p:spPr>
              <a:xfrm rot="514285">
                <a:off x="7140396" y="1186040"/>
                <a:ext cx="375751" cy="1367055"/>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7" name="等腰三角形 46"/>
              <p:cNvSpPr/>
              <p:nvPr/>
            </p:nvSpPr>
            <p:spPr>
              <a:xfrm rot="18432766">
                <a:off x="6855964" y="956330"/>
                <a:ext cx="543026" cy="1491819"/>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8" name="等腰三角形 47"/>
              <p:cNvSpPr/>
              <p:nvPr/>
            </p:nvSpPr>
            <p:spPr>
              <a:xfrm rot="17792728">
                <a:off x="6696958" y="1307534"/>
                <a:ext cx="657652" cy="422017"/>
              </a:xfrm>
              <a:prstGeom prst="triangle">
                <a:avLst>
                  <a:gd name="adj" fmla="val 62311"/>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9" name="等腰三角形 48"/>
              <p:cNvSpPr/>
              <p:nvPr/>
            </p:nvSpPr>
            <p:spPr>
              <a:xfrm rot="18432766">
                <a:off x="6629417" y="1651238"/>
                <a:ext cx="375753" cy="404903"/>
              </a:xfrm>
              <a:prstGeom prst="triangle">
                <a:avLst>
                  <a:gd name="adj" fmla="val 23266"/>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0" name="等腰三角形 49"/>
              <p:cNvSpPr/>
              <p:nvPr/>
            </p:nvSpPr>
            <p:spPr>
              <a:xfrm rot="6930343">
                <a:off x="6664875" y="1481592"/>
                <a:ext cx="375753" cy="404903"/>
              </a:xfrm>
              <a:prstGeom prst="triangle">
                <a:avLst>
                  <a:gd name="adj" fmla="val 42887"/>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1" name="等腰三角形 50"/>
              <p:cNvSpPr/>
              <p:nvPr/>
            </p:nvSpPr>
            <p:spPr>
              <a:xfrm rot="18432766">
                <a:off x="6759072" y="1728640"/>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52" name="等腰三角形 51"/>
              <p:cNvSpPr/>
              <p:nvPr/>
            </p:nvSpPr>
            <p:spPr>
              <a:xfrm rot="18432766">
                <a:off x="7127345" y="1499262"/>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grpSp>
        <p:sp>
          <p:nvSpPr>
            <p:cNvPr id="11" name="文本框 10"/>
            <p:cNvSpPr txBox="1"/>
            <p:nvPr/>
          </p:nvSpPr>
          <p:spPr>
            <a:xfrm>
              <a:off x="3416718" y="2188514"/>
              <a:ext cx="2524823" cy="461663"/>
            </a:xfrm>
            <a:prstGeom prst="rect">
              <a:avLst/>
            </a:prstGeom>
            <a:noFill/>
            <a:ln>
              <a:noFill/>
            </a:ln>
          </p:spPr>
          <p:txBody>
            <a:bodyPr wrap="square" lIns="91439" tIns="45719" rIns="91439" bIns="45719" rtlCol="0">
              <a:spAutoFit/>
            </a:bodyPr>
            <a:lstStyle/>
            <a:p>
              <a:pPr algn="ctr" defTabSz="913130">
                <a:lnSpc>
                  <a:spcPct val="150000"/>
                </a:lnSpc>
              </a:pPr>
              <a:r>
                <a:rPr lang="zh-CN" altLang="en-US" sz="1600" b="1" dirty="0">
                  <a:solidFill>
                    <a:prstClr val="black"/>
                  </a:solidFill>
                  <a:latin typeface="Arial" panose="020B0604020202020204"/>
                  <a:ea typeface="微软雅黑" panose="020B0503020204020204" pitchFamily="34" charset="-122"/>
                  <a:cs typeface="+mn-ea"/>
                  <a:sym typeface="+mn-lt"/>
                </a:rPr>
                <a:t>对运营数据进行分析</a:t>
              </a:r>
            </a:p>
          </p:txBody>
        </p:sp>
        <p:sp>
          <p:nvSpPr>
            <p:cNvPr id="12" name="矩形 11"/>
            <p:cNvSpPr/>
            <p:nvPr/>
          </p:nvSpPr>
          <p:spPr>
            <a:xfrm flipH="1">
              <a:off x="1303175" y="3702081"/>
              <a:ext cx="3211690" cy="652130"/>
            </a:xfrm>
            <a:prstGeom prst="rect">
              <a:avLst/>
            </a:prstGeom>
          </p:spPr>
          <p:txBody>
            <a:bodyPr wrap="square" lIns="91439" tIns="45719" rIns="91439" bIns="45719">
              <a:spAutoFit/>
            </a:bodyPr>
            <a:lstStyle/>
            <a:p>
              <a:pPr algn="r" defTabSz="913130"/>
              <a:r>
                <a:rPr lang="zh-CN" altLang="en-US" sz="1600" b="1" dirty="0">
                  <a:solidFill>
                    <a:prstClr val="black"/>
                  </a:solidFill>
                  <a:latin typeface="Arial" panose="020B0604020202020204"/>
                  <a:ea typeface="微软雅黑" panose="020B0503020204020204" pitchFamily="34" charset="-122"/>
                  <a:cs typeface="+mn-ea"/>
                  <a:sym typeface="+mn-lt"/>
                </a:rPr>
                <a:t>找出经销商近期运营中存在的</a:t>
              </a:r>
              <a:endParaRPr lang="en-US" altLang="zh-CN" sz="1600" b="1" dirty="0">
                <a:solidFill>
                  <a:prstClr val="black"/>
                </a:solidFill>
                <a:latin typeface="Arial" panose="020B0604020202020204"/>
                <a:ea typeface="微软雅黑" panose="020B0503020204020204" pitchFamily="34" charset="-122"/>
                <a:cs typeface="+mn-ea"/>
                <a:sym typeface="+mn-lt"/>
              </a:endParaRPr>
            </a:p>
            <a:p>
              <a:pPr algn="r" defTabSz="913130"/>
              <a:r>
                <a:rPr lang="zh-CN" altLang="en-US" sz="1600" b="1" dirty="0">
                  <a:solidFill>
                    <a:prstClr val="black"/>
                  </a:solidFill>
                  <a:latin typeface="Arial" panose="020B0604020202020204"/>
                  <a:ea typeface="微软雅黑" panose="020B0503020204020204" pitchFamily="34" charset="-122"/>
                  <a:cs typeface="+mn-ea"/>
                  <a:sym typeface="+mn-lt"/>
                </a:rPr>
                <a:t>问题及其原因</a:t>
              </a:r>
            </a:p>
          </p:txBody>
        </p:sp>
        <p:sp>
          <p:nvSpPr>
            <p:cNvPr id="13" name="矩形 12"/>
            <p:cNvSpPr/>
            <p:nvPr/>
          </p:nvSpPr>
          <p:spPr>
            <a:xfrm flipH="1">
              <a:off x="4025997" y="5690618"/>
              <a:ext cx="4741736" cy="514840"/>
            </a:xfrm>
            <a:prstGeom prst="rect">
              <a:avLst/>
            </a:prstGeom>
          </p:spPr>
          <p:txBody>
            <a:bodyPr wrap="square" lIns="91439" tIns="45719" rIns="91439" bIns="45719">
              <a:spAutoFit/>
            </a:bodyPr>
            <a:lstStyle/>
            <a:p>
              <a:pPr algn="ctr" defTabSz="913130">
                <a:lnSpc>
                  <a:spcPct val="150000"/>
                </a:lnSpc>
                <a:defRPr/>
              </a:pPr>
              <a:r>
                <a:rPr lang="zh-CN" altLang="en-US" sz="1600" b="1" dirty="0">
                  <a:solidFill>
                    <a:prstClr val="black"/>
                  </a:solidFill>
                  <a:latin typeface="Arial" panose="020B0604020202020204"/>
                  <a:ea typeface="微软雅黑" panose="020B0503020204020204" pitchFamily="34" charset="-122"/>
                  <a:cs typeface="+mn-ea"/>
                  <a:sym typeface="+mn-lt"/>
                </a:rPr>
                <a:t>帮助经销商能把握机遇，不断提高经济效益</a:t>
              </a:r>
              <a:endParaRPr lang="zh-CN" altLang="en-US" sz="1600" b="1" kern="0" dirty="0">
                <a:solidFill>
                  <a:prstClr val="black"/>
                </a:solidFill>
                <a:latin typeface="Arial" panose="020B0604020202020204"/>
                <a:ea typeface="微软雅黑" panose="020B0503020204020204" pitchFamily="34" charset="-122"/>
                <a:cs typeface="+mn-ea"/>
                <a:sym typeface="+mn-lt"/>
              </a:endParaRPr>
            </a:p>
          </p:txBody>
        </p:sp>
        <p:cxnSp>
          <p:nvCxnSpPr>
            <p:cNvPr id="14" name="直接连接符 13"/>
            <p:cNvCxnSpPr/>
            <p:nvPr/>
          </p:nvCxnSpPr>
          <p:spPr>
            <a:xfrm>
              <a:off x="7620299" y="4005890"/>
              <a:ext cx="0" cy="56973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rot="1474209">
              <a:off x="6394890" y="4047734"/>
              <a:ext cx="911838" cy="766397"/>
              <a:chOff x="6218021" y="1186035"/>
              <a:chExt cx="1774926" cy="1367056"/>
            </a:xfrm>
          </p:grpSpPr>
          <p:sp>
            <p:nvSpPr>
              <p:cNvPr id="33" name="椭圆 32"/>
              <p:cNvSpPr/>
              <p:nvPr/>
            </p:nvSpPr>
            <p:spPr>
              <a:xfrm>
                <a:off x="6611115" y="1335878"/>
                <a:ext cx="1027923" cy="967725"/>
              </a:xfrm>
              <a:prstGeom prst="ellipse">
                <a:avLst/>
              </a:prstGeom>
              <a:solidFill>
                <a:schemeClr val="tx1"/>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4" name="等腰三角形 33"/>
              <p:cNvSpPr/>
              <p:nvPr/>
            </p:nvSpPr>
            <p:spPr>
              <a:xfrm rot="13899583">
                <a:off x="7129055" y="921358"/>
                <a:ext cx="235962" cy="1491823"/>
              </a:xfrm>
              <a:prstGeom prst="triangle">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5" name="等腰三角形 34"/>
              <p:cNvSpPr/>
              <p:nvPr/>
            </p:nvSpPr>
            <p:spPr>
              <a:xfrm rot="13899583">
                <a:off x="6776055" y="1172739"/>
                <a:ext cx="375751" cy="1491820"/>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6" name="等腰三角形 35"/>
              <p:cNvSpPr/>
              <p:nvPr/>
            </p:nvSpPr>
            <p:spPr>
              <a:xfrm rot="514285">
                <a:off x="7140404" y="1186035"/>
                <a:ext cx="375754" cy="1367056"/>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7" name="等腰三角形 36"/>
              <p:cNvSpPr/>
              <p:nvPr/>
            </p:nvSpPr>
            <p:spPr>
              <a:xfrm rot="18432766">
                <a:off x="6855979" y="956326"/>
                <a:ext cx="543027" cy="1491824"/>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8" name="等腰三角形 37"/>
              <p:cNvSpPr/>
              <p:nvPr/>
            </p:nvSpPr>
            <p:spPr>
              <a:xfrm rot="17792728">
                <a:off x="6696958" y="1307534"/>
                <a:ext cx="657652" cy="422017"/>
              </a:xfrm>
              <a:prstGeom prst="triangle">
                <a:avLst>
                  <a:gd name="adj" fmla="val 62311"/>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9" name="等腰三角形 38"/>
              <p:cNvSpPr/>
              <p:nvPr/>
            </p:nvSpPr>
            <p:spPr>
              <a:xfrm rot="18432766">
                <a:off x="6629417" y="1651238"/>
                <a:ext cx="375753" cy="404903"/>
              </a:xfrm>
              <a:prstGeom prst="triangle">
                <a:avLst>
                  <a:gd name="adj" fmla="val 23266"/>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0" name="等腰三角形 39"/>
              <p:cNvSpPr/>
              <p:nvPr/>
            </p:nvSpPr>
            <p:spPr>
              <a:xfrm rot="6930343">
                <a:off x="6664875" y="1481592"/>
                <a:ext cx="375753" cy="404903"/>
              </a:xfrm>
              <a:prstGeom prst="triangle">
                <a:avLst>
                  <a:gd name="adj" fmla="val 42887"/>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1" name="等腰三角形 40"/>
              <p:cNvSpPr/>
              <p:nvPr/>
            </p:nvSpPr>
            <p:spPr>
              <a:xfrm rot="18432766">
                <a:off x="6759072" y="1728640"/>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42" name="等腰三角形 41"/>
              <p:cNvSpPr/>
              <p:nvPr/>
            </p:nvSpPr>
            <p:spPr>
              <a:xfrm rot="18432766">
                <a:off x="7127345" y="1499262"/>
                <a:ext cx="375753" cy="616093"/>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grpSp>
        <p:sp>
          <p:nvSpPr>
            <p:cNvPr id="16" name="矩形 15"/>
            <p:cNvSpPr/>
            <p:nvPr/>
          </p:nvSpPr>
          <p:spPr>
            <a:xfrm>
              <a:off x="6692431" y="4125456"/>
              <a:ext cx="6690899" cy="461663"/>
            </a:xfrm>
            <a:prstGeom prst="rect">
              <a:avLst/>
            </a:prstGeom>
          </p:spPr>
          <p:txBody>
            <a:bodyPr wrap="square" lIns="91439" tIns="45719" rIns="91439" bIns="45719">
              <a:spAutoFit/>
            </a:bodyPr>
            <a:lstStyle/>
            <a:p>
              <a:pPr algn="ctr" defTabSz="913130">
                <a:lnSpc>
                  <a:spcPct val="150000"/>
                </a:lnSpc>
                <a:defRPr/>
              </a:pPr>
              <a:r>
                <a:rPr lang="zh-CN" altLang="en-US" sz="1600" b="1" dirty="0">
                  <a:solidFill>
                    <a:prstClr val="black"/>
                  </a:solidFill>
                  <a:latin typeface="Arial" panose="020B0604020202020204"/>
                  <a:ea typeface="微软雅黑" panose="020B0503020204020204" pitchFamily="34" charset="-122"/>
                  <a:cs typeface="+mn-ea"/>
                  <a:sym typeface="+mn-lt"/>
                </a:rPr>
                <a:t>提出切实可行的提升建议，并帮助指导实施</a:t>
              </a:r>
            </a:p>
          </p:txBody>
        </p:sp>
        <p:sp>
          <p:nvSpPr>
            <p:cNvPr id="17" name="文本框 16"/>
            <p:cNvSpPr txBox="1"/>
            <p:nvPr/>
          </p:nvSpPr>
          <p:spPr>
            <a:xfrm>
              <a:off x="4801078" y="3135234"/>
              <a:ext cx="390372" cy="646329"/>
            </a:xfrm>
            <a:prstGeom prst="rect">
              <a:avLst/>
            </a:prstGeom>
            <a:noFill/>
          </p:spPr>
          <p:txBody>
            <a:bodyPr wrap="square" lIns="91439" tIns="45719" rIns="91439" bIns="45719" rtlCol="0">
              <a:spAutoFit/>
            </a:bodyPr>
            <a:lstStyle/>
            <a:p>
              <a:pPr algn="ctr" defTabSz="913130">
                <a:lnSpc>
                  <a:spcPct val="150000"/>
                </a:lnSpc>
              </a:pPr>
              <a:r>
                <a:rPr lang="en-US" altLang="zh-CN" sz="2400" b="1" dirty="0">
                  <a:solidFill>
                    <a:prstClr val="white"/>
                  </a:solidFill>
                  <a:latin typeface="Arial" panose="020B0604020202020204"/>
                  <a:ea typeface="微软雅黑" panose="020B0503020204020204" pitchFamily="34" charset="-122"/>
                  <a:cs typeface="+mn-ea"/>
                  <a:sym typeface="+mn-lt"/>
                </a:rPr>
                <a:t>2</a:t>
              </a:r>
              <a:endParaRPr lang="zh-CN" altLang="en-US" sz="2400" b="1" dirty="0">
                <a:solidFill>
                  <a:prstClr val="white"/>
                </a:solidFill>
                <a:latin typeface="Arial" panose="020B0604020202020204"/>
                <a:ea typeface="微软雅黑" panose="020B0503020204020204" pitchFamily="34" charset="-122"/>
                <a:cs typeface="+mn-ea"/>
                <a:sym typeface="+mn-lt"/>
              </a:endParaRPr>
            </a:p>
          </p:txBody>
        </p:sp>
        <p:sp>
          <p:nvSpPr>
            <p:cNvPr id="18" name="文本框 17"/>
            <p:cNvSpPr txBox="1"/>
            <p:nvPr/>
          </p:nvSpPr>
          <p:spPr>
            <a:xfrm>
              <a:off x="6675771" y="4066532"/>
              <a:ext cx="390372" cy="646329"/>
            </a:xfrm>
            <a:prstGeom prst="rect">
              <a:avLst/>
            </a:prstGeom>
            <a:noFill/>
          </p:spPr>
          <p:txBody>
            <a:bodyPr wrap="square" lIns="91439" tIns="45719" rIns="91439" bIns="45719" rtlCol="0">
              <a:spAutoFit/>
            </a:bodyPr>
            <a:lstStyle/>
            <a:p>
              <a:pPr algn="ctr" defTabSz="913130">
                <a:lnSpc>
                  <a:spcPct val="150000"/>
                </a:lnSpc>
              </a:pPr>
              <a:r>
                <a:rPr lang="en-US" altLang="zh-CN" sz="2400" b="1" dirty="0">
                  <a:solidFill>
                    <a:prstClr val="white"/>
                  </a:solidFill>
                  <a:latin typeface="Arial" panose="020B0604020202020204"/>
                  <a:ea typeface="微软雅黑" panose="020B0503020204020204" pitchFamily="34" charset="-122"/>
                  <a:cs typeface="+mn-ea"/>
                  <a:sym typeface="+mn-lt"/>
                </a:rPr>
                <a:t>3</a:t>
              </a:r>
              <a:endParaRPr lang="zh-CN" altLang="en-US" sz="2400" b="1" dirty="0">
                <a:solidFill>
                  <a:prstClr val="white"/>
                </a:solidFill>
                <a:latin typeface="Arial" panose="020B0604020202020204"/>
                <a:ea typeface="微软雅黑" panose="020B0503020204020204" pitchFamily="34" charset="-122"/>
                <a:cs typeface="+mn-ea"/>
                <a:sym typeface="+mn-lt"/>
              </a:endParaRPr>
            </a:p>
          </p:txBody>
        </p:sp>
        <p:sp>
          <p:nvSpPr>
            <p:cNvPr id="19" name="文本框 18"/>
            <p:cNvSpPr txBox="1"/>
            <p:nvPr/>
          </p:nvSpPr>
          <p:spPr>
            <a:xfrm>
              <a:off x="8892046" y="5078033"/>
              <a:ext cx="390372" cy="646329"/>
            </a:xfrm>
            <a:prstGeom prst="rect">
              <a:avLst/>
            </a:prstGeom>
            <a:noFill/>
          </p:spPr>
          <p:txBody>
            <a:bodyPr wrap="square" lIns="91439" tIns="45719" rIns="91439" bIns="45719" rtlCol="0">
              <a:spAutoFit/>
            </a:bodyPr>
            <a:lstStyle/>
            <a:p>
              <a:pPr algn="ctr" defTabSz="913130">
                <a:lnSpc>
                  <a:spcPct val="150000"/>
                </a:lnSpc>
              </a:pPr>
              <a:r>
                <a:rPr lang="en-US" altLang="zh-CN" sz="2400" b="1" dirty="0">
                  <a:solidFill>
                    <a:prstClr val="white"/>
                  </a:solidFill>
                  <a:latin typeface="Arial" panose="020B0604020202020204"/>
                  <a:ea typeface="微软雅黑" panose="020B0503020204020204" pitchFamily="34" charset="-122"/>
                  <a:cs typeface="+mn-ea"/>
                  <a:sym typeface="+mn-lt"/>
                </a:rPr>
                <a:t>4</a:t>
              </a:r>
              <a:endParaRPr lang="zh-CN" altLang="en-US" sz="2400" b="1" dirty="0">
                <a:solidFill>
                  <a:prstClr val="white"/>
                </a:solidFill>
                <a:latin typeface="Arial" panose="020B0604020202020204"/>
                <a:ea typeface="微软雅黑" panose="020B0503020204020204" pitchFamily="34" charset="-122"/>
                <a:cs typeface="+mn-ea"/>
                <a:sym typeface="+mn-lt"/>
              </a:endParaRPr>
            </a:p>
          </p:txBody>
        </p:sp>
        <p:cxnSp>
          <p:nvCxnSpPr>
            <p:cNvPr id="20" name="直接连接符 19"/>
            <p:cNvCxnSpPr/>
            <p:nvPr/>
          </p:nvCxnSpPr>
          <p:spPr>
            <a:xfrm>
              <a:off x="4592407" y="3694878"/>
              <a:ext cx="0" cy="56973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798053" y="5665728"/>
              <a:ext cx="0" cy="56973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2399838" y="2108717"/>
              <a:ext cx="766397" cy="894606"/>
              <a:chOff x="2399835" y="2108721"/>
              <a:chExt cx="766398" cy="894607"/>
            </a:xfrm>
          </p:grpSpPr>
          <p:sp>
            <p:nvSpPr>
              <p:cNvPr id="23" name="椭圆 22"/>
              <p:cNvSpPr/>
              <p:nvPr/>
            </p:nvSpPr>
            <p:spPr>
              <a:xfrm rot="1474209">
                <a:off x="2617332" y="2280055"/>
                <a:ext cx="528080" cy="542524"/>
              </a:xfrm>
              <a:prstGeom prst="ellipse">
                <a:avLst/>
              </a:prstGeom>
              <a:solidFill>
                <a:schemeClr val="tx1"/>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4" name="等腰三角形 23"/>
              <p:cNvSpPr/>
              <p:nvPr/>
            </p:nvSpPr>
            <p:spPr>
              <a:xfrm rot="15373792">
                <a:off x="2677706" y="2184128"/>
                <a:ext cx="210655" cy="766398"/>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5" name="等腰三角形 24"/>
              <p:cNvSpPr/>
              <p:nvPr/>
            </p:nvSpPr>
            <p:spPr>
              <a:xfrm rot="1988494">
                <a:off x="2868178" y="2236928"/>
                <a:ext cx="193036" cy="766400"/>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6" name="等腰三角形 25"/>
              <p:cNvSpPr/>
              <p:nvPr/>
            </p:nvSpPr>
            <p:spPr>
              <a:xfrm rot="19906975">
                <a:off x="2757675" y="2108721"/>
                <a:ext cx="304431" cy="766400"/>
              </a:xfrm>
              <a:prstGeom prst="triangle">
                <a:avLst>
                  <a:gd name="adj" fmla="val 23089"/>
                </a:avLst>
              </a:prstGeom>
              <a:solidFill>
                <a:srgbClr val="DBDBDB">
                  <a:alpha val="12000"/>
                </a:srgbClr>
              </a:solidFill>
            </p:spPr>
            <p:txBody>
              <a:bodyPr rtlCol="0" anchor="ctr">
                <a:sp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7" name="等腰三角形 26"/>
              <p:cNvSpPr/>
              <p:nvPr/>
            </p:nvSpPr>
            <p:spPr>
              <a:xfrm rot="19266937">
                <a:off x="2720845" y="2268135"/>
                <a:ext cx="368692" cy="216804"/>
              </a:xfrm>
              <a:prstGeom prst="triangle">
                <a:avLst>
                  <a:gd name="adj" fmla="val 62311"/>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8" name="等腰三角形 27"/>
              <p:cNvSpPr/>
              <p:nvPr/>
            </p:nvSpPr>
            <p:spPr>
              <a:xfrm rot="19906975">
                <a:off x="2624328" y="2398871"/>
                <a:ext cx="210654" cy="208012"/>
              </a:xfrm>
              <a:prstGeom prst="triangle">
                <a:avLst>
                  <a:gd name="adj" fmla="val 23266"/>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29" name="等腰三角形 28"/>
              <p:cNvSpPr/>
              <p:nvPr/>
            </p:nvSpPr>
            <p:spPr>
              <a:xfrm rot="8404552">
                <a:off x="2680441" y="2319950"/>
                <a:ext cx="210654" cy="208012"/>
              </a:xfrm>
              <a:prstGeom prst="triangle">
                <a:avLst>
                  <a:gd name="adj" fmla="val 42887"/>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0" name="等腰三角形 29"/>
              <p:cNvSpPr/>
              <p:nvPr/>
            </p:nvSpPr>
            <p:spPr>
              <a:xfrm rot="19906975">
                <a:off x="2642247" y="2465622"/>
                <a:ext cx="210654" cy="316508"/>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1" name="等腰三角形 30"/>
              <p:cNvSpPr/>
              <p:nvPr/>
            </p:nvSpPr>
            <p:spPr>
              <a:xfrm rot="19906975">
                <a:off x="2867780" y="2427340"/>
                <a:ext cx="210654" cy="316508"/>
              </a:xfrm>
              <a:prstGeom prst="triangle">
                <a:avLst>
                  <a:gd name="adj" fmla="val 11649"/>
                </a:avLst>
              </a:prstGeom>
              <a:solidFill>
                <a:srgbClr val="DBDBDB">
                  <a:alpha val="12000"/>
                </a:srgbClr>
              </a:solidFill>
            </p:spPr>
            <p:txBody>
              <a:bodyPr rtlCol="0" anchor="ctr">
                <a:noAutofit/>
              </a:bodyPr>
              <a:lstStyle/>
              <a:p>
                <a:pPr algn="ctr" defTabSz="913130">
                  <a:lnSpc>
                    <a:spcPct val="130000"/>
                  </a:lnSpc>
                  <a:defRPr/>
                </a:pPr>
                <a:endParaRPr lang="zh-CN" altLang="en-US" sz="1465" kern="0" dirty="0">
                  <a:solidFill>
                    <a:sysClr val="windowText" lastClr="000000"/>
                  </a:solidFill>
                  <a:latin typeface="Arial" panose="020B0604020202020204"/>
                  <a:ea typeface="微软雅黑" panose="020B0503020204020204" pitchFamily="34" charset="-122"/>
                  <a:cs typeface="+mn-ea"/>
                  <a:sym typeface="+mn-lt"/>
                </a:endParaRPr>
              </a:p>
            </p:txBody>
          </p:sp>
          <p:sp>
            <p:nvSpPr>
              <p:cNvPr id="32" name="文本框 31"/>
              <p:cNvSpPr txBox="1"/>
              <p:nvPr/>
            </p:nvSpPr>
            <p:spPr>
              <a:xfrm>
                <a:off x="2679655" y="2189501"/>
                <a:ext cx="390372" cy="646332"/>
              </a:xfrm>
              <a:prstGeom prst="rect">
                <a:avLst/>
              </a:prstGeom>
              <a:noFill/>
            </p:spPr>
            <p:txBody>
              <a:bodyPr wrap="square" rtlCol="0">
                <a:spAutoFit/>
              </a:bodyPr>
              <a:lstStyle/>
              <a:p>
                <a:pPr algn="ctr" defTabSz="913130">
                  <a:lnSpc>
                    <a:spcPct val="150000"/>
                  </a:lnSpc>
                </a:pPr>
                <a:r>
                  <a:rPr lang="en-US" altLang="zh-CN" sz="2400" b="1" dirty="0">
                    <a:solidFill>
                      <a:prstClr val="white"/>
                    </a:solidFill>
                    <a:latin typeface="Arial" panose="020B0604020202020204"/>
                    <a:ea typeface="微软雅黑" panose="020B0503020204020204" pitchFamily="34" charset="-122"/>
                    <a:cs typeface="+mn-ea"/>
                    <a:sym typeface="+mn-lt"/>
                  </a:rPr>
                  <a:t>1</a:t>
                </a:r>
                <a:endParaRPr lang="zh-CN" altLang="en-US" sz="2400" b="1" dirty="0">
                  <a:solidFill>
                    <a:prstClr val="white"/>
                  </a:solidFill>
                  <a:latin typeface="Arial" panose="020B0604020202020204"/>
                  <a:ea typeface="微软雅黑" panose="020B0503020204020204" pitchFamily="34" charset="-122"/>
                  <a:cs typeface="+mn-ea"/>
                  <a:sym typeface="+mn-lt"/>
                </a:endParaRPr>
              </a:p>
            </p:txBody>
          </p:sp>
        </p:grpSp>
      </p:grpSp>
      <p:sp>
        <p:nvSpPr>
          <p:cNvPr id="66" name="矩形 65"/>
          <p:cNvSpPr/>
          <p:nvPr/>
        </p:nvSpPr>
        <p:spPr>
          <a:xfrm>
            <a:off x="2127697" y="1495575"/>
            <a:ext cx="7936606" cy="307775"/>
          </a:xfrm>
          <a:prstGeom prst="rect">
            <a:avLst/>
          </a:prstGeom>
        </p:spPr>
        <p:txBody>
          <a:bodyPr wrap="square" lIns="91439" tIns="45719" rIns="91439" bIns="45719">
            <a:spAutoFit/>
          </a:bodyPr>
          <a:lstStyle/>
          <a:p>
            <a:pPr algn="ctr" defTabSz="913130"/>
            <a:r>
              <a:rPr lang="zh-CN" altLang="en-US" sz="1400" dirty="0">
                <a:solidFill>
                  <a:prstClr val="black"/>
                </a:solidFill>
                <a:latin typeface="Arial" panose="020B0604020202020204"/>
                <a:ea typeface="微软雅黑" panose="020B0503020204020204" pitchFamily="34" charset="-122"/>
                <a:cs typeface="+mn-ea"/>
                <a:sym typeface="+mn-lt"/>
              </a:rPr>
              <a:t>根据经销商使用情况，定期提供运营数据月度分析报告</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3</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项目详述</a:t>
            </a:r>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a:t>
            </a:r>
            <a:r>
              <a:rPr lang="zh-CN" altLang="en-US" sz="2400" dirty="0">
                <a:solidFill>
                  <a:srgbClr val="7030A0"/>
                </a:solidFill>
                <a:latin typeface="微软雅黑" panose="020B0503020204020204" pitchFamily="34" charset="-122"/>
                <a:ea typeface="微软雅黑" panose="020B0503020204020204" pitchFamily="34" charset="-122"/>
              </a:rPr>
              <a:t>易湃会员合作</a:t>
            </a:r>
          </a:p>
        </p:txBody>
      </p:sp>
      <p:graphicFrame>
        <p:nvGraphicFramePr>
          <p:cNvPr id="3" name="表格 2"/>
          <p:cNvGraphicFramePr>
            <a:graphicFrameLocks noGrp="1"/>
          </p:cNvGraphicFramePr>
          <p:nvPr/>
        </p:nvGraphicFramePr>
        <p:xfrm>
          <a:off x="1014620" y="2688609"/>
          <a:ext cx="9905928" cy="2951232"/>
        </p:xfrm>
        <a:graphic>
          <a:graphicData uri="http://schemas.openxmlformats.org/drawingml/2006/table">
            <a:tbl>
              <a:tblPr>
                <a:effectLst>
                  <a:outerShdw blurRad="50800" dist="38100" dir="5400000" algn="t" rotWithShape="0">
                    <a:prstClr val="black">
                      <a:alpha val="40000"/>
                    </a:prstClr>
                  </a:outerShdw>
                </a:effectLst>
              </a:tblPr>
              <a:tblGrid>
                <a:gridCol w="1551367">
                  <a:extLst>
                    <a:ext uri="{9D8B030D-6E8A-4147-A177-3AD203B41FA5}">
                      <a16:colId xmlns:a16="http://schemas.microsoft.com/office/drawing/2014/main" val="20000"/>
                    </a:ext>
                  </a:extLst>
                </a:gridCol>
                <a:gridCol w="3109143">
                  <a:extLst>
                    <a:ext uri="{9D8B030D-6E8A-4147-A177-3AD203B41FA5}">
                      <a16:colId xmlns:a16="http://schemas.microsoft.com/office/drawing/2014/main" val="20001"/>
                    </a:ext>
                  </a:extLst>
                </a:gridCol>
                <a:gridCol w="2341433">
                  <a:extLst>
                    <a:ext uri="{9D8B030D-6E8A-4147-A177-3AD203B41FA5}">
                      <a16:colId xmlns:a16="http://schemas.microsoft.com/office/drawing/2014/main" val="20002"/>
                    </a:ext>
                  </a:extLst>
                </a:gridCol>
                <a:gridCol w="2903985">
                  <a:extLst>
                    <a:ext uri="{9D8B030D-6E8A-4147-A177-3AD203B41FA5}">
                      <a16:colId xmlns:a16="http://schemas.microsoft.com/office/drawing/2014/main" val="20003"/>
                    </a:ext>
                  </a:extLst>
                </a:gridCol>
              </a:tblGrid>
              <a:tr h="588674">
                <a:tc>
                  <a:txBody>
                    <a:bodyPr/>
                    <a:lstStyle/>
                    <a:p>
                      <a:pPr algn="ctr">
                        <a:spcAft>
                          <a:spcPts val="0"/>
                        </a:spcAft>
                      </a:pPr>
                      <a:r>
                        <a:rPr lang="zh-CN" sz="15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序号</a:t>
                      </a:r>
                      <a:endParaRPr 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spcAft>
                          <a:spcPts val="0"/>
                        </a:spcAft>
                      </a:pPr>
                      <a:r>
                        <a:rPr lang="zh-CN" sz="15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评级指标</a:t>
                      </a:r>
                      <a:endParaRPr 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spcAft>
                          <a:spcPts val="0"/>
                        </a:spcAft>
                      </a:pPr>
                      <a:r>
                        <a:rPr lang="zh-CN" sz="15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标准值</a:t>
                      </a:r>
                      <a:endParaRPr 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a:spcAft>
                          <a:spcPts val="0"/>
                        </a:spcAft>
                      </a:pPr>
                      <a:r>
                        <a:rPr lang="zh-CN" altLang="en-US" sz="1500" b="1" kern="100" dirty="0">
                          <a:solidFill>
                            <a:schemeClr val="bg1"/>
                          </a:solidFill>
                          <a:latin typeface="微软雅黑" panose="020B0503020204020204" pitchFamily="34" charset="-122"/>
                          <a:ea typeface="微软雅黑" panose="020B0503020204020204" pitchFamily="34" charset="-122"/>
                          <a:cs typeface="Times New Roman" panose="02020603050405020304"/>
                        </a:rPr>
                        <a:t>影响</a:t>
                      </a:r>
                      <a:endParaRPr lang="zh-CN" sz="1500" b="1" kern="100" dirty="0">
                        <a:solidFill>
                          <a:schemeClr val="bg1"/>
                        </a:solidFill>
                        <a:latin typeface="微软雅黑" panose="020B0503020204020204" pitchFamily="34" charset="-122"/>
                        <a:ea typeface="微软雅黑" panose="020B0503020204020204" pitchFamily="34" charset="-122"/>
                        <a:cs typeface="Times New Roman" panose="02020603050405020304"/>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588674">
                <a:tc>
                  <a:txBody>
                    <a:bodyPr/>
                    <a:lstStyle/>
                    <a:p>
                      <a:pPr algn="ctr">
                        <a:spcAft>
                          <a:spcPts val="0"/>
                        </a:spcAft>
                      </a:pPr>
                      <a:r>
                        <a:rPr lang="en-US"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1</a:t>
                      </a:r>
                      <a:endParaRPr lang="zh-CN" sz="1500" b="0" kern="100" dirty="0">
                        <a:latin typeface="微软雅黑" panose="020B0503020204020204" pitchFamily="34" charset="-122"/>
                        <a:ea typeface="微软雅黑" panose="020B0503020204020204" pitchFamily="34" charset="-122"/>
                        <a:cs typeface="Times New Roman" panose="02020603050405020304"/>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zh-CN" altLang="en-US" sz="1500" b="0" kern="0" dirty="0">
                          <a:solidFill>
                            <a:srgbClr val="000000"/>
                          </a:solidFill>
                          <a:latin typeface="微软雅黑" panose="020B0503020204020204" pitchFamily="34" charset="-122"/>
                          <a:ea typeface="微软雅黑" panose="020B0503020204020204" pitchFamily="34" charset="-122"/>
                          <a:cs typeface="Times New Roman" panose="02020603050405020304"/>
                        </a:rPr>
                        <a:t>日活跃度积分</a:t>
                      </a:r>
                      <a:endParaRPr lang="zh-CN" sz="1500" b="0" kern="100" dirty="0">
                        <a:latin typeface="微软雅黑" panose="020B0503020204020204" pitchFamily="34" charset="-122"/>
                        <a:ea typeface="微软雅黑" panose="020B0503020204020204" pitchFamily="34" charset="-122"/>
                        <a:cs typeface="Times New Roman" panose="02020603050405020304"/>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US" altLang="zh-CN" sz="1500" b="0" kern="100" dirty="0">
                          <a:latin typeface="微软雅黑" panose="020B0503020204020204" pitchFamily="34" charset="-122"/>
                          <a:ea typeface="微软雅黑" panose="020B0503020204020204" pitchFamily="34" charset="-122"/>
                          <a:cs typeface="Times New Roman" panose="02020603050405020304"/>
                        </a:rPr>
                        <a:t>820</a:t>
                      </a:r>
                      <a:r>
                        <a:rPr lang="zh-CN" altLang="en-US" sz="1500" b="0" kern="100" dirty="0">
                          <a:latin typeface="微软雅黑" panose="020B0503020204020204" pitchFamily="34" charset="-122"/>
                          <a:ea typeface="微软雅黑" panose="020B0503020204020204" pitchFamily="34" charset="-122"/>
                          <a:cs typeface="Times New Roman" panose="02020603050405020304"/>
                        </a:rPr>
                        <a:t>分以上</a:t>
                      </a:r>
                      <a:endParaRPr lang="zh-CN" sz="1500" b="0" kern="100" dirty="0">
                        <a:latin typeface="微软雅黑" panose="020B0503020204020204" pitchFamily="34" charset="-122"/>
                        <a:ea typeface="微软雅黑" panose="020B0503020204020204" pitchFamily="34" charset="-122"/>
                        <a:cs typeface="Times New Roman" panose="02020603050405020304"/>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zh-CN" sz="1300" dirty="0">
                          <a:solidFill>
                            <a:srgbClr val="000000"/>
                          </a:solidFill>
                          <a:effectLst/>
                          <a:latin typeface="微软雅黑" panose="020B0503020204020204" pitchFamily="34" charset="-122"/>
                          <a:ea typeface="微软雅黑" panose="020B0503020204020204" pitchFamily="34" charset="-122"/>
                        </a:rPr>
                        <a:t>经销商呈现次序及线索量</a:t>
                      </a:r>
                      <a:endParaRPr lang="zh-CN" sz="1300" dirty="0">
                        <a:effectLst/>
                        <a:latin typeface="微软雅黑" panose="020B0503020204020204" pitchFamily="34" charset="-122"/>
                        <a:ea typeface="微软雅黑" panose="020B0503020204020204" pitchFamily="34" charset="-122"/>
                      </a:endParaRPr>
                    </a:p>
                  </a:txBody>
                  <a:tcPr marL="63408" marR="634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592605">
                <a:tc>
                  <a:txBody>
                    <a:bodyPr/>
                    <a:lstStyle/>
                    <a:p>
                      <a:pPr marL="0" algn="ctr" defTabSz="913765" rtl="0" eaLnBrk="1" latinLnBrk="0" hangingPunct="1">
                        <a:spcAft>
                          <a:spcPts val="0"/>
                        </a:spcAft>
                      </a:pPr>
                      <a:r>
                        <a:rPr lang="en-US"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2</a:t>
                      </a:r>
                      <a:endPar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3765" rtl="0" eaLnBrk="1" latinLnBrk="0" hangingPunct="1">
                        <a:spcAft>
                          <a:spcPts val="0"/>
                        </a:spcAft>
                      </a:pPr>
                      <a:r>
                        <a:rPr lang="zh-CN" altLang="en-US"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新闻发布量</a:t>
                      </a:r>
                      <a:endPar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3765" rtl="0" eaLnBrk="1" latinLnBrk="0" hangingPunct="1">
                        <a:spcAft>
                          <a:spcPts val="0"/>
                        </a:spcAft>
                      </a:pPr>
                      <a:r>
                        <a:rPr lang="en-US"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120</a:t>
                      </a:r>
                      <a:endPar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3765" rtl="0" eaLnBrk="1" latinLnBrk="0" hangingPunct="1">
                        <a:spcAft>
                          <a:spcPts val="0"/>
                        </a:spcAft>
                      </a:pPr>
                      <a:r>
                        <a:rPr lang="zh-CN" altLang="zh-CN" sz="1300" kern="1200" dirty="0">
                          <a:solidFill>
                            <a:schemeClr val="tx1"/>
                          </a:solidFill>
                          <a:effectLst/>
                          <a:latin typeface="微软雅黑" panose="020B0503020204020204" pitchFamily="34" charset="-122"/>
                          <a:ea typeface="微软雅黑" panose="020B0503020204020204" pitchFamily="34" charset="-122"/>
                          <a:cs typeface="+mn-cs"/>
                        </a:rPr>
                        <a:t>页面曝光量、活跃度积分、线索量</a:t>
                      </a: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592605">
                <a:tc>
                  <a:txBody>
                    <a:bodyPr/>
                    <a:lstStyle/>
                    <a:p>
                      <a:pPr marL="0" algn="ctr" defTabSz="913765" rtl="0" eaLnBrk="1" latinLnBrk="0" hangingPunct="1">
                        <a:spcAft>
                          <a:spcPts val="0"/>
                        </a:spcAft>
                      </a:pPr>
                      <a:r>
                        <a:rPr lang="en-US" alt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3</a:t>
                      </a:r>
                      <a:endPar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3765" rtl="0" eaLnBrk="1" latinLnBrk="0" hangingPunct="1">
                        <a:spcAft>
                          <a:spcPts val="0"/>
                        </a:spcAft>
                      </a:pPr>
                      <a:r>
                        <a:rPr lang="en-US"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400</a:t>
                      </a:r>
                      <a:r>
                        <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电话接通率</a:t>
                      </a: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3765" rtl="0" eaLnBrk="1" latinLnBrk="0" hangingPunct="1">
                        <a:spcAft>
                          <a:spcPts val="0"/>
                        </a:spcAft>
                      </a:pPr>
                      <a:r>
                        <a:rPr lang="en-US"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90%</a:t>
                      </a:r>
                      <a:endPar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rowSpan="2">
                  <a:txBody>
                    <a:bodyPr/>
                    <a:lstStyle/>
                    <a:p>
                      <a:pPr marL="0" algn="ctr" defTabSz="913765" rtl="0" eaLnBrk="1" latinLnBrk="0" hangingPunct="1">
                        <a:spcAft>
                          <a:spcPts val="0"/>
                        </a:spcAft>
                      </a:pPr>
                      <a:r>
                        <a:rPr lang="zh-CN" altLang="zh-CN" sz="1500" kern="1200" dirty="0">
                          <a:solidFill>
                            <a:schemeClr val="tx1"/>
                          </a:solidFill>
                          <a:effectLst/>
                          <a:latin typeface="微软雅黑" panose="020B0503020204020204" pitchFamily="34" charset="-122"/>
                          <a:ea typeface="微软雅黑" panose="020B0503020204020204" pitchFamily="34" charset="-122"/>
                          <a:cs typeface="+mn-cs"/>
                        </a:rPr>
                        <a:t>用户体验及成交转化率</a:t>
                      </a:r>
                      <a:endPar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588674">
                <a:tc>
                  <a:txBody>
                    <a:bodyPr/>
                    <a:lstStyle/>
                    <a:p>
                      <a:pPr marL="0" algn="ctr" defTabSz="913765" rtl="0" eaLnBrk="1" latinLnBrk="0" hangingPunct="1">
                        <a:spcAft>
                          <a:spcPts val="0"/>
                        </a:spcAft>
                      </a:pPr>
                      <a:r>
                        <a:rPr lang="en-US" alt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4</a:t>
                      </a:r>
                      <a:endPar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3765" rtl="0" eaLnBrk="1" latinLnBrk="0" hangingPunct="1">
                        <a:spcAft>
                          <a:spcPts val="0"/>
                        </a:spcAft>
                      </a:pPr>
                      <a:r>
                        <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订单</a:t>
                      </a:r>
                      <a:r>
                        <a:rPr lang="en-US" alt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24</a:t>
                      </a:r>
                      <a:r>
                        <a:rPr lang="zh-CN" altLang="en-US"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小时</a:t>
                      </a:r>
                      <a:r>
                        <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处理率</a:t>
                      </a: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algn="ctr" defTabSz="913765" rtl="0" eaLnBrk="1" latinLnBrk="0" hangingPunct="1">
                        <a:spcAft>
                          <a:spcPts val="0"/>
                        </a:spcAft>
                      </a:pPr>
                      <a:r>
                        <a:rPr lang="en-US"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rPr>
                        <a:t>100%</a:t>
                      </a:r>
                      <a:endParaRPr lang="zh-CN" sz="1500" b="0" kern="0" dirty="0">
                        <a:solidFill>
                          <a:srgbClr val="000000"/>
                        </a:solidFill>
                        <a:latin typeface="微软雅黑" panose="020B0503020204020204" pitchFamily="34" charset="-122"/>
                        <a:ea typeface="微软雅黑" panose="020B0503020204020204" pitchFamily="34" charset="-122"/>
                        <a:cs typeface="宋体" panose="02010600030101010101" pitchFamily="2" charset="-122"/>
                      </a:endParaRPr>
                    </a:p>
                  </a:txBody>
                  <a:tcPr marL="63409" marR="634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vMerge="1">
                  <a:txBody>
                    <a:bodyPr/>
                    <a:lstStyle/>
                    <a:p>
                      <a:endParaRPr lang="zh-CN"/>
                    </a:p>
                  </a:txBody>
                  <a:tcPr marL="68581" marR="685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
        <p:nvSpPr>
          <p:cNvPr id="4" name="圆角矩形 3"/>
          <p:cNvSpPr/>
          <p:nvPr/>
        </p:nvSpPr>
        <p:spPr>
          <a:xfrm>
            <a:off x="1014622" y="1981966"/>
            <a:ext cx="4289509" cy="453664"/>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7" tIns="60952" rIns="121907" bIns="60952" rtlCol="0" anchor="ctr"/>
          <a:lstStyle/>
          <a:p>
            <a:pPr algn="ctr"/>
            <a:endParaRPr lang="zh-CN" altLang="en-US" sz="2400"/>
          </a:p>
        </p:txBody>
      </p:sp>
      <p:sp>
        <p:nvSpPr>
          <p:cNvPr id="5" name="矩形 4"/>
          <p:cNvSpPr/>
          <p:nvPr/>
        </p:nvSpPr>
        <p:spPr>
          <a:xfrm>
            <a:off x="1710268" y="1985394"/>
            <a:ext cx="3524881" cy="492426"/>
          </a:xfrm>
          <a:prstGeom prst="rect">
            <a:avLst/>
          </a:prstGeom>
        </p:spPr>
        <p:txBody>
          <a:bodyPr wrap="square" lIns="121907" tIns="60952" rIns="121907" bIns="60952" anchor="ctr">
            <a:spAutoFit/>
          </a:bodyPr>
          <a:lstStyle/>
          <a:p>
            <a:pPr algn="ctr">
              <a:defRPr/>
            </a:pPr>
            <a:r>
              <a:rPr lang="zh-CN" altLang="en-US" sz="2400" b="1" dirty="0">
                <a:solidFill>
                  <a:schemeClr val="bg1"/>
                </a:solidFill>
                <a:latin typeface="微软雅黑" panose="020B0503020204020204" pitchFamily="34" charset="-122"/>
                <a:ea typeface="微软雅黑" panose="020B0503020204020204" pitchFamily="34" charset="-122"/>
              </a:rPr>
              <a:t>易湃系统使用建议指标</a:t>
            </a:r>
          </a:p>
        </p:txBody>
      </p:sp>
      <p:sp>
        <p:nvSpPr>
          <p:cNvPr id="6" name="任意多边形 5"/>
          <p:cNvSpPr/>
          <p:nvPr/>
        </p:nvSpPr>
        <p:spPr>
          <a:xfrm>
            <a:off x="892941" y="1852906"/>
            <a:ext cx="566772" cy="579395"/>
          </a:xfrm>
          <a:custGeom>
            <a:avLst/>
            <a:gdLst>
              <a:gd name="connsiteX0" fmla="*/ 432000 w 846241"/>
              <a:gd name="connsiteY0" fmla="*/ 0 h 865090"/>
              <a:gd name="connsiteX1" fmla="*/ 830051 w 846241"/>
              <a:gd name="connsiteY1" fmla="*/ 263846 h 865090"/>
              <a:gd name="connsiteX2" fmla="*/ 846241 w 846241"/>
              <a:gd name="connsiteY2" fmla="*/ 316002 h 865090"/>
              <a:gd name="connsiteX3" fmla="*/ 846241 w 846241"/>
              <a:gd name="connsiteY3" fmla="*/ 865090 h 865090"/>
              <a:gd name="connsiteX4" fmla="*/ 412920 w 846241"/>
              <a:gd name="connsiteY4" fmla="*/ 865090 h 865090"/>
              <a:gd name="connsiteX5" fmla="*/ 415200 w 846241"/>
              <a:gd name="connsiteY5" fmla="*/ 862306 h 865090"/>
              <a:gd name="connsiteX6" fmla="*/ 344937 w 846241"/>
              <a:gd name="connsiteY6" fmla="*/ 855223 h 865090"/>
              <a:gd name="connsiteX7" fmla="*/ 0 w 846241"/>
              <a:gd name="connsiteY7" fmla="*/ 432000 h 865090"/>
              <a:gd name="connsiteX8" fmla="*/ 432000 w 846241"/>
              <a:gd name="connsiteY8" fmla="*/ 0 h 86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41" h="865090">
                <a:moveTo>
                  <a:pt x="432000" y="0"/>
                </a:moveTo>
                <a:cubicBezTo>
                  <a:pt x="610940" y="0"/>
                  <a:pt x="764470" y="108795"/>
                  <a:pt x="830051" y="263846"/>
                </a:cubicBezTo>
                <a:lnTo>
                  <a:pt x="846241" y="316002"/>
                </a:lnTo>
                <a:lnTo>
                  <a:pt x="846241" y="865090"/>
                </a:lnTo>
                <a:lnTo>
                  <a:pt x="412920" y="865090"/>
                </a:lnTo>
                <a:lnTo>
                  <a:pt x="415200" y="862306"/>
                </a:lnTo>
                <a:lnTo>
                  <a:pt x="344937" y="855223"/>
                </a:lnTo>
                <a:cubicBezTo>
                  <a:pt x="148082" y="814941"/>
                  <a:pt x="0" y="640764"/>
                  <a:pt x="0" y="432000"/>
                </a:cubicBezTo>
                <a:cubicBezTo>
                  <a:pt x="0" y="193413"/>
                  <a:pt x="193413" y="0"/>
                  <a:pt x="4320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7" tIns="60952" rIns="121907" bIns="60952" rtlCol="0" anchor="ctr"/>
          <a:lstStyle/>
          <a:p>
            <a:pPr algn="ctr"/>
            <a:endParaRPr lang="zh-CN" altLang="en-US" sz="3735">
              <a:latin typeface="+mj-lt"/>
            </a:endParaRPr>
          </a:p>
        </p:txBody>
      </p:sp>
      <p:grpSp>
        <p:nvGrpSpPr>
          <p:cNvPr id="7" name="组合 6"/>
          <p:cNvGrpSpPr/>
          <p:nvPr/>
        </p:nvGrpSpPr>
        <p:grpSpPr>
          <a:xfrm>
            <a:off x="1080300" y="2029266"/>
            <a:ext cx="245437" cy="226088"/>
            <a:chOff x="4076704" y="3759197"/>
            <a:chExt cx="1530351" cy="1409703"/>
          </a:xfrm>
          <a:solidFill>
            <a:schemeClr val="bg1"/>
          </a:solidFill>
          <a:effectLst>
            <a:outerShdw blurRad="101600" dist="25400" dir="2700000" algn="tl" rotWithShape="0">
              <a:prstClr val="black">
                <a:alpha val="10000"/>
              </a:prstClr>
            </a:outerShdw>
          </a:effectLst>
        </p:grpSpPr>
        <p:sp>
          <p:nvSpPr>
            <p:cNvPr id="8" name="Freeform 244"/>
            <p:cNvSpPr>
              <a:spLocks noEditPoints="1"/>
            </p:cNvSpPr>
            <p:nvPr/>
          </p:nvSpPr>
          <p:spPr bwMode="auto">
            <a:xfrm>
              <a:off x="4692656" y="3759197"/>
              <a:ext cx="914399" cy="915985"/>
            </a:xfrm>
            <a:custGeom>
              <a:avLst/>
              <a:gdLst>
                <a:gd name="T0" fmla="*/ 221 w 244"/>
                <a:gd name="T1" fmla="*/ 22 h 244"/>
                <a:gd name="T2" fmla="*/ 141 w 244"/>
                <a:gd name="T3" fmla="*/ 22 h 244"/>
                <a:gd name="T4" fmla="*/ 0 w 244"/>
                <a:gd name="T5" fmla="*/ 164 h 244"/>
                <a:gd name="T6" fmla="*/ 80 w 244"/>
                <a:gd name="T7" fmla="*/ 244 h 244"/>
                <a:gd name="T8" fmla="*/ 221 w 244"/>
                <a:gd name="T9" fmla="*/ 102 h 244"/>
                <a:gd name="T10" fmla="*/ 221 w 244"/>
                <a:gd name="T11" fmla="*/ 22 h 244"/>
                <a:gd name="T12" fmla="*/ 48 w 244"/>
                <a:gd name="T13" fmla="*/ 165 h 244"/>
                <a:gd name="T14" fmla="*/ 38 w 244"/>
                <a:gd name="T15" fmla="*/ 156 h 244"/>
                <a:gd name="T16" fmla="*/ 158 w 244"/>
                <a:gd name="T17" fmla="*/ 36 h 244"/>
                <a:gd name="T18" fmla="*/ 168 w 244"/>
                <a:gd name="T19" fmla="*/ 36 h 244"/>
                <a:gd name="T20" fmla="*/ 168 w 244"/>
                <a:gd name="T21" fmla="*/ 46 h 244"/>
                <a:gd name="T22" fmla="*/ 48 w 244"/>
                <a:gd name="T23" fmla="*/ 165 h 244"/>
                <a:gd name="T24" fmla="*/ 68 w 244"/>
                <a:gd name="T25" fmla="*/ 185 h 244"/>
                <a:gd name="T26" fmla="*/ 58 w 244"/>
                <a:gd name="T27" fmla="*/ 176 h 244"/>
                <a:gd name="T28" fmla="*/ 188 w 244"/>
                <a:gd name="T29" fmla="*/ 46 h 244"/>
                <a:gd name="T30" fmla="*/ 197 w 244"/>
                <a:gd name="T31" fmla="*/ 46 h 244"/>
                <a:gd name="T32" fmla="*/ 197 w 244"/>
                <a:gd name="T33" fmla="*/ 56 h 244"/>
                <a:gd name="T34" fmla="*/ 68 w 244"/>
                <a:gd name="T35" fmla="*/ 185 h 244"/>
                <a:gd name="T36" fmla="*/ 88 w 244"/>
                <a:gd name="T37" fmla="*/ 205 h 244"/>
                <a:gd name="T38" fmla="*/ 78 w 244"/>
                <a:gd name="T39" fmla="*/ 196 h 244"/>
                <a:gd name="T40" fmla="*/ 198 w 244"/>
                <a:gd name="T41" fmla="*/ 76 h 244"/>
                <a:gd name="T42" fmla="*/ 207 w 244"/>
                <a:gd name="T43" fmla="*/ 76 h 244"/>
                <a:gd name="T44" fmla="*/ 207 w 244"/>
                <a:gd name="T45" fmla="*/ 86 h 244"/>
                <a:gd name="T46" fmla="*/ 88 w 244"/>
                <a:gd name="T47" fmla="*/ 20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4" h="244">
                  <a:moveTo>
                    <a:pt x="221" y="22"/>
                  </a:moveTo>
                  <a:cubicBezTo>
                    <a:pt x="199" y="0"/>
                    <a:pt x="163" y="0"/>
                    <a:pt x="141" y="22"/>
                  </a:cubicBezTo>
                  <a:cubicBezTo>
                    <a:pt x="0" y="164"/>
                    <a:pt x="0" y="164"/>
                    <a:pt x="0" y="164"/>
                  </a:cubicBezTo>
                  <a:cubicBezTo>
                    <a:pt x="80" y="244"/>
                    <a:pt x="80" y="244"/>
                    <a:pt x="80" y="244"/>
                  </a:cubicBezTo>
                  <a:cubicBezTo>
                    <a:pt x="221" y="102"/>
                    <a:pt x="221" y="102"/>
                    <a:pt x="221" y="102"/>
                  </a:cubicBezTo>
                  <a:cubicBezTo>
                    <a:pt x="244" y="80"/>
                    <a:pt x="244" y="44"/>
                    <a:pt x="221" y="22"/>
                  </a:cubicBezTo>
                  <a:close/>
                  <a:moveTo>
                    <a:pt x="48" y="165"/>
                  </a:moveTo>
                  <a:cubicBezTo>
                    <a:pt x="38" y="156"/>
                    <a:pt x="38" y="156"/>
                    <a:pt x="38" y="156"/>
                  </a:cubicBezTo>
                  <a:cubicBezTo>
                    <a:pt x="158" y="36"/>
                    <a:pt x="158" y="36"/>
                    <a:pt x="158" y="36"/>
                  </a:cubicBezTo>
                  <a:cubicBezTo>
                    <a:pt x="161" y="34"/>
                    <a:pt x="165" y="34"/>
                    <a:pt x="168" y="36"/>
                  </a:cubicBezTo>
                  <a:cubicBezTo>
                    <a:pt x="170" y="39"/>
                    <a:pt x="170" y="43"/>
                    <a:pt x="168" y="46"/>
                  </a:cubicBezTo>
                  <a:lnTo>
                    <a:pt x="48" y="165"/>
                  </a:lnTo>
                  <a:close/>
                  <a:moveTo>
                    <a:pt x="68" y="185"/>
                  </a:moveTo>
                  <a:cubicBezTo>
                    <a:pt x="58" y="176"/>
                    <a:pt x="58" y="176"/>
                    <a:pt x="58" y="176"/>
                  </a:cubicBezTo>
                  <a:cubicBezTo>
                    <a:pt x="188" y="46"/>
                    <a:pt x="188" y="46"/>
                    <a:pt x="188" y="46"/>
                  </a:cubicBezTo>
                  <a:cubicBezTo>
                    <a:pt x="191" y="44"/>
                    <a:pt x="195" y="44"/>
                    <a:pt x="197" y="46"/>
                  </a:cubicBezTo>
                  <a:cubicBezTo>
                    <a:pt x="200" y="49"/>
                    <a:pt x="200" y="53"/>
                    <a:pt x="197" y="56"/>
                  </a:cubicBezTo>
                  <a:lnTo>
                    <a:pt x="68" y="185"/>
                  </a:lnTo>
                  <a:close/>
                  <a:moveTo>
                    <a:pt x="88" y="205"/>
                  </a:moveTo>
                  <a:cubicBezTo>
                    <a:pt x="78" y="196"/>
                    <a:pt x="78" y="196"/>
                    <a:pt x="78" y="196"/>
                  </a:cubicBezTo>
                  <a:cubicBezTo>
                    <a:pt x="198" y="76"/>
                    <a:pt x="198" y="76"/>
                    <a:pt x="198" y="76"/>
                  </a:cubicBezTo>
                  <a:cubicBezTo>
                    <a:pt x="200" y="73"/>
                    <a:pt x="205" y="73"/>
                    <a:pt x="207" y="76"/>
                  </a:cubicBezTo>
                  <a:cubicBezTo>
                    <a:pt x="210" y="79"/>
                    <a:pt x="210" y="83"/>
                    <a:pt x="207" y="86"/>
                  </a:cubicBezTo>
                  <a:lnTo>
                    <a:pt x="88" y="2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9" name="Freeform 245"/>
            <p:cNvSpPr/>
            <p:nvPr/>
          </p:nvSpPr>
          <p:spPr bwMode="auto">
            <a:xfrm>
              <a:off x="4186241" y="4540247"/>
              <a:ext cx="633415" cy="628648"/>
            </a:xfrm>
            <a:custGeom>
              <a:avLst/>
              <a:gdLst>
                <a:gd name="T0" fmla="*/ 257 w 399"/>
                <a:gd name="T1" fmla="*/ 236 h 396"/>
                <a:gd name="T2" fmla="*/ 241 w 399"/>
                <a:gd name="T3" fmla="*/ 219 h 396"/>
                <a:gd name="T4" fmla="*/ 399 w 399"/>
                <a:gd name="T5" fmla="*/ 61 h 396"/>
                <a:gd name="T6" fmla="*/ 335 w 399"/>
                <a:gd name="T7" fmla="*/ 0 h 396"/>
                <a:gd name="T8" fmla="*/ 179 w 399"/>
                <a:gd name="T9" fmla="*/ 156 h 396"/>
                <a:gd name="T10" fmla="*/ 160 w 399"/>
                <a:gd name="T11" fmla="*/ 139 h 396"/>
                <a:gd name="T12" fmla="*/ 125 w 399"/>
                <a:gd name="T13" fmla="*/ 160 h 396"/>
                <a:gd name="T14" fmla="*/ 0 w 399"/>
                <a:gd name="T15" fmla="*/ 359 h 396"/>
                <a:gd name="T16" fmla="*/ 38 w 399"/>
                <a:gd name="T17" fmla="*/ 396 h 396"/>
                <a:gd name="T18" fmla="*/ 236 w 399"/>
                <a:gd name="T19" fmla="*/ 274 h 396"/>
                <a:gd name="T20" fmla="*/ 257 w 399"/>
                <a:gd name="T21" fmla="*/ 23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396">
                  <a:moveTo>
                    <a:pt x="257" y="236"/>
                  </a:moveTo>
                  <a:lnTo>
                    <a:pt x="241" y="219"/>
                  </a:lnTo>
                  <a:lnTo>
                    <a:pt x="399" y="61"/>
                  </a:lnTo>
                  <a:lnTo>
                    <a:pt x="335" y="0"/>
                  </a:lnTo>
                  <a:lnTo>
                    <a:pt x="179" y="156"/>
                  </a:lnTo>
                  <a:lnTo>
                    <a:pt x="160" y="139"/>
                  </a:lnTo>
                  <a:lnTo>
                    <a:pt x="125" y="160"/>
                  </a:lnTo>
                  <a:lnTo>
                    <a:pt x="0" y="359"/>
                  </a:lnTo>
                  <a:lnTo>
                    <a:pt x="38" y="396"/>
                  </a:lnTo>
                  <a:lnTo>
                    <a:pt x="236" y="274"/>
                  </a:lnTo>
                  <a:lnTo>
                    <a:pt x="257" y="2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0" name="Freeform 246"/>
            <p:cNvSpPr/>
            <p:nvPr/>
          </p:nvSpPr>
          <p:spPr bwMode="auto">
            <a:xfrm>
              <a:off x="4076704" y="3771898"/>
              <a:ext cx="671513" cy="669923"/>
            </a:xfrm>
            <a:custGeom>
              <a:avLst/>
              <a:gdLst>
                <a:gd name="T0" fmla="*/ 90 w 179"/>
                <a:gd name="T1" fmla="*/ 0 h 179"/>
                <a:gd name="T2" fmla="*/ 67 w 179"/>
                <a:gd name="T3" fmla="*/ 3 h 179"/>
                <a:gd name="T4" fmla="*/ 70 w 179"/>
                <a:gd name="T5" fmla="*/ 5 h 179"/>
                <a:gd name="T6" fmla="*/ 102 w 179"/>
                <a:gd name="T7" fmla="*/ 37 h 179"/>
                <a:gd name="T8" fmla="*/ 102 w 179"/>
                <a:gd name="T9" fmla="*/ 96 h 179"/>
                <a:gd name="T10" fmla="*/ 42 w 179"/>
                <a:gd name="T11" fmla="*/ 96 h 179"/>
                <a:gd name="T12" fmla="*/ 10 w 179"/>
                <a:gd name="T13" fmla="*/ 64 h 179"/>
                <a:gd name="T14" fmla="*/ 6 w 179"/>
                <a:gd name="T15" fmla="*/ 59 h 179"/>
                <a:gd name="T16" fmla="*/ 0 w 179"/>
                <a:gd name="T17" fmla="*/ 89 h 179"/>
                <a:gd name="T18" fmla="*/ 90 w 179"/>
                <a:gd name="T19" fmla="*/ 179 h 179"/>
                <a:gd name="T20" fmla="*/ 179 w 179"/>
                <a:gd name="T21" fmla="*/ 89 h 179"/>
                <a:gd name="T22" fmla="*/ 90 w 179"/>
                <a:gd name="T2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179">
                  <a:moveTo>
                    <a:pt x="90" y="0"/>
                  </a:moveTo>
                  <a:cubicBezTo>
                    <a:pt x="82" y="0"/>
                    <a:pt x="75" y="1"/>
                    <a:pt x="67" y="3"/>
                  </a:cubicBezTo>
                  <a:cubicBezTo>
                    <a:pt x="68" y="4"/>
                    <a:pt x="69" y="4"/>
                    <a:pt x="70" y="5"/>
                  </a:cubicBezTo>
                  <a:cubicBezTo>
                    <a:pt x="102" y="37"/>
                    <a:pt x="102" y="37"/>
                    <a:pt x="102" y="37"/>
                  </a:cubicBezTo>
                  <a:cubicBezTo>
                    <a:pt x="118" y="53"/>
                    <a:pt x="118" y="80"/>
                    <a:pt x="102" y="96"/>
                  </a:cubicBezTo>
                  <a:cubicBezTo>
                    <a:pt x="85" y="113"/>
                    <a:pt x="59" y="113"/>
                    <a:pt x="42" y="96"/>
                  </a:cubicBezTo>
                  <a:cubicBezTo>
                    <a:pt x="10" y="64"/>
                    <a:pt x="10" y="64"/>
                    <a:pt x="10" y="64"/>
                  </a:cubicBezTo>
                  <a:cubicBezTo>
                    <a:pt x="9" y="63"/>
                    <a:pt x="7" y="61"/>
                    <a:pt x="6" y="59"/>
                  </a:cubicBezTo>
                  <a:cubicBezTo>
                    <a:pt x="2" y="68"/>
                    <a:pt x="0" y="79"/>
                    <a:pt x="0" y="89"/>
                  </a:cubicBezTo>
                  <a:cubicBezTo>
                    <a:pt x="0" y="139"/>
                    <a:pt x="40" y="179"/>
                    <a:pt x="90" y="179"/>
                  </a:cubicBezTo>
                  <a:cubicBezTo>
                    <a:pt x="139" y="179"/>
                    <a:pt x="179" y="139"/>
                    <a:pt x="179" y="89"/>
                  </a:cubicBezTo>
                  <a:cubicBezTo>
                    <a:pt x="179" y="40"/>
                    <a:pt x="139"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 name="Freeform 247"/>
            <p:cNvSpPr>
              <a:spLocks noEditPoints="1"/>
            </p:cNvSpPr>
            <p:nvPr/>
          </p:nvSpPr>
          <p:spPr bwMode="auto">
            <a:xfrm>
              <a:off x="4905373" y="4565649"/>
              <a:ext cx="604837" cy="603251"/>
            </a:xfrm>
            <a:custGeom>
              <a:avLst/>
              <a:gdLst>
                <a:gd name="T0" fmla="*/ 142 w 161"/>
                <a:gd name="T1" fmla="*/ 142 h 161"/>
                <a:gd name="T2" fmla="*/ 142 w 161"/>
                <a:gd name="T3" fmla="*/ 71 h 161"/>
                <a:gd name="T4" fmla="*/ 70 w 161"/>
                <a:gd name="T5" fmla="*/ 0 h 161"/>
                <a:gd name="T6" fmla="*/ 0 w 161"/>
                <a:gd name="T7" fmla="*/ 70 h 161"/>
                <a:gd name="T8" fmla="*/ 72 w 161"/>
                <a:gd name="T9" fmla="*/ 142 h 161"/>
                <a:gd name="T10" fmla="*/ 142 w 161"/>
                <a:gd name="T11" fmla="*/ 142 h 161"/>
                <a:gd name="T12" fmla="*/ 94 w 161"/>
                <a:gd name="T13" fmla="*/ 94 h 161"/>
                <a:gd name="T14" fmla="*/ 123 w 161"/>
                <a:gd name="T15" fmla="*/ 94 h 161"/>
                <a:gd name="T16" fmla="*/ 123 w 161"/>
                <a:gd name="T17" fmla="*/ 123 h 161"/>
                <a:gd name="T18" fmla="*/ 94 w 161"/>
                <a:gd name="T19" fmla="*/ 123 h 161"/>
                <a:gd name="T20" fmla="*/ 94 w 161"/>
                <a:gd name="T21" fmla="*/ 9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1">
                  <a:moveTo>
                    <a:pt x="142" y="142"/>
                  </a:moveTo>
                  <a:cubicBezTo>
                    <a:pt x="161" y="122"/>
                    <a:pt x="161" y="91"/>
                    <a:pt x="142" y="71"/>
                  </a:cubicBezTo>
                  <a:cubicBezTo>
                    <a:pt x="70" y="0"/>
                    <a:pt x="70" y="0"/>
                    <a:pt x="70" y="0"/>
                  </a:cubicBezTo>
                  <a:cubicBezTo>
                    <a:pt x="0" y="70"/>
                    <a:pt x="0" y="70"/>
                    <a:pt x="0" y="70"/>
                  </a:cubicBezTo>
                  <a:cubicBezTo>
                    <a:pt x="72" y="142"/>
                    <a:pt x="72" y="142"/>
                    <a:pt x="72" y="142"/>
                  </a:cubicBezTo>
                  <a:cubicBezTo>
                    <a:pt x="91" y="161"/>
                    <a:pt x="122" y="161"/>
                    <a:pt x="142" y="142"/>
                  </a:cubicBezTo>
                  <a:close/>
                  <a:moveTo>
                    <a:pt x="94" y="94"/>
                  </a:moveTo>
                  <a:cubicBezTo>
                    <a:pt x="102" y="86"/>
                    <a:pt x="115" y="86"/>
                    <a:pt x="123" y="94"/>
                  </a:cubicBezTo>
                  <a:cubicBezTo>
                    <a:pt x="131" y="102"/>
                    <a:pt x="131" y="115"/>
                    <a:pt x="123" y="123"/>
                  </a:cubicBezTo>
                  <a:cubicBezTo>
                    <a:pt x="115" y="131"/>
                    <a:pt x="102" y="131"/>
                    <a:pt x="94" y="123"/>
                  </a:cubicBezTo>
                  <a:cubicBezTo>
                    <a:pt x="86" y="115"/>
                    <a:pt x="86" y="102"/>
                    <a:pt x="94"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12" name="标题 1"/>
          <p:cNvSpPr txBox="1"/>
          <p:nvPr/>
        </p:nvSpPr>
        <p:spPr bwMode="auto">
          <a:xfrm>
            <a:off x="2566228" y="915152"/>
            <a:ext cx="7059544" cy="62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15" tIns="60957" rIns="121915" bIns="60957" numCol="1" anchor="b" anchorCtr="0" compatLnSpc="1"/>
          <a:lstStyle>
            <a:lvl1pPr algn="ctr" defTabSz="685165" rtl="0" eaLnBrk="0" fontAlgn="base" hangingPunct="0">
              <a:lnSpc>
                <a:spcPct val="90000"/>
              </a:lnSpc>
              <a:spcBef>
                <a:spcPct val="0"/>
              </a:spcBef>
              <a:spcAft>
                <a:spcPct val="0"/>
              </a:spcAft>
              <a:defRPr sz="4500" kern="1200">
                <a:solidFill>
                  <a:schemeClr val="tx1"/>
                </a:solidFill>
                <a:latin typeface="华文细黑" panose="02010600040101010101" pitchFamily="2" charset="-122"/>
                <a:ea typeface="+mj-ea"/>
                <a:cs typeface="+mj-cs"/>
              </a:defRPr>
            </a:lvl1pPr>
            <a:lvl2pPr algn="l" defTabSz="685165" rtl="0" eaLnBrk="0" fontAlgn="base" hangingPunct="0">
              <a:lnSpc>
                <a:spcPct val="90000"/>
              </a:lnSpc>
              <a:spcBef>
                <a:spcPct val="0"/>
              </a:spcBef>
              <a:spcAft>
                <a:spcPct val="0"/>
              </a:spcAft>
              <a:defRPr sz="3300">
                <a:solidFill>
                  <a:schemeClr val="tx1"/>
                </a:solidFill>
                <a:latin typeface="华文细黑" panose="02010600040101010101" pitchFamily="2" charset="-122"/>
                <a:ea typeface="华文细黑" panose="02010600040101010101" pitchFamily="2" charset="-122"/>
              </a:defRPr>
            </a:lvl2pPr>
            <a:lvl3pPr algn="l" defTabSz="685165" rtl="0" eaLnBrk="0" fontAlgn="base" hangingPunct="0">
              <a:lnSpc>
                <a:spcPct val="90000"/>
              </a:lnSpc>
              <a:spcBef>
                <a:spcPct val="0"/>
              </a:spcBef>
              <a:spcAft>
                <a:spcPct val="0"/>
              </a:spcAft>
              <a:defRPr sz="3300">
                <a:solidFill>
                  <a:schemeClr val="tx1"/>
                </a:solidFill>
                <a:latin typeface="华文细黑" panose="02010600040101010101" pitchFamily="2" charset="-122"/>
                <a:ea typeface="华文细黑" panose="02010600040101010101" pitchFamily="2" charset="-122"/>
              </a:defRPr>
            </a:lvl3pPr>
            <a:lvl4pPr algn="l" defTabSz="685165" rtl="0" eaLnBrk="0" fontAlgn="base" hangingPunct="0">
              <a:lnSpc>
                <a:spcPct val="90000"/>
              </a:lnSpc>
              <a:spcBef>
                <a:spcPct val="0"/>
              </a:spcBef>
              <a:spcAft>
                <a:spcPct val="0"/>
              </a:spcAft>
              <a:defRPr sz="3300">
                <a:solidFill>
                  <a:schemeClr val="tx1"/>
                </a:solidFill>
                <a:latin typeface="华文细黑" panose="02010600040101010101" pitchFamily="2" charset="-122"/>
                <a:ea typeface="华文细黑" panose="02010600040101010101" pitchFamily="2" charset="-122"/>
              </a:defRPr>
            </a:lvl4pPr>
            <a:lvl5pPr algn="l" defTabSz="685165" rtl="0" eaLnBrk="0" fontAlgn="base" hangingPunct="0">
              <a:lnSpc>
                <a:spcPct val="90000"/>
              </a:lnSpc>
              <a:spcBef>
                <a:spcPct val="0"/>
              </a:spcBef>
              <a:spcAft>
                <a:spcPct val="0"/>
              </a:spcAft>
              <a:defRPr sz="3300">
                <a:solidFill>
                  <a:schemeClr val="tx1"/>
                </a:solidFill>
                <a:latin typeface="华文细黑" panose="02010600040101010101" pitchFamily="2" charset="-122"/>
                <a:ea typeface="华文细黑" panose="02010600040101010101" pitchFamily="2" charset="-122"/>
              </a:defRPr>
            </a:lvl5pPr>
            <a:lvl6pPr marL="457200" algn="l" defTabSz="685165" rtl="0" fontAlgn="base">
              <a:lnSpc>
                <a:spcPct val="90000"/>
              </a:lnSpc>
              <a:spcBef>
                <a:spcPct val="0"/>
              </a:spcBef>
              <a:spcAft>
                <a:spcPct val="0"/>
              </a:spcAft>
              <a:defRPr sz="3300">
                <a:solidFill>
                  <a:schemeClr val="tx1"/>
                </a:solidFill>
                <a:latin typeface="华文细黑" panose="02010600040101010101" pitchFamily="2" charset="-122"/>
                <a:ea typeface="华文细黑" panose="02010600040101010101" pitchFamily="2" charset="-122"/>
              </a:defRPr>
            </a:lvl6pPr>
            <a:lvl7pPr marL="914400" algn="l" defTabSz="685165" rtl="0" fontAlgn="base">
              <a:lnSpc>
                <a:spcPct val="90000"/>
              </a:lnSpc>
              <a:spcBef>
                <a:spcPct val="0"/>
              </a:spcBef>
              <a:spcAft>
                <a:spcPct val="0"/>
              </a:spcAft>
              <a:defRPr sz="3300">
                <a:solidFill>
                  <a:schemeClr val="tx1"/>
                </a:solidFill>
                <a:latin typeface="华文细黑" panose="02010600040101010101" pitchFamily="2" charset="-122"/>
                <a:ea typeface="华文细黑" panose="02010600040101010101" pitchFamily="2" charset="-122"/>
              </a:defRPr>
            </a:lvl7pPr>
            <a:lvl8pPr marL="1371600" algn="l" defTabSz="685165" rtl="0" fontAlgn="base">
              <a:lnSpc>
                <a:spcPct val="90000"/>
              </a:lnSpc>
              <a:spcBef>
                <a:spcPct val="0"/>
              </a:spcBef>
              <a:spcAft>
                <a:spcPct val="0"/>
              </a:spcAft>
              <a:defRPr sz="3300">
                <a:solidFill>
                  <a:schemeClr val="tx1"/>
                </a:solidFill>
                <a:latin typeface="华文细黑" panose="02010600040101010101" pitchFamily="2" charset="-122"/>
                <a:ea typeface="华文细黑" panose="02010600040101010101" pitchFamily="2" charset="-122"/>
              </a:defRPr>
            </a:lvl8pPr>
            <a:lvl9pPr marL="1828800" algn="l" defTabSz="685165" rtl="0" fontAlgn="base">
              <a:lnSpc>
                <a:spcPct val="90000"/>
              </a:lnSpc>
              <a:spcBef>
                <a:spcPct val="0"/>
              </a:spcBef>
              <a:spcAft>
                <a:spcPct val="0"/>
              </a:spcAft>
              <a:defRPr sz="3300">
                <a:solidFill>
                  <a:schemeClr val="tx1"/>
                </a:solidFill>
                <a:latin typeface="华文细黑" panose="02010600040101010101" pitchFamily="2" charset="-122"/>
                <a:ea typeface="华文细黑" panose="02010600040101010101" pitchFamily="2" charset="-122"/>
              </a:defRPr>
            </a:lvl9pPr>
          </a:lstStyle>
          <a:p>
            <a:r>
              <a:rPr lang="zh-CN" altLang="en-US" sz="2000" b="1" dirty="0">
                <a:solidFill>
                  <a:srgbClr val="D1BB4B"/>
                </a:solidFill>
                <a:latin typeface="微软雅黑" panose="020B0503020204020204" pitchFamily="34" charset="-122"/>
                <a:ea typeface="微软雅黑" panose="020B0503020204020204" pitchFamily="34" charset="-122"/>
              </a:rPr>
              <a:t>易湃会员</a:t>
            </a:r>
            <a:r>
              <a:rPr lang="en-US" altLang="zh-CN" sz="2000" b="1" dirty="0">
                <a:solidFill>
                  <a:srgbClr val="D1BB4B"/>
                </a:solidFill>
                <a:latin typeface="微软雅黑" panose="020B0503020204020204" pitchFamily="34" charset="-122"/>
                <a:ea typeface="微软雅黑" panose="020B0503020204020204" pitchFamily="34" charset="-122"/>
              </a:rPr>
              <a:t>KPI</a:t>
            </a:r>
            <a:r>
              <a:rPr lang="zh-CN" altLang="en-US" sz="2000" b="1" dirty="0">
                <a:solidFill>
                  <a:srgbClr val="D1BB4B"/>
                </a:solidFill>
                <a:latin typeface="微软雅黑" panose="020B0503020204020204" pitchFamily="34" charset="-122"/>
                <a:ea typeface="微软雅黑" panose="020B0503020204020204" pitchFamily="34" charset="-122"/>
              </a:rPr>
              <a:t>考核</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90784" y="1478089"/>
            <a:ext cx="11412652" cy="669702"/>
          </a:xfrm>
        </p:spPr>
        <p:txBody>
          <a:bodyPr/>
          <a:lstStyle/>
          <a:p>
            <a:pPr>
              <a:lnSpc>
                <a:spcPct val="100000"/>
              </a:lnSpc>
            </a:pPr>
            <a:r>
              <a:rPr lang="en-US" altLang="zh-CN" sz="4800" b="1" dirty="0">
                <a:latin typeface="微软雅黑" panose="020B0503020204020204" pitchFamily="34" charset="-122"/>
                <a:ea typeface="微软雅黑" panose="020B0503020204020204" pitchFamily="34" charset="-122"/>
              </a:rPr>
              <a:t>THANKS</a:t>
            </a:r>
            <a:r>
              <a:rPr lang="zh-CN" altLang="en-US" sz="4800" b="1" dirty="0">
                <a:latin typeface="微软雅黑" panose="020B0503020204020204" pitchFamily="34" charset="-122"/>
                <a:ea typeface="微软雅黑" panose="020B0503020204020204" pitchFamily="34" charset="-122"/>
              </a:rPr>
              <a:t>！</a:t>
            </a:r>
            <a:endParaRPr lang="en-US" altLang="zh-CN" sz="4800" b="1" dirty="0">
              <a:latin typeface="微软雅黑" panose="020B0503020204020204" pitchFamily="34" charset="-122"/>
              <a:ea typeface="微软雅黑" panose="020B0503020204020204" pitchFamily="34" charset="-122"/>
            </a:endParaRPr>
          </a:p>
        </p:txBody>
      </p:sp>
      <p:grpSp>
        <p:nvGrpSpPr>
          <p:cNvPr id="9" name="组合 8"/>
          <p:cNvGrpSpPr/>
          <p:nvPr/>
        </p:nvGrpSpPr>
        <p:grpSpPr>
          <a:xfrm>
            <a:off x="5271752" y="978794"/>
            <a:ext cx="1648496" cy="337287"/>
            <a:chOff x="4842456" y="1030310"/>
            <a:chExt cx="1648496" cy="337287"/>
          </a:xfrm>
        </p:grpSpPr>
        <p:sp>
          <p:nvSpPr>
            <p:cNvPr id="7" name="矩形 6"/>
            <p:cNvSpPr/>
            <p:nvPr/>
          </p:nvSpPr>
          <p:spPr>
            <a:xfrm>
              <a:off x="4842456" y="1030310"/>
              <a:ext cx="1648496" cy="3090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842456" y="1331597"/>
              <a:ext cx="1648496" cy="36000"/>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grpSp>
      <p:sp>
        <p:nvSpPr>
          <p:cNvPr id="10" name="矩形 9"/>
          <p:cNvSpPr/>
          <p:nvPr/>
        </p:nvSpPr>
        <p:spPr>
          <a:xfrm>
            <a:off x="5271753" y="985553"/>
            <a:ext cx="1635244" cy="307777"/>
          </a:xfrm>
          <a:prstGeom prst="rect">
            <a:avLst/>
          </a:prstGeom>
        </p:spPr>
        <p:txBody>
          <a:bodyPr wrap="square">
            <a:spAutoFit/>
          </a:bodyPr>
          <a:lstStyle/>
          <a:p>
            <a:pPr algn="ctr"/>
            <a:r>
              <a:rPr lang="en-US" altLang="zh-CN" sz="1400" dirty="0">
                <a:solidFill>
                  <a:schemeClr val="bg1"/>
                </a:solidFill>
                <a:latin typeface="Impact" panose="020B0806030902050204" pitchFamily="34" charset="0"/>
              </a:rPr>
              <a:t>2017  ANNUAL  PLAN</a:t>
            </a:r>
            <a:endParaRPr lang="zh-CN" altLang="en-US" sz="1400" dirty="0">
              <a:solidFill>
                <a:schemeClr val="bg1"/>
              </a:solidFill>
              <a:latin typeface="Impact" panose="020B0806030902050204" pitchFamily="34" charset="0"/>
            </a:endParaRPr>
          </a:p>
        </p:txBody>
      </p:sp>
      <p:sp>
        <p:nvSpPr>
          <p:cNvPr id="11" name="文本框 7"/>
          <p:cNvSpPr txBox="1"/>
          <p:nvPr/>
        </p:nvSpPr>
        <p:spPr>
          <a:xfrm>
            <a:off x="4953700" y="2261074"/>
            <a:ext cx="2284600" cy="253916"/>
          </a:xfrm>
          <a:prstGeom prst="rect">
            <a:avLst/>
          </a:prstGeom>
          <a:noFill/>
        </p:spPr>
        <p:txBody>
          <a:bodyPr wrap="none" rtlCol="0">
            <a:spAutoFit/>
          </a:bodyPr>
          <a:lstStyle/>
          <a:p>
            <a:pPr algn="ctr"/>
            <a:r>
              <a:rPr lang="zh-CN" altLang="en-US" sz="1050" dirty="0">
                <a:latin typeface="微软雅黑" panose="020B0503020204020204" pitchFamily="34" charset="-122"/>
                <a:ea typeface="微软雅黑" panose="020B0503020204020204" pitchFamily="34" charset="-122"/>
              </a:rPr>
              <a:t>易车公司</a:t>
            </a:r>
            <a:r>
              <a:rPr lang="en-US" altLang="zh-CN" sz="1050" dirty="0">
                <a:latin typeface="微软雅黑" panose="020B0503020204020204" pitchFamily="34" charset="-122"/>
                <a:ea typeface="微软雅黑" panose="020B0503020204020204" pitchFamily="34" charset="-122"/>
              </a:rPr>
              <a:t> </a:t>
            </a:r>
            <a:r>
              <a:rPr lang="zh-CN" altLang="en-US" sz="1050" dirty="0">
                <a:latin typeface="微软雅黑" panose="020B0503020204020204" pitchFamily="34" charset="-122"/>
                <a:ea typeface="微软雅黑" panose="020B0503020204020204" pitchFamily="34" charset="-122"/>
              </a:rPr>
              <a:t>营销策略中心 营销策划部</a:t>
            </a:r>
          </a:p>
        </p:txBody>
      </p:sp>
      <p:pic>
        <p:nvPicPr>
          <p:cNvPr id="2" name="内容占位符 21">
            <a:extLst>
              <a:ext uri="{FF2B5EF4-FFF2-40B4-BE49-F238E27FC236}">
                <a16:creationId xmlns:a16="http://schemas.microsoft.com/office/drawing/2014/main" id="{B490F32E-BE70-436C-B8AE-72EAB6FDE6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7"/>
          <a:stretch/>
        </p:blipFill>
        <p:spPr>
          <a:xfrm>
            <a:off x="8903095" y="5888367"/>
            <a:ext cx="2216130" cy="941739"/>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易车媒体介绍</a:t>
            </a:r>
          </a:p>
        </p:txBody>
      </p:sp>
      <p:graphicFrame>
        <p:nvGraphicFramePr>
          <p:cNvPr id="8" name="Object 10"/>
          <p:cNvGraphicFramePr>
            <a:graphicFrameLocks noChangeAspect="1"/>
          </p:cNvGraphicFramePr>
          <p:nvPr/>
        </p:nvGraphicFramePr>
        <p:xfrm>
          <a:off x="1320283" y="2267293"/>
          <a:ext cx="9694309" cy="41149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
          <p:cNvSpPr txBox="1"/>
          <p:nvPr/>
        </p:nvSpPr>
        <p:spPr>
          <a:xfrm>
            <a:off x="8039413" y="2346121"/>
            <a:ext cx="916765" cy="36096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1105" dirty="0">
                <a:latin typeface="微软雅黑" panose="020B0503020204020204" pitchFamily="34" charset="-122"/>
                <a:ea typeface="微软雅黑" panose="020B0503020204020204" pitchFamily="34" charset="-122"/>
              </a:rPr>
              <a:t>单位：千人</a:t>
            </a:r>
          </a:p>
        </p:txBody>
      </p:sp>
      <p:sp>
        <p:nvSpPr>
          <p:cNvPr id="10" name="TextBox 12"/>
          <p:cNvSpPr txBox="1"/>
          <p:nvPr/>
        </p:nvSpPr>
        <p:spPr>
          <a:xfrm>
            <a:off x="390783" y="5963766"/>
            <a:ext cx="6029440" cy="254564"/>
          </a:xfrm>
          <a:prstGeom prst="rect">
            <a:avLst/>
          </a:prstGeom>
          <a:noFill/>
        </p:spPr>
        <p:txBody>
          <a:bodyPr wrap="square" lIns="91663" tIns="45832" rIns="91663" bIns="45832" rtlCol="0">
            <a:spAutoFit/>
          </a:bodyPr>
          <a:lstStyle>
            <a:defPPr>
              <a:defRPr lang="zh-CN"/>
            </a:defPPr>
            <a:lvl1pPr>
              <a:defRPr sz="1000">
                <a:solidFill>
                  <a:prstClr val="black"/>
                </a:solidFill>
                <a:latin typeface="微软雅黑" panose="020B0503020204020204" pitchFamily="34" charset="-122"/>
                <a:ea typeface="微软雅黑" panose="020B0503020204020204" pitchFamily="34" charset="-122"/>
              </a:defRPr>
            </a:lvl1pPr>
          </a:lstStyle>
          <a:p>
            <a:r>
              <a:rPr lang="zh-CN" altLang="en-US" sz="1005" dirty="0"/>
              <a:t>数据来源：</a:t>
            </a:r>
            <a:r>
              <a:rPr lang="en-US" altLang="zh-CN" sz="1005" dirty="0"/>
              <a:t>《iResearch-2016</a:t>
            </a:r>
            <a:r>
              <a:rPr lang="zh-CN" altLang="en-US" sz="1005" dirty="0"/>
              <a:t>年</a:t>
            </a:r>
            <a:r>
              <a:rPr lang="en-US" altLang="zh-CN" sz="1005" dirty="0"/>
              <a:t>Q3</a:t>
            </a:r>
            <a:r>
              <a:rPr lang="zh-CN" altLang="en-US" sz="1005" dirty="0"/>
              <a:t>汽车行业网络营销监测报告</a:t>
            </a:r>
            <a:r>
              <a:rPr lang="en-US" altLang="zh-CN" sz="1005" dirty="0"/>
              <a:t>》</a:t>
            </a:r>
            <a:endParaRPr lang="zh-CN" altLang="en-US" sz="1005" dirty="0"/>
          </a:p>
        </p:txBody>
      </p:sp>
      <p:sp>
        <p:nvSpPr>
          <p:cNvPr id="11" name="TextBox 7"/>
          <p:cNvSpPr txBox="1"/>
          <p:nvPr/>
        </p:nvSpPr>
        <p:spPr>
          <a:xfrm>
            <a:off x="243784" y="1378438"/>
            <a:ext cx="11704433" cy="400342"/>
          </a:xfrm>
          <a:prstGeom prst="rect">
            <a:avLst/>
          </a:prstGeom>
          <a:noFill/>
        </p:spPr>
        <p:txBody>
          <a:bodyPr wrap="square" lIns="91663" tIns="45835" rIns="91663" bIns="45835" rtlCol="0">
            <a:spAutoFit/>
          </a:bodyPr>
          <a:lstStyle>
            <a:defPPr>
              <a:defRPr lang="zh-CN"/>
            </a:defPPr>
            <a:lvl1pPr>
              <a:defRPr sz="3200" b="1">
                <a:latin typeface="微软雅黑" panose="020B0503020204020204" pitchFamily="34" charset="-122"/>
                <a:ea typeface="微软雅黑" panose="020B0503020204020204" pitchFamily="34" charset="-122"/>
              </a:defRPr>
            </a:lvl1pPr>
          </a:lstStyle>
          <a:p>
            <a:pPr marL="0" lvl="1" algn="ctr"/>
            <a:r>
              <a:rPr lang="zh-CN" altLang="en-US" sz="2000" b="1" dirty="0">
                <a:solidFill>
                  <a:srgbClr val="272727"/>
                </a:solidFill>
                <a:latin typeface="微软雅黑" panose="020B0503020204020204" pitchFamily="34" charset="-122"/>
                <a:ea typeface="微软雅黑" panose="020B0503020204020204" pitchFamily="34" charset="-122"/>
              </a:rPr>
              <a:t>易车网</a:t>
            </a:r>
            <a:r>
              <a:rPr lang="zh-CN" altLang="en-US" sz="2000" b="1" dirty="0">
                <a:solidFill>
                  <a:srgbClr val="D1BB4B"/>
                </a:solidFill>
                <a:latin typeface="微软雅黑" panose="020B0503020204020204" pitchFamily="34" charset="-122"/>
                <a:ea typeface="微软雅黑" panose="020B0503020204020204" pitchFamily="34" charset="-122"/>
              </a:rPr>
              <a:t>精准报价覆盖稳居榜首：</a:t>
            </a:r>
            <a:r>
              <a:rPr lang="en-US" altLang="zh-CN" dirty="0">
                <a:solidFill>
                  <a:srgbClr val="272727"/>
                </a:solidFill>
                <a:latin typeface="微软雅黑" panose="020B0503020204020204" pitchFamily="34" charset="-122"/>
                <a:ea typeface="微软雅黑" panose="020B0503020204020204" pitchFamily="34" charset="-122"/>
              </a:rPr>
              <a:t>2016</a:t>
            </a:r>
            <a:r>
              <a:rPr lang="zh-CN" altLang="en-US" dirty="0">
                <a:solidFill>
                  <a:srgbClr val="272727"/>
                </a:solidFill>
                <a:latin typeface="微软雅黑" panose="020B0503020204020204" pitchFamily="34" charset="-122"/>
                <a:ea typeface="微软雅黑" panose="020B0503020204020204" pitchFamily="34" charset="-122"/>
              </a:rPr>
              <a:t>年</a:t>
            </a:r>
            <a:r>
              <a:rPr lang="en-US" altLang="zh-CN" dirty="0">
                <a:solidFill>
                  <a:srgbClr val="272727"/>
                </a:solidFill>
                <a:latin typeface="微软雅黑" panose="020B0503020204020204" pitchFamily="34" charset="-122"/>
                <a:ea typeface="微软雅黑" panose="020B0503020204020204" pitchFamily="34" charset="-122"/>
              </a:rPr>
              <a:t>Q3</a:t>
            </a:r>
            <a:r>
              <a:rPr lang="zh-CN" altLang="en-US" dirty="0">
                <a:solidFill>
                  <a:srgbClr val="272727"/>
                </a:solidFill>
                <a:latin typeface="微软雅黑" panose="020B0503020204020204" pitchFamily="34" charset="-122"/>
                <a:ea typeface="微软雅黑" panose="020B0503020204020204" pitchFamily="34" charset="-122"/>
              </a:rPr>
              <a:t>季度精准报价页面用户以</a:t>
            </a:r>
            <a:r>
              <a:rPr lang="en-US" altLang="zh-CN" sz="2000" b="1" dirty="0">
                <a:solidFill>
                  <a:srgbClr val="D1BB4B"/>
                </a:solidFill>
                <a:latin typeface="微软雅黑" panose="020B0503020204020204" pitchFamily="34" charset="-122"/>
                <a:ea typeface="微软雅黑" panose="020B0503020204020204" pitchFamily="34" charset="-122"/>
              </a:rPr>
              <a:t>7951.7</a:t>
            </a:r>
            <a:r>
              <a:rPr lang="zh-CN" altLang="en-US" sz="2000" b="1" dirty="0">
                <a:solidFill>
                  <a:srgbClr val="D1BB4B"/>
                </a:solidFill>
                <a:latin typeface="微软雅黑" panose="020B0503020204020204" pitchFamily="34" charset="-122"/>
                <a:ea typeface="微软雅黑" panose="020B0503020204020204" pitchFamily="34" charset="-122"/>
              </a:rPr>
              <a:t>万</a:t>
            </a:r>
            <a:r>
              <a:rPr lang="zh-CN" altLang="en-US" dirty="0">
                <a:solidFill>
                  <a:srgbClr val="272727"/>
                </a:solidFill>
                <a:latin typeface="微软雅黑" panose="020B0503020204020204" pitchFamily="34" charset="-122"/>
                <a:ea typeface="微软雅黑" panose="020B0503020204020204" pitchFamily="34" charset="-122"/>
              </a:rPr>
              <a:t>人的优势稳居首位</a:t>
            </a:r>
            <a:endParaRPr lang="en-US" altLang="zh-CN" sz="1605"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6"/>
          <p:cNvSpPr txBox="1"/>
          <p:nvPr/>
        </p:nvSpPr>
        <p:spPr>
          <a:xfrm>
            <a:off x="390783" y="283451"/>
            <a:ext cx="11412653" cy="770327"/>
          </a:xfrm>
          <a:prstGeom prst="rect">
            <a:avLst/>
          </a:prstGeom>
        </p:spPr>
        <p:txBody>
          <a:bodyPr/>
          <a:lstStyle>
            <a:lvl1pPr algn="ctr" defTabSz="914400" rtl="0" eaLnBrk="1" latinLnBrk="0" hangingPunct="1">
              <a:lnSpc>
                <a:spcPct val="90000"/>
              </a:lnSpc>
              <a:spcBef>
                <a:spcPct val="0"/>
              </a:spcBef>
              <a:buNone/>
              <a:defRPr sz="2100" b="1" kern="1200" cap="all">
                <a:solidFill>
                  <a:schemeClr val="tx1"/>
                </a:solidFill>
                <a:latin typeface="+mj-lt"/>
                <a:ea typeface="+mj-ea"/>
                <a:cs typeface="+mj-cs"/>
              </a:defRPr>
            </a:lvl1pPr>
          </a:lstStyle>
          <a:p>
            <a:r>
              <a:rPr lang="en-US" altLang="zh-CN" sz="2400" dirty="0">
                <a:solidFill>
                  <a:schemeClr val="accent4">
                    <a:lumMod val="50000"/>
                  </a:schemeClr>
                </a:solidFill>
                <a:latin typeface="微软雅黑" panose="020B0503020204020204" pitchFamily="34" charset="-122"/>
                <a:ea typeface="微软雅黑" panose="020B0503020204020204" pitchFamily="34" charset="-122"/>
              </a:rPr>
              <a:t>PART 1</a:t>
            </a:r>
            <a:br>
              <a:rPr lang="en-US" altLang="zh-CN" sz="2400" dirty="0">
                <a:solidFill>
                  <a:schemeClr val="accent4">
                    <a:lumMod val="50000"/>
                  </a:schemeClr>
                </a:solidFill>
                <a:latin typeface="微软雅黑" panose="020B0503020204020204" pitchFamily="34" charset="-122"/>
                <a:ea typeface="微软雅黑" panose="020B0503020204020204" pitchFamily="34" charset="-122"/>
              </a:rPr>
            </a:br>
            <a:r>
              <a:rPr lang="zh-CN" altLang="en-US" sz="2400" dirty="0">
                <a:solidFill>
                  <a:schemeClr val="accent4">
                    <a:lumMod val="50000"/>
                  </a:schemeClr>
                </a:solidFill>
                <a:latin typeface="微软雅黑" panose="020B0503020204020204" pitchFamily="34" charset="-122"/>
                <a:ea typeface="微软雅黑" panose="020B0503020204020204" pitchFamily="34" charset="-122"/>
              </a:rPr>
              <a:t>易车媒体介绍</a:t>
            </a:r>
          </a:p>
        </p:txBody>
      </p:sp>
      <p:grpSp>
        <p:nvGrpSpPr>
          <p:cNvPr id="36" name="组合 12"/>
          <p:cNvGrpSpPr/>
          <p:nvPr/>
        </p:nvGrpSpPr>
        <p:grpSpPr>
          <a:xfrm>
            <a:off x="1856662" y="2556175"/>
            <a:ext cx="2654874" cy="2820720"/>
            <a:chOff x="7345337" y="2660498"/>
            <a:chExt cx="2390627" cy="2609290"/>
          </a:xfrm>
        </p:grpSpPr>
        <p:sp>
          <p:nvSpPr>
            <p:cNvPr id="37" name="椭圆 36"/>
            <p:cNvSpPr/>
            <p:nvPr/>
          </p:nvSpPr>
          <p:spPr>
            <a:xfrm>
              <a:off x="7410790" y="2660498"/>
              <a:ext cx="2166327" cy="2166327"/>
            </a:xfrm>
            <a:prstGeom prst="ellipse">
              <a:avLst/>
            </a:prstGeom>
            <a:noFill/>
            <a:ln>
              <a:solidFill>
                <a:schemeClr val="tx1">
                  <a:lumMod val="75000"/>
                  <a:lumOff val="25000"/>
                </a:schemeClr>
              </a:solidFill>
              <a:prstDash val="dash"/>
            </a:ln>
            <a:effectLst/>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38" name="饼图 6"/>
            <p:cNvSpPr/>
            <p:nvPr/>
          </p:nvSpPr>
          <p:spPr>
            <a:xfrm>
              <a:off x="7513695" y="2763403"/>
              <a:ext cx="1960504" cy="1960504"/>
            </a:xfrm>
            <a:prstGeom prst="pie">
              <a:avLst>
                <a:gd name="adj1" fmla="val 16230406"/>
                <a:gd name="adj2" fmla="val 14697487"/>
              </a:avLst>
            </a:prstGeom>
            <a:solidFill>
              <a:srgbClr val="E55948"/>
            </a:solidFill>
            <a:ln w="60325">
              <a:solidFill>
                <a:srgbClr val="D1BB4B"/>
              </a:solidFill>
            </a:ln>
            <a:effectLst/>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a:endParaRPr kumimoji="1" lang="zh-CN" altLang="en-US">
                <a:solidFill>
                  <a:schemeClr val="tx1"/>
                </a:solidFill>
                <a:latin typeface="微软雅黑" panose="020B0503020204020204" pitchFamily="34" charset="-122"/>
                <a:ea typeface="微软雅黑" panose="020B0503020204020204" pitchFamily="34" charset="-122"/>
              </a:endParaRPr>
            </a:p>
          </p:txBody>
        </p:sp>
        <p:sp>
          <p:nvSpPr>
            <p:cNvPr id="39" name="椭圆 38"/>
            <p:cNvSpPr>
              <a:spLocks noChangeAspect="1"/>
            </p:cNvSpPr>
            <p:nvPr/>
          </p:nvSpPr>
          <p:spPr>
            <a:xfrm>
              <a:off x="7541068" y="2790775"/>
              <a:ext cx="1905765" cy="1905765"/>
            </a:xfrm>
            <a:prstGeom prst="ellipse">
              <a:avLst/>
            </a:prstGeom>
            <a:solidFill>
              <a:schemeClr val="bg1">
                <a:lumMod val="75000"/>
              </a:schemeClr>
            </a:solidFill>
            <a:ln>
              <a:noFill/>
              <a:prstDash val="dash"/>
            </a:ln>
            <a:effectLst/>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a:endParaRPr kumimoji="1" lang="zh-CN" altLang="en-US">
                <a:latin typeface="微软雅黑" panose="020B0503020204020204" pitchFamily="34" charset="-122"/>
                <a:ea typeface="微软雅黑" panose="020B0503020204020204" pitchFamily="34" charset="-122"/>
              </a:endParaRPr>
            </a:p>
          </p:txBody>
        </p:sp>
        <p:sp>
          <p:nvSpPr>
            <p:cNvPr id="40" name="文本框 37"/>
            <p:cNvSpPr txBox="1"/>
            <p:nvPr/>
          </p:nvSpPr>
          <p:spPr>
            <a:xfrm>
              <a:off x="7923975" y="3174979"/>
              <a:ext cx="1505927" cy="1110353"/>
            </a:xfrm>
            <a:prstGeom prst="rect">
              <a:avLst/>
            </a:prstGeom>
            <a:noFill/>
          </p:spPr>
          <p:txBody>
            <a:bodyPr wrap="square" lIns="91430" tIns="45718" rIns="91430" bIns="45718" rtlCol="0">
              <a:spAutoFit/>
            </a:bodyPr>
            <a:lstStyle/>
            <a:p>
              <a:r>
                <a:rPr kumimoji="1" lang="en-US" altLang="zh-CN" sz="7200" dirty="0">
                  <a:solidFill>
                    <a:schemeClr val="bg1"/>
                  </a:solidFill>
                  <a:latin typeface="Impact" panose="020B0806030902050204" pitchFamily="34" charset="0"/>
                  <a:ea typeface="微软雅黑" panose="020B0503020204020204" pitchFamily="34" charset="-122"/>
                  <a:cs typeface="Arial" panose="020B0604020202020204"/>
                </a:rPr>
                <a:t>95</a:t>
              </a:r>
              <a:r>
                <a:rPr kumimoji="1" lang="zh-CN" altLang="en-US" sz="2400" dirty="0">
                  <a:solidFill>
                    <a:schemeClr val="bg1"/>
                  </a:solidFill>
                  <a:latin typeface="Impact" panose="020B0806030902050204" pitchFamily="34" charset="0"/>
                  <a:ea typeface="微软雅黑" panose="020B0503020204020204" pitchFamily="34" charset="-122"/>
                  <a:cs typeface="Arial" panose="020B0604020202020204"/>
                </a:rPr>
                <a:t>％</a:t>
              </a:r>
            </a:p>
          </p:txBody>
        </p:sp>
        <p:sp>
          <p:nvSpPr>
            <p:cNvPr id="41" name="TextBox 21"/>
            <p:cNvSpPr txBox="1"/>
            <p:nvPr/>
          </p:nvSpPr>
          <p:spPr>
            <a:xfrm>
              <a:off x="7345337" y="5013555"/>
              <a:ext cx="2390627" cy="256233"/>
            </a:xfrm>
            <a:prstGeom prst="rect">
              <a:avLst/>
            </a:prstGeom>
            <a:noFill/>
          </p:spPr>
          <p:txBody>
            <a:bodyPr wrap="none" lIns="91430" tIns="45718" rIns="91430" bIns="45718"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易湃总合作会员覆盖中国</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95%</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经销商</a:t>
              </a:r>
            </a:p>
          </p:txBody>
        </p:sp>
        <p:sp>
          <p:nvSpPr>
            <p:cNvPr id="42" name="等腰三角形 41"/>
            <p:cNvSpPr/>
            <p:nvPr/>
          </p:nvSpPr>
          <p:spPr>
            <a:xfrm>
              <a:off x="8386703" y="4829054"/>
              <a:ext cx="214488" cy="184903"/>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30" tIns="45718" rIns="91430" bIns="45718" rtlCol="0" anchor="ctr"/>
            <a:lstStyle/>
            <a:p>
              <a:pPr algn="ctr"/>
              <a:endParaRPr kumimoji="1" lang="zh-CN" altLang="en-US">
                <a:latin typeface="微软雅黑" panose="020B0503020204020204" pitchFamily="34" charset="-122"/>
                <a:ea typeface="微软雅黑" panose="020B0503020204020204" pitchFamily="34" charset="-122"/>
              </a:endParaRPr>
            </a:p>
          </p:txBody>
        </p:sp>
      </p:grpSp>
      <p:grpSp>
        <p:nvGrpSpPr>
          <p:cNvPr id="43" name="组合 20"/>
          <p:cNvGrpSpPr/>
          <p:nvPr/>
        </p:nvGrpSpPr>
        <p:grpSpPr>
          <a:xfrm>
            <a:off x="5804535" y="2556174"/>
            <a:ext cx="4282376" cy="2736650"/>
            <a:chOff x="1662266" y="2760490"/>
            <a:chExt cx="3856137" cy="2531521"/>
          </a:xfrm>
        </p:grpSpPr>
        <p:grpSp>
          <p:nvGrpSpPr>
            <p:cNvPr id="44" name="组合 52"/>
            <p:cNvGrpSpPr/>
            <p:nvPr/>
          </p:nvGrpSpPr>
          <p:grpSpPr>
            <a:xfrm>
              <a:off x="1887738" y="4057699"/>
              <a:ext cx="3630665" cy="478500"/>
              <a:chOff x="1282193" y="2928511"/>
              <a:chExt cx="3630665" cy="478500"/>
            </a:xfrm>
          </p:grpSpPr>
          <p:sp>
            <p:nvSpPr>
              <p:cNvPr id="57" name="Freeform 105"/>
              <p:cNvSpPr>
                <a:spLocks noEditPoints="1"/>
              </p:cNvSpPr>
              <p:nvPr/>
            </p:nvSpPr>
            <p:spPr bwMode="auto">
              <a:xfrm>
                <a:off x="1282193" y="2951877"/>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8" name="Freeform 108"/>
              <p:cNvSpPr>
                <a:spLocks noEditPoints="1"/>
              </p:cNvSpPr>
              <p:nvPr/>
            </p:nvSpPr>
            <p:spPr bwMode="auto">
              <a:xfrm>
                <a:off x="1697051" y="2929485"/>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9" name="Freeform 105"/>
              <p:cNvSpPr>
                <a:spLocks noEditPoints="1"/>
              </p:cNvSpPr>
              <p:nvPr/>
            </p:nvSpPr>
            <p:spPr bwMode="auto">
              <a:xfrm>
                <a:off x="2031853"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60" name="Freeform 108"/>
              <p:cNvSpPr>
                <a:spLocks noEditPoints="1"/>
              </p:cNvSpPr>
              <p:nvPr/>
            </p:nvSpPr>
            <p:spPr bwMode="auto">
              <a:xfrm>
                <a:off x="2446711"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61" name="Freeform 105"/>
              <p:cNvSpPr>
                <a:spLocks noEditPoints="1"/>
              </p:cNvSpPr>
              <p:nvPr/>
            </p:nvSpPr>
            <p:spPr bwMode="auto">
              <a:xfrm>
                <a:off x="2801933"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62" name="Freeform 108"/>
              <p:cNvSpPr>
                <a:spLocks noEditPoints="1"/>
              </p:cNvSpPr>
              <p:nvPr/>
            </p:nvSpPr>
            <p:spPr bwMode="auto">
              <a:xfrm>
                <a:off x="3216791"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63" name="Freeform 105"/>
              <p:cNvSpPr>
                <a:spLocks noEditPoints="1"/>
              </p:cNvSpPr>
              <p:nvPr/>
            </p:nvSpPr>
            <p:spPr bwMode="auto">
              <a:xfrm>
                <a:off x="3567965"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64" name="Freeform 108"/>
              <p:cNvSpPr>
                <a:spLocks noEditPoints="1"/>
              </p:cNvSpPr>
              <p:nvPr/>
            </p:nvSpPr>
            <p:spPr bwMode="auto">
              <a:xfrm>
                <a:off x="3982823"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65" name="Freeform 105"/>
              <p:cNvSpPr>
                <a:spLocks noEditPoints="1"/>
              </p:cNvSpPr>
              <p:nvPr/>
            </p:nvSpPr>
            <p:spPr bwMode="auto">
              <a:xfrm>
                <a:off x="4315559" y="2950903"/>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66" name="Freeform 108"/>
              <p:cNvSpPr>
                <a:spLocks noEditPoints="1"/>
              </p:cNvSpPr>
              <p:nvPr/>
            </p:nvSpPr>
            <p:spPr bwMode="auto">
              <a:xfrm>
                <a:off x="4730417" y="2928511"/>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45" name="组合 53"/>
            <p:cNvGrpSpPr/>
            <p:nvPr/>
          </p:nvGrpSpPr>
          <p:grpSpPr>
            <a:xfrm>
              <a:off x="1887738" y="4813511"/>
              <a:ext cx="3630665" cy="478500"/>
              <a:chOff x="1282193" y="2928511"/>
              <a:chExt cx="3630665" cy="478500"/>
            </a:xfrm>
          </p:grpSpPr>
          <p:sp>
            <p:nvSpPr>
              <p:cNvPr id="47" name="Freeform 105"/>
              <p:cNvSpPr>
                <a:spLocks noEditPoints="1"/>
              </p:cNvSpPr>
              <p:nvPr/>
            </p:nvSpPr>
            <p:spPr bwMode="auto">
              <a:xfrm>
                <a:off x="1282193" y="2951877"/>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8" name="Freeform 108"/>
              <p:cNvSpPr>
                <a:spLocks noEditPoints="1"/>
              </p:cNvSpPr>
              <p:nvPr/>
            </p:nvSpPr>
            <p:spPr bwMode="auto">
              <a:xfrm>
                <a:off x="1697051" y="2929485"/>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49" name="Freeform 105"/>
              <p:cNvSpPr>
                <a:spLocks noEditPoints="1"/>
              </p:cNvSpPr>
              <p:nvPr/>
            </p:nvSpPr>
            <p:spPr bwMode="auto">
              <a:xfrm>
                <a:off x="2031853"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0" name="Freeform 108"/>
              <p:cNvSpPr>
                <a:spLocks noEditPoints="1"/>
              </p:cNvSpPr>
              <p:nvPr/>
            </p:nvSpPr>
            <p:spPr bwMode="auto">
              <a:xfrm>
                <a:off x="2446711"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1" name="Freeform 105"/>
              <p:cNvSpPr>
                <a:spLocks noEditPoints="1"/>
              </p:cNvSpPr>
              <p:nvPr/>
            </p:nvSpPr>
            <p:spPr bwMode="auto">
              <a:xfrm>
                <a:off x="2801933"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2" name="Freeform 108"/>
              <p:cNvSpPr>
                <a:spLocks noEditPoints="1"/>
              </p:cNvSpPr>
              <p:nvPr/>
            </p:nvSpPr>
            <p:spPr bwMode="auto">
              <a:xfrm>
                <a:off x="3216791"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3" name="Freeform 105"/>
              <p:cNvSpPr>
                <a:spLocks noEditPoints="1"/>
              </p:cNvSpPr>
              <p:nvPr/>
            </p:nvSpPr>
            <p:spPr bwMode="auto">
              <a:xfrm>
                <a:off x="3567965" y="2951390"/>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4" name="Freeform 108"/>
              <p:cNvSpPr>
                <a:spLocks noEditPoints="1"/>
              </p:cNvSpPr>
              <p:nvPr/>
            </p:nvSpPr>
            <p:spPr bwMode="auto">
              <a:xfrm>
                <a:off x="3982823" y="2928998"/>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5" name="Freeform 105"/>
              <p:cNvSpPr>
                <a:spLocks noEditPoints="1"/>
              </p:cNvSpPr>
              <p:nvPr/>
            </p:nvSpPr>
            <p:spPr bwMode="auto">
              <a:xfrm>
                <a:off x="4315559" y="2950903"/>
                <a:ext cx="410491" cy="455134"/>
              </a:xfrm>
              <a:custGeom>
                <a:avLst/>
                <a:gdLst>
                  <a:gd name="T0" fmla="*/ 586 w 846"/>
                  <a:gd name="T1" fmla="*/ 78 h 935"/>
                  <a:gd name="T2" fmla="*/ 586 w 846"/>
                  <a:gd name="T3" fmla="*/ 111 h 935"/>
                  <a:gd name="T4" fmla="*/ 214 w 846"/>
                  <a:gd name="T5" fmla="*/ 359 h 935"/>
                  <a:gd name="T6" fmla="*/ 0 w 846"/>
                  <a:gd name="T7" fmla="*/ 527 h 935"/>
                  <a:gd name="T8" fmla="*/ 30 w 846"/>
                  <a:gd name="T9" fmla="*/ 921 h 935"/>
                  <a:gd name="T10" fmla="*/ 39 w 846"/>
                  <a:gd name="T11" fmla="*/ 737 h 935"/>
                  <a:gd name="T12" fmla="*/ 117 w 846"/>
                  <a:gd name="T13" fmla="*/ 923 h 935"/>
                  <a:gd name="T14" fmla="*/ 126 w 846"/>
                  <a:gd name="T15" fmla="*/ 732 h 935"/>
                  <a:gd name="T16" fmla="*/ 202 w 846"/>
                  <a:gd name="T17" fmla="*/ 924 h 935"/>
                  <a:gd name="T18" fmla="*/ 211 w 846"/>
                  <a:gd name="T19" fmla="*/ 727 h 935"/>
                  <a:gd name="T20" fmla="*/ 287 w 846"/>
                  <a:gd name="T21" fmla="*/ 926 h 935"/>
                  <a:gd name="T22" fmla="*/ 296 w 846"/>
                  <a:gd name="T23" fmla="*/ 725 h 935"/>
                  <a:gd name="T24" fmla="*/ 374 w 846"/>
                  <a:gd name="T25" fmla="*/ 927 h 935"/>
                  <a:gd name="T26" fmla="*/ 383 w 846"/>
                  <a:gd name="T27" fmla="*/ 719 h 935"/>
                  <a:gd name="T28" fmla="*/ 459 w 846"/>
                  <a:gd name="T29" fmla="*/ 928 h 935"/>
                  <a:gd name="T30" fmla="*/ 468 w 846"/>
                  <a:gd name="T31" fmla="*/ 715 h 935"/>
                  <a:gd name="T32" fmla="*/ 547 w 846"/>
                  <a:gd name="T33" fmla="*/ 931 h 935"/>
                  <a:gd name="T34" fmla="*/ 556 w 846"/>
                  <a:gd name="T35" fmla="*/ 712 h 935"/>
                  <a:gd name="T36" fmla="*/ 846 w 846"/>
                  <a:gd name="T37" fmla="*/ 935 h 935"/>
                  <a:gd name="T38" fmla="*/ 798 w 846"/>
                  <a:gd name="T39" fmla="*/ 0 h 935"/>
                  <a:gd name="T40" fmla="*/ 228 w 846"/>
                  <a:gd name="T41" fmla="*/ 381 h 935"/>
                  <a:gd name="T42" fmla="*/ 548 w 846"/>
                  <a:gd name="T43" fmla="*/ 388 h 935"/>
                  <a:gd name="T44" fmla="*/ 227 w 846"/>
                  <a:gd name="T45" fmla="*/ 470 h 935"/>
                  <a:gd name="T46" fmla="*/ 554 w 846"/>
                  <a:gd name="T47" fmla="*/ 696 h 935"/>
                  <a:gd name="T48" fmla="*/ 29 w 846"/>
                  <a:gd name="T49" fmla="*/ 725 h 935"/>
                  <a:gd name="T50" fmla="*/ 554 w 846"/>
                  <a:gd name="T51" fmla="*/ 626 h 935"/>
                  <a:gd name="T52" fmla="*/ 554 w 846"/>
                  <a:gd name="T53" fmla="*/ 518 h 935"/>
                  <a:gd name="T54" fmla="*/ 29 w 846"/>
                  <a:gd name="T55" fmla="*/ 555 h 935"/>
                  <a:gd name="T56" fmla="*/ 554 w 846"/>
                  <a:gd name="T57" fmla="*/ 518 h 935"/>
                  <a:gd name="T58" fmla="*/ 591 w 846"/>
                  <a:gd name="T59" fmla="*/ 812 h 935"/>
                  <a:gd name="T60" fmla="*/ 591 w 846"/>
                  <a:gd name="T61" fmla="*/ 794 h 935"/>
                  <a:gd name="T62" fmla="*/ 596 w 846"/>
                  <a:gd name="T63" fmla="*/ 277 h 935"/>
                  <a:gd name="T64" fmla="*/ 773 w 846"/>
                  <a:gd name="T65" fmla="*/ 794 h 935"/>
                  <a:gd name="T66" fmla="*/ 608 w 846"/>
                  <a:gd name="T67" fmla="*/ 593 h 935"/>
                  <a:gd name="T68" fmla="*/ 773 w 846"/>
                  <a:gd name="T69" fmla="*/ 557 h 935"/>
                  <a:gd name="T70" fmla="*/ 608 w 846"/>
                  <a:gd name="T71" fmla="*/ 418 h 935"/>
                  <a:gd name="T72" fmla="*/ 773 w 846"/>
                  <a:gd name="T73" fmla="*/ 369 h 935"/>
                  <a:gd name="T74" fmla="*/ 608 w 846"/>
                  <a:gd name="T75" fmla="*/ 255 h 935"/>
                  <a:gd name="T76" fmla="*/ 773 w 846"/>
                  <a:gd name="T77" fmla="*/ 199 h 935"/>
                  <a:gd name="T78" fmla="*/ 608 w 846"/>
                  <a:gd name="T79" fmla="*/ 116 h 935"/>
                  <a:gd name="T80" fmla="*/ 791 w 846"/>
                  <a:gd name="T81" fmla="*/ 38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 h="935">
                    <a:moveTo>
                      <a:pt x="798" y="0"/>
                    </a:moveTo>
                    <a:lnTo>
                      <a:pt x="586" y="78"/>
                    </a:lnTo>
                    <a:lnTo>
                      <a:pt x="586" y="111"/>
                    </a:lnTo>
                    <a:lnTo>
                      <a:pt x="586" y="111"/>
                    </a:lnTo>
                    <a:lnTo>
                      <a:pt x="586" y="256"/>
                    </a:lnTo>
                    <a:lnTo>
                      <a:pt x="214" y="359"/>
                    </a:lnTo>
                    <a:lnTo>
                      <a:pt x="214" y="472"/>
                    </a:lnTo>
                    <a:lnTo>
                      <a:pt x="0" y="527"/>
                    </a:lnTo>
                    <a:lnTo>
                      <a:pt x="0" y="921"/>
                    </a:lnTo>
                    <a:lnTo>
                      <a:pt x="30" y="921"/>
                    </a:lnTo>
                    <a:lnTo>
                      <a:pt x="30" y="737"/>
                    </a:lnTo>
                    <a:lnTo>
                      <a:pt x="39" y="737"/>
                    </a:lnTo>
                    <a:lnTo>
                      <a:pt x="39" y="922"/>
                    </a:lnTo>
                    <a:lnTo>
                      <a:pt x="117" y="923"/>
                    </a:lnTo>
                    <a:lnTo>
                      <a:pt x="117" y="732"/>
                    </a:lnTo>
                    <a:lnTo>
                      <a:pt x="126" y="732"/>
                    </a:lnTo>
                    <a:lnTo>
                      <a:pt x="126" y="923"/>
                    </a:lnTo>
                    <a:lnTo>
                      <a:pt x="202" y="924"/>
                    </a:lnTo>
                    <a:lnTo>
                      <a:pt x="202" y="727"/>
                    </a:lnTo>
                    <a:lnTo>
                      <a:pt x="211" y="727"/>
                    </a:lnTo>
                    <a:lnTo>
                      <a:pt x="211" y="924"/>
                    </a:lnTo>
                    <a:lnTo>
                      <a:pt x="287" y="926"/>
                    </a:lnTo>
                    <a:lnTo>
                      <a:pt x="287" y="725"/>
                    </a:lnTo>
                    <a:lnTo>
                      <a:pt x="296" y="725"/>
                    </a:lnTo>
                    <a:lnTo>
                      <a:pt x="296" y="926"/>
                    </a:lnTo>
                    <a:lnTo>
                      <a:pt x="374" y="927"/>
                    </a:lnTo>
                    <a:lnTo>
                      <a:pt x="374" y="719"/>
                    </a:lnTo>
                    <a:lnTo>
                      <a:pt x="383" y="719"/>
                    </a:lnTo>
                    <a:lnTo>
                      <a:pt x="383" y="927"/>
                    </a:lnTo>
                    <a:lnTo>
                      <a:pt x="459" y="928"/>
                    </a:lnTo>
                    <a:lnTo>
                      <a:pt x="459" y="715"/>
                    </a:lnTo>
                    <a:lnTo>
                      <a:pt x="468" y="715"/>
                    </a:lnTo>
                    <a:lnTo>
                      <a:pt x="468" y="928"/>
                    </a:lnTo>
                    <a:lnTo>
                      <a:pt x="547" y="931"/>
                    </a:lnTo>
                    <a:lnTo>
                      <a:pt x="547" y="712"/>
                    </a:lnTo>
                    <a:lnTo>
                      <a:pt x="556" y="712"/>
                    </a:lnTo>
                    <a:lnTo>
                      <a:pt x="556" y="931"/>
                    </a:lnTo>
                    <a:lnTo>
                      <a:pt x="846" y="935"/>
                    </a:lnTo>
                    <a:lnTo>
                      <a:pt x="846" y="38"/>
                    </a:lnTo>
                    <a:lnTo>
                      <a:pt x="798" y="0"/>
                    </a:lnTo>
                    <a:close/>
                    <a:moveTo>
                      <a:pt x="227" y="381"/>
                    </a:moveTo>
                    <a:lnTo>
                      <a:pt x="228" y="381"/>
                    </a:lnTo>
                    <a:lnTo>
                      <a:pt x="232" y="464"/>
                    </a:lnTo>
                    <a:lnTo>
                      <a:pt x="548" y="388"/>
                    </a:lnTo>
                    <a:lnTo>
                      <a:pt x="549" y="393"/>
                    </a:lnTo>
                    <a:lnTo>
                      <a:pt x="227" y="470"/>
                    </a:lnTo>
                    <a:lnTo>
                      <a:pt x="227" y="381"/>
                    </a:lnTo>
                    <a:close/>
                    <a:moveTo>
                      <a:pt x="554" y="696"/>
                    </a:moveTo>
                    <a:lnTo>
                      <a:pt x="549" y="696"/>
                    </a:lnTo>
                    <a:lnTo>
                      <a:pt x="29" y="725"/>
                    </a:lnTo>
                    <a:lnTo>
                      <a:pt x="29" y="689"/>
                    </a:lnTo>
                    <a:lnTo>
                      <a:pt x="554" y="626"/>
                    </a:lnTo>
                    <a:lnTo>
                      <a:pt x="554" y="696"/>
                    </a:lnTo>
                    <a:close/>
                    <a:moveTo>
                      <a:pt x="554" y="518"/>
                    </a:moveTo>
                    <a:lnTo>
                      <a:pt x="29" y="590"/>
                    </a:lnTo>
                    <a:lnTo>
                      <a:pt x="29" y="555"/>
                    </a:lnTo>
                    <a:lnTo>
                      <a:pt x="554" y="441"/>
                    </a:lnTo>
                    <a:lnTo>
                      <a:pt x="554" y="518"/>
                    </a:lnTo>
                    <a:close/>
                    <a:moveTo>
                      <a:pt x="791" y="812"/>
                    </a:moveTo>
                    <a:lnTo>
                      <a:pt x="591" y="812"/>
                    </a:lnTo>
                    <a:lnTo>
                      <a:pt x="591" y="794"/>
                    </a:lnTo>
                    <a:lnTo>
                      <a:pt x="591" y="794"/>
                    </a:lnTo>
                    <a:lnTo>
                      <a:pt x="591" y="277"/>
                    </a:lnTo>
                    <a:lnTo>
                      <a:pt x="596" y="277"/>
                    </a:lnTo>
                    <a:lnTo>
                      <a:pt x="596" y="794"/>
                    </a:lnTo>
                    <a:lnTo>
                      <a:pt x="773" y="794"/>
                    </a:lnTo>
                    <a:lnTo>
                      <a:pt x="773" y="575"/>
                    </a:lnTo>
                    <a:lnTo>
                      <a:pt x="608" y="593"/>
                    </a:lnTo>
                    <a:lnTo>
                      <a:pt x="608" y="575"/>
                    </a:lnTo>
                    <a:lnTo>
                      <a:pt x="773" y="557"/>
                    </a:lnTo>
                    <a:lnTo>
                      <a:pt x="773" y="386"/>
                    </a:lnTo>
                    <a:lnTo>
                      <a:pt x="608" y="418"/>
                    </a:lnTo>
                    <a:lnTo>
                      <a:pt x="608" y="399"/>
                    </a:lnTo>
                    <a:lnTo>
                      <a:pt x="773" y="369"/>
                    </a:lnTo>
                    <a:lnTo>
                      <a:pt x="773" y="218"/>
                    </a:lnTo>
                    <a:lnTo>
                      <a:pt x="608" y="255"/>
                    </a:lnTo>
                    <a:lnTo>
                      <a:pt x="608" y="237"/>
                    </a:lnTo>
                    <a:lnTo>
                      <a:pt x="773" y="199"/>
                    </a:lnTo>
                    <a:lnTo>
                      <a:pt x="773" y="62"/>
                    </a:lnTo>
                    <a:lnTo>
                      <a:pt x="608" y="116"/>
                    </a:lnTo>
                    <a:lnTo>
                      <a:pt x="608" y="96"/>
                    </a:lnTo>
                    <a:lnTo>
                      <a:pt x="791" y="38"/>
                    </a:lnTo>
                    <a:lnTo>
                      <a:pt x="791" y="812"/>
                    </a:lnTo>
                    <a:close/>
                  </a:path>
                </a:pathLst>
              </a:custGeom>
              <a:solidFill>
                <a:srgbClr val="DCCC75"/>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sp>
            <p:nvSpPr>
              <p:cNvPr id="56" name="Freeform 108"/>
              <p:cNvSpPr>
                <a:spLocks noEditPoints="1"/>
              </p:cNvSpPr>
              <p:nvPr/>
            </p:nvSpPr>
            <p:spPr bwMode="auto">
              <a:xfrm>
                <a:off x="4730417" y="2928511"/>
                <a:ext cx="182441" cy="477039"/>
              </a:xfrm>
              <a:custGeom>
                <a:avLst/>
                <a:gdLst>
                  <a:gd name="T0" fmla="*/ 296 w 341"/>
                  <a:gd name="T1" fmla="*/ 336 h 889"/>
                  <a:gd name="T2" fmla="*/ 296 w 341"/>
                  <a:gd name="T3" fmla="*/ 285 h 889"/>
                  <a:gd name="T4" fmla="*/ 181 w 341"/>
                  <a:gd name="T5" fmla="*/ 178 h 889"/>
                  <a:gd name="T6" fmla="*/ 140 w 341"/>
                  <a:gd name="T7" fmla="*/ 182 h 889"/>
                  <a:gd name="T8" fmla="*/ 24 w 341"/>
                  <a:gd name="T9" fmla="*/ 0 h 889"/>
                  <a:gd name="T10" fmla="*/ 0 w 341"/>
                  <a:gd name="T11" fmla="*/ 38 h 889"/>
                  <a:gd name="T12" fmla="*/ 0 w 341"/>
                  <a:gd name="T13" fmla="*/ 889 h 889"/>
                  <a:gd name="T14" fmla="*/ 51 w 341"/>
                  <a:gd name="T15" fmla="*/ 872 h 889"/>
                  <a:gd name="T16" fmla="*/ 51 w 341"/>
                  <a:gd name="T17" fmla="*/ 206 h 889"/>
                  <a:gd name="T18" fmla="*/ 135 w 341"/>
                  <a:gd name="T19" fmla="*/ 186 h 889"/>
                  <a:gd name="T20" fmla="*/ 135 w 341"/>
                  <a:gd name="T21" fmla="*/ 194 h 889"/>
                  <a:gd name="T22" fmla="*/ 59 w 341"/>
                  <a:gd name="T23" fmla="*/ 212 h 889"/>
                  <a:gd name="T24" fmla="*/ 59 w 341"/>
                  <a:gd name="T25" fmla="*/ 872 h 889"/>
                  <a:gd name="T26" fmla="*/ 80 w 341"/>
                  <a:gd name="T27" fmla="*/ 874 h 889"/>
                  <a:gd name="T28" fmla="*/ 80 w 341"/>
                  <a:gd name="T29" fmla="*/ 232 h 889"/>
                  <a:gd name="T30" fmla="*/ 84 w 341"/>
                  <a:gd name="T31" fmla="*/ 232 h 889"/>
                  <a:gd name="T32" fmla="*/ 84 w 341"/>
                  <a:gd name="T33" fmla="*/ 874 h 889"/>
                  <a:gd name="T34" fmla="*/ 108 w 341"/>
                  <a:gd name="T35" fmla="*/ 876 h 889"/>
                  <a:gd name="T36" fmla="*/ 108 w 341"/>
                  <a:gd name="T37" fmla="*/ 228 h 889"/>
                  <a:gd name="T38" fmla="*/ 112 w 341"/>
                  <a:gd name="T39" fmla="*/ 228 h 889"/>
                  <a:gd name="T40" fmla="*/ 112 w 341"/>
                  <a:gd name="T41" fmla="*/ 877 h 889"/>
                  <a:gd name="T42" fmla="*/ 135 w 341"/>
                  <a:gd name="T43" fmla="*/ 878 h 889"/>
                  <a:gd name="T44" fmla="*/ 135 w 341"/>
                  <a:gd name="T45" fmla="*/ 224 h 889"/>
                  <a:gd name="T46" fmla="*/ 139 w 341"/>
                  <a:gd name="T47" fmla="*/ 224 h 889"/>
                  <a:gd name="T48" fmla="*/ 139 w 341"/>
                  <a:gd name="T49" fmla="*/ 879 h 889"/>
                  <a:gd name="T50" fmla="*/ 161 w 341"/>
                  <a:gd name="T51" fmla="*/ 881 h 889"/>
                  <a:gd name="T52" fmla="*/ 161 w 341"/>
                  <a:gd name="T53" fmla="*/ 220 h 889"/>
                  <a:gd name="T54" fmla="*/ 165 w 341"/>
                  <a:gd name="T55" fmla="*/ 220 h 889"/>
                  <a:gd name="T56" fmla="*/ 165 w 341"/>
                  <a:gd name="T57" fmla="*/ 881 h 889"/>
                  <a:gd name="T58" fmla="*/ 181 w 341"/>
                  <a:gd name="T59" fmla="*/ 882 h 889"/>
                  <a:gd name="T60" fmla="*/ 341 w 341"/>
                  <a:gd name="T61" fmla="*/ 869 h 889"/>
                  <a:gd name="T62" fmla="*/ 341 w 341"/>
                  <a:gd name="T63" fmla="*/ 378 h 889"/>
                  <a:gd name="T64" fmla="*/ 296 w 341"/>
                  <a:gd name="T65" fmla="*/ 336 h 889"/>
                  <a:gd name="T66" fmla="*/ 284 w 341"/>
                  <a:gd name="T67" fmla="*/ 305 h 889"/>
                  <a:gd name="T68" fmla="*/ 200 w 341"/>
                  <a:gd name="T69" fmla="*/ 227 h 889"/>
                  <a:gd name="T70" fmla="*/ 200 w 341"/>
                  <a:gd name="T71" fmla="*/ 864 h 889"/>
                  <a:gd name="T72" fmla="*/ 192 w 341"/>
                  <a:gd name="T73" fmla="*/ 864 h 889"/>
                  <a:gd name="T74" fmla="*/ 192 w 341"/>
                  <a:gd name="T75" fmla="*/ 209 h 889"/>
                  <a:gd name="T76" fmla="*/ 283 w 341"/>
                  <a:gd name="T77" fmla="*/ 294 h 889"/>
                  <a:gd name="T78" fmla="*/ 284 w 341"/>
                  <a:gd name="T79" fmla="*/ 305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1" h="889">
                    <a:moveTo>
                      <a:pt x="296" y="336"/>
                    </a:moveTo>
                    <a:cubicBezTo>
                      <a:pt x="296" y="285"/>
                      <a:pt x="296" y="285"/>
                      <a:pt x="296" y="285"/>
                    </a:cubicBezTo>
                    <a:cubicBezTo>
                      <a:pt x="181" y="178"/>
                      <a:pt x="181" y="178"/>
                      <a:pt x="181" y="178"/>
                    </a:cubicBezTo>
                    <a:cubicBezTo>
                      <a:pt x="140" y="182"/>
                      <a:pt x="140" y="182"/>
                      <a:pt x="140" y="182"/>
                    </a:cubicBezTo>
                    <a:cubicBezTo>
                      <a:pt x="157" y="56"/>
                      <a:pt x="24" y="0"/>
                      <a:pt x="24" y="0"/>
                    </a:cubicBezTo>
                    <a:cubicBezTo>
                      <a:pt x="0" y="38"/>
                      <a:pt x="0" y="38"/>
                      <a:pt x="0" y="38"/>
                    </a:cubicBezTo>
                    <a:cubicBezTo>
                      <a:pt x="0" y="889"/>
                      <a:pt x="0" y="889"/>
                      <a:pt x="0" y="889"/>
                    </a:cubicBezTo>
                    <a:cubicBezTo>
                      <a:pt x="51" y="872"/>
                      <a:pt x="51" y="872"/>
                      <a:pt x="51" y="872"/>
                    </a:cubicBezTo>
                    <a:cubicBezTo>
                      <a:pt x="51" y="206"/>
                      <a:pt x="51" y="206"/>
                      <a:pt x="51" y="206"/>
                    </a:cubicBezTo>
                    <a:cubicBezTo>
                      <a:pt x="135" y="186"/>
                      <a:pt x="135" y="186"/>
                      <a:pt x="135" y="186"/>
                    </a:cubicBezTo>
                    <a:cubicBezTo>
                      <a:pt x="135" y="194"/>
                      <a:pt x="135" y="194"/>
                      <a:pt x="135" y="194"/>
                    </a:cubicBezTo>
                    <a:cubicBezTo>
                      <a:pt x="59" y="212"/>
                      <a:pt x="59" y="212"/>
                      <a:pt x="59" y="212"/>
                    </a:cubicBezTo>
                    <a:cubicBezTo>
                      <a:pt x="59" y="872"/>
                      <a:pt x="59" y="872"/>
                      <a:pt x="59" y="872"/>
                    </a:cubicBezTo>
                    <a:cubicBezTo>
                      <a:pt x="80" y="874"/>
                      <a:pt x="80" y="874"/>
                      <a:pt x="80" y="874"/>
                    </a:cubicBezTo>
                    <a:cubicBezTo>
                      <a:pt x="80" y="232"/>
                      <a:pt x="80" y="232"/>
                      <a:pt x="80" y="232"/>
                    </a:cubicBezTo>
                    <a:cubicBezTo>
                      <a:pt x="84" y="232"/>
                      <a:pt x="84" y="232"/>
                      <a:pt x="84" y="232"/>
                    </a:cubicBezTo>
                    <a:cubicBezTo>
                      <a:pt x="84" y="874"/>
                      <a:pt x="84" y="874"/>
                      <a:pt x="84" y="874"/>
                    </a:cubicBezTo>
                    <a:cubicBezTo>
                      <a:pt x="108" y="876"/>
                      <a:pt x="108" y="876"/>
                      <a:pt x="108" y="876"/>
                    </a:cubicBezTo>
                    <a:cubicBezTo>
                      <a:pt x="108" y="228"/>
                      <a:pt x="108" y="228"/>
                      <a:pt x="108" y="228"/>
                    </a:cubicBezTo>
                    <a:cubicBezTo>
                      <a:pt x="112" y="228"/>
                      <a:pt x="112" y="228"/>
                      <a:pt x="112" y="228"/>
                    </a:cubicBezTo>
                    <a:cubicBezTo>
                      <a:pt x="112" y="877"/>
                      <a:pt x="112" y="877"/>
                      <a:pt x="112" y="877"/>
                    </a:cubicBezTo>
                    <a:cubicBezTo>
                      <a:pt x="135" y="878"/>
                      <a:pt x="135" y="878"/>
                      <a:pt x="135" y="878"/>
                    </a:cubicBezTo>
                    <a:cubicBezTo>
                      <a:pt x="135" y="224"/>
                      <a:pt x="135" y="224"/>
                      <a:pt x="135" y="224"/>
                    </a:cubicBezTo>
                    <a:cubicBezTo>
                      <a:pt x="139" y="224"/>
                      <a:pt x="139" y="224"/>
                      <a:pt x="139" y="224"/>
                    </a:cubicBezTo>
                    <a:cubicBezTo>
                      <a:pt x="139" y="879"/>
                      <a:pt x="139" y="879"/>
                      <a:pt x="139" y="879"/>
                    </a:cubicBezTo>
                    <a:cubicBezTo>
                      <a:pt x="161" y="881"/>
                      <a:pt x="161" y="881"/>
                      <a:pt x="161" y="881"/>
                    </a:cubicBezTo>
                    <a:cubicBezTo>
                      <a:pt x="161" y="220"/>
                      <a:pt x="161" y="220"/>
                      <a:pt x="161" y="220"/>
                    </a:cubicBezTo>
                    <a:cubicBezTo>
                      <a:pt x="165" y="220"/>
                      <a:pt x="165" y="220"/>
                      <a:pt x="165" y="220"/>
                    </a:cubicBezTo>
                    <a:cubicBezTo>
                      <a:pt x="165" y="881"/>
                      <a:pt x="165" y="881"/>
                      <a:pt x="165" y="881"/>
                    </a:cubicBezTo>
                    <a:cubicBezTo>
                      <a:pt x="181" y="882"/>
                      <a:pt x="181" y="882"/>
                      <a:pt x="181" y="882"/>
                    </a:cubicBezTo>
                    <a:cubicBezTo>
                      <a:pt x="341" y="869"/>
                      <a:pt x="341" y="869"/>
                      <a:pt x="341" y="869"/>
                    </a:cubicBezTo>
                    <a:cubicBezTo>
                      <a:pt x="341" y="378"/>
                      <a:pt x="341" y="378"/>
                      <a:pt x="341" y="378"/>
                    </a:cubicBezTo>
                    <a:lnTo>
                      <a:pt x="296" y="336"/>
                    </a:lnTo>
                    <a:close/>
                    <a:moveTo>
                      <a:pt x="284" y="305"/>
                    </a:moveTo>
                    <a:cubicBezTo>
                      <a:pt x="200" y="227"/>
                      <a:pt x="200" y="227"/>
                      <a:pt x="200" y="227"/>
                    </a:cubicBezTo>
                    <a:cubicBezTo>
                      <a:pt x="200" y="864"/>
                      <a:pt x="200" y="864"/>
                      <a:pt x="200" y="864"/>
                    </a:cubicBezTo>
                    <a:cubicBezTo>
                      <a:pt x="192" y="864"/>
                      <a:pt x="192" y="864"/>
                      <a:pt x="192" y="864"/>
                    </a:cubicBezTo>
                    <a:cubicBezTo>
                      <a:pt x="192" y="209"/>
                      <a:pt x="192" y="209"/>
                      <a:pt x="192" y="209"/>
                    </a:cubicBezTo>
                    <a:cubicBezTo>
                      <a:pt x="283" y="294"/>
                      <a:pt x="283" y="294"/>
                      <a:pt x="283" y="294"/>
                    </a:cubicBezTo>
                    <a:lnTo>
                      <a:pt x="284" y="305"/>
                    </a:lnTo>
                    <a:close/>
                  </a:path>
                </a:pathLst>
              </a:custGeom>
              <a:solidFill>
                <a:schemeClr val="bg1">
                  <a:lumMod val="75000"/>
                </a:schemeClr>
              </a:solidFill>
              <a:ln>
                <a:noFill/>
              </a:ln>
            </p:spPr>
            <p:txBody>
              <a:bodyPr vert="horz" wrap="square" lIns="91440" tIns="45720" rIns="91440" bIns="45720" numCol="1" anchor="t" anchorCtr="0" compatLnSpc="1"/>
              <a:lstStyle/>
              <a:p>
                <a:endParaRPr lang="en-US">
                  <a:latin typeface="微软雅黑" panose="020B0503020204020204" pitchFamily="34" charset="-122"/>
                  <a:ea typeface="微软雅黑" panose="020B0503020204020204" pitchFamily="34" charset="-122"/>
                </a:endParaRPr>
              </a:p>
            </p:txBody>
          </p:sp>
        </p:grpSp>
        <p:sp>
          <p:nvSpPr>
            <p:cNvPr id="46" name="矩形 45"/>
            <p:cNvSpPr/>
            <p:nvPr/>
          </p:nvSpPr>
          <p:spPr>
            <a:xfrm>
              <a:off x="1662266" y="2760490"/>
              <a:ext cx="3373442" cy="1110353"/>
            </a:xfrm>
            <a:prstGeom prst="rect">
              <a:avLst/>
            </a:prstGeom>
          </p:spPr>
          <p:txBody>
            <a:bodyPr wrap="none" lIns="91430" tIns="45718" rIns="91430" bIns="45718">
              <a:spAutoFit/>
            </a:bodyPr>
            <a:lstStyle/>
            <a:p>
              <a:r>
                <a:rPr lang="en-US" altLang="zh-CN" sz="7200" dirty="0">
                  <a:solidFill>
                    <a:srgbClr val="D1BB4B"/>
                  </a:solidFill>
                  <a:latin typeface="Impact" panose="020B0806030902050204" pitchFamily="34" charset="0"/>
                  <a:ea typeface="微软雅黑" panose="020B0503020204020204" pitchFamily="34" charset="-122"/>
                </a:rPr>
                <a:t>20,674</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家付费会员</a:t>
              </a:r>
              <a:endParaRPr lang="zh-CN" altLang="en-US" sz="1600" dirty="0">
                <a:latin typeface="微软雅黑" panose="020B0503020204020204" pitchFamily="34" charset="-122"/>
                <a:ea typeface="微软雅黑" panose="020B0503020204020204" pitchFamily="34" charset="-122"/>
              </a:endParaRPr>
            </a:p>
          </p:txBody>
        </p:sp>
      </p:grpSp>
      <p:sp>
        <p:nvSpPr>
          <p:cNvPr id="67" name="文本框 35"/>
          <p:cNvSpPr txBox="1"/>
          <p:nvPr/>
        </p:nvSpPr>
        <p:spPr>
          <a:xfrm>
            <a:off x="390783" y="5948150"/>
            <a:ext cx="4224470" cy="302641"/>
          </a:xfrm>
          <a:prstGeom prst="rect">
            <a:avLst/>
          </a:prstGeom>
          <a:noFill/>
        </p:spPr>
        <p:txBody>
          <a:bodyPr wrap="square" lIns="162556" tIns="81277" rIns="162556" bIns="81277" rtlCol="0">
            <a:spAutoFit/>
          </a:bodyPr>
          <a:lstStyle/>
          <a:p>
            <a:r>
              <a:rPr lang="zh-CN" altLang="en-US" sz="900" dirty="0">
                <a:latin typeface="微软雅黑" panose="020B0503020204020204" pitchFamily="34" charset="-122"/>
                <a:ea typeface="微软雅黑" panose="020B0503020204020204" pitchFamily="34" charset="-122"/>
              </a:rPr>
              <a:t>数据来源：易车内部数据，截止到</a:t>
            </a:r>
            <a:r>
              <a:rPr lang="en-US" altLang="zh-CN" sz="900" dirty="0">
                <a:latin typeface="微软雅黑" panose="020B0503020204020204" pitchFamily="34" charset="-122"/>
                <a:ea typeface="微软雅黑" panose="020B0503020204020204" pitchFamily="34" charset="-122"/>
              </a:rPr>
              <a:t>2016</a:t>
            </a:r>
            <a:r>
              <a:rPr lang="zh-CN" altLang="en-US" sz="900" dirty="0">
                <a:latin typeface="微软雅黑" panose="020B0503020204020204" pitchFamily="34" charset="-122"/>
                <a:ea typeface="微软雅黑" panose="020B0503020204020204" pitchFamily="34" charset="-122"/>
              </a:rPr>
              <a:t>年</a:t>
            </a:r>
            <a:r>
              <a:rPr lang="en-US" altLang="zh-CN" sz="900" dirty="0">
                <a:latin typeface="微软雅黑" panose="020B0503020204020204" pitchFamily="34" charset="-122"/>
                <a:ea typeface="微软雅黑" panose="020B0503020204020204" pitchFamily="34" charset="-122"/>
              </a:rPr>
              <a:t>9</a:t>
            </a:r>
            <a:r>
              <a:rPr lang="zh-CN" altLang="en-US" sz="900" dirty="0">
                <a:latin typeface="微软雅黑" panose="020B0503020204020204" pitchFamily="34" charset="-122"/>
                <a:ea typeface="微软雅黑" panose="020B0503020204020204" pitchFamily="34" charset="-122"/>
              </a:rPr>
              <a:t>月</a:t>
            </a:r>
          </a:p>
        </p:txBody>
      </p:sp>
      <p:sp>
        <p:nvSpPr>
          <p:cNvPr id="68" name="文本框 67"/>
          <p:cNvSpPr txBox="1"/>
          <p:nvPr/>
        </p:nvSpPr>
        <p:spPr>
          <a:xfrm>
            <a:off x="1150647" y="1197515"/>
            <a:ext cx="10469853" cy="677108"/>
          </a:xfrm>
          <a:prstGeom prst="rect">
            <a:avLst/>
          </a:prstGeom>
          <a:noFill/>
        </p:spPr>
        <p:txBody>
          <a:bodyPr wrap="square">
            <a:spAutoFit/>
          </a:bodyPr>
          <a:lstStyle>
            <a:lvl1pPr>
              <a:defRPr kumimoji="1">
                <a:solidFill>
                  <a:schemeClr val="tx1"/>
                </a:solidFill>
                <a:latin typeface="方正兰亭纤黑_GBK" charset="-122"/>
                <a:ea typeface="方正兰亭纤黑_GBK" charset="-122"/>
              </a:defRPr>
            </a:lvl1pPr>
            <a:lvl2pPr marL="742950" indent="-285750">
              <a:defRPr kumimoji="1">
                <a:solidFill>
                  <a:schemeClr val="tx1"/>
                </a:solidFill>
                <a:latin typeface="方正兰亭纤黑_GBK" charset="-122"/>
                <a:ea typeface="方正兰亭纤黑_GBK" charset="-122"/>
              </a:defRPr>
            </a:lvl2pPr>
            <a:lvl3pPr marL="1143000" indent="-228600">
              <a:defRPr kumimoji="1">
                <a:solidFill>
                  <a:schemeClr val="tx1"/>
                </a:solidFill>
                <a:latin typeface="方正兰亭纤黑_GBK" charset="-122"/>
                <a:ea typeface="方正兰亭纤黑_GBK" charset="-122"/>
              </a:defRPr>
            </a:lvl3pPr>
            <a:lvl4pPr marL="1600200" indent="-228600">
              <a:defRPr kumimoji="1">
                <a:solidFill>
                  <a:schemeClr val="tx1"/>
                </a:solidFill>
                <a:latin typeface="方正兰亭纤黑_GBK" charset="-122"/>
                <a:ea typeface="方正兰亭纤黑_GBK" charset="-122"/>
              </a:defRPr>
            </a:lvl4pPr>
            <a:lvl5pPr marL="2057400" indent="-228600">
              <a:defRPr kumimoji="1">
                <a:solidFill>
                  <a:schemeClr val="tx1"/>
                </a:solidFill>
                <a:latin typeface="方正兰亭纤黑_GBK" charset="-122"/>
                <a:ea typeface="方正兰亭纤黑_GBK" charset="-122"/>
              </a:defRPr>
            </a:lvl5pPr>
            <a:lvl6pPr marL="2514600" indent="-228600" fontAlgn="base">
              <a:spcBef>
                <a:spcPct val="0"/>
              </a:spcBef>
              <a:spcAft>
                <a:spcPct val="0"/>
              </a:spcAft>
              <a:defRPr kumimoji="1">
                <a:solidFill>
                  <a:schemeClr val="tx1"/>
                </a:solidFill>
                <a:latin typeface="方正兰亭纤黑_GBK" charset="-122"/>
                <a:ea typeface="方正兰亭纤黑_GBK" charset="-122"/>
              </a:defRPr>
            </a:lvl6pPr>
            <a:lvl7pPr marL="2971800" indent="-228600" fontAlgn="base">
              <a:spcBef>
                <a:spcPct val="0"/>
              </a:spcBef>
              <a:spcAft>
                <a:spcPct val="0"/>
              </a:spcAft>
              <a:defRPr kumimoji="1">
                <a:solidFill>
                  <a:schemeClr val="tx1"/>
                </a:solidFill>
                <a:latin typeface="方正兰亭纤黑_GBK" charset="-122"/>
                <a:ea typeface="方正兰亭纤黑_GBK" charset="-122"/>
              </a:defRPr>
            </a:lvl7pPr>
            <a:lvl8pPr marL="3429000" indent="-228600" fontAlgn="base">
              <a:spcBef>
                <a:spcPct val="0"/>
              </a:spcBef>
              <a:spcAft>
                <a:spcPct val="0"/>
              </a:spcAft>
              <a:defRPr kumimoji="1">
                <a:solidFill>
                  <a:schemeClr val="tx1"/>
                </a:solidFill>
                <a:latin typeface="方正兰亭纤黑_GBK" charset="-122"/>
                <a:ea typeface="方正兰亭纤黑_GBK" charset="-122"/>
              </a:defRPr>
            </a:lvl8pPr>
            <a:lvl9pPr marL="3886200" indent="-228600" fontAlgn="base">
              <a:spcBef>
                <a:spcPct val="0"/>
              </a:spcBef>
              <a:spcAft>
                <a:spcPct val="0"/>
              </a:spcAft>
              <a:defRPr kumimoji="1">
                <a:solidFill>
                  <a:schemeClr val="tx1"/>
                </a:solidFill>
                <a:latin typeface="方正兰亭纤黑_GBK" charset="-122"/>
                <a:ea typeface="方正兰亭纤黑_GBK" charset="-122"/>
              </a:defRPr>
            </a:lvl9pPr>
          </a:lstStyle>
          <a:p>
            <a:pPr algn="ctr"/>
            <a:r>
              <a:rPr lang="zh-CN" altLang="en-US" sz="2000" b="1" dirty="0">
                <a:solidFill>
                  <a:srgbClr val="272727"/>
                </a:solidFill>
                <a:latin typeface="微软雅黑" panose="020B0503020204020204" pitchFamily="34" charset="-122"/>
                <a:ea typeface="微软雅黑" panose="020B0503020204020204" pitchFamily="34" charset="-122"/>
              </a:rPr>
              <a:t>经销商</a:t>
            </a:r>
            <a:r>
              <a:rPr lang="zh-CN" altLang="en-US" sz="2000" b="1" dirty="0">
                <a:solidFill>
                  <a:srgbClr val="D1BB4B"/>
                </a:solidFill>
                <a:latin typeface="微软雅黑" panose="020B0503020204020204" pitchFamily="34" charset="-122"/>
                <a:ea typeface="微软雅黑" panose="020B0503020204020204" pitchFamily="34" charset="-122"/>
              </a:rPr>
              <a:t>会员覆盖</a:t>
            </a:r>
            <a:r>
              <a:rPr lang="zh-CN" altLang="en-US" sz="2000" b="1" dirty="0">
                <a:solidFill>
                  <a:srgbClr val="272727"/>
                </a:solidFill>
                <a:latin typeface="微软雅黑" panose="020B0503020204020204" pitchFamily="34" charset="-122"/>
                <a:ea typeface="微软雅黑" panose="020B0503020204020204" pitchFamily="34" charset="-122"/>
              </a:rPr>
              <a:t>情况：</a:t>
            </a:r>
            <a:r>
              <a:rPr lang="en-US" altLang="zh-CN" dirty="0">
                <a:solidFill>
                  <a:srgbClr val="272727"/>
                </a:solidFill>
                <a:latin typeface="微软雅黑" panose="020B0503020204020204" pitchFamily="34" charset="-122"/>
                <a:ea typeface="微软雅黑" panose="020B0503020204020204" pitchFamily="34" charset="-122"/>
              </a:rPr>
              <a:t>2016</a:t>
            </a:r>
            <a:r>
              <a:rPr lang="zh-CN" altLang="en-US" dirty="0">
                <a:solidFill>
                  <a:srgbClr val="272727"/>
                </a:solidFill>
                <a:latin typeface="微软雅黑" panose="020B0503020204020204" pitchFamily="34" charset="-122"/>
                <a:ea typeface="微软雅黑" panose="020B0503020204020204" pitchFamily="34" charset="-122"/>
              </a:rPr>
              <a:t>年</a:t>
            </a:r>
            <a:r>
              <a:rPr lang="en-US" altLang="zh-CN" dirty="0">
                <a:solidFill>
                  <a:srgbClr val="272727"/>
                </a:solidFill>
                <a:latin typeface="微软雅黑" panose="020B0503020204020204" pitchFamily="34" charset="-122"/>
                <a:ea typeface="微软雅黑" panose="020B0503020204020204" pitchFamily="34" charset="-122"/>
              </a:rPr>
              <a:t>Q3</a:t>
            </a:r>
            <a:r>
              <a:rPr lang="zh-CN" altLang="en-US" dirty="0">
                <a:solidFill>
                  <a:srgbClr val="272727"/>
                </a:solidFill>
                <a:latin typeface="微软雅黑" panose="020B0503020204020204" pitchFamily="34" charset="-122"/>
                <a:ea typeface="微软雅黑" panose="020B0503020204020204" pitchFamily="34" charset="-122"/>
              </a:rPr>
              <a:t>，易湃覆盖全国</a:t>
            </a:r>
            <a:r>
              <a:rPr lang="en-US" altLang="zh-CN" dirty="0">
                <a:solidFill>
                  <a:srgbClr val="272727"/>
                </a:solidFill>
                <a:latin typeface="微软雅黑" panose="020B0503020204020204" pitchFamily="34" charset="-122"/>
                <a:ea typeface="微软雅黑" panose="020B0503020204020204" pitchFamily="34" charset="-122"/>
              </a:rPr>
              <a:t>95%</a:t>
            </a:r>
            <a:r>
              <a:rPr lang="zh-CN" altLang="en-US" dirty="0">
                <a:solidFill>
                  <a:srgbClr val="272727"/>
                </a:solidFill>
                <a:latin typeface="微软雅黑" panose="020B0503020204020204" pitchFamily="34" charset="-122"/>
                <a:ea typeface="微软雅黑" panose="020B0503020204020204" pitchFamily="34" charset="-122"/>
              </a:rPr>
              <a:t>的经销商，成为最具影响力的经销商</a:t>
            </a:r>
            <a:endParaRPr lang="en-US" altLang="zh-CN" dirty="0">
              <a:solidFill>
                <a:srgbClr val="272727"/>
              </a:solidFill>
              <a:latin typeface="微软雅黑" panose="020B0503020204020204" pitchFamily="34" charset="-122"/>
              <a:ea typeface="微软雅黑" panose="020B0503020204020204" pitchFamily="34" charset="-122"/>
            </a:endParaRPr>
          </a:p>
          <a:p>
            <a:pPr algn="ctr"/>
            <a:r>
              <a:rPr lang="zh-CN" altLang="en-US" dirty="0">
                <a:solidFill>
                  <a:srgbClr val="272727"/>
                </a:solidFill>
                <a:latin typeface="微软雅黑" panose="020B0503020204020204" pitchFamily="34" charset="-122"/>
                <a:ea typeface="微软雅黑" panose="020B0503020204020204" pitchFamily="34" charset="-122"/>
              </a:rPr>
              <a:t>网络营销解决方案供应商</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YdM0TS8o8kO1SRb6Poyh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dM0TS8o8kO1SRb6PoyhTA"/>
</p:tagLst>
</file>

<file path=ppt/theme/theme1.xml><?xml version="1.0" encoding="utf-8"?>
<a:theme xmlns:a="http://schemas.openxmlformats.org/drawingml/2006/main" name="160719_INF_QX30_LaunchStrategy_BI">
  <a:themeElements>
    <a:clrScheme name="Infiniti">
      <a:dk1>
        <a:srgbClr val="000000"/>
      </a:dk1>
      <a:lt1>
        <a:srgbClr val="FFFFFF"/>
      </a:lt1>
      <a:dk2>
        <a:srgbClr val="F2F2F2"/>
      </a:dk2>
      <a:lt2>
        <a:srgbClr val="FFFFFF"/>
      </a:lt2>
      <a:accent1>
        <a:srgbClr val="E5E5E5"/>
      </a:accent1>
      <a:accent2>
        <a:srgbClr val="999999"/>
      </a:accent2>
      <a:accent3>
        <a:srgbClr val="595959"/>
      </a:accent3>
      <a:accent4>
        <a:srgbClr val="E5E5E5"/>
      </a:accent4>
      <a:accent5>
        <a:srgbClr val="999999"/>
      </a:accent5>
      <a:accent6>
        <a:srgbClr val="595959"/>
      </a:accent6>
      <a:hlink>
        <a:srgbClr val="595959"/>
      </a:hlink>
      <a:folHlink>
        <a:srgbClr val="595959"/>
      </a:folHlink>
    </a:clrScheme>
    <a:fontScheme name="Infiniti Brand">
      <a:majorFont>
        <a:latin typeface="Infiniti Brand"/>
        <a:ea typeface=""/>
        <a:cs typeface=""/>
      </a:majorFont>
      <a:minorFont>
        <a:latin typeface="Infiniti Bra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160719_INF_QX30_LaunchStrategy_BI.potx</Template>
  <TotalTime>52</TotalTime>
  <Words>6225</Words>
  <Application>Microsoft Office PowerPoint</Application>
  <PresentationFormat>宽屏</PresentationFormat>
  <Paragraphs>1026</Paragraphs>
  <Slides>77</Slides>
  <Notes>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77</vt:i4>
      </vt:variant>
    </vt:vector>
  </HeadingPairs>
  <TitlesOfParts>
    <vt:vector size="86" baseType="lpstr">
      <vt:lpstr>Infiniti Brand</vt:lpstr>
      <vt:lpstr>Infiniti Brand Light</vt:lpstr>
      <vt:lpstr>宋体</vt:lpstr>
      <vt:lpstr>微软雅黑</vt:lpstr>
      <vt:lpstr>Arial</vt:lpstr>
      <vt:lpstr>Calibri</vt:lpstr>
      <vt:lpstr>Impact</vt:lpstr>
      <vt:lpstr>Wingdings</vt:lpstr>
      <vt:lpstr>160719_INF_QX30_LaunchStrategy_BI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BMD Floater</dc:creator>
  <cp:lastModifiedBy>康 邓</cp:lastModifiedBy>
  <cp:revision>1247</cp:revision>
  <cp:lastPrinted>2016-11-14T15:45:00Z</cp:lastPrinted>
  <dcterms:created xsi:type="dcterms:W3CDTF">2016-06-08T15:09:00Z</dcterms:created>
  <dcterms:modified xsi:type="dcterms:W3CDTF">2020-11-02T07:40:47Z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2052-10.1.0.7698</vt:lpwstr>
  </property>
</Properties>
</file>