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332" r:id="rId3"/>
    <p:sldId id="334" r:id="rId4"/>
    <p:sldId id="257" r:id="rId5"/>
    <p:sldId id="258" r:id="rId6"/>
    <p:sldId id="295" r:id="rId7"/>
    <p:sldId id="261" r:id="rId8"/>
    <p:sldId id="262" r:id="rId9"/>
    <p:sldId id="280" r:id="rId10"/>
    <p:sldId id="371" r:id="rId11"/>
    <p:sldId id="335" r:id="rId12"/>
    <p:sldId id="372" r:id="rId13"/>
    <p:sldId id="370" r:id="rId14"/>
    <p:sldId id="265" r:id="rId15"/>
    <p:sldId id="266" r:id="rId16"/>
    <p:sldId id="373" r:id="rId17"/>
    <p:sldId id="374" r:id="rId18"/>
    <p:sldId id="271" r:id="rId19"/>
    <p:sldId id="272" r:id="rId20"/>
    <p:sldId id="274" r:id="rId21"/>
    <p:sldId id="273" r:id="rId22"/>
    <p:sldId id="327" r:id="rId23"/>
    <p:sldId id="285" r:id="rId24"/>
    <p:sldId id="336" r:id="rId25"/>
    <p:sldId id="324" r:id="rId26"/>
    <p:sldId id="326" r:id="rId27"/>
    <p:sldId id="325" r:id="rId28"/>
    <p:sldId id="337" r:id="rId29"/>
    <p:sldId id="269" r:id="rId30"/>
    <p:sldId id="275" r:id="rId31"/>
    <p:sldId id="276" r:id="rId32"/>
    <p:sldId id="281" r:id="rId33"/>
    <p:sldId id="286" r:id="rId34"/>
    <p:sldId id="287" r:id="rId35"/>
    <p:sldId id="288" r:id="rId36"/>
    <p:sldId id="289" r:id="rId37"/>
    <p:sldId id="290" r:id="rId38"/>
    <p:sldId id="328" r:id="rId39"/>
    <p:sldId id="329" r:id="rId40"/>
    <p:sldId id="291" r:id="rId41"/>
    <p:sldId id="292" r:id="rId42"/>
    <p:sldId id="294" r:id="rId43"/>
  </p:sldIdLst>
  <p:sldSz cx="12192000" cy="6858000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5" userDrawn="1">
          <p15:clr>
            <a:srgbClr val="A4A3A4"/>
          </p15:clr>
        </p15:guide>
        <p15:guide id="2" pos="383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111"/>
    <a:srgbClr val="BE111B"/>
    <a:srgbClr val="E23CB5"/>
    <a:srgbClr val="E82041"/>
    <a:srgbClr val="ED070A"/>
    <a:srgbClr val="E7B062"/>
    <a:srgbClr val="D7003B"/>
    <a:srgbClr val="804375"/>
    <a:srgbClr val="D41614"/>
    <a:srgbClr val="3E5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>
        <p:scale>
          <a:sx n="75" d="100"/>
          <a:sy n="75" d="100"/>
        </p:scale>
        <p:origin x="1896" y="720"/>
      </p:cViewPr>
      <p:guideLst>
        <p:guide orient="horz" pos="2315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commentAuthors" Target="commentAuthors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更多方案请添加社长微信：</a:t>
            </a:r>
            <a:r>
              <a:rPr lang="en-US" altLang="zh-CN" dirty="0"/>
              <a:t>fanganshe18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zh-CN" altLang="en-US" dirty="0"/>
              <a:t>更多方案请添加社长微信：</a:t>
            </a:r>
            <a:r>
              <a:rPr lang="en-US" altLang="zh-CN" dirty="0"/>
              <a:t>fanganshe18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更多方案请添加社长微信：</a:t>
            </a:r>
            <a:r>
              <a:rPr lang="en-US" altLang="zh-CN" dirty="0"/>
              <a:t>fanganshe18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svg"/><Relationship Id="rId5" Type="http://schemas.openxmlformats.org/officeDocument/2006/relationships/image" Target="../media/image37.svg"/><Relationship Id="rId4" Type="http://schemas.openxmlformats.org/officeDocument/2006/relationships/image" Target="../media/image3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bin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bin"/><Relationship Id="rId4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5.jpeg"/><Relationship Id="rId4" Type="http://schemas.openxmlformats.org/officeDocument/2006/relationships/image" Target="../media/image8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7.bin"/><Relationship Id="rId4" Type="http://schemas.openxmlformats.org/officeDocument/2006/relationships/image" Target="../media/image86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jpe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89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88.jpeg"/><Relationship Id="rId5" Type="http://schemas.openxmlformats.org/officeDocument/2006/relationships/image" Target="../media/image64.png"/><Relationship Id="rId4" Type="http://schemas.openxmlformats.org/officeDocument/2006/relationships/image" Target="../media/image1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svg"/><Relationship Id="rId3" Type="http://schemas.openxmlformats.org/officeDocument/2006/relationships/image" Target="../media/image15.pn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3701415" y="1456055"/>
            <a:ext cx="65278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>
                <a:solidFill>
                  <a:srgbClr val="FED28F"/>
                </a:solidFill>
                <a:effectLst>
                  <a:innerShdw blurRad="114300" dist="101600" dir="17820000">
                    <a:schemeClr val="tx1">
                      <a:alpha val="85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</a:rPr>
              <a:t>大众汽车春节民俗文化活动策划方案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01415" y="3274695"/>
            <a:ext cx="6045835" cy="13220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lnSpc>
                <a:spcPct val="100000"/>
              </a:lnSpc>
              <a:buClrTx/>
              <a:buSzTx/>
              <a:buFontTx/>
            </a:pPr>
            <a:r>
              <a:rPr lang="zh-CN" altLang="en-US" sz="4000">
                <a:solidFill>
                  <a:srgbClr val="FED28F"/>
                </a:solidFill>
                <a:effectLst>
                  <a:innerShdw blurRad="114300" dist="101600" dir="17820000">
                    <a:schemeClr val="tx1">
                      <a:alpha val="85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2023 Chinese New Year</a:t>
            </a:r>
            <a:br>
              <a:rPr lang="zh-CN" altLang="en-US" sz="4000">
                <a:solidFill>
                  <a:srgbClr val="FED28F"/>
                </a:solidFill>
                <a:effectLst>
                  <a:innerShdw blurRad="114300" dist="101600" dir="17820000">
                    <a:schemeClr val="tx1">
                      <a:alpha val="85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4000">
                <a:solidFill>
                  <a:srgbClr val="FED28F"/>
                </a:solidFill>
                <a:effectLst>
                  <a:innerShdw blurRad="114300" dist="101600" dir="17820000">
                    <a:schemeClr val="tx1">
                      <a:alpha val="85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Celebration Plan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A01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784860" y="560070"/>
            <a:ext cx="1602740" cy="38227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整体规划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794547" y="62662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2096297" y="626622"/>
            <a:ext cx="252000" cy="250895"/>
          </a:xfrm>
          <a:prstGeom prst="rect">
            <a:avLst/>
          </a:prstGeom>
        </p:spPr>
      </p:pic>
      <p:sp>
        <p:nvSpPr>
          <p:cNvPr id="4" name="标题 2"/>
          <p:cNvSpPr>
            <a:spLocks noGrp="1"/>
          </p:cNvSpPr>
          <p:nvPr/>
        </p:nvSpPr>
        <p:spPr>
          <a:xfrm>
            <a:off x="560705" y="3925570"/>
            <a:ext cx="1343025" cy="382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氛围布置</a:t>
            </a:r>
          </a:p>
        </p:txBody>
      </p:sp>
      <p:sp>
        <p:nvSpPr>
          <p:cNvPr id="5" name="标题 2"/>
          <p:cNvSpPr>
            <a:spLocks noGrp="1"/>
          </p:cNvSpPr>
          <p:nvPr/>
        </p:nvSpPr>
        <p:spPr>
          <a:xfrm>
            <a:off x="3931920" y="1981835"/>
            <a:ext cx="1544955" cy="382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非遗展示</a:t>
            </a:r>
          </a:p>
        </p:txBody>
      </p:sp>
      <p:sp>
        <p:nvSpPr>
          <p:cNvPr id="7" name="标题 2"/>
          <p:cNvSpPr>
            <a:spLocks noGrp="1"/>
          </p:cNvSpPr>
          <p:nvPr/>
        </p:nvSpPr>
        <p:spPr>
          <a:xfrm>
            <a:off x="5611178" y="4547870"/>
            <a:ext cx="1512570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年•俗</a:t>
            </a:r>
          </a:p>
        </p:txBody>
      </p:sp>
      <p:sp>
        <p:nvSpPr>
          <p:cNvPr id="9" name="标题 2"/>
          <p:cNvSpPr>
            <a:spLocks noGrp="1"/>
          </p:cNvSpPr>
          <p:nvPr/>
        </p:nvSpPr>
        <p:spPr>
          <a:xfrm>
            <a:off x="6887210" y="1144905"/>
            <a:ext cx="1512570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年•趣</a:t>
            </a:r>
          </a:p>
        </p:txBody>
      </p:sp>
      <p:sp>
        <p:nvSpPr>
          <p:cNvPr id="10" name="标题 2"/>
          <p:cNvSpPr>
            <a:spLocks noGrp="1"/>
          </p:cNvSpPr>
          <p:nvPr/>
        </p:nvSpPr>
        <p:spPr>
          <a:xfrm>
            <a:off x="5674360" y="4165600"/>
            <a:ext cx="1386205" cy="382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民俗传承</a:t>
            </a:r>
          </a:p>
        </p:txBody>
      </p:sp>
      <p:sp>
        <p:nvSpPr>
          <p:cNvPr id="11" name="标题 2"/>
          <p:cNvSpPr>
            <a:spLocks noGrp="1"/>
          </p:cNvSpPr>
          <p:nvPr/>
        </p:nvSpPr>
        <p:spPr>
          <a:xfrm>
            <a:off x="7058660" y="762635"/>
            <a:ext cx="1169670" cy="382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互动游戏</a:t>
            </a:r>
          </a:p>
        </p:txBody>
      </p:sp>
      <p:sp>
        <p:nvSpPr>
          <p:cNvPr id="12" name="标题 2"/>
          <p:cNvSpPr>
            <a:spLocks noGrp="1"/>
          </p:cNvSpPr>
          <p:nvPr/>
        </p:nvSpPr>
        <p:spPr>
          <a:xfrm>
            <a:off x="3964305" y="2364105"/>
            <a:ext cx="1512570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年•艺</a:t>
            </a:r>
          </a:p>
        </p:txBody>
      </p:sp>
      <p:sp>
        <p:nvSpPr>
          <p:cNvPr id="13" name="标题 2"/>
          <p:cNvSpPr>
            <a:spLocks noGrp="1"/>
          </p:cNvSpPr>
          <p:nvPr/>
        </p:nvSpPr>
        <p:spPr>
          <a:xfrm>
            <a:off x="476250" y="4307840"/>
            <a:ext cx="1512570" cy="6127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年•庆</a:t>
            </a:r>
          </a:p>
        </p:txBody>
      </p:sp>
      <p:pic>
        <p:nvPicPr>
          <p:cNvPr id="18" name="图片 17" descr="标点、地点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1715" y="4808220"/>
            <a:ext cx="396000" cy="396000"/>
          </a:xfrm>
          <a:prstGeom prst="rect">
            <a:avLst/>
          </a:prstGeom>
        </p:spPr>
      </p:pic>
      <p:pic>
        <p:nvPicPr>
          <p:cNvPr id="20" name="图片 19" descr="标点、地点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69462" y="5160645"/>
            <a:ext cx="396000" cy="396000"/>
          </a:xfrm>
          <a:prstGeom prst="rect">
            <a:avLst/>
          </a:prstGeom>
        </p:spPr>
      </p:pic>
      <p:pic>
        <p:nvPicPr>
          <p:cNvPr id="25" name="图片 24" descr="标点、地点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522470" y="2870200"/>
            <a:ext cx="396000" cy="396000"/>
          </a:xfrm>
          <a:prstGeom prst="rect">
            <a:avLst/>
          </a:prstGeom>
        </p:spPr>
      </p:pic>
      <p:pic>
        <p:nvPicPr>
          <p:cNvPr id="26" name="图片 25" descr="标点、地点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45177" y="1700530"/>
            <a:ext cx="396000" cy="396000"/>
          </a:xfrm>
          <a:prstGeom prst="rect">
            <a:avLst/>
          </a:prstGeom>
        </p:spPr>
      </p:pic>
      <p:sp>
        <p:nvSpPr>
          <p:cNvPr id="3" name="任意多边形 2"/>
          <p:cNvSpPr/>
          <p:nvPr/>
        </p:nvSpPr>
        <p:spPr>
          <a:xfrm>
            <a:off x="-80010" y="-33655"/>
            <a:ext cx="12193270" cy="6709410"/>
          </a:xfrm>
          <a:custGeom>
            <a:avLst/>
            <a:gdLst>
              <a:gd name="connisteX0" fmla="*/ 0 w 12193270"/>
              <a:gd name="connsiteY0" fmla="*/ 6709410 h 6709410"/>
              <a:gd name="connisteX1" fmla="*/ 2798445 w 12193270"/>
              <a:gd name="connsiteY1" fmla="*/ 5424805 h 6709410"/>
              <a:gd name="connisteX2" fmla="*/ 3635375 w 12193270"/>
              <a:gd name="connsiteY2" fmla="*/ 5006340 h 6709410"/>
              <a:gd name="connisteX3" fmla="*/ 4486910 w 12193270"/>
              <a:gd name="connsiteY3" fmla="*/ 4457700 h 6709410"/>
              <a:gd name="connisteX4" fmla="*/ 5944235 w 12193270"/>
              <a:gd name="connsiteY4" fmla="*/ 3606165 h 6709410"/>
              <a:gd name="connisteX5" fmla="*/ 8239125 w 12193270"/>
              <a:gd name="connsiteY5" fmla="*/ 2249805 h 6709410"/>
              <a:gd name="connisteX6" fmla="*/ 10403840 w 12193270"/>
              <a:gd name="connsiteY6" fmla="*/ 979805 h 6709410"/>
              <a:gd name="connisteX7" fmla="*/ 12193270 w 12193270"/>
              <a:gd name="connsiteY7" fmla="*/ 0 h 670941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12193270" h="6709410">
                <a:moveTo>
                  <a:pt x="0" y="6709410"/>
                </a:moveTo>
                <a:lnTo>
                  <a:pt x="2798445" y="5424805"/>
                </a:lnTo>
                <a:lnTo>
                  <a:pt x="3635375" y="5006340"/>
                </a:lnTo>
                <a:lnTo>
                  <a:pt x="4486910" y="4457700"/>
                </a:lnTo>
                <a:lnTo>
                  <a:pt x="5944235" y="3606165"/>
                </a:lnTo>
                <a:lnTo>
                  <a:pt x="8239125" y="2249805"/>
                </a:lnTo>
                <a:lnTo>
                  <a:pt x="10403840" y="979805"/>
                </a:lnTo>
                <a:lnTo>
                  <a:pt x="12193270" y="0"/>
                </a:lnTo>
              </a:path>
            </a:pathLst>
          </a:custGeom>
          <a:noFill/>
          <a:ln w="38100">
            <a:gradFill>
              <a:gsLst>
                <a:gs pos="0">
                  <a:schemeClr val="bg1">
                    <a:alpha val="0"/>
                  </a:schemeClr>
                </a:gs>
                <a:gs pos="25000">
                  <a:schemeClr val="bg1"/>
                </a:gs>
                <a:gs pos="100000">
                  <a:schemeClr val="bg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任意多边形 18"/>
          <p:cNvSpPr/>
          <p:nvPr/>
        </p:nvSpPr>
        <p:spPr>
          <a:xfrm>
            <a:off x="3066415" y="5147945"/>
            <a:ext cx="5789295" cy="920115"/>
          </a:xfrm>
          <a:custGeom>
            <a:avLst/>
            <a:gdLst>
              <a:gd name="connisteX0" fmla="*/ 0 w 5789295"/>
              <a:gd name="connsiteY0" fmla="*/ 76835 h 920115"/>
              <a:gd name="connisteX1" fmla="*/ 431165 w 5789295"/>
              <a:gd name="connsiteY1" fmla="*/ 0 h 920115"/>
              <a:gd name="connisteX2" fmla="*/ 661035 w 5789295"/>
              <a:gd name="connsiteY2" fmla="*/ 0 h 920115"/>
              <a:gd name="connisteX3" fmla="*/ 1303655 w 5789295"/>
              <a:gd name="connsiteY3" fmla="*/ 124460 h 920115"/>
              <a:gd name="connisteX4" fmla="*/ 2070100 w 5789295"/>
              <a:gd name="connsiteY4" fmla="*/ 278130 h 920115"/>
              <a:gd name="connisteX5" fmla="*/ 3210560 w 5789295"/>
              <a:gd name="connsiteY5" fmla="*/ 479425 h 920115"/>
              <a:gd name="connisteX6" fmla="*/ 4370705 w 5789295"/>
              <a:gd name="connsiteY6" fmla="*/ 671195 h 920115"/>
              <a:gd name="connisteX7" fmla="*/ 5789295 w 5789295"/>
              <a:gd name="connsiteY7" fmla="*/ 920115 h 92011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</a:cxnLst>
            <a:rect l="l" t="t" r="r" b="b"/>
            <a:pathLst>
              <a:path w="5789295" h="920115">
                <a:moveTo>
                  <a:pt x="0" y="76835"/>
                </a:moveTo>
                <a:lnTo>
                  <a:pt x="431165" y="0"/>
                </a:lnTo>
                <a:lnTo>
                  <a:pt x="661035" y="0"/>
                </a:lnTo>
                <a:lnTo>
                  <a:pt x="1303655" y="124460"/>
                </a:lnTo>
                <a:lnTo>
                  <a:pt x="2070100" y="278130"/>
                </a:lnTo>
                <a:lnTo>
                  <a:pt x="3210560" y="479425"/>
                </a:lnTo>
                <a:lnTo>
                  <a:pt x="4370705" y="671195"/>
                </a:lnTo>
                <a:lnTo>
                  <a:pt x="5789295" y="920115"/>
                </a:lnTo>
              </a:path>
            </a:pathLst>
          </a:custGeom>
          <a:noFill/>
          <a:ln w="28575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162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1" name="任意多边形 20"/>
          <p:cNvSpPr/>
          <p:nvPr/>
        </p:nvSpPr>
        <p:spPr>
          <a:xfrm>
            <a:off x="3852545" y="1007110"/>
            <a:ext cx="632460" cy="3354705"/>
          </a:xfrm>
          <a:custGeom>
            <a:avLst/>
            <a:gdLst>
              <a:gd name="connisteX0" fmla="*/ 632460 w 632460"/>
              <a:gd name="connsiteY0" fmla="*/ 3354705 h 3354705"/>
              <a:gd name="connisteX1" fmla="*/ 527050 w 632460"/>
              <a:gd name="connsiteY1" fmla="*/ 2894965 h 3354705"/>
              <a:gd name="connisteX2" fmla="*/ 325755 w 632460"/>
              <a:gd name="connsiteY2" fmla="*/ 1783080 h 3354705"/>
              <a:gd name="connisteX3" fmla="*/ 162560 w 632460"/>
              <a:gd name="connsiteY3" fmla="*/ 1149985 h 3354705"/>
              <a:gd name="connisteX4" fmla="*/ 38100 w 632460"/>
              <a:gd name="connsiteY4" fmla="*/ 441325 h 3354705"/>
              <a:gd name="connisteX5" fmla="*/ 0 w 632460"/>
              <a:gd name="connsiteY5" fmla="*/ 0 h 3354705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</a:cxnLst>
            <a:rect l="l" t="t" r="r" b="b"/>
            <a:pathLst>
              <a:path w="632460" h="3354705">
                <a:moveTo>
                  <a:pt x="632460" y="3354705"/>
                </a:moveTo>
                <a:lnTo>
                  <a:pt x="527050" y="2894965"/>
                </a:lnTo>
                <a:lnTo>
                  <a:pt x="325755" y="1783080"/>
                </a:lnTo>
                <a:lnTo>
                  <a:pt x="162560" y="1149985"/>
                </a:lnTo>
                <a:lnTo>
                  <a:pt x="38100" y="441325"/>
                </a:lnTo>
                <a:lnTo>
                  <a:pt x="0" y="0"/>
                </a:lnTo>
              </a:path>
            </a:pathLst>
          </a:custGeom>
          <a:noFill/>
          <a:ln w="28575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492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2" name="任意多边形 21"/>
          <p:cNvSpPr/>
          <p:nvPr/>
        </p:nvSpPr>
        <p:spPr>
          <a:xfrm>
            <a:off x="201295" y="3352165"/>
            <a:ext cx="830580" cy="2804160"/>
          </a:xfrm>
          <a:custGeom>
            <a:avLst/>
            <a:gdLst>
              <a:gd name="connisteX0" fmla="*/ 830580 w 830580"/>
              <a:gd name="connsiteY0" fmla="*/ 2804160 h 2804160"/>
              <a:gd name="connisteX1" fmla="*/ 708660 w 830580"/>
              <a:gd name="connsiteY1" fmla="*/ 2133600 h 2804160"/>
              <a:gd name="connisteX2" fmla="*/ 640080 w 830580"/>
              <a:gd name="connsiteY2" fmla="*/ 1790700 h 2804160"/>
              <a:gd name="connisteX3" fmla="*/ 502920 w 830580"/>
              <a:gd name="connsiteY3" fmla="*/ 1417320 h 2804160"/>
              <a:gd name="connisteX4" fmla="*/ 297180 w 830580"/>
              <a:gd name="connsiteY4" fmla="*/ 952500 h 2804160"/>
              <a:gd name="connisteX5" fmla="*/ 160020 w 830580"/>
              <a:gd name="connsiteY5" fmla="*/ 411480 h 2804160"/>
              <a:gd name="connisteX6" fmla="*/ 0 w 830580"/>
              <a:gd name="connsiteY6" fmla="*/ 0 h 280416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</a:cxnLst>
            <a:rect l="l" t="t" r="r" b="b"/>
            <a:pathLst>
              <a:path w="830580" h="2804160">
                <a:moveTo>
                  <a:pt x="830580" y="2804160"/>
                </a:moveTo>
                <a:lnTo>
                  <a:pt x="708660" y="2133600"/>
                </a:lnTo>
                <a:lnTo>
                  <a:pt x="640080" y="1790700"/>
                </a:lnTo>
                <a:lnTo>
                  <a:pt x="502920" y="1417320"/>
                </a:lnTo>
                <a:lnTo>
                  <a:pt x="297180" y="952500"/>
                </a:lnTo>
                <a:lnTo>
                  <a:pt x="160020" y="411480"/>
                </a:lnTo>
                <a:lnTo>
                  <a:pt x="0" y="0"/>
                </a:lnTo>
              </a:path>
            </a:pathLst>
          </a:custGeom>
          <a:noFill/>
          <a:ln w="28575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492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28" name="任意多边形 27"/>
          <p:cNvSpPr/>
          <p:nvPr/>
        </p:nvSpPr>
        <p:spPr>
          <a:xfrm>
            <a:off x="7897495" y="-19050"/>
            <a:ext cx="723900" cy="2383790"/>
          </a:xfrm>
          <a:custGeom>
            <a:avLst/>
            <a:gdLst>
              <a:gd name="connisteX0" fmla="*/ 0 w 723900"/>
              <a:gd name="connsiteY0" fmla="*/ 2383790 h 2383790"/>
              <a:gd name="connisteX1" fmla="*/ 274320 w 723900"/>
              <a:gd name="connsiteY1" fmla="*/ 2101850 h 2383790"/>
              <a:gd name="connisteX2" fmla="*/ 335280 w 723900"/>
              <a:gd name="connsiteY2" fmla="*/ 2010410 h 2383790"/>
              <a:gd name="connisteX3" fmla="*/ 464820 w 723900"/>
              <a:gd name="connsiteY3" fmla="*/ 1012190 h 2383790"/>
              <a:gd name="connisteX4" fmla="*/ 723900 w 723900"/>
              <a:gd name="connsiteY4" fmla="*/ 0 h 2383790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</a:cxnLst>
            <a:rect l="l" t="t" r="r" b="b"/>
            <a:pathLst>
              <a:path w="723900" h="2383790">
                <a:moveTo>
                  <a:pt x="0" y="2383790"/>
                </a:moveTo>
                <a:lnTo>
                  <a:pt x="274320" y="2101850"/>
                </a:lnTo>
                <a:lnTo>
                  <a:pt x="335280" y="2010410"/>
                </a:lnTo>
                <a:lnTo>
                  <a:pt x="464820" y="1012190"/>
                </a:lnTo>
                <a:lnTo>
                  <a:pt x="723900" y="0"/>
                </a:lnTo>
              </a:path>
            </a:pathLst>
          </a:custGeom>
          <a:noFill/>
          <a:ln w="28575">
            <a:gradFill>
              <a:gsLst>
                <a:gs pos="0">
                  <a:schemeClr val="bg1">
                    <a:alpha val="0"/>
                  </a:schemeClr>
                </a:gs>
                <a:gs pos="50000">
                  <a:schemeClr val="bg1"/>
                </a:gs>
                <a:gs pos="100000">
                  <a:schemeClr val="bg1"/>
                </a:gs>
              </a:gsLst>
              <a:lin ang="492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059535661386432563.web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73585" cy="7255510"/>
          </a:xfrm>
          <a:prstGeom prst="rect">
            <a:avLst/>
          </a:prstGeom>
        </p:spPr>
      </p:pic>
      <p:sp>
        <p:nvSpPr>
          <p:cNvPr id="9" name="标题 2"/>
          <p:cNvSpPr txBox="1">
            <a:spLocks noGrp="1"/>
          </p:cNvSpPr>
          <p:nvPr/>
        </p:nvSpPr>
        <p:spPr>
          <a:xfrm>
            <a:off x="4867910" y="2459990"/>
            <a:ext cx="2456180" cy="19380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4000">
                <a:gradFill>
                  <a:gsLst>
                    <a:gs pos="36000">
                      <a:srgbClr val="FECF40"/>
                    </a:gs>
                    <a:gs pos="23000">
                      <a:schemeClr val="accent4">
                        <a:lumMod val="50000"/>
                      </a:schemeClr>
                    </a:gs>
                  </a:gsLst>
                  <a:lin ang="72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贰</a:t>
            </a:r>
          </a:p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4000">
                <a:gradFill>
                  <a:gsLst>
                    <a:gs pos="36000">
                      <a:srgbClr val="FECF40"/>
                    </a:gs>
                    <a:gs pos="23000">
                      <a:schemeClr val="accent4">
                        <a:lumMod val="50000"/>
                      </a:schemeClr>
                    </a:gs>
                  </a:gsLst>
                  <a:lin ang="72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•</a:t>
            </a:r>
          </a:p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4000">
                <a:gradFill>
                  <a:gsLst>
                    <a:gs pos="36000">
                      <a:srgbClr val="FECF40"/>
                    </a:gs>
                    <a:gs pos="23000">
                      <a:schemeClr val="accent4">
                        <a:lumMod val="50000"/>
                      </a:schemeClr>
                    </a:gs>
                  </a:gsLst>
                  <a:lin ang="72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现场布置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A1744x9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9652000" y="5118100"/>
            <a:ext cx="2197735" cy="142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20220000">
            <a:off x="2140585" y="4163060"/>
            <a:ext cx="506730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177915" y="4513580"/>
            <a:ext cx="50673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869055" y="4419600"/>
            <a:ext cx="506730" cy="76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10419080" y="5306378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欢迎展板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0419080" y="5676265"/>
            <a:ext cx="8940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新年美陈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0419080" y="6045518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40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签到处</a:t>
            </a:r>
          </a:p>
        </p:txBody>
      </p:sp>
      <p:sp>
        <p:nvSpPr>
          <p:cNvPr id="10" name="矩形 9"/>
          <p:cNvSpPr/>
          <p:nvPr/>
        </p:nvSpPr>
        <p:spPr>
          <a:xfrm>
            <a:off x="9912350" y="5421630"/>
            <a:ext cx="468000" cy="762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/>
        </p:nvSpPr>
        <p:spPr>
          <a:xfrm>
            <a:off x="9912350" y="5791200"/>
            <a:ext cx="468000" cy="76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9912350" y="6160770"/>
            <a:ext cx="468000" cy="76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标题 2"/>
          <p:cNvSpPr>
            <a:spLocks noGrp="1"/>
          </p:cNvSpPr>
          <p:nvPr>
            <p:ph type="title"/>
          </p:nvPr>
        </p:nvSpPr>
        <p:spPr>
          <a:xfrm>
            <a:off x="924560" y="560070"/>
            <a:ext cx="1602740" cy="38227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外场平面布局</a:t>
            </a:r>
          </a:p>
        </p:txBody>
      </p:sp>
      <p:pic>
        <p:nvPicPr>
          <p:cNvPr id="75" name="图片 74" descr="5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794547" y="626622"/>
            <a:ext cx="252000" cy="250895"/>
          </a:xfrm>
          <a:prstGeom prst="rect">
            <a:avLst/>
          </a:prstGeom>
        </p:spPr>
      </p:pic>
      <p:pic>
        <p:nvPicPr>
          <p:cNvPr id="76" name="图片 75" descr="5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2375697" y="626622"/>
            <a:ext cx="252000" cy="250895"/>
          </a:xfrm>
          <a:prstGeom prst="rect">
            <a:avLst/>
          </a:prstGeom>
        </p:spPr>
      </p:pic>
      <p:pic>
        <p:nvPicPr>
          <p:cNvPr id="77" name="图片 76" descr="55"/>
          <p:cNvPicPr>
            <a:picLocks noChangeAspect="1"/>
          </p:cNvPicPr>
          <p:nvPr/>
        </p:nvPicPr>
        <p:blipFill>
          <a:blip r:embed="rId4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794775" y="626853"/>
            <a:ext cx="253110" cy="252000"/>
          </a:xfrm>
          <a:prstGeom prst="rect">
            <a:avLst/>
          </a:prstGeom>
        </p:spPr>
      </p:pic>
      <p:pic>
        <p:nvPicPr>
          <p:cNvPr id="78" name="图片 77" descr="55"/>
          <p:cNvPicPr>
            <a:picLocks noChangeAspect="1"/>
          </p:cNvPicPr>
          <p:nvPr/>
        </p:nvPicPr>
        <p:blipFill>
          <a:blip r:embed="rId4" cstate="email">
            <a:lum bright="10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00000">
            <a:off x="2374359" y="626853"/>
            <a:ext cx="253110" cy="252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矩形 78"/>
          <p:cNvSpPr/>
          <p:nvPr/>
        </p:nvSpPr>
        <p:spPr>
          <a:xfrm>
            <a:off x="8825865" y="2863850"/>
            <a:ext cx="2361565" cy="3098800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C00000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18" name="组合 17"/>
          <p:cNvGrpSpPr/>
          <p:nvPr/>
        </p:nvGrpSpPr>
        <p:grpSpPr>
          <a:xfrm>
            <a:off x="1072515" y="1024890"/>
            <a:ext cx="8020050" cy="7808595"/>
            <a:chOff x="3100" y="2120"/>
            <a:chExt cx="12630" cy="12297"/>
          </a:xfrm>
        </p:grpSpPr>
        <p:cxnSp>
          <p:nvCxnSpPr>
            <p:cNvPr id="8" name="直接连接符 7"/>
            <p:cNvCxnSpPr/>
            <p:nvPr/>
          </p:nvCxnSpPr>
          <p:spPr>
            <a:xfrm flipV="1">
              <a:off x="11732" y="7197"/>
              <a:ext cx="2535" cy="2515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弧形 8"/>
            <p:cNvSpPr/>
            <p:nvPr/>
          </p:nvSpPr>
          <p:spPr>
            <a:xfrm rot="2640000" flipH="1">
              <a:off x="11976" y="3887"/>
              <a:ext cx="3755" cy="3151"/>
            </a:xfrm>
            <a:prstGeom prst="arc">
              <a:avLst>
                <a:gd name="adj1" fmla="val 4931456"/>
                <a:gd name="adj2" fmla="val 8904327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1" name="直接连接符 10"/>
            <p:cNvCxnSpPr/>
            <p:nvPr/>
          </p:nvCxnSpPr>
          <p:spPr>
            <a:xfrm flipV="1">
              <a:off x="12612" y="5597"/>
              <a:ext cx="1100" cy="85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>
              <a:stCxn id="16" idx="0"/>
            </p:cNvCxnSpPr>
            <p:nvPr/>
          </p:nvCxnSpPr>
          <p:spPr>
            <a:xfrm>
              <a:off x="12615" y="4308"/>
              <a:ext cx="1100" cy="1292"/>
            </a:xfrm>
            <a:prstGeom prst="line">
              <a:avLst/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任意多边形 13"/>
            <p:cNvSpPr/>
            <p:nvPr/>
          </p:nvSpPr>
          <p:spPr>
            <a:xfrm>
              <a:off x="3100" y="3595"/>
              <a:ext cx="3640" cy="5340"/>
            </a:xfrm>
            <a:custGeom>
              <a:avLst/>
              <a:gdLst>
                <a:gd name="connisteX0" fmla="*/ 2273300 w 2311400"/>
                <a:gd name="connsiteY0" fmla="*/ 0 h 3390900"/>
                <a:gd name="connisteX1" fmla="*/ 0 w 2311400"/>
                <a:gd name="connsiteY1" fmla="*/ 0 h 3390900"/>
                <a:gd name="connisteX2" fmla="*/ 0 w 2311400"/>
                <a:gd name="connsiteY2" fmla="*/ 3390900 h 3390900"/>
                <a:gd name="connisteX3" fmla="*/ 2311400 w 2311400"/>
                <a:gd name="connsiteY3" fmla="*/ 3390900 h 3390900"/>
                <a:gd name="connisteX4" fmla="*/ 2311400 w 2311400"/>
                <a:gd name="connsiteY4" fmla="*/ 3378200 h 3390900"/>
              </a:gdLst>
              <a:ahLst/>
              <a:cxnLst>
                <a:cxn ang="0">
                  <a:pos x="connisteX0" y="connsiteY0"/>
                </a:cxn>
                <a:cxn ang="0">
                  <a:pos x="connisteX1" y="connsiteY1"/>
                </a:cxn>
                <a:cxn ang="0">
                  <a:pos x="connisteX2" y="connsiteY2"/>
                </a:cxn>
                <a:cxn ang="0">
                  <a:pos x="connisteX3" y="connsiteY3"/>
                </a:cxn>
                <a:cxn ang="0">
                  <a:pos x="connisteX4" y="connsiteY4"/>
                </a:cxn>
              </a:cxnLst>
              <a:rect l="l" t="t" r="r" b="b"/>
              <a:pathLst>
                <a:path w="2311400" h="3390900">
                  <a:moveTo>
                    <a:pt x="2273300" y="0"/>
                  </a:moveTo>
                  <a:lnTo>
                    <a:pt x="0" y="0"/>
                  </a:lnTo>
                  <a:lnTo>
                    <a:pt x="0" y="3390900"/>
                  </a:lnTo>
                  <a:lnTo>
                    <a:pt x="2311400" y="3390900"/>
                  </a:lnTo>
                  <a:lnTo>
                    <a:pt x="2311400" y="3378200"/>
                  </a:lnTo>
                </a:path>
              </a:pathLst>
            </a:custGeom>
            <a:noFill/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弧形 14"/>
            <p:cNvSpPr/>
            <p:nvPr/>
          </p:nvSpPr>
          <p:spPr>
            <a:xfrm rot="18720000">
              <a:off x="6424" y="7821"/>
              <a:ext cx="5880" cy="7313"/>
            </a:xfrm>
            <a:prstGeom prst="arc">
              <a:avLst>
                <a:gd name="adj1" fmla="val 16325079"/>
                <a:gd name="adj2" fmla="val 664202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弧形 15"/>
            <p:cNvSpPr/>
            <p:nvPr/>
          </p:nvSpPr>
          <p:spPr>
            <a:xfrm rot="10800000">
              <a:off x="6683" y="2120"/>
              <a:ext cx="6194" cy="3120"/>
            </a:xfrm>
            <a:prstGeom prst="arc">
              <a:avLst>
                <a:gd name="adj1" fmla="val 11550041"/>
                <a:gd name="adj2" fmla="val 86619"/>
              </a:avLst>
            </a:prstGeom>
            <a:ln w="1905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4" name="组合 23"/>
          <p:cNvGrpSpPr/>
          <p:nvPr/>
        </p:nvGrpSpPr>
        <p:grpSpPr>
          <a:xfrm rot="20940000">
            <a:off x="3981450" y="2606675"/>
            <a:ext cx="485140" cy="466090"/>
            <a:chOff x="5065" y="3796"/>
            <a:chExt cx="764" cy="734"/>
          </a:xfrm>
        </p:grpSpPr>
        <p:sp>
          <p:nvSpPr>
            <p:cNvPr id="22" name="饼形 21"/>
            <p:cNvSpPr/>
            <p:nvPr/>
          </p:nvSpPr>
          <p:spPr>
            <a:xfrm rot="18000000">
              <a:off x="5065" y="3796"/>
              <a:ext cx="701" cy="701"/>
            </a:xfrm>
            <a:prstGeom prst="pie">
              <a:avLst>
                <a:gd name="adj1" fmla="val 10826962"/>
                <a:gd name="adj2" fmla="val 16200000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饼形 22"/>
            <p:cNvSpPr/>
            <p:nvPr/>
          </p:nvSpPr>
          <p:spPr>
            <a:xfrm rot="7140000" flipH="1">
              <a:off x="5129" y="3830"/>
              <a:ext cx="701" cy="701"/>
            </a:xfrm>
            <a:prstGeom prst="pie">
              <a:avLst>
                <a:gd name="adj1" fmla="val 10826962"/>
                <a:gd name="adj2" fmla="val 16200000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 rot="9300000">
            <a:off x="4494530" y="4659630"/>
            <a:ext cx="485140" cy="466090"/>
            <a:chOff x="5065" y="3796"/>
            <a:chExt cx="764" cy="734"/>
          </a:xfrm>
        </p:grpSpPr>
        <p:sp>
          <p:nvSpPr>
            <p:cNvPr id="26" name="饼形 25"/>
            <p:cNvSpPr/>
            <p:nvPr/>
          </p:nvSpPr>
          <p:spPr>
            <a:xfrm rot="18000000">
              <a:off x="5065" y="3796"/>
              <a:ext cx="701" cy="701"/>
            </a:xfrm>
            <a:prstGeom prst="pie">
              <a:avLst>
                <a:gd name="adj1" fmla="val 10826962"/>
                <a:gd name="adj2" fmla="val 16200000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7" name="饼形 26"/>
            <p:cNvSpPr/>
            <p:nvPr/>
          </p:nvSpPr>
          <p:spPr>
            <a:xfrm rot="7140000" flipH="1">
              <a:off x="5129" y="3830"/>
              <a:ext cx="701" cy="701"/>
            </a:xfrm>
            <a:prstGeom prst="pie">
              <a:avLst>
                <a:gd name="adj1" fmla="val 10826962"/>
                <a:gd name="adj2" fmla="val 16200000"/>
              </a:avLst>
            </a:prstGeom>
            <a:noFill/>
            <a:ln w="12700">
              <a:solidFill>
                <a:schemeClr val="tx1">
                  <a:lumMod val="65000"/>
                  <a:lumOff val="35000"/>
                </a:schemeClr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29" name="直接连接符 28"/>
          <p:cNvCxnSpPr/>
          <p:nvPr/>
        </p:nvCxnSpPr>
        <p:spPr>
          <a:xfrm>
            <a:off x="6944360" y="3303905"/>
            <a:ext cx="292100" cy="36449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 flipH="1">
            <a:off x="6941820" y="2885440"/>
            <a:ext cx="560070" cy="42545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>
            <a:off x="7359015" y="3042285"/>
            <a:ext cx="294005" cy="249555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>
            <a:off x="7477760" y="2917825"/>
            <a:ext cx="290195" cy="338455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>
            <a:off x="7432040" y="2951480"/>
            <a:ext cx="290195" cy="338455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>
            <a:off x="7376160" y="2978150"/>
            <a:ext cx="300355" cy="356235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7320280" y="3027680"/>
            <a:ext cx="300355" cy="356235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>
            <a:off x="7264400" y="3061335"/>
            <a:ext cx="300355" cy="356235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/>
          <p:cNvCxnSpPr/>
          <p:nvPr/>
        </p:nvCxnSpPr>
        <p:spPr>
          <a:xfrm>
            <a:off x="7208520" y="3115945"/>
            <a:ext cx="300355" cy="356235"/>
          </a:xfrm>
          <a:prstGeom prst="line">
            <a:avLst/>
          </a:prstGeom>
          <a:ln w="952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矩形 37"/>
          <p:cNvSpPr/>
          <p:nvPr/>
        </p:nvSpPr>
        <p:spPr>
          <a:xfrm rot="16200000">
            <a:off x="2976245" y="4605655"/>
            <a:ext cx="626745" cy="19050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矩形 38"/>
          <p:cNvSpPr/>
          <p:nvPr/>
        </p:nvSpPr>
        <p:spPr>
          <a:xfrm rot="16200000">
            <a:off x="2976245" y="3688080"/>
            <a:ext cx="626745" cy="190500"/>
          </a:xfrm>
          <a:prstGeom prst="rect">
            <a:avLst/>
          </a:prstGeom>
          <a:noFill/>
          <a:ln w="19050">
            <a:solidFill>
              <a:schemeClr val="tx1">
                <a:lumMod val="65000"/>
                <a:lumOff val="3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0" name="矩形 39"/>
          <p:cNvSpPr/>
          <p:nvPr/>
        </p:nvSpPr>
        <p:spPr>
          <a:xfrm rot="19440000">
            <a:off x="3080481" y="5339430"/>
            <a:ext cx="720000" cy="7874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rot="240000">
            <a:off x="4478073" y="4851891"/>
            <a:ext cx="504000" cy="787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3" name="矩形 42"/>
          <p:cNvSpPr/>
          <p:nvPr/>
        </p:nvSpPr>
        <p:spPr>
          <a:xfrm rot="1200000">
            <a:off x="3964358" y="2784966"/>
            <a:ext cx="504000" cy="7874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4" name="矩形 43"/>
          <p:cNvSpPr/>
          <p:nvPr/>
        </p:nvSpPr>
        <p:spPr>
          <a:xfrm>
            <a:off x="4951095" y="3830320"/>
            <a:ext cx="179705" cy="1797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5" name="矩形 44"/>
          <p:cNvSpPr/>
          <p:nvPr/>
        </p:nvSpPr>
        <p:spPr>
          <a:xfrm>
            <a:off x="6374130" y="3566795"/>
            <a:ext cx="179705" cy="1797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6" name="矩形 45"/>
          <p:cNvSpPr/>
          <p:nvPr/>
        </p:nvSpPr>
        <p:spPr>
          <a:xfrm rot="2280000">
            <a:off x="7291070" y="4031615"/>
            <a:ext cx="179705" cy="1797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/>
        </p:nvSpPr>
        <p:spPr>
          <a:xfrm rot="2280000">
            <a:off x="6132830" y="5305425"/>
            <a:ext cx="179705" cy="179705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3098165" y="3505200"/>
            <a:ext cx="367030" cy="54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zh-CN" sz="1200">
                <a:latin typeface="微软雅黑" panose="020B0503020204020204" charset="-122"/>
                <a:ea typeface="微软雅黑" panose="020B0503020204020204" charset="-122"/>
              </a:rPr>
              <a:t>取餐区</a:t>
            </a:r>
          </a:p>
        </p:txBody>
      </p:sp>
      <p:sp>
        <p:nvSpPr>
          <p:cNvPr id="50" name="文本框 49"/>
          <p:cNvSpPr txBox="1"/>
          <p:nvPr/>
        </p:nvSpPr>
        <p:spPr>
          <a:xfrm>
            <a:off x="3109595" y="4426585"/>
            <a:ext cx="367030" cy="5486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zh-CN" sz="1200">
                <a:latin typeface="微软雅黑" panose="020B0503020204020204" charset="-122"/>
                <a:ea typeface="微软雅黑" panose="020B0503020204020204" charset="-122"/>
              </a:rPr>
              <a:t>取餐区</a:t>
            </a:r>
          </a:p>
        </p:txBody>
      </p:sp>
      <p:sp>
        <p:nvSpPr>
          <p:cNvPr id="51" name="椭圆 50"/>
          <p:cNvSpPr/>
          <p:nvPr/>
        </p:nvSpPr>
        <p:spPr>
          <a:xfrm>
            <a:off x="5701665" y="2965450"/>
            <a:ext cx="180000" cy="1800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5472430" y="4903470"/>
            <a:ext cx="180000" cy="180000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7140575" y="4953000"/>
            <a:ext cx="180000" cy="180000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椭圆 53"/>
          <p:cNvSpPr/>
          <p:nvPr/>
        </p:nvSpPr>
        <p:spPr>
          <a:xfrm>
            <a:off x="5508625" y="302768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5698490" y="502666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6" name="椭圆 55"/>
          <p:cNvSpPr/>
          <p:nvPr/>
        </p:nvSpPr>
        <p:spPr>
          <a:xfrm>
            <a:off x="7032625" y="5161280"/>
            <a:ext cx="108000" cy="108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8" name="椭圆 57"/>
          <p:cNvSpPr/>
          <p:nvPr/>
        </p:nvSpPr>
        <p:spPr>
          <a:xfrm>
            <a:off x="7036435" y="3576320"/>
            <a:ext cx="108000" cy="10800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9" name="椭圆 58"/>
          <p:cNvSpPr/>
          <p:nvPr/>
        </p:nvSpPr>
        <p:spPr>
          <a:xfrm>
            <a:off x="9188890" y="4884420"/>
            <a:ext cx="108000" cy="10795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椭圆 59"/>
          <p:cNvSpPr/>
          <p:nvPr/>
        </p:nvSpPr>
        <p:spPr>
          <a:xfrm>
            <a:off x="9152890" y="3764280"/>
            <a:ext cx="180000" cy="179705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1" name="椭圆 60"/>
          <p:cNvSpPr/>
          <p:nvPr/>
        </p:nvSpPr>
        <p:spPr>
          <a:xfrm>
            <a:off x="9188890" y="5210493"/>
            <a:ext cx="108000" cy="107950"/>
          </a:xfrm>
          <a:prstGeom prst="ellipse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3" name="矩形 62"/>
          <p:cNvSpPr/>
          <p:nvPr/>
        </p:nvSpPr>
        <p:spPr>
          <a:xfrm>
            <a:off x="9041913" y="3225800"/>
            <a:ext cx="401955" cy="755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文本框 63"/>
          <p:cNvSpPr txBox="1"/>
          <p:nvPr/>
        </p:nvSpPr>
        <p:spPr>
          <a:xfrm>
            <a:off x="9471025" y="3110230"/>
            <a:ext cx="7162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签到处</a:t>
            </a:r>
          </a:p>
        </p:txBody>
      </p:sp>
      <p:sp>
        <p:nvSpPr>
          <p:cNvPr id="65" name="矩形 64"/>
          <p:cNvSpPr/>
          <p:nvPr/>
        </p:nvSpPr>
        <p:spPr>
          <a:xfrm>
            <a:off x="9041913" y="3495040"/>
            <a:ext cx="401955" cy="7556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6" name="文本框 65"/>
          <p:cNvSpPr txBox="1"/>
          <p:nvPr/>
        </p:nvSpPr>
        <p:spPr>
          <a:xfrm>
            <a:off x="9471025" y="3443605"/>
            <a:ext cx="5384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拱门</a:t>
            </a:r>
          </a:p>
        </p:txBody>
      </p:sp>
      <p:sp>
        <p:nvSpPr>
          <p:cNvPr id="67" name="文本框 66"/>
          <p:cNvSpPr txBox="1"/>
          <p:nvPr/>
        </p:nvSpPr>
        <p:spPr>
          <a:xfrm>
            <a:off x="9471025" y="3776980"/>
            <a:ext cx="13423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非遗展区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剪纸</a:t>
            </a:r>
          </a:p>
        </p:txBody>
      </p:sp>
      <p:sp>
        <p:nvSpPr>
          <p:cNvPr id="68" name="文本框 67"/>
          <p:cNvSpPr txBox="1"/>
          <p:nvPr/>
        </p:nvSpPr>
        <p:spPr>
          <a:xfrm>
            <a:off x="9471025" y="4777105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冰糖葫芦展点</a:t>
            </a:r>
          </a:p>
        </p:txBody>
      </p:sp>
      <p:sp>
        <p:nvSpPr>
          <p:cNvPr id="69" name="椭圆 68"/>
          <p:cNvSpPr/>
          <p:nvPr/>
        </p:nvSpPr>
        <p:spPr>
          <a:xfrm>
            <a:off x="9152890" y="4137660"/>
            <a:ext cx="180000" cy="179705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0" name="文本框 69"/>
          <p:cNvSpPr txBox="1"/>
          <p:nvPr/>
        </p:nvSpPr>
        <p:spPr>
          <a:xfrm>
            <a:off x="9471025" y="4110355"/>
            <a:ext cx="13423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非遗展区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糖画</a:t>
            </a:r>
          </a:p>
        </p:txBody>
      </p:sp>
      <p:sp>
        <p:nvSpPr>
          <p:cNvPr id="71" name="文本框 70"/>
          <p:cNvSpPr txBox="1"/>
          <p:nvPr/>
        </p:nvSpPr>
        <p:spPr>
          <a:xfrm>
            <a:off x="9471025" y="4443730"/>
            <a:ext cx="152019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非遗展区</a:t>
            </a:r>
            <a:r>
              <a:rPr lang="en-US" altLang="zh-CN" sz="1400">
                <a:latin typeface="微软雅黑" panose="020B0503020204020204" charset="-122"/>
                <a:ea typeface="微软雅黑" panose="020B0503020204020204" charset="-122"/>
              </a:rPr>
              <a:t>-</a:t>
            </a:r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捏面人</a:t>
            </a:r>
          </a:p>
        </p:txBody>
      </p:sp>
      <p:sp>
        <p:nvSpPr>
          <p:cNvPr id="72" name="椭圆 71"/>
          <p:cNvSpPr/>
          <p:nvPr/>
        </p:nvSpPr>
        <p:spPr>
          <a:xfrm>
            <a:off x="9152890" y="4511040"/>
            <a:ext cx="180000" cy="179705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3" name="文本框 72"/>
          <p:cNvSpPr txBox="1"/>
          <p:nvPr/>
        </p:nvSpPr>
        <p:spPr>
          <a:xfrm>
            <a:off x="9471025" y="5110480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zh-CN" sz="1400">
                <a:latin typeface="微软雅黑" panose="020B0503020204020204" charset="-122"/>
                <a:ea typeface="微软雅黑" panose="020B0503020204020204" charset="-122"/>
              </a:rPr>
              <a:t>棉花糖展点</a:t>
            </a:r>
          </a:p>
        </p:txBody>
      </p:sp>
      <p:sp>
        <p:nvSpPr>
          <p:cNvPr id="74" name="标题 2"/>
          <p:cNvSpPr>
            <a:spLocks noGrp="1"/>
          </p:cNvSpPr>
          <p:nvPr>
            <p:ph type="title"/>
          </p:nvPr>
        </p:nvSpPr>
        <p:spPr>
          <a:xfrm>
            <a:off x="924560" y="560070"/>
            <a:ext cx="1602740" cy="38227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内场平面布局</a:t>
            </a:r>
          </a:p>
        </p:txBody>
      </p:sp>
      <p:pic>
        <p:nvPicPr>
          <p:cNvPr id="75" name="图片 7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794547" y="626622"/>
            <a:ext cx="252000" cy="250895"/>
          </a:xfrm>
          <a:prstGeom prst="rect">
            <a:avLst/>
          </a:prstGeom>
        </p:spPr>
      </p:pic>
      <p:pic>
        <p:nvPicPr>
          <p:cNvPr id="76" name="图片 75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2375697" y="626622"/>
            <a:ext cx="252000" cy="250895"/>
          </a:xfrm>
          <a:prstGeom prst="rect">
            <a:avLst/>
          </a:prstGeom>
        </p:spPr>
      </p:pic>
      <p:pic>
        <p:nvPicPr>
          <p:cNvPr id="77" name="图片 76" descr="5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794775" y="626853"/>
            <a:ext cx="253110" cy="252000"/>
          </a:xfrm>
          <a:prstGeom prst="rect">
            <a:avLst/>
          </a:prstGeom>
        </p:spPr>
      </p:pic>
      <p:pic>
        <p:nvPicPr>
          <p:cNvPr id="78" name="图片 77" descr="5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8100000">
            <a:off x="2374359" y="626853"/>
            <a:ext cx="253110" cy="252000"/>
          </a:xfrm>
          <a:prstGeom prst="rect">
            <a:avLst/>
          </a:prstGeom>
        </p:spPr>
      </p:pic>
      <p:sp>
        <p:nvSpPr>
          <p:cNvPr id="80" name="矩形 79"/>
          <p:cNvSpPr/>
          <p:nvPr/>
        </p:nvSpPr>
        <p:spPr>
          <a:xfrm rot="180000">
            <a:off x="4734943" y="2879988"/>
            <a:ext cx="612000" cy="7556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椭圆 80"/>
          <p:cNvSpPr/>
          <p:nvPr/>
        </p:nvSpPr>
        <p:spPr>
          <a:xfrm>
            <a:off x="4485005" y="3019425"/>
            <a:ext cx="108000" cy="108000"/>
          </a:xfrm>
          <a:prstGeom prst="ellipse">
            <a:avLst/>
          </a:prstGeom>
          <a:solidFill>
            <a:srgbClr val="E23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5022850" y="4752975"/>
            <a:ext cx="108000" cy="108000"/>
          </a:xfrm>
          <a:prstGeom prst="ellipse">
            <a:avLst/>
          </a:prstGeom>
          <a:solidFill>
            <a:srgbClr val="E23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/>
          <p:nvPr/>
        </p:nvSpPr>
        <p:spPr>
          <a:xfrm>
            <a:off x="9188890" y="5540693"/>
            <a:ext cx="108000" cy="107950"/>
          </a:xfrm>
          <a:prstGeom prst="ellipse">
            <a:avLst/>
          </a:prstGeom>
          <a:solidFill>
            <a:srgbClr val="E23C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84" name="文本框 83"/>
          <p:cNvSpPr txBox="1"/>
          <p:nvPr/>
        </p:nvSpPr>
        <p:spPr>
          <a:xfrm>
            <a:off x="9471025" y="5440680"/>
            <a:ext cx="12496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latin typeface="微软雅黑" panose="020B0503020204020204" charset="-122"/>
                <a:ea typeface="微软雅黑" panose="020B0503020204020204" charset="-122"/>
              </a:rPr>
              <a:t>福卡互动装置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外场布置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8134350" y="1758950"/>
            <a:ext cx="2336800" cy="417576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标题 2"/>
          <p:cNvSpPr>
            <a:spLocks noGrp="1"/>
          </p:cNvSpPr>
          <p:nvPr/>
        </p:nvSpPr>
        <p:spPr>
          <a:xfrm>
            <a:off x="8364855" y="2529840"/>
            <a:ext cx="1876425" cy="1823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新年欢迎展板</a:t>
            </a:r>
          </a:p>
          <a:p>
            <a:pPr algn="l">
              <a:lnSpc>
                <a:spcPct val="100000"/>
              </a:lnSpc>
            </a:pPr>
            <a:endParaRPr lang="zh-CN" alt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entSchbook BT" panose="02040603050705020303" charset="0"/>
            </a:endParaRPr>
          </a:p>
          <a:p>
            <a:pPr algn="l">
              <a:lnSpc>
                <a:spcPct val="100000"/>
              </a:lnSpc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外场设置新年主题欢迎展板，展示主题，营造活动氛围。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4225" y="4638040"/>
            <a:ext cx="2066925" cy="129667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9648190" y="5327015"/>
            <a:ext cx="227330" cy="2273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0" name="图片 99"/>
          <p:cNvPicPr/>
          <p:nvPr/>
        </p:nvPicPr>
        <p:blipFill>
          <a:blip r:embed="rId4"/>
          <a:stretch>
            <a:fillRect/>
          </a:stretch>
        </p:blipFill>
        <p:spPr>
          <a:xfrm>
            <a:off x="1885950" y="1758710"/>
            <a:ext cx="6267450" cy="417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外场布置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058150" y="1746250"/>
            <a:ext cx="2336800" cy="417576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标题 2"/>
          <p:cNvSpPr>
            <a:spLocks noGrp="1"/>
          </p:cNvSpPr>
          <p:nvPr/>
        </p:nvSpPr>
        <p:spPr>
          <a:xfrm>
            <a:off x="8288655" y="2517140"/>
            <a:ext cx="1876425" cy="1823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新年主题美陈</a:t>
            </a:r>
          </a:p>
          <a:p>
            <a:pPr algn="l">
              <a:lnSpc>
                <a:spcPct val="100000"/>
              </a:lnSpc>
            </a:pPr>
            <a:endParaRPr lang="zh-CN" alt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entSchbook BT" panose="02040603050705020303" charset="0"/>
            </a:endParaRPr>
          </a:p>
          <a:p>
            <a:pPr algn="l">
              <a:lnSpc>
                <a:spcPct val="100000"/>
              </a:lnSpc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外场设置新年主题美陈，供来宾打卡拍照。</a:t>
            </a:r>
          </a:p>
        </p:txBody>
      </p:sp>
      <p:pic>
        <p:nvPicPr>
          <p:cNvPr id="5" name="图片 4" descr="webp.webp (18)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665605" y="1746250"/>
            <a:ext cx="6417945" cy="41757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8025" y="4625340"/>
            <a:ext cx="2066925" cy="129667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9062720" y="5288915"/>
            <a:ext cx="227330" cy="2273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外场布置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110220" y="1746250"/>
            <a:ext cx="2336800" cy="417576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标题 2"/>
          <p:cNvSpPr>
            <a:spLocks noGrp="1"/>
          </p:cNvSpPr>
          <p:nvPr/>
        </p:nvSpPr>
        <p:spPr>
          <a:xfrm>
            <a:off x="8340725" y="2517140"/>
            <a:ext cx="1876425" cy="1823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签到福卡墙</a:t>
            </a:r>
          </a:p>
          <a:p>
            <a:pPr algn="l">
              <a:lnSpc>
                <a:spcPct val="100000"/>
              </a:lnSpc>
            </a:pPr>
            <a:endParaRPr lang="zh-CN" alt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entSchbook BT" panose="02040603050705020303" charset="0"/>
            </a:endParaRPr>
          </a:p>
          <a:p>
            <a:pPr algn="l">
              <a:lnSpc>
                <a:spcPct val="100000"/>
              </a:lnSpc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来宾领取福卡签到。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0095" y="4625340"/>
            <a:ext cx="2066925" cy="1296670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8682990" y="5223510"/>
            <a:ext cx="227330" cy="2273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" name="图片 101"/>
          <p:cNvPicPr/>
          <p:nvPr/>
        </p:nvPicPr>
        <p:blipFill>
          <a:blip r:embed="rId4"/>
          <a:stretch>
            <a:fillRect/>
          </a:stretch>
        </p:blipFill>
        <p:spPr>
          <a:xfrm>
            <a:off x="1863090" y="1746010"/>
            <a:ext cx="6267450" cy="417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外场布置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656320" y="1746250"/>
            <a:ext cx="2336800" cy="417576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标题 2"/>
          <p:cNvSpPr>
            <a:spLocks noGrp="1"/>
          </p:cNvSpPr>
          <p:nvPr/>
        </p:nvSpPr>
        <p:spPr>
          <a:xfrm>
            <a:off x="8886825" y="2517140"/>
            <a:ext cx="1876425" cy="1823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入口拱门</a:t>
            </a:r>
          </a:p>
          <a:p>
            <a:pPr algn="l">
              <a:lnSpc>
                <a:spcPct val="100000"/>
              </a:lnSpc>
            </a:pPr>
            <a:endParaRPr lang="zh-CN" alt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entSchbook BT" panose="02040603050705020303" charset="0"/>
            </a:endParaRPr>
          </a:p>
          <a:p>
            <a:pPr algn="l">
              <a:lnSpc>
                <a:spcPct val="100000"/>
              </a:lnSpc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设计新年主题入口拱门，营造入场的仪式感和节日氛围。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825" y="4632325"/>
            <a:ext cx="2106295" cy="1289685"/>
          </a:xfrm>
          <a:prstGeom prst="rect">
            <a:avLst/>
          </a:prstGeom>
        </p:spPr>
      </p:pic>
      <p:pic>
        <p:nvPicPr>
          <p:cNvPr id="10" name="图片 9" descr="webp.webp (24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2925" y="1746250"/>
            <a:ext cx="5573647" cy="4176000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9870440" y="5441315"/>
            <a:ext cx="216000" cy="2160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/>
          <p:cNvSpPr/>
          <p:nvPr/>
        </p:nvSpPr>
        <p:spPr>
          <a:xfrm>
            <a:off x="9717405" y="4882515"/>
            <a:ext cx="216000" cy="2160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内场布置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905750" y="1746250"/>
            <a:ext cx="2336800" cy="417576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标题 2"/>
          <p:cNvSpPr>
            <a:spLocks noGrp="1"/>
          </p:cNvSpPr>
          <p:nvPr/>
        </p:nvSpPr>
        <p:spPr>
          <a:xfrm>
            <a:off x="8136255" y="2517140"/>
            <a:ext cx="1876425" cy="1823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食堂玻璃包装</a:t>
            </a:r>
          </a:p>
          <a:p>
            <a:pPr algn="l">
              <a:lnSpc>
                <a:spcPct val="100000"/>
              </a:lnSpc>
            </a:pPr>
            <a:endParaRPr lang="zh-CN" alt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entSchbook BT" panose="02040603050705020303" charset="0"/>
            </a:endParaRPr>
          </a:p>
          <a:p>
            <a:pPr algn="l">
              <a:lnSpc>
                <a:spcPct val="100000"/>
              </a:lnSpc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食堂玻璃上贴新年主题玻璃贴，如灯笼、福字、新年祝福等，营造春节节日氛围。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entSchbook BT" panose="02040603050705020303" charset="0"/>
            </a:endParaRP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75" t="43611" r="1783" b="9361"/>
          <a:stretch>
            <a:fillRect/>
          </a:stretch>
        </p:blipFill>
        <p:spPr>
          <a:xfrm>
            <a:off x="2558415" y="1746250"/>
            <a:ext cx="5347648" cy="417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255" y="4632325"/>
            <a:ext cx="2106295" cy="128968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8843010" y="4749800"/>
            <a:ext cx="1041400" cy="34290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8830310" y="5435600"/>
            <a:ext cx="1183005" cy="42164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内场布置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905750" y="1746250"/>
            <a:ext cx="2336800" cy="417576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标题 2"/>
          <p:cNvSpPr>
            <a:spLocks noGrp="1"/>
          </p:cNvSpPr>
          <p:nvPr/>
        </p:nvSpPr>
        <p:spPr>
          <a:xfrm>
            <a:off x="8136255" y="2457450"/>
            <a:ext cx="1876425" cy="1823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食堂顶部包装</a:t>
            </a:r>
          </a:p>
          <a:p>
            <a:pPr algn="l">
              <a:lnSpc>
                <a:spcPct val="100000"/>
              </a:lnSpc>
            </a:pPr>
            <a:endParaRPr lang="zh-CN" alt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entSchbook BT" panose="02040603050705020303" charset="0"/>
            </a:endParaRPr>
          </a:p>
          <a:p>
            <a:pPr algn="l">
              <a:lnSpc>
                <a:spcPct val="1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食堂顶部挂红灯笼、中国结、鞭炮等挂饰进行装饰，营造春节节日氛围。</a:t>
            </a:r>
          </a:p>
        </p:txBody>
      </p:sp>
      <p:pic>
        <p:nvPicPr>
          <p:cNvPr id="4" name="图片 3" descr="833697252940841002.web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76120" y="1746250"/>
            <a:ext cx="6034405" cy="417576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255" y="4632325"/>
            <a:ext cx="2106295" cy="128968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8843010" y="4851400"/>
            <a:ext cx="1282700" cy="88836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2169160" y="2102485"/>
            <a:ext cx="736600" cy="1005840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36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2919730" y="2158365"/>
            <a:ext cx="0" cy="297307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本框 5"/>
          <p:cNvSpPr txBox="1"/>
          <p:nvPr/>
        </p:nvSpPr>
        <p:spPr>
          <a:xfrm>
            <a:off x="3034665" y="3192145"/>
            <a:ext cx="1541780" cy="19380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壹•主题思考</a:t>
            </a:r>
          </a:p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贰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•现场布置</a:t>
            </a:r>
          </a:p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叁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•氛围营造</a:t>
            </a:r>
          </a:p>
          <a:p>
            <a:pPr algn="l">
              <a:lnSpc>
                <a:spcPct val="150000"/>
              </a:lnSpc>
            </a:pP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肆</a:t>
            </a:r>
            <a:r>
              <a:rPr lang="zh-CN" altLang="en-US" sz="200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•流程规划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内场布置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905750" y="1746250"/>
            <a:ext cx="2336800" cy="417576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标题 2"/>
          <p:cNvSpPr>
            <a:spLocks noGrp="1"/>
          </p:cNvSpPr>
          <p:nvPr/>
        </p:nvSpPr>
        <p:spPr>
          <a:xfrm>
            <a:off x="8020685" y="2517140"/>
            <a:ext cx="2106930" cy="1823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食堂柱子包装</a:t>
            </a:r>
          </a:p>
          <a:p>
            <a:pPr algn="l">
              <a:lnSpc>
                <a:spcPct val="100000"/>
              </a:lnSpc>
            </a:pPr>
            <a:endParaRPr lang="zh-CN" alt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entSchbook BT" panose="02040603050705020303" charset="0"/>
            </a:endParaRPr>
          </a:p>
          <a:p>
            <a:pPr algn="l">
              <a:lnSpc>
                <a:spcPct val="1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食堂大厅柱子通过新年主题画面进行包装，营造节日氛围。</a:t>
            </a:r>
          </a:p>
        </p:txBody>
      </p:sp>
      <p:pic>
        <p:nvPicPr>
          <p:cNvPr id="3" name="图片 2" descr="webp.webp (13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3540" y="1740535"/>
            <a:ext cx="6267450" cy="4181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255" y="4632325"/>
            <a:ext cx="2106295" cy="1289685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9235440" y="5194935"/>
            <a:ext cx="163830" cy="1638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616440" y="5102860"/>
            <a:ext cx="163830" cy="1638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椭圆 9"/>
          <p:cNvSpPr/>
          <p:nvPr/>
        </p:nvSpPr>
        <p:spPr>
          <a:xfrm>
            <a:off x="9864090" y="5238115"/>
            <a:ext cx="163830" cy="1638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549765" y="5581015"/>
            <a:ext cx="163830" cy="1638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内场布置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905750" y="1746250"/>
            <a:ext cx="2336800" cy="417576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标题 2"/>
          <p:cNvSpPr>
            <a:spLocks noGrp="1"/>
          </p:cNvSpPr>
          <p:nvPr/>
        </p:nvSpPr>
        <p:spPr>
          <a:xfrm>
            <a:off x="8020685" y="2517140"/>
            <a:ext cx="2106930" cy="1823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食堂楼梯扶手包装</a:t>
            </a:r>
          </a:p>
          <a:p>
            <a:pPr algn="l">
              <a:lnSpc>
                <a:spcPct val="100000"/>
              </a:lnSpc>
            </a:pPr>
            <a:endParaRPr lang="zh-CN" alt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entSchbook BT" panose="02040603050705020303" charset="0"/>
            </a:endParaRPr>
          </a:p>
          <a:p>
            <a:pPr algn="l">
              <a:lnSpc>
                <a:spcPct val="1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在一楼通往二楼的楼梯扶手，通过悬挂红绸带、中国结、鞭炮等进行包装，营造春节节日氛围。</a:t>
            </a:r>
            <a:endParaRPr lang="en-US" altLang="zh-CN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entSchbook BT" panose="02040603050705020303" charset="0"/>
            </a:endParaRPr>
          </a:p>
        </p:txBody>
      </p:sp>
      <p:pic>
        <p:nvPicPr>
          <p:cNvPr id="3" name="图片 2" descr="webp.webp (1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510" y="1740535"/>
            <a:ext cx="6267450" cy="41814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255" y="4632325"/>
            <a:ext cx="2106295" cy="1289685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9799320" y="4969510"/>
            <a:ext cx="277495" cy="277495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内场布置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962785" y="1482090"/>
            <a:ext cx="8302625" cy="107442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标题 2"/>
          <p:cNvSpPr>
            <a:spLocks noGrp="1"/>
          </p:cNvSpPr>
          <p:nvPr/>
        </p:nvSpPr>
        <p:spPr>
          <a:xfrm>
            <a:off x="5361940" y="1643380"/>
            <a:ext cx="1554480" cy="4521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非遗区布置</a:t>
            </a:r>
            <a:endParaRPr lang="zh-CN" altLang="en-US" sz="12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entSchbook BT" panose="02040603050705020303" charset="0"/>
            </a:endParaRPr>
          </a:p>
        </p:txBody>
      </p:sp>
      <p:pic>
        <p:nvPicPr>
          <p:cNvPr id="101" name="图片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2785" y="2527300"/>
            <a:ext cx="3840000" cy="288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" name="图片 10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070" y="2527300"/>
            <a:ext cx="2160270" cy="288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3" name="图片 10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951625" y="2527300"/>
            <a:ext cx="2314575" cy="288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0455" y="5483225"/>
            <a:ext cx="2106295" cy="1289685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/>
        </p:nvSpPr>
        <p:spPr>
          <a:xfrm>
            <a:off x="3241040" y="2252980"/>
            <a:ext cx="1554480" cy="236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捏面人</a:t>
            </a:r>
          </a:p>
        </p:txBody>
      </p:sp>
      <p:sp>
        <p:nvSpPr>
          <p:cNvPr id="5" name="标题 2"/>
          <p:cNvSpPr>
            <a:spLocks noGrp="1"/>
          </p:cNvSpPr>
          <p:nvPr/>
        </p:nvSpPr>
        <p:spPr>
          <a:xfrm>
            <a:off x="6099810" y="2252980"/>
            <a:ext cx="1554480" cy="236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糖画</a:t>
            </a:r>
          </a:p>
        </p:txBody>
      </p:sp>
      <p:sp>
        <p:nvSpPr>
          <p:cNvPr id="7" name="标题 2"/>
          <p:cNvSpPr>
            <a:spLocks noGrp="1"/>
          </p:cNvSpPr>
          <p:nvPr/>
        </p:nvSpPr>
        <p:spPr>
          <a:xfrm>
            <a:off x="8331673" y="2252980"/>
            <a:ext cx="1554480" cy="2362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剪纸</a:t>
            </a:r>
          </a:p>
        </p:txBody>
      </p:sp>
      <p:sp>
        <p:nvSpPr>
          <p:cNvPr id="10" name="椭圆 9"/>
          <p:cNvSpPr/>
          <p:nvPr/>
        </p:nvSpPr>
        <p:spPr>
          <a:xfrm>
            <a:off x="11273790" y="5814695"/>
            <a:ext cx="163830" cy="1638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11254740" y="6338570"/>
            <a:ext cx="163830" cy="1638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11664315" y="6367145"/>
            <a:ext cx="163830" cy="16383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内场布置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905750" y="1746250"/>
            <a:ext cx="2336800" cy="417576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标题 2"/>
          <p:cNvSpPr>
            <a:spLocks noGrp="1"/>
          </p:cNvSpPr>
          <p:nvPr/>
        </p:nvSpPr>
        <p:spPr>
          <a:xfrm>
            <a:off x="8020685" y="2517140"/>
            <a:ext cx="2106930" cy="1823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福气满满</a:t>
            </a:r>
          </a:p>
          <a:p>
            <a:pPr algn="l">
              <a:lnSpc>
                <a:spcPct val="100000"/>
              </a:lnSpc>
            </a:pPr>
            <a:endParaRPr lang="zh-CN" alt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entSchbook BT" panose="02040603050705020303" charset="0"/>
            </a:endParaRPr>
          </a:p>
          <a:p>
            <a:pPr algn="l">
              <a:lnSpc>
                <a:spcPct val="1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在食堂设置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“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福气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”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装置，员工在互动游戏中挑选一个心仪的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“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福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”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字，用触摸笔临摹描绘，完成后即可打印获得属于自己的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“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福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”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卡，将满满福运带回家。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4791075" y="1746250"/>
            <a:ext cx="3114675" cy="4173220"/>
            <a:chOff x="7770" y="2750"/>
            <a:chExt cx="4680" cy="6271"/>
          </a:xfrm>
        </p:grpSpPr>
        <p:pic>
          <p:nvPicPr>
            <p:cNvPr id="3" name="图片 2" descr="osogoo011117423059032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70" y="2750"/>
              <a:ext cx="4680" cy="3260"/>
            </a:xfrm>
            <a:prstGeom prst="rect">
              <a:avLst/>
            </a:prstGeom>
          </p:spPr>
        </p:pic>
        <p:pic>
          <p:nvPicPr>
            <p:cNvPr id="5" name="图片 4" descr="osogoo01111742305903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771" y="5995"/>
              <a:ext cx="4679" cy="3027"/>
            </a:xfrm>
            <a:prstGeom prst="rect">
              <a:avLst/>
            </a:prstGeom>
          </p:spPr>
        </p:pic>
      </p:grpSp>
      <p:pic>
        <p:nvPicPr>
          <p:cNvPr id="118" name="图片 11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734" r="20697"/>
          <a:stretch>
            <a:fillRect/>
          </a:stretch>
        </p:blipFill>
        <p:spPr>
          <a:xfrm>
            <a:off x="1397635" y="1746250"/>
            <a:ext cx="3419475" cy="41757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6550" y="4675036"/>
            <a:ext cx="2106000" cy="1246974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9076690" y="5022215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椭圆 6"/>
          <p:cNvSpPr/>
          <p:nvPr/>
        </p:nvSpPr>
        <p:spPr>
          <a:xfrm>
            <a:off x="9236710" y="5487035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059535661386432563.webp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73585" cy="7255510"/>
          </a:xfrm>
          <a:prstGeom prst="rect">
            <a:avLst/>
          </a:prstGeom>
        </p:spPr>
      </p:pic>
      <p:sp>
        <p:nvSpPr>
          <p:cNvPr id="9" name="标题 2"/>
          <p:cNvSpPr txBox="1">
            <a:spLocks noGrp="1"/>
          </p:cNvSpPr>
          <p:nvPr/>
        </p:nvSpPr>
        <p:spPr>
          <a:xfrm>
            <a:off x="4867910" y="2459990"/>
            <a:ext cx="2456180" cy="19380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4000">
                <a:gradFill>
                  <a:gsLst>
                    <a:gs pos="36000">
                      <a:srgbClr val="FECF40"/>
                    </a:gs>
                    <a:gs pos="23000">
                      <a:schemeClr val="accent4">
                        <a:lumMod val="50000"/>
                      </a:schemeClr>
                    </a:gs>
                  </a:gsLst>
                  <a:lin ang="72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叁</a:t>
            </a:r>
          </a:p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4000">
                <a:gradFill>
                  <a:gsLst>
                    <a:gs pos="36000">
                      <a:srgbClr val="FECF40"/>
                    </a:gs>
                    <a:gs pos="23000">
                      <a:schemeClr val="accent4">
                        <a:lumMod val="50000"/>
                      </a:schemeClr>
                    </a:gs>
                  </a:gsLst>
                  <a:lin ang="72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•</a:t>
            </a:r>
          </a:p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4000">
                <a:gradFill>
                  <a:gsLst>
                    <a:gs pos="36000">
                      <a:srgbClr val="FECF40"/>
                    </a:gs>
                    <a:gs pos="23000">
                      <a:schemeClr val="accent4">
                        <a:lumMod val="50000"/>
                      </a:schemeClr>
                    </a:gs>
                  </a:gsLst>
                  <a:lin ang="72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氛围营造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外场布置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905750" y="1746250"/>
            <a:ext cx="2336800" cy="417576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标题 2"/>
          <p:cNvSpPr>
            <a:spLocks noGrp="1"/>
          </p:cNvSpPr>
          <p:nvPr/>
        </p:nvSpPr>
        <p:spPr>
          <a:xfrm>
            <a:off x="8136255" y="2517140"/>
            <a:ext cx="1876425" cy="1823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财神爷迎宾</a:t>
            </a:r>
          </a:p>
          <a:p>
            <a:pPr algn="l">
              <a:lnSpc>
                <a:spcPct val="100000"/>
              </a:lnSpc>
            </a:pPr>
            <a:endParaRPr lang="zh-CN" alt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entSchbook BT" panose="02040603050705020303" charset="0"/>
            </a:endParaRPr>
          </a:p>
          <a:p>
            <a:pPr algn="l">
              <a:lnSpc>
                <a:spcPct val="100000"/>
              </a:lnSpc>
            </a:pPr>
            <a:r>
              <a:rPr lang="zh-CN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在食堂门口安排财神爷</a:t>
            </a:r>
            <a:r>
              <a:rPr lang="en-US" altLang="zh-CN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coser</a:t>
            </a: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迎宾，派发糖果、红包等，寓意新年大吉，讨个好彩头。</a:t>
            </a:r>
          </a:p>
        </p:txBody>
      </p:sp>
      <p:pic>
        <p:nvPicPr>
          <p:cNvPr id="3" name="图片 2" descr="src=http___news.k618.cn_kx_201602_W020160205715135015849.jpg&amp;refer=http___news.k6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1960" y="1746250"/>
            <a:ext cx="6280627" cy="417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6550" y="4675036"/>
            <a:ext cx="2106000" cy="1246974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8915400" y="4809490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9240520" y="5612765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内场布置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7905750" y="1746250"/>
            <a:ext cx="2336800" cy="417576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标题 2"/>
          <p:cNvSpPr>
            <a:spLocks noGrp="1"/>
          </p:cNvSpPr>
          <p:nvPr/>
        </p:nvSpPr>
        <p:spPr>
          <a:xfrm>
            <a:off x="8020685" y="2517140"/>
            <a:ext cx="2106930" cy="1823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冰糖葫芦、棉花糖叫卖</a:t>
            </a:r>
          </a:p>
          <a:p>
            <a:pPr algn="l">
              <a:lnSpc>
                <a:spcPct val="100000"/>
              </a:lnSpc>
            </a:pPr>
            <a:endParaRPr lang="zh-CN" alt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entSchbook BT" panose="02040603050705020303" charset="0"/>
            </a:endParaRPr>
          </a:p>
          <a:p>
            <a:pPr algn="l">
              <a:lnSpc>
                <a:spcPct val="1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在食堂各角落安排手艺人制作棉花糖，同时安排传统街边冰糖葫芦吆喝叫卖，来宾可品尝美食，营造过年氛围。</a:t>
            </a:r>
          </a:p>
        </p:txBody>
      </p:sp>
      <p:pic>
        <p:nvPicPr>
          <p:cNvPr id="102" name="图片 10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0945" y="1746250"/>
            <a:ext cx="2884920" cy="417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src=http___www.my0832.com_attachments_bbs_20140611_20146117461891471.jpg&amp;refer=http___www.my08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7105" y="1746250"/>
            <a:ext cx="2784000" cy="41760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36550" y="4675036"/>
            <a:ext cx="2106000" cy="1246974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9753600" y="5612765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9363075" y="5025390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9426575" y="5565140"/>
            <a:ext cx="144000" cy="144000"/>
          </a:xfrm>
          <a:prstGeom prst="ellipse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内场布置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350250" y="1746250"/>
            <a:ext cx="2336800" cy="417576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9" name="标题 2"/>
          <p:cNvSpPr>
            <a:spLocks noGrp="1"/>
          </p:cNvSpPr>
          <p:nvPr/>
        </p:nvSpPr>
        <p:spPr>
          <a:xfrm>
            <a:off x="8566785" y="2517140"/>
            <a:ext cx="2106930" cy="18237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食堂餐桌布置</a:t>
            </a:r>
          </a:p>
          <a:p>
            <a:pPr algn="l">
              <a:lnSpc>
                <a:spcPct val="100000"/>
              </a:lnSpc>
            </a:pPr>
            <a:endParaRPr lang="zh-CN" alt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entSchbook BT" panose="02040603050705020303" charset="0"/>
            </a:endParaRPr>
          </a:p>
          <a:p>
            <a:pPr algn="l">
              <a:lnSpc>
                <a:spcPct val="100000"/>
              </a:lnSpc>
            </a:pPr>
            <a:r>
              <a:rPr lang="zh-CN" altLang="en-US" sz="12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在食堂餐桌摆放传统春节小零食，如瓜子、花生、开心果、麻花、大白兔奶糖、柿饼、旺旺雪饼等，寻找儿时记忆，展现节日文化。</a:t>
            </a:r>
          </a:p>
        </p:txBody>
      </p:sp>
      <p:pic>
        <p:nvPicPr>
          <p:cNvPr id="100" name="图片 9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18260" y="1746010"/>
            <a:ext cx="3721600" cy="4176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1" name="图片 100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39995" y="1735455"/>
            <a:ext cx="3399155" cy="418655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059535661386432563.web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73585" cy="7255510"/>
          </a:xfrm>
          <a:prstGeom prst="rect">
            <a:avLst/>
          </a:prstGeom>
        </p:spPr>
      </p:pic>
      <p:sp>
        <p:nvSpPr>
          <p:cNvPr id="9" name="标题 2"/>
          <p:cNvSpPr txBox="1">
            <a:spLocks noGrp="1"/>
          </p:cNvSpPr>
          <p:nvPr/>
        </p:nvSpPr>
        <p:spPr>
          <a:xfrm>
            <a:off x="4867910" y="2459990"/>
            <a:ext cx="2456180" cy="19380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4000">
                <a:gradFill>
                  <a:gsLst>
                    <a:gs pos="36000">
                      <a:srgbClr val="FECF40"/>
                    </a:gs>
                    <a:gs pos="23000">
                      <a:schemeClr val="accent4">
                        <a:lumMod val="50000"/>
                      </a:schemeClr>
                    </a:gs>
                  </a:gsLst>
                  <a:lin ang="72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肆</a:t>
            </a:r>
          </a:p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4000">
                <a:gradFill>
                  <a:gsLst>
                    <a:gs pos="36000">
                      <a:srgbClr val="FECF40"/>
                    </a:gs>
                    <a:gs pos="23000">
                      <a:schemeClr val="accent4">
                        <a:lumMod val="50000"/>
                      </a:schemeClr>
                    </a:gs>
                  </a:gsLst>
                  <a:lin ang="72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•</a:t>
            </a:r>
          </a:p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4000">
                <a:gradFill>
                  <a:gsLst>
                    <a:gs pos="36000">
                      <a:srgbClr val="FECF40"/>
                    </a:gs>
                    <a:gs pos="23000">
                      <a:schemeClr val="accent4">
                        <a:lumMod val="50000"/>
                      </a:schemeClr>
                    </a:gs>
                  </a:gsLst>
                  <a:lin ang="72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流程规划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活动流程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191260" y="1276985"/>
            <a:ext cx="9803130" cy="479806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 descr="摄图网_401668781_鞭炮（非企业商用）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96795" y="1586230"/>
            <a:ext cx="1194435" cy="4178935"/>
          </a:xfrm>
          <a:prstGeom prst="rect">
            <a:avLst/>
          </a:prstGeom>
        </p:spPr>
      </p:pic>
      <p:cxnSp>
        <p:nvCxnSpPr>
          <p:cNvPr id="4" name="直接连接符 3"/>
          <p:cNvCxnSpPr/>
          <p:nvPr/>
        </p:nvCxnSpPr>
        <p:spPr>
          <a:xfrm>
            <a:off x="3224530" y="3240405"/>
            <a:ext cx="6590030" cy="0"/>
          </a:xfrm>
          <a:prstGeom prst="line">
            <a:avLst/>
          </a:prstGeom>
          <a:ln w="6350">
            <a:solidFill>
              <a:srgbClr val="D41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2"/>
          <p:cNvSpPr>
            <a:spLocks noGrp="1"/>
          </p:cNvSpPr>
          <p:nvPr/>
        </p:nvSpPr>
        <p:spPr>
          <a:xfrm>
            <a:off x="4747260" y="2752725"/>
            <a:ext cx="5076190" cy="23037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en-US" altLang="zh-CN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16:30-17:00    </a:t>
            </a: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来宾签到</a:t>
            </a:r>
            <a:r>
              <a:rPr lang="en-US" altLang="zh-CN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+</a:t>
            </a: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公司参观</a:t>
            </a:r>
          </a:p>
          <a:p>
            <a:pPr algn="l">
              <a:lnSpc>
                <a:spcPct val="100000"/>
              </a:lnSpc>
            </a:pPr>
            <a:endParaRPr lang="zh-CN" altLang="en-US" sz="1400" dirty="0">
              <a:solidFill>
                <a:srgbClr val="3E5366"/>
              </a:solidFill>
              <a:latin typeface="微软雅黑" panose="020B0503020204020204" charset="-122"/>
              <a:ea typeface="微软雅黑" panose="020B0503020204020204" charset="-122"/>
              <a:cs typeface="CentSchbook BT" panose="02040603050705020303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17:00-17:30    </a:t>
            </a: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传统手工暖场：捏面人、剪纸、糖画（全程展示）</a:t>
            </a:r>
          </a:p>
          <a:p>
            <a:pPr algn="l">
              <a:lnSpc>
                <a:spcPct val="100000"/>
              </a:lnSpc>
            </a:pPr>
            <a:endParaRPr lang="zh-CN" altLang="en-US" sz="1400" dirty="0">
              <a:solidFill>
                <a:srgbClr val="3E5366"/>
              </a:solidFill>
              <a:latin typeface="微软雅黑" panose="020B0503020204020204" charset="-122"/>
              <a:ea typeface="微软雅黑" panose="020B0503020204020204" charset="-122"/>
              <a:cs typeface="CentSchbook BT" panose="02040603050705020303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17:30-18:00    </a:t>
            </a: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民俗体验一：写春联、贴对联</a:t>
            </a:r>
          </a:p>
          <a:p>
            <a:pPr algn="l">
              <a:lnSpc>
                <a:spcPct val="100000"/>
              </a:lnSpc>
            </a:pPr>
            <a:r>
              <a:rPr lang="en-US" altLang="zh-CN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18:00-19:30    </a:t>
            </a: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民俗体验二：包饺子</a:t>
            </a:r>
          </a:p>
          <a:p>
            <a:pPr algn="l">
              <a:lnSpc>
                <a:spcPct val="100000"/>
              </a:lnSpc>
            </a:pPr>
            <a:endParaRPr lang="zh-CN" altLang="en-US" sz="1400" dirty="0">
              <a:solidFill>
                <a:srgbClr val="3E5366"/>
              </a:solidFill>
              <a:latin typeface="微软雅黑" panose="020B0503020204020204" charset="-122"/>
              <a:ea typeface="微软雅黑" panose="020B0503020204020204" charset="-122"/>
              <a:cs typeface="CentSchbook BT" panose="02040603050705020303" charset="0"/>
            </a:endParaRPr>
          </a:p>
          <a:p>
            <a:pPr algn="l">
              <a:lnSpc>
                <a:spcPct val="100000"/>
              </a:lnSpc>
            </a:pPr>
            <a:r>
              <a:rPr lang="en-US" altLang="zh-CN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19:30-21:00    </a:t>
            </a: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员工自助餐</a:t>
            </a:r>
          </a:p>
          <a:p>
            <a:pPr algn="l">
              <a:lnSpc>
                <a:spcPct val="100000"/>
              </a:lnSpc>
            </a:pPr>
            <a:r>
              <a:rPr lang="en-US" altLang="zh-CN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19:30-21:00    </a:t>
            </a: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互动游戏</a:t>
            </a:r>
            <a:r>
              <a:rPr lang="en-US" altLang="zh-CN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+</a:t>
            </a: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抽奖（穿插进行）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3172460" y="3662045"/>
            <a:ext cx="6642100" cy="0"/>
          </a:xfrm>
          <a:prstGeom prst="line">
            <a:avLst/>
          </a:prstGeom>
          <a:ln w="6350">
            <a:solidFill>
              <a:srgbClr val="D41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3020060" y="4327525"/>
            <a:ext cx="6807200" cy="0"/>
          </a:xfrm>
          <a:prstGeom prst="line">
            <a:avLst/>
          </a:prstGeom>
          <a:ln w="6350">
            <a:solidFill>
              <a:srgbClr val="D41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连接符 17"/>
          <p:cNvCxnSpPr/>
          <p:nvPr/>
        </p:nvCxnSpPr>
        <p:spPr>
          <a:xfrm>
            <a:off x="3224530" y="2834005"/>
            <a:ext cx="6615430" cy="0"/>
          </a:xfrm>
          <a:prstGeom prst="line">
            <a:avLst/>
          </a:prstGeom>
          <a:ln w="6350">
            <a:solidFill>
              <a:srgbClr val="D41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标题 2"/>
          <p:cNvSpPr>
            <a:spLocks noGrp="1"/>
          </p:cNvSpPr>
          <p:nvPr/>
        </p:nvSpPr>
        <p:spPr>
          <a:xfrm>
            <a:off x="3727450" y="3806190"/>
            <a:ext cx="1012190" cy="4025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18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年•俗</a:t>
            </a:r>
          </a:p>
        </p:txBody>
      </p:sp>
      <p:sp>
        <p:nvSpPr>
          <p:cNvPr id="20" name="标题 2"/>
          <p:cNvSpPr>
            <a:spLocks noGrp="1"/>
          </p:cNvSpPr>
          <p:nvPr/>
        </p:nvSpPr>
        <p:spPr>
          <a:xfrm>
            <a:off x="3775710" y="4442460"/>
            <a:ext cx="915670" cy="41021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18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年•趣</a:t>
            </a:r>
          </a:p>
        </p:txBody>
      </p:sp>
      <p:sp>
        <p:nvSpPr>
          <p:cNvPr id="21" name="标题 2"/>
          <p:cNvSpPr>
            <a:spLocks noGrp="1"/>
          </p:cNvSpPr>
          <p:nvPr/>
        </p:nvSpPr>
        <p:spPr>
          <a:xfrm>
            <a:off x="3686810" y="3255010"/>
            <a:ext cx="1093470" cy="396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18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年•艺</a:t>
            </a:r>
          </a:p>
        </p:txBody>
      </p:sp>
      <p:sp>
        <p:nvSpPr>
          <p:cNvPr id="22" name="标题 2"/>
          <p:cNvSpPr>
            <a:spLocks noGrp="1"/>
          </p:cNvSpPr>
          <p:nvPr/>
        </p:nvSpPr>
        <p:spPr>
          <a:xfrm>
            <a:off x="3819843" y="2848610"/>
            <a:ext cx="827405" cy="3968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8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年•庆</a:t>
            </a:r>
          </a:p>
        </p:txBody>
      </p:sp>
      <p:cxnSp>
        <p:nvCxnSpPr>
          <p:cNvPr id="23" name="直接连接符 22"/>
          <p:cNvCxnSpPr/>
          <p:nvPr/>
        </p:nvCxnSpPr>
        <p:spPr>
          <a:xfrm>
            <a:off x="4685665" y="2375535"/>
            <a:ext cx="0" cy="2615565"/>
          </a:xfrm>
          <a:prstGeom prst="line">
            <a:avLst/>
          </a:prstGeom>
          <a:ln w="6350">
            <a:solidFill>
              <a:srgbClr val="D41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>
            <a:off x="5841365" y="2375535"/>
            <a:ext cx="0" cy="2615565"/>
          </a:xfrm>
          <a:prstGeom prst="line">
            <a:avLst/>
          </a:prstGeom>
          <a:ln w="6350">
            <a:solidFill>
              <a:srgbClr val="D4161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标题 2"/>
          <p:cNvSpPr>
            <a:spLocks noGrp="1"/>
          </p:cNvSpPr>
          <p:nvPr/>
        </p:nvSpPr>
        <p:spPr>
          <a:xfrm>
            <a:off x="4880610" y="2483485"/>
            <a:ext cx="765810" cy="3352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时间</a:t>
            </a:r>
          </a:p>
        </p:txBody>
      </p:sp>
      <p:sp>
        <p:nvSpPr>
          <p:cNvPr id="26" name="标题 2"/>
          <p:cNvSpPr>
            <a:spLocks noGrp="1"/>
          </p:cNvSpPr>
          <p:nvPr/>
        </p:nvSpPr>
        <p:spPr>
          <a:xfrm>
            <a:off x="6341110" y="2483485"/>
            <a:ext cx="765810" cy="3352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流程</a:t>
            </a:r>
          </a:p>
        </p:txBody>
      </p:sp>
      <p:sp>
        <p:nvSpPr>
          <p:cNvPr id="27" name="标题 2"/>
          <p:cNvSpPr>
            <a:spLocks noGrp="1"/>
          </p:cNvSpPr>
          <p:nvPr/>
        </p:nvSpPr>
        <p:spPr>
          <a:xfrm>
            <a:off x="3851910" y="2483485"/>
            <a:ext cx="765810" cy="3352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篇章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1059535661386432563.webp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73585" cy="7255510"/>
          </a:xfrm>
          <a:prstGeom prst="rect">
            <a:avLst/>
          </a:prstGeom>
        </p:spPr>
      </p:pic>
      <p:sp>
        <p:nvSpPr>
          <p:cNvPr id="9" name="标题 2"/>
          <p:cNvSpPr txBox="1">
            <a:spLocks noGrp="1"/>
          </p:cNvSpPr>
          <p:nvPr/>
        </p:nvSpPr>
        <p:spPr>
          <a:xfrm>
            <a:off x="4867910" y="2459990"/>
            <a:ext cx="2456180" cy="193802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4000">
                <a:gradFill>
                  <a:gsLst>
                    <a:gs pos="36000">
                      <a:srgbClr val="FECF40"/>
                    </a:gs>
                    <a:gs pos="23000">
                      <a:schemeClr val="accent4">
                        <a:lumMod val="50000"/>
                      </a:schemeClr>
                    </a:gs>
                  </a:gsLst>
                  <a:lin ang="72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壹</a:t>
            </a:r>
          </a:p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4000">
                <a:gradFill>
                  <a:gsLst>
                    <a:gs pos="36000">
                      <a:srgbClr val="FECF40"/>
                    </a:gs>
                    <a:gs pos="23000">
                      <a:schemeClr val="accent4">
                        <a:lumMod val="50000"/>
                      </a:schemeClr>
                    </a:gs>
                  </a:gsLst>
                  <a:lin ang="72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•</a:t>
            </a:r>
          </a:p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4000">
                <a:gradFill>
                  <a:gsLst>
                    <a:gs pos="36000">
                      <a:srgbClr val="FECF40"/>
                    </a:gs>
                    <a:gs pos="23000">
                      <a:schemeClr val="accent4">
                        <a:lumMod val="50000"/>
                      </a:schemeClr>
                    </a:gs>
                  </a:gsLst>
                  <a:lin ang="720000" scaled="0"/>
                </a:gradFill>
                <a:effectLst/>
                <a:latin typeface="微软雅黑" panose="020B0503020204020204" charset="-122"/>
                <a:ea typeface="微软雅黑" panose="020B0503020204020204" charset="-122"/>
                <a:cs typeface="+mn-cs"/>
                <a:sym typeface="+mn-ea"/>
              </a:rPr>
              <a:t>主题思考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活动流程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1033" y="567000"/>
            <a:ext cx="10909935" cy="57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摄图网_401886590_春（非企业商用）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5100" y="1279525"/>
            <a:ext cx="413385" cy="427355"/>
          </a:xfrm>
          <a:prstGeom prst="rect">
            <a:avLst/>
          </a:prstGeom>
        </p:spPr>
      </p:pic>
      <p:sp>
        <p:nvSpPr>
          <p:cNvPr id="2" name="标题 2"/>
          <p:cNvSpPr>
            <a:spLocks noGrp="1"/>
          </p:cNvSpPr>
          <p:nvPr/>
        </p:nvSpPr>
        <p:spPr>
          <a:xfrm>
            <a:off x="1848485" y="1292225"/>
            <a:ext cx="6473190" cy="442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年•庆</a:t>
            </a:r>
            <a:r>
              <a:rPr lang="en-US" altLang="zh-CN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 | </a:t>
            </a:r>
            <a:r>
              <a:rPr lang="zh-CN" altLang="en-US" sz="2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来宾签到</a:t>
            </a:r>
            <a:r>
              <a:rPr lang="en-US" altLang="zh-CN" sz="2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-</a:t>
            </a:r>
            <a:r>
              <a:rPr lang="zh-CN" altLang="en-US" sz="2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副卡签到</a:t>
            </a:r>
          </a:p>
        </p:txBody>
      </p:sp>
      <p:sp>
        <p:nvSpPr>
          <p:cNvPr id="7" name="标题 2"/>
          <p:cNvSpPr>
            <a:spLocks noGrp="1"/>
          </p:cNvSpPr>
          <p:nvPr/>
        </p:nvSpPr>
        <p:spPr>
          <a:xfrm>
            <a:off x="1518285" y="5121910"/>
            <a:ext cx="8965565" cy="7480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提前设计各种福卡，全部挂在福卡墙上，来宾到达后，随机领取福卡进行签到，福卡中有各种新春祝福。签到后，来宾可在园区内自行参观，最后返回食堂。</a:t>
            </a:r>
          </a:p>
        </p:txBody>
      </p:sp>
      <p:pic>
        <p:nvPicPr>
          <p:cNvPr id="19" name="图片 18" descr="1471176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0995" y="1988820"/>
            <a:ext cx="3792676" cy="2880000"/>
          </a:xfrm>
          <a:prstGeom prst="rect">
            <a:avLst/>
          </a:prstGeom>
        </p:spPr>
      </p:pic>
      <p:pic>
        <p:nvPicPr>
          <p:cNvPr id="21" name="图片 20" descr="1471176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8285" y="1988820"/>
            <a:ext cx="5120570" cy="2880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活动流程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1033" y="567000"/>
            <a:ext cx="10909935" cy="57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摄图网_401886590_春（非企业商用）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5100" y="1279525"/>
            <a:ext cx="413385" cy="427355"/>
          </a:xfrm>
          <a:prstGeom prst="rect">
            <a:avLst/>
          </a:prstGeom>
        </p:spPr>
      </p:pic>
      <p:sp>
        <p:nvSpPr>
          <p:cNvPr id="2" name="标题 2"/>
          <p:cNvSpPr>
            <a:spLocks noGrp="1"/>
          </p:cNvSpPr>
          <p:nvPr/>
        </p:nvSpPr>
        <p:spPr>
          <a:xfrm>
            <a:off x="1848485" y="1292225"/>
            <a:ext cx="3159125" cy="442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年•艺</a:t>
            </a:r>
            <a:r>
              <a:rPr lang="en-US" altLang="zh-CN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 | </a:t>
            </a:r>
            <a:r>
              <a:rPr lang="zh-CN" altLang="en-US" sz="2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传统手工暖场</a:t>
            </a:r>
          </a:p>
        </p:txBody>
      </p:sp>
      <p:sp>
        <p:nvSpPr>
          <p:cNvPr id="7" name="标题 2"/>
          <p:cNvSpPr>
            <a:spLocks noGrp="1"/>
          </p:cNvSpPr>
          <p:nvPr/>
        </p:nvSpPr>
        <p:spPr>
          <a:xfrm>
            <a:off x="1518285" y="5121910"/>
            <a:ext cx="8965565" cy="51498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在食堂设置传统手工艺人进行暖场互动，如</a:t>
            </a: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捏面人、剪纸、糖画，来宾抵达后，可与现场艺人互动，学习了解如何制作传统手工艺，体验中国非遗文化，该体验作为全程展示，增加现场的节日氛围，</a:t>
            </a: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084580" y="1988820"/>
            <a:ext cx="9832340" cy="2879090"/>
            <a:chOff x="1891" y="3131"/>
            <a:chExt cx="15484" cy="4534"/>
          </a:xfrm>
        </p:grpSpPr>
        <p:pic>
          <p:nvPicPr>
            <p:cNvPr id="104" name="图片 10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910" r="11055"/>
            <a:stretch>
              <a:fillRect/>
            </a:stretch>
          </p:blipFill>
          <p:spPr>
            <a:xfrm>
              <a:off x="1891" y="3131"/>
              <a:ext cx="5169" cy="45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5" name="图片 104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2131" y="3131"/>
              <a:ext cx="5244" cy="45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6" name="图片 10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091" y="3131"/>
              <a:ext cx="5009" cy="45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活动流程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1033" y="567000"/>
            <a:ext cx="10909935" cy="57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摄图网_401886590_春（非企业商用）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5100" y="1279525"/>
            <a:ext cx="413385" cy="427355"/>
          </a:xfrm>
          <a:prstGeom prst="rect">
            <a:avLst/>
          </a:prstGeom>
        </p:spPr>
      </p:pic>
      <p:sp>
        <p:nvSpPr>
          <p:cNvPr id="2" name="标题 2"/>
          <p:cNvSpPr>
            <a:spLocks noGrp="1"/>
          </p:cNvSpPr>
          <p:nvPr/>
        </p:nvSpPr>
        <p:spPr>
          <a:xfrm>
            <a:off x="1848485" y="1292225"/>
            <a:ext cx="5530850" cy="442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年•俗</a:t>
            </a:r>
            <a:r>
              <a:rPr lang="en-US" altLang="zh-CN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 | </a:t>
            </a:r>
            <a:r>
              <a:rPr lang="zh-CN" altLang="en-US" sz="2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民俗体验一：写春联</a:t>
            </a:r>
            <a:r>
              <a:rPr lang="en-US" altLang="zh-CN" sz="2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 </a:t>
            </a:r>
            <a:r>
              <a:rPr lang="zh-CN" altLang="en-US" sz="2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贴对联</a:t>
            </a:r>
          </a:p>
        </p:txBody>
      </p:sp>
      <p:sp>
        <p:nvSpPr>
          <p:cNvPr id="7" name="标题 2"/>
          <p:cNvSpPr>
            <a:spLocks noGrp="1"/>
          </p:cNvSpPr>
          <p:nvPr/>
        </p:nvSpPr>
        <p:spPr>
          <a:xfrm>
            <a:off x="1518285" y="5121910"/>
            <a:ext cx="8965565" cy="442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两桌安排一个书法老师现场教员工书写春联，然后将写好的春联在合适位置现场进行张贴，最后开展春联书写比赛，每桌派一名代表参加，在</a:t>
            </a:r>
            <a:r>
              <a:rPr lang="en-US" altLang="zh-CN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60</a:t>
            </a: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秒内，准确书写一副春联，即可获得游戏礼品一份。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680034" y="1926590"/>
            <a:ext cx="8668365" cy="3005770"/>
            <a:chOff x="2391" y="3132"/>
            <a:chExt cx="13080" cy="4535"/>
          </a:xfrm>
        </p:grpSpPr>
        <p:pic>
          <p:nvPicPr>
            <p:cNvPr id="107" name="图片 10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1" y="3132"/>
              <a:ext cx="6813" cy="45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8" name="图片 107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245" y="3132"/>
              <a:ext cx="6226" cy="45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活动流程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1033" y="567000"/>
            <a:ext cx="10909935" cy="57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摄图网_401886590_春（非企业商用）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5100" y="1279525"/>
            <a:ext cx="413385" cy="427355"/>
          </a:xfrm>
          <a:prstGeom prst="rect">
            <a:avLst/>
          </a:prstGeom>
        </p:spPr>
      </p:pic>
      <p:sp>
        <p:nvSpPr>
          <p:cNvPr id="2" name="标题 2"/>
          <p:cNvSpPr>
            <a:spLocks noGrp="1"/>
          </p:cNvSpPr>
          <p:nvPr/>
        </p:nvSpPr>
        <p:spPr>
          <a:xfrm>
            <a:off x="1848485" y="1292225"/>
            <a:ext cx="4692650" cy="442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年•俗</a:t>
            </a:r>
            <a:r>
              <a:rPr lang="en-US" altLang="zh-CN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 | </a:t>
            </a:r>
            <a:r>
              <a:rPr lang="zh-CN" altLang="en-US" sz="2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民俗体验二：包饺子</a:t>
            </a:r>
          </a:p>
        </p:txBody>
      </p:sp>
      <p:sp>
        <p:nvSpPr>
          <p:cNvPr id="7" name="标题 2"/>
          <p:cNvSpPr>
            <a:spLocks noGrp="1"/>
          </p:cNvSpPr>
          <p:nvPr/>
        </p:nvSpPr>
        <p:spPr>
          <a:xfrm>
            <a:off x="1518285" y="5121910"/>
            <a:ext cx="8965565" cy="442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提前准备好饺子馅料和饺子皮，让员工现场学习包饺子，最后每桌为一组进行包饺子比赛，在</a:t>
            </a:r>
            <a:r>
              <a:rPr lang="en-US" altLang="zh-CN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60</a:t>
            </a: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秒内，</a:t>
            </a: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包</a:t>
            </a: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饺子数量最多的获胜，赢取游戏礼品，每组包的饺子现场煮熟各自食用品尝。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69390" y="1912620"/>
            <a:ext cx="9062720" cy="3030855"/>
            <a:chOff x="2391" y="3131"/>
            <a:chExt cx="13558" cy="4534"/>
          </a:xfrm>
        </p:grpSpPr>
        <p:pic>
          <p:nvPicPr>
            <p:cNvPr id="110" name="图片 10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47" y="3131"/>
              <a:ext cx="6803" cy="45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1" name="图片 1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91" y="3131"/>
              <a:ext cx="6756" cy="45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活动流程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1033" y="567000"/>
            <a:ext cx="10909935" cy="57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摄图网_401886590_春（非企业商用）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5100" y="1279525"/>
            <a:ext cx="413385" cy="427355"/>
          </a:xfrm>
          <a:prstGeom prst="rect">
            <a:avLst/>
          </a:prstGeom>
        </p:spPr>
      </p:pic>
      <p:sp>
        <p:nvSpPr>
          <p:cNvPr id="2" name="标题 2"/>
          <p:cNvSpPr>
            <a:spLocks noGrp="1"/>
          </p:cNvSpPr>
          <p:nvPr/>
        </p:nvSpPr>
        <p:spPr>
          <a:xfrm>
            <a:off x="1848485" y="1292225"/>
            <a:ext cx="4692650" cy="442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年•趣</a:t>
            </a:r>
            <a:r>
              <a:rPr lang="en-US" altLang="zh-CN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 | </a:t>
            </a:r>
            <a:r>
              <a:rPr lang="zh-CN" altLang="en-US" sz="2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员工自助餐</a:t>
            </a:r>
          </a:p>
        </p:txBody>
      </p:sp>
      <p:sp>
        <p:nvSpPr>
          <p:cNvPr id="7" name="标题 2"/>
          <p:cNvSpPr>
            <a:spLocks noGrp="1"/>
          </p:cNvSpPr>
          <p:nvPr/>
        </p:nvSpPr>
        <p:spPr>
          <a:xfrm>
            <a:off x="1518285" y="5121910"/>
            <a:ext cx="9215755" cy="442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民俗体验结束后，安排员工自助用餐，现场准备各种美食供来宾享用。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454817" y="1915128"/>
            <a:ext cx="9101122" cy="3026096"/>
            <a:chOff x="2261" y="3530"/>
            <a:chExt cx="13640" cy="4535"/>
          </a:xfrm>
        </p:grpSpPr>
        <p:pic>
          <p:nvPicPr>
            <p:cNvPr id="3" name="图片 2" descr="902418748306096255.webp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102" y="3530"/>
              <a:ext cx="6799" cy="4535"/>
            </a:xfrm>
            <a:prstGeom prst="rect">
              <a:avLst/>
            </a:prstGeom>
          </p:spPr>
        </p:pic>
        <p:pic>
          <p:nvPicPr>
            <p:cNvPr id="4" name="图片 3" descr="903730302463901743.web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61" y="3530"/>
              <a:ext cx="6814" cy="45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活动流程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1033" y="567000"/>
            <a:ext cx="10909935" cy="57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摄图网_401886590_春（非企业商用）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5100" y="1279525"/>
            <a:ext cx="413385" cy="427355"/>
          </a:xfrm>
          <a:prstGeom prst="rect">
            <a:avLst/>
          </a:prstGeom>
        </p:spPr>
      </p:pic>
      <p:sp>
        <p:nvSpPr>
          <p:cNvPr id="2" name="标题 2"/>
          <p:cNvSpPr>
            <a:spLocks noGrp="1"/>
          </p:cNvSpPr>
          <p:nvPr/>
        </p:nvSpPr>
        <p:spPr>
          <a:xfrm>
            <a:off x="1848485" y="1292225"/>
            <a:ext cx="4692650" cy="442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年•趣</a:t>
            </a:r>
            <a:r>
              <a:rPr lang="en-US" altLang="zh-CN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 | </a:t>
            </a:r>
            <a:r>
              <a:rPr lang="zh-CN" altLang="en-US" sz="2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互动游戏推荐：富贵逼人</a:t>
            </a:r>
          </a:p>
        </p:txBody>
      </p:sp>
      <p:sp>
        <p:nvSpPr>
          <p:cNvPr id="7" name="标题 2"/>
          <p:cNvSpPr>
            <a:spLocks noGrp="1"/>
          </p:cNvSpPr>
          <p:nvPr/>
        </p:nvSpPr>
        <p:spPr>
          <a:xfrm>
            <a:off x="1518285" y="5121910"/>
            <a:ext cx="8965565" cy="442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游戏道具：点钞券（具体金额只能主持人知道）</a:t>
            </a:r>
          </a:p>
          <a:p>
            <a:pPr algn="l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游戏规则：在规定时间内，参赛人员用最快的方式数钞票，正确说出总数的则获胜，领取游戏奖品，其他人获参与奖。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486218" y="1930400"/>
            <a:ext cx="9219565" cy="2937510"/>
            <a:chOff x="2391" y="3132"/>
            <a:chExt cx="14231" cy="4534"/>
          </a:xfrm>
        </p:grpSpPr>
        <p:pic>
          <p:nvPicPr>
            <p:cNvPr id="113" name="图片 1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1" y="3132"/>
              <a:ext cx="7208" cy="45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4" name="图片 113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636" y="3132"/>
              <a:ext cx="6987" cy="45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活动流程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1033" y="567000"/>
            <a:ext cx="10909935" cy="57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摄图网_401886590_春（非企业商用）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5100" y="1279525"/>
            <a:ext cx="413385" cy="427355"/>
          </a:xfrm>
          <a:prstGeom prst="rect">
            <a:avLst/>
          </a:prstGeom>
        </p:spPr>
      </p:pic>
      <p:sp>
        <p:nvSpPr>
          <p:cNvPr id="2" name="标题 2"/>
          <p:cNvSpPr>
            <a:spLocks noGrp="1"/>
          </p:cNvSpPr>
          <p:nvPr/>
        </p:nvSpPr>
        <p:spPr>
          <a:xfrm>
            <a:off x="1848485" y="1292225"/>
            <a:ext cx="4692650" cy="442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年•趣</a:t>
            </a:r>
            <a:r>
              <a:rPr lang="en-US" altLang="zh-CN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 | </a:t>
            </a:r>
            <a:r>
              <a:rPr lang="zh-CN" altLang="en-US" sz="2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互动游戏推荐：拔得头筹</a:t>
            </a:r>
          </a:p>
        </p:txBody>
      </p:sp>
      <p:sp>
        <p:nvSpPr>
          <p:cNvPr id="7" name="标题 2"/>
          <p:cNvSpPr>
            <a:spLocks noGrp="1"/>
          </p:cNvSpPr>
          <p:nvPr/>
        </p:nvSpPr>
        <p:spPr>
          <a:xfrm>
            <a:off x="1518285" y="5121910"/>
            <a:ext cx="8965565" cy="76962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游戏道具：拔河绳子、红线</a:t>
            </a:r>
          </a:p>
          <a:p>
            <a:pPr algn="l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游戏规则：分组进行，每组</a:t>
            </a:r>
            <a:r>
              <a:rPr lang="en-US" altLang="zh-CN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5</a:t>
            </a: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人，员工自行组队参与，两边各设置红线，主持人喊开始后，两队同时用力拉绳，当一组将绳子拉过自己的红线即获胜，赢取游戏奖品，另一组获参与奖。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544003" y="1855470"/>
            <a:ext cx="9103995" cy="3054350"/>
            <a:chOff x="2172" y="3132"/>
            <a:chExt cx="13514" cy="4534"/>
          </a:xfrm>
        </p:grpSpPr>
        <p:pic>
          <p:nvPicPr>
            <p:cNvPr id="3" name="图片 2" descr="946547724797739181.webp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172" y="3132"/>
              <a:ext cx="6686" cy="4535"/>
            </a:xfrm>
            <a:prstGeom prst="rect">
              <a:avLst/>
            </a:prstGeom>
          </p:spPr>
        </p:pic>
        <p:pic>
          <p:nvPicPr>
            <p:cNvPr id="4" name="图片 3" descr="912764293728829455.webp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888" y="3132"/>
              <a:ext cx="6799" cy="45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活动流程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1033" y="567000"/>
            <a:ext cx="10909935" cy="57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摄图网_401886590_春（非企业商用）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5100" y="1279525"/>
            <a:ext cx="413385" cy="427355"/>
          </a:xfrm>
          <a:prstGeom prst="rect">
            <a:avLst/>
          </a:prstGeom>
        </p:spPr>
      </p:pic>
      <p:sp>
        <p:nvSpPr>
          <p:cNvPr id="2" name="标题 2"/>
          <p:cNvSpPr>
            <a:spLocks noGrp="1"/>
          </p:cNvSpPr>
          <p:nvPr/>
        </p:nvSpPr>
        <p:spPr>
          <a:xfrm>
            <a:off x="1848485" y="1292225"/>
            <a:ext cx="4692650" cy="442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年•趣</a:t>
            </a:r>
            <a:r>
              <a:rPr lang="en-US" altLang="zh-CN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 | </a:t>
            </a:r>
            <a:r>
              <a:rPr lang="zh-CN" altLang="en-US" sz="2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互动游戏推荐：欢闹新年</a:t>
            </a:r>
          </a:p>
        </p:txBody>
      </p:sp>
      <p:sp>
        <p:nvSpPr>
          <p:cNvPr id="7" name="标题 2"/>
          <p:cNvSpPr>
            <a:spLocks noGrp="1"/>
          </p:cNvSpPr>
          <p:nvPr/>
        </p:nvSpPr>
        <p:spPr>
          <a:xfrm>
            <a:off x="1518285" y="5121910"/>
            <a:ext cx="8965565" cy="442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游戏道具：脚踩打气筒、护目镜、头盔、气球</a:t>
            </a:r>
          </a:p>
          <a:p>
            <a:pPr algn="l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游戏规则：同时邀请</a:t>
            </a:r>
            <a:r>
              <a:rPr lang="en-US" altLang="zh-CN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2</a:t>
            </a: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名嘉宾参与游戏，嘉宾脚踩打气筒为头顶气球充气，直至将气球吹爆，最先完成爆破任务的获胜，赢取游戏奖品，另一人获得参与奖。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616710" y="1844040"/>
            <a:ext cx="8958580" cy="3034665"/>
            <a:chOff x="2055" y="3088"/>
            <a:chExt cx="13389" cy="4535"/>
          </a:xfrm>
        </p:grpSpPr>
        <p:pic>
          <p:nvPicPr>
            <p:cNvPr id="3" name="图片 2" descr="webp.webp (17)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055" y="3089"/>
              <a:ext cx="5947" cy="4535"/>
            </a:xfrm>
            <a:prstGeom prst="rect">
              <a:avLst/>
            </a:prstGeom>
          </p:spPr>
        </p:pic>
        <p:pic>
          <p:nvPicPr>
            <p:cNvPr id="115" name="图片 1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118" y="3088"/>
              <a:ext cx="7326" cy="45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活动流程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1033" y="567000"/>
            <a:ext cx="10909935" cy="57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摄图网_401886590_春（非企业商用）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5100" y="1279525"/>
            <a:ext cx="413385" cy="427355"/>
          </a:xfrm>
          <a:prstGeom prst="rect">
            <a:avLst/>
          </a:prstGeom>
        </p:spPr>
      </p:pic>
      <p:sp>
        <p:nvSpPr>
          <p:cNvPr id="2" name="标题 2"/>
          <p:cNvSpPr>
            <a:spLocks noGrp="1"/>
          </p:cNvSpPr>
          <p:nvPr/>
        </p:nvSpPr>
        <p:spPr>
          <a:xfrm>
            <a:off x="1848485" y="1292225"/>
            <a:ext cx="4692650" cy="442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年•趣</a:t>
            </a:r>
            <a:r>
              <a:rPr lang="en-US" altLang="zh-CN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 | </a:t>
            </a:r>
            <a:r>
              <a:rPr lang="zh-CN" altLang="en-US" sz="2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互动游戏推荐：踢出精彩</a:t>
            </a:r>
          </a:p>
        </p:txBody>
      </p:sp>
      <p:sp>
        <p:nvSpPr>
          <p:cNvPr id="7" name="标题 2"/>
          <p:cNvSpPr>
            <a:spLocks noGrp="1"/>
          </p:cNvSpPr>
          <p:nvPr/>
        </p:nvSpPr>
        <p:spPr>
          <a:xfrm>
            <a:off x="1518285" y="5121910"/>
            <a:ext cx="8965565" cy="7715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游戏道具：毽子</a:t>
            </a:r>
          </a:p>
          <a:p>
            <a:pPr algn="l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游戏规则：同时邀请</a:t>
            </a:r>
            <a:r>
              <a:rPr lang="en-US" altLang="zh-CN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2</a:t>
            </a: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名嘉宾参与游戏，嘉宾单脚踢毽子，连续踢毽子数量较多的获胜，赢取游戏奖品，另一人获参与奖。</a:t>
            </a:r>
          </a:p>
        </p:txBody>
      </p:sp>
      <p:pic>
        <p:nvPicPr>
          <p:cNvPr id="104" name="图片 1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885" y="1961515"/>
            <a:ext cx="4320000" cy="288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5" name="图片 10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0590" y="1961515"/>
            <a:ext cx="4337349" cy="2880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活动流程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1033" y="567000"/>
            <a:ext cx="10909935" cy="57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摄图网_401886590_春（非企业商用）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5100" y="1279525"/>
            <a:ext cx="413385" cy="427355"/>
          </a:xfrm>
          <a:prstGeom prst="rect">
            <a:avLst/>
          </a:prstGeom>
        </p:spPr>
      </p:pic>
      <p:sp>
        <p:nvSpPr>
          <p:cNvPr id="2" name="标题 2"/>
          <p:cNvSpPr>
            <a:spLocks noGrp="1"/>
          </p:cNvSpPr>
          <p:nvPr/>
        </p:nvSpPr>
        <p:spPr>
          <a:xfrm>
            <a:off x="1848485" y="1292225"/>
            <a:ext cx="4692650" cy="442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年•趣</a:t>
            </a:r>
            <a:r>
              <a:rPr lang="en-US" altLang="zh-CN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 | </a:t>
            </a:r>
            <a:r>
              <a:rPr lang="zh-CN" altLang="en-US" sz="2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互动游戏推荐：翻花绳</a:t>
            </a:r>
          </a:p>
        </p:txBody>
      </p:sp>
      <p:sp>
        <p:nvSpPr>
          <p:cNvPr id="7" name="标题 2"/>
          <p:cNvSpPr>
            <a:spLocks noGrp="1"/>
          </p:cNvSpPr>
          <p:nvPr/>
        </p:nvSpPr>
        <p:spPr>
          <a:xfrm>
            <a:off x="1518285" y="5121910"/>
            <a:ext cx="8965565" cy="7467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游戏道具：红绳子</a:t>
            </a:r>
          </a:p>
          <a:p>
            <a:pPr algn="l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游戏规则：两人一组，参与游戏，两组同时进行比赛；按解开花绳次数多的为获胜，赢取游戏奖品，另一组获参与奖。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1518285" y="1833245"/>
            <a:ext cx="9135745" cy="2961640"/>
            <a:chOff x="2391" y="3017"/>
            <a:chExt cx="13987" cy="4534"/>
          </a:xfrm>
        </p:grpSpPr>
        <p:pic>
          <p:nvPicPr>
            <p:cNvPr id="106" name="图片 10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1" y="3017"/>
              <a:ext cx="7297" cy="45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7" name="图片 106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788" y="3017"/>
              <a:ext cx="6591" cy="45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任意多边形 37"/>
          <p:cNvSpPr/>
          <p:nvPr/>
        </p:nvSpPr>
        <p:spPr>
          <a:xfrm>
            <a:off x="3597910" y="4472305"/>
            <a:ext cx="9886950" cy="4086225"/>
          </a:xfrm>
          <a:custGeom>
            <a:avLst/>
            <a:gdLst>
              <a:gd name="connisteX0" fmla="*/ 553927 w 9886765"/>
              <a:gd name="connsiteY0" fmla="*/ 2346078 h 4086013"/>
              <a:gd name="connisteX1" fmla="*/ 3170127 w 9886765"/>
              <a:gd name="connsiteY1" fmla="*/ 1825378 h 4086013"/>
              <a:gd name="connisteX2" fmla="*/ 4617927 w 9886765"/>
              <a:gd name="connsiteY2" fmla="*/ 783978 h 4086013"/>
              <a:gd name="connisteX3" fmla="*/ 7246827 w 9886765"/>
              <a:gd name="connsiteY3" fmla="*/ 999878 h 4086013"/>
              <a:gd name="connisteX4" fmla="*/ 9278827 w 9886765"/>
              <a:gd name="connsiteY4" fmla="*/ 85478 h 4086013"/>
              <a:gd name="connisteX5" fmla="*/ 9812227 w 9886765"/>
              <a:gd name="connsiteY5" fmla="*/ 3044578 h 4086013"/>
              <a:gd name="connisteX6" fmla="*/ 8262827 w 9886765"/>
              <a:gd name="connsiteY6" fmla="*/ 3743078 h 4086013"/>
              <a:gd name="connisteX7" fmla="*/ 3970227 w 9886765"/>
              <a:gd name="connsiteY7" fmla="*/ 4085978 h 4086013"/>
              <a:gd name="connisteX8" fmla="*/ 401527 w 9886765"/>
              <a:gd name="connsiteY8" fmla="*/ 3730378 h 4086013"/>
              <a:gd name="connisteX9" fmla="*/ 553927 w 9886765"/>
              <a:gd name="connsiteY9" fmla="*/ 2346078 h 4086013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  <a:cxn ang="0">
                <a:pos x="connisteX9" y="connsiteY9"/>
              </a:cxn>
            </a:cxnLst>
            <a:rect l="l" t="t" r="r" b="b"/>
            <a:pathLst>
              <a:path w="9886766" h="4086013">
                <a:moveTo>
                  <a:pt x="553928" y="2346079"/>
                </a:moveTo>
                <a:cubicBezTo>
                  <a:pt x="1107648" y="1965079"/>
                  <a:pt x="2357328" y="2137799"/>
                  <a:pt x="3170128" y="1825379"/>
                </a:cubicBezTo>
                <a:cubicBezTo>
                  <a:pt x="3982928" y="1512959"/>
                  <a:pt x="3802588" y="949079"/>
                  <a:pt x="4617928" y="783979"/>
                </a:cubicBezTo>
                <a:cubicBezTo>
                  <a:pt x="5433268" y="618879"/>
                  <a:pt x="6314648" y="1139579"/>
                  <a:pt x="7246828" y="999879"/>
                </a:cubicBezTo>
                <a:cubicBezTo>
                  <a:pt x="8179008" y="860179"/>
                  <a:pt x="8765748" y="-323461"/>
                  <a:pt x="9278828" y="85479"/>
                </a:cubicBezTo>
                <a:cubicBezTo>
                  <a:pt x="9791908" y="494419"/>
                  <a:pt x="10015428" y="2313059"/>
                  <a:pt x="9812228" y="3044579"/>
                </a:cubicBezTo>
                <a:cubicBezTo>
                  <a:pt x="9609028" y="3776099"/>
                  <a:pt x="9431228" y="3534799"/>
                  <a:pt x="8262828" y="3743079"/>
                </a:cubicBezTo>
                <a:cubicBezTo>
                  <a:pt x="7094428" y="3951359"/>
                  <a:pt x="5542488" y="4088519"/>
                  <a:pt x="3970228" y="4085979"/>
                </a:cubicBezTo>
                <a:cubicBezTo>
                  <a:pt x="2397968" y="4083439"/>
                  <a:pt x="1084788" y="4078359"/>
                  <a:pt x="401528" y="3730379"/>
                </a:cubicBezTo>
                <a:cubicBezTo>
                  <a:pt x="-281732" y="3382399"/>
                  <a:pt x="208" y="2727079"/>
                  <a:pt x="553928" y="2346079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Overflow="overflow" horzOverflow="overflow" vert="horz" wrap="square" numCol="1" spcCol="0" rtlCol="0" fromWordArt="0" anchor="ctr" anchorCtr="0" forceAA="0" compatLnSpc="1">
            <a:noAutofit/>
          </a:bodyPr>
          <a:lstStyle/>
          <a:p>
            <a:pPr lvl="0" algn="ctr">
              <a:buClrTx/>
              <a:buSzTx/>
              <a:buFontTx/>
            </a:pPr>
            <a:endParaRPr lang="zh-CN" altLang="en-US">
              <a:sym typeface="+mn-ea"/>
            </a:endParaRPr>
          </a:p>
        </p:txBody>
      </p:sp>
      <p:sp>
        <p:nvSpPr>
          <p:cNvPr id="7" name="标题 2"/>
          <p:cNvSpPr>
            <a:spLocks noGrp="1"/>
          </p:cNvSpPr>
          <p:nvPr>
            <p:ph type="title"/>
          </p:nvPr>
        </p:nvSpPr>
        <p:spPr>
          <a:xfrm>
            <a:off x="4085908" y="396240"/>
            <a:ext cx="4018915" cy="582295"/>
          </a:xfr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lnSpc>
                <a:spcPct val="100000"/>
              </a:lnSpc>
              <a:buClrTx/>
              <a:buSzTx/>
              <a:buFontTx/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活动概述</a:t>
            </a:r>
          </a:p>
        </p:txBody>
      </p:sp>
      <p:sp>
        <p:nvSpPr>
          <p:cNvPr id="18" name="Title 1"/>
          <p:cNvSpPr txBox="1"/>
          <p:nvPr/>
        </p:nvSpPr>
        <p:spPr bwMode="auto">
          <a:xfrm>
            <a:off x="1791018" y="4016375"/>
            <a:ext cx="1763395" cy="88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lvl1pPr algn="l" defTabSz="1062355" rtl="0" eaLnBrk="1" fontAlgn="base" hangingPunct="1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VWAG TheSans" panose="020B0502050302020203" pitchFamily="34" charset="0"/>
                <a:ea typeface="+mj-ea"/>
                <a:cs typeface="+mj-cs"/>
              </a:defRPr>
            </a:lvl1pPr>
            <a:lvl2pPr algn="l" defTabSz="1062355" rtl="0" eaLnBrk="1" fontAlgn="base" hangingPunct="1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algn="l" defTabSz="1062355" rtl="0" eaLnBrk="1" fontAlgn="base" hangingPunct="1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algn="l" defTabSz="1062355" rtl="0" eaLnBrk="1" fontAlgn="base" hangingPunct="1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algn="l" defTabSz="1062355" rtl="0" eaLnBrk="1" fontAlgn="base" hangingPunct="1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506730" algn="l" defTabSz="1062355" rtl="0" eaLnBrk="1" fontAlgn="base" hangingPunct="1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1012825" algn="l" defTabSz="1062355" rtl="0" eaLnBrk="1" fontAlgn="base" hangingPunct="1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1519555" algn="l" defTabSz="1062355" rtl="0" eaLnBrk="1" fontAlgn="base" hangingPunct="1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2025650" algn="l" defTabSz="1062355" rtl="0" eaLnBrk="1" fontAlgn="base" hangingPunct="1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sz="1800" kern="0" dirty="0">
                <a:solidFill>
                  <a:schemeClr val="bg1"/>
                </a:solidFill>
                <a:latin typeface="Garamond" panose="02020404030301010803" charset="0"/>
                <a:cs typeface="Garamond" panose="02020404030301010803" charset="0"/>
              </a:rPr>
              <a:t>Date: </a:t>
            </a:r>
          </a:p>
          <a:p>
            <a:pPr algn="ctr"/>
            <a:r>
              <a:rPr lang="en-US" sz="1400" b="0" kern="0" dirty="0">
                <a:solidFill>
                  <a:schemeClr val="bg1"/>
                </a:solidFill>
                <a:latin typeface="Garamond" panose="02020404030301010803" charset="0"/>
                <a:cs typeface="Garamond" panose="02020404030301010803" charset="0"/>
              </a:rPr>
              <a:t>2023.1.21</a:t>
            </a:r>
          </a:p>
          <a:p>
            <a:pPr algn="ctr"/>
            <a:r>
              <a:rPr lang="en-US" sz="1400" b="0" kern="0" dirty="0">
                <a:solidFill>
                  <a:schemeClr val="bg1"/>
                </a:solidFill>
                <a:latin typeface="Garamond" panose="02020404030301010803" charset="0"/>
                <a:cs typeface="Garamond" panose="02020404030301010803" charset="0"/>
              </a:rPr>
              <a:t>17:00</a:t>
            </a:r>
            <a:r>
              <a:rPr lang="en-US" altLang="zh-CN" sz="1400" b="0" kern="0" dirty="0">
                <a:solidFill>
                  <a:schemeClr val="bg1"/>
                </a:solidFill>
                <a:latin typeface="Garamond" panose="02020404030301010803" charset="0"/>
                <a:cs typeface="Garamond" panose="02020404030301010803" charset="0"/>
              </a:rPr>
              <a:t>-21:00</a:t>
            </a:r>
          </a:p>
        </p:txBody>
      </p:sp>
      <p:sp>
        <p:nvSpPr>
          <p:cNvPr id="20" name="Title 1"/>
          <p:cNvSpPr txBox="1"/>
          <p:nvPr/>
        </p:nvSpPr>
        <p:spPr bwMode="auto">
          <a:xfrm>
            <a:off x="3566795" y="4016375"/>
            <a:ext cx="2876550" cy="804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defPPr>
              <a:defRPr lang="de-DE"/>
            </a:defPPr>
            <a:lvl1pPr defTabSz="1062355" eaLnBrk="1" hangingPunct="1">
              <a:spcBef>
                <a:spcPct val="0"/>
              </a:spcBef>
              <a:defRPr sz="1800" b="1" kern="0">
                <a:solidFill>
                  <a:srgbClr val="003300"/>
                </a:solidFill>
                <a:latin typeface="Calibri" panose="020F0502020204030204" charset="0"/>
                <a:ea typeface="+mj-ea"/>
                <a:cs typeface="Calibri" panose="020F0502020204030204" charset="0"/>
              </a:defRPr>
            </a:lvl1pPr>
            <a:lvl2pPr defTabSz="1062355" eaLnBrk="1" hangingPunct="1">
              <a:spcBef>
                <a:spcPct val="0"/>
              </a:spcBef>
              <a:defRPr sz="2215" b="1">
                <a:solidFill>
                  <a:schemeClr val="tx2"/>
                </a:solidFill>
              </a:defRPr>
            </a:lvl2pPr>
            <a:lvl3pPr defTabSz="1062355" eaLnBrk="1" hangingPunct="1">
              <a:spcBef>
                <a:spcPct val="0"/>
              </a:spcBef>
              <a:defRPr sz="2215" b="1">
                <a:solidFill>
                  <a:schemeClr val="tx2"/>
                </a:solidFill>
              </a:defRPr>
            </a:lvl3pPr>
            <a:lvl4pPr defTabSz="1062355" eaLnBrk="1" hangingPunct="1">
              <a:spcBef>
                <a:spcPct val="0"/>
              </a:spcBef>
              <a:defRPr sz="2215" b="1">
                <a:solidFill>
                  <a:schemeClr val="tx2"/>
                </a:solidFill>
              </a:defRPr>
            </a:lvl4pPr>
            <a:lvl5pPr defTabSz="1062355" eaLnBrk="1" hangingPunct="1">
              <a:spcBef>
                <a:spcPct val="0"/>
              </a:spcBef>
              <a:defRPr sz="2215" b="1">
                <a:solidFill>
                  <a:schemeClr val="tx2"/>
                </a:solidFill>
              </a:defRPr>
            </a:lvl5pPr>
            <a:lvl6pPr marL="506730" defTabSz="1062355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</a:defRPr>
            </a:lvl6pPr>
            <a:lvl7pPr marL="1012825" defTabSz="1062355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</a:defRPr>
            </a:lvl7pPr>
            <a:lvl8pPr marL="1519555" defTabSz="1062355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</a:defRPr>
            </a:lvl8pPr>
            <a:lvl9pPr marL="2025650" defTabSz="1062355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charset="0"/>
                <a:cs typeface="Garamond" panose="02020404030301010803" charset="0"/>
              </a:rPr>
              <a:t>Place:</a:t>
            </a:r>
          </a:p>
          <a:p>
            <a:pPr algn="ctr"/>
            <a:r>
              <a:rPr lang="en-US" dirty="0">
                <a:solidFill>
                  <a:schemeClr val="bg1"/>
                </a:solidFill>
                <a:latin typeface="Garamond" panose="02020404030301010803" charset="0"/>
                <a:cs typeface="Garamond" panose="02020404030301010803" charset="0"/>
              </a:rPr>
              <a:t> </a:t>
            </a:r>
            <a:r>
              <a:rPr lang="en-US" sz="1400" b="0" dirty="0">
                <a:solidFill>
                  <a:schemeClr val="bg1"/>
                </a:solidFill>
                <a:latin typeface="Garamond" panose="02020404030301010803" charset="0"/>
                <a:cs typeface="Garamond" panose="02020404030301010803" charset="0"/>
              </a:rPr>
              <a:t>R&amp;D Canteen</a:t>
            </a:r>
          </a:p>
          <a:p>
            <a:pPr algn="ctr"/>
            <a:r>
              <a:rPr lang="zh-CN" altLang="en-US" sz="1400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Garamond" panose="02020404030301010803" charset="0"/>
              </a:rPr>
              <a:t>公司食堂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631315" y="1896745"/>
            <a:ext cx="2082800" cy="2159000"/>
            <a:chOff x="2649" y="3287"/>
            <a:chExt cx="3280" cy="3400"/>
          </a:xfrm>
        </p:grpSpPr>
        <p:pic>
          <p:nvPicPr>
            <p:cNvPr id="6" name="图片 5" descr="33"/>
            <p:cNvPicPr>
              <a:picLocks noChangeAspect="1"/>
            </p:cNvPicPr>
            <p:nvPr/>
          </p:nvPicPr>
          <p:blipFill>
            <a:blip r:embed="rId2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2649" y="3287"/>
              <a:ext cx="3280" cy="3400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3341" y="4027"/>
              <a:ext cx="1958" cy="195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>
                  <a:alpha val="0"/>
                </a:srgbClr>
              </a:solidFill>
            </a:ln>
            <a:effectLst>
              <a:outerShdw blurRad="114300" sx="119000" sy="119000" algn="ctr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9" name="图片 8" descr="时间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38" y="4524"/>
              <a:ext cx="964" cy="964"/>
            </a:xfrm>
            <a:prstGeom prst="rect">
              <a:avLst/>
            </a:prstGeom>
          </p:spPr>
        </p:pic>
      </p:grpSp>
      <p:grpSp>
        <p:nvGrpSpPr>
          <p:cNvPr id="23" name="组合 22"/>
          <p:cNvGrpSpPr/>
          <p:nvPr/>
        </p:nvGrpSpPr>
        <p:grpSpPr>
          <a:xfrm>
            <a:off x="3963670" y="1896745"/>
            <a:ext cx="2082800" cy="2159000"/>
            <a:chOff x="6182" y="3287"/>
            <a:chExt cx="3280" cy="3400"/>
          </a:xfrm>
        </p:grpSpPr>
        <p:pic>
          <p:nvPicPr>
            <p:cNvPr id="15" name="图片 14" descr="33"/>
            <p:cNvPicPr>
              <a:picLocks noChangeAspect="1"/>
            </p:cNvPicPr>
            <p:nvPr/>
          </p:nvPicPr>
          <p:blipFill>
            <a:blip r:embed="rId2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6182" y="3287"/>
              <a:ext cx="3280" cy="3400"/>
            </a:xfrm>
            <a:prstGeom prst="rect">
              <a:avLst/>
            </a:prstGeom>
          </p:spPr>
        </p:pic>
        <p:sp>
          <p:nvSpPr>
            <p:cNvPr id="16" name="椭圆 15"/>
            <p:cNvSpPr/>
            <p:nvPr/>
          </p:nvSpPr>
          <p:spPr>
            <a:xfrm>
              <a:off x="6874" y="4027"/>
              <a:ext cx="1958" cy="195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>
                  <a:alpha val="0"/>
                </a:srgbClr>
              </a:solidFill>
            </a:ln>
            <a:effectLst>
              <a:outerShdw blurRad="114300" sx="119000" sy="119000" algn="ctr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0" name="图片 9" descr="地点1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371" y="4524"/>
              <a:ext cx="964" cy="964"/>
            </a:xfrm>
            <a:prstGeom prst="rect">
              <a:avLst/>
            </a:prstGeom>
          </p:spPr>
        </p:pic>
      </p:grpSp>
      <p:sp>
        <p:nvSpPr>
          <p:cNvPr id="21" name="Title 1"/>
          <p:cNvSpPr txBox="1"/>
          <p:nvPr/>
        </p:nvSpPr>
        <p:spPr bwMode="auto">
          <a:xfrm>
            <a:off x="6329998" y="4016375"/>
            <a:ext cx="2014855" cy="675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defPPr>
              <a:defRPr lang="de-DE"/>
            </a:defPPr>
            <a:lvl1pPr defTabSz="1062355" eaLnBrk="1" hangingPunct="1">
              <a:spcBef>
                <a:spcPct val="0"/>
              </a:spcBef>
              <a:defRPr sz="1800" b="1" kern="0">
                <a:solidFill>
                  <a:srgbClr val="003300"/>
                </a:solidFill>
                <a:latin typeface="Calibri" panose="020F0502020204030204" charset="0"/>
                <a:ea typeface="+mj-ea"/>
                <a:cs typeface="Calibri" panose="020F0502020204030204" charset="0"/>
              </a:defRPr>
            </a:lvl1pPr>
            <a:lvl2pPr defTabSz="1062355" eaLnBrk="1" hangingPunct="1">
              <a:spcBef>
                <a:spcPct val="0"/>
              </a:spcBef>
              <a:defRPr sz="2215" b="1">
                <a:solidFill>
                  <a:schemeClr val="tx2"/>
                </a:solidFill>
              </a:defRPr>
            </a:lvl2pPr>
            <a:lvl3pPr defTabSz="1062355" eaLnBrk="1" hangingPunct="1">
              <a:spcBef>
                <a:spcPct val="0"/>
              </a:spcBef>
              <a:defRPr sz="2215" b="1">
                <a:solidFill>
                  <a:schemeClr val="tx2"/>
                </a:solidFill>
              </a:defRPr>
            </a:lvl3pPr>
            <a:lvl4pPr defTabSz="1062355" eaLnBrk="1" hangingPunct="1">
              <a:spcBef>
                <a:spcPct val="0"/>
              </a:spcBef>
              <a:defRPr sz="2215" b="1">
                <a:solidFill>
                  <a:schemeClr val="tx2"/>
                </a:solidFill>
              </a:defRPr>
            </a:lvl4pPr>
            <a:lvl5pPr defTabSz="1062355" eaLnBrk="1" hangingPunct="1">
              <a:spcBef>
                <a:spcPct val="0"/>
              </a:spcBef>
              <a:defRPr sz="2215" b="1">
                <a:solidFill>
                  <a:schemeClr val="tx2"/>
                </a:solidFill>
              </a:defRPr>
            </a:lvl5pPr>
            <a:lvl6pPr marL="506730" defTabSz="1062355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</a:defRPr>
            </a:lvl6pPr>
            <a:lvl7pPr marL="1012825" defTabSz="1062355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</a:defRPr>
            </a:lvl7pPr>
            <a:lvl8pPr marL="1519555" defTabSz="1062355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</a:defRPr>
            </a:lvl8pPr>
            <a:lvl9pPr marL="2025650" defTabSz="1062355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Garamond" panose="02020404030301010803" charset="0"/>
                <a:cs typeface="Garamond" panose="02020404030301010803" charset="0"/>
              </a:rPr>
              <a:t>Participants:</a:t>
            </a:r>
          </a:p>
          <a:p>
            <a:pPr algn="ctr"/>
            <a:r>
              <a:rPr lang="en-US" altLang="zh-CN" sz="1400" b="0" dirty="0">
                <a:solidFill>
                  <a:schemeClr val="bg1"/>
                </a:solidFill>
                <a:latin typeface="Garamond" panose="02020404030301010803" charset="0"/>
                <a:cs typeface="Garamond" panose="02020404030301010803" charset="0"/>
              </a:rPr>
              <a:t>800-1500</a:t>
            </a:r>
            <a:r>
              <a:rPr lang="zh-CN" altLang="en-US" sz="1400" b="0" dirty="0">
                <a:solidFill>
                  <a:schemeClr val="bg1"/>
                </a:solidFill>
                <a:latin typeface="Garamond" panose="02020404030301010803" charset="0"/>
                <a:cs typeface="Garamond" panose="02020404030301010803" charset="0"/>
              </a:rPr>
              <a:t>人 </a:t>
            </a:r>
          </a:p>
          <a:p>
            <a:pPr algn="ctr"/>
            <a:r>
              <a:rPr lang="zh-CN" altLang="en-US" sz="1400" b="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Garamond" panose="02020404030301010803" charset="0"/>
              </a:rPr>
              <a:t>（待定）</a:t>
            </a:r>
            <a:endParaRPr lang="zh-CN" altLang="en-US" sz="1400" b="0" dirty="0">
              <a:solidFill>
                <a:schemeClr val="bg1"/>
              </a:solidFill>
              <a:latin typeface="Garamond" panose="02020404030301010803" charset="0"/>
              <a:cs typeface="Garamond" panose="02020404030301010803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6296025" y="1896745"/>
            <a:ext cx="2082800" cy="2159000"/>
            <a:chOff x="9715" y="3287"/>
            <a:chExt cx="3280" cy="3400"/>
          </a:xfrm>
        </p:grpSpPr>
        <p:pic>
          <p:nvPicPr>
            <p:cNvPr id="19" name="图片 18" descr="33"/>
            <p:cNvPicPr>
              <a:picLocks noChangeAspect="1"/>
            </p:cNvPicPr>
            <p:nvPr/>
          </p:nvPicPr>
          <p:blipFill>
            <a:blip r:embed="rId2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9715" y="3287"/>
              <a:ext cx="3280" cy="3400"/>
            </a:xfrm>
            <a:prstGeom prst="rect">
              <a:avLst/>
            </a:prstGeom>
          </p:spPr>
        </p:pic>
        <p:sp>
          <p:nvSpPr>
            <p:cNvPr id="22" name="椭圆 21"/>
            <p:cNvSpPr/>
            <p:nvPr/>
          </p:nvSpPr>
          <p:spPr>
            <a:xfrm>
              <a:off x="10407" y="4027"/>
              <a:ext cx="1958" cy="195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>
                  <a:alpha val="0"/>
                </a:srgbClr>
              </a:solidFill>
            </a:ln>
            <a:effectLst>
              <a:outerShdw blurRad="114300" sx="119000" sy="119000" algn="ctr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11" name="图片 10" descr="人员-0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0904" y="4524"/>
              <a:ext cx="964" cy="964"/>
            </a:xfrm>
            <a:prstGeom prst="rect">
              <a:avLst/>
            </a:prstGeom>
          </p:spPr>
        </p:pic>
      </p:grpSp>
      <p:sp>
        <p:nvSpPr>
          <p:cNvPr id="26" name="Title 1"/>
          <p:cNvSpPr txBox="1"/>
          <p:nvPr/>
        </p:nvSpPr>
        <p:spPr bwMode="auto">
          <a:xfrm>
            <a:off x="8357553" y="4016375"/>
            <a:ext cx="2624455" cy="123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/>
          <a:lstStyle>
            <a:defPPr>
              <a:defRPr lang="de-DE"/>
            </a:defPPr>
            <a:lvl1pPr defTabSz="1062355" eaLnBrk="1" hangingPunct="1">
              <a:spcBef>
                <a:spcPct val="0"/>
              </a:spcBef>
              <a:defRPr sz="1800" b="1" kern="0">
                <a:solidFill>
                  <a:srgbClr val="003300"/>
                </a:solidFill>
                <a:latin typeface="Calibri" panose="020F0502020204030204" charset="0"/>
                <a:ea typeface="+mj-ea"/>
                <a:cs typeface="Calibri" panose="020F0502020204030204" charset="0"/>
              </a:defRPr>
            </a:lvl1pPr>
            <a:lvl2pPr defTabSz="1062355" eaLnBrk="1" hangingPunct="1">
              <a:spcBef>
                <a:spcPct val="0"/>
              </a:spcBef>
              <a:defRPr sz="2215" b="1">
                <a:solidFill>
                  <a:schemeClr val="tx2"/>
                </a:solidFill>
              </a:defRPr>
            </a:lvl2pPr>
            <a:lvl3pPr defTabSz="1062355" eaLnBrk="1" hangingPunct="1">
              <a:spcBef>
                <a:spcPct val="0"/>
              </a:spcBef>
              <a:defRPr sz="2215" b="1">
                <a:solidFill>
                  <a:schemeClr val="tx2"/>
                </a:solidFill>
              </a:defRPr>
            </a:lvl3pPr>
            <a:lvl4pPr defTabSz="1062355" eaLnBrk="1" hangingPunct="1">
              <a:spcBef>
                <a:spcPct val="0"/>
              </a:spcBef>
              <a:defRPr sz="2215" b="1">
                <a:solidFill>
                  <a:schemeClr val="tx2"/>
                </a:solidFill>
              </a:defRPr>
            </a:lvl4pPr>
            <a:lvl5pPr defTabSz="1062355" eaLnBrk="1" hangingPunct="1">
              <a:spcBef>
                <a:spcPct val="0"/>
              </a:spcBef>
              <a:defRPr sz="2215" b="1">
                <a:solidFill>
                  <a:schemeClr val="tx2"/>
                </a:solidFill>
              </a:defRPr>
            </a:lvl5pPr>
            <a:lvl6pPr marL="506730" defTabSz="1062355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</a:defRPr>
            </a:lvl6pPr>
            <a:lvl7pPr marL="1012825" defTabSz="1062355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</a:defRPr>
            </a:lvl7pPr>
            <a:lvl8pPr marL="1519555" defTabSz="1062355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</a:defRPr>
            </a:lvl8pPr>
            <a:lvl9pPr marL="2025650" defTabSz="1062355" fontAlgn="base">
              <a:spcBef>
                <a:spcPct val="0"/>
              </a:spcBef>
              <a:spcAft>
                <a:spcPct val="0"/>
              </a:spcAft>
              <a:defRPr sz="2215" b="1"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altLang="zh-CN" dirty="0">
                <a:solidFill>
                  <a:schemeClr val="bg1"/>
                </a:solidFill>
                <a:latin typeface="Garamond" panose="02020404030301010803" charset="0"/>
                <a:cs typeface="Garamond" panose="02020404030301010803" charset="0"/>
              </a:rPr>
              <a:t>Highlights:</a:t>
            </a:r>
          </a:p>
          <a:p>
            <a:pPr algn="ctr"/>
            <a:r>
              <a:rPr lang="en-US" sz="1400" b="0" dirty="0">
                <a:solidFill>
                  <a:schemeClr val="bg1"/>
                </a:solidFill>
                <a:latin typeface="Garamond" panose="02020404030301010803" charset="0"/>
                <a:cs typeface="Garamond" panose="02020404030301010803" charset="0"/>
                <a:sym typeface="+mn-ea"/>
              </a:rPr>
              <a:t>Office visit</a:t>
            </a:r>
          </a:p>
          <a:p>
            <a:pPr algn="ctr"/>
            <a:r>
              <a:rPr lang="en-US" sz="1400" b="0" dirty="0">
                <a:solidFill>
                  <a:schemeClr val="bg1"/>
                </a:solidFill>
                <a:latin typeface="Garamond" panose="02020404030301010803" charset="0"/>
                <a:cs typeface="Garamond" panose="02020404030301010803" charset="0"/>
                <a:sym typeface="+mn-ea"/>
              </a:rPr>
              <a:t>Spring Festival Cerebration</a:t>
            </a:r>
          </a:p>
          <a:p>
            <a:pPr algn="ctr"/>
            <a:r>
              <a:rPr lang="en-US" sz="1400" b="0" dirty="0">
                <a:solidFill>
                  <a:schemeClr val="bg1"/>
                </a:solidFill>
                <a:latin typeface="Garamond" panose="02020404030301010803" charset="0"/>
                <a:cs typeface="Garamond" panose="02020404030301010803" charset="0"/>
              </a:rPr>
              <a:t>Buffet &amp; Lucky draw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8628380" y="1896745"/>
            <a:ext cx="2082800" cy="2159000"/>
            <a:chOff x="13248" y="3287"/>
            <a:chExt cx="3280" cy="3400"/>
          </a:xfrm>
        </p:grpSpPr>
        <p:pic>
          <p:nvPicPr>
            <p:cNvPr id="24" name="图片 23" descr="33"/>
            <p:cNvPicPr>
              <a:picLocks noChangeAspect="1"/>
            </p:cNvPicPr>
            <p:nvPr/>
          </p:nvPicPr>
          <p:blipFill>
            <a:blip r:embed="rId2" cstate="email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13248" y="3287"/>
              <a:ext cx="3280" cy="3400"/>
            </a:xfrm>
            <a:prstGeom prst="rect">
              <a:avLst/>
            </a:prstGeom>
          </p:spPr>
        </p:pic>
        <p:sp>
          <p:nvSpPr>
            <p:cNvPr id="25" name="椭圆 24"/>
            <p:cNvSpPr/>
            <p:nvPr/>
          </p:nvSpPr>
          <p:spPr>
            <a:xfrm>
              <a:off x="13940" y="4027"/>
              <a:ext cx="1958" cy="1958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0000">
                  <a:alpha val="0"/>
                </a:srgbClr>
              </a:solidFill>
            </a:ln>
            <a:effectLst>
              <a:outerShdw blurRad="114300" sx="119000" sy="119000" algn="ctr" rotWithShape="0">
                <a:schemeClr val="bg1">
                  <a:lumMod val="8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8" name="图片 27" descr="鞭炮"/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437" y="4524"/>
              <a:ext cx="964" cy="964"/>
            </a:xfrm>
            <a:prstGeom prst="rect">
              <a:avLst/>
            </a:prstGeom>
          </p:spPr>
        </p:pic>
      </p:grpSp>
      <p:pic>
        <p:nvPicPr>
          <p:cNvPr id="32" name="图片 31" descr="55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07492" y="561852"/>
            <a:ext cx="252000" cy="250895"/>
          </a:xfrm>
          <a:prstGeom prst="rect">
            <a:avLst/>
          </a:prstGeom>
        </p:spPr>
      </p:pic>
      <p:pic>
        <p:nvPicPr>
          <p:cNvPr id="33" name="图片 32" descr="556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609242" y="561852"/>
            <a:ext cx="252000" cy="250895"/>
          </a:xfrm>
          <a:prstGeom prst="rect">
            <a:avLst/>
          </a:prstGeom>
        </p:spPr>
      </p:pic>
      <p:sp>
        <p:nvSpPr>
          <p:cNvPr id="36" name="任意多边形 35"/>
          <p:cNvSpPr/>
          <p:nvPr/>
        </p:nvSpPr>
        <p:spPr>
          <a:xfrm>
            <a:off x="-1483995" y="5515610"/>
            <a:ext cx="15157450" cy="2146935"/>
          </a:xfrm>
          <a:custGeom>
            <a:avLst/>
            <a:gdLst>
              <a:gd name="connisteX0" fmla="*/ 1311810 w 15157728"/>
              <a:gd name="connsiteY0" fmla="*/ 59407 h 2147124"/>
              <a:gd name="connisteX1" fmla="*/ 2567840 w 15157728"/>
              <a:gd name="connsiteY1" fmla="*/ 592807 h 2147124"/>
              <a:gd name="connisteX2" fmla="*/ 5082440 w 15157728"/>
              <a:gd name="connsiteY2" fmla="*/ 427707 h 2147124"/>
              <a:gd name="connisteX3" fmla="*/ 8257440 w 15157728"/>
              <a:gd name="connsiteY3" fmla="*/ 1202407 h 2147124"/>
              <a:gd name="connisteX4" fmla="*/ 12448440 w 15157728"/>
              <a:gd name="connsiteY4" fmla="*/ 1062707 h 2147124"/>
              <a:gd name="connisteX5" fmla="*/ 14289940 w 15157728"/>
              <a:gd name="connsiteY5" fmla="*/ 1532607 h 2147124"/>
              <a:gd name="connisteX6" fmla="*/ 13756540 w 15157728"/>
              <a:gd name="connsiteY6" fmla="*/ 1989807 h 2147124"/>
              <a:gd name="connisteX7" fmla="*/ 1121310 w 15157728"/>
              <a:gd name="connsiteY7" fmla="*/ 1939007 h 2147124"/>
              <a:gd name="connisteX8" fmla="*/ 1311810 w 15157728"/>
              <a:gd name="connsiteY8" fmla="*/ 59407 h 2147124"/>
            </a:gdLst>
            <a:ahLst/>
            <a:cxnLst>
              <a:cxn ang="0">
                <a:pos x="connisteX0" y="connsiteY0"/>
              </a:cxn>
              <a:cxn ang="0">
                <a:pos x="connisteX1" y="connsiteY1"/>
              </a:cxn>
              <a:cxn ang="0">
                <a:pos x="connisteX2" y="connsiteY2"/>
              </a:cxn>
              <a:cxn ang="0">
                <a:pos x="connisteX3" y="connsiteY3"/>
              </a:cxn>
              <a:cxn ang="0">
                <a:pos x="connisteX4" y="connsiteY4"/>
              </a:cxn>
              <a:cxn ang="0">
                <a:pos x="connisteX5" y="connsiteY5"/>
              </a:cxn>
              <a:cxn ang="0">
                <a:pos x="connisteX6" y="connsiteY6"/>
              </a:cxn>
              <a:cxn ang="0">
                <a:pos x="connisteX7" y="connsiteY7"/>
              </a:cxn>
              <a:cxn ang="0">
                <a:pos x="connisteX8" y="connsiteY8"/>
              </a:cxn>
            </a:cxnLst>
            <a:rect l="l" t="t" r="r" b="b"/>
            <a:pathLst>
              <a:path w="15157729" h="2147124">
                <a:moveTo>
                  <a:pt x="1311810" y="59408"/>
                </a:moveTo>
                <a:cubicBezTo>
                  <a:pt x="1601370" y="-209832"/>
                  <a:pt x="1813460" y="519148"/>
                  <a:pt x="2567840" y="592808"/>
                </a:cubicBezTo>
                <a:cubicBezTo>
                  <a:pt x="3322220" y="666468"/>
                  <a:pt x="3944520" y="305788"/>
                  <a:pt x="5082440" y="427708"/>
                </a:cubicBezTo>
                <a:cubicBezTo>
                  <a:pt x="6220360" y="549628"/>
                  <a:pt x="6784240" y="1075408"/>
                  <a:pt x="8257440" y="1202408"/>
                </a:cubicBezTo>
                <a:cubicBezTo>
                  <a:pt x="9730640" y="1329408"/>
                  <a:pt x="11241940" y="996668"/>
                  <a:pt x="12448440" y="1062708"/>
                </a:cubicBezTo>
                <a:cubicBezTo>
                  <a:pt x="13654940" y="1128748"/>
                  <a:pt x="14028320" y="1347188"/>
                  <a:pt x="14289940" y="1532608"/>
                </a:cubicBezTo>
                <a:cubicBezTo>
                  <a:pt x="14551560" y="1718028"/>
                  <a:pt x="16390520" y="1908528"/>
                  <a:pt x="13756540" y="1989808"/>
                </a:cubicBezTo>
                <a:cubicBezTo>
                  <a:pt x="11122560" y="2071088"/>
                  <a:pt x="3610510" y="2325088"/>
                  <a:pt x="1121310" y="1939008"/>
                </a:cubicBezTo>
                <a:cubicBezTo>
                  <a:pt x="-1367890" y="1552928"/>
                  <a:pt x="1022250" y="328648"/>
                  <a:pt x="1311810" y="59408"/>
                </a:cubicBezTo>
                <a:close/>
              </a:path>
            </a:pathLst>
          </a:cu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52400" dist="38100" dir="18900000" sx="101000" sy="101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活动流程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1033" y="567000"/>
            <a:ext cx="10909935" cy="57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摄图网_401886590_春（非企业商用）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5100" y="1279525"/>
            <a:ext cx="413385" cy="427355"/>
          </a:xfrm>
          <a:prstGeom prst="rect">
            <a:avLst/>
          </a:prstGeom>
        </p:spPr>
      </p:pic>
      <p:sp>
        <p:nvSpPr>
          <p:cNvPr id="2" name="标题 2"/>
          <p:cNvSpPr>
            <a:spLocks noGrp="1"/>
          </p:cNvSpPr>
          <p:nvPr/>
        </p:nvSpPr>
        <p:spPr>
          <a:xfrm>
            <a:off x="1848485" y="1292225"/>
            <a:ext cx="4692650" cy="442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年•趣</a:t>
            </a:r>
            <a:r>
              <a:rPr lang="en-US" altLang="zh-CN" sz="2400" b="1" dirty="0">
                <a:gradFill>
                  <a:gsLst>
                    <a:gs pos="0">
                      <a:srgbClr val="FE4444"/>
                    </a:gs>
                    <a:gs pos="100000">
                      <a:srgbClr val="832B2B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 | </a:t>
            </a:r>
            <a:r>
              <a:rPr lang="zh-CN" altLang="en-US" sz="2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互动游戏推荐：词语接龙</a:t>
            </a:r>
          </a:p>
        </p:txBody>
      </p:sp>
      <p:sp>
        <p:nvSpPr>
          <p:cNvPr id="7" name="标题 2"/>
          <p:cNvSpPr>
            <a:spLocks noGrp="1"/>
          </p:cNvSpPr>
          <p:nvPr/>
        </p:nvSpPr>
        <p:spPr>
          <a:xfrm>
            <a:off x="1518285" y="5121910"/>
            <a:ext cx="8965565" cy="81026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游戏道具：无</a:t>
            </a:r>
          </a:p>
          <a:p>
            <a:pPr algn="l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游戏规则：同时邀请</a:t>
            </a:r>
            <a:r>
              <a:rPr lang="en-US" altLang="zh-CN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6</a:t>
            </a: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名嘉宾参与游戏，主持人说出第一个词语或者英语，如</a:t>
            </a:r>
            <a:r>
              <a:rPr lang="en-US" altLang="zh-CN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“</a:t>
            </a: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新年</a:t>
            </a:r>
            <a:r>
              <a:rPr lang="en-US" altLang="zh-CN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”</a:t>
            </a: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，其他人按顺序进行词语或英语接龙，所接的词语或者英语必须前后一致，每次接龙时，必须将前面说的词语或英语都重复说出。接不上来的淘汰，领取参与奖，最后获胜的赢取游戏奖品。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1518285" y="1907540"/>
            <a:ext cx="8876665" cy="2960370"/>
            <a:chOff x="2391" y="3132"/>
            <a:chExt cx="13594" cy="4534"/>
          </a:xfrm>
        </p:grpSpPr>
        <p:pic>
          <p:nvPicPr>
            <p:cNvPr id="116" name="图片 11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91" y="3132"/>
              <a:ext cx="6798" cy="453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7" name="图片 11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249" y="3132"/>
              <a:ext cx="6737" cy="4535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>
            <a:off x="-5080" y="0"/>
            <a:ext cx="12197080" cy="4982210"/>
          </a:xfrm>
          <a:prstGeom prst="rect">
            <a:avLst/>
          </a:prstGeom>
          <a:solidFill>
            <a:srgbClr val="3E536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154930" y="626110"/>
            <a:ext cx="1876425" cy="43942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zh-CN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活动流程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320827" y="72060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6593367" y="720602"/>
            <a:ext cx="252000" cy="25089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41033" y="567000"/>
            <a:ext cx="10909935" cy="5724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79400" dist="38100" dir="5400000" sx="101000" sy="101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6" name="图片 15" descr="摄图网_401886590_春（非企业商用）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435100" y="1279525"/>
            <a:ext cx="413385" cy="427355"/>
          </a:xfrm>
          <a:prstGeom prst="rect">
            <a:avLst/>
          </a:prstGeom>
        </p:spPr>
      </p:pic>
      <p:sp>
        <p:nvSpPr>
          <p:cNvPr id="2" name="标题 2"/>
          <p:cNvSpPr>
            <a:spLocks noGrp="1"/>
          </p:cNvSpPr>
          <p:nvPr/>
        </p:nvSpPr>
        <p:spPr>
          <a:xfrm>
            <a:off x="1848485" y="1292225"/>
            <a:ext cx="4692650" cy="44259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00000"/>
              </a:lnSpc>
            </a:pPr>
            <a:r>
              <a:rPr lang="zh-CN" altLang="en-US" sz="2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礼品推荐</a:t>
            </a:r>
          </a:p>
        </p:txBody>
      </p:sp>
      <p:sp>
        <p:nvSpPr>
          <p:cNvPr id="3" name="标题 2"/>
          <p:cNvSpPr>
            <a:spLocks noGrp="1"/>
          </p:cNvSpPr>
          <p:nvPr/>
        </p:nvSpPr>
        <p:spPr>
          <a:xfrm>
            <a:off x="8340725" y="4632960"/>
            <a:ext cx="1282700" cy="575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参与礼品推荐：</a:t>
            </a:r>
          </a:p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兔年公仔</a:t>
            </a:r>
          </a:p>
        </p:txBody>
      </p:sp>
      <p:sp>
        <p:nvSpPr>
          <p:cNvPr id="6" name="标题 2"/>
          <p:cNvSpPr>
            <a:spLocks noGrp="1"/>
          </p:cNvSpPr>
          <p:nvPr/>
        </p:nvSpPr>
        <p:spPr>
          <a:xfrm>
            <a:off x="5451475" y="4632960"/>
            <a:ext cx="1282700" cy="57594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游戏奖品推荐：</a:t>
            </a:r>
          </a:p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兔年存钱罐</a:t>
            </a:r>
          </a:p>
        </p:txBody>
      </p:sp>
      <p:sp>
        <p:nvSpPr>
          <p:cNvPr id="9" name="标题 2"/>
          <p:cNvSpPr>
            <a:spLocks noGrp="1"/>
          </p:cNvSpPr>
          <p:nvPr/>
        </p:nvSpPr>
        <p:spPr>
          <a:xfrm>
            <a:off x="2447290" y="4632960"/>
            <a:ext cx="1282700" cy="60642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伴手礼推荐：</a:t>
            </a:r>
          </a:p>
          <a:p>
            <a:pPr algn="ctr">
              <a:lnSpc>
                <a:spcPct val="100000"/>
              </a:lnSpc>
            </a:pPr>
            <a:r>
              <a:rPr lang="zh-CN" altLang="en-US" sz="1400" dirty="0">
                <a:solidFill>
                  <a:srgbClr val="3E5366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定制马克杯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8763" y="2350500"/>
            <a:ext cx="2599933" cy="215963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97425" y="2350770"/>
            <a:ext cx="2614930" cy="216090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29550" y="2350770"/>
            <a:ext cx="2361565" cy="2159635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3200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476433" y="2966403"/>
            <a:ext cx="3239135" cy="92202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dist">
              <a:lnSpc>
                <a:spcPct val="100000"/>
              </a:lnSpc>
              <a:buClrTx/>
              <a:buSzTx/>
              <a:buFontTx/>
            </a:pPr>
            <a:r>
              <a:rPr lang="en-US" altLang="zh-CN" sz="5400">
                <a:solidFill>
                  <a:srgbClr val="FED28F"/>
                </a:solidFill>
                <a:effectLst>
                  <a:innerShdw blurRad="114300" dist="101600" dir="17820000">
                    <a:schemeClr val="tx1">
                      <a:alpha val="85000"/>
                    </a:schemeClr>
                  </a:innerShdw>
                </a:effectLst>
                <a:latin typeface="微软雅黑" panose="020B0503020204020204" charset="-122"/>
                <a:ea typeface="微软雅黑" panose="020B0503020204020204" charset="-122"/>
                <a:sym typeface="+mn-ea"/>
              </a:rPr>
              <a:t>THANKS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图片 99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36346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" name="矩形 13"/>
          <p:cNvSpPr/>
          <p:nvPr/>
        </p:nvSpPr>
        <p:spPr>
          <a:xfrm>
            <a:off x="4966335" y="0"/>
            <a:ext cx="7225665" cy="6858000"/>
          </a:xfrm>
          <a:prstGeom prst="rect">
            <a:avLst/>
          </a:prstGeom>
          <a:gradFill>
            <a:gsLst>
              <a:gs pos="0">
                <a:srgbClr val="E30000"/>
              </a:gs>
              <a:gs pos="100000">
                <a:srgbClr val="760303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5666105" y="1419225"/>
            <a:ext cx="462915" cy="1421130"/>
          </a:xfrm>
        </p:spPr>
        <p:txBody>
          <a:bodyPr vert="eaVer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活动目的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5797077" y="1370207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 flipV="1">
            <a:off x="5771042" y="2652907"/>
            <a:ext cx="252000" cy="250895"/>
          </a:xfrm>
          <a:prstGeom prst="rect">
            <a:avLst/>
          </a:prstGeom>
        </p:spPr>
      </p:pic>
      <p:grpSp>
        <p:nvGrpSpPr>
          <p:cNvPr id="33" name="组合 32"/>
          <p:cNvGrpSpPr/>
          <p:nvPr/>
        </p:nvGrpSpPr>
        <p:grpSpPr>
          <a:xfrm>
            <a:off x="7632700" y="884725"/>
            <a:ext cx="552927" cy="6157425"/>
            <a:chOff x="12020" y="1913"/>
            <a:chExt cx="871" cy="9697"/>
          </a:xfrm>
        </p:grpSpPr>
        <p:sp>
          <p:nvSpPr>
            <p:cNvPr id="18" name="矩形 17"/>
            <p:cNvSpPr/>
            <p:nvPr/>
          </p:nvSpPr>
          <p:spPr>
            <a:xfrm rot="18900000">
              <a:off x="12607" y="2021"/>
              <a:ext cx="283" cy="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 rot="18900000">
              <a:off x="12607" y="1913"/>
              <a:ext cx="283" cy="28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57685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1" name="直接连接符 20"/>
            <p:cNvCxnSpPr/>
            <p:nvPr/>
          </p:nvCxnSpPr>
          <p:spPr>
            <a:xfrm>
              <a:off x="12749" y="2363"/>
              <a:ext cx="0" cy="9247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标题 2"/>
            <p:cNvSpPr>
              <a:spLocks noGrp="1"/>
            </p:cNvSpPr>
            <p:nvPr/>
          </p:nvSpPr>
          <p:spPr>
            <a:xfrm>
              <a:off x="12020" y="2235"/>
              <a:ext cx="729" cy="6778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entSchbook BT" panose="02040603050705020303" charset="0"/>
                </a:rPr>
                <a:t>临近春节之际，邀大家一起庆祝中国年，感受节日氛围</a:t>
              </a: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648700" y="1138725"/>
            <a:ext cx="552927" cy="5768170"/>
            <a:chOff x="13456" y="2313"/>
            <a:chExt cx="871" cy="9084"/>
          </a:xfrm>
        </p:grpSpPr>
        <p:sp>
          <p:nvSpPr>
            <p:cNvPr id="23" name="矩形 22"/>
            <p:cNvSpPr/>
            <p:nvPr/>
          </p:nvSpPr>
          <p:spPr>
            <a:xfrm rot="18900000">
              <a:off x="14043" y="2421"/>
              <a:ext cx="283" cy="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标题 2"/>
            <p:cNvSpPr>
              <a:spLocks noGrp="1"/>
            </p:cNvSpPr>
            <p:nvPr/>
          </p:nvSpPr>
          <p:spPr>
            <a:xfrm>
              <a:off x="13456" y="2635"/>
              <a:ext cx="729" cy="8354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zh-CN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entSchbook BT" panose="02040603050705020303" charset="0"/>
                </a:rPr>
                <a:t>通过节日活动将大家聚在一起，加深员工彼此了解，提高企业凝聚力与向心力</a:t>
              </a:r>
            </a:p>
          </p:txBody>
        </p:sp>
        <p:sp>
          <p:nvSpPr>
            <p:cNvPr id="24" name="矩形 23"/>
            <p:cNvSpPr/>
            <p:nvPr/>
          </p:nvSpPr>
          <p:spPr>
            <a:xfrm rot="18900000">
              <a:off x="14043" y="2313"/>
              <a:ext cx="283" cy="28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57685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5" name="直接连接符 24"/>
            <p:cNvCxnSpPr/>
            <p:nvPr/>
          </p:nvCxnSpPr>
          <p:spPr>
            <a:xfrm>
              <a:off x="14185" y="2763"/>
              <a:ext cx="0" cy="8634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组合 34"/>
          <p:cNvGrpSpPr/>
          <p:nvPr/>
        </p:nvGrpSpPr>
        <p:grpSpPr>
          <a:xfrm>
            <a:off x="9664700" y="884725"/>
            <a:ext cx="552927" cy="6069795"/>
            <a:chOff x="15220" y="1913"/>
            <a:chExt cx="871" cy="9559"/>
          </a:xfrm>
        </p:grpSpPr>
        <p:sp>
          <p:nvSpPr>
            <p:cNvPr id="27" name="矩形 26"/>
            <p:cNvSpPr/>
            <p:nvPr/>
          </p:nvSpPr>
          <p:spPr>
            <a:xfrm rot="18900000">
              <a:off x="15807" y="2021"/>
              <a:ext cx="283" cy="28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标题 2"/>
            <p:cNvSpPr>
              <a:spLocks noGrp="1"/>
            </p:cNvSpPr>
            <p:nvPr/>
          </p:nvSpPr>
          <p:spPr>
            <a:xfrm>
              <a:off x="15220" y="2235"/>
              <a:ext cx="729" cy="8755"/>
            </a:xfrm>
            <a:prstGeom prst="rect">
              <a:avLst/>
            </a:prstGeom>
          </p:spPr>
          <p:txBody>
            <a:bodyPr vert="eaVert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lnSpc>
                  <a:spcPct val="100000"/>
                </a:lnSpc>
              </a:pPr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charset="-122"/>
                  <a:ea typeface="微软雅黑" panose="020B0503020204020204" charset="-122"/>
                  <a:cs typeface="CentSchbook BT" panose="02040603050705020303" charset="0"/>
                </a:rPr>
                <a:t>作为市场活动的一部分，向外界展示大众企业文化与品牌形象，增加市场传播</a:t>
              </a:r>
            </a:p>
          </p:txBody>
        </p:sp>
        <p:sp>
          <p:nvSpPr>
            <p:cNvPr id="28" name="矩形 27"/>
            <p:cNvSpPr/>
            <p:nvPr/>
          </p:nvSpPr>
          <p:spPr>
            <a:xfrm rot="18900000">
              <a:off x="15807" y="1913"/>
              <a:ext cx="283" cy="283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657685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29" name="直接连接符 28"/>
            <p:cNvCxnSpPr/>
            <p:nvPr/>
          </p:nvCxnSpPr>
          <p:spPr>
            <a:xfrm>
              <a:off x="15949" y="2363"/>
              <a:ext cx="0" cy="9109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784860" y="585470"/>
            <a:ext cx="1602740" cy="38227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活动思考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794547" y="65202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2096297" y="652022"/>
            <a:ext cx="252000" cy="25089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746760" y="2213610"/>
            <a:ext cx="4419600" cy="24301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24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春节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（Spring Festival），即中国农历新年，百节年为首，春节是中华民族最隆重的传统佳节，经国务院批准列入第一批</a:t>
            </a:r>
            <a:r>
              <a:rPr lang="zh-CN" altLang="en-US" sz="24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国家级非物质文化遗产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名录。春节历史悠久，起源蕴含着深邃的文化内涵，在传承发展中承载了丰厚的</a:t>
            </a:r>
            <a:r>
              <a:rPr lang="zh-CN" altLang="en-US" sz="24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历史文化底蕴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。各地有着各种庆贺新春活动，带有浓郁的</a:t>
            </a:r>
            <a:r>
              <a:rPr lang="zh-CN" altLang="en-US" sz="2400" b="1" dirty="0">
                <a:gradFill>
                  <a:gsLst>
                    <a:gs pos="0">
                      <a:srgbClr val="FECF40"/>
                    </a:gs>
                    <a:gs pos="100000">
                      <a:srgbClr val="846C21"/>
                    </a:gs>
                  </a:gsLst>
                  <a:lin ang="5400000" scaled="0"/>
                </a:gra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地域特色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。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E5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2432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598920" y="1768475"/>
            <a:ext cx="51612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2800">
                <a:solidFill>
                  <a:schemeClr val="bg1">
                    <a:lumMod val="9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文化底蕴、非遗传承、民族特色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575310" y="4286568"/>
            <a:ext cx="3979545" cy="1556385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l">
              <a:lnSpc>
                <a:spcPct val="110000"/>
              </a:lnSpc>
              <a:spcAft>
                <a:spcPts val="450"/>
              </a:spcAft>
            </a:pP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整体围绕“文化性、非遗传承和民族性”开展，通过现场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氛围布置、春节民俗、传统手工艺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等，以</a:t>
            </a:r>
            <a:r>
              <a:rPr lang="zh-CN" altLang="en-US" sz="20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春节文化传统+非遗传承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，</a:t>
            </a:r>
            <a:r>
              <a:rPr lang="zh-CN" altLang="en-US" sz="16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展现中国新年的文化内涵，让大家了解春节的文化与历史。</a:t>
            </a:r>
            <a:endParaRPr lang="zh-CN" altLang="en-US" sz="16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entSchbook BT" panose="02040603050705020303" charset="0"/>
            </a:endParaRPr>
          </a:p>
        </p:txBody>
      </p:sp>
      <p:sp>
        <p:nvSpPr>
          <p:cNvPr id="16" name="标题 2"/>
          <p:cNvSpPr>
            <a:spLocks noGrp="1"/>
          </p:cNvSpPr>
          <p:nvPr>
            <p:ph type="title"/>
          </p:nvPr>
        </p:nvSpPr>
        <p:spPr>
          <a:xfrm>
            <a:off x="575310" y="3784600"/>
            <a:ext cx="1602740" cy="38227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活动策略</a:t>
            </a:r>
          </a:p>
        </p:txBody>
      </p:sp>
      <p:pic>
        <p:nvPicPr>
          <p:cNvPr id="17" name="图片 16" descr="5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584997" y="3851152"/>
            <a:ext cx="252000" cy="250895"/>
          </a:xfrm>
          <a:prstGeom prst="rect">
            <a:avLst/>
          </a:prstGeom>
        </p:spPr>
      </p:pic>
      <p:pic>
        <p:nvPicPr>
          <p:cNvPr id="18" name="图片 17" descr="5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1886747" y="3851152"/>
            <a:ext cx="252000" cy="2508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2"/>
          <p:cNvSpPr>
            <a:spLocks noGrp="1"/>
          </p:cNvSpPr>
          <p:nvPr>
            <p:ph type="title"/>
          </p:nvPr>
        </p:nvSpPr>
        <p:spPr>
          <a:xfrm>
            <a:off x="649084" y="1457325"/>
            <a:ext cx="462915" cy="1421130"/>
          </a:xfrm>
        </p:spPr>
        <p:txBody>
          <a:bodyPr vert="eaVert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内容设置</a:t>
            </a: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700000">
            <a:off x="754542" y="1408307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 flipV="1">
            <a:off x="754542" y="2691007"/>
            <a:ext cx="252000" cy="25089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956560" y="4600575"/>
            <a:ext cx="1071880" cy="26035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>
              <a:lnSpc>
                <a:spcPct val="110000"/>
              </a:lnSpc>
              <a:spcAft>
                <a:spcPts val="450"/>
              </a:spcAft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写春联、贴对联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495040" y="2426970"/>
            <a:ext cx="1123315" cy="2603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10000"/>
              </a:lnSpc>
              <a:spcAft>
                <a:spcPts val="450"/>
              </a:spcAft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包饺子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6058295" y="3442970"/>
            <a:ext cx="640080" cy="3956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10000"/>
              </a:lnSpc>
              <a:spcAft>
                <a:spcPts val="450"/>
              </a:spcAft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剪纸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7266940" y="4132580"/>
            <a:ext cx="6400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10000"/>
              </a:lnSpc>
              <a:spcAft>
                <a:spcPts val="450"/>
              </a:spcAft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糖画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791710" y="5055235"/>
            <a:ext cx="8686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10000"/>
              </a:lnSpc>
              <a:spcAft>
                <a:spcPts val="450"/>
              </a:spcAft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捏面人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9340850" y="4923790"/>
            <a:ext cx="10972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10000"/>
              </a:lnSpc>
              <a:spcAft>
                <a:spcPts val="450"/>
              </a:spcAft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冰糖葫芦</a:t>
            </a:r>
          </a:p>
        </p:txBody>
      </p:sp>
      <p:sp>
        <p:nvSpPr>
          <p:cNvPr id="16" name="矩形 15"/>
          <p:cNvSpPr/>
          <p:nvPr/>
        </p:nvSpPr>
        <p:spPr>
          <a:xfrm>
            <a:off x="2082800" y="3039745"/>
            <a:ext cx="459740" cy="1429385"/>
          </a:xfrm>
          <a:prstGeom prst="rect">
            <a:avLst/>
          </a:prstGeom>
        </p:spPr>
        <p:txBody>
          <a:bodyPr vert="eaVert" wrap="square" lIns="91440" tIns="45720" rIns="91440" bIns="45720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春节民俗</a:t>
            </a:r>
          </a:p>
        </p:txBody>
      </p:sp>
      <p:sp>
        <p:nvSpPr>
          <p:cNvPr id="18" name="矩形 17"/>
          <p:cNvSpPr/>
          <p:nvPr/>
        </p:nvSpPr>
        <p:spPr>
          <a:xfrm>
            <a:off x="4996180" y="2019935"/>
            <a:ext cx="459740" cy="1557020"/>
          </a:xfrm>
          <a:prstGeom prst="rect">
            <a:avLst/>
          </a:prstGeom>
        </p:spPr>
        <p:txBody>
          <a:bodyPr vert="eaVert" wrap="square" lIns="91440" tIns="45720" rIns="91440" bIns="45720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传统手工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0659745" y="4127500"/>
            <a:ext cx="868680" cy="36830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ctr">
              <a:lnSpc>
                <a:spcPct val="110000"/>
              </a:lnSpc>
              <a:spcAft>
                <a:spcPts val="450"/>
              </a:spcAft>
              <a:buClrTx/>
              <a:buSzTx/>
              <a:buFontTx/>
            </a:pPr>
            <a:r>
              <a:rPr lang="zh-CN" altLang="en-US" sz="10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棉花糖</a:t>
            </a:r>
          </a:p>
        </p:txBody>
      </p:sp>
      <p:sp>
        <p:nvSpPr>
          <p:cNvPr id="20" name="矩形 19"/>
          <p:cNvSpPr/>
          <p:nvPr/>
        </p:nvSpPr>
        <p:spPr>
          <a:xfrm>
            <a:off x="9046845" y="1633220"/>
            <a:ext cx="459740" cy="1517015"/>
          </a:xfrm>
          <a:prstGeom prst="rect">
            <a:avLst/>
          </a:prstGeom>
        </p:spPr>
        <p:txBody>
          <a:bodyPr vert="eaVert" wrap="square" lIns="91440" tIns="45720" rIns="91440" bIns="45720" rtlCol="0" anchor="ctr">
            <a:noAutofit/>
          </a:bodyPr>
          <a:lstStyle/>
          <a:p>
            <a:pPr lvl="0" algn="ctr">
              <a:buClrTx/>
              <a:buSzTx/>
              <a:buFontTx/>
            </a:pPr>
            <a:r>
              <a:rPr lang="zh-CN" altLang="en-US" sz="24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  <a:sym typeface="+mn-ea"/>
              </a:rPr>
              <a:t>年味小吃</a:t>
            </a:r>
          </a:p>
        </p:txBody>
      </p:sp>
      <p:pic>
        <p:nvPicPr>
          <p:cNvPr id="21" name="图片 20" descr="饺子 (1)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13150" y="1633220"/>
            <a:ext cx="828000" cy="828000"/>
          </a:xfrm>
          <a:prstGeom prst="rect">
            <a:avLst/>
          </a:prstGeom>
        </p:spPr>
      </p:pic>
      <p:grpSp>
        <p:nvGrpSpPr>
          <p:cNvPr id="41" name="组合 40"/>
          <p:cNvGrpSpPr/>
          <p:nvPr/>
        </p:nvGrpSpPr>
        <p:grpSpPr>
          <a:xfrm>
            <a:off x="3180715" y="3589655"/>
            <a:ext cx="604520" cy="930275"/>
            <a:chOff x="4739" y="5357"/>
            <a:chExt cx="1299" cy="1999"/>
          </a:xfrm>
        </p:grpSpPr>
        <p:grpSp>
          <p:nvGrpSpPr>
            <p:cNvPr id="29" name="组合 28"/>
            <p:cNvGrpSpPr/>
            <p:nvPr/>
          </p:nvGrpSpPr>
          <p:grpSpPr>
            <a:xfrm>
              <a:off x="4836" y="5487"/>
              <a:ext cx="480" cy="1420"/>
              <a:chOff x="4836" y="5487"/>
              <a:chExt cx="480" cy="1420"/>
            </a:xfrm>
          </p:grpSpPr>
          <p:sp>
            <p:nvSpPr>
              <p:cNvPr id="24" name="圆角矩形 23"/>
              <p:cNvSpPr/>
              <p:nvPr/>
            </p:nvSpPr>
            <p:spPr>
              <a:xfrm>
                <a:off x="4836" y="5487"/>
                <a:ext cx="480" cy="1421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25" name="直接连接符 24"/>
              <p:cNvCxnSpPr/>
              <p:nvPr/>
            </p:nvCxnSpPr>
            <p:spPr>
              <a:xfrm>
                <a:off x="4968" y="5712"/>
                <a:ext cx="24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4968" y="6036"/>
                <a:ext cx="24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直接连接符 26"/>
              <p:cNvCxnSpPr/>
              <p:nvPr/>
            </p:nvCxnSpPr>
            <p:spPr>
              <a:xfrm>
                <a:off x="4968" y="6360"/>
                <a:ext cx="24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直接连接符 27"/>
              <p:cNvCxnSpPr/>
              <p:nvPr/>
            </p:nvCxnSpPr>
            <p:spPr>
              <a:xfrm>
                <a:off x="4968" y="6684"/>
                <a:ext cx="24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组合 29"/>
            <p:cNvGrpSpPr/>
            <p:nvPr/>
          </p:nvGrpSpPr>
          <p:grpSpPr>
            <a:xfrm>
              <a:off x="5558" y="5872"/>
              <a:ext cx="480" cy="1420"/>
              <a:chOff x="4836" y="5487"/>
              <a:chExt cx="480" cy="1420"/>
            </a:xfrm>
          </p:grpSpPr>
          <p:sp>
            <p:nvSpPr>
              <p:cNvPr id="31" name="圆角矩形 30"/>
              <p:cNvSpPr/>
              <p:nvPr/>
            </p:nvSpPr>
            <p:spPr>
              <a:xfrm>
                <a:off x="4836" y="5487"/>
                <a:ext cx="480" cy="1421"/>
              </a:xfrm>
              <a:prstGeom prst="roundRect">
                <a:avLst/>
              </a:prstGeom>
              <a:noFill/>
              <a:ln w="28575"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cxnSp>
            <p:nvCxnSpPr>
              <p:cNvPr id="33" name="直接连接符 32"/>
              <p:cNvCxnSpPr/>
              <p:nvPr/>
            </p:nvCxnSpPr>
            <p:spPr>
              <a:xfrm>
                <a:off x="4968" y="5712"/>
                <a:ext cx="24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直接连接符 33"/>
              <p:cNvCxnSpPr/>
              <p:nvPr/>
            </p:nvCxnSpPr>
            <p:spPr>
              <a:xfrm>
                <a:off x="4968" y="6036"/>
                <a:ext cx="24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直接连接符 34"/>
              <p:cNvCxnSpPr/>
              <p:nvPr/>
            </p:nvCxnSpPr>
            <p:spPr>
              <a:xfrm>
                <a:off x="4968" y="6360"/>
                <a:ext cx="24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直接连接符 35"/>
              <p:cNvCxnSpPr/>
              <p:nvPr/>
            </p:nvCxnSpPr>
            <p:spPr>
              <a:xfrm>
                <a:off x="4968" y="6684"/>
                <a:ext cx="240" cy="0"/>
              </a:xfrm>
              <a:prstGeom prst="line">
                <a:avLst/>
              </a:prstGeom>
              <a:ln w="1270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8" name="图片 37" descr="烟花 (2)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39" y="6960"/>
              <a:ext cx="397" cy="397"/>
            </a:xfrm>
            <a:prstGeom prst="rect">
              <a:avLst/>
            </a:prstGeom>
          </p:spPr>
        </p:pic>
        <p:pic>
          <p:nvPicPr>
            <p:cNvPr id="39" name="图片 38" descr="烟花 (2)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384" y="5357"/>
              <a:ext cx="234" cy="234"/>
            </a:xfrm>
            <a:prstGeom prst="rect">
              <a:avLst/>
            </a:prstGeom>
          </p:spPr>
        </p:pic>
        <p:pic>
          <p:nvPicPr>
            <p:cNvPr id="40" name="图片 39" descr="烟花 (2)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804" y="5539"/>
              <a:ext cx="170" cy="170"/>
            </a:xfrm>
            <a:prstGeom prst="rect">
              <a:avLst/>
            </a:prstGeom>
          </p:spPr>
        </p:pic>
      </p:grpSp>
      <p:pic>
        <p:nvPicPr>
          <p:cNvPr id="43" name="图片 42" descr="s5bd3ff35cc42c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3285" y="2413635"/>
            <a:ext cx="792000" cy="905064"/>
          </a:xfrm>
          <a:prstGeom prst="rect">
            <a:avLst/>
          </a:prstGeom>
        </p:spPr>
      </p:pic>
      <p:pic>
        <p:nvPicPr>
          <p:cNvPr id="44" name="图片 43" descr="s5bd3ff4c5330e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050" y="3999865"/>
            <a:ext cx="792000" cy="905143"/>
          </a:xfrm>
          <a:prstGeom prst="rect">
            <a:avLst/>
          </a:prstGeom>
        </p:spPr>
      </p:pic>
      <p:pic>
        <p:nvPicPr>
          <p:cNvPr id="45" name="图片 44" descr="美食-冰糖葫芦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9493885" y="4112895"/>
            <a:ext cx="792000" cy="792000"/>
          </a:xfrm>
          <a:prstGeom prst="rect">
            <a:avLst/>
          </a:prstGeom>
        </p:spPr>
      </p:pic>
      <p:pic>
        <p:nvPicPr>
          <p:cNvPr id="46" name="图片 45" descr="圣诞-棒棒糖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10659745" y="3264535"/>
            <a:ext cx="792000" cy="792000"/>
          </a:xfrm>
          <a:prstGeom prst="rect">
            <a:avLst/>
          </a:prstGeom>
        </p:spPr>
      </p:pic>
      <p:pic>
        <p:nvPicPr>
          <p:cNvPr id="47" name="图片 46" descr="国画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162165" y="3335655"/>
            <a:ext cx="792000" cy="792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2496820" y="2366010"/>
            <a:ext cx="3676015" cy="14452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r">
              <a:lnSpc>
                <a:spcPct val="100000"/>
              </a:lnSpc>
              <a:buClrTx/>
              <a:buSzTx/>
              <a:buFontTx/>
            </a:pPr>
            <a:r>
              <a:rPr lang="zh-CN" altLang="en-US" sz="8800">
                <a:blipFill>
                  <a:blip r:embed="rId3"/>
                  <a:stretch>
                    <a:fillRect/>
                  </a:stretch>
                </a:blipFill>
                <a:effectLst/>
                <a:latin typeface="仓耳渔阳体 W05" panose="02020400000000000000" charset="-122"/>
                <a:ea typeface="仓耳渔阳体 W05" panose="02020400000000000000" charset="-122"/>
                <a:sym typeface="+mn-ea"/>
              </a:rPr>
              <a:t>和你</a:t>
            </a:r>
          </a:p>
        </p:txBody>
      </p:sp>
      <p:sp>
        <p:nvSpPr>
          <p:cNvPr id="8" name="标题 2"/>
          <p:cNvSpPr>
            <a:spLocks noGrp="1"/>
          </p:cNvSpPr>
          <p:nvPr>
            <p:ph type="title"/>
          </p:nvPr>
        </p:nvSpPr>
        <p:spPr>
          <a:xfrm>
            <a:off x="784860" y="560070"/>
            <a:ext cx="1602740" cy="382270"/>
          </a:xfrm>
        </p:spPr>
        <p:txBody>
          <a:bodyPr vert="horz">
            <a:no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1800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CentSchbook BT" panose="02040603050705020303" charset="0"/>
              </a:rPr>
              <a:t>活动主题</a:t>
            </a:r>
            <a:endParaRPr lang="en-US" altLang="zh-CN" sz="1800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CentSchbook BT" panose="02040603050705020303" charset="0"/>
            </a:endParaRPr>
          </a:p>
        </p:txBody>
      </p:sp>
      <p:pic>
        <p:nvPicPr>
          <p:cNvPr id="15" name="图片 14" descr="55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8900000">
            <a:off x="794547" y="626622"/>
            <a:ext cx="252000" cy="250895"/>
          </a:xfrm>
          <a:prstGeom prst="rect">
            <a:avLst/>
          </a:prstGeom>
        </p:spPr>
      </p:pic>
      <p:pic>
        <p:nvPicPr>
          <p:cNvPr id="17" name="图片 16" descr="55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500000" flipV="1">
            <a:off x="2096297" y="626622"/>
            <a:ext cx="252000" cy="25089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553085" y="3743325"/>
            <a:ext cx="7322185" cy="119888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lvl="0" algn="l">
              <a:buClrTx/>
              <a:buSzTx/>
              <a:buFontTx/>
            </a:pPr>
            <a:r>
              <a:rPr lang="en-US" altLang="zh-CN" sz="7200">
                <a:blipFill>
                  <a:blip r:embed="rId3"/>
                  <a:stretch>
                    <a:fillRect/>
                  </a:stretch>
                </a:blipFill>
                <a:effectLst/>
                <a:latin typeface="仓耳渔阳体 W05" panose="02020400000000000000" charset="-122"/>
                <a:ea typeface="仓耳渔阳体 W05" panose="02020400000000000000" charset="-122"/>
                <a:sym typeface="+mn-ea"/>
              </a:rPr>
              <a:t>“</a:t>
            </a:r>
            <a:r>
              <a:rPr lang="zh-CN" altLang="en-US" sz="7200">
                <a:blipFill>
                  <a:blip r:embed="rId3"/>
                  <a:stretch>
                    <a:fillRect/>
                  </a:stretch>
                </a:blipFill>
                <a:effectLst/>
                <a:latin typeface="仓耳渔阳体 W05" panose="02020400000000000000" charset="-122"/>
                <a:ea typeface="仓耳渔阳体 W05" panose="02020400000000000000" charset="-122"/>
                <a:sym typeface="+mn-ea"/>
              </a:rPr>
              <a:t>年</a:t>
            </a:r>
            <a:r>
              <a:rPr lang="en-US" altLang="zh-CN" sz="7200">
                <a:blipFill>
                  <a:blip r:embed="rId3"/>
                  <a:stretch>
                    <a:fillRect/>
                  </a:stretch>
                </a:blipFill>
                <a:effectLst/>
                <a:latin typeface="仓耳渔阳体 W05" panose="02020400000000000000" charset="-122"/>
                <a:ea typeface="仓耳渔阳体 W05" panose="02020400000000000000" charset="-122"/>
                <a:sym typeface="+mn-ea"/>
              </a:rPr>
              <a:t>”</a:t>
            </a:r>
            <a:r>
              <a:rPr lang="zh-CN" altLang="en-US" sz="7200">
                <a:blipFill>
                  <a:blip r:embed="rId3"/>
                  <a:stretch>
                    <a:fillRect/>
                  </a:stretch>
                </a:blipFill>
                <a:effectLst/>
                <a:latin typeface="仓耳渔阳体 W05" panose="02020400000000000000" charset="-122"/>
                <a:ea typeface="仓耳渔阳体 W05" panose="02020400000000000000" charset="-122"/>
                <a:sym typeface="+mn-ea"/>
              </a:rPr>
              <a:t>在一起</a:t>
            </a:r>
          </a:p>
        </p:txBody>
      </p:sp>
      <p:grpSp>
        <p:nvGrpSpPr>
          <p:cNvPr id="16" name="组合 15"/>
          <p:cNvGrpSpPr/>
          <p:nvPr/>
        </p:nvGrpSpPr>
        <p:grpSpPr>
          <a:xfrm>
            <a:off x="2722880" y="1730375"/>
            <a:ext cx="845820" cy="2080895"/>
            <a:chOff x="3780" y="3761"/>
            <a:chExt cx="1332" cy="3277"/>
          </a:xfrm>
        </p:grpSpPr>
        <p:pic>
          <p:nvPicPr>
            <p:cNvPr id="14" name="图片 13" descr="摄图网_401067670_春联款新品上市（非企业商用）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3780" y="3761"/>
              <a:ext cx="1332" cy="3277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3972" y="4531"/>
              <a:ext cx="772" cy="1977"/>
            </a:xfrm>
            <a:prstGeom prst="rect">
              <a:avLst/>
            </a:prstGeom>
            <a:noFill/>
          </p:spPr>
          <p:txBody>
            <a:bodyPr vert="eaVert" wrap="square" rtlCol="0" anchor="t">
              <a:spAutoFit/>
            </a:bodyPr>
            <a:lstStyle/>
            <a:p>
              <a:pPr lvl="0" algn="dist">
                <a:lnSpc>
                  <a:spcPct val="100000"/>
                </a:lnSpc>
                <a:buClrTx/>
                <a:buSzTx/>
                <a:buFontTx/>
              </a:pPr>
              <a:r>
                <a:rPr lang="zh-CN" altLang="zh-CN" sz="2000">
                  <a:solidFill>
                    <a:schemeClr val="bg1"/>
                  </a:solidFill>
                  <a:effectLst/>
                  <a:latin typeface="微软雅黑" panose="020B0503020204020204" charset="-122"/>
                  <a:ea typeface="微软雅黑" panose="020B0503020204020204" charset="-122"/>
                  <a:sym typeface="+mn-ea"/>
                </a:rPr>
                <a:t>大众安徽</a:t>
              </a:r>
            </a:p>
          </p:txBody>
        </p:sp>
      </p:grp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483ce8b-5546-45bb-a8de-77b39082ec5b"/>
  <p:tag name="COMMONDATA" val="eyJoZGlkIjoiZWNmMWUyNzZkMDVhOTIzYzAwYzM5YTA3NjRkODQ4OG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更多方案请添加社长微信：fanganshe18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1519</Words>
  <Application>Microsoft Office PowerPoint</Application>
  <PresentationFormat>宽屏</PresentationFormat>
  <Paragraphs>199</Paragraphs>
  <Slides>42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42</vt:i4>
      </vt:variant>
    </vt:vector>
  </HeadingPairs>
  <TitlesOfParts>
    <vt:vector size="48" baseType="lpstr">
      <vt:lpstr>仓耳渔阳体 W05</vt:lpstr>
      <vt:lpstr>微软雅黑</vt:lpstr>
      <vt:lpstr>Arial</vt:lpstr>
      <vt:lpstr>Calibri</vt:lpstr>
      <vt:lpstr>Garamond</vt:lpstr>
      <vt:lpstr>更多方案请添加社长微信：fanganshe18</vt:lpstr>
      <vt:lpstr>PowerPoint 演示文稿</vt:lpstr>
      <vt:lpstr>PowerPoint 演示文稿</vt:lpstr>
      <vt:lpstr>PowerPoint 演示文稿</vt:lpstr>
      <vt:lpstr>活动概述</vt:lpstr>
      <vt:lpstr>活动目的</vt:lpstr>
      <vt:lpstr>活动思考</vt:lpstr>
      <vt:lpstr>活动策略</vt:lpstr>
      <vt:lpstr>内容设置</vt:lpstr>
      <vt:lpstr>活动主题</vt:lpstr>
      <vt:lpstr>整体规划</vt:lpstr>
      <vt:lpstr>PowerPoint 演示文稿</vt:lpstr>
      <vt:lpstr>外场平面布局</vt:lpstr>
      <vt:lpstr>内场平面布局</vt:lpstr>
      <vt:lpstr>外场布置</vt:lpstr>
      <vt:lpstr>外场布置</vt:lpstr>
      <vt:lpstr>外场布置</vt:lpstr>
      <vt:lpstr>外场布置</vt:lpstr>
      <vt:lpstr>内场布置</vt:lpstr>
      <vt:lpstr>内场布置</vt:lpstr>
      <vt:lpstr>内场布置</vt:lpstr>
      <vt:lpstr>内场布置</vt:lpstr>
      <vt:lpstr>内场布置</vt:lpstr>
      <vt:lpstr>内场布置</vt:lpstr>
      <vt:lpstr>PowerPoint 演示文稿</vt:lpstr>
      <vt:lpstr>外场布置</vt:lpstr>
      <vt:lpstr>内场布置</vt:lpstr>
      <vt:lpstr>内场布置</vt:lpstr>
      <vt:lpstr>PowerPoint 演示文稿</vt:lpstr>
      <vt:lpstr>活动流程</vt:lpstr>
      <vt:lpstr>活动流程</vt:lpstr>
      <vt:lpstr>活动流程</vt:lpstr>
      <vt:lpstr>活动流程</vt:lpstr>
      <vt:lpstr>活动流程</vt:lpstr>
      <vt:lpstr>活动流程</vt:lpstr>
      <vt:lpstr>活动流程</vt:lpstr>
      <vt:lpstr>活动流程</vt:lpstr>
      <vt:lpstr>活动流程</vt:lpstr>
      <vt:lpstr>活动流程</vt:lpstr>
      <vt:lpstr>活动流程</vt:lpstr>
      <vt:lpstr>活动流程</vt:lpstr>
      <vt:lpstr>活动流程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2023-01-17T06:21:47Z</dcterms:created>
  <dcterms:modified xsi:type="dcterms:W3CDTF">2023-01-27T14:19:20Z</dcterms:modified>
</cp:coreProperties>
</file>