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8" r:id="rId4"/>
    <p:sldId id="269" r:id="rId5"/>
    <p:sldId id="271" r:id="rId6"/>
    <p:sldId id="270" r:id="rId7"/>
    <p:sldId id="261" r:id="rId8"/>
    <p:sldId id="282" r:id="rId9"/>
    <p:sldId id="273" r:id="rId10"/>
    <p:sldId id="275" r:id="rId11"/>
    <p:sldId id="283" r:id="rId12"/>
    <p:sldId id="284" r:id="rId13"/>
    <p:sldId id="300" r:id="rId14"/>
    <p:sldId id="277" r:id="rId15"/>
    <p:sldId id="287" r:id="rId16"/>
    <p:sldId id="272" r:id="rId17"/>
    <p:sldId id="290" r:id="rId18"/>
    <p:sldId id="291" r:id="rId19"/>
    <p:sldId id="294" r:id="rId20"/>
    <p:sldId id="302" r:id="rId21"/>
    <p:sldId id="274" r:id="rId22"/>
    <p:sldId id="293" r:id="rId23"/>
    <p:sldId id="296" r:id="rId24"/>
    <p:sldId id="297" r:id="rId25"/>
    <p:sldId id="298" r:id="rId26"/>
    <p:sldId id="258" r:id="rId27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58BE28"/>
    <a:srgbClr val="F4B835"/>
    <a:srgbClr val="FFC424"/>
    <a:srgbClr val="FFC724"/>
    <a:srgbClr val="050505"/>
    <a:srgbClr val="FFC038"/>
    <a:srgbClr val="F5E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134" autoAdjust="0"/>
  </p:normalViewPr>
  <p:slideViewPr>
    <p:cSldViewPr snapToGrid="0" snapToObjects="1">
      <p:cViewPr varScale="1">
        <p:scale>
          <a:sx n="151" d="100"/>
          <a:sy n="151" d="100"/>
        </p:scale>
        <p:origin x="456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47540-B8C3-8A40-BA9F-0FD27A7090E9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79020-1E24-AA4C-B70E-292C62E21C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外卖星巴克合作.001.jpe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 descr="无标题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6424082" y="2438665"/>
            <a:ext cx="3262151" cy="3254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外卖星巴克合作.001.jpe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 descr="无标题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6424082" y="2438665"/>
            <a:ext cx="3262151" cy="3254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外卖星巴克合作.001.jpe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无标题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424082" y="2438665"/>
            <a:ext cx="3262151" cy="3254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DA90A-B7C3-3E4C-A10E-9E9BC4F6FCE0}" type="datetimeFigureOut">
              <a:rPr kumimoji="1" lang="zh-CN" altLang="en-US" smtClean="0"/>
              <a:t>2020-12-28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9A925-D6F2-A840-BAB7-C6CA35D6E71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jpeg"/><Relationship Id="rId7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 11"/>
          <p:cNvGrpSpPr/>
          <p:nvPr/>
        </p:nvGrpSpPr>
        <p:grpSpPr>
          <a:xfrm>
            <a:off x="632187" y="700120"/>
            <a:ext cx="3531736" cy="3586132"/>
            <a:chOff x="632187" y="753035"/>
            <a:chExt cx="3531736" cy="3586132"/>
          </a:xfrm>
        </p:grpSpPr>
        <p:grpSp>
          <p:nvGrpSpPr>
            <p:cNvPr id="8" name="组 7"/>
            <p:cNvGrpSpPr/>
            <p:nvPr/>
          </p:nvGrpSpPr>
          <p:grpSpPr>
            <a:xfrm>
              <a:off x="632187" y="932946"/>
              <a:ext cx="3531736" cy="3406221"/>
              <a:chOff x="632187" y="932946"/>
              <a:chExt cx="3531736" cy="3406221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771273" y="3658129"/>
                <a:ext cx="1747570" cy="681038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632187" y="932946"/>
                <a:ext cx="353173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3200" b="1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美团外卖 </a:t>
                </a:r>
                <a:r>
                  <a:rPr kumimoji="1" lang="en-US" altLang="zh-CN" sz="3200" b="1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&amp;</a:t>
                </a:r>
                <a:r>
                  <a:rPr kumimoji="1" lang="zh-CN" altLang="en-US" sz="3200" b="1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 星巴克</a:t>
                </a:r>
                <a:endParaRPr kumimoji="1" lang="en-US" altLang="zh-CN" sz="3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  <a:p>
                <a:endParaRPr kumimoji="1" lang="en-US" altLang="zh-CN" dirty="0">
                  <a:latin typeface="+mn-ea"/>
                  <a:cs typeface="微软雅黑" panose="020B0503020204020204" charset="-122"/>
                </a:endParaRPr>
              </a:p>
              <a:p>
                <a:r>
                  <a:rPr kumimoji="1" lang="en-US" altLang="zh-CN" sz="1600" dirty="0">
                    <a:latin typeface="Avenir Book"/>
                    <a:cs typeface="Avenir Book"/>
                  </a:rPr>
                  <a:t>MEI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TUAN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WAI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MAI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&amp;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lack"/>
                    <a:cs typeface="Avenir Black"/>
                  </a:rPr>
                  <a:t>STARBUCKS</a:t>
                </a:r>
              </a:p>
              <a:p>
                <a:r>
                  <a:rPr kumimoji="1" lang="en-US" altLang="zh-CN" dirty="0">
                    <a:latin typeface="Avenir Book"/>
                    <a:cs typeface="Avenir Book"/>
                  </a:rPr>
                  <a:t>Co-branding Proposal</a:t>
                </a:r>
              </a:p>
              <a:p>
                <a:endParaRPr kumimoji="1" lang="en-US" altLang="zh-CN" sz="1200" dirty="0">
                  <a:latin typeface="Avenir Book"/>
                  <a:cs typeface="Avenir Book"/>
                </a:endParaRPr>
              </a:p>
            </p:txBody>
          </p:sp>
        </p:grpSp>
        <p:cxnSp>
          <p:nvCxnSpPr>
            <p:cNvPr id="11" name="直线连接符 10"/>
            <p:cNvCxnSpPr/>
            <p:nvPr/>
          </p:nvCxnSpPr>
          <p:spPr>
            <a:xfrm>
              <a:off x="740845" y="753035"/>
              <a:ext cx="772572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4" name="组 23"/>
          <p:cNvGrpSpPr/>
          <p:nvPr/>
        </p:nvGrpSpPr>
        <p:grpSpPr>
          <a:xfrm>
            <a:off x="876301" y="685799"/>
            <a:ext cx="7190853" cy="3855998"/>
            <a:chOff x="876301" y="685799"/>
            <a:chExt cx="7190853" cy="38559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2146" t="25951" r="24337" b="24914"/>
            <a:stretch>
              <a:fillRect/>
            </a:stretch>
          </p:blipFill>
          <p:spPr>
            <a:xfrm>
              <a:off x="876301" y="1447799"/>
              <a:ext cx="1919312" cy="234950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244600" y="37973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八卦闲聊</a:t>
              </a:r>
            </a:p>
          </p:txBody>
        </p:sp>
        <p:sp>
          <p:nvSpPr>
            <p:cNvPr id="10" name="梯形 9"/>
            <p:cNvSpPr/>
            <p:nvPr/>
          </p:nvSpPr>
          <p:spPr>
            <a:xfrm flipV="1">
              <a:off x="1244600" y="2603500"/>
              <a:ext cx="1107996" cy="507998"/>
            </a:xfrm>
            <a:prstGeom prst="trapezoid">
              <a:avLst>
                <a:gd name="adj" fmla="val 14843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grpSp>
          <p:nvGrpSpPr>
            <p:cNvPr id="11" name="组 10"/>
            <p:cNvGrpSpPr/>
            <p:nvPr/>
          </p:nvGrpSpPr>
          <p:grpSpPr>
            <a:xfrm>
              <a:off x="2606596" y="1725652"/>
              <a:ext cx="1562100" cy="1054100"/>
              <a:chOff x="2349500" y="1739899"/>
              <a:chExt cx="1562100" cy="1054100"/>
            </a:xfrm>
          </p:grpSpPr>
          <p:sp>
            <p:nvSpPr>
              <p:cNvPr id="8" name="圆角矩形标注 7"/>
              <p:cNvSpPr/>
              <p:nvPr/>
            </p:nvSpPr>
            <p:spPr>
              <a:xfrm>
                <a:off x="2349500" y="1739899"/>
                <a:ext cx="1562100" cy="1054100"/>
              </a:xfrm>
              <a:prstGeom prst="wedgeRoundRectCallout">
                <a:avLst>
                  <a:gd name="adj1" fmla="val -83371"/>
                  <a:gd name="adj2" fmla="val 58358"/>
                  <a:gd name="adj3" fmla="val 16667"/>
                </a:avLst>
              </a:prstGeom>
              <a:solidFill>
                <a:srgbClr val="F4B83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425258" y="1916152"/>
                <a:ext cx="148634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“八卦是我的维他命。”</a:t>
                </a:r>
                <a:endParaRPr lang="zh-CN" altLang="en-US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260033" y="17017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答谢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47210" y="293369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道歉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72858" y="417246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求助</a:t>
              </a:r>
            </a:p>
          </p:txBody>
        </p:sp>
        <p:grpSp>
          <p:nvGrpSpPr>
            <p:cNvPr id="15" name="组 14"/>
            <p:cNvGrpSpPr/>
            <p:nvPr/>
          </p:nvGrpSpPr>
          <p:grpSpPr>
            <a:xfrm>
              <a:off x="6492796" y="685799"/>
              <a:ext cx="1562100" cy="1054100"/>
              <a:chOff x="2349500" y="1739899"/>
              <a:chExt cx="1562100" cy="1054100"/>
            </a:xfrm>
          </p:grpSpPr>
          <p:sp>
            <p:nvSpPr>
              <p:cNvPr id="16" name="圆角矩形标注 15"/>
              <p:cNvSpPr/>
              <p:nvPr/>
            </p:nvSpPr>
            <p:spPr>
              <a:xfrm>
                <a:off x="2349500" y="1739899"/>
                <a:ext cx="1562100" cy="1054100"/>
              </a:xfrm>
              <a:prstGeom prst="wedgeRoundRectCallout">
                <a:avLst>
                  <a:gd name="adj1" fmla="val -83371"/>
                  <a:gd name="adj2" fmla="val 58358"/>
                  <a:gd name="adj3" fmla="val 16667"/>
                </a:avLst>
              </a:prstGeom>
              <a:solidFill>
                <a:srgbClr val="F4B83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425258" y="1916152"/>
                <a:ext cx="136850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“笔芯</a:t>
                </a:r>
                <a:r>
                  <a:rPr kumimoji="1" lang="en-US" altLang="zh-CN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~</a:t>
                </a:r>
                <a:r>
                  <a:rPr kumimoji="1" lang="zh-CN" altLang="en-US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跪谢！”</a:t>
                </a:r>
                <a:endParaRPr lang="zh-CN" altLang="en-US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</p:txBody>
          </p:sp>
        </p:grpSp>
        <p:grpSp>
          <p:nvGrpSpPr>
            <p:cNvPr id="18" name="组 17"/>
            <p:cNvGrpSpPr/>
            <p:nvPr/>
          </p:nvGrpSpPr>
          <p:grpSpPr>
            <a:xfrm>
              <a:off x="6454696" y="1992351"/>
              <a:ext cx="1562100" cy="1054100"/>
              <a:chOff x="2349500" y="1739899"/>
              <a:chExt cx="1562100" cy="1054100"/>
            </a:xfrm>
          </p:grpSpPr>
          <p:sp>
            <p:nvSpPr>
              <p:cNvPr id="19" name="圆角矩形标注 18"/>
              <p:cNvSpPr/>
              <p:nvPr/>
            </p:nvSpPr>
            <p:spPr>
              <a:xfrm>
                <a:off x="2349500" y="1739899"/>
                <a:ext cx="1562100" cy="1054100"/>
              </a:xfrm>
              <a:prstGeom prst="wedgeRoundRectCallout">
                <a:avLst>
                  <a:gd name="adj1" fmla="val -83371"/>
                  <a:gd name="adj2" fmla="val 58358"/>
                  <a:gd name="adj3" fmla="val 16667"/>
                </a:avLst>
              </a:prstGeom>
              <a:solidFill>
                <a:srgbClr val="F4B83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501016" y="1996817"/>
                <a:ext cx="13308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“扑通一声跪倒在地。”</a:t>
                </a:r>
                <a:endParaRPr lang="zh-CN" altLang="en-US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</p:txBody>
          </p:sp>
        </p:grpSp>
        <p:grpSp>
          <p:nvGrpSpPr>
            <p:cNvPr id="21" name="组 20"/>
            <p:cNvGrpSpPr/>
            <p:nvPr/>
          </p:nvGrpSpPr>
          <p:grpSpPr>
            <a:xfrm>
              <a:off x="6505054" y="3303031"/>
              <a:ext cx="1562100" cy="1054100"/>
              <a:chOff x="2349500" y="1739899"/>
              <a:chExt cx="1562100" cy="1054100"/>
            </a:xfrm>
          </p:grpSpPr>
          <p:sp>
            <p:nvSpPr>
              <p:cNvPr id="22" name="圆角矩形标注 21"/>
              <p:cNvSpPr/>
              <p:nvPr/>
            </p:nvSpPr>
            <p:spPr>
              <a:xfrm>
                <a:off x="2349500" y="1739899"/>
                <a:ext cx="1562100" cy="1054100"/>
              </a:xfrm>
              <a:prstGeom prst="wedgeRoundRectCallout">
                <a:avLst>
                  <a:gd name="adj1" fmla="val -83371"/>
                  <a:gd name="adj2" fmla="val 58358"/>
                  <a:gd name="adj3" fmla="val 16667"/>
                </a:avLst>
              </a:prstGeom>
              <a:solidFill>
                <a:srgbClr val="F4B83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425258" y="1916152"/>
                <a:ext cx="148634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“走，抽根烟聊聊？”</a:t>
                </a:r>
                <a:endParaRPr lang="zh-CN" altLang="en-US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979943" y="444500"/>
            <a:ext cx="27622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用星说</a:t>
            </a:r>
            <a:r>
              <a:rPr kumimoji="1" lang="en-US" altLang="zh-CN" sz="4000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2.0</a:t>
            </a:r>
            <a:endParaRPr kumimoji="1" lang="en-US" altLang="zh-CN" sz="4000" b="1" dirty="0">
              <a:solidFill>
                <a:schemeClr val="bg1"/>
              </a:solidFill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algn="ctr"/>
            <a:r>
              <a:rPr kumimoji="1" lang="zh-CN" altLang="en-US" sz="20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一杯会传情的咖啡外卖</a:t>
            </a:r>
          </a:p>
        </p:txBody>
      </p:sp>
      <p:grpSp>
        <p:nvGrpSpPr>
          <p:cNvPr id="27" name="组 26"/>
          <p:cNvGrpSpPr/>
          <p:nvPr/>
        </p:nvGrpSpPr>
        <p:grpSpPr>
          <a:xfrm>
            <a:off x="789775" y="1784290"/>
            <a:ext cx="7770025" cy="2641660"/>
            <a:chOff x="738975" y="1542990"/>
            <a:chExt cx="7770025" cy="2641660"/>
          </a:xfrm>
        </p:grpSpPr>
        <p:sp>
          <p:nvSpPr>
            <p:cNvPr id="11" name="圆角矩形标注 10"/>
            <p:cNvSpPr/>
            <p:nvPr/>
          </p:nvSpPr>
          <p:spPr>
            <a:xfrm>
              <a:off x="5965746" y="1542990"/>
              <a:ext cx="2543254" cy="571500"/>
            </a:xfrm>
            <a:prstGeom prst="wedgeRoundRectCallout">
              <a:avLst>
                <a:gd name="adj1" fmla="val -71387"/>
                <a:gd name="adj2" fmla="val 43423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2000" dirty="0">
                  <a:solidFill>
                    <a:schemeClr val="tx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“好久不见”</a:t>
              </a:r>
            </a:p>
          </p:txBody>
        </p:sp>
        <p:grpSp>
          <p:nvGrpSpPr>
            <p:cNvPr id="4" name="组 3"/>
            <p:cNvGrpSpPr/>
            <p:nvPr/>
          </p:nvGrpSpPr>
          <p:grpSpPr>
            <a:xfrm>
              <a:off x="3327401" y="1689099"/>
              <a:ext cx="1919312" cy="2349501"/>
              <a:chOff x="3454401" y="1498599"/>
              <a:chExt cx="1919312" cy="234950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2146" t="25951" r="24337" b="24914"/>
              <a:stretch>
                <a:fillRect/>
              </a:stretch>
            </p:blipFill>
            <p:spPr>
              <a:xfrm>
                <a:off x="3454401" y="1498599"/>
                <a:ext cx="1919312" cy="2349501"/>
              </a:xfrm>
              <a:prstGeom prst="rect">
                <a:avLst/>
              </a:prstGeom>
            </p:spPr>
          </p:pic>
          <p:sp>
            <p:nvSpPr>
              <p:cNvPr id="10" name="梯形 9"/>
              <p:cNvSpPr/>
              <p:nvPr/>
            </p:nvSpPr>
            <p:spPr>
              <a:xfrm flipV="1">
                <a:off x="3835400" y="2717800"/>
                <a:ext cx="1107996" cy="507998"/>
              </a:xfrm>
              <a:prstGeom prst="trapezoid">
                <a:avLst>
                  <a:gd name="adj" fmla="val 14843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3886696" y="2781300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zh-CN" altLang="en-US" sz="1600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捎去问候</a:t>
                </a: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738975" y="1593790"/>
              <a:ext cx="1992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多年不见的同学</a:t>
              </a:r>
            </a:p>
          </p:txBody>
        </p:sp>
        <p:cxnSp>
          <p:nvCxnSpPr>
            <p:cNvPr id="14" name="直线连接符 13"/>
            <p:cNvCxnSpPr/>
            <p:nvPr/>
          </p:nvCxnSpPr>
          <p:spPr>
            <a:xfrm>
              <a:off x="2731828" y="1841500"/>
              <a:ext cx="798772" cy="323790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995456" y="2279590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曾经的老师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7218" y="2978088"/>
              <a:ext cx="1736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忘不掉的初恋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95458" y="3724245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疏远的父母</a:t>
              </a:r>
            </a:p>
          </p:txBody>
        </p:sp>
        <p:cxnSp>
          <p:nvCxnSpPr>
            <p:cNvPr id="19" name="直线连接符 18"/>
            <p:cNvCxnSpPr/>
            <p:nvPr/>
          </p:nvCxnSpPr>
          <p:spPr>
            <a:xfrm flipV="1">
              <a:off x="2603591" y="2552700"/>
              <a:ext cx="927009" cy="12700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/>
            <p:cNvCxnSpPr/>
            <p:nvPr/>
          </p:nvCxnSpPr>
          <p:spPr>
            <a:xfrm flipV="1">
              <a:off x="2731828" y="2978088"/>
              <a:ext cx="798772" cy="332266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22"/>
            <p:cNvCxnSpPr/>
            <p:nvPr/>
          </p:nvCxnSpPr>
          <p:spPr>
            <a:xfrm flipV="1">
              <a:off x="2603591" y="3416298"/>
              <a:ext cx="927009" cy="533402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圆角矩形标注 23"/>
            <p:cNvSpPr/>
            <p:nvPr/>
          </p:nvSpPr>
          <p:spPr>
            <a:xfrm>
              <a:off x="5965746" y="2228790"/>
              <a:ext cx="2543254" cy="571500"/>
            </a:xfrm>
            <a:prstGeom prst="wedgeRoundRectCallout">
              <a:avLst>
                <a:gd name="adj1" fmla="val -72386"/>
                <a:gd name="adj2" fmla="val 23423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2000" dirty="0">
                  <a:solidFill>
                    <a:schemeClr val="tx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“谢谢你”</a:t>
              </a:r>
            </a:p>
          </p:txBody>
        </p:sp>
        <p:sp>
          <p:nvSpPr>
            <p:cNvPr id="25" name="圆角矩形标注 24"/>
            <p:cNvSpPr/>
            <p:nvPr/>
          </p:nvSpPr>
          <p:spPr>
            <a:xfrm>
              <a:off x="5965746" y="2939986"/>
              <a:ext cx="2543254" cy="571500"/>
            </a:xfrm>
            <a:prstGeom prst="wedgeRoundRectCallout">
              <a:avLst>
                <a:gd name="adj1" fmla="val -73884"/>
                <a:gd name="adj2" fmla="val 14534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2000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“希望一切安好”</a:t>
              </a:r>
            </a:p>
          </p:txBody>
        </p:sp>
        <p:sp>
          <p:nvSpPr>
            <p:cNvPr id="26" name="圆角矩形标注 25"/>
            <p:cNvSpPr/>
            <p:nvPr/>
          </p:nvSpPr>
          <p:spPr>
            <a:xfrm>
              <a:off x="5965746" y="3613150"/>
              <a:ext cx="2543254" cy="571500"/>
            </a:xfrm>
            <a:prstGeom prst="wedgeRoundRectCallout">
              <a:avLst>
                <a:gd name="adj1" fmla="val -73884"/>
                <a:gd name="adj2" fmla="val -27688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2000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“想念你的唠叨”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51" name="组 50"/>
          <p:cNvGrpSpPr/>
          <p:nvPr/>
        </p:nvGrpSpPr>
        <p:grpSpPr>
          <a:xfrm>
            <a:off x="425231" y="627539"/>
            <a:ext cx="4451507" cy="4102100"/>
            <a:chOff x="-673100" y="647700"/>
            <a:chExt cx="4451507" cy="4102100"/>
          </a:xfrm>
        </p:grpSpPr>
        <p:grpSp>
          <p:nvGrpSpPr>
            <p:cNvPr id="28" name="组 27"/>
            <p:cNvGrpSpPr/>
            <p:nvPr/>
          </p:nvGrpSpPr>
          <p:grpSpPr>
            <a:xfrm>
              <a:off x="-673100" y="647700"/>
              <a:ext cx="4102100" cy="4102100"/>
              <a:chOff x="-368300" y="609600"/>
              <a:chExt cx="4102100" cy="41021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68300" y="609600"/>
                <a:ext cx="4102100" cy="4102100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>
                <a:off x="876300" y="1181100"/>
                <a:ext cx="1612900" cy="2971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grpSp>
          <p:nvGrpSpPr>
            <p:cNvPr id="29" name="组 28"/>
            <p:cNvGrpSpPr/>
            <p:nvPr/>
          </p:nvGrpSpPr>
          <p:grpSpPr>
            <a:xfrm>
              <a:off x="641290" y="1623378"/>
              <a:ext cx="1488995" cy="1892301"/>
              <a:chOff x="774701" y="1498599"/>
              <a:chExt cx="1919312" cy="2349501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2146" t="25951" r="24337" b="24914"/>
              <a:stretch>
                <a:fillRect/>
              </a:stretch>
            </p:blipFill>
            <p:spPr>
              <a:xfrm>
                <a:off x="774701" y="1498599"/>
                <a:ext cx="1919312" cy="2349501"/>
              </a:xfrm>
              <a:prstGeom prst="rect">
                <a:avLst/>
              </a:prstGeom>
            </p:spPr>
          </p:pic>
          <p:sp>
            <p:nvSpPr>
              <p:cNvPr id="25" name="梯形 24"/>
              <p:cNvSpPr/>
              <p:nvPr/>
            </p:nvSpPr>
            <p:spPr>
              <a:xfrm flipV="1">
                <a:off x="1155700" y="2717800"/>
                <a:ext cx="1107996" cy="507998"/>
              </a:xfrm>
              <a:prstGeom prst="trapezoid">
                <a:avLst>
                  <a:gd name="adj" fmla="val 14843"/>
                </a:avLst>
              </a:prstGeom>
              <a:solidFill>
                <a:srgbClr val="F4B83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 dirty="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309588" y="2781300"/>
                <a:ext cx="80021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zh-CN" altLang="en-US" sz="1200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捎去问候</a:t>
                </a: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734773" y="3459639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左右滑动选择问候</a:t>
              </a:r>
            </a:p>
          </p:txBody>
        </p:sp>
        <p:sp>
          <p:nvSpPr>
            <p:cNvPr id="32" name="圆角矩形标注 31"/>
            <p:cNvSpPr/>
            <p:nvPr/>
          </p:nvSpPr>
          <p:spPr>
            <a:xfrm>
              <a:off x="2047953" y="1418222"/>
              <a:ext cx="1730454" cy="1238250"/>
            </a:xfrm>
            <a:prstGeom prst="wedgeRoundRectCallout">
              <a:avLst>
                <a:gd name="adj1" fmla="val -70828"/>
                <a:gd name="adj2" fmla="val 55390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爸</a:t>
              </a:r>
              <a:r>
                <a:rPr kumimoji="1" lang="en-US" altLang="zh-CN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/</a:t>
              </a:r>
              <a:r>
                <a:rPr kumimoji="1" lang="zh-CN" altLang="en-US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妈，</a:t>
              </a:r>
              <a:endParaRPr kumimoji="1" lang="en-US" altLang="zh-CN" dirty="0">
                <a:solidFill>
                  <a:srgbClr val="00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r>
                <a:rPr kumimoji="1" lang="zh-CN" altLang="en-US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想念你的唠叨</a:t>
              </a:r>
              <a:endParaRPr kumimoji="1" lang="en-US" altLang="zh-CN" dirty="0">
                <a:solidFill>
                  <a:srgbClr val="00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r>
                <a:rPr kumimoji="1" lang="zh-CN" altLang="en-US" dirty="0">
                  <a:solidFill>
                    <a:srgbClr val="00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照顾好自己。</a:t>
              </a:r>
            </a:p>
          </p:txBody>
        </p:sp>
      </p:grpSp>
      <p:grpSp>
        <p:nvGrpSpPr>
          <p:cNvPr id="47" name="组 46"/>
          <p:cNvGrpSpPr/>
          <p:nvPr/>
        </p:nvGrpSpPr>
        <p:grpSpPr>
          <a:xfrm>
            <a:off x="4130316" y="607378"/>
            <a:ext cx="4102100" cy="4102100"/>
            <a:chOff x="2870200" y="647700"/>
            <a:chExt cx="4102100" cy="4102100"/>
          </a:xfrm>
        </p:grpSpPr>
        <p:grpSp>
          <p:nvGrpSpPr>
            <p:cNvPr id="40" name="组 39"/>
            <p:cNvGrpSpPr/>
            <p:nvPr/>
          </p:nvGrpSpPr>
          <p:grpSpPr>
            <a:xfrm>
              <a:off x="2870200" y="647700"/>
              <a:ext cx="4102100" cy="4102100"/>
              <a:chOff x="2870200" y="647700"/>
              <a:chExt cx="4102100" cy="4102100"/>
            </a:xfrm>
          </p:grpSpPr>
          <p:grpSp>
            <p:nvGrpSpPr>
              <p:cNvPr id="33" name="组 32"/>
              <p:cNvGrpSpPr/>
              <p:nvPr/>
            </p:nvGrpSpPr>
            <p:grpSpPr>
              <a:xfrm>
                <a:off x="2870200" y="647700"/>
                <a:ext cx="4102100" cy="4102100"/>
                <a:chOff x="-368300" y="609600"/>
                <a:chExt cx="4102100" cy="4102100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8300" y="609600"/>
                  <a:ext cx="4102100" cy="4102100"/>
                </a:xfrm>
                <a:prstGeom prst="rect">
                  <a:avLst/>
                </a:prstGeom>
              </p:spPr>
            </p:pic>
            <p:sp>
              <p:nvSpPr>
                <p:cNvPr id="35" name="矩形 34"/>
                <p:cNvSpPr/>
                <p:nvPr/>
              </p:nvSpPr>
              <p:spPr>
                <a:xfrm>
                  <a:off x="876300" y="1181100"/>
                  <a:ext cx="1612900" cy="29718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pic>
            <p:nvPicPr>
              <p:cNvPr id="37" name="图片 36" descr="WechatIMG29_meitu_1.jpg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4114801" y="1219201"/>
                <a:ext cx="1670802" cy="2971799"/>
              </a:xfrm>
              <a:prstGeom prst="rect">
                <a:avLst/>
              </a:prstGeom>
            </p:spPr>
          </p:pic>
          <p:sp>
            <p:nvSpPr>
              <p:cNvPr id="38" name="圆角矩形 37"/>
              <p:cNvSpPr/>
              <p:nvPr/>
            </p:nvSpPr>
            <p:spPr>
              <a:xfrm>
                <a:off x="4368800" y="2251949"/>
                <a:ext cx="1181100" cy="424683"/>
              </a:xfrm>
              <a:prstGeom prst="roundRect">
                <a:avLst/>
              </a:prstGeom>
              <a:solidFill>
                <a:srgbClr val="58BE2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4368801" y="2251950"/>
                <a:ext cx="1181100" cy="430887"/>
              </a:xfrm>
              <a:prstGeom prst="rect">
                <a:avLst/>
              </a:prstGeom>
              <a:solidFill>
                <a:srgbClr val="F4B835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11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妈，我请你喝咖啡。</a:t>
                </a: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4368800" y="3314700"/>
              <a:ext cx="1181100" cy="596900"/>
            </a:xfrm>
            <a:prstGeom prst="rect">
              <a:avLst/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368800" y="3423910"/>
              <a:ext cx="414963" cy="464661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4660900" y="3422273"/>
              <a:ext cx="99257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7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一杯会传情的咖啡，</a:t>
              </a:r>
              <a:endParaRPr kumimoji="1" lang="en-US" altLang="zh-CN" sz="7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kumimoji="1" lang="zh-CN" altLang="en-US" sz="7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点开输入地址即可。</a:t>
              </a:r>
              <a:endParaRPr kumimoji="1" lang="en-US" altLang="zh-CN" sz="7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kumimoji="1" lang="zh-CN" altLang="en-US" sz="7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想说的都在咖啡里。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" y="-20955"/>
            <a:ext cx="9142730" cy="5114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1410216" y="1214300"/>
            <a:ext cx="1432983" cy="2597149"/>
            <a:chOff x="1284864" y="1237390"/>
            <a:chExt cx="1432983" cy="2597149"/>
          </a:xfrm>
        </p:grpSpPr>
        <p:cxnSp>
          <p:nvCxnSpPr>
            <p:cNvPr id="4" name="直线连接符 3"/>
            <p:cNvCxnSpPr/>
            <p:nvPr/>
          </p:nvCxnSpPr>
          <p:spPr>
            <a:xfrm>
              <a:off x="1284866" y="1237390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/>
            <p:cNvCxnSpPr/>
            <p:nvPr/>
          </p:nvCxnSpPr>
          <p:spPr>
            <a:xfrm>
              <a:off x="1437266" y="1389790"/>
              <a:ext cx="1145067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1284864" y="1237390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>
              <a:off x="1437264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 flipH="1" flipV="1">
              <a:off x="1437264" y="3711773"/>
              <a:ext cx="1145069" cy="2978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 flipH="1" flipV="1">
              <a:off x="2582333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>
              <a:off x="1929396" y="3834539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>
              <a:off x="2717847" y="3107966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1437264" y="1889880"/>
              <a:ext cx="11450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4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星巴克</a:t>
              </a:r>
              <a:endParaRPr kumimoji="1" lang="en-US" altLang="zh-CN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咖啡外卖</a:t>
              </a:r>
              <a:endParaRPr kumimoji="1" lang="en-US" altLang="zh-CN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还可以是</a:t>
              </a:r>
              <a:r>
                <a:rPr kumimoji="1" lang="en-US" altLang="zh-CN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……</a:t>
              </a:r>
              <a:r>
                <a:rPr kumimoji="1" lang="zh-CN" altLang="en-US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？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3071426" y="1951027"/>
            <a:ext cx="4801314" cy="114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一杯咖啡，就能让各行业牛人大咖陪你聊聊</a:t>
            </a:r>
            <a:endParaRPr kumimoji="1" lang="en-US" altLang="zh-CN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星巴克“</a:t>
            </a:r>
            <a:r>
              <a:rPr kumimoji="1" lang="en-US" altLang="en-US" sz="3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大咖陪你聊</a:t>
            </a:r>
            <a:r>
              <a:rPr kumimoji="1" lang="zh-CN" altLang="en-US" sz="3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71967" y="992909"/>
            <a:ext cx="5935694" cy="4162137"/>
            <a:chOff x="-182033" y="981364"/>
            <a:chExt cx="5935694" cy="4162137"/>
          </a:xfrm>
        </p:grpSpPr>
        <p:grpSp>
          <p:nvGrpSpPr>
            <p:cNvPr id="5" name="组 4"/>
            <p:cNvGrpSpPr/>
            <p:nvPr/>
          </p:nvGrpSpPr>
          <p:grpSpPr>
            <a:xfrm>
              <a:off x="-182033" y="1962729"/>
              <a:ext cx="5935694" cy="3180772"/>
              <a:chOff x="-880533" y="-81972"/>
              <a:chExt cx="5935694" cy="3180772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10000" r="90000">
                            <a14:foregroundMark x1="48400" y1="44267" x2="48400" y2="4426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880533" y="0"/>
                <a:ext cx="4131734" cy="30988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6364" y1="74134" x2="76364" y2="74134"/>
                            <a14:backgroundMark x1="74242" y1="56619" x2="74242" y2="566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17371" y="-81972"/>
                <a:ext cx="2137790" cy="31807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100000" l="9836" r="9847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8760" y="981364"/>
              <a:ext cx="2776926" cy="4162136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311401" y="548451"/>
            <a:ext cx="466899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28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星巴克“</a:t>
            </a:r>
            <a:r>
              <a:rPr kumimoji="1" lang="en-US" altLang="en-US" sz="28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大咖陪你聊</a:t>
            </a:r>
            <a:r>
              <a:rPr kumimoji="1" lang="zh-CN" altLang="en-US" sz="28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”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19700" y="1296868"/>
            <a:ext cx="3057247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牛人大咖化身美团骑手，</a:t>
            </a:r>
            <a:endParaRPr kumimoji="1"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一杯咖啡的时间，跟你聊聊天。</a:t>
            </a:r>
            <a:endParaRPr kumimoji="1"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2187" y="1483288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 </a:t>
            </a:r>
            <a:r>
              <a:rPr kumimoji="1" lang="en-US" altLang="zh-CN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X</a:t>
            </a:r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 美团外卖</a:t>
            </a:r>
            <a:endParaRPr kumimoji="1" lang="en-US" altLang="zh-CN" dirty="0">
              <a:latin typeface="+mn-ea"/>
              <a:cs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740845" y="2139460"/>
            <a:ext cx="77257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18583" y="2243677"/>
            <a:ext cx="640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咖啡文化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1329401" y="1214300"/>
            <a:ext cx="2018784" cy="2597149"/>
            <a:chOff x="1284864" y="1237390"/>
            <a:chExt cx="1432983" cy="2597149"/>
          </a:xfrm>
        </p:grpSpPr>
        <p:cxnSp>
          <p:nvCxnSpPr>
            <p:cNvPr id="3" name="直线连接符 2"/>
            <p:cNvCxnSpPr/>
            <p:nvPr/>
          </p:nvCxnSpPr>
          <p:spPr>
            <a:xfrm>
              <a:off x="1284866" y="1237390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线连接符 3"/>
            <p:cNvCxnSpPr/>
            <p:nvPr/>
          </p:nvCxnSpPr>
          <p:spPr>
            <a:xfrm>
              <a:off x="1437266" y="1389790"/>
              <a:ext cx="1145067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/>
            <p:cNvCxnSpPr/>
            <p:nvPr/>
          </p:nvCxnSpPr>
          <p:spPr>
            <a:xfrm>
              <a:off x="1284864" y="1237390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1437264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 flipH="1" flipV="1">
              <a:off x="1437264" y="3711773"/>
              <a:ext cx="1145069" cy="2978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 flipH="1" flipV="1">
              <a:off x="2582333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1929396" y="3834539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>
              <a:off x="2717847" y="3107966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437266" y="1652740"/>
              <a:ext cx="1145067" cy="1677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28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星巴克</a:t>
              </a:r>
              <a:endParaRPr kumimoji="1" lang="en-US" altLang="zh-CN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的</a:t>
              </a:r>
              <a:endParaRPr kumimoji="1" lang="en-US" altLang="zh-CN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24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咖啡文化</a:t>
              </a:r>
              <a:endParaRPr kumimoji="1" lang="en-US" altLang="zh-CN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429000" y="1820357"/>
            <a:ext cx="41210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咖啡文化普及者</a:t>
            </a:r>
            <a:r>
              <a:rPr lang="en-US" altLang="zh-CN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&amp;</a:t>
            </a:r>
            <a:r>
              <a:rPr lang="zh-CN" altLang="en-US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领导者</a:t>
            </a:r>
            <a:endParaRPr lang="en-US" altLang="zh-CN" sz="2800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marL="342900" indent="-342900">
              <a:buFont typeface="Arial" panose="020B0604020202020204"/>
              <a:buChar char="•"/>
            </a:pPr>
            <a:r>
              <a:rPr lang="zh-CN" altLang="en-US" sz="20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咖啡历史、咖啡豆等知识</a:t>
            </a:r>
            <a:endParaRPr lang="en-US" altLang="zh-CN" sz="20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marL="342900" indent="-342900">
              <a:buFont typeface="Arial" panose="020B0604020202020204"/>
              <a:buChar char="•"/>
            </a:pPr>
            <a:r>
              <a:rPr lang="zh-CN" altLang="en-US" sz="20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咖啡师（小绿裙、小黑裙）</a:t>
            </a:r>
            <a:endParaRPr lang="en-US" altLang="zh-CN" sz="20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marL="342900" indent="-342900">
              <a:buFont typeface="Arial" panose="020B0604020202020204"/>
              <a:buChar char="•"/>
            </a:pPr>
            <a:r>
              <a:rPr lang="zh-CN" altLang="en-US" sz="20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到店体验</a:t>
            </a:r>
            <a:endParaRPr lang="en-US" altLang="zh-CN" sz="20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1143000" y="2438400"/>
          <a:ext cx="6858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2" imgW="6858000" imgH="265430" progId="Word.Document.12">
                  <p:embed/>
                </p:oleObj>
              </mc:Choice>
              <mc:Fallback>
                <p:oleObj name="文档" r:id="rId2" imgW="6858000" imgH="265430" progId="Word.Document.12">
                  <p:embed/>
                  <p:pic>
                    <p:nvPicPr>
                      <p:cNvPr id="0" name="图片 103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0" y="2438400"/>
                        <a:ext cx="6858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 t="2084" b="1354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7" name="图片 6" descr="外卖星巴克合作.00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/>
          <a:stretch>
            <a:fillRect/>
          </a:stretch>
        </p:blipFill>
        <p:spPr>
          <a:xfrm>
            <a:off x="0" y="2628900"/>
            <a:ext cx="9144000" cy="2514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8600" y="623332"/>
            <a:ext cx="586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星巴克线上</a:t>
            </a:r>
            <a:r>
              <a:rPr kumimoji="1" lang="en-US" altLang="zh-CN" sz="3600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VR</a:t>
            </a:r>
            <a:r>
              <a:rPr kumimoji="1" lang="zh-CN" altLang="en-US" sz="3600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体验餐厅</a:t>
            </a:r>
          </a:p>
        </p:txBody>
      </p:sp>
      <p:grpSp>
        <p:nvGrpSpPr>
          <p:cNvPr id="13" name="组 12"/>
          <p:cNvGrpSpPr/>
          <p:nvPr/>
        </p:nvGrpSpPr>
        <p:grpSpPr>
          <a:xfrm>
            <a:off x="115945" y="-129828"/>
            <a:ext cx="8735955" cy="5856398"/>
            <a:chOff x="115945" y="-129828"/>
            <a:chExt cx="8735955" cy="5856398"/>
          </a:xfrm>
        </p:grpSpPr>
        <p:grpSp>
          <p:nvGrpSpPr>
            <p:cNvPr id="6" name="组 5"/>
            <p:cNvGrpSpPr/>
            <p:nvPr/>
          </p:nvGrpSpPr>
          <p:grpSpPr>
            <a:xfrm>
              <a:off x="115945" y="-129828"/>
              <a:ext cx="5960020" cy="5856398"/>
              <a:chOff x="1039091" y="-366602"/>
              <a:chExt cx="6223000" cy="6223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1039091" y="-366602"/>
                <a:ext cx="6223000" cy="62230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6"/>
              <a:srcRect t="6789" b="7160"/>
              <a:stretch>
                <a:fillRect/>
              </a:stretch>
            </p:blipFill>
            <p:spPr>
              <a:xfrm>
                <a:off x="2008909" y="1506198"/>
                <a:ext cx="4421909" cy="2488529"/>
              </a:xfrm>
              <a:prstGeom prst="rect">
                <a:avLst/>
              </a:prstGeom>
            </p:spPr>
          </p:pic>
        </p:grpSp>
        <p:sp>
          <p:nvSpPr>
            <p:cNvPr id="9" name="线形标注 2 8"/>
            <p:cNvSpPr/>
            <p:nvPr/>
          </p:nvSpPr>
          <p:spPr>
            <a:xfrm>
              <a:off x="6152165" y="1319031"/>
              <a:ext cx="2699735" cy="560569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7186"/>
                <a:gd name="adj6" fmla="val -27851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kumimoji="1" lang="zh-CN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拍摄</a:t>
              </a:r>
              <a:r>
                <a:rPr kumimoji="1" lang="en-US" altLang="zh-CN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VR</a:t>
              </a:r>
              <a:r>
                <a:rPr kumimoji="1" lang="zh-CN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视角的星巴克到店点餐体验的视频。</a:t>
              </a:r>
            </a:p>
          </p:txBody>
        </p:sp>
        <p:grpSp>
          <p:nvGrpSpPr>
            <p:cNvPr id="15" name="组 14"/>
            <p:cNvGrpSpPr/>
            <p:nvPr/>
          </p:nvGrpSpPr>
          <p:grpSpPr>
            <a:xfrm>
              <a:off x="1435100" y="2057400"/>
              <a:ext cx="3454400" cy="1460500"/>
              <a:chOff x="1435100" y="1981200"/>
              <a:chExt cx="3454400" cy="146050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435100" y="1981200"/>
                <a:ext cx="3454400" cy="1460500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2146" t="25951" r="24337" b="24914"/>
              <a:stretch>
                <a:fillRect/>
              </a:stretch>
            </p:blipFill>
            <p:spPr>
              <a:xfrm>
                <a:off x="1475642" y="2284014"/>
                <a:ext cx="703767" cy="894388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2103414" y="2271314"/>
                <a:ext cx="1884386" cy="89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kumimoji="1" lang="zh-CN" altLang="en-US" sz="1200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您的外带星巴克咖啡</a:t>
                </a:r>
                <a:endParaRPr kumimoji="1" lang="en-US" altLang="zh-CN" sz="12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zh-CN" altLang="en-US" sz="2000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已制作完毕。</a:t>
                </a:r>
                <a:endParaRPr kumimoji="1" lang="en-US" altLang="zh-CN" sz="20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zh-CN" altLang="en-US" sz="1200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请等待美团骑手为您送达。</a:t>
                </a: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9" cstate="screen"/>
              <a:srcRect r="56787"/>
              <a:stretch>
                <a:fillRect/>
              </a:stretch>
            </p:blipFill>
            <p:spPr>
              <a:xfrm>
                <a:off x="3987800" y="2400083"/>
                <a:ext cx="755169" cy="681038"/>
              </a:xfrm>
              <a:prstGeom prst="rect">
                <a:avLst/>
              </a:prstGeom>
            </p:spPr>
          </p:pic>
        </p:grpSp>
        <p:sp>
          <p:nvSpPr>
            <p:cNvPr id="16" name="线形标注 2 15"/>
            <p:cNvSpPr/>
            <p:nvPr/>
          </p:nvSpPr>
          <p:spPr>
            <a:xfrm>
              <a:off x="6152165" y="2004396"/>
              <a:ext cx="2699735" cy="71340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7791"/>
                <a:gd name="adj6" fmla="val -2596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kumimoji="1" lang="zh-CN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第一视角与明星咖啡师（赵丽颖饰）沟通，体验下单服务。</a:t>
              </a:r>
            </a:p>
          </p:txBody>
        </p:sp>
        <p:sp>
          <p:nvSpPr>
            <p:cNvPr id="17" name="线形标注 2 16"/>
            <p:cNvSpPr/>
            <p:nvPr/>
          </p:nvSpPr>
          <p:spPr>
            <a:xfrm>
              <a:off x="6152165" y="2881131"/>
              <a:ext cx="2699735" cy="73638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8783"/>
                <a:gd name="adj6" fmla="val -2738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kumimoji="1" lang="zh-CN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推广甄选咖啡，普及咖啡品类及咖啡豆知识。</a:t>
              </a:r>
            </a:p>
          </p:txBody>
        </p:sp>
        <p:sp>
          <p:nvSpPr>
            <p:cNvPr id="18" name="线形标注 2 17"/>
            <p:cNvSpPr/>
            <p:nvPr/>
          </p:nvSpPr>
          <p:spPr>
            <a:xfrm>
              <a:off x="6152165" y="3742745"/>
              <a:ext cx="2699735" cy="73638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9159"/>
                <a:gd name="adj6" fmla="val -26439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kumimoji="1" lang="en-US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下单成功后，由美团外卖骑手</a:t>
              </a:r>
              <a:r>
                <a:rPr kumimoji="1" lang="zh-CN" altLang="en-US" sz="1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（杨洋饰）将咖啡送达。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/>
          <a:srcRect t="2084" b="1354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12847" y="130142"/>
            <a:ext cx="274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VR</a:t>
            </a:r>
            <a:r>
              <a:rPr kumimoji="1" lang="zh-CN" altLang="en-US" sz="24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互动视频脚本：</a:t>
            </a:r>
          </a:p>
        </p:txBody>
      </p:sp>
      <p:grpSp>
        <p:nvGrpSpPr>
          <p:cNvPr id="5" name="组 4"/>
          <p:cNvGrpSpPr/>
          <p:nvPr/>
        </p:nvGrpSpPr>
        <p:grpSpPr>
          <a:xfrm>
            <a:off x="585847" y="355597"/>
            <a:ext cx="7859657" cy="4750014"/>
            <a:chOff x="585847" y="355597"/>
            <a:chExt cx="7859657" cy="4750014"/>
          </a:xfrm>
        </p:grpSpPr>
        <p:grpSp>
          <p:nvGrpSpPr>
            <p:cNvPr id="46" name="组 45"/>
            <p:cNvGrpSpPr/>
            <p:nvPr/>
          </p:nvGrpSpPr>
          <p:grpSpPr>
            <a:xfrm>
              <a:off x="585847" y="355597"/>
              <a:ext cx="7859657" cy="4750014"/>
              <a:chOff x="585847" y="355597"/>
              <a:chExt cx="7859657" cy="4750014"/>
            </a:xfrm>
          </p:grpSpPr>
          <p:grpSp>
            <p:nvGrpSpPr>
              <p:cNvPr id="37" name="组 36"/>
              <p:cNvGrpSpPr/>
              <p:nvPr/>
            </p:nvGrpSpPr>
            <p:grpSpPr>
              <a:xfrm>
                <a:off x="585847" y="355597"/>
                <a:ext cx="7859657" cy="4750014"/>
                <a:chOff x="585847" y="355597"/>
                <a:chExt cx="7859657" cy="4750014"/>
              </a:xfrm>
            </p:grpSpPr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10000" r="90000"/>
                          </a14:imgEffect>
                        </a14:imgLayer>
                      </a14:imgProps>
                    </a:ext>
                  </a:extLst>
                </a:blip>
                <a:srcRect l="20976" r="21441"/>
                <a:stretch>
                  <a:fillRect/>
                </a:stretch>
              </p:blipFill>
              <p:spPr>
                <a:xfrm rot="16200000">
                  <a:off x="1423634" y="-482190"/>
                  <a:ext cx="2183581" cy="3859156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10000" r="90000"/>
                          </a14:imgEffect>
                        </a14:imgLayer>
                      </a14:imgProps>
                    </a:ext>
                  </a:extLst>
                </a:blip>
                <a:srcRect l="20976" r="21441"/>
                <a:stretch>
                  <a:fillRect/>
                </a:stretch>
              </p:blipFill>
              <p:spPr>
                <a:xfrm rot="16200000">
                  <a:off x="1423634" y="1739493"/>
                  <a:ext cx="2183581" cy="3859156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10000" r="90000"/>
                          </a14:imgEffect>
                        </a14:imgLayer>
                      </a14:imgProps>
                    </a:ext>
                  </a:extLst>
                </a:blip>
                <a:srcRect l="20976" r="21441"/>
                <a:stretch>
                  <a:fillRect/>
                </a:stretch>
              </p:blipFill>
              <p:spPr>
                <a:xfrm rot="16200000">
                  <a:off x="5424135" y="1739494"/>
                  <a:ext cx="2183581" cy="3859156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712847" y="2385291"/>
                  <a:ext cx="32622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1</a:t>
                  </a:r>
                  <a:r>
                    <a:rPr kumimoji="1" lang="zh-CN" altLang="en-US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）第一视角推门进入星巴克门店；</a:t>
                  </a: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4787900" y="2309548"/>
                  <a:ext cx="354329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zh-CN" altLang="zh-CN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2</a:t>
                  </a:r>
                  <a:r>
                    <a:rPr kumimoji="1" lang="zh-CN" altLang="en-US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）明星小黑裙咖啡师（赵丽颖饰演）热情接待，进行咖啡下单的询问。</a:t>
                  </a: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712847" y="4582391"/>
                  <a:ext cx="373215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zh-CN" altLang="zh-CN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3</a:t>
                  </a:r>
                  <a:r>
                    <a:rPr kumimoji="1" lang="zh-CN" altLang="en-US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）用户浏览甄选咖啡选品，查看介绍，并选择进行下单。</a:t>
                  </a: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4787900" y="4506648"/>
                  <a:ext cx="36576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zh-CN" altLang="zh-CN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4</a:t>
                  </a:r>
                  <a:r>
                    <a:rPr kumimoji="1" lang="zh-CN" altLang="en-US" sz="1400" dirty="0">
                      <a:solidFill>
                        <a:srgbClr val="FFFFFF"/>
                      </a:solidFill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rPr>
                    <a:t>）下单成功后，界面出现提示信息，由美团骑手（杨洋饰演）将星巴克咖啡外卖送达。</a:t>
                  </a:r>
                </a:p>
              </p:txBody>
            </p:sp>
            <p:grpSp>
              <p:nvGrpSpPr>
                <p:cNvPr id="30" name="组 29"/>
                <p:cNvGrpSpPr/>
                <p:nvPr/>
              </p:nvGrpSpPr>
              <p:grpSpPr>
                <a:xfrm>
                  <a:off x="4586348" y="355598"/>
                  <a:ext cx="3859156" cy="2183581"/>
                  <a:chOff x="4586348" y="355598"/>
                  <a:chExt cx="3859156" cy="2183581"/>
                </a:xfrm>
              </p:grpSpPr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0" b="100000" l="10000" r="90000"/>
                            </a14:imgEffect>
                          </a14:imgLayer>
                        </a14:imgProps>
                      </a:ext>
                    </a:extLst>
                  </a:blip>
                  <a:srcRect l="20976" r="21441"/>
                  <a:stretch>
                    <a:fillRect/>
                  </a:stretch>
                </p:blipFill>
                <p:spPr>
                  <a:xfrm rot="16200000">
                    <a:off x="5424135" y="-482189"/>
                    <a:ext cx="2183581" cy="3859156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2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81600" y="685799"/>
                    <a:ext cx="2692400" cy="148109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6789" b="7160"/>
                <a:stretch>
                  <a:fillRect/>
                </a:stretch>
              </p:blipFill>
              <p:spPr>
                <a:xfrm>
                  <a:off x="5181600" y="2928043"/>
                  <a:ext cx="2692400" cy="1488865"/>
                </a:xfrm>
                <a:prstGeom prst="rect">
                  <a:avLst/>
                </a:prstGeom>
              </p:spPr>
            </p:pic>
            <p:grpSp>
              <p:nvGrpSpPr>
                <p:cNvPr id="32" name="组 31"/>
                <p:cNvGrpSpPr/>
                <p:nvPr/>
              </p:nvGrpSpPr>
              <p:grpSpPr>
                <a:xfrm>
                  <a:off x="5461000" y="3225801"/>
                  <a:ext cx="2362200" cy="800100"/>
                  <a:chOff x="1625600" y="2164658"/>
                  <a:chExt cx="2362200" cy="800100"/>
                </a:xfrm>
              </p:grpSpPr>
              <p:sp>
                <p:nvSpPr>
                  <p:cNvPr id="33" name="矩形 32"/>
                  <p:cNvSpPr/>
                  <p:nvPr/>
                </p:nvSpPr>
                <p:spPr>
                  <a:xfrm>
                    <a:off x="1625600" y="2164658"/>
                    <a:ext cx="2235200" cy="800100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sz="1400" dirty="0"/>
                  </a:p>
                </p:txBody>
              </p:sp>
              <p:pic>
                <p:nvPicPr>
                  <p:cNvPr id="34" name="图片 33"/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22146" t="25951" r="24337" b="24914"/>
                  <a:stretch>
                    <a:fillRect/>
                  </a:stretch>
                </p:blipFill>
                <p:spPr>
                  <a:xfrm>
                    <a:off x="1780442" y="2284014"/>
                    <a:ext cx="429967" cy="546427"/>
                  </a:xfrm>
                  <a:prstGeom prst="rect">
                    <a:avLst/>
                  </a:prstGeom>
                </p:spPr>
              </p:pic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2103414" y="2271314"/>
                    <a:ext cx="1884386" cy="5591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700" dirty="0">
                        <a:latin typeface="造字工房雅圆（非商用） 常规体"/>
                        <a:ea typeface="造字工房雅圆（非商用） 常规体"/>
                        <a:cs typeface="造字工房雅圆（非商用） 常规体"/>
                      </a:rPr>
                      <a:t>您的外带星巴克咖啡</a:t>
                    </a:r>
                    <a:endParaRPr kumimoji="1" lang="en-US" altLang="zh-CN" sz="700" dirty="0"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1050" dirty="0">
                        <a:latin typeface="造字工房雅圆（非商用） 常规体"/>
                        <a:ea typeface="造字工房雅圆（非商用） 常规体"/>
                        <a:cs typeface="造字工房雅圆（非商用） 常规体"/>
                      </a:rPr>
                      <a:t>已制作完毕。</a:t>
                    </a:r>
                    <a:endParaRPr kumimoji="1" lang="en-US" altLang="zh-CN" sz="1050" dirty="0">
                      <a:latin typeface="造字工房雅圆（非商用） 常规体"/>
                      <a:ea typeface="造字工房雅圆（非商用） 常规体"/>
                      <a:cs typeface="造字工房雅圆（非商用） 常规体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kumimoji="1" lang="zh-CN" altLang="en-US" sz="700" dirty="0">
                        <a:latin typeface="造字工房雅圆（非商用） 常规体"/>
                        <a:ea typeface="造字工房雅圆（非商用） 常规体"/>
                        <a:cs typeface="造字工房雅圆（非商用） 常规体"/>
                      </a:rPr>
                      <a:t>请等待美团骑手为您送达。</a:t>
                    </a:r>
                  </a:p>
                </p:txBody>
              </p:sp>
              <p:pic>
                <p:nvPicPr>
                  <p:cNvPr id="36" name="图片 35"/>
                  <p:cNvPicPr>
                    <a:picLocks noChangeAspect="1"/>
                  </p:cNvPicPr>
                  <p:nvPr/>
                </p:nvPicPr>
                <p:blipFill rotWithShape="1">
                  <a:blip r:embed="rId9" cstate="screen"/>
                  <a:srcRect r="56787"/>
                  <a:stretch>
                    <a:fillRect/>
                  </a:stretch>
                </p:blipFill>
                <p:spPr>
                  <a:xfrm>
                    <a:off x="3263901" y="2369464"/>
                    <a:ext cx="364360" cy="32859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5" name="组 44"/>
              <p:cNvGrpSpPr/>
              <p:nvPr/>
            </p:nvGrpSpPr>
            <p:grpSpPr>
              <a:xfrm>
                <a:off x="1181100" y="2926611"/>
                <a:ext cx="2794000" cy="1476271"/>
                <a:chOff x="1181100" y="2926611"/>
                <a:chExt cx="2794000" cy="1476271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81100" y="2926611"/>
                  <a:ext cx="2794000" cy="1476271"/>
                </a:xfrm>
                <a:prstGeom prst="rect">
                  <a:avLst/>
                </a:prstGeom>
              </p:spPr>
            </p:pic>
            <p:sp>
              <p:nvSpPr>
                <p:cNvPr id="39" name="矩形 38"/>
                <p:cNvSpPr/>
                <p:nvPr/>
              </p:nvSpPr>
              <p:spPr>
                <a:xfrm>
                  <a:off x="1181100" y="2926611"/>
                  <a:ext cx="2794000" cy="1476271"/>
                </a:xfrm>
                <a:prstGeom prst="rect">
                  <a:avLst/>
                </a:prstGeom>
                <a:solidFill>
                  <a:srgbClr val="FFFFFF">
                    <a:alpha val="31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40" name="圆角矩形 39"/>
                <p:cNvSpPr/>
                <p:nvPr/>
              </p:nvSpPr>
              <p:spPr>
                <a:xfrm>
                  <a:off x="1790700" y="4089401"/>
                  <a:ext cx="546100" cy="190499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  <a:alpha val="58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1050" dirty="0">
                      <a:solidFill>
                        <a:schemeClr val="tx1"/>
                      </a:solidFill>
                      <a:latin typeface="+mn-ea"/>
                      <a:cs typeface="黑体" panose="02010609060101010101" charset="-122"/>
                    </a:rPr>
                    <a:t>下 单</a:t>
                  </a: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>
                  <a:off x="2489200" y="4089401"/>
                  <a:ext cx="698500" cy="190499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  <a:alpha val="58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1050" dirty="0">
                      <a:solidFill>
                        <a:schemeClr val="tx1"/>
                      </a:solidFill>
                      <a:latin typeface="+mn-ea"/>
                      <a:cs typeface="黑体" panose="02010609060101010101" charset="-122"/>
                    </a:rPr>
                    <a:t>再看看</a:t>
                  </a:r>
                </a:p>
              </p:txBody>
            </p:sp>
            <p:sp>
              <p:nvSpPr>
                <p:cNvPr id="42" name="燕尾形 41"/>
                <p:cNvSpPr/>
                <p:nvPr/>
              </p:nvSpPr>
              <p:spPr>
                <a:xfrm>
                  <a:off x="3670300" y="3500193"/>
                  <a:ext cx="255418" cy="273559"/>
                </a:xfrm>
                <a:prstGeom prst="chevron">
                  <a:avLst>
                    <a:gd name="adj" fmla="val 16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燕尾形 43"/>
                <p:cNvSpPr/>
                <p:nvPr/>
              </p:nvSpPr>
              <p:spPr>
                <a:xfrm flipH="1">
                  <a:off x="1231900" y="3487493"/>
                  <a:ext cx="203200" cy="271707"/>
                </a:xfrm>
                <a:prstGeom prst="chevron">
                  <a:avLst>
                    <a:gd name="adj" fmla="val 160000"/>
                  </a:avLst>
                </a:prstGeom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6200" y="685799"/>
              <a:ext cx="2489200" cy="1404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11687" y="2440901"/>
            <a:ext cx="4083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星巴克核心消费人群</a:t>
            </a:r>
            <a:r>
              <a:rPr kumimoji="1" lang="en-US" altLang="zh-CN" sz="32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?</a:t>
            </a:r>
          </a:p>
        </p:txBody>
      </p:sp>
      <p:cxnSp>
        <p:nvCxnSpPr>
          <p:cNvPr id="7" name="直线连接符 6"/>
          <p:cNvCxnSpPr/>
          <p:nvPr/>
        </p:nvCxnSpPr>
        <p:spPr>
          <a:xfrm>
            <a:off x="1820345" y="2260990"/>
            <a:ext cx="77257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星巴克-纸杯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46" y="1873529"/>
            <a:ext cx="1272671" cy="12726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" y="-30480"/>
            <a:ext cx="9118600" cy="51073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2187" y="1483288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 </a:t>
            </a:r>
            <a:r>
              <a:rPr kumimoji="1" lang="en-US" altLang="zh-CN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X</a:t>
            </a:r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 美团外卖</a:t>
            </a:r>
            <a:endParaRPr kumimoji="1" lang="en-US" altLang="zh-CN" dirty="0">
              <a:latin typeface="+mn-ea"/>
              <a:cs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740845" y="2139460"/>
            <a:ext cx="77257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18583" y="2243677"/>
            <a:ext cx="640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企业社会责任</a:t>
            </a:r>
          </a:p>
        </p:txBody>
      </p:sp>
      <p:pic>
        <p:nvPicPr>
          <p:cNvPr id="5" name="内容占位符 21">
            <a:extLst>
              <a:ext uri="{FF2B5EF4-FFF2-40B4-BE49-F238E27FC236}">
                <a16:creationId xmlns:a16="http://schemas.microsoft.com/office/drawing/2014/main" id="{3B3062B9-EC88-469C-BF81-406C0C83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3304713" y="1489902"/>
            <a:ext cx="1070839" cy="455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>
            <a:off x="1024601" y="1214300"/>
            <a:ext cx="2018784" cy="2597149"/>
            <a:chOff x="1329401" y="1214300"/>
            <a:chExt cx="2018784" cy="2597149"/>
          </a:xfrm>
        </p:grpSpPr>
        <p:cxnSp>
          <p:nvCxnSpPr>
            <p:cNvPr id="3" name="直线连接符 2"/>
            <p:cNvCxnSpPr/>
            <p:nvPr/>
          </p:nvCxnSpPr>
          <p:spPr>
            <a:xfrm>
              <a:off x="1329404" y="1214300"/>
              <a:ext cx="1088398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线连接符 3"/>
            <p:cNvCxnSpPr/>
            <p:nvPr/>
          </p:nvCxnSpPr>
          <p:spPr>
            <a:xfrm>
              <a:off x="1544105" y="1392100"/>
              <a:ext cx="1613168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/>
            <p:cNvCxnSpPr/>
            <p:nvPr/>
          </p:nvCxnSpPr>
          <p:spPr>
            <a:xfrm>
              <a:off x="1329401" y="1214300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1544102" y="136670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 flipH="1" flipV="1">
              <a:off x="1544102" y="3688683"/>
              <a:ext cx="1613171" cy="2978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 flipH="1" flipV="1">
              <a:off x="3157273" y="136670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2237417" y="3811449"/>
              <a:ext cx="1088398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>
              <a:off x="3348185" y="3084876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544105" y="1649300"/>
              <a:ext cx="1613168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8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星巴克</a:t>
              </a:r>
              <a:endParaRPr kumimoji="1" lang="en-US" altLang="zh-CN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kumimoji="1" lang="en-US" altLang="zh-CN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x</a:t>
              </a:r>
            </a:p>
            <a:p>
              <a:pPr algn="ctr"/>
              <a:r>
                <a:rPr kumimoji="1" lang="zh-CN" altLang="en-US" sz="28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美团外卖</a:t>
              </a:r>
              <a:endParaRPr kumimoji="1" lang="en-US" altLang="zh-CN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kumimoji="1" lang="zh-CN" altLang="en-US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如何做好企业社会责任</a:t>
              </a:r>
              <a:r>
                <a:rPr kumimoji="1" lang="en-US" altLang="zh-CN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?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3124200" y="1649300"/>
            <a:ext cx="4660900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“</a:t>
            </a:r>
            <a:r>
              <a:rPr lang="zh-CN" altLang="en-US" sz="32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一杯咖啡温暖</a:t>
            </a:r>
            <a:r>
              <a:rPr lang="en-US" altLang="zh-CN" sz="32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TA”</a:t>
            </a:r>
          </a:p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</a:pPr>
            <a:r>
              <a:rPr lang="zh-CN" altLang="en-US" sz="1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特殊时间点</a:t>
            </a: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：寒风凛冽的春节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</a:pPr>
            <a:r>
              <a:rPr lang="zh-CN" altLang="en-US" sz="1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特殊群体</a:t>
            </a: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：一群春节还在坚守岗位、无法回家感受温暖的人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marL="342900" indent="-342900">
              <a:lnSpc>
                <a:spcPct val="120000"/>
              </a:lnSpc>
              <a:buFont typeface="Arial" panose="020B0604020202020204"/>
              <a:buChar char="•"/>
            </a:pPr>
            <a:r>
              <a:rPr lang="zh-CN" altLang="en-US" sz="1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特殊事件</a:t>
            </a: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：</a:t>
            </a:r>
            <a:r>
              <a:rPr lang="en-US" altLang="zh-CN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1 </a:t>
            </a: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元众筹星巴克咖啡温暖他们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7500" y="394385"/>
            <a:ext cx="5715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他们是高空作业员、环卫工人、外卖小哥、保安，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他们是一群生活在社会底层的草根群体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这个春节，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他们一如往常，坚守在岗位</a:t>
            </a:r>
          </a:p>
          <a:p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寒风凛冽刺骨，一杯咖啡的温暖却足以感动他们。。。</a:t>
            </a:r>
            <a:endParaRPr lang="en-US" altLang="zh-CN" sz="16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pSp>
        <p:nvGrpSpPr>
          <p:cNvPr id="27" name="组 26"/>
          <p:cNvGrpSpPr/>
          <p:nvPr/>
        </p:nvGrpSpPr>
        <p:grpSpPr>
          <a:xfrm>
            <a:off x="317498" y="1901002"/>
            <a:ext cx="8514510" cy="2837547"/>
            <a:chOff x="304798" y="1799402"/>
            <a:chExt cx="8514510" cy="283754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61667" t="1733" r="1111"/>
            <a:stretch>
              <a:fillRect/>
            </a:stretch>
          </p:blipFill>
          <p:spPr>
            <a:xfrm>
              <a:off x="4800600" y="1922513"/>
              <a:ext cx="1740315" cy="257809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l="34667" r="19480"/>
            <a:stretch>
              <a:fillRect/>
            </a:stretch>
          </p:blipFill>
          <p:spPr>
            <a:xfrm>
              <a:off x="2601377" y="1922513"/>
              <a:ext cx="1774340" cy="257809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l="10735" r="44648"/>
            <a:stretch>
              <a:fillRect/>
            </a:stretch>
          </p:blipFill>
          <p:spPr>
            <a:xfrm>
              <a:off x="402688" y="1922513"/>
              <a:ext cx="1693271" cy="25780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36879" r="20727"/>
            <a:stretch>
              <a:fillRect/>
            </a:stretch>
          </p:blipFill>
          <p:spPr>
            <a:xfrm>
              <a:off x="6958372" y="1922513"/>
              <a:ext cx="1762839" cy="2578099"/>
            </a:xfrm>
            <a:prstGeom prst="rect">
              <a:avLst/>
            </a:prstGeom>
          </p:spPr>
        </p:pic>
        <p:grpSp>
          <p:nvGrpSpPr>
            <p:cNvPr id="11" name="组 10"/>
            <p:cNvGrpSpPr/>
            <p:nvPr/>
          </p:nvGrpSpPr>
          <p:grpSpPr>
            <a:xfrm>
              <a:off x="304798" y="1799402"/>
              <a:ext cx="1903401" cy="2837547"/>
              <a:chOff x="304798" y="1799402"/>
              <a:chExt cx="1903401" cy="2837547"/>
            </a:xfrm>
          </p:grpSpPr>
          <p:cxnSp>
            <p:nvCxnSpPr>
              <p:cNvPr id="7" name="直线连接符 6"/>
              <p:cNvCxnSpPr/>
              <p:nvPr/>
            </p:nvCxnSpPr>
            <p:spPr>
              <a:xfrm>
                <a:off x="304800" y="1799402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线连接符 7"/>
              <p:cNvCxnSpPr/>
              <p:nvPr/>
            </p:nvCxnSpPr>
            <p:spPr>
              <a:xfrm>
                <a:off x="304798" y="1799402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线连接符 8"/>
              <p:cNvCxnSpPr/>
              <p:nvPr/>
            </p:nvCxnSpPr>
            <p:spPr>
              <a:xfrm>
                <a:off x="1419748" y="4636949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线连接符 9"/>
              <p:cNvCxnSpPr/>
              <p:nvPr/>
            </p:nvCxnSpPr>
            <p:spPr>
              <a:xfrm>
                <a:off x="2208199" y="3910376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 11"/>
            <p:cNvGrpSpPr/>
            <p:nvPr/>
          </p:nvGrpSpPr>
          <p:grpSpPr>
            <a:xfrm>
              <a:off x="2487599" y="1824802"/>
              <a:ext cx="1979601" cy="2786747"/>
              <a:chOff x="304798" y="1799402"/>
              <a:chExt cx="1979601" cy="2786747"/>
            </a:xfrm>
          </p:grpSpPr>
          <p:cxnSp>
            <p:nvCxnSpPr>
              <p:cNvPr id="13" name="直线连接符 12"/>
              <p:cNvCxnSpPr/>
              <p:nvPr/>
            </p:nvCxnSpPr>
            <p:spPr>
              <a:xfrm>
                <a:off x="304800" y="1799402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线连接符 13"/>
              <p:cNvCxnSpPr/>
              <p:nvPr/>
            </p:nvCxnSpPr>
            <p:spPr>
              <a:xfrm>
                <a:off x="304798" y="1799402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连接符 14"/>
              <p:cNvCxnSpPr/>
              <p:nvPr/>
            </p:nvCxnSpPr>
            <p:spPr>
              <a:xfrm>
                <a:off x="1495948" y="4586149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连接符 15"/>
              <p:cNvCxnSpPr/>
              <p:nvPr/>
            </p:nvCxnSpPr>
            <p:spPr>
              <a:xfrm>
                <a:off x="2284399" y="3859576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 16"/>
            <p:cNvGrpSpPr/>
            <p:nvPr/>
          </p:nvGrpSpPr>
          <p:grpSpPr>
            <a:xfrm>
              <a:off x="4686713" y="1799402"/>
              <a:ext cx="1941501" cy="2812147"/>
              <a:chOff x="304798" y="1799402"/>
              <a:chExt cx="1941501" cy="2812147"/>
            </a:xfrm>
          </p:grpSpPr>
          <p:cxnSp>
            <p:nvCxnSpPr>
              <p:cNvPr id="18" name="直线连接符 17"/>
              <p:cNvCxnSpPr/>
              <p:nvPr/>
            </p:nvCxnSpPr>
            <p:spPr>
              <a:xfrm>
                <a:off x="304800" y="1799402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线连接符 18"/>
              <p:cNvCxnSpPr/>
              <p:nvPr/>
            </p:nvCxnSpPr>
            <p:spPr>
              <a:xfrm>
                <a:off x="304798" y="1799402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/>
              <p:cNvCxnSpPr/>
              <p:nvPr/>
            </p:nvCxnSpPr>
            <p:spPr>
              <a:xfrm>
                <a:off x="1457848" y="4611549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20"/>
              <p:cNvCxnSpPr/>
              <p:nvPr/>
            </p:nvCxnSpPr>
            <p:spPr>
              <a:xfrm>
                <a:off x="2246299" y="3884976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 21"/>
            <p:cNvGrpSpPr/>
            <p:nvPr/>
          </p:nvGrpSpPr>
          <p:grpSpPr>
            <a:xfrm>
              <a:off x="6839707" y="1799402"/>
              <a:ext cx="1979601" cy="2812147"/>
              <a:chOff x="304798" y="1799402"/>
              <a:chExt cx="1979601" cy="2812147"/>
            </a:xfrm>
          </p:grpSpPr>
          <p:cxnSp>
            <p:nvCxnSpPr>
              <p:cNvPr id="23" name="直线连接符 22"/>
              <p:cNvCxnSpPr/>
              <p:nvPr/>
            </p:nvCxnSpPr>
            <p:spPr>
              <a:xfrm>
                <a:off x="304800" y="1799402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/>
              <p:cNvCxnSpPr/>
              <p:nvPr/>
            </p:nvCxnSpPr>
            <p:spPr>
              <a:xfrm>
                <a:off x="304798" y="1799402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/>
              <p:cNvCxnSpPr/>
              <p:nvPr/>
            </p:nvCxnSpPr>
            <p:spPr>
              <a:xfrm>
                <a:off x="1495948" y="4611549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/>
              <p:cNvCxnSpPr/>
              <p:nvPr/>
            </p:nvCxnSpPr>
            <p:spPr>
              <a:xfrm>
                <a:off x="2284399" y="3884976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79" t="1733" r="1111"/>
          <a:stretch>
            <a:fillRect/>
          </a:stretch>
        </p:blipFill>
        <p:spPr>
          <a:xfrm>
            <a:off x="0" y="0"/>
            <a:ext cx="91516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 descr="外卖星巴克合作.00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1"/>
          <a:stretch>
            <a:fillRect/>
          </a:stretch>
        </p:blipFill>
        <p:spPr>
          <a:xfrm>
            <a:off x="0" y="2628900"/>
            <a:ext cx="9144000" cy="2514600"/>
          </a:xfrm>
          <a:prstGeom prst="rect">
            <a:avLst/>
          </a:prstGeom>
        </p:spPr>
      </p:pic>
      <p:grpSp>
        <p:nvGrpSpPr>
          <p:cNvPr id="11" name="组 10"/>
          <p:cNvGrpSpPr/>
          <p:nvPr/>
        </p:nvGrpSpPr>
        <p:grpSpPr>
          <a:xfrm>
            <a:off x="-919376" y="665639"/>
            <a:ext cx="4102100" cy="4102100"/>
            <a:chOff x="-690776" y="665639"/>
            <a:chExt cx="4102100" cy="41021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90776" y="665639"/>
              <a:ext cx="4102100" cy="41021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46100" y="1295400"/>
              <a:ext cx="1651000" cy="290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448326" y="1912322"/>
            <a:ext cx="14542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一杯咖啡</a:t>
            </a:r>
            <a:endParaRPr lang="en-US" altLang="zh-CN" sz="2400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algn="ctr"/>
            <a:r>
              <a:rPr lang="zh-CN" altLang="en-US" sz="28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温暖</a:t>
            </a:r>
            <a:r>
              <a:rPr lang="en-US" altLang="zh-CN" sz="32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TA</a:t>
            </a:r>
            <a:endParaRPr lang="zh-CN" altLang="en-US" sz="3200" b="1" dirty="0">
              <a:solidFill>
                <a:srgbClr val="F4B835"/>
              </a:solidFill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613551" y="3378200"/>
            <a:ext cx="1164450" cy="367844"/>
            <a:chOff x="664350" y="3099595"/>
            <a:chExt cx="1439919" cy="4318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screen"/>
            <a:srcRect l="66328"/>
            <a:stretch>
              <a:fillRect/>
            </a:stretch>
          </p:blipFill>
          <p:spPr>
            <a:xfrm>
              <a:off x="664350" y="3099595"/>
              <a:ext cx="373099" cy="43180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/>
            <a:srcRect l="3611"/>
            <a:stretch>
              <a:fillRect/>
            </a:stretch>
          </p:blipFill>
          <p:spPr>
            <a:xfrm>
              <a:off x="1397901" y="3170926"/>
              <a:ext cx="706368" cy="296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1148743" y="3141586"/>
              <a:ext cx="26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+mj-lt"/>
                </a:rPr>
                <a:t>x</a:t>
              </a:r>
              <a:endParaRPr kumimoji="1" lang="zh-CN" altLang="en-US" sz="1200" dirty="0">
                <a:latin typeface="+mj-lt"/>
              </a:endParaRPr>
            </a:p>
          </p:txBody>
        </p:sp>
      </p:grpSp>
      <p:grpSp>
        <p:nvGrpSpPr>
          <p:cNvPr id="34" name="组 33"/>
          <p:cNvGrpSpPr/>
          <p:nvPr/>
        </p:nvGrpSpPr>
        <p:grpSpPr>
          <a:xfrm>
            <a:off x="1327151" y="665639"/>
            <a:ext cx="4102100" cy="4102100"/>
            <a:chOff x="1809751" y="665639"/>
            <a:chExt cx="4102100" cy="4102100"/>
          </a:xfrm>
        </p:grpSpPr>
        <p:grpSp>
          <p:nvGrpSpPr>
            <p:cNvPr id="16" name="组 15"/>
            <p:cNvGrpSpPr/>
            <p:nvPr/>
          </p:nvGrpSpPr>
          <p:grpSpPr>
            <a:xfrm>
              <a:off x="1809751" y="665639"/>
              <a:ext cx="4102100" cy="4102100"/>
              <a:chOff x="-690776" y="665639"/>
              <a:chExt cx="4102100" cy="4102100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90776" y="665639"/>
                <a:ext cx="4102100" cy="4102100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546100" y="1295400"/>
                <a:ext cx="1651000" cy="2908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2146" t="25951" r="24337" b="24914"/>
            <a:stretch>
              <a:fillRect/>
            </a:stretch>
          </p:blipFill>
          <p:spPr>
            <a:xfrm>
              <a:off x="3229007" y="2339320"/>
              <a:ext cx="719514" cy="91440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766312" y="2628900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FF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¥1.00</a:t>
              </a:r>
              <a:r>
                <a:rPr kumimoji="1" lang="zh-CN" altLang="en-US" sz="1600" b="1" dirty="0">
                  <a:solidFill>
                    <a:srgbClr val="FF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 </a:t>
              </a:r>
              <a:endParaRPr kumimoji="1" lang="en-US" altLang="zh-CN" sz="1600" b="1" dirty="0">
                <a:solidFill>
                  <a:srgbClr val="FF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r>
                <a:rPr kumimoji="1" lang="zh-CN" altLang="en-US" sz="12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公益咖啡</a:t>
              </a:r>
              <a:endParaRPr kumimoji="1" lang="en-US" altLang="zh-CN" sz="1200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213100" y="3479800"/>
              <a:ext cx="1346200" cy="367844"/>
            </a:xfrm>
            <a:prstGeom prst="roundRect">
              <a:avLst/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00" dirty="0">
                  <a:solidFill>
                    <a:schemeClr val="tx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立 即 下 单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046627" y="1678513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众筹</a:t>
              </a:r>
              <a:r>
                <a:rPr kumimoji="1" lang="en-US" altLang="zh-CN" sz="140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500</a:t>
              </a:r>
              <a:r>
                <a:rPr kumimoji="1" lang="en-US" altLang="en-US" sz="140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杯</a:t>
              </a:r>
              <a:r>
                <a:rPr kumimoji="1" lang="zh-CN" altLang="en-US" sz="140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热咖啡</a:t>
              </a:r>
              <a:endParaRPr kumimoji="1" lang="en-US" altLang="zh-CN" sz="140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r>
                <a:rPr kumimoji="1" lang="zh-CN" altLang="en-US" sz="10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给他们送去寒冬的一杯温暖</a:t>
              </a:r>
            </a:p>
          </p:txBody>
        </p:sp>
      </p:grpSp>
      <p:grpSp>
        <p:nvGrpSpPr>
          <p:cNvPr id="38" name="组 37"/>
          <p:cNvGrpSpPr/>
          <p:nvPr/>
        </p:nvGrpSpPr>
        <p:grpSpPr>
          <a:xfrm>
            <a:off x="3638551" y="665639"/>
            <a:ext cx="4102100" cy="4102100"/>
            <a:chOff x="4032251" y="665639"/>
            <a:chExt cx="4102100" cy="4102100"/>
          </a:xfrm>
        </p:grpSpPr>
        <p:grpSp>
          <p:nvGrpSpPr>
            <p:cNvPr id="22" name="组 21"/>
            <p:cNvGrpSpPr/>
            <p:nvPr/>
          </p:nvGrpSpPr>
          <p:grpSpPr>
            <a:xfrm>
              <a:off x="4032251" y="665639"/>
              <a:ext cx="4102100" cy="4102100"/>
              <a:chOff x="-690776" y="665639"/>
              <a:chExt cx="4102100" cy="41021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90776" y="665639"/>
                <a:ext cx="4102100" cy="4102100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546100" y="1295400"/>
                <a:ext cx="1651000" cy="2908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5269127" y="1524624"/>
              <a:ext cx="1461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高空作业员</a:t>
              </a:r>
            </a:p>
          </p:txBody>
        </p:sp>
        <p:grpSp>
          <p:nvGrpSpPr>
            <p:cNvPr id="31" name="组 30"/>
            <p:cNvGrpSpPr/>
            <p:nvPr/>
          </p:nvGrpSpPr>
          <p:grpSpPr>
            <a:xfrm>
              <a:off x="5397499" y="1909931"/>
              <a:ext cx="1333502" cy="1937713"/>
              <a:chOff x="5524498" y="1909931"/>
              <a:chExt cx="1903401" cy="283754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10">
                <a:grayscl/>
              </a:blip>
              <a:srcRect l="10735" r="44648"/>
              <a:stretch>
                <a:fillRect/>
              </a:stretch>
            </p:blipFill>
            <p:spPr>
              <a:xfrm>
                <a:off x="5622388" y="2033042"/>
                <a:ext cx="1693271" cy="2578099"/>
              </a:xfrm>
              <a:prstGeom prst="rect">
                <a:avLst/>
              </a:prstGeom>
            </p:spPr>
          </p:pic>
          <p:cxnSp>
            <p:nvCxnSpPr>
              <p:cNvPr id="27" name="直线连接符 26"/>
              <p:cNvCxnSpPr/>
              <p:nvPr/>
            </p:nvCxnSpPr>
            <p:spPr>
              <a:xfrm>
                <a:off x="5524500" y="1909931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符 27"/>
              <p:cNvCxnSpPr/>
              <p:nvPr/>
            </p:nvCxnSpPr>
            <p:spPr>
              <a:xfrm>
                <a:off x="5524498" y="1909931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符 28"/>
              <p:cNvCxnSpPr/>
              <p:nvPr/>
            </p:nvCxnSpPr>
            <p:spPr>
              <a:xfrm>
                <a:off x="6639448" y="4747478"/>
                <a:ext cx="772572" cy="0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符 29"/>
              <p:cNvCxnSpPr/>
              <p:nvPr/>
            </p:nvCxnSpPr>
            <p:spPr>
              <a:xfrm>
                <a:off x="7427899" y="4020905"/>
                <a:ext cx="0" cy="726573"/>
              </a:xfrm>
              <a:prstGeom prst="line">
                <a:avLst/>
              </a:prstGeom>
              <a:ln w="19050" cmpd="sng">
                <a:solidFill>
                  <a:srgbClr val="F4B8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417821" y="3847644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左右滑动进行选择</a:t>
              </a:r>
            </a:p>
          </p:txBody>
        </p:sp>
      </p:grpSp>
      <p:grpSp>
        <p:nvGrpSpPr>
          <p:cNvPr id="49" name="组 48"/>
          <p:cNvGrpSpPr/>
          <p:nvPr/>
        </p:nvGrpSpPr>
        <p:grpSpPr>
          <a:xfrm>
            <a:off x="5960288" y="662979"/>
            <a:ext cx="4102100" cy="4102100"/>
            <a:chOff x="5960288" y="662979"/>
            <a:chExt cx="4102100" cy="4102100"/>
          </a:xfrm>
        </p:grpSpPr>
        <p:grpSp>
          <p:nvGrpSpPr>
            <p:cNvPr id="35" name="组 34"/>
            <p:cNvGrpSpPr/>
            <p:nvPr/>
          </p:nvGrpSpPr>
          <p:grpSpPr>
            <a:xfrm>
              <a:off x="5960288" y="662979"/>
              <a:ext cx="4102100" cy="4102100"/>
              <a:chOff x="-690776" y="665639"/>
              <a:chExt cx="4102100" cy="4102100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90776" y="665639"/>
                <a:ext cx="4102100" cy="4102100"/>
              </a:xfrm>
              <a:prstGeom prst="rect">
                <a:avLst/>
              </a:prstGeom>
            </p:spPr>
          </p:pic>
          <p:sp>
            <p:nvSpPr>
              <p:cNvPr id="37" name="矩形 36"/>
              <p:cNvSpPr/>
              <p:nvPr/>
            </p:nvSpPr>
            <p:spPr>
              <a:xfrm>
                <a:off x="546100" y="1295400"/>
                <a:ext cx="1651000" cy="2908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7197164" y="1909931"/>
              <a:ext cx="162560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您的</a:t>
              </a:r>
              <a:endParaRPr lang="en-US" altLang="zh-CN" sz="12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kumimoji="1" lang="en-US" altLang="zh-CN" sz="1200" b="1" dirty="0">
                  <a:solidFill>
                    <a:srgbClr val="FF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¥1.00</a:t>
              </a:r>
              <a:r>
                <a:rPr kumimoji="1" lang="zh-CN" altLang="en-US" sz="1200" b="1" dirty="0">
                  <a:solidFill>
                    <a:srgbClr val="FF0000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 </a:t>
              </a:r>
              <a:r>
                <a:rPr lang="zh-CN" altLang="en-US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公益咖啡已送出！</a:t>
              </a:r>
              <a:endParaRPr lang="en-US" altLang="zh-CN" sz="12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lang="zh-CN" altLang="en-US" sz="14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感谢您一杯咖啡</a:t>
              </a:r>
              <a:endParaRPr lang="en-US" altLang="zh-CN" sz="1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lang="zh-CN" altLang="en-US" sz="16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的温暖！</a:t>
              </a:r>
              <a:endParaRPr lang="zh-CN" altLang="en-US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7349564" y="3284158"/>
              <a:ext cx="1346200" cy="367844"/>
            </a:xfrm>
            <a:prstGeom prst="roundRect">
              <a:avLst/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00" dirty="0">
                  <a:solidFill>
                    <a:schemeClr val="tx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查 看 进 度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79" t="1733" r="1111"/>
          <a:stretch>
            <a:fillRect/>
          </a:stretch>
        </p:blipFill>
        <p:spPr>
          <a:xfrm>
            <a:off x="0" y="0"/>
            <a:ext cx="91516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39" name="组 38"/>
          <p:cNvGrpSpPr/>
          <p:nvPr/>
        </p:nvGrpSpPr>
        <p:grpSpPr>
          <a:xfrm>
            <a:off x="499288" y="662979"/>
            <a:ext cx="4102100" cy="4102100"/>
            <a:chOff x="5960288" y="662979"/>
            <a:chExt cx="4102100" cy="4102100"/>
          </a:xfrm>
        </p:grpSpPr>
        <p:grpSp>
          <p:nvGrpSpPr>
            <p:cNvPr id="40" name="组 39"/>
            <p:cNvGrpSpPr/>
            <p:nvPr/>
          </p:nvGrpSpPr>
          <p:grpSpPr>
            <a:xfrm>
              <a:off x="5960288" y="662979"/>
              <a:ext cx="4102100" cy="4102100"/>
              <a:chOff x="-690776" y="665639"/>
              <a:chExt cx="4102100" cy="4102100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90776" y="665639"/>
                <a:ext cx="4102100" cy="4102100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546100" y="1295400"/>
                <a:ext cx="1651000" cy="2908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7197164" y="1679098"/>
              <a:ext cx="162560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500</a:t>
              </a:r>
              <a:r>
                <a:rPr lang="zh-CN" altLang="en-US" sz="1050" b="1" dirty="0">
                  <a:solidFill>
                    <a:srgbClr val="F4B835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杯热咖啡已众筹成功！</a:t>
              </a:r>
              <a:endParaRPr lang="en-US" altLang="zh-CN" sz="1050" b="1" dirty="0">
                <a:solidFill>
                  <a:srgbClr val="F4B835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7349564" y="3284158"/>
              <a:ext cx="1346200" cy="367844"/>
            </a:xfrm>
            <a:prstGeom prst="roundRect">
              <a:avLst/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00" dirty="0">
                  <a:solidFill>
                    <a:schemeClr val="tx1"/>
                  </a:solidFill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查 看 进 度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888564" y="2199501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您的公益咖啡正在由美团外卖小哥送往</a:t>
            </a:r>
            <a:r>
              <a:rPr kumimoji="1" lang="en-US" altLang="zh-CN" sz="12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……</a:t>
            </a:r>
            <a:endParaRPr kumimoji="1" lang="zh-CN" altLang="en-US" sz="12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pSp>
        <p:nvGrpSpPr>
          <p:cNvPr id="50" name="组 49"/>
          <p:cNvGrpSpPr/>
          <p:nvPr/>
        </p:nvGrpSpPr>
        <p:grpSpPr>
          <a:xfrm>
            <a:off x="3987800" y="1292740"/>
            <a:ext cx="3327400" cy="2349499"/>
            <a:chOff x="3987800" y="1292740"/>
            <a:chExt cx="3327400" cy="2349499"/>
          </a:xfrm>
        </p:grpSpPr>
        <p:sp>
          <p:nvSpPr>
            <p:cNvPr id="15" name="圆角矩形标注 14"/>
            <p:cNvSpPr/>
            <p:nvPr/>
          </p:nvSpPr>
          <p:spPr>
            <a:xfrm>
              <a:off x="3987800" y="1292740"/>
              <a:ext cx="3327400" cy="2349499"/>
            </a:xfrm>
            <a:prstGeom prst="wedgeRoundRectCallout">
              <a:avLst>
                <a:gd name="adj1" fmla="val -67358"/>
                <a:gd name="adj2" fmla="val 43489"/>
                <a:gd name="adj3" fmla="val 16667"/>
              </a:avLst>
            </a:prstGeom>
            <a:solidFill>
              <a:srgbClr val="F4B83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grpSp>
          <p:nvGrpSpPr>
            <p:cNvPr id="32" name="组 31"/>
            <p:cNvGrpSpPr/>
            <p:nvPr/>
          </p:nvGrpSpPr>
          <p:grpSpPr>
            <a:xfrm>
              <a:off x="4229100" y="1422400"/>
              <a:ext cx="2917265" cy="2095500"/>
              <a:chOff x="0" y="0"/>
              <a:chExt cx="6858000" cy="5143500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858000" cy="5143500"/>
              </a:xfrm>
              <a:prstGeom prst="rect">
                <a:avLst/>
              </a:prstGeom>
            </p:spPr>
          </p:pic>
          <p:sp>
            <p:nvSpPr>
              <p:cNvPr id="49" name="矩形 48"/>
              <p:cNvSpPr/>
              <p:nvPr/>
            </p:nvSpPr>
            <p:spPr>
              <a:xfrm>
                <a:off x="0" y="0"/>
                <a:ext cx="6858000" cy="5143500"/>
              </a:xfrm>
              <a:prstGeom prst="rect">
                <a:avLst/>
              </a:prstGeom>
              <a:solidFill>
                <a:schemeClr val="tx1">
                  <a:alpha val="33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632187" y="753035"/>
            <a:ext cx="3487278" cy="3586132"/>
            <a:chOff x="632187" y="753035"/>
            <a:chExt cx="3487278" cy="3586132"/>
          </a:xfrm>
        </p:grpSpPr>
        <p:grpSp>
          <p:nvGrpSpPr>
            <p:cNvPr id="2" name="组 1"/>
            <p:cNvGrpSpPr/>
            <p:nvPr/>
          </p:nvGrpSpPr>
          <p:grpSpPr>
            <a:xfrm>
              <a:off x="632187" y="932946"/>
              <a:ext cx="3487278" cy="3406221"/>
              <a:chOff x="632187" y="932946"/>
              <a:chExt cx="3487278" cy="3406221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750107" y="3658129"/>
                <a:ext cx="1747570" cy="681038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632187" y="932946"/>
                <a:ext cx="3487278" cy="1515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600" b="1" dirty="0">
                    <a:latin typeface="造字工房雅圆（非商用） 常规体"/>
                    <a:ea typeface="造字工房雅圆（非商用） 常规体"/>
                    <a:cs typeface="造字工房雅圆（非商用） 常规体"/>
                  </a:rPr>
                  <a:t>THANKS!</a:t>
                </a:r>
              </a:p>
              <a:p>
                <a:endParaRPr kumimoji="1" lang="en-US" altLang="zh-CN" dirty="0">
                  <a:latin typeface="+mn-ea"/>
                  <a:cs typeface="微软雅黑" panose="020B0503020204020204" charset="-122"/>
                </a:endParaRPr>
              </a:p>
              <a:p>
                <a:r>
                  <a:rPr kumimoji="1" lang="en-US" altLang="zh-CN" sz="1600" dirty="0">
                    <a:latin typeface="Avenir Book"/>
                    <a:cs typeface="Avenir Book"/>
                  </a:rPr>
                  <a:t>MEI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TUAN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WAI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MAI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ook"/>
                    <a:cs typeface="Avenir Book"/>
                  </a:rPr>
                  <a:t>&amp;</a:t>
                </a:r>
                <a:r>
                  <a:rPr kumimoji="1" lang="zh-CN" altLang="en-US" sz="1600" dirty="0">
                    <a:latin typeface="Avenir Book"/>
                    <a:cs typeface="Avenir Book"/>
                  </a:rPr>
                  <a:t> </a:t>
                </a:r>
                <a:r>
                  <a:rPr kumimoji="1" lang="en-US" altLang="zh-CN" sz="1600" dirty="0">
                    <a:latin typeface="Avenir Black"/>
                    <a:cs typeface="Avenir Black"/>
                  </a:rPr>
                  <a:t>STARBUCKS</a:t>
                </a:r>
              </a:p>
              <a:p>
                <a:endParaRPr kumimoji="1" lang="en-US" altLang="zh-CN" sz="1200" dirty="0">
                  <a:latin typeface="+mn-ea"/>
                  <a:cs typeface="微软雅黑" panose="020B0503020204020204" charset="-122"/>
                </a:endParaRPr>
              </a:p>
              <a:p>
                <a:r>
                  <a:rPr kumimoji="1" lang="en-US" altLang="zh-CN" sz="1050" dirty="0">
                    <a:latin typeface="Avenir Book"/>
                    <a:cs typeface="Avenir Book"/>
                  </a:rPr>
                  <a:t>2017.09.25</a:t>
                </a:r>
                <a:endParaRPr kumimoji="1" lang="zh-CN" altLang="en-US" sz="1050" dirty="0">
                  <a:latin typeface="Avenir Book"/>
                  <a:cs typeface="Avenir Book"/>
                </a:endParaRPr>
              </a:p>
            </p:txBody>
          </p:sp>
        </p:grpSp>
        <p:cxnSp>
          <p:nvCxnSpPr>
            <p:cNvPr id="6" name="直线连接符 5"/>
            <p:cNvCxnSpPr/>
            <p:nvPr/>
          </p:nvCxnSpPr>
          <p:spPr>
            <a:xfrm>
              <a:off x="740845" y="753035"/>
              <a:ext cx="772572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内容占位符 21">
            <a:extLst>
              <a:ext uri="{FF2B5EF4-FFF2-40B4-BE49-F238E27FC236}">
                <a16:creationId xmlns:a16="http://schemas.microsoft.com/office/drawing/2014/main" id="{2D2B2609-4CBE-4630-862D-43CD2D7F1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2857718" y="3771122"/>
            <a:ext cx="1070839" cy="455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598" y="697688"/>
            <a:ext cx="6665383" cy="44458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8520" y="1508184"/>
            <a:ext cx="52175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Lantinghei SC Demibold"/>
              </a:rPr>
              <a:t>基本描述：一二线城市、</a:t>
            </a:r>
            <a:r>
              <a:rPr lang="en-US" altLang="zh-CN" sz="1600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Lantinghei SC Demibold"/>
              </a:rPr>
              <a:t>25-35</a:t>
            </a:r>
            <a:r>
              <a:rPr lang="zh-CN" altLang="en-US" sz="1600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Lantinghei SC Demibold"/>
              </a:rPr>
              <a:t>岁、社会阶层较高的都市白领 </a:t>
            </a:r>
          </a:p>
        </p:txBody>
      </p:sp>
      <p:sp>
        <p:nvSpPr>
          <p:cNvPr id="7" name="矩形 6"/>
          <p:cNvSpPr/>
          <p:nvPr/>
        </p:nvSpPr>
        <p:spPr>
          <a:xfrm>
            <a:off x="1126088" y="2660140"/>
            <a:ext cx="478999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/>
              <a:buChar char="•"/>
            </a:pPr>
            <a:r>
              <a:rPr lang="zh-CN" altLang="en-US" sz="1600" dirty="0">
                <a:solidFill>
                  <a:srgbClr val="00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心态描述：有追求、有阶段性小目标、比较</a:t>
            </a:r>
            <a:r>
              <a:rPr lang="en-US" altLang="zh-CN" sz="1600" dirty="0">
                <a:solidFill>
                  <a:srgbClr val="00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Open</a:t>
            </a:r>
            <a:r>
              <a:rPr lang="zh-CN" altLang="en-US" sz="1600" dirty="0">
                <a:solidFill>
                  <a:srgbClr val="000000"/>
                </a:solidFill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、愿意尝试新的东西</a:t>
            </a:r>
          </a:p>
        </p:txBody>
      </p:sp>
      <p:grpSp>
        <p:nvGrpSpPr>
          <p:cNvPr id="24" name="组 23"/>
          <p:cNvGrpSpPr/>
          <p:nvPr/>
        </p:nvGrpSpPr>
        <p:grpSpPr>
          <a:xfrm>
            <a:off x="423353" y="1239886"/>
            <a:ext cx="1352541" cy="2005030"/>
            <a:chOff x="486851" y="1239886"/>
            <a:chExt cx="1352541" cy="2005030"/>
          </a:xfrm>
        </p:grpSpPr>
        <p:grpSp>
          <p:nvGrpSpPr>
            <p:cNvPr id="16" name="组 15"/>
            <p:cNvGrpSpPr/>
            <p:nvPr/>
          </p:nvGrpSpPr>
          <p:grpSpPr>
            <a:xfrm>
              <a:off x="486851" y="1239886"/>
              <a:ext cx="772574" cy="726573"/>
              <a:chOff x="486851" y="1239886"/>
              <a:chExt cx="772574" cy="726573"/>
            </a:xfrm>
          </p:grpSpPr>
          <p:cxnSp>
            <p:nvCxnSpPr>
              <p:cNvPr id="4" name="直线连接符 3"/>
              <p:cNvCxnSpPr/>
              <p:nvPr/>
            </p:nvCxnSpPr>
            <p:spPr>
              <a:xfrm>
                <a:off x="486853" y="1239886"/>
                <a:ext cx="772572" cy="0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线连接符 12"/>
              <p:cNvCxnSpPr/>
              <p:nvPr/>
            </p:nvCxnSpPr>
            <p:spPr>
              <a:xfrm>
                <a:off x="486851" y="1239886"/>
                <a:ext cx="0" cy="726573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 16"/>
            <p:cNvGrpSpPr/>
            <p:nvPr/>
          </p:nvGrpSpPr>
          <p:grpSpPr>
            <a:xfrm>
              <a:off x="914419" y="2365943"/>
              <a:ext cx="772573" cy="726573"/>
              <a:chOff x="914419" y="2365943"/>
              <a:chExt cx="772573" cy="726573"/>
            </a:xfrm>
          </p:grpSpPr>
          <p:cxnSp>
            <p:nvCxnSpPr>
              <p:cNvPr id="6" name="直线连接符 5"/>
              <p:cNvCxnSpPr/>
              <p:nvPr/>
            </p:nvCxnSpPr>
            <p:spPr>
              <a:xfrm>
                <a:off x="914420" y="2365943"/>
                <a:ext cx="772572" cy="0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线连接符 13"/>
              <p:cNvCxnSpPr/>
              <p:nvPr/>
            </p:nvCxnSpPr>
            <p:spPr>
              <a:xfrm>
                <a:off x="914419" y="2365943"/>
                <a:ext cx="0" cy="726573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 17"/>
            <p:cNvGrpSpPr/>
            <p:nvPr/>
          </p:nvGrpSpPr>
          <p:grpSpPr>
            <a:xfrm>
              <a:off x="639251" y="1392286"/>
              <a:ext cx="772574" cy="726573"/>
              <a:chOff x="486851" y="1239886"/>
              <a:chExt cx="772574" cy="726573"/>
            </a:xfrm>
          </p:grpSpPr>
          <p:cxnSp>
            <p:nvCxnSpPr>
              <p:cNvPr id="19" name="直线连接符 18"/>
              <p:cNvCxnSpPr/>
              <p:nvPr/>
            </p:nvCxnSpPr>
            <p:spPr>
              <a:xfrm>
                <a:off x="486853" y="1239886"/>
                <a:ext cx="772572" cy="0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/>
              <p:cNvCxnSpPr/>
              <p:nvPr/>
            </p:nvCxnSpPr>
            <p:spPr>
              <a:xfrm>
                <a:off x="486851" y="1239886"/>
                <a:ext cx="0" cy="726573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 20"/>
            <p:cNvGrpSpPr/>
            <p:nvPr/>
          </p:nvGrpSpPr>
          <p:grpSpPr>
            <a:xfrm>
              <a:off x="1066819" y="2518343"/>
              <a:ext cx="772573" cy="726573"/>
              <a:chOff x="914419" y="2365943"/>
              <a:chExt cx="772573" cy="726573"/>
            </a:xfrm>
          </p:grpSpPr>
          <p:cxnSp>
            <p:nvCxnSpPr>
              <p:cNvPr id="22" name="直线连接符 21"/>
              <p:cNvCxnSpPr/>
              <p:nvPr/>
            </p:nvCxnSpPr>
            <p:spPr>
              <a:xfrm>
                <a:off x="914420" y="2365943"/>
                <a:ext cx="772572" cy="0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/>
              <p:cNvCxnSpPr/>
              <p:nvPr/>
            </p:nvCxnSpPr>
            <p:spPr>
              <a:xfrm>
                <a:off x="914419" y="2365943"/>
                <a:ext cx="0" cy="726573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 16"/>
          <p:cNvGrpSpPr/>
          <p:nvPr/>
        </p:nvGrpSpPr>
        <p:grpSpPr>
          <a:xfrm>
            <a:off x="608553" y="437571"/>
            <a:ext cx="2508240" cy="1704401"/>
            <a:chOff x="1259427" y="1709854"/>
            <a:chExt cx="2508240" cy="1704401"/>
          </a:xfrm>
        </p:grpSpPr>
        <p:grpSp>
          <p:nvGrpSpPr>
            <p:cNvPr id="8" name="组 7"/>
            <p:cNvGrpSpPr/>
            <p:nvPr/>
          </p:nvGrpSpPr>
          <p:grpSpPr>
            <a:xfrm>
              <a:off x="1259427" y="1709854"/>
              <a:ext cx="924974" cy="878973"/>
              <a:chOff x="486851" y="1239886"/>
              <a:chExt cx="924974" cy="878973"/>
            </a:xfrm>
          </p:grpSpPr>
          <p:cxnSp>
            <p:nvCxnSpPr>
              <p:cNvPr id="3" name="直线连接符 2"/>
              <p:cNvCxnSpPr/>
              <p:nvPr/>
            </p:nvCxnSpPr>
            <p:spPr>
              <a:xfrm>
                <a:off x="486853" y="1239886"/>
                <a:ext cx="772572" cy="0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线连接符 3"/>
              <p:cNvCxnSpPr/>
              <p:nvPr/>
            </p:nvCxnSpPr>
            <p:spPr>
              <a:xfrm>
                <a:off x="639253" y="1392286"/>
                <a:ext cx="772572" cy="0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线连接符 5"/>
              <p:cNvCxnSpPr/>
              <p:nvPr/>
            </p:nvCxnSpPr>
            <p:spPr>
              <a:xfrm>
                <a:off x="486851" y="1239886"/>
                <a:ext cx="0" cy="726573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线连接符 6"/>
              <p:cNvCxnSpPr/>
              <p:nvPr/>
            </p:nvCxnSpPr>
            <p:spPr>
              <a:xfrm>
                <a:off x="639251" y="1392286"/>
                <a:ext cx="0" cy="726573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528246" y="2001799"/>
              <a:ext cx="2239421" cy="1412456"/>
            </a:xfrm>
            <a:prstGeom prst="rect">
              <a:avLst/>
            </a:prstGeom>
          </p:spPr>
        </p:pic>
      </p:grpSp>
      <p:grpSp>
        <p:nvGrpSpPr>
          <p:cNvPr id="18" name="组 17"/>
          <p:cNvGrpSpPr/>
          <p:nvPr/>
        </p:nvGrpSpPr>
        <p:grpSpPr>
          <a:xfrm>
            <a:off x="6143131" y="2990748"/>
            <a:ext cx="2436834" cy="1732577"/>
            <a:chOff x="5450417" y="2531391"/>
            <a:chExt cx="2436834" cy="173257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5450417" y="2531391"/>
              <a:ext cx="2164841" cy="1446114"/>
            </a:xfrm>
            <a:prstGeom prst="rect">
              <a:avLst/>
            </a:prstGeom>
          </p:spPr>
        </p:pic>
        <p:grpSp>
          <p:nvGrpSpPr>
            <p:cNvPr id="12" name="组 11"/>
            <p:cNvGrpSpPr/>
            <p:nvPr/>
          </p:nvGrpSpPr>
          <p:grpSpPr>
            <a:xfrm rot="10800000">
              <a:off x="6962277" y="3384995"/>
              <a:ext cx="924974" cy="878973"/>
              <a:chOff x="486851" y="1239886"/>
              <a:chExt cx="924974" cy="878973"/>
            </a:xfrm>
          </p:grpSpPr>
          <p:cxnSp>
            <p:nvCxnSpPr>
              <p:cNvPr id="13" name="直线连接符 12"/>
              <p:cNvCxnSpPr/>
              <p:nvPr/>
            </p:nvCxnSpPr>
            <p:spPr>
              <a:xfrm>
                <a:off x="486853" y="1239886"/>
                <a:ext cx="772572" cy="0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线连接符 13"/>
              <p:cNvCxnSpPr/>
              <p:nvPr/>
            </p:nvCxnSpPr>
            <p:spPr>
              <a:xfrm>
                <a:off x="639253" y="1392286"/>
                <a:ext cx="772572" cy="0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连接符 14"/>
              <p:cNvCxnSpPr/>
              <p:nvPr/>
            </p:nvCxnSpPr>
            <p:spPr>
              <a:xfrm>
                <a:off x="486851" y="1239886"/>
                <a:ext cx="0" cy="726573"/>
              </a:xfrm>
              <a:prstGeom prst="line">
                <a:avLst/>
              </a:prstGeom>
              <a:ln w="1270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连接符 15"/>
              <p:cNvCxnSpPr/>
              <p:nvPr/>
            </p:nvCxnSpPr>
            <p:spPr>
              <a:xfrm>
                <a:off x="639251" y="1392286"/>
                <a:ext cx="0" cy="726573"/>
              </a:xfrm>
              <a:prstGeom prst="line">
                <a:avLst/>
              </a:prstGeom>
              <a:ln w="57150" cmpd="sng">
                <a:solidFill>
                  <a:srgbClr val="FFC72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组 28"/>
          <p:cNvGrpSpPr/>
          <p:nvPr/>
        </p:nvGrpSpPr>
        <p:grpSpPr>
          <a:xfrm>
            <a:off x="3661824" y="2046238"/>
            <a:ext cx="1957916" cy="1111250"/>
            <a:chOff x="3661824" y="437571"/>
            <a:chExt cx="1957916" cy="1111250"/>
          </a:xfrm>
        </p:grpSpPr>
        <p:sp>
          <p:nvSpPr>
            <p:cNvPr id="5" name="文本框 4"/>
            <p:cNvSpPr txBox="1"/>
            <p:nvPr/>
          </p:nvSpPr>
          <p:spPr>
            <a:xfrm>
              <a:off x="3941245" y="575905"/>
              <a:ext cx="1415772" cy="830997"/>
            </a:xfrm>
            <a:prstGeom prst="rect">
              <a:avLst/>
            </a:prstGeom>
            <a:noFill/>
            <a:ln w="57150" cmpd="sng">
              <a:solidFill>
                <a:srgbClr val="FFC72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2种典型</a:t>
              </a:r>
              <a:endParaRPr kumimoji="1" lang="en-US" altLang="zh-CN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 algn="ctr"/>
              <a:r>
                <a:rPr kumimoji="1" lang="zh-CN" altLang="en-US" sz="2400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消费群体</a:t>
              </a:r>
              <a:endParaRPr kumimoji="1" lang="en-US" altLang="zh-CN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661824" y="437571"/>
              <a:ext cx="1957916" cy="1111250"/>
            </a:xfrm>
            <a:prstGeom prst="rect">
              <a:avLst/>
            </a:prstGeom>
            <a:noFill/>
            <a:ln>
              <a:solidFill>
                <a:srgbClr val="FFC72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760955" y="2170334"/>
            <a:ext cx="2222491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咖啡忠实用户</a:t>
            </a:r>
            <a:endParaRPr kumimoji="1" lang="en-US" altLang="zh-CN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每周至少</a:t>
            </a:r>
            <a:r>
              <a:rPr kumimoji="1" lang="en-US" altLang="zh-CN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1 </a:t>
            </a:r>
            <a:r>
              <a:rPr kumimoji="1"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杯咖啡</a:t>
            </a:r>
            <a:endParaRPr kumimoji="1"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重视咖啡品质</a:t>
            </a:r>
            <a:endParaRPr kumimoji="1"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咖啡消费频次高</a:t>
            </a:r>
            <a:endParaRPr kumimoji="1"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50000"/>
              </a:lnSpc>
            </a:pPr>
            <a:endParaRPr kumimoji="1" lang="zh-CN" altLang="en-US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760953" y="2264175"/>
            <a:ext cx="0" cy="1334158"/>
          </a:xfrm>
          <a:prstGeom prst="line">
            <a:avLst/>
          </a:prstGeom>
          <a:ln w="57150" cmpd="sng">
            <a:solidFill>
              <a:srgbClr val="FFC7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 flipH="1">
            <a:off x="8427563" y="1619250"/>
            <a:ext cx="2" cy="1264379"/>
          </a:xfrm>
          <a:prstGeom prst="line">
            <a:avLst/>
          </a:prstGeom>
          <a:ln w="57150" cmpd="sng">
            <a:solidFill>
              <a:srgbClr val="FFC7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635501" y="1454885"/>
            <a:ext cx="3672472" cy="145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咖啡轻度用户</a:t>
            </a:r>
            <a:endParaRPr lang="en-US" altLang="zh-CN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特定社交场合才会消费；</a:t>
            </a:r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“喝咖啡 </a:t>
            </a:r>
            <a:r>
              <a:rPr lang="en-US" altLang="zh-CN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=</a:t>
            </a: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 中产生活”</a:t>
            </a:r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猎奇 </a:t>
            </a:r>
            <a:r>
              <a:rPr lang="en-US" altLang="zh-CN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&amp;</a:t>
            </a: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 炫耀心理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2187" y="1483288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 </a:t>
            </a:r>
            <a:r>
              <a:rPr kumimoji="1" lang="en-US" altLang="zh-CN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X</a:t>
            </a:r>
            <a:r>
              <a:rPr kumimoji="1" lang="zh-CN" altLang="en-US" sz="2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 美团外卖</a:t>
            </a:r>
            <a:endParaRPr kumimoji="1" lang="en-US" altLang="zh-CN" dirty="0">
              <a:latin typeface="+mn-ea"/>
              <a:cs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740845" y="2139460"/>
            <a:ext cx="77257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18583" y="2243677"/>
            <a:ext cx="640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咖啡社交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258" y="429413"/>
            <a:ext cx="7662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Arial" panose="020B0604020202020204" pitchFamily="34" charset="0"/>
              </a:rPr>
              <a:t>调研咖啡用户发现：咖啡存在明显外卖需求，</a:t>
            </a:r>
            <a:r>
              <a:rPr lang="zh-CN" altLang="en-US" b="1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Arial" panose="020B0604020202020204" pitchFamily="34" charset="0"/>
              </a:rPr>
              <a:t>且白领群体中咖啡外卖需求尤为旺盛。</a:t>
            </a:r>
            <a:endParaRPr lang="zh-CN" altLang="en-US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268864" y="189640"/>
            <a:ext cx="924974" cy="878973"/>
            <a:chOff x="268864" y="189640"/>
            <a:chExt cx="924974" cy="878973"/>
          </a:xfrm>
        </p:grpSpPr>
        <p:cxnSp>
          <p:nvCxnSpPr>
            <p:cNvPr id="6" name="直线连接符 5"/>
            <p:cNvCxnSpPr/>
            <p:nvPr/>
          </p:nvCxnSpPr>
          <p:spPr>
            <a:xfrm>
              <a:off x="268866" y="189640"/>
              <a:ext cx="772572" cy="0"/>
            </a:xfrm>
            <a:prstGeom prst="line">
              <a:avLst/>
            </a:prstGeom>
            <a:ln w="12700" cmpd="sng">
              <a:solidFill>
                <a:srgbClr val="FFC7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>
              <a:off x="421266" y="342040"/>
              <a:ext cx="772572" cy="0"/>
            </a:xfrm>
            <a:prstGeom prst="line">
              <a:avLst/>
            </a:prstGeom>
            <a:ln w="57150" cmpd="sng">
              <a:solidFill>
                <a:srgbClr val="FFC7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>
              <a:off x="268864" y="189640"/>
              <a:ext cx="0" cy="726573"/>
            </a:xfrm>
            <a:prstGeom prst="line">
              <a:avLst/>
            </a:prstGeom>
            <a:ln w="12700" cmpd="sng">
              <a:solidFill>
                <a:srgbClr val="FFC7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421264" y="342040"/>
              <a:ext cx="0" cy="726573"/>
            </a:xfrm>
            <a:prstGeom prst="line">
              <a:avLst/>
            </a:prstGeom>
            <a:ln w="57150" cmpd="sng">
              <a:solidFill>
                <a:srgbClr val="FFC7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2"/>
          <p:cNvGrpSpPr/>
          <p:nvPr/>
        </p:nvGrpSpPr>
        <p:grpSpPr bwMode="auto">
          <a:xfrm>
            <a:off x="2650733" y="3531521"/>
            <a:ext cx="1677590" cy="661553"/>
            <a:chOff x="2771252" y="1479013"/>
            <a:chExt cx="6038611" cy="1844066"/>
          </a:xfrm>
        </p:grpSpPr>
        <p:grpSp>
          <p:nvGrpSpPr>
            <p:cNvPr id="11" name="组合 3"/>
            <p:cNvGrpSpPr/>
            <p:nvPr/>
          </p:nvGrpSpPr>
          <p:grpSpPr bwMode="auto">
            <a:xfrm>
              <a:off x="2771252" y="1479013"/>
              <a:ext cx="5327761" cy="424291"/>
              <a:chOff x="2353199" y="1739809"/>
              <a:chExt cx="5327761" cy="424291"/>
            </a:xfrm>
          </p:grpSpPr>
          <p:pic>
            <p:nvPicPr>
              <p:cNvPr id="13" name="图片 5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2353199" y="1760900"/>
                <a:ext cx="291574" cy="40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图片 6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5259584" y="1739809"/>
                <a:ext cx="252513" cy="424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图片 7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5801800" y="1739809"/>
                <a:ext cx="252513" cy="424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图片 8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344016" y="1739809"/>
                <a:ext cx="252513" cy="424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图片 9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886232" y="1739809"/>
                <a:ext cx="252513" cy="424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图片 10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7428447" y="1739809"/>
                <a:ext cx="252513" cy="4242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图片 11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2934476" y="1760900"/>
                <a:ext cx="291574" cy="40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图片 12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3515753" y="1760900"/>
                <a:ext cx="291574" cy="40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图片 13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4097030" y="1760900"/>
                <a:ext cx="291574" cy="403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图片 14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4678307" y="1760900"/>
                <a:ext cx="291574" cy="403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矩形 4"/>
            <p:cNvSpPr>
              <a:spLocks noChangeArrowheads="1"/>
            </p:cNvSpPr>
            <p:nvPr/>
          </p:nvSpPr>
          <p:spPr bwMode="auto">
            <a:xfrm>
              <a:off x="2771252" y="2121990"/>
              <a:ext cx="6038611" cy="120108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10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购物中心店，咖啡外带率</a:t>
              </a:r>
              <a:r>
                <a:rPr lang="en-US" altLang="zh-CN" sz="110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40%-60%</a:t>
              </a:r>
              <a:endParaRPr lang="zh-CN" altLang="en-US" sz="110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矩形 15"/>
          <p:cNvSpPr>
            <a:spLocks noChangeArrowheads="1"/>
          </p:cNvSpPr>
          <p:nvPr/>
        </p:nvSpPr>
        <p:spPr bwMode="auto">
          <a:xfrm>
            <a:off x="2595964" y="2559971"/>
            <a:ext cx="1577578" cy="407804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110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写字楼店，咖啡外带率</a:t>
            </a:r>
            <a:r>
              <a:rPr lang="en-US" altLang="zh-CN" sz="110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60%-80%</a:t>
            </a:r>
            <a:endParaRPr lang="zh-CN" altLang="en-US" sz="110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4" name="组合 16"/>
          <p:cNvGrpSpPr/>
          <p:nvPr/>
        </p:nvGrpSpPr>
        <p:grpSpPr bwMode="auto">
          <a:xfrm>
            <a:off x="1210077" y="3333877"/>
            <a:ext cx="1212056" cy="1185177"/>
            <a:chOff x="8267823" y="4149060"/>
            <a:chExt cx="1616766" cy="15789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8267823" y="4149060"/>
              <a:ext cx="1616766" cy="108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6" name="文本框 18"/>
            <p:cNvSpPr txBox="1">
              <a:spLocks noChangeArrowheads="1"/>
            </p:cNvSpPr>
            <p:nvPr/>
          </p:nvSpPr>
          <p:spPr bwMode="auto">
            <a:xfrm>
              <a:off x="8588095" y="5260311"/>
              <a:ext cx="1000136" cy="467652"/>
            </a:xfrm>
            <a:prstGeom prst="rect">
              <a:avLst/>
            </a:prstGeom>
            <a:noFill/>
            <a:ln>
              <a:noFill/>
            </a:ln>
          </p:spPr>
          <p:txBody>
            <a:bodyPr tIns="90000" bIns="9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00" b="1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购物中心</a:t>
              </a:r>
            </a:p>
          </p:txBody>
        </p:sp>
      </p:grpSp>
      <p:grpSp>
        <p:nvGrpSpPr>
          <p:cNvPr id="27" name="组合 19"/>
          <p:cNvGrpSpPr/>
          <p:nvPr/>
        </p:nvGrpSpPr>
        <p:grpSpPr bwMode="auto">
          <a:xfrm>
            <a:off x="1210077" y="2022998"/>
            <a:ext cx="1212056" cy="1176065"/>
            <a:chOff x="6298311" y="2096347"/>
            <a:chExt cx="1616765" cy="1568962"/>
          </a:xfrm>
        </p:grpSpPr>
        <p:sp>
          <p:nvSpPr>
            <p:cNvPr id="28" name="文本框 20"/>
            <p:cNvSpPr txBox="1">
              <a:spLocks noChangeArrowheads="1"/>
            </p:cNvSpPr>
            <p:nvPr/>
          </p:nvSpPr>
          <p:spPr bwMode="auto">
            <a:xfrm>
              <a:off x="6606625" y="3197001"/>
              <a:ext cx="1000136" cy="468308"/>
            </a:xfrm>
            <a:prstGeom prst="rect">
              <a:avLst/>
            </a:prstGeom>
            <a:noFill/>
            <a:ln>
              <a:noFill/>
            </a:ln>
          </p:spPr>
          <p:txBody>
            <a:bodyPr tIns="90000" bIns="9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00" b="1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rPr>
                <a:t>写字楼</a:t>
              </a:r>
            </a:p>
          </p:txBody>
        </p:sp>
        <p:pic>
          <p:nvPicPr>
            <p:cNvPr id="29" name="图片 28"/>
            <p:cNvPicPr/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6298311" y="2096347"/>
              <a:ext cx="1616765" cy="108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30" name="组合 23"/>
          <p:cNvGrpSpPr/>
          <p:nvPr/>
        </p:nvGrpSpPr>
        <p:grpSpPr bwMode="auto">
          <a:xfrm>
            <a:off x="2609061" y="2337324"/>
            <a:ext cx="1540669" cy="153591"/>
            <a:chOff x="2771208" y="3273369"/>
            <a:chExt cx="2562819" cy="204794"/>
          </a:xfrm>
        </p:grpSpPr>
        <p:pic>
          <p:nvPicPr>
            <p:cNvPr id="31" name="图片 2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77120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图片 25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957688" y="3273369"/>
              <a:ext cx="121882" cy="20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图片 2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212145" y="3273369"/>
              <a:ext cx="121882" cy="20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图片 27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4451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图片 28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31782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图片 29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59113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图片 30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86444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图片 31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13775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图片 3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41106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图片 3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84378" y="3273369"/>
              <a:ext cx="140735" cy="194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文本框 34"/>
          <p:cNvSpPr txBox="1">
            <a:spLocks noChangeArrowheads="1"/>
          </p:cNvSpPr>
          <p:nvPr/>
        </p:nvSpPr>
        <p:spPr bwMode="auto">
          <a:xfrm>
            <a:off x="5242723" y="2020618"/>
            <a:ext cx="2959361" cy="881138"/>
          </a:xfrm>
          <a:prstGeom prst="rect">
            <a:avLst/>
          </a:prstGeom>
          <a:noFill/>
          <a:ln>
            <a:noFill/>
          </a:ln>
        </p:spPr>
        <p:txBody>
          <a:bodyPr wrap="square" lIns="68580" tIns="67500" rIns="68580" bIns="6750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“习惯每天过来买一杯带到公司，忙的时候请同事帮忙带”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“如果能较快的送到，会经常选择外卖”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“希望外卖时能同时兼顾品质”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2" name="图片 3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361661" y="2020618"/>
            <a:ext cx="692944" cy="68341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文本框 36"/>
          <p:cNvSpPr txBox="1">
            <a:spLocks noChangeArrowheads="1"/>
          </p:cNvSpPr>
          <p:nvPr/>
        </p:nvSpPr>
        <p:spPr bwMode="auto">
          <a:xfrm>
            <a:off x="4366423" y="2650458"/>
            <a:ext cx="639366" cy="305595"/>
          </a:xfrm>
          <a:prstGeom prst="rect">
            <a:avLst/>
          </a:prstGeom>
          <a:noFill/>
          <a:ln>
            <a:noFill/>
          </a:ln>
        </p:spPr>
        <p:txBody>
          <a:bodyPr lIns="68580" tIns="67500" rIns="68580" bIns="675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100" b="1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顾客</a:t>
            </a:r>
          </a:p>
        </p:txBody>
      </p:sp>
      <p:sp>
        <p:nvSpPr>
          <p:cNvPr id="44" name="文本框 37"/>
          <p:cNvSpPr txBox="1">
            <a:spLocks noChangeArrowheads="1"/>
          </p:cNvSpPr>
          <p:nvPr/>
        </p:nvSpPr>
        <p:spPr bwMode="auto">
          <a:xfrm>
            <a:off x="5282014" y="3285061"/>
            <a:ext cx="2920070" cy="1219692"/>
          </a:xfrm>
          <a:prstGeom prst="rect">
            <a:avLst/>
          </a:prstGeom>
          <a:noFill/>
          <a:ln>
            <a:noFill/>
          </a:ln>
        </p:spPr>
        <p:txBody>
          <a:bodyPr wrap="square" lIns="68580" tIns="67500" rIns="68580" bIns="6750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“每天周围写字楼客户很多，需求比较固定”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顾客表示会选择外卖，但有时搜索不到配送范围内经常光顾的门店。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charset="0"/>
              <a:buChar char="ü"/>
            </a:pP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普通门店有一半左右属于外带单，写字楼门店则高达</a:t>
            </a:r>
            <a:r>
              <a:rPr lang="en-US" altLang="zh-CN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70%-80%</a:t>
            </a:r>
            <a:r>
              <a:rPr lang="zh-CN" altLang="en-US" sz="11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，外卖潜力可观。</a:t>
            </a:r>
            <a:endParaRPr lang="en-US" altLang="zh-CN" sz="11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5" name="图片 38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358089" y="3361261"/>
            <a:ext cx="795338" cy="78819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文本框 39"/>
          <p:cNvSpPr txBox="1">
            <a:spLocks noChangeArrowheads="1"/>
          </p:cNvSpPr>
          <p:nvPr/>
        </p:nvSpPr>
        <p:spPr bwMode="auto">
          <a:xfrm>
            <a:off x="4414048" y="4128024"/>
            <a:ext cx="640556" cy="305595"/>
          </a:xfrm>
          <a:prstGeom prst="rect">
            <a:avLst/>
          </a:prstGeom>
          <a:noFill/>
          <a:ln>
            <a:noFill/>
          </a:ln>
        </p:spPr>
        <p:txBody>
          <a:bodyPr lIns="68580" tIns="67500" rIns="68580" bIns="675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100" b="1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店长</a:t>
            </a:r>
          </a:p>
        </p:txBody>
      </p:sp>
      <p:sp>
        <p:nvSpPr>
          <p:cNvPr id="47" name="文本框 40"/>
          <p:cNvSpPr txBox="1">
            <a:spLocks noChangeArrowheads="1"/>
          </p:cNvSpPr>
          <p:nvPr/>
        </p:nvSpPr>
        <p:spPr bwMode="auto">
          <a:xfrm>
            <a:off x="1210077" y="1330055"/>
            <a:ext cx="6886173" cy="509588"/>
          </a:xfrm>
          <a:prstGeom prst="rect">
            <a:avLst/>
          </a:prstGeom>
          <a:noFill/>
          <a:ln>
            <a:solidFill>
              <a:srgbClr val="FFC424"/>
            </a:solidFill>
          </a:ln>
        </p:spPr>
        <p:txBody>
          <a:bodyPr wrap="square" lIns="68580" tIns="67500" rIns="68580" bIns="6750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线下咖啡店约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50%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以上为外带订单，写字楼密集地区外带占比更高。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用户调研发现：顾客与咖啡店员均表示有外卖需求，但对外卖品质略有顾虑。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257" y="472262"/>
            <a:ext cx="8012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Arial" panose="020B0604020202020204" pitchFamily="34" charset="0"/>
              </a:rPr>
              <a:t>办公场景下的</a:t>
            </a:r>
            <a:r>
              <a:rPr lang="zh-CN" altLang="en-US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  <a:sym typeface="Arial" panose="020B0604020202020204" pitchFamily="34" charset="0"/>
              </a:rPr>
              <a:t>人群洞察：</a:t>
            </a:r>
            <a:endParaRPr lang="zh-CN" altLang="en-US" sz="2400" b="1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268864" y="189640"/>
            <a:ext cx="924974" cy="878973"/>
            <a:chOff x="268864" y="189640"/>
            <a:chExt cx="924974" cy="878973"/>
          </a:xfrm>
        </p:grpSpPr>
        <p:cxnSp>
          <p:nvCxnSpPr>
            <p:cNvPr id="4" name="直线连接符 3"/>
            <p:cNvCxnSpPr/>
            <p:nvPr/>
          </p:nvCxnSpPr>
          <p:spPr>
            <a:xfrm>
              <a:off x="268866" y="189640"/>
              <a:ext cx="772572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/>
            <p:cNvCxnSpPr/>
            <p:nvPr/>
          </p:nvCxnSpPr>
          <p:spPr>
            <a:xfrm>
              <a:off x="421266" y="342040"/>
              <a:ext cx="772572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268864" y="189640"/>
              <a:ext cx="0" cy="726573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>
              <a:off x="421264" y="342040"/>
              <a:ext cx="0" cy="726573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1915582" y="1463754"/>
            <a:ext cx="5164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同事  </a:t>
            </a:r>
            <a:r>
              <a:rPr lang="en-US" altLang="zh-CN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= “</a:t>
            </a:r>
            <a:r>
              <a:rPr lang="zh-CN" altLang="en-US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网友”</a:t>
            </a:r>
            <a:r>
              <a:rPr lang="en-US" altLang="zh-CN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&amp;</a:t>
            </a:r>
            <a:r>
              <a:rPr lang="zh-CN" altLang="en-US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“最陌生的熟人”</a:t>
            </a:r>
          </a:p>
        </p:txBody>
      </p:sp>
      <p:sp>
        <p:nvSpPr>
          <p:cNvPr id="9" name="矩形 8"/>
          <p:cNvSpPr/>
          <p:nvPr/>
        </p:nvSpPr>
        <p:spPr>
          <a:xfrm>
            <a:off x="2127249" y="1925419"/>
            <a:ext cx="5027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en-US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跟</a:t>
            </a: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同事相处的时长＞跟家人相处的时长，但是你们之间却没有真的聊起来。</a:t>
            </a:r>
          </a:p>
        </p:txBody>
      </p:sp>
      <p:sp>
        <p:nvSpPr>
          <p:cNvPr id="10" name="矩形 9"/>
          <p:cNvSpPr/>
          <p:nvPr/>
        </p:nvSpPr>
        <p:spPr>
          <a:xfrm>
            <a:off x="2127250" y="2571750"/>
            <a:ext cx="502708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除了工作内容，同事之间需要更多延伸的</a:t>
            </a:r>
            <a:r>
              <a:rPr lang="en-US" altLang="zh-CN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topics</a:t>
            </a:r>
            <a:r>
              <a:rPr lang="zh-CN" altLang="en-US" sz="14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，工作不仅是聊工作内容，顺利推进工作的前提是交流沟通。</a:t>
            </a:r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endParaRPr lang="en-US" altLang="zh-CN" sz="14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r>
              <a:rPr lang="en-US" altLang="en-US" sz="20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同事间</a:t>
            </a:r>
            <a:r>
              <a:rPr lang="zh-CN" altLang="en-US" sz="20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需要</a:t>
            </a:r>
            <a:r>
              <a:rPr lang="en-US" altLang="en-US" sz="20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“谈资”</a:t>
            </a:r>
            <a:r>
              <a:rPr lang="zh-CN" altLang="en-US" sz="20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作为工作沟通的突破口。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/>
          <p:cNvGrpSpPr/>
          <p:nvPr/>
        </p:nvGrpSpPr>
        <p:grpSpPr>
          <a:xfrm>
            <a:off x="1410216" y="1214300"/>
            <a:ext cx="1432983" cy="2597149"/>
            <a:chOff x="1284864" y="1237390"/>
            <a:chExt cx="1432983" cy="2597149"/>
          </a:xfrm>
        </p:grpSpPr>
        <p:cxnSp>
          <p:nvCxnSpPr>
            <p:cNvPr id="5" name="直线连接符 4"/>
            <p:cNvCxnSpPr/>
            <p:nvPr/>
          </p:nvCxnSpPr>
          <p:spPr>
            <a:xfrm>
              <a:off x="1284866" y="1237390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1437266" y="1389790"/>
              <a:ext cx="1145067" cy="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/>
            <p:cNvCxnSpPr/>
            <p:nvPr/>
          </p:nvCxnSpPr>
          <p:spPr>
            <a:xfrm>
              <a:off x="1284864" y="1237390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>
              <a:off x="1437264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 flipH="1" flipV="1">
              <a:off x="1437264" y="3711773"/>
              <a:ext cx="1145069" cy="2978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 flipH="1" flipV="1">
              <a:off x="2582333" y="1389790"/>
              <a:ext cx="0" cy="232496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/>
            <p:cNvCxnSpPr/>
            <p:nvPr/>
          </p:nvCxnSpPr>
          <p:spPr>
            <a:xfrm>
              <a:off x="1929396" y="3834539"/>
              <a:ext cx="772572" cy="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/>
            <p:cNvCxnSpPr/>
            <p:nvPr/>
          </p:nvCxnSpPr>
          <p:spPr>
            <a:xfrm>
              <a:off x="2717847" y="3107966"/>
              <a:ext cx="0" cy="726573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437264" y="1889880"/>
              <a:ext cx="11450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4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星巴克</a:t>
              </a:r>
              <a:endParaRPr kumimoji="1" lang="en-US" altLang="zh-CN" sz="2400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咖啡外卖</a:t>
              </a:r>
              <a:endParaRPr kumimoji="1" lang="en-US" altLang="zh-CN" b="1" dirty="0">
                <a:latin typeface="造字工房雅圆（非商用） 常规体"/>
                <a:ea typeface="造字工房雅圆（非商用） 常规体"/>
                <a:cs typeface="造字工房雅圆（非商用） 常规体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sz="1200" b="1" dirty="0">
                  <a:latin typeface="造字工房雅圆（非商用） 常规体"/>
                  <a:ea typeface="造字工房雅圆（非商用） 常规体"/>
                  <a:cs typeface="造字工房雅圆（非商用） 常规体"/>
                </a:rPr>
                <a:t>的角色是什么？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3071426" y="1583025"/>
            <a:ext cx="3877985" cy="1825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一杯会聊天的咖啡</a:t>
            </a:r>
            <a:endParaRPr kumimoji="1" lang="en-US" altLang="zh-CN" sz="32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000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提供办公场景下的社交谈资</a:t>
            </a:r>
            <a:endParaRPr kumimoji="1" lang="en-US" altLang="zh-CN" sz="2000" dirty="0">
              <a:latin typeface="造字工房雅圆（非商用） 常规体"/>
              <a:ea typeface="造字工房雅圆（非商用） 常规体"/>
              <a:cs typeface="造字工房雅圆（非商用） 常规体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3600" b="1" dirty="0">
                <a:latin typeface="造字工房雅圆（非商用） 常规体"/>
                <a:ea typeface="造字工房雅圆（非商用） 常规体"/>
                <a:cs typeface="造字工房雅圆（非商用） 常规体"/>
              </a:rPr>
              <a:t>星巴克“昵称杯”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Microsoft Office PowerPoint</Application>
  <PresentationFormat>全屏显示(16:9)</PresentationFormat>
  <Paragraphs>149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Avenir Black</vt:lpstr>
      <vt:lpstr>Avenir Book</vt:lpstr>
      <vt:lpstr>黑体</vt:lpstr>
      <vt:lpstr>宋体</vt:lpstr>
      <vt:lpstr>微软雅黑</vt:lpstr>
      <vt:lpstr>造字工房雅圆（非商用） 常规体</vt:lpstr>
      <vt:lpstr>Arial</vt:lpstr>
      <vt:lpstr>Calibri</vt:lpstr>
      <vt:lpstr>Wingdings</vt:lpstr>
      <vt:lpstr>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Karen Wang</dc:creator>
  <cp:lastModifiedBy>康 邓</cp:lastModifiedBy>
  <cp:revision>150</cp:revision>
  <cp:lastPrinted>2017-09-20T15:04:00Z</cp:lastPrinted>
  <dcterms:created xsi:type="dcterms:W3CDTF">2017-09-20T14:49:00Z</dcterms:created>
  <dcterms:modified xsi:type="dcterms:W3CDTF">2020-12-28T02:07:56Z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