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8" autoAdjust="0"/>
    <p:restoredTop sz="94660"/>
  </p:normalViewPr>
  <p:slideViewPr>
    <p:cSldViewPr>
      <p:cViewPr varScale="1">
        <p:scale>
          <a:sx n="114" d="100"/>
          <a:sy n="114" d="100"/>
        </p:scale>
        <p:origin x="30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4341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024884" y="4175759"/>
            <a:ext cx="4515611" cy="441960"/>
          </a:xfrm>
          <a:custGeom>
            <a:avLst/>
            <a:gdLst>
              <a:gd name="connsiteX0" fmla="*/ 0 w 4515611"/>
              <a:gd name="connsiteY0" fmla="*/ 73660 h 441960"/>
              <a:gd name="connsiteX1" fmla="*/ 73659 w 4515611"/>
              <a:gd name="connsiteY1" fmla="*/ 0 h 441960"/>
              <a:gd name="connsiteX2" fmla="*/ 4441951 w 4515611"/>
              <a:gd name="connsiteY2" fmla="*/ 0 h 441960"/>
              <a:gd name="connsiteX3" fmla="*/ 4515611 w 4515611"/>
              <a:gd name="connsiteY3" fmla="*/ 73660 h 441960"/>
              <a:gd name="connsiteX4" fmla="*/ 4515611 w 4515611"/>
              <a:gd name="connsiteY4" fmla="*/ 368300 h 441960"/>
              <a:gd name="connsiteX5" fmla="*/ 4441951 w 4515611"/>
              <a:gd name="connsiteY5" fmla="*/ 441960 h 441960"/>
              <a:gd name="connsiteX6" fmla="*/ 73659 w 4515611"/>
              <a:gd name="connsiteY6" fmla="*/ 441960 h 441960"/>
              <a:gd name="connsiteX7" fmla="*/ 0 w 4515611"/>
              <a:gd name="connsiteY7" fmla="*/ 368300 h 441960"/>
              <a:gd name="connsiteX8" fmla="*/ 0 w 4515611"/>
              <a:gd name="connsiteY8" fmla="*/ 73660 h 44196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4515611" h="441960">
                <a:moveTo>
                  <a:pt x="0" y="73660"/>
                </a:moveTo>
                <a:cubicBezTo>
                  <a:pt x="0" y="33020"/>
                  <a:pt x="33019" y="0"/>
                  <a:pt x="73659" y="0"/>
                </a:cubicBezTo>
                <a:lnTo>
                  <a:pt x="4441951" y="0"/>
                </a:lnTo>
                <a:cubicBezTo>
                  <a:pt x="4482591" y="0"/>
                  <a:pt x="4515611" y="33020"/>
                  <a:pt x="4515611" y="73660"/>
                </a:cubicBezTo>
                <a:lnTo>
                  <a:pt x="4515611" y="368300"/>
                </a:lnTo>
                <a:cubicBezTo>
                  <a:pt x="4515611" y="408940"/>
                  <a:pt x="4482591" y="441960"/>
                  <a:pt x="4441951" y="441960"/>
                </a:cubicBezTo>
                <a:lnTo>
                  <a:pt x="73659" y="441960"/>
                </a:lnTo>
                <a:cubicBezTo>
                  <a:pt x="33019" y="441960"/>
                  <a:pt x="0" y="408940"/>
                  <a:pt x="0" y="368300"/>
                </a:cubicBezTo>
                <a:lnTo>
                  <a:pt x="0" y="73660"/>
                </a:lnTo>
              </a:path>
            </a:pathLst>
          </a:custGeom>
          <a:solidFill>
            <a:srgbClr val="D071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0400" y="825500"/>
            <a:ext cx="11049000" cy="5207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41600" y="3175000"/>
            <a:ext cx="13335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337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碧生源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4851400" y="3175000"/>
            <a:ext cx="45847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</a:pPr>
            <a:r>
              <a:rPr lang="en-US" altLang="zh-CN" sz="337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时尚健康万人瘦身大赛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41275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天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5085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猫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48768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狂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2578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暑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6261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季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9944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主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3754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题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7437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团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71247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4930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8740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方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8242300" y="4279900"/>
            <a:ext cx="177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案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5270500" y="4991100"/>
            <a:ext cx="596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碧生源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096000" y="4991100"/>
            <a:ext cx="800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347204" y="1414272"/>
            <a:ext cx="4500371" cy="4491228"/>
          </a:xfrm>
          <a:custGeom>
            <a:avLst/>
            <a:gdLst>
              <a:gd name="connsiteX0" fmla="*/ 0 w 4500371"/>
              <a:gd name="connsiteY0" fmla="*/ 4491227 h 4491228"/>
              <a:gd name="connsiteX1" fmla="*/ 4500371 w 4500371"/>
              <a:gd name="connsiteY1" fmla="*/ 4491227 h 4491228"/>
              <a:gd name="connsiteX2" fmla="*/ 4500371 w 4500371"/>
              <a:gd name="connsiteY2" fmla="*/ 0 h 4491228"/>
              <a:gd name="connsiteX3" fmla="*/ 0 w 4500371"/>
              <a:gd name="connsiteY3" fmla="*/ 0 h 4491228"/>
              <a:gd name="connsiteX4" fmla="*/ 0 w 4500371"/>
              <a:gd name="connsiteY4" fmla="*/ 4491227 h 44912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500371" h="4491228">
                <a:moveTo>
                  <a:pt x="0" y="4491227"/>
                </a:moveTo>
                <a:lnTo>
                  <a:pt x="4500371" y="4491227"/>
                </a:lnTo>
                <a:lnTo>
                  <a:pt x="4500371" y="0"/>
                </a:lnTo>
                <a:lnTo>
                  <a:pt x="0" y="0"/>
                </a:lnTo>
                <a:lnTo>
                  <a:pt x="0" y="4491227"/>
                </a:lnTo>
              </a:path>
            </a:pathLst>
          </a:custGeom>
          <a:solidFill>
            <a:srgbClr val="2E213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855966" y="2800857"/>
            <a:ext cx="3408171" cy="585724"/>
          </a:xfrm>
          <a:custGeom>
            <a:avLst/>
            <a:gdLst>
              <a:gd name="connsiteX0" fmla="*/ 6350 w 3408171"/>
              <a:gd name="connsiteY0" fmla="*/ 101854 h 585724"/>
              <a:gd name="connsiteX1" fmla="*/ 101853 w 3408171"/>
              <a:gd name="connsiteY1" fmla="*/ 6350 h 585724"/>
              <a:gd name="connsiteX2" fmla="*/ 3306317 w 3408171"/>
              <a:gd name="connsiteY2" fmla="*/ 6350 h 585724"/>
              <a:gd name="connsiteX3" fmla="*/ 3401821 w 3408171"/>
              <a:gd name="connsiteY3" fmla="*/ 101854 h 585724"/>
              <a:gd name="connsiteX4" fmla="*/ 3401821 w 3408171"/>
              <a:gd name="connsiteY4" fmla="*/ 483870 h 585724"/>
              <a:gd name="connsiteX5" fmla="*/ 3306317 w 3408171"/>
              <a:gd name="connsiteY5" fmla="*/ 579374 h 585724"/>
              <a:gd name="connsiteX6" fmla="*/ 101853 w 3408171"/>
              <a:gd name="connsiteY6" fmla="*/ 579374 h 585724"/>
              <a:gd name="connsiteX7" fmla="*/ 6350 w 3408171"/>
              <a:gd name="connsiteY7" fmla="*/ 483870 h 585724"/>
              <a:gd name="connsiteX8" fmla="*/ 6350 w 3408171"/>
              <a:gd name="connsiteY8" fmla="*/ 101854 h 5857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408171" h="585724">
                <a:moveTo>
                  <a:pt x="6350" y="101854"/>
                </a:moveTo>
                <a:cubicBezTo>
                  <a:pt x="6350" y="49149"/>
                  <a:pt x="49148" y="6350"/>
                  <a:pt x="101853" y="6350"/>
                </a:cubicBezTo>
                <a:lnTo>
                  <a:pt x="3306317" y="6350"/>
                </a:lnTo>
                <a:cubicBezTo>
                  <a:pt x="3359022" y="6350"/>
                  <a:pt x="3401821" y="49149"/>
                  <a:pt x="3401821" y="101854"/>
                </a:cubicBezTo>
                <a:lnTo>
                  <a:pt x="3401821" y="483870"/>
                </a:lnTo>
                <a:cubicBezTo>
                  <a:pt x="3401821" y="536575"/>
                  <a:pt x="3359022" y="579374"/>
                  <a:pt x="3306317" y="579374"/>
                </a:cubicBezTo>
                <a:lnTo>
                  <a:pt x="101853" y="579374"/>
                </a:lnTo>
                <a:cubicBezTo>
                  <a:pt x="49148" y="579374"/>
                  <a:pt x="6350" y="536575"/>
                  <a:pt x="6350" y="483870"/>
                </a:cubicBezTo>
                <a:lnTo>
                  <a:pt x="6350" y="10185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862061" y="3594861"/>
            <a:ext cx="2249932" cy="351028"/>
          </a:xfrm>
          <a:custGeom>
            <a:avLst/>
            <a:gdLst>
              <a:gd name="connsiteX0" fmla="*/ 6350 w 2249932"/>
              <a:gd name="connsiteY0" fmla="*/ 62738 h 351028"/>
              <a:gd name="connsiteX1" fmla="*/ 62738 w 2249932"/>
              <a:gd name="connsiteY1" fmla="*/ 6350 h 351028"/>
              <a:gd name="connsiteX2" fmla="*/ 2187194 w 2249932"/>
              <a:gd name="connsiteY2" fmla="*/ 6350 h 351028"/>
              <a:gd name="connsiteX3" fmla="*/ 2243581 w 2249932"/>
              <a:gd name="connsiteY3" fmla="*/ 62738 h 351028"/>
              <a:gd name="connsiteX4" fmla="*/ 2243581 w 2249932"/>
              <a:gd name="connsiteY4" fmla="*/ 288290 h 351028"/>
              <a:gd name="connsiteX5" fmla="*/ 2187194 w 2249932"/>
              <a:gd name="connsiteY5" fmla="*/ 344678 h 351028"/>
              <a:gd name="connsiteX6" fmla="*/ 62738 w 2249932"/>
              <a:gd name="connsiteY6" fmla="*/ 344678 h 351028"/>
              <a:gd name="connsiteX7" fmla="*/ 6350 w 2249932"/>
              <a:gd name="connsiteY7" fmla="*/ 288290 h 351028"/>
              <a:gd name="connsiteX8" fmla="*/ 6350 w 2249932"/>
              <a:gd name="connsiteY8" fmla="*/ 62738 h 3510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249932" h="351028">
                <a:moveTo>
                  <a:pt x="6350" y="62738"/>
                </a:moveTo>
                <a:cubicBezTo>
                  <a:pt x="6350" y="31622"/>
                  <a:pt x="31622" y="6350"/>
                  <a:pt x="62738" y="6350"/>
                </a:cubicBezTo>
                <a:lnTo>
                  <a:pt x="2187194" y="6350"/>
                </a:lnTo>
                <a:cubicBezTo>
                  <a:pt x="2218308" y="6350"/>
                  <a:pt x="2243581" y="31622"/>
                  <a:pt x="2243581" y="62738"/>
                </a:cubicBezTo>
                <a:lnTo>
                  <a:pt x="2243581" y="288290"/>
                </a:lnTo>
                <a:cubicBezTo>
                  <a:pt x="2243581" y="319404"/>
                  <a:pt x="2218308" y="344678"/>
                  <a:pt x="2187194" y="344678"/>
                </a:cubicBezTo>
                <a:lnTo>
                  <a:pt x="62738" y="344678"/>
                </a:lnTo>
                <a:cubicBezTo>
                  <a:pt x="31622" y="344678"/>
                  <a:pt x="6350" y="319404"/>
                  <a:pt x="6350" y="288290"/>
                </a:cubicBezTo>
                <a:lnTo>
                  <a:pt x="6350" y="62738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855966" y="4105402"/>
            <a:ext cx="3342640" cy="590295"/>
          </a:xfrm>
          <a:custGeom>
            <a:avLst/>
            <a:gdLst>
              <a:gd name="connsiteX0" fmla="*/ 6350 w 3342640"/>
              <a:gd name="connsiteY0" fmla="*/ 102615 h 590295"/>
              <a:gd name="connsiteX1" fmla="*/ 102615 w 3342640"/>
              <a:gd name="connsiteY1" fmla="*/ 6350 h 590295"/>
              <a:gd name="connsiteX2" fmla="*/ 3240023 w 3342640"/>
              <a:gd name="connsiteY2" fmla="*/ 6350 h 590295"/>
              <a:gd name="connsiteX3" fmla="*/ 3336290 w 3342640"/>
              <a:gd name="connsiteY3" fmla="*/ 102615 h 590295"/>
              <a:gd name="connsiteX4" fmla="*/ 3336290 w 3342640"/>
              <a:gd name="connsiteY4" fmla="*/ 487679 h 590295"/>
              <a:gd name="connsiteX5" fmla="*/ 3240023 w 3342640"/>
              <a:gd name="connsiteY5" fmla="*/ 583945 h 590295"/>
              <a:gd name="connsiteX6" fmla="*/ 102615 w 3342640"/>
              <a:gd name="connsiteY6" fmla="*/ 583945 h 590295"/>
              <a:gd name="connsiteX7" fmla="*/ 6350 w 3342640"/>
              <a:gd name="connsiteY7" fmla="*/ 487679 h 590295"/>
              <a:gd name="connsiteX8" fmla="*/ 6350 w 3342640"/>
              <a:gd name="connsiteY8" fmla="*/ 102615 h 5902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342640" h="590295">
                <a:moveTo>
                  <a:pt x="6350" y="102615"/>
                </a:moveTo>
                <a:cubicBezTo>
                  <a:pt x="6350" y="49402"/>
                  <a:pt x="49402" y="6350"/>
                  <a:pt x="102615" y="6350"/>
                </a:cubicBezTo>
                <a:lnTo>
                  <a:pt x="3240023" y="6350"/>
                </a:lnTo>
                <a:cubicBezTo>
                  <a:pt x="3293236" y="6350"/>
                  <a:pt x="3336290" y="49402"/>
                  <a:pt x="3336290" y="102615"/>
                </a:cubicBezTo>
                <a:lnTo>
                  <a:pt x="3336290" y="487679"/>
                </a:lnTo>
                <a:cubicBezTo>
                  <a:pt x="3336290" y="540892"/>
                  <a:pt x="3293236" y="583945"/>
                  <a:pt x="3240023" y="583945"/>
                </a:cubicBezTo>
                <a:lnTo>
                  <a:pt x="102615" y="583945"/>
                </a:lnTo>
                <a:cubicBezTo>
                  <a:pt x="49402" y="583945"/>
                  <a:pt x="6350" y="540892"/>
                  <a:pt x="6350" y="487679"/>
                </a:cubicBezTo>
                <a:lnTo>
                  <a:pt x="6350" y="10261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862061" y="4896358"/>
            <a:ext cx="2659888" cy="347979"/>
          </a:xfrm>
          <a:custGeom>
            <a:avLst/>
            <a:gdLst>
              <a:gd name="connsiteX0" fmla="*/ 6350 w 2659888"/>
              <a:gd name="connsiteY0" fmla="*/ 62229 h 347979"/>
              <a:gd name="connsiteX1" fmla="*/ 62230 w 2659888"/>
              <a:gd name="connsiteY1" fmla="*/ 6350 h 347979"/>
              <a:gd name="connsiteX2" fmla="*/ 2597657 w 2659888"/>
              <a:gd name="connsiteY2" fmla="*/ 6350 h 347979"/>
              <a:gd name="connsiteX3" fmla="*/ 2653538 w 2659888"/>
              <a:gd name="connsiteY3" fmla="*/ 62229 h 347979"/>
              <a:gd name="connsiteX4" fmla="*/ 2653538 w 2659888"/>
              <a:gd name="connsiteY4" fmla="*/ 285750 h 347979"/>
              <a:gd name="connsiteX5" fmla="*/ 2597657 w 2659888"/>
              <a:gd name="connsiteY5" fmla="*/ 341629 h 347979"/>
              <a:gd name="connsiteX6" fmla="*/ 62230 w 2659888"/>
              <a:gd name="connsiteY6" fmla="*/ 341629 h 347979"/>
              <a:gd name="connsiteX7" fmla="*/ 6350 w 2659888"/>
              <a:gd name="connsiteY7" fmla="*/ 285750 h 347979"/>
              <a:gd name="connsiteX8" fmla="*/ 6350 w 2659888"/>
              <a:gd name="connsiteY8" fmla="*/ 62229 h 3479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59888" h="347979">
                <a:moveTo>
                  <a:pt x="6350" y="62229"/>
                </a:moveTo>
                <a:cubicBezTo>
                  <a:pt x="6350" y="31369"/>
                  <a:pt x="31369" y="6350"/>
                  <a:pt x="62230" y="6350"/>
                </a:cubicBezTo>
                <a:lnTo>
                  <a:pt x="2597657" y="6350"/>
                </a:lnTo>
                <a:cubicBezTo>
                  <a:pt x="2628519" y="6350"/>
                  <a:pt x="2653538" y="31369"/>
                  <a:pt x="2653538" y="62229"/>
                </a:cubicBezTo>
                <a:lnTo>
                  <a:pt x="2653538" y="285750"/>
                </a:lnTo>
                <a:cubicBezTo>
                  <a:pt x="2653538" y="316610"/>
                  <a:pt x="2628519" y="341629"/>
                  <a:pt x="2597657" y="341629"/>
                </a:cubicBezTo>
                <a:lnTo>
                  <a:pt x="62230" y="341629"/>
                </a:lnTo>
                <a:cubicBezTo>
                  <a:pt x="31369" y="341629"/>
                  <a:pt x="6350" y="316610"/>
                  <a:pt x="6350" y="285750"/>
                </a:cubicBezTo>
                <a:lnTo>
                  <a:pt x="6350" y="62229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D9D9D9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70231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21971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26543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规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31242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划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7924800" y="2171700"/>
            <a:ext cx="31623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sz="1800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运动瘦身课传播点：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健身房8周体验课程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完成4次签到的将会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获得产品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		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会员现场免费体验产品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	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以“特别支持”身份、联合logo呈现在</a:t>
            </a:r>
          </a:p>
          <a:p>
            <a:pPr>
              <a:lnSpc>
                <a:spcPts val="16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	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线上海报及线下健身房宣传点位中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38100" algn="l"/>
                <a:tab pos="50800" algn="l"/>
                <a:tab pos="63500" algn="l"/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1405" dirty="0">
                <a:solidFill>
                  <a:srgbClr val="F2F2F2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产品在健身房前台签到处展示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918192" y="4215384"/>
            <a:ext cx="2081783" cy="701040"/>
          </a:xfrm>
          <a:custGeom>
            <a:avLst/>
            <a:gdLst>
              <a:gd name="connsiteX0" fmla="*/ 0 w 2081783"/>
              <a:gd name="connsiteY0" fmla="*/ 701039 h 701040"/>
              <a:gd name="connsiteX1" fmla="*/ 2081783 w 2081783"/>
              <a:gd name="connsiteY1" fmla="*/ 701039 h 701040"/>
              <a:gd name="connsiteX2" fmla="*/ 2081783 w 2081783"/>
              <a:gd name="connsiteY2" fmla="*/ 0 h 701040"/>
              <a:gd name="connsiteX3" fmla="*/ 0 w 2081783"/>
              <a:gd name="connsiteY3" fmla="*/ 0 h 701040"/>
              <a:gd name="connsiteX4" fmla="*/ 0 w 2081783"/>
              <a:gd name="connsiteY4" fmla="*/ 701039 h 701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1783" h="701040">
                <a:moveTo>
                  <a:pt x="0" y="701039"/>
                </a:moveTo>
                <a:lnTo>
                  <a:pt x="2081783" y="701039"/>
                </a:lnTo>
                <a:lnTo>
                  <a:pt x="2081783" y="0"/>
                </a:lnTo>
                <a:lnTo>
                  <a:pt x="0" y="0"/>
                </a:lnTo>
                <a:lnTo>
                  <a:pt x="0" y="701039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603492" y="2663951"/>
            <a:ext cx="2081783" cy="701039"/>
          </a:xfrm>
          <a:custGeom>
            <a:avLst/>
            <a:gdLst>
              <a:gd name="connsiteX0" fmla="*/ 0 w 2081783"/>
              <a:gd name="connsiteY0" fmla="*/ 701039 h 701039"/>
              <a:gd name="connsiteX1" fmla="*/ 2081783 w 2081783"/>
              <a:gd name="connsiteY1" fmla="*/ 701039 h 701039"/>
              <a:gd name="connsiteX2" fmla="*/ 2081783 w 2081783"/>
              <a:gd name="connsiteY2" fmla="*/ 0 h 701039"/>
              <a:gd name="connsiteX3" fmla="*/ 0 w 2081783"/>
              <a:gd name="connsiteY3" fmla="*/ 0 h 701039"/>
              <a:gd name="connsiteX4" fmla="*/ 0 w 2081783"/>
              <a:gd name="connsiteY4" fmla="*/ 701039 h 701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1783" h="701039">
                <a:moveTo>
                  <a:pt x="0" y="701039"/>
                </a:moveTo>
                <a:lnTo>
                  <a:pt x="2081783" y="701039"/>
                </a:lnTo>
                <a:lnTo>
                  <a:pt x="2081783" y="0"/>
                </a:lnTo>
                <a:lnTo>
                  <a:pt x="0" y="0"/>
                </a:lnTo>
                <a:lnTo>
                  <a:pt x="0" y="701039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783336" y="4215384"/>
            <a:ext cx="5067300" cy="893063"/>
          </a:xfrm>
          <a:custGeom>
            <a:avLst/>
            <a:gdLst>
              <a:gd name="connsiteX0" fmla="*/ 0 w 5067300"/>
              <a:gd name="connsiteY0" fmla="*/ 148844 h 893063"/>
              <a:gd name="connsiteX1" fmla="*/ 148844 w 5067300"/>
              <a:gd name="connsiteY1" fmla="*/ 0 h 893063"/>
              <a:gd name="connsiteX2" fmla="*/ 4918455 w 5067300"/>
              <a:gd name="connsiteY2" fmla="*/ 0 h 893063"/>
              <a:gd name="connsiteX3" fmla="*/ 5067299 w 5067300"/>
              <a:gd name="connsiteY3" fmla="*/ 148844 h 893063"/>
              <a:gd name="connsiteX4" fmla="*/ 5067299 w 5067300"/>
              <a:gd name="connsiteY4" fmla="*/ 744219 h 893063"/>
              <a:gd name="connsiteX5" fmla="*/ 4918455 w 5067300"/>
              <a:gd name="connsiteY5" fmla="*/ 893063 h 893063"/>
              <a:gd name="connsiteX6" fmla="*/ 148844 w 5067300"/>
              <a:gd name="connsiteY6" fmla="*/ 893063 h 893063"/>
              <a:gd name="connsiteX7" fmla="*/ 0 w 5067300"/>
              <a:gd name="connsiteY7" fmla="*/ 744219 h 893063"/>
              <a:gd name="connsiteX8" fmla="*/ 0 w 5067300"/>
              <a:gd name="connsiteY8" fmla="*/ 148844 h 8930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67300" h="893063">
                <a:moveTo>
                  <a:pt x="0" y="148844"/>
                </a:moveTo>
                <a:cubicBezTo>
                  <a:pt x="0" y="66675"/>
                  <a:pt x="66636" y="0"/>
                  <a:pt x="148844" y="0"/>
                </a:cubicBezTo>
                <a:lnTo>
                  <a:pt x="4918455" y="0"/>
                </a:lnTo>
                <a:cubicBezTo>
                  <a:pt x="5000624" y="0"/>
                  <a:pt x="5067299" y="66675"/>
                  <a:pt x="5067299" y="148844"/>
                </a:cubicBezTo>
                <a:lnTo>
                  <a:pt x="5067299" y="744219"/>
                </a:lnTo>
                <a:cubicBezTo>
                  <a:pt x="5067299" y="826388"/>
                  <a:pt x="5000624" y="893063"/>
                  <a:pt x="4918455" y="893063"/>
                </a:cubicBezTo>
                <a:lnTo>
                  <a:pt x="148844" y="893063"/>
                </a:lnTo>
                <a:cubicBezTo>
                  <a:pt x="66636" y="893063"/>
                  <a:pt x="0" y="826388"/>
                  <a:pt x="0" y="744219"/>
                </a:cubicBezTo>
                <a:lnTo>
                  <a:pt x="0" y="148844"/>
                </a:lnTo>
              </a:path>
            </a:pathLst>
          </a:custGeom>
          <a:solidFill>
            <a:srgbClr val="E2A7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776986" y="4209034"/>
            <a:ext cx="5080000" cy="905763"/>
          </a:xfrm>
          <a:custGeom>
            <a:avLst/>
            <a:gdLst>
              <a:gd name="connsiteX0" fmla="*/ 6350 w 5080000"/>
              <a:gd name="connsiteY0" fmla="*/ 155194 h 905763"/>
              <a:gd name="connsiteX1" fmla="*/ 155194 w 5080000"/>
              <a:gd name="connsiteY1" fmla="*/ 6350 h 905763"/>
              <a:gd name="connsiteX2" fmla="*/ 4924805 w 5080000"/>
              <a:gd name="connsiteY2" fmla="*/ 6350 h 905763"/>
              <a:gd name="connsiteX3" fmla="*/ 5073649 w 5080000"/>
              <a:gd name="connsiteY3" fmla="*/ 155194 h 905763"/>
              <a:gd name="connsiteX4" fmla="*/ 5073649 w 5080000"/>
              <a:gd name="connsiteY4" fmla="*/ 750569 h 905763"/>
              <a:gd name="connsiteX5" fmla="*/ 4924805 w 5080000"/>
              <a:gd name="connsiteY5" fmla="*/ 899413 h 905763"/>
              <a:gd name="connsiteX6" fmla="*/ 155194 w 5080000"/>
              <a:gd name="connsiteY6" fmla="*/ 899413 h 905763"/>
              <a:gd name="connsiteX7" fmla="*/ 6350 w 5080000"/>
              <a:gd name="connsiteY7" fmla="*/ 750569 h 905763"/>
              <a:gd name="connsiteX8" fmla="*/ 6350 w 5080000"/>
              <a:gd name="connsiteY8" fmla="*/ 155194 h 9057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5080000" h="905763">
                <a:moveTo>
                  <a:pt x="6350" y="155194"/>
                </a:moveTo>
                <a:cubicBezTo>
                  <a:pt x="6350" y="73025"/>
                  <a:pt x="72986" y="6350"/>
                  <a:pt x="155194" y="6350"/>
                </a:cubicBezTo>
                <a:lnTo>
                  <a:pt x="4924805" y="6350"/>
                </a:lnTo>
                <a:cubicBezTo>
                  <a:pt x="5006974" y="6350"/>
                  <a:pt x="5073649" y="73025"/>
                  <a:pt x="5073649" y="155194"/>
                </a:cubicBezTo>
                <a:lnTo>
                  <a:pt x="5073649" y="750569"/>
                </a:lnTo>
                <a:cubicBezTo>
                  <a:pt x="5073649" y="832738"/>
                  <a:pt x="5006974" y="899413"/>
                  <a:pt x="4924805" y="899413"/>
                </a:cubicBezTo>
                <a:lnTo>
                  <a:pt x="155194" y="899413"/>
                </a:lnTo>
                <a:cubicBezTo>
                  <a:pt x="72986" y="899413"/>
                  <a:pt x="6350" y="832738"/>
                  <a:pt x="6350" y="750569"/>
                </a:cubicBezTo>
                <a:lnTo>
                  <a:pt x="6350" y="15519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794004" y="5419344"/>
            <a:ext cx="1959864" cy="443484"/>
          </a:xfrm>
          <a:custGeom>
            <a:avLst/>
            <a:gdLst>
              <a:gd name="connsiteX0" fmla="*/ 0 w 1959864"/>
              <a:gd name="connsiteY0" fmla="*/ 73914 h 443484"/>
              <a:gd name="connsiteX1" fmla="*/ 73913 w 1959864"/>
              <a:gd name="connsiteY1" fmla="*/ 0 h 443484"/>
              <a:gd name="connsiteX2" fmla="*/ 1885950 w 1959864"/>
              <a:gd name="connsiteY2" fmla="*/ 0 h 443484"/>
              <a:gd name="connsiteX3" fmla="*/ 1959863 w 1959864"/>
              <a:gd name="connsiteY3" fmla="*/ 73914 h 443484"/>
              <a:gd name="connsiteX4" fmla="*/ 1959863 w 1959864"/>
              <a:gd name="connsiteY4" fmla="*/ 369570 h 443484"/>
              <a:gd name="connsiteX5" fmla="*/ 1885950 w 1959864"/>
              <a:gd name="connsiteY5" fmla="*/ 443484 h 443484"/>
              <a:gd name="connsiteX6" fmla="*/ 73913 w 1959864"/>
              <a:gd name="connsiteY6" fmla="*/ 443484 h 443484"/>
              <a:gd name="connsiteX7" fmla="*/ 0 w 1959864"/>
              <a:gd name="connsiteY7" fmla="*/ 369570 h 443484"/>
              <a:gd name="connsiteX8" fmla="*/ 0 w 1959864"/>
              <a:gd name="connsiteY8" fmla="*/ 73914 h 443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59864" h="443484">
                <a:moveTo>
                  <a:pt x="0" y="73914"/>
                </a:moveTo>
                <a:cubicBezTo>
                  <a:pt x="0" y="33146"/>
                  <a:pt x="33096" y="0"/>
                  <a:pt x="73913" y="0"/>
                </a:cubicBezTo>
                <a:lnTo>
                  <a:pt x="1885950" y="0"/>
                </a:lnTo>
                <a:cubicBezTo>
                  <a:pt x="1926716" y="0"/>
                  <a:pt x="1959863" y="33146"/>
                  <a:pt x="1959863" y="73914"/>
                </a:cubicBezTo>
                <a:lnTo>
                  <a:pt x="1959863" y="369570"/>
                </a:lnTo>
                <a:cubicBezTo>
                  <a:pt x="1959863" y="410387"/>
                  <a:pt x="1926716" y="443484"/>
                  <a:pt x="1885950" y="443484"/>
                </a:cubicBezTo>
                <a:lnTo>
                  <a:pt x="73913" y="443484"/>
                </a:lnTo>
                <a:cubicBezTo>
                  <a:pt x="33096" y="443484"/>
                  <a:pt x="0" y="410387"/>
                  <a:pt x="0" y="369570"/>
                </a:cubicBezTo>
                <a:lnTo>
                  <a:pt x="0" y="73914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87654" y="5412994"/>
            <a:ext cx="1972564" cy="456184"/>
          </a:xfrm>
          <a:custGeom>
            <a:avLst/>
            <a:gdLst>
              <a:gd name="connsiteX0" fmla="*/ 6350 w 1972564"/>
              <a:gd name="connsiteY0" fmla="*/ 80264 h 456184"/>
              <a:gd name="connsiteX1" fmla="*/ 80263 w 1972564"/>
              <a:gd name="connsiteY1" fmla="*/ 6350 h 456184"/>
              <a:gd name="connsiteX2" fmla="*/ 1892300 w 1972564"/>
              <a:gd name="connsiteY2" fmla="*/ 6350 h 456184"/>
              <a:gd name="connsiteX3" fmla="*/ 1966213 w 1972564"/>
              <a:gd name="connsiteY3" fmla="*/ 80264 h 456184"/>
              <a:gd name="connsiteX4" fmla="*/ 1966213 w 1972564"/>
              <a:gd name="connsiteY4" fmla="*/ 375920 h 456184"/>
              <a:gd name="connsiteX5" fmla="*/ 1892300 w 1972564"/>
              <a:gd name="connsiteY5" fmla="*/ 449834 h 456184"/>
              <a:gd name="connsiteX6" fmla="*/ 80263 w 1972564"/>
              <a:gd name="connsiteY6" fmla="*/ 449834 h 456184"/>
              <a:gd name="connsiteX7" fmla="*/ 6350 w 1972564"/>
              <a:gd name="connsiteY7" fmla="*/ 375920 h 456184"/>
              <a:gd name="connsiteX8" fmla="*/ 6350 w 1972564"/>
              <a:gd name="connsiteY8" fmla="*/ 80264 h 456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972564" h="456184">
                <a:moveTo>
                  <a:pt x="6350" y="80264"/>
                </a:moveTo>
                <a:cubicBezTo>
                  <a:pt x="6350" y="39496"/>
                  <a:pt x="39446" y="6350"/>
                  <a:pt x="80263" y="6350"/>
                </a:cubicBezTo>
                <a:lnTo>
                  <a:pt x="1892300" y="6350"/>
                </a:lnTo>
                <a:cubicBezTo>
                  <a:pt x="1933066" y="6350"/>
                  <a:pt x="1966213" y="39496"/>
                  <a:pt x="1966213" y="80264"/>
                </a:cubicBezTo>
                <a:lnTo>
                  <a:pt x="1966213" y="375920"/>
                </a:lnTo>
                <a:cubicBezTo>
                  <a:pt x="1966213" y="416737"/>
                  <a:pt x="1933066" y="449834"/>
                  <a:pt x="1892300" y="449834"/>
                </a:cubicBezTo>
                <a:lnTo>
                  <a:pt x="80263" y="449834"/>
                </a:lnTo>
                <a:cubicBezTo>
                  <a:pt x="39446" y="449834"/>
                  <a:pt x="6350" y="416737"/>
                  <a:pt x="6350" y="375920"/>
                </a:cubicBezTo>
                <a:lnTo>
                  <a:pt x="6350" y="8026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2912364" y="5419344"/>
            <a:ext cx="1804415" cy="443484"/>
          </a:xfrm>
          <a:custGeom>
            <a:avLst/>
            <a:gdLst>
              <a:gd name="connsiteX0" fmla="*/ 0 w 1804415"/>
              <a:gd name="connsiteY0" fmla="*/ 73914 h 443484"/>
              <a:gd name="connsiteX1" fmla="*/ 73913 w 1804415"/>
              <a:gd name="connsiteY1" fmla="*/ 0 h 443484"/>
              <a:gd name="connsiteX2" fmla="*/ 1730501 w 1804415"/>
              <a:gd name="connsiteY2" fmla="*/ 0 h 443484"/>
              <a:gd name="connsiteX3" fmla="*/ 1804415 w 1804415"/>
              <a:gd name="connsiteY3" fmla="*/ 73914 h 443484"/>
              <a:gd name="connsiteX4" fmla="*/ 1804415 w 1804415"/>
              <a:gd name="connsiteY4" fmla="*/ 369570 h 443484"/>
              <a:gd name="connsiteX5" fmla="*/ 1730501 w 1804415"/>
              <a:gd name="connsiteY5" fmla="*/ 443484 h 443484"/>
              <a:gd name="connsiteX6" fmla="*/ 73913 w 1804415"/>
              <a:gd name="connsiteY6" fmla="*/ 443484 h 443484"/>
              <a:gd name="connsiteX7" fmla="*/ 0 w 1804415"/>
              <a:gd name="connsiteY7" fmla="*/ 369570 h 443484"/>
              <a:gd name="connsiteX8" fmla="*/ 0 w 1804415"/>
              <a:gd name="connsiteY8" fmla="*/ 73914 h 443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04415" h="443484">
                <a:moveTo>
                  <a:pt x="0" y="73914"/>
                </a:moveTo>
                <a:cubicBezTo>
                  <a:pt x="0" y="33146"/>
                  <a:pt x="33146" y="0"/>
                  <a:pt x="73913" y="0"/>
                </a:cubicBezTo>
                <a:lnTo>
                  <a:pt x="1730501" y="0"/>
                </a:lnTo>
                <a:cubicBezTo>
                  <a:pt x="1771269" y="0"/>
                  <a:pt x="1804415" y="33146"/>
                  <a:pt x="1804415" y="73914"/>
                </a:cubicBezTo>
                <a:lnTo>
                  <a:pt x="1804415" y="369570"/>
                </a:lnTo>
                <a:cubicBezTo>
                  <a:pt x="1804415" y="410387"/>
                  <a:pt x="1771269" y="443484"/>
                  <a:pt x="1730501" y="443484"/>
                </a:cubicBezTo>
                <a:lnTo>
                  <a:pt x="73913" y="443484"/>
                </a:lnTo>
                <a:cubicBezTo>
                  <a:pt x="33146" y="443484"/>
                  <a:pt x="0" y="410387"/>
                  <a:pt x="0" y="369570"/>
                </a:cubicBezTo>
                <a:lnTo>
                  <a:pt x="0" y="73914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2906014" y="5412994"/>
            <a:ext cx="1817115" cy="456184"/>
          </a:xfrm>
          <a:custGeom>
            <a:avLst/>
            <a:gdLst>
              <a:gd name="connsiteX0" fmla="*/ 6350 w 1817115"/>
              <a:gd name="connsiteY0" fmla="*/ 80264 h 456184"/>
              <a:gd name="connsiteX1" fmla="*/ 80263 w 1817115"/>
              <a:gd name="connsiteY1" fmla="*/ 6350 h 456184"/>
              <a:gd name="connsiteX2" fmla="*/ 1736851 w 1817115"/>
              <a:gd name="connsiteY2" fmla="*/ 6350 h 456184"/>
              <a:gd name="connsiteX3" fmla="*/ 1810765 w 1817115"/>
              <a:gd name="connsiteY3" fmla="*/ 80264 h 456184"/>
              <a:gd name="connsiteX4" fmla="*/ 1810765 w 1817115"/>
              <a:gd name="connsiteY4" fmla="*/ 375920 h 456184"/>
              <a:gd name="connsiteX5" fmla="*/ 1736851 w 1817115"/>
              <a:gd name="connsiteY5" fmla="*/ 449834 h 456184"/>
              <a:gd name="connsiteX6" fmla="*/ 80263 w 1817115"/>
              <a:gd name="connsiteY6" fmla="*/ 449834 h 456184"/>
              <a:gd name="connsiteX7" fmla="*/ 6350 w 1817115"/>
              <a:gd name="connsiteY7" fmla="*/ 375920 h 456184"/>
              <a:gd name="connsiteX8" fmla="*/ 6350 w 1817115"/>
              <a:gd name="connsiteY8" fmla="*/ 80264 h 456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17115" h="456184">
                <a:moveTo>
                  <a:pt x="6350" y="80264"/>
                </a:moveTo>
                <a:cubicBezTo>
                  <a:pt x="6350" y="39496"/>
                  <a:pt x="39496" y="6350"/>
                  <a:pt x="80263" y="6350"/>
                </a:cubicBezTo>
                <a:lnTo>
                  <a:pt x="1736851" y="6350"/>
                </a:lnTo>
                <a:cubicBezTo>
                  <a:pt x="1777619" y="6350"/>
                  <a:pt x="1810765" y="39496"/>
                  <a:pt x="1810765" y="80264"/>
                </a:cubicBezTo>
                <a:lnTo>
                  <a:pt x="1810765" y="375920"/>
                </a:lnTo>
                <a:cubicBezTo>
                  <a:pt x="1810765" y="416737"/>
                  <a:pt x="1777619" y="449834"/>
                  <a:pt x="1736851" y="449834"/>
                </a:cubicBezTo>
                <a:lnTo>
                  <a:pt x="80263" y="449834"/>
                </a:lnTo>
                <a:cubicBezTo>
                  <a:pt x="39496" y="449834"/>
                  <a:pt x="6350" y="416737"/>
                  <a:pt x="6350" y="375920"/>
                </a:cubicBezTo>
                <a:lnTo>
                  <a:pt x="6350" y="8026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4875276" y="5411723"/>
            <a:ext cx="1245108" cy="445008"/>
          </a:xfrm>
          <a:custGeom>
            <a:avLst/>
            <a:gdLst>
              <a:gd name="connsiteX0" fmla="*/ 0 w 1245108"/>
              <a:gd name="connsiteY0" fmla="*/ 74167 h 445008"/>
              <a:gd name="connsiteX1" fmla="*/ 74167 w 1245108"/>
              <a:gd name="connsiteY1" fmla="*/ 0 h 445008"/>
              <a:gd name="connsiteX2" fmla="*/ 1170939 w 1245108"/>
              <a:gd name="connsiteY2" fmla="*/ 0 h 445008"/>
              <a:gd name="connsiteX3" fmla="*/ 1245108 w 1245108"/>
              <a:gd name="connsiteY3" fmla="*/ 74167 h 445008"/>
              <a:gd name="connsiteX4" fmla="*/ 1245108 w 1245108"/>
              <a:gd name="connsiteY4" fmla="*/ 370840 h 445008"/>
              <a:gd name="connsiteX5" fmla="*/ 1170939 w 1245108"/>
              <a:gd name="connsiteY5" fmla="*/ 445008 h 445008"/>
              <a:gd name="connsiteX6" fmla="*/ 74167 w 1245108"/>
              <a:gd name="connsiteY6" fmla="*/ 445008 h 445008"/>
              <a:gd name="connsiteX7" fmla="*/ 0 w 1245108"/>
              <a:gd name="connsiteY7" fmla="*/ 370840 h 445008"/>
              <a:gd name="connsiteX8" fmla="*/ 0 w 1245108"/>
              <a:gd name="connsiteY8" fmla="*/ 74167 h 445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45108" h="445008">
                <a:moveTo>
                  <a:pt x="0" y="74167"/>
                </a:moveTo>
                <a:cubicBezTo>
                  <a:pt x="0" y="33147"/>
                  <a:pt x="33146" y="0"/>
                  <a:pt x="74167" y="0"/>
                </a:cubicBezTo>
                <a:lnTo>
                  <a:pt x="1170939" y="0"/>
                </a:lnTo>
                <a:cubicBezTo>
                  <a:pt x="1211960" y="0"/>
                  <a:pt x="1245108" y="33147"/>
                  <a:pt x="1245108" y="74167"/>
                </a:cubicBezTo>
                <a:lnTo>
                  <a:pt x="1245108" y="370840"/>
                </a:lnTo>
                <a:cubicBezTo>
                  <a:pt x="1245108" y="411797"/>
                  <a:pt x="1211960" y="445008"/>
                  <a:pt x="1170939" y="445008"/>
                </a:cubicBezTo>
                <a:lnTo>
                  <a:pt x="74167" y="445008"/>
                </a:lnTo>
                <a:cubicBezTo>
                  <a:pt x="33146" y="445008"/>
                  <a:pt x="0" y="411797"/>
                  <a:pt x="0" y="370840"/>
                </a:cubicBezTo>
                <a:lnTo>
                  <a:pt x="0" y="74167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4868926" y="5405373"/>
            <a:ext cx="1257808" cy="457708"/>
          </a:xfrm>
          <a:custGeom>
            <a:avLst/>
            <a:gdLst>
              <a:gd name="connsiteX0" fmla="*/ 6350 w 1257808"/>
              <a:gd name="connsiteY0" fmla="*/ 80517 h 457708"/>
              <a:gd name="connsiteX1" fmla="*/ 80517 w 1257808"/>
              <a:gd name="connsiteY1" fmla="*/ 6350 h 457708"/>
              <a:gd name="connsiteX2" fmla="*/ 1177289 w 1257808"/>
              <a:gd name="connsiteY2" fmla="*/ 6350 h 457708"/>
              <a:gd name="connsiteX3" fmla="*/ 1251458 w 1257808"/>
              <a:gd name="connsiteY3" fmla="*/ 80517 h 457708"/>
              <a:gd name="connsiteX4" fmla="*/ 1251458 w 1257808"/>
              <a:gd name="connsiteY4" fmla="*/ 377190 h 457708"/>
              <a:gd name="connsiteX5" fmla="*/ 1177289 w 1257808"/>
              <a:gd name="connsiteY5" fmla="*/ 451358 h 457708"/>
              <a:gd name="connsiteX6" fmla="*/ 80517 w 1257808"/>
              <a:gd name="connsiteY6" fmla="*/ 451358 h 457708"/>
              <a:gd name="connsiteX7" fmla="*/ 6350 w 1257808"/>
              <a:gd name="connsiteY7" fmla="*/ 377190 h 457708"/>
              <a:gd name="connsiteX8" fmla="*/ 6350 w 1257808"/>
              <a:gd name="connsiteY8" fmla="*/ 80517 h 457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257808" h="457708">
                <a:moveTo>
                  <a:pt x="6350" y="80517"/>
                </a:moveTo>
                <a:cubicBezTo>
                  <a:pt x="6350" y="39497"/>
                  <a:pt x="39496" y="6350"/>
                  <a:pt x="80517" y="6350"/>
                </a:cubicBezTo>
                <a:lnTo>
                  <a:pt x="1177289" y="6350"/>
                </a:lnTo>
                <a:cubicBezTo>
                  <a:pt x="1218310" y="6350"/>
                  <a:pt x="1251458" y="39497"/>
                  <a:pt x="1251458" y="80517"/>
                </a:cubicBezTo>
                <a:lnTo>
                  <a:pt x="1251458" y="377190"/>
                </a:lnTo>
                <a:cubicBezTo>
                  <a:pt x="1251458" y="418147"/>
                  <a:pt x="1218310" y="451358"/>
                  <a:pt x="1177289" y="451358"/>
                </a:cubicBezTo>
                <a:lnTo>
                  <a:pt x="80517" y="451358"/>
                </a:lnTo>
                <a:cubicBezTo>
                  <a:pt x="39496" y="451358"/>
                  <a:pt x="6350" y="418147"/>
                  <a:pt x="6350" y="377190"/>
                </a:cubicBezTo>
                <a:lnTo>
                  <a:pt x="6350" y="805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470400" cy="66802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5000" y="2222500"/>
            <a:ext cx="1981200" cy="35052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45600" y="1854200"/>
            <a:ext cx="2463800" cy="4114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812800" y="571500"/>
            <a:ext cx="4813300" cy="167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927100" algn="l"/>
              </a:tabLst>
            </a:pPr>
            <a:r>
              <a:rPr lang="en-US" altLang="zh-CN" dirty="0"/>
              <a:t>	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活动规划（微博话题传播）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3100"/>
              </a:lnSpc>
              <a:tabLst>
                <a:tab pos="927100" algn="l"/>
              </a:tabLst>
            </a:pP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x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微博运动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#万人瘦身大赛#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微博话题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00100" y="2692400"/>
            <a:ext cx="508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1079500" y="2705100"/>
            <a:ext cx="4432300" cy="228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时尚健康男女双微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共同发起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#万人瘦身大赛#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话题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官方微博发起话题预热海报，微博运动及KOL转发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碧生源微博互动抽奖可赠送免费健身体验课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时尚健康联合@微博运动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在线上进行话题打卡活动，9周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进阶式挑战，进行3轮抽奖，幸运用户获得碧生源产品。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927100" y="5537200"/>
            <a:ext cx="1701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活动花絮报道定制1条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3111500" y="5524500"/>
            <a:ext cx="142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@碧生源官微互动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168900" y="55245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抽奖送课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813550" y="4844541"/>
            <a:ext cx="18796" cy="1188300"/>
          </a:xfrm>
          <a:custGeom>
            <a:avLst/>
            <a:gdLst>
              <a:gd name="connsiteX0" fmla="*/ 6350 w 18796"/>
              <a:gd name="connsiteY0" fmla="*/ 6350 h 1188300"/>
              <a:gd name="connsiteX1" fmla="*/ 18415 w 18796"/>
              <a:gd name="connsiteY1" fmla="*/ 1181951 h 11883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96" h="1188300">
                <a:moveTo>
                  <a:pt x="6350" y="6350"/>
                </a:moveTo>
                <a:lnTo>
                  <a:pt x="18415" y="1181951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706111" y="5593079"/>
            <a:ext cx="1805940" cy="445008"/>
          </a:xfrm>
          <a:custGeom>
            <a:avLst/>
            <a:gdLst>
              <a:gd name="connsiteX0" fmla="*/ 0 w 1805940"/>
              <a:gd name="connsiteY0" fmla="*/ 74167 h 445008"/>
              <a:gd name="connsiteX1" fmla="*/ 74167 w 1805940"/>
              <a:gd name="connsiteY1" fmla="*/ 0 h 445008"/>
              <a:gd name="connsiteX2" fmla="*/ 1731772 w 1805940"/>
              <a:gd name="connsiteY2" fmla="*/ 0 h 445008"/>
              <a:gd name="connsiteX3" fmla="*/ 1805940 w 1805940"/>
              <a:gd name="connsiteY3" fmla="*/ 74167 h 445008"/>
              <a:gd name="connsiteX4" fmla="*/ 1805940 w 1805940"/>
              <a:gd name="connsiteY4" fmla="*/ 370840 h 445008"/>
              <a:gd name="connsiteX5" fmla="*/ 1731772 w 1805940"/>
              <a:gd name="connsiteY5" fmla="*/ 445008 h 445008"/>
              <a:gd name="connsiteX6" fmla="*/ 74167 w 1805940"/>
              <a:gd name="connsiteY6" fmla="*/ 445008 h 445008"/>
              <a:gd name="connsiteX7" fmla="*/ 0 w 1805940"/>
              <a:gd name="connsiteY7" fmla="*/ 370840 h 445008"/>
              <a:gd name="connsiteX8" fmla="*/ 0 w 1805940"/>
              <a:gd name="connsiteY8" fmla="*/ 74167 h 445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05940" h="445008">
                <a:moveTo>
                  <a:pt x="0" y="74167"/>
                </a:moveTo>
                <a:cubicBezTo>
                  <a:pt x="0" y="33210"/>
                  <a:pt x="33147" y="0"/>
                  <a:pt x="74167" y="0"/>
                </a:cubicBezTo>
                <a:lnTo>
                  <a:pt x="1731772" y="0"/>
                </a:lnTo>
                <a:cubicBezTo>
                  <a:pt x="1772792" y="0"/>
                  <a:pt x="1805940" y="33210"/>
                  <a:pt x="1805940" y="74167"/>
                </a:cubicBezTo>
                <a:lnTo>
                  <a:pt x="1805940" y="370840"/>
                </a:lnTo>
                <a:cubicBezTo>
                  <a:pt x="1805940" y="411797"/>
                  <a:pt x="1772792" y="445008"/>
                  <a:pt x="1731772" y="445008"/>
                </a:cubicBezTo>
                <a:lnTo>
                  <a:pt x="74167" y="445008"/>
                </a:lnTo>
                <a:cubicBezTo>
                  <a:pt x="33147" y="445008"/>
                  <a:pt x="0" y="411797"/>
                  <a:pt x="0" y="370840"/>
                </a:cubicBezTo>
                <a:lnTo>
                  <a:pt x="0" y="74167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4699761" y="5586729"/>
            <a:ext cx="1818640" cy="457708"/>
          </a:xfrm>
          <a:custGeom>
            <a:avLst/>
            <a:gdLst>
              <a:gd name="connsiteX0" fmla="*/ 6350 w 1818640"/>
              <a:gd name="connsiteY0" fmla="*/ 80517 h 457708"/>
              <a:gd name="connsiteX1" fmla="*/ 80517 w 1818640"/>
              <a:gd name="connsiteY1" fmla="*/ 6350 h 457708"/>
              <a:gd name="connsiteX2" fmla="*/ 1738122 w 1818640"/>
              <a:gd name="connsiteY2" fmla="*/ 6350 h 457708"/>
              <a:gd name="connsiteX3" fmla="*/ 1812290 w 1818640"/>
              <a:gd name="connsiteY3" fmla="*/ 80517 h 457708"/>
              <a:gd name="connsiteX4" fmla="*/ 1812290 w 1818640"/>
              <a:gd name="connsiteY4" fmla="*/ 377190 h 457708"/>
              <a:gd name="connsiteX5" fmla="*/ 1738122 w 1818640"/>
              <a:gd name="connsiteY5" fmla="*/ 451358 h 457708"/>
              <a:gd name="connsiteX6" fmla="*/ 80517 w 1818640"/>
              <a:gd name="connsiteY6" fmla="*/ 451358 h 457708"/>
              <a:gd name="connsiteX7" fmla="*/ 6350 w 1818640"/>
              <a:gd name="connsiteY7" fmla="*/ 377190 h 457708"/>
              <a:gd name="connsiteX8" fmla="*/ 6350 w 1818640"/>
              <a:gd name="connsiteY8" fmla="*/ 80517 h 457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18640" h="457708">
                <a:moveTo>
                  <a:pt x="6350" y="80517"/>
                </a:moveTo>
                <a:cubicBezTo>
                  <a:pt x="6350" y="39560"/>
                  <a:pt x="39497" y="6350"/>
                  <a:pt x="80517" y="6350"/>
                </a:cubicBezTo>
                <a:lnTo>
                  <a:pt x="1738122" y="6350"/>
                </a:lnTo>
                <a:cubicBezTo>
                  <a:pt x="1779142" y="6350"/>
                  <a:pt x="1812290" y="39560"/>
                  <a:pt x="1812290" y="80517"/>
                </a:cubicBezTo>
                <a:lnTo>
                  <a:pt x="1812290" y="377190"/>
                </a:lnTo>
                <a:cubicBezTo>
                  <a:pt x="1812290" y="418147"/>
                  <a:pt x="1779142" y="451358"/>
                  <a:pt x="1738122" y="451358"/>
                </a:cubicBezTo>
                <a:lnTo>
                  <a:pt x="80517" y="451358"/>
                </a:lnTo>
                <a:cubicBezTo>
                  <a:pt x="39497" y="451358"/>
                  <a:pt x="6350" y="418147"/>
                  <a:pt x="6350" y="377190"/>
                </a:cubicBezTo>
                <a:lnTo>
                  <a:pt x="6350" y="805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10573511" y="5593079"/>
            <a:ext cx="1117092" cy="445008"/>
          </a:xfrm>
          <a:custGeom>
            <a:avLst/>
            <a:gdLst>
              <a:gd name="connsiteX0" fmla="*/ 0 w 1117092"/>
              <a:gd name="connsiteY0" fmla="*/ 74167 h 445008"/>
              <a:gd name="connsiteX1" fmla="*/ 74168 w 1117092"/>
              <a:gd name="connsiteY1" fmla="*/ 0 h 445008"/>
              <a:gd name="connsiteX2" fmla="*/ 1042923 w 1117092"/>
              <a:gd name="connsiteY2" fmla="*/ 0 h 445008"/>
              <a:gd name="connsiteX3" fmla="*/ 1117092 w 1117092"/>
              <a:gd name="connsiteY3" fmla="*/ 74167 h 445008"/>
              <a:gd name="connsiteX4" fmla="*/ 1117092 w 1117092"/>
              <a:gd name="connsiteY4" fmla="*/ 370840 h 445008"/>
              <a:gd name="connsiteX5" fmla="*/ 1042923 w 1117092"/>
              <a:gd name="connsiteY5" fmla="*/ 445008 h 445008"/>
              <a:gd name="connsiteX6" fmla="*/ 74168 w 1117092"/>
              <a:gd name="connsiteY6" fmla="*/ 445008 h 445008"/>
              <a:gd name="connsiteX7" fmla="*/ 0 w 1117092"/>
              <a:gd name="connsiteY7" fmla="*/ 370840 h 445008"/>
              <a:gd name="connsiteX8" fmla="*/ 0 w 1117092"/>
              <a:gd name="connsiteY8" fmla="*/ 74167 h 4450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17092" h="445008">
                <a:moveTo>
                  <a:pt x="0" y="74167"/>
                </a:moveTo>
                <a:cubicBezTo>
                  <a:pt x="0" y="33210"/>
                  <a:pt x="33146" y="0"/>
                  <a:pt x="74168" y="0"/>
                </a:cubicBezTo>
                <a:lnTo>
                  <a:pt x="1042923" y="0"/>
                </a:lnTo>
                <a:cubicBezTo>
                  <a:pt x="1083944" y="0"/>
                  <a:pt x="1117092" y="33210"/>
                  <a:pt x="1117092" y="74167"/>
                </a:cubicBezTo>
                <a:lnTo>
                  <a:pt x="1117092" y="370840"/>
                </a:lnTo>
                <a:cubicBezTo>
                  <a:pt x="1117092" y="411797"/>
                  <a:pt x="1083944" y="445008"/>
                  <a:pt x="1042923" y="445008"/>
                </a:cubicBezTo>
                <a:lnTo>
                  <a:pt x="74168" y="445008"/>
                </a:lnTo>
                <a:cubicBezTo>
                  <a:pt x="33146" y="445008"/>
                  <a:pt x="0" y="411797"/>
                  <a:pt x="0" y="370840"/>
                </a:cubicBezTo>
                <a:lnTo>
                  <a:pt x="0" y="74167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0567161" y="5586729"/>
            <a:ext cx="1129792" cy="457708"/>
          </a:xfrm>
          <a:custGeom>
            <a:avLst/>
            <a:gdLst>
              <a:gd name="connsiteX0" fmla="*/ 6350 w 1129792"/>
              <a:gd name="connsiteY0" fmla="*/ 80517 h 457708"/>
              <a:gd name="connsiteX1" fmla="*/ 80518 w 1129792"/>
              <a:gd name="connsiteY1" fmla="*/ 6350 h 457708"/>
              <a:gd name="connsiteX2" fmla="*/ 1049273 w 1129792"/>
              <a:gd name="connsiteY2" fmla="*/ 6350 h 457708"/>
              <a:gd name="connsiteX3" fmla="*/ 1123442 w 1129792"/>
              <a:gd name="connsiteY3" fmla="*/ 80517 h 457708"/>
              <a:gd name="connsiteX4" fmla="*/ 1123442 w 1129792"/>
              <a:gd name="connsiteY4" fmla="*/ 377190 h 457708"/>
              <a:gd name="connsiteX5" fmla="*/ 1049273 w 1129792"/>
              <a:gd name="connsiteY5" fmla="*/ 451358 h 457708"/>
              <a:gd name="connsiteX6" fmla="*/ 80518 w 1129792"/>
              <a:gd name="connsiteY6" fmla="*/ 451358 h 457708"/>
              <a:gd name="connsiteX7" fmla="*/ 6350 w 1129792"/>
              <a:gd name="connsiteY7" fmla="*/ 377190 h 457708"/>
              <a:gd name="connsiteX8" fmla="*/ 6350 w 1129792"/>
              <a:gd name="connsiteY8" fmla="*/ 80517 h 4577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129792" h="457708">
                <a:moveTo>
                  <a:pt x="6350" y="80517"/>
                </a:moveTo>
                <a:cubicBezTo>
                  <a:pt x="6350" y="39560"/>
                  <a:pt x="39496" y="6350"/>
                  <a:pt x="80518" y="6350"/>
                </a:cubicBezTo>
                <a:lnTo>
                  <a:pt x="1049273" y="6350"/>
                </a:lnTo>
                <a:cubicBezTo>
                  <a:pt x="1090294" y="6350"/>
                  <a:pt x="1123442" y="39560"/>
                  <a:pt x="1123442" y="80517"/>
                </a:cubicBezTo>
                <a:lnTo>
                  <a:pt x="1123442" y="377190"/>
                </a:lnTo>
                <a:cubicBezTo>
                  <a:pt x="1123442" y="418147"/>
                  <a:pt x="1090294" y="451358"/>
                  <a:pt x="1049273" y="451358"/>
                </a:cubicBezTo>
                <a:lnTo>
                  <a:pt x="80518" y="451358"/>
                </a:lnTo>
                <a:cubicBezTo>
                  <a:pt x="39496" y="451358"/>
                  <a:pt x="6350" y="418147"/>
                  <a:pt x="6350" y="377190"/>
                </a:cubicBezTo>
                <a:lnTo>
                  <a:pt x="6350" y="80517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121920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901700" y="647700"/>
            <a:ext cx="4813300" cy="406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838200" algn="l"/>
              </a:tabLst>
            </a:pPr>
            <a:r>
              <a:rPr lang="en-US" altLang="zh-CN" dirty="0"/>
              <a:t>	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活动规划（微博话题传播）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900"/>
              </a:lnSpc>
              <a:tabLst>
                <a:tab pos="838200" algn="l"/>
              </a:tabLst>
            </a:pP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x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微博运动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#万人瘦身大赛#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微博话题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14400" y="4826000"/>
            <a:ext cx="5257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明星+KOL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瘦身Vlog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记录明星的瘦身运动生活方式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01700" y="5410200"/>
            <a:ext cx="50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93800" y="5384800"/>
            <a:ext cx="2438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明星带话题在自媒体发布VLOG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901700" y="5727700"/>
            <a:ext cx="50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193800" y="5702300"/>
            <a:ext cx="3429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拟邀请明星体验官：陈一冰、周六野Zoey、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193800" y="6019800"/>
            <a:ext cx="2451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宋楠惜、翟宇佳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及5位运动KOL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7429500" y="4838700"/>
            <a:ext cx="31750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明星教练录制8期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运动瘦身视频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7429500" y="5461000"/>
            <a:ext cx="50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7721600" y="5435600"/>
            <a:ext cx="11049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瘦身Tips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分享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7429500" y="5778500"/>
            <a:ext cx="50800" cy="19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7721600" y="5753100"/>
            <a:ext cx="2540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微博运动@万人瘦身大赛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频道内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4889500" y="5702300"/>
            <a:ext cx="1422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多维流量话题曝光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10756900" y="57023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产品植入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79347" y="4197096"/>
            <a:ext cx="3137916" cy="905255"/>
          </a:xfrm>
          <a:custGeom>
            <a:avLst/>
            <a:gdLst>
              <a:gd name="connsiteX0" fmla="*/ 0 w 3137916"/>
              <a:gd name="connsiteY0" fmla="*/ 150875 h 905255"/>
              <a:gd name="connsiteX1" fmla="*/ 150876 w 3137916"/>
              <a:gd name="connsiteY1" fmla="*/ 0 h 905255"/>
              <a:gd name="connsiteX2" fmla="*/ 2987040 w 3137916"/>
              <a:gd name="connsiteY2" fmla="*/ 0 h 905255"/>
              <a:gd name="connsiteX3" fmla="*/ 3137916 w 3137916"/>
              <a:gd name="connsiteY3" fmla="*/ 150875 h 905255"/>
              <a:gd name="connsiteX4" fmla="*/ 3137916 w 3137916"/>
              <a:gd name="connsiteY4" fmla="*/ 754379 h 905255"/>
              <a:gd name="connsiteX5" fmla="*/ 2987040 w 3137916"/>
              <a:gd name="connsiteY5" fmla="*/ 905255 h 905255"/>
              <a:gd name="connsiteX6" fmla="*/ 150876 w 3137916"/>
              <a:gd name="connsiteY6" fmla="*/ 905255 h 905255"/>
              <a:gd name="connsiteX7" fmla="*/ 0 w 3137916"/>
              <a:gd name="connsiteY7" fmla="*/ 754379 h 905255"/>
              <a:gd name="connsiteX8" fmla="*/ 0 w 3137916"/>
              <a:gd name="connsiteY8" fmla="*/ 150875 h 905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37916" h="905255">
                <a:moveTo>
                  <a:pt x="0" y="150875"/>
                </a:moveTo>
                <a:cubicBezTo>
                  <a:pt x="0" y="67563"/>
                  <a:pt x="67551" y="0"/>
                  <a:pt x="150876" y="0"/>
                </a:cubicBezTo>
                <a:lnTo>
                  <a:pt x="2987040" y="0"/>
                </a:lnTo>
                <a:cubicBezTo>
                  <a:pt x="3070352" y="0"/>
                  <a:pt x="3137916" y="67563"/>
                  <a:pt x="3137916" y="150875"/>
                </a:cubicBezTo>
                <a:lnTo>
                  <a:pt x="3137916" y="754379"/>
                </a:lnTo>
                <a:cubicBezTo>
                  <a:pt x="3137916" y="837691"/>
                  <a:pt x="3070352" y="905255"/>
                  <a:pt x="2987040" y="905255"/>
                </a:cubicBezTo>
                <a:lnTo>
                  <a:pt x="150876" y="905255"/>
                </a:lnTo>
                <a:cubicBezTo>
                  <a:pt x="67551" y="905255"/>
                  <a:pt x="0" y="837691"/>
                  <a:pt x="0" y="754379"/>
                </a:cubicBezTo>
                <a:lnTo>
                  <a:pt x="0" y="150875"/>
                </a:lnTo>
              </a:path>
            </a:pathLst>
          </a:custGeom>
          <a:solidFill>
            <a:srgbClr val="E2A7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72997" y="4190746"/>
            <a:ext cx="3150616" cy="917955"/>
          </a:xfrm>
          <a:custGeom>
            <a:avLst/>
            <a:gdLst>
              <a:gd name="connsiteX0" fmla="*/ 6350 w 3150616"/>
              <a:gd name="connsiteY0" fmla="*/ 157225 h 917955"/>
              <a:gd name="connsiteX1" fmla="*/ 157226 w 3150616"/>
              <a:gd name="connsiteY1" fmla="*/ 6350 h 917955"/>
              <a:gd name="connsiteX2" fmla="*/ 2993390 w 3150616"/>
              <a:gd name="connsiteY2" fmla="*/ 6350 h 917955"/>
              <a:gd name="connsiteX3" fmla="*/ 3144266 w 3150616"/>
              <a:gd name="connsiteY3" fmla="*/ 157225 h 917955"/>
              <a:gd name="connsiteX4" fmla="*/ 3144266 w 3150616"/>
              <a:gd name="connsiteY4" fmla="*/ 760729 h 917955"/>
              <a:gd name="connsiteX5" fmla="*/ 2993390 w 3150616"/>
              <a:gd name="connsiteY5" fmla="*/ 911605 h 917955"/>
              <a:gd name="connsiteX6" fmla="*/ 157226 w 3150616"/>
              <a:gd name="connsiteY6" fmla="*/ 911605 h 917955"/>
              <a:gd name="connsiteX7" fmla="*/ 6350 w 3150616"/>
              <a:gd name="connsiteY7" fmla="*/ 760729 h 917955"/>
              <a:gd name="connsiteX8" fmla="*/ 6350 w 3150616"/>
              <a:gd name="connsiteY8" fmla="*/ 157225 h 917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50616" h="917955">
                <a:moveTo>
                  <a:pt x="6350" y="157225"/>
                </a:moveTo>
                <a:cubicBezTo>
                  <a:pt x="6350" y="73913"/>
                  <a:pt x="73901" y="6350"/>
                  <a:pt x="157226" y="6350"/>
                </a:cubicBezTo>
                <a:lnTo>
                  <a:pt x="2993390" y="6350"/>
                </a:lnTo>
                <a:cubicBezTo>
                  <a:pt x="3076702" y="6350"/>
                  <a:pt x="3144266" y="73913"/>
                  <a:pt x="3144266" y="157225"/>
                </a:cubicBezTo>
                <a:lnTo>
                  <a:pt x="3144266" y="760729"/>
                </a:lnTo>
                <a:cubicBezTo>
                  <a:pt x="3144266" y="844041"/>
                  <a:pt x="3076702" y="911605"/>
                  <a:pt x="2993390" y="911605"/>
                </a:cubicBezTo>
                <a:lnTo>
                  <a:pt x="157226" y="911605"/>
                </a:lnTo>
                <a:cubicBezTo>
                  <a:pt x="73901" y="911605"/>
                  <a:pt x="6350" y="844041"/>
                  <a:pt x="6350" y="760729"/>
                </a:cubicBezTo>
                <a:lnTo>
                  <a:pt x="6350" y="15722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736835" y="3651503"/>
            <a:ext cx="2083307" cy="701040"/>
          </a:xfrm>
          <a:custGeom>
            <a:avLst/>
            <a:gdLst>
              <a:gd name="connsiteX0" fmla="*/ 0 w 2083307"/>
              <a:gd name="connsiteY0" fmla="*/ 701040 h 701040"/>
              <a:gd name="connsiteX1" fmla="*/ 2083307 w 2083307"/>
              <a:gd name="connsiteY1" fmla="*/ 701040 h 701040"/>
              <a:gd name="connsiteX2" fmla="*/ 2083307 w 2083307"/>
              <a:gd name="connsiteY2" fmla="*/ 0 h 701040"/>
              <a:gd name="connsiteX3" fmla="*/ 0 w 2083307"/>
              <a:gd name="connsiteY3" fmla="*/ 0 h 701040"/>
              <a:gd name="connsiteX4" fmla="*/ 0 w 2083307"/>
              <a:gd name="connsiteY4" fmla="*/ 701040 h 701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3307" h="701040">
                <a:moveTo>
                  <a:pt x="0" y="701040"/>
                </a:moveTo>
                <a:lnTo>
                  <a:pt x="2083307" y="701040"/>
                </a:lnTo>
                <a:lnTo>
                  <a:pt x="2083307" y="0"/>
                </a:lnTo>
                <a:lnTo>
                  <a:pt x="0" y="0"/>
                </a:lnTo>
                <a:lnTo>
                  <a:pt x="0" y="701040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470400" cy="668020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94300" y="1930400"/>
            <a:ext cx="6261100" cy="3454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2616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活动规划（抖音话题传播）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914400" y="2286000"/>
            <a:ext cx="2641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#万人瘦身大赛#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抖音活动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65200" y="3022600"/>
            <a:ext cx="28829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时尚健康抖音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运动账号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发布#万人瘦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身大赛#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挑战活动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168400" y="4394200"/>
            <a:ext cx="24892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每周参与话题挑战获得点赞数最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高的用户可获得礼品。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858011" y="3947159"/>
            <a:ext cx="3139440" cy="906780"/>
          </a:xfrm>
          <a:custGeom>
            <a:avLst/>
            <a:gdLst>
              <a:gd name="connsiteX0" fmla="*/ 0 w 3139440"/>
              <a:gd name="connsiteY0" fmla="*/ 151130 h 906780"/>
              <a:gd name="connsiteX1" fmla="*/ 151130 w 3139440"/>
              <a:gd name="connsiteY1" fmla="*/ 0 h 906780"/>
              <a:gd name="connsiteX2" fmla="*/ 2988309 w 3139440"/>
              <a:gd name="connsiteY2" fmla="*/ 0 h 906780"/>
              <a:gd name="connsiteX3" fmla="*/ 3139440 w 3139440"/>
              <a:gd name="connsiteY3" fmla="*/ 151130 h 906780"/>
              <a:gd name="connsiteX4" fmla="*/ 3139440 w 3139440"/>
              <a:gd name="connsiteY4" fmla="*/ 755650 h 906780"/>
              <a:gd name="connsiteX5" fmla="*/ 2988309 w 3139440"/>
              <a:gd name="connsiteY5" fmla="*/ 906780 h 906780"/>
              <a:gd name="connsiteX6" fmla="*/ 151130 w 3139440"/>
              <a:gd name="connsiteY6" fmla="*/ 906780 h 906780"/>
              <a:gd name="connsiteX7" fmla="*/ 0 w 3139440"/>
              <a:gd name="connsiteY7" fmla="*/ 755650 h 906780"/>
              <a:gd name="connsiteX8" fmla="*/ 0 w 3139440"/>
              <a:gd name="connsiteY8" fmla="*/ 151130 h 9067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39440" h="906780">
                <a:moveTo>
                  <a:pt x="0" y="151130"/>
                </a:moveTo>
                <a:cubicBezTo>
                  <a:pt x="0" y="67691"/>
                  <a:pt x="67665" y="0"/>
                  <a:pt x="151130" y="0"/>
                </a:cubicBezTo>
                <a:lnTo>
                  <a:pt x="2988309" y="0"/>
                </a:lnTo>
                <a:cubicBezTo>
                  <a:pt x="3071748" y="0"/>
                  <a:pt x="3139440" y="67691"/>
                  <a:pt x="3139440" y="151130"/>
                </a:cubicBezTo>
                <a:lnTo>
                  <a:pt x="3139440" y="755650"/>
                </a:lnTo>
                <a:cubicBezTo>
                  <a:pt x="3139440" y="839089"/>
                  <a:pt x="3071748" y="906780"/>
                  <a:pt x="2988309" y="906780"/>
                </a:cubicBezTo>
                <a:lnTo>
                  <a:pt x="151130" y="906780"/>
                </a:lnTo>
                <a:cubicBezTo>
                  <a:pt x="67665" y="906780"/>
                  <a:pt x="0" y="839089"/>
                  <a:pt x="0" y="755650"/>
                </a:cubicBezTo>
                <a:lnTo>
                  <a:pt x="0" y="151130"/>
                </a:lnTo>
              </a:path>
            </a:pathLst>
          </a:custGeom>
          <a:solidFill>
            <a:srgbClr val="E2A7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851661" y="3940809"/>
            <a:ext cx="3152140" cy="919480"/>
          </a:xfrm>
          <a:custGeom>
            <a:avLst/>
            <a:gdLst>
              <a:gd name="connsiteX0" fmla="*/ 6350 w 3152140"/>
              <a:gd name="connsiteY0" fmla="*/ 157480 h 919480"/>
              <a:gd name="connsiteX1" fmla="*/ 157480 w 3152140"/>
              <a:gd name="connsiteY1" fmla="*/ 6350 h 919480"/>
              <a:gd name="connsiteX2" fmla="*/ 2994659 w 3152140"/>
              <a:gd name="connsiteY2" fmla="*/ 6350 h 919480"/>
              <a:gd name="connsiteX3" fmla="*/ 3145790 w 3152140"/>
              <a:gd name="connsiteY3" fmla="*/ 157480 h 919480"/>
              <a:gd name="connsiteX4" fmla="*/ 3145790 w 3152140"/>
              <a:gd name="connsiteY4" fmla="*/ 762000 h 919480"/>
              <a:gd name="connsiteX5" fmla="*/ 2994659 w 3152140"/>
              <a:gd name="connsiteY5" fmla="*/ 913130 h 919480"/>
              <a:gd name="connsiteX6" fmla="*/ 157480 w 3152140"/>
              <a:gd name="connsiteY6" fmla="*/ 913130 h 919480"/>
              <a:gd name="connsiteX7" fmla="*/ 6350 w 3152140"/>
              <a:gd name="connsiteY7" fmla="*/ 762000 h 919480"/>
              <a:gd name="connsiteX8" fmla="*/ 6350 w 3152140"/>
              <a:gd name="connsiteY8" fmla="*/ 157480 h 919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52140" h="919480">
                <a:moveTo>
                  <a:pt x="6350" y="157480"/>
                </a:moveTo>
                <a:cubicBezTo>
                  <a:pt x="6350" y="74041"/>
                  <a:pt x="74015" y="6350"/>
                  <a:pt x="157480" y="6350"/>
                </a:cubicBezTo>
                <a:lnTo>
                  <a:pt x="2994659" y="6350"/>
                </a:lnTo>
                <a:cubicBezTo>
                  <a:pt x="3078098" y="6350"/>
                  <a:pt x="3145790" y="74041"/>
                  <a:pt x="3145790" y="157480"/>
                </a:cubicBezTo>
                <a:lnTo>
                  <a:pt x="3145790" y="762000"/>
                </a:lnTo>
                <a:cubicBezTo>
                  <a:pt x="3145790" y="845439"/>
                  <a:pt x="3078098" y="913130"/>
                  <a:pt x="2994659" y="913130"/>
                </a:cubicBezTo>
                <a:lnTo>
                  <a:pt x="157480" y="913130"/>
                </a:lnTo>
                <a:cubicBezTo>
                  <a:pt x="74015" y="913130"/>
                  <a:pt x="6350" y="845439"/>
                  <a:pt x="6350" y="762000"/>
                </a:cubicBezTo>
                <a:lnTo>
                  <a:pt x="6350" y="15748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032492" y="4204715"/>
            <a:ext cx="701040" cy="2081784"/>
          </a:xfrm>
          <a:custGeom>
            <a:avLst/>
            <a:gdLst>
              <a:gd name="connsiteX0" fmla="*/ 0 w 701040"/>
              <a:gd name="connsiteY0" fmla="*/ 2081784 h 2081784"/>
              <a:gd name="connsiteX1" fmla="*/ 701039 w 701040"/>
              <a:gd name="connsiteY1" fmla="*/ 2081784 h 2081784"/>
              <a:gd name="connsiteX2" fmla="*/ 701039 w 701040"/>
              <a:gd name="connsiteY2" fmla="*/ 0 h 2081784"/>
              <a:gd name="connsiteX3" fmla="*/ 0 w 701040"/>
              <a:gd name="connsiteY3" fmla="*/ 0 h 2081784"/>
              <a:gd name="connsiteX4" fmla="*/ 0 w 701040"/>
              <a:gd name="connsiteY4" fmla="*/ 2081784 h 20817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1040" h="2081784">
                <a:moveTo>
                  <a:pt x="0" y="2081784"/>
                </a:moveTo>
                <a:lnTo>
                  <a:pt x="701039" y="2081784"/>
                </a:lnTo>
                <a:lnTo>
                  <a:pt x="701039" y="0"/>
                </a:lnTo>
                <a:lnTo>
                  <a:pt x="0" y="0"/>
                </a:lnTo>
                <a:lnTo>
                  <a:pt x="0" y="2081784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451091" y="1024127"/>
            <a:ext cx="701039" cy="2081783"/>
          </a:xfrm>
          <a:custGeom>
            <a:avLst/>
            <a:gdLst>
              <a:gd name="connsiteX0" fmla="*/ 0 w 701039"/>
              <a:gd name="connsiteY0" fmla="*/ 2081783 h 2081783"/>
              <a:gd name="connsiteX1" fmla="*/ 701039 w 701039"/>
              <a:gd name="connsiteY1" fmla="*/ 2081783 h 2081783"/>
              <a:gd name="connsiteX2" fmla="*/ 701039 w 701039"/>
              <a:gd name="connsiteY2" fmla="*/ 0 h 2081783"/>
              <a:gd name="connsiteX3" fmla="*/ 0 w 701039"/>
              <a:gd name="connsiteY3" fmla="*/ 0 h 2081783"/>
              <a:gd name="connsiteX4" fmla="*/ 0 w 701039"/>
              <a:gd name="connsiteY4" fmla="*/ 2081783 h 20817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01039" h="2081783">
                <a:moveTo>
                  <a:pt x="0" y="2081783"/>
                </a:moveTo>
                <a:lnTo>
                  <a:pt x="701039" y="2081783"/>
                </a:lnTo>
                <a:lnTo>
                  <a:pt x="701039" y="0"/>
                </a:lnTo>
                <a:lnTo>
                  <a:pt x="0" y="0"/>
                </a:lnTo>
                <a:lnTo>
                  <a:pt x="0" y="2081783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470400" cy="6680200"/>
          </a:xfrm>
          <a:prstGeom prst="rect">
            <a:avLst/>
          </a:prstGeom>
          <a:noFill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3300" y="1384300"/>
            <a:ext cx="5067300" cy="4546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2616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活动规划（小米运动互动）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914400" y="2286000"/>
            <a:ext cx="45466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小米运动App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共同发起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21天瘦身大挑战活动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965200" y="3022600"/>
            <a:ext cx="4114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订制活动专题页面，用户报名参与活动，连续21天，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导入运动卡路里能量消耗数据。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143000" y="4140200"/>
            <a:ext cx="23368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按照数据进行排名，21天挑战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前3名送出碧生源礼品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757928" y="1912620"/>
            <a:ext cx="3137915" cy="3041903"/>
          </a:xfrm>
          <a:custGeom>
            <a:avLst/>
            <a:gdLst>
              <a:gd name="connsiteX0" fmla="*/ 0 w 3137915"/>
              <a:gd name="connsiteY0" fmla="*/ 506983 h 3041903"/>
              <a:gd name="connsiteX1" fmla="*/ 506983 w 3137915"/>
              <a:gd name="connsiteY1" fmla="*/ 0 h 3041903"/>
              <a:gd name="connsiteX2" fmla="*/ 2630931 w 3137915"/>
              <a:gd name="connsiteY2" fmla="*/ 0 h 3041903"/>
              <a:gd name="connsiteX3" fmla="*/ 3137915 w 3137915"/>
              <a:gd name="connsiteY3" fmla="*/ 506983 h 3041903"/>
              <a:gd name="connsiteX4" fmla="*/ 3137915 w 3137915"/>
              <a:gd name="connsiteY4" fmla="*/ 2534920 h 3041903"/>
              <a:gd name="connsiteX5" fmla="*/ 2630931 w 3137915"/>
              <a:gd name="connsiteY5" fmla="*/ 3041903 h 3041903"/>
              <a:gd name="connsiteX6" fmla="*/ 506983 w 3137915"/>
              <a:gd name="connsiteY6" fmla="*/ 3041903 h 3041903"/>
              <a:gd name="connsiteX7" fmla="*/ 0 w 3137915"/>
              <a:gd name="connsiteY7" fmla="*/ 2534920 h 3041903"/>
              <a:gd name="connsiteX8" fmla="*/ 0 w 3137915"/>
              <a:gd name="connsiteY8" fmla="*/ 506983 h 3041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37915" h="3041903">
                <a:moveTo>
                  <a:pt x="0" y="506983"/>
                </a:moveTo>
                <a:cubicBezTo>
                  <a:pt x="0" y="226948"/>
                  <a:pt x="226948" y="0"/>
                  <a:pt x="506983" y="0"/>
                </a:cubicBezTo>
                <a:lnTo>
                  <a:pt x="2630931" y="0"/>
                </a:lnTo>
                <a:cubicBezTo>
                  <a:pt x="2910966" y="0"/>
                  <a:pt x="3137915" y="226948"/>
                  <a:pt x="3137915" y="506983"/>
                </a:cubicBezTo>
                <a:lnTo>
                  <a:pt x="3137915" y="2534920"/>
                </a:lnTo>
                <a:cubicBezTo>
                  <a:pt x="3137915" y="2814954"/>
                  <a:pt x="2910966" y="3041903"/>
                  <a:pt x="2630931" y="3041903"/>
                </a:cubicBezTo>
                <a:lnTo>
                  <a:pt x="506983" y="3041903"/>
                </a:lnTo>
                <a:cubicBezTo>
                  <a:pt x="226948" y="3041903"/>
                  <a:pt x="0" y="2814954"/>
                  <a:pt x="0" y="2534920"/>
                </a:cubicBezTo>
                <a:lnTo>
                  <a:pt x="0" y="506983"/>
                </a:lnTo>
              </a:path>
            </a:pathLst>
          </a:custGeom>
          <a:solidFill>
            <a:srgbClr val="E2A7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751578" y="1906270"/>
            <a:ext cx="3150615" cy="3054603"/>
          </a:xfrm>
          <a:custGeom>
            <a:avLst/>
            <a:gdLst>
              <a:gd name="connsiteX0" fmla="*/ 6350 w 3150615"/>
              <a:gd name="connsiteY0" fmla="*/ 513333 h 3054603"/>
              <a:gd name="connsiteX1" fmla="*/ 513333 w 3150615"/>
              <a:gd name="connsiteY1" fmla="*/ 6350 h 3054603"/>
              <a:gd name="connsiteX2" fmla="*/ 2637281 w 3150615"/>
              <a:gd name="connsiteY2" fmla="*/ 6350 h 3054603"/>
              <a:gd name="connsiteX3" fmla="*/ 3144265 w 3150615"/>
              <a:gd name="connsiteY3" fmla="*/ 513333 h 3054603"/>
              <a:gd name="connsiteX4" fmla="*/ 3144265 w 3150615"/>
              <a:gd name="connsiteY4" fmla="*/ 2541270 h 3054603"/>
              <a:gd name="connsiteX5" fmla="*/ 2637281 w 3150615"/>
              <a:gd name="connsiteY5" fmla="*/ 3048253 h 3054603"/>
              <a:gd name="connsiteX6" fmla="*/ 513333 w 3150615"/>
              <a:gd name="connsiteY6" fmla="*/ 3048253 h 3054603"/>
              <a:gd name="connsiteX7" fmla="*/ 6350 w 3150615"/>
              <a:gd name="connsiteY7" fmla="*/ 2541270 h 3054603"/>
              <a:gd name="connsiteX8" fmla="*/ 6350 w 3150615"/>
              <a:gd name="connsiteY8" fmla="*/ 513333 h 3054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50615" h="3054603">
                <a:moveTo>
                  <a:pt x="6350" y="513333"/>
                </a:moveTo>
                <a:cubicBezTo>
                  <a:pt x="6350" y="233298"/>
                  <a:pt x="233298" y="6350"/>
                  <a:pt x="513333" y="6350"/>
                </a:cubicBezTo>
                <a:lnTo>
                  <a:pt x="2637281" y="6350"/>
                </a:lnTo>
                <a:cubicBezTo>
                  <a:pt x="2917316" y="6350"/>
                  <a:pt x="3144265" y="233298"/>
                  <a:pt x="3144265" y="513333"/>
                </a:cubicBezTo>
                <a:lnTo>
                  <a:pt x="3144265" y="2541270"/>
                </a:lnTo>
                <a:cubicBezTo>
                  <a:pt x="3144265" y="2821304"/>
                  <a:pt x="2917316" y="3048253"/>
                  <a:pt x="2637281" y="3048253"/>
                </a:cubicBezTo>
                <a:lnTo>
                  <a:pt x="513333" y="3048253"/>
                </a:lnTo>
                <a:cubicBezTo>
                  <a:pt x="233298" y="3048253"/>
                  <a:pt x="6350" y="2821304"/>
                  <a:pt x="6350" y="2541270"/>
                </a:cubicBezTo>
                <a:lnTo>
                  <a:pt x="6350" y="5133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74380" y="1912620"/>
            <a:ext cx="3139439" cy="3041903"/>
          </a:xfrm>
          <a:custGeom>
            <a:avLst/>
            <a:gdLst>
              <a:gd name="connsiteX0" fmla="*/ 0 w 3139439"/>
              <a:gd name="connsiteY0" fmla="*/ 506983 h 3041903"/>
              <a:gd name="connsiteX1" fmla="*/ 506983 w 3139439"/>
              <a:gd name="connsiteY1" fmla="*/ 0 h 3041903"/>
              <a:gd name="connsiteX2" fmla="*/ 2632455 w 3139439"/>
              <a:gd name="connsiteY2" fmla="*/ 0 h 3041903"/>
              <a:gd name="connsiteX3" fmla="*/ 3139439 w 3139439"/>
              <a:gd name="connsiteY3" fmla="*/ 506983 h 3041903"/>
              <a:gd name="connsiteX4" fmla="*/ 3139439 w 3139439"/>
              <a:gd name="connsiteY4" fmla="*/ 2534920 h 3041903"/>
              <a:gd name="connsiteX5" fmla="*/ 2632455 w 3139439"/>
              <a:gd name="connsiteY5" fmla="*/ 3041903 h 3041903"/>
              <a:gd name="connsiteX6" fmla="*/ 506983 w 3139439"/>
              <a:gd name="connsiteY6" fmla="*/ 3041903 h 3041903"/>
              <a:gd name="connsiteX7" fmla="*/ 0 w 3139439"/>
              <a:gd name="connsiteY7" fmla="*/ 2534920 h 3041903"/>
              <a:gd name="connsiteX8" fmla="*/ 0 w 3139439"/>
              <a:gd name="connsiteY8" fmla="*/ 506983 h 30419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39439" h="3041903">
                <a:moveTo>
                  <a:pt x="0" y="506983"/>
                </a:moveTo>
                <a:cubicBezTo>
                  <a:pt x="0" y="226948"/>
                  <a:pt x="226948" y="0"/>
                  <a:pt x="506983" y="0"/>
                </a:cubicBezTo>
                <a:lnTo>
                  <a:pt x="2632455" y="0"/>
                </a:lnTo>
                <a:cubicBezTo>
                  <a:pt x="2912490" y="0"/>
                  <a:pt x="3139439" y="226948"/>
                  <a:pt x="3139439" y="506983"/>
                </a:cubicBezTo>
                <a:lnTo>
                  <a:pt x="3139439" y="2534920"/>
                </a:lnTo>
                <a:cubicBezTo>
                  <a:pt x="3139439" y="2814954"/>
                  <a:pt x="2912490" y="3041903"/>
                  <a:pt x="2632455" y="3041903"/>
                </a:cubicBezTo>
                <a:lnTo>
                  <a:pt x="506983" y="3041903"/>
                </a:lnTo>
                <a:cubicBezTo>
                  <a:pt x="226948" y="3041903"/>
                  <a:pt x="0" y="2814954"/>
                  <a:pt x="0" y="2534920"/>
                </a:cubicBezTo>
                <a:lnTo>
                  <a:pt x="0" y="506983"/>
                </a:lnTo>
              </a:path>
            </a:pathLst>
          </a:custGeom>
          <a:solidFill>
            <a:srgbClr val="E2A7C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368030" y="1906270"/>
            <a:ext cx="3152139" cy="3054603"/>
          </a:xfrm>
          <a:custGeom>
            <a:avLst/>
            <a:gdLst>
              <a:gd name="connsiteX0" fmla="*/ 6350 w 3152139"/>
              <a:gd name="connsiteY0" fmla="*/ 513333 h 3054603"/>
              <a:gd name="connsiteX1" fmla="*/ 513333 w 3152139"/>
              <a:gd name="connsiteY1" fmla="*/ 6350 h 3054603"/>
              <a:gd name="connsiteX2" fmla="*/ 2638805 w 3152139"/>
              <a:gd name="connsiteY2" fmla="*/ 6350 h 3054603"/>
              <a:gd name="connsiteX3" fmla="*/ 3145789 w 3152139"/>
              <a:gd name="connsiteY3" fmla="*/ 513333 h 3054603"/>
              <a:gd name="connsiteX4" fmla="*/ 3145789 w 3152139"/>
              <a:gd name="connsiteY4" fmla="*/ 2541270 h 3054603"/>
              <a:gd name="connsiteX5" fmla="*/ 2638805 w 3152139"/>
              <a:gd name="connsiteY5" fmla="*/ 3048253 h 3054603"/>
              <a:gd name="connsiteX6" fmla="*/ 513333 w 3152139"/>
              <a:gd name="connsiteY6" fmla="*/ 3048253 h 3054603"/>
              <a:gd name="connsiteX7" fmla="*/ 6350 w 3152139"/>
              <a:gd name="connsiteY7" fmla="*/ 2541270 h 3054603"/>
              <a:gd name="connsiteX8" fmla="*/ 6350 w 3152139"/>
              <a:gd name="connsiteY8" fmla="*/ 513333 h 30546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152139" h="3054603">
                <a:moveTo>
                  <a:pt x="6350" y="513333"/>
                </a:moveTo>
                <a:cubicBezTo>
                  <a:pt x="6350" y="233298"/>
                  <a:pt x="233298" y="6350"/>
                  <a:pt x="513333" y="6350"/>
                </a:cubicBezTo>
                <a:lnTo>
                  <a:pt x="2638805" y="6350"/>
                </a:lnTo>
                <a:cubicBezTo>
                  <a:pt x="2918840" y="6350"/>
                  <a:pt x="3145789" y="233298"/>
                  <a:pt x="3145789" y="513333"/>
                </a:cubicBezTo>
                <a:lnTo>
                  <a:pt x="3145789" y="2541270"/>
                </a:lnTo>
                <a:cubicBezTo>
                  <a:pt x="3145789" y="2821304"/>
                  <a:pt x="2918840" y="3048253"/>
                  <a:pt x="2638805" y="3048253"/>
                </a:cubicBezTo>
                <a:lnTo>
                  <a:pt x="513333" y="3048253"/>
                </a:lnTo>
                <a:cubicBezTo>
                  <a:pt x="233298" y="3048253"/>
                  <a:pt x="6350" y="2821304"/>
                  <a:pt x="6350" y="2541270"/>
                </a:cubicBezTo>
                <a:lnTo>
                  <a:pt x="6350" y="513333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865632" y="1394460"/>
            <a:ext cx="3212591" cy="4392168"/>
          </a:xfrm>
          <a:custGeom>
            <a:avLst/>
            <a:gdLst>
              <a:gd name="connsiteX0" fmla="*/ 0 w 3212591"/>
              <a:gd name="connsiteY0" fmla="*/ 276097 h 4392168"/>
              <a:gd name="connsiteX1" fmla="*/ 276085 w 3212591"/>
              <a:gd name="connsiteY1" fmla="*/ 0 h 4392168"/>
              <a:gd name="connsiteX2" fmla="*/ 2936494 w 3212591"/>
              <a:gd name="connsiteY2" fmla="*/ 0 h 4392168"/>
              <a:gd name="connsiteX3" fmla="*/ 3212591 w 3212591"/>
              <a:gd name="connsiteY3" fmla="*/ 276097 h 4392168"/>
              <a:gd name="connsiteX4" fmla="*/ 3212591 w 3212591"/>
              <a:gd name="connsiteY4" fmla="*/ 4116069 h 4392168"/>
              <a:gd name="connsiteX5" fmla="*/ 2936494 w 3212591"/>
              <a:gd name="connsiteY5" fmla="*/ 4392168 h 4392168"/>
              <a:gd name="connsiteX6" fmla="*/ 276085 w 3212591"/>
              <a:gd name="connsiteY6" fmla="*/ 4392168 h 4392168"/>
              <a:gd name="connsiteX7" fmla="*/ 0 w 3212591"/>
              <a:gd name="connsiteY7" fmla="*/ 4116069 h 4392168"/>
              <a:gd name="connsiteX8" fmla="*/ 0 w 3212591"/>
              <a:gd name="connsiteY8" fmla="*/ 276097 h 43921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3212591" h="4392168">
                <a:moveTo>
                  <a:pt x="0" y="276097"/>
                </a:moveTo>
                <a:cubicBezTo>
                  <a:pt x="0" y="123570"/>
                  <a:pt x="123609" y="0"/>
                  <a:pt x="276085" y="0"/>
                </a:cubicBezTo>
                <a:lnTo>
                  <a:pt x="2936494" y="0"/>
                </a:lnTo>
                <a:cubicBezTo>
                  <a:pt x="3089021" y="0"/>
                  <a:pt x="3212591" y="123570"/>
                  <a:pt x="3212591" y="276097"/>
                </a:cubicBezTo>
                <a:lnTo>
                  <a:pt x="3212591" y="4116069"/>
                </a:lnTo>
                <a:cubicBezTo>
                  <a:pt x="3212591" y="4268559"/>
                  <a:pt x="3089021" y="4392168"/>
                  <a:pt x="2936494" y="4392168"/>
                </a:cubicBezTo>
                <a:lnTo>
                  <a:pt x="276085" y="4392168"/>
                </a:lnTo>
                <a:cubicBezTo>
                  <a:pt x="123609" y="4392168"/>
                  <a:pt x="0" y="4268559"/>
                  <a:pt x="0" y="4116069"/>
                </a:cubicBezTo>
                <a:lnTo>
                  <a:pt x="0" y="276097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4704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2616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活动规划（官方媒体曝光）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105400" y="2463800"/>
            <a:ext cx="2489200" cy="2120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01600" algn="l"/>
                <a:tab pos="2540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《时尚健康》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杂志活</a:t>
            </a:r>
          </a:p>
          <a:p>
            <a:pPr>
              <a:lnSpc>
                <a:spcPts val="2100"/>
              </a:lnSpc>
              <a:tabLst>
                <a:tab pos="101600" algn="l"/>
                <a:tab pos="254000" algn="l"/>
              </a:tabLst>
            </a:pPr>
            <a:r>
              <a:rPr lang="en-US" altLang="zh-CN" dirty="0"/>
              <a:t>		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动：产品图片露出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101600" algn="l"/>
                <a:tab pos="2540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预计8月刊《时尚健康》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杂志活</a:t>
            </a:r>
          </a:p>
          <a:p>
            <a:pPr>
              <a:lnSpc>
                <a:spcPts val="2500"/>
              </a:lnSpc>
              <a:tabLst>
                <a:tab pos="101600" algn="l"/>
                <a:tab pos="2540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动报道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2Page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：品牌相关话术</a:t>
            </a:r>
          </a:p>
          <a:p>
            <a:pPr>
              <a:lnSpc>
                <a:spcPts val="2500"/>
              </a:lnSpc>
              <a:tabLst>
                <a:tab pos="101600" algn="l"/>
                <a:tab pos="2540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露出、会员线下体验课程中与产</a:t>
            </a:r>
          </a:p>
          <a:p>
            <a:pPr>
              <a:lnSpc>
                <a:spcPts val="2500"/>
              </a:lnSpc>
              <a:tabLst>
                <a:tab pos="101600" algn="l"/>
                <a:tab pos="2540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品结合的图片露出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763000" y="2463800"/>
            <a:ext cx="2400300" cy="210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266700" algn="l"/>
                <a:tab pos="7239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时尚健康官方微信</a:t>
            </a:r>
          </a:p>
          <a:p>
            <a:pPr>
              <a:lnSpc>
                <a:spcPts val="2100"/>
              </a:lnSpc>
              <a:tabLst>
                <a:tab pos="266700" algn="l"/>
                <a:tab pos="723900" algn="l"/>
              </a:tabLst>
            </a:pPr>
            <a:r>
              <a:rPr lang="en-US" altLang="zh-CN" dirty="0"/>
              <a:t>		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活动报道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500"/>
              </a:lnSpc>
              <a:tabLst>
                <a:tab pos="266700" algn="l"/>
                <a:tab pos="7239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发布频次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1条/2周，共计4条。</a:t>
            </a:r>
          </a:p>
          <a:p>
            <a:pPr>
              <a:lnSpc>
                <a:spcPts val="2500"/>
              </a:lnSpc>
              <a:tabLst>
                <a:tab pos="266700" algn="l"/>
                <a:tab pos="7239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1条针对碧生源深度报道，将</a:t>
            </a:r>
          </a:p>
          <a:p>
            <a:pPr>
              <a:lnSpc>
                <a:spcPts val="2500"/>
              </a:lnSpc>
              <a:tabLst>
                <a:tab pos="266700" algn="l"/>
                <a:tab pos="7239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产品卖点与本次瘦身项目相结</a:t>
            </a:r>
          </a:p>
          <a:p>
            <a:pPr>
              <a:lnSpc>
                <a:spcPts val="2500"/>
              </a:lnSpc>
              <a:tabLst>
                <a:tab pos="266700" algn="l"/>
                <a:tab pos="723900" algn="l"/>
              </a:tabLst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合；3条产品内容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4341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14400" y="4556759"/>
            <a:ext cx="769620" cy="1755648"/>
          </a:xfrm>
          <a:custGeom>
            <a:avLst/>
            <a:gdLst>
              <a:gd name="connsiteX0" fmla="*/ 0 w 769620"/>
              <a:gd name="connsiteY0" fmla="*/ 1755648 h 1755648"/>
              <a:gd name="connsiteX1" fmla="*/ 769620 w 769620"/>
              <a:gd name="connsiteY1" fmla="*/ 1755648 h 1755648"/>
              <a:gd name="connsiteX2" fmla="*/ 769620 w 769620"/>
              <a:gd name="connsiteY2" fmla="*/ 0 h 1755648"/>
              <a:gd name="connsiteX3" fmla="*/ 0 w 769620"/>
              <a:gd name="connsiteY3" fmla="*/ 0 h 1755648"/>
              <a:gd name="connsiteX4" fmla="*/ 0 w 769620"/>
              <a:gd name="connsiteY4" fmla="*/ 1755648 h 1755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9620" h="1755648">
                <a:moveTo>
                  <a:pt x="0" y="1755648"/>
                </a:moveTo>
                <a:lnTo>
                  <a:pt x="769620" y="1755648"/>
                </a:lnTo>
                <a:lnTo>
                  <a:pt x="769620" y="0"/>
                </a:lnTo>
                <a:lnTo>
                  <a:pt x="0" y="0"/>
                </a:lnTo>
                <a:lnTo>
                  <a:pt x="0" y="1755648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95500" y="4673600"/>
            <a:ext cx="33528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altLang="zh-CN" sz="4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97100" y="5651500"/>
            <a:ext cx="1435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Activity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planning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1023600" cy="6769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15748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663700" y="1943100"/>
            <a:ext cx="9055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结合#万人瘦身大赛#，发起碧生源S-body计划，激发全民瘦身热情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447800" y="2730500"/>
            <a:ext cx="68072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700"/>
              </a:lnSpc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《碧生源“打造S-body”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计划》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90727" y="381000"/>
            <a:ext cx="11210543" cy="6010655"/>
          </a:xfrm>
          <a:custGeom>
            <a:avLst/>
            <a:gdLst>
              <a:gd name="connsiteX0" fmla="*/ 0 w 11210543"/>
              <a:gd name="connsiteY0" fmla="*/ 6010655 h 6010655"/>
              <a:gd name="connsiteX1" fmla="*/ 11210543 w 11210543"/>
              <a:gd name="connsiteY1" fmla="*/ 6010655 h 6010655"/>
              <a:gd name="connsiteX2" fmla="*/ 11210543 w 11210543"/>
              <a:gd name="connsiteY2" fmla="*/ 0 h 6010655"/>
              <a:gd name="connsiteX3" fmla="*/ 0 w 11210543"/>
              <a:gd name="connsiteY3" fmla="*/ 0 h 6010655"/>
              <a:gd name="connsiteX4" fmla="*/ 0 w 11210543"/>
              <a:gd name="connsiteY4" fmla="*/ 6010655 h 6010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10543" h="6010655">
                <a:moveTo>
                  <a:pt x="0" y="6010655"/>
                </a:moveTo>
                <a:lnTo>
                  <a:pt x="11210543" y="6010655"/>
                </a:lnTo>
                <a:lnTo>
                  <a:pt x="11210543" y="0"/>
                </a:lnTo>
                <a:lnTo>
                  <a:pt x="0" y="0"/>
                </a:lnTo>
                <a:lnTo>
                  <a:pt x="0" y="6010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4384547" y="1463039"/>
            <a:ext cx="190500" cy="647700"/>
          </a:xfrm>
          <a:custGeom>
            <a:avLst/>
            <a:gdLst>
              <a:gd name="connsiteX0" fmla="*/ 0 w 190500"/>
              <a:gd name="connsiteY0" fmla="*/ 647700 h 647700"/>
              <a:gd name="connsiteX1" fmla="*/ 190500 w 190500"/>
              <a:gd name="connsiteY1" fmla="*/ 647700 h 647700"/>
              <a:gd name="connsiteX2" fmla="*/ 190500 w 190500"/>
              <a:gd name="connsiteY2" fmla="*/ 0 h 647700"/>
              <a:gd name="connsiteX3" fmla="*/ 0 w 190500"/>
              <a:gd name="connsiteY3" fmla="*/ 0 h 647700"/>
              <a:gd name="connsiteX4" fmla="*/ 0 w 190500"/>
              <a:gd name="connsiteY4" fmla="*/ 647700 h 647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90500" h="647700">
                <a:moveTo>
                  <a:pt x="0" y="647700"/>
                </a:moveTo>
                <a:lnTo>
                  <a:pt x="190500" y="647700"/>
                </a:lnTo>
                <a:lnTo>
                  <a:pt x="190500" y="0"/>
                </a:lnTo>
                <a:lnTo>
                  <a:pt x="0" y="0"/>
                </a:lnTo>
                <a:lnTo>
                  <a:pt x="0" y="647700"/>
                </a:lnTo>
              </a:path>
            </a:pathLst>
          </a:custGeom>
          <a:solidFill>
            <a:srgbClr val="222A35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523219" y="2409444"/>
            <a:ext cx="1178052" cy="370332"/>
          </a:xfrm>
          <a:custGeom>
            <a:avLst/>
            <a:gdLst>
              <a:gd name="connsiteX0" fmla="*/ 0 w 1178052"/>
              <a:gd name="connsiteY0" fmla="*/ 370332 h 370332"/>
              <a:gd name="connsiteX1" fmla="*/ 1178052 w 1178052"/>
              <a:gd name="connsiteY1" fmla="*/ 370332 h 370332"/>
              <a:gd name="connsiteX2" fmla="*/ 1178052 w 1178052"/>
              <a:gd name="connsiteY2" fmla="*/ 0 h 370332"/>
              <a:gd name="connsiteX3" fmla="*/ 0 w 1178052"/>
              <a:gd name="connsiteY3" fmla="*/ 0 h 370332"/>
              <a:gd name="connsiteX4" fmla="*/ 0 w 1178052"/>
              <a:gd name="connsiteY4" fmla="*/ 370332 h 3703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78052" h="370332">
                <a:moveTo>
                  <a:pt x="0" y="370332"/>
                </a:moveTo>
                <a:lnTo>
                  <a:pt x="1178052" y="370332"/>
                </a:lnTo>
                <a:lnTo>
                  <a:pt x="1178052" y="0"/>
                </a:lnTo>
                <a:lnTo>
                  <a:pt x="0" y="0"/>
                </a:lnTo>
                <a:lnTo>
                  <a:pt x="0" y="370332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8595359" y="2977895"/>
            <a:ext cx="3105911" cy="338327"/>
          </a:xfrm>
          <a:custGeom>
            <a:avLst/>
            <a:gdLst>
              <a:gd name="connsiteX0" fmla="*/ 0 w 3105911"/>
              <a:gd name="connsiteY0" fmla="*/ 338327 h 338327"/>
              <a:gd name="connsiteX1" fmla="*/ 3105911 w 3105911"/>
              <a:gd name="connsiteY1" fmla="*/ 338327 h 338327"/>
              <a:gd name="connsiteX2" fmla="*/ 3105911 w 3105911"/>
              <a:gd name="connsiteY2" fmla="*/ 0 h 338327"/>
              <a:gd name="connsiteX3" fmla="*/ 0 w 3105911"/>
              <a:gd name="connsiteY3" fmla="*/ 0 h 338327"/>
              <a:gd name="connsiteX4" fmla="*/ 0 w 3105911"/>
              <a:gd name="connsiteY4" fmla="*/ 338327 h 3383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105911" h="338327">
                <a:moveTo>
                  <a:pt x="0" y="338327"/>
                </a:moveTo>
                <a:lnTo>
                  <a:pt x="3105911" y="338327"/>
                </a:lnTo>
                <a:lnTo>
                  <a:pt x="3105911" y="0"/>
                </a:lnTo>
                <a:lnTo>
                  <a:pt x="0" y="0"/>
                </a:lnTo>
                <a:lnTo>
                  <a:pt x="0" y="338327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860035" y="4349496"/>
            <a:ext cx="2691384" cy="1187195"/>
          </a:xfrm>
          <a:custGeom>
            <a:avLst/>
            <a:gdLst>
              <a:gd name="connsiteX0" fmla="*/ 9905 w 2691384"/>
              <a:gd name="connsiteY0" fmla="*/ 204469 h 1187195"/>
              <a:gd name="connsiteX1" fmla="*/ 204470 w 2691384"/>
              <a:gd name="connsiteY1" fmla="*/ 9905 h 1187195"/>
              <a:gd name="connsiteX2" fmla="*/ 2486914 w 2691384"/>
              <a:gd name="connsiteY2" fmla="*/ 9905 h 1187195"/>
              <a:gd name="connsiteX3" fmla="*/ 2681478 w 2691384"/>
              <a:gd name="connsiteY3" fmla="*/ 204469 h 1187195"/>
              <a:gd name="connsiteX4" fmla="*/ 2681478 w 2691384"/>
              <a:gd name="connsiteY4" fmla="*/ 982725 h 1187195"/>
              <a:gd name="connsiteX5" fmla="*/ 2486914 w 2691384"/>
              <a:gd name="connsiteY5" fmla="*/ 1177289 h 1187195"/>
              <a:gd name="connsiteX6" fmla="*/ 204470 w 2691384"/>
              <a:gd name="connsiteY6" fmla="*/ 1177289 h 1187195"/>
              <a:gd name="connsiteX7" fmla="*/ 9905 w 2691384"/>
              <a:gd name="connsiteY7" fmla="*/ 982725 h 1187195"/>
              <a:gd name="connsiteX8" fmla="*/ 9905 w 2691384"/>
              <a:gd name="connsiteY8" fmla="*/ 204469 h 11871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691384" h="1187195">
                <a:moveTo>
                  <a:pt x="9905" y="204469"/>
                </a:moveTo>
                <a:cubicBezTo>
                  <a:pt x="9905" y="97027"/>
                  <a:pt x="97028" y="9905"/>
                  <a:pt x="204470" y="9905"/>
                </a:cubicBezTo>
                <a:lnTo>
                  <a:pt x="2486914" y="9905"/>
                </a:lnTo>
                <a:cubicBezTo>
                  <a:pt x="2594356" y="9905"/>
                  <a:pt x="2681478" y="97027"/>
                  <a:pt x="2681478" y="204469"/>
                </a:cubicBezTo>
                <a:lnTo>
                  <a:pt x="2681478" y="982725"/>
                </a:lnTo>
                <a:cubicBezTo>
                  <a:pt x="2681478" y="1090167"/>
                  <a:pt x="2594356" y="1177289"/>
                  <a:pt x="2486914" y="1177289"/>
                </a:cubicBezTo>
                <a:lnTo>
                  <a:pt x="204470" y="1177289"/>
                </a:lnTo>
                <a:cubicBezTo>
                  <a:pt x="97028" y="1177289"/>
                  <a:pt x="9905" y="1090167"/>
                  <a:pt x="9905" y="982725"/>
                </a:cubicBezTo>
                <a:lnTo>
                  <a:pt x="9905" y="204469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DC1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7818119" y="4337303"/>
            <a:ext cx="2903220" cy="1188720"/>
          </a:xfrm>
          <a:custGeom>
            <a:avLst/>
            <a:gdLst>
              <a:gd name="connsiteX0" fmla="*/ 9906 w 2903220"/>
              <a:gd name="connsiteY0" fmla="*/ 204724 h 1188720"/>
              <a:gd name="connsiteX1" fmla="*/ 204723 w 2903220"/>
              <a:gd name="connsiteY1" fmla="*/ 9905 h 1188720"/>
              <a:gd name="connsiteX2" fmla="*/ 2698496 w 2903220"/>
              <a:gd name="connsiteY2" fmla="*/ 9905 h 1188720"/>
              <a:gd name="connsiteX3" fmla="*/ 2893314 w 2903220"/>
              <a:gd name="connsiteY3" fmla="*/ 204724 h 1188720"/>
              <a:gd name="connsiteX4" fmla="*/ 2893314 w 2903220"/>
              <a:gd name="connsiteY4" fmla="*/ 983996 h 1188720"/>
              <a:gd name="connsiteX5" fmla="*/ 2698496 w 2903220"/>
              <a:gd name="connsiteY5" fmla="*/ 1178814 h 1188720"/>
              <a:gd name="connsiteX6" fmla="*/ 204723 w 2903220"/>
              <a:gd name="connsiteY6" fmla="*/ 1178814 h 1188720"/>
              <a:gd name="connsiteX7" fmla="*/ 9906 w 2903220"/>
              <a:gd name="connsiteY7" fmla="*/ 983996 h 1188720"/>
              <a:gd name="connsiteX8" fmla="*/ 9906 w 2903220"/>
              <a:gd name="connsiteY8" fmla="*/ 204724 h 1188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903220" h="1188720">
                <a:moveTo>
                  <a:pt x="9906" y="204724"/>
                </a:moveTo>
                <a:cubicBezTo>
                  <a:pt x="9906" y="97155"/>
                  <a:pt x="97155" y="9905"/>
                  <a:pt x="204723" y="9905"/>
                </a:cubicBezTo>
                <a:lnTo>
                  <a:pt x="2698496" y="9905"/>
                </a:lnTo>
                <a:cubicBezTo>
                  <a:pt x="2806065" y="9905"/>
                  <a:pt x="2893314" y="97155"/>
                  <a:pt x="2893314" y="204724"/>
                </a:cubicBezTo>
                <a:lnTo>
                  <a:pt x="2893314" y="983996"/>
                </a:lnTo>
                <a:cubicBezTo>
                  <a:pt x="2893314" y="1091565"/>
                  <a:pt x="2806065" y="1178814"/>
                  <a:pt x="2698496" y="1178814"/>
                </a:cubicBezTo>
                <a:lnTo>
                  <a:pt x="204723" y="1178814"/>
                </a:lnTo>
                <a:cubicBezTo>
                  <a:pt x="97155" y="1178814"/>
                  <a:pt x="9906" y="1091565"/>
                  <a:pt x="9906" y="983996"/>
                </a:cubicBezTo>
                <a:lnTo>
                  <a:pt x="9906" y="204724"/>
                </a:lnTo>
              </a:path>
            </a:pathLst>
          </a:custGeom>
          <a:solidFill>
            <a:srgbClr val="000000">
              <a:alpha val="0"/>
            </a:srgbClr>
          </a:solidFill>
          <a:ln w="25400">
            <a:solidFill>
              <a:srgbClr val="FDC17B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673600" cy="668020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55600"/>
            <a:ext cx="11353800" cy="613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21971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26543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背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1242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景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4965700" y="1473200"/>
            <a:ext cx="3340100" cy="774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  <a:tabLst>
                <a:tab pos="38100" algn="l"/>
              </a:tabLst>
            </a:pPr>
            <a:r>
              <a:rPr lang="en-US" altLang="zh-CN" sz="2800" b="1" dirty="0">
                <a:solidFill>
                  <a:srgbClr val="222A35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当红艺人合作-薛凯琪</a:t>
            </a:r>
          </a:p>
          <a:p>
            <a:pPr>
              <a:lnSpc>
                <a:spcPts val="2400"/>
              </a:lnSpc>
              <a:tabLst>
                <a:tab pos="381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Star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cooperation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4940300" y="2667000"/>
            <a:ext cx="2819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333333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中国香港女歌手、演员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405" dirty="0">
                <a:solidFill>
                  <a:srgbClr val="333333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马甲线女神</a:t>
            </a:r>
          </a:p>
          <a:p>
            <a:pPr>
              <a:lnSpc>
                <a:spcPts val="2700"/>
              </a:lnSpc>
            </a:pPr>
            <a:r>
              <a:rPr lang="en-US" altLang="zh-CN" sz="1405" dirty="0">
                <a:solidFill>
                  <a:srgbClr val="333333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微博粉丝数：770万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724900" y="2451100"/>
            <a:ext cx="2832100" cy="82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9304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人气女星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1930400" algn="l"/>
              </a:tabLst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纽约时代广场纳斯达克大屏露出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168900" y="4584700"/>
            <a:ext cx="2146300" cy="73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altLang="zh-CN" sz="1200" b="1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视频ID使用：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拍摄产品同框照，</a:t>
            </a:r>
          </a:p>
          <a:p>
            <a:pPr>
              <a:lnSpc>
                <a:spcPts val="2100"/>
              </a:lnSpc>
            </a:pP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配合狂暑季活动，碧生源电商平</a:t>
            </a:r>
          </a:p>
          <a:p>
            <a:pPr>
              <a:lnSpc>
                <a:spcPts val="2100"/>
              </a:lnSpc>
            </a:pP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台可宣传使用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4940300" y="3505200"/>
            <a:ext cx="4178300" cy="546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香港电影金像奖“最佳女主角</a:t>
            </a:r>
          </a:p>
          <a:p>
            <a:pPr>
              <a:lnSpc>
                <a:spcPts val="2500"/>
              </a:lnSpc>
            </a:pP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2010杰出表现奖颁奖典礼的“电影杰出表现女演员奖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8166100" y="4597400"/>
            <a:ext cx="2743200" cy="1358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500"/>
              </a:lnSpc>
              <a:tabLst>
                <a:tab pos="749300" algn="l"/>
              </a:tabLst>
            </a:pPr>
            <a:r>
              <a:rPr lang="en-US" altLang="zh-CN" sz="1200" b="1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推广动作：</a:t>
            </a: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形象授权，照片图在</a:t>
            </a:r>
          </a:p>
          <a:p>
            <a:pPr>
              <a:lnSpc>
                <a:spcPts val="2100"/>
              </a:lnSpc>
              <a:tabLst>
                <a:tab pos="749300" algn="l"/>
              </a:tabLst>
            </a:pP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碧生源微博、微信公众号、抖音</a:t>
            </a:r>
          </a:p>
          <a:p>
            <a:pPr>
              <a:lnSpc>
                <a:spcPts val="2100"/>
              </a:lnSpc>
              <a:tabLst>
                <a:tab pos="749300" algn="l"/>
              </a:tabLst>
            </a:pPr>
            <a:r>
              <a:rPr lang="en-US" altLang="zh-CN" sz="1200" dirty="0">
                <a:solidFill>
                  <a:srgbClr val="26262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等其他平台均可作推广使用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800"/>
              </a:lnSpc>
              <a:tabLst>
                <a:tab pos="749300" algn="l"/>
              </a:tabLst>
            </a:pPr>
            <a:r>
              <a:rPr lang="en-US" altLang="zh-CN" dirty="0"/>
              <a:t>	</a:t>
            </a:r>
            <a:r>
              <a:rPr lang="en-US" altLang="zh-CN" sz="1105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实际投入：4w</a:t>
            </a:r>
            <a:r>
              <a:rPr lang="en-US" altLang="zh-CN" sz="1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105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对外价值：20w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886700" y="4375403"/>
            <a:ext cx="545591" cy="452628"/>
          </a:xfrm>
          <a:custGeom>
            <a:avLst/>
            <a:gdLst>
              <a:gd name="connsiteX0" fmla="*/ 0 w 545591"/>
              <a:gd name="connsiteY0" fmla="*/ 0 h 452628"/>
              <a:gd name="connsiteX1" fmla="*/ 272795 w 545591"/>
              <a:gd name="connsiteY1" fmla="*/ 0 h 452628"/>
              <a:gd name="connsiteX2" fmla="*/ 545592 w 545591"/>
              <a:gd name="connsiteY2" fmla="*/ 226314 h 452628"/>
              <a:gd name="connsiteX3" fmla="*/ 272795 w 545591"/>
              <a:gd name="connsiteY3" fmla="*/ 452628 h 452628"/>
              <a:gd name="connsiteX4" fmla="*/ 0 w 545591"/>
              <a:gd name="connsiteY4" fmla="*/ 452628 h 452628"/>
              <a:gd name="connsiteX5" fmla="*/ 0 w 545591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45591" h="452628">
                <a:moveTo>
                  <a:pt x="0" y="0"/>
                </a:moveTo>
                <a:lnTo>
                  <a:pt x="272795" y="0"/>
                </a:lnTo>
                <a:cubicBezTo>
                  <a:pt x="423418" y="0"/>
                  <a:pt x="545592" y="101346"/>
                  <a:pt x="545592" y="226314"/>
                </a:cubicBezTo>
                <a:cubicBezTo>
                  <a:pt x="545592" y="351282"/>
                  <a:pt x="423418" y="452628"/>
                  <a:pt x="272795" y="452628"/>
                </a:cubicBezTo>
                <a:lnTo>
                  <a:pt x="0" y="452628"/>
                </a:lnTo>
                <a:lnTo>
                  <a:pt x="0" y="0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269235" y="4375403"/>
            <a:ext cx="5617464" cy="452628"/>
          </a:xfrm>
          <a:custGeom>
            <a:avLst/>
            <a:gdLst>
              <a:gd name="connsiteX0" fmla="*/ 0 w 5617464"/>
              <a:gd name="connsiteY0" fmla="*/ 452628 h 452628"/>
              <a:gd name="connsiteX1" fmla="*/ 5617464 w 5617464"/>
              <a:gd name="connsiteY1" fmla="*/ 452628 h 452628"/>
              <a:gd name="connsiteX2" fmla="*/ 5617464 w 5617464"/>
              <a:gd name="connsiteY2" fmla="*/ 0 h 452628"/>
              <a:gd name="connsiteX3" fmla="*/ 0 w 5617464"/>
              <a:gd name="connsiteY3" fmla="*/ 0 h 452628"/>
              <a:gd name="connsiteX4" fmla="*/ 0 w 5617464"/>
              <a:gd name="connsiteY4" fmla="*/ 452628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17464" h="452628">
                <a:moveTo>
                  <a:pt x="0" y="452628"/>
                </a:moveTo>
                <a:lnTo>
                  <a:pt x="5617464" y="452628"/>
                </a:lnTo>
                <a:lnTo>
                  <a:pt x="5617464" y="0"/>
                </a:lnTo>
                <a:lnTo>
                  <a:pt x="0" y="0"/>
                </a:lnTo>
                <a:lnTo>
                  <a:pt x="0" y="452628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23644" y="4375403"/>
            <a:ext cx="545591" cy="452628"/>
          </a:xfrm>
          <a:custGeom>
            <a:avLst/>
            <a:gdLst>
              <a:gd name="connsiteX0" fmla="*/ 545591 w 545591"/>
              <a:gd name="connsiteY0" fmla="*/ 0 h 452628"/>
              <a:gd name="connsiteX1" fmla="*/ 272795 w 545591"/>
              <a:gd name="connsiteY1" fmla="*/ 0 h 452628"/>
              <a:gd name="connsiteX2" fmla="*/ 0 w 545591"/>
              <a:gd name="connsiteY2" fmla="*/ 226314 h 452628"/>
              <a:gd name="connsiteX3" fmla="*/ 272795 w 545591"/>
              <a:gd name="connsiteY3" fmla="*/ 452628 h 452628"/>
              <a:gd name="connsiteX4" fmla="*/ 545591 w 545591"/>
              <a:gd name="connsiteY4" fmla="*/ 452628 h 452628"/>
              <a:gd name="connsiteX5" fmla="*/ 545591 w 545591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45591" h="452628">
                <a:moveTo>
                  <a:pt x="545591" y="0"/>
                </a:moveTo>
                <a:lnTo>
                  <a:pt x="272795" y="0"/>
                </a:lnTo>
                <a:cubicBezTo>
                  <a:pt x="122173" y="0"/>
                  <a:pt x="0" y="101346"/>
                  <a:pt x="0" y="226314"/>
                </a:cubicBezTo>
                <a:cubicBezTo>
                  <a:pt x="0" y="351282"/>
                  <a:pt x="122173" y="452628"/>
                  <a:pt x="272795" y="452628"/>
                </a:cubicBezTo>
                <a:lnTo>
                  <a:pt x="545591" y="452628"/>
                </a:lnTo>
                <a:lnTo>
                  <a:pt x="545591" y="0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6533388" y="4375403"/>
            <a:ext cx="435863" cy="452628"/>
          </a:xfrm>
          <a:custGeom>
            <a:avLst/>
            <a:gdLst>
              <a:gd name="connsiteX0" fmla="*/ 0 w 435863"/>
              <a:gd name="connsiteY0" fmla="*/ 0 h 452628"/>
              <a:gd name="connsiteX1" fmla="*/ 217931 w 435863"/>
              <a:gd name="connsiteY1" fmla="*/ 0 h 452628"/>
              <a:gd name="connsiteX2" fmla="*/ 435864 w 435863"/>
              <a:gd name="connsiteY2" fmla="*/ 226314 h 452628"/>
              <a:gd name="connsiteX3" fmla="*/ 217931 w 435863"/>
              <a:gd name="connsiteY3" fmla="*/ 452628 h 452628"/>
              <a:gd name="connsiteX4" fmla="*/ 0 w 435863"/>
              <a:gd name="connsiteY4" fmla="*/ 452628 h 452628"/>
              <a:gd name="connsiteX5" fmla="*/ 0 w 435863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435863" h="452628">
                <a:moveTo>
                  <a:pt x="0" y="0"/>
                </a:moveTo>
                <a:lnTo>
                  <a:pt x="217931" y="0"/>
                </a:lnTo>
                <a:cubicBezTo>
                  <a:pt x="338328" y="0"/>
                  <a:pt x="435864" y="101346"/>
                  <a:pt x="435864" y="226314"/>
                </a:cubicBezTo>
                <a:cubicBezTo>
                  <a:pt x="435864" y="351282"/>
                  <a:pt x="338328" y="452628"/>
                  <a:pt x="217931" y="452628"/>
                </a:cubicBezTo>
                <a:lnTo>
                  <a:pt x="0" y="452628"/>
                </a:lnTo>
                <a:lnTo>
                  <a:pt x="0" y="0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2036064" y="4375403"/>
            <a:ext cx="4497323" cy="452628"/>
          </a:xfrm>
          <a:custGeom>
            <a:avLst/>
            <a:gdLst>
              <a:gd name="connsiteX0" fmla="*/ 0 w 4497323"/>
              <a:gd name="connsiteY0" fmla="*/ 452628 h 452628"/>
              <a:gd name="connsiteX1" fmla="*/ 4497323 w 4497323"/>
              <a:gd name="connsiteY1" fmla="*/ 452628 h 452628"/>
              <a:gd name="connsiteX2" fmla="*/ 4497323 w 4497323"/>
              <a:gd name="connsiteY2" fmla="*/ 0 h 452628"/>
              <a:gd name="connsiteX3" fmla="*/ 0 w 4497323"/>
              <a:gd name="connsiteY3" fmla="*/ 0 h 452628"/>
              <a:gd name="connsiteX4" fmla="*/ 0 w 4497323"/>
              <a:gd name="connsiteY4" fmla="*/ 452628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97323" h="452628">
                <a:moveTo>
                  <a:pt x="0" y="452628"/>
                </a:moveTo>
                <a:lnTo>
                  <a:pt x="4497323" y="452628"/>
                </a:lnTo>
                <a:lnTo>
                  <a:pt x="4497323" y="0"/>
                </a:lnTo>
                <a:lnTo>
                  <a:pt x="0" y="0"/>
                </a:lnTo>
                <a:lnTo>
                  <a:pt x="0" y="452628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00200" y="4375403"/>
            <a:ext cx="435864" cy="452628"/>
          </a:xfrm>
          <a:custGeom>
            <a:avLst/>
            <a:gdLst>
              <a:gd name="connsiteX0" fmla="*/ 435864 w 435864"/>
              <a:gd name="connsiteY0" fmla="*/ 0 h 452628"/>
              <a:gd name="connsiteX1" fmla="*/ 217932 w 435864"/>
              <a:gd name="connsiteY1" fmla="*/ 0 h 452628"/>
              <a:gd name="connsiteX2" fmla="*/ 0 w 435864"/>
              <a:gd name="connsiteY2" fmla="*/ 226314 h 452628"/>
              <a:gd name="connsiteX3" fmla="*/ 217932 w 435864"/>
              <a:gd name="connsiteY3" fmla="*/ 452628 h 452628"/>
              <a:gd name="connsiteX4" fmla="*/ 435864 w 435864"/>
              <a:gd name="connsiteY4" fmla="*/ 452628 h 452628"/>
              <a:gd name="connsiteX5" fmla="*/ 435864 w 435864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435864" h="452628">
                <a:moveTo>
                  <a:pt x="435864" y="0"/>
                </a:moveTo>
                <a:lnTo>
                  <a:pt x="217932" y="0"/>
                </a:lnTo>
                <a:cubicBezTo>
                  <a:pt x="97535" y="0"/>
                  <a:pt x="0" y="101346"/>
                  <a:pt x="0" y="226314"/>
                </a:cubicBezTo>
                <a:cubicBezTo>
                  <a:pt x="0" y="351282"/>
                  <a:pt x="97535" y="452628"/>
                  <a:pt x="217932" y="452628"/>
                </a:cubicBezTo>
                <a:lnTo>
                  <a:pt x="435864" y="452628"/>
                </a:lnTo>
                <a:lnTo>
                  <a:pt x="435864" y="0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458213" y="3497326"/>
            <a:ext cx="18796" cy="358902"/>
          </a:xfrm>
          <a:custGeom>
            <a:avLst/>
            <a:gdLst>
              <a:gd name="connsiteX0" fmla="*/ 6350 w 18796"/>
              <a:gd name="connsiteY0" fmla="*/ 6350 h 358902"/>
              <a:gd name="connsiteX1" fmla="*/ 6350 w 18796"/>
              <a:gd name="connsiteY1" fmla="*/ 352552 h 358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96" h="358902">
                <a:moveTo>
                  <a:pt x="6350" y="6350"/>
                </a:moveTo>
                <a:lnTo>
                  <a:pt x="6350" y="352552"/>
                </a:lnTo>
              </a:path>
            </a:pathLst>
          </a:custGeom>
          <a:ln w="12700">
            <a:solidFill>
              <a:srgbClr val="A3A2B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58213" y="3843273"/>
            <a:ext cx="4830064" cy="18796"/>
          </a:xfrm>
          <a:custGeom>
            <a:avLst/>
            <a:gdLst>
              <a:gd name="connsiteX0" fmla="*/ 6350 w 4830064"/>
              <a:gd name="connsiteY0" fmla="*/ 6350 h 18796"/>
              <a:gd name="connsiteX1" fmla="*/ 4823714 w 4830064"/>
              <a:gd name="connsiteY1" fmla="*/ 6350 h 18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0064" h="18796">
                <a:moveTo>
                  <a:pt x="6350" y="6350"/>
                </a:moveTo>
                <a:lnTo>
                  <a:pt x="4823714" y="6350"/>
                </a:lnTo>
              </a:path>
            </a:pathLst>
          </a:custGeom>
          <a:ln w="12700">
            <a:solidFill>
              <a:srgbClr val="76717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9092183" y="4111752"/>
            <a:ext cx="2011680" cy="1028700"/>
          </a:xfrm>
          <a:custGeom>
            <a:avLst/>
            <a:gdLst>
              <a:gd name="connsiteX0" fmla="*/ 0 w 2011680"/>
              <a:gd name="connsiteY0" fmla="*/ 1028700 h 1028700"/>
              <a:gd name="connsiteX1" fmla="*/ 2011680 w 2011680"/>
              <a:gd name="connsiteY1" fmla="*/ 1028700 h 1028700"/>
              <a:gd name="connsiteX2" fmla="*/ 2011680 w 2011680"/>
              <a:gd name="connsiteY2" fmla="*/ 0 h 1028700"/>
              <a:gd name="connsiteX3" fmla="*/ 0 w 2011680"/>
              <a:gd name="connsiteY3" fmla="*/ 204215 h 1028700"/>
              <a:gd name="connsiteX4" fmla="*/ 0 w 2011680"/>
              <a:gd name="connsiteY4" fmla="*/ 1028700 h 102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1680" h="1028700">
                <a:moveTo>
                  <a:pt x="0" y="1028700"/>
                </a:moveTo>
                <a:lnTo>
                  <a:pt x="2011680" y="1028700"/>
                </a:lnTo>
                <a:lnTo>
                  <a:pt x="2011680" y="0"/>
                </a:lnTo>
                <a:lnTo>
                  <a:pt x="0" y="204215"/>
                </a:lnTo>
                <a:lnTo>
                  <a:pt x="0" y="1028700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7061200" cy="66802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6100" y="2768600"/>
            <a:ext cx="685800" cy="6731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05900" y="4127500"/>
            <a:ext cx="2120900" cy="109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09700" y="609600"/>
            <a:ext cx="6210300" cy="279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279400" algn="l"/>
                <a:tab pos="330200" algn="l"/>
              </a:tabLst>
            </a:pPr>
            <a:r>
              <a:rPr lang="en-US" altLang="zh-CN" dirty="0"/>
              <a:t>		</a:t>
            </a: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000"/>
              </a:lnSpc>
              <a:tabLst>
                <a:tab pos="279400" algn="l"/>
                <a:tab pos="3302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超百位小红书达人发布产品活动信息导流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900"/>
              </a:lnSpc>
              <a:tabLst>
                <a:tab pos="279400" algn="l"/>
                <a:tab pos="330200" algn="l"/>
              </a:tabLst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《S-body，青春暑期欢乐购》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6108700" y="4445000"/>
            <a:ext cx="495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80%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803400" y="5181600"/>
            <a:ext cx="22987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时尚、生活类、搞笑达人KOL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6934200" y="5181600"/>
            <a:ext cx="1219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美食类达人KOL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9664700" y="4343400"/>
            <a:ext cx="10033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zh-CN" sz="39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媒体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8463153" y="3663950"/>
            <a:ext cx="1075943" cy="12191"/>
          </a:xfrm>
          <a:custGeom>
            <a:avLst/>
            <a:gdLst>
              <a:gd name="connsiteX0" fmla="*/ 0 w 1075943"/>
              <a:gd name="connsiteY0" fmla="*/ 0 h 12191"/>
              <a:gd name="connsiteX1" fmla="*/ 537971 w 1075943"/>
              <a:gd name="connsiteY1" fmla="*/ 0 h 12191"/>
              <a:gd name="connsiteX2" fmla="*/ 1075943 w 1075943"/>
              <a:gd name="connsiteY2" fmla="*/ 0 h 12191"/>
              <a:gd name="connsiteX3" fmla="*/ 1075943 w 1075943"/>
              <a:gd name="connsiteY3" fmla="*/ 12191 h 12191"/>
              <a:gd name="connsiteX4" fmla="*/ 537971 w 1075943"/>
              <a:gd name="connsiteY4" fmla="*/ 12191 h 12191"/>
              <a:gd name="connsiteX5" fmla="*/ 0 w 1075943"/>
              <a:gd name="connsiteY5" fmla="*/ 12191 h 12191"/>
              <a:gd name="connsiteX6" fmla="*/ 0 w 1075943"/>
              <a:gd name="connsiteY6" fmla="*/ 0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</a:cxnLst>
            <a:rect l="l" t="t" r="r" b="b"/>
            <a:pathLst>
              <a:path w="1075943" h="12191">
                <a:moveTo>
                  <a:pt x="0" y="0"/>
                </a:moveTo>
                <a:lnTo>
                  <a:pt x="537971" y="0"/>
                </a:lnTo>
                <a:lnTo>
                  <a:pt x="1075943" y="0"/>
                </a:lnTo>
                <a:lnTo>
                  <a:pt x="1075943" y="12191"/>
                </a:lnTo>
                <a:lnTo>
                  <a:pt x="537971" y="12191"/>
                </a:lnTo>
                <a:lnTo>
                  <a:pt x="0" y="12191"/>
                </a:lnTo>
                <a:lnTo>
                  <a:pt x="0" y="0"/>
                </a:lnTo>
              </a:path>
            </a:pathLst>
          </a:custGeom>
          <a:solidFill>
            <a:srgbClr val="FFD96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578720" y="4395470"/>
            <a:ext cx="810768" cy="12191"/>
          </a:xfrm>
          <a:custGeom>
            <a:avLst/>
            <a:gdLst>
              <a:gd name="connsiteX0" fmla="*/ 0 w 810768"/>
              <a:gd name="connsiteY0" fmla="*/ 6096 h 12191"/>
              <a:gd name="connsiteX1" fmla="*/ 810768 w 810768"/>
              <a:gd name="connsiteY1" fmla="*/ 6096 h 121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12191">
                <a:moveTo>
                  <a:pt x="0" y="6096"/>
                </a:moveTo>
                <a:lnTo>
                  <a:pt x="810768" y="6096"/>
                </a:lnTo>
              </a:path>
            </a:pathLst>
          </a:custGeom>
          <a:ln w="12700">
            <a:solidFill>
              <a:srgbClr val="FFD966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7400" cy="68580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0"/>
            <a:ext cx="96266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98500" y="2120900"/>
            <a:ext cx="5143500" cy="3022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  <a:tabLst>
                <a:tab pos="241300" algn="l"/>
                <a:tab pos="279400" algn="l"/>
              </a:tabLst>
            </a:pPr>
            <a:r>
              <a:rPr lang="en-US" altLang="zh-CN" sz="3205" b="1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“她经济”时代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  <a:tabLst>
                <a:tab pos="241300" algn="l"/>
                <a:tab pos="279400" algn="l"/>
              </a:tabLst>
            </a:pPr>
            <a:r>
              <a:rPr lang="en-US" altLang="zh-CN" dirty="0"/>
              <a:t>		</a:t>
            </a:r>
            <a:r>
              <a:rPr lang="en-US" altLang="zh-CN" sz="1595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女性对美的需求越来越高，也更加崇尚健康的生活品质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413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不仅追求外在的容颜身材姣好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413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600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也更加关注自我完善、自我发展的能力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413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她们乐观、积极，更加酷爱冒险、喜欢运动…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241300" algn="l"/>
                <a:tab pos="2794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健康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595" dirty="0">
                <a:solidFill>
                  <a:srgbClr val="2E213E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逐渐变得时尚化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7543800" y="2273300"/>
            <a:ext cx="4051300" cy="298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	</a:t>
            </a:r>
            <a:r>
              <a:rPr lang="en-US" altLang="zh-CN" sz="3375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75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健康时尚化</a:t>
            </a:r>
            <a:r>
              <a:rPr lang="en-US" altLang="zh-CN" sz="33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375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		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碧生源选择与时尚类媒体联合</a:t>
            </a:r>
          </a:p>
          <a:p>
            <a:pPr>
              <a:lnSpc>
                <a:spcPts val="29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是</a:t>
            </a:r>
            <a:r>
              <a:rPr lang="en-US" altLang="zh-CN" sz="16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8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健康与时尚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的一次融合碰撞</a:t>
            </a:r>
          </a:p>
          <a:p>
            <a:pPr>
              <a:lnSpc>
                <a:spcPts val="28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面对成熟、快乐、健康的现代女性，提供更专</a:t>
            </a:r>
          </a:p>
          <a:p>
            <a:pPr>
              <a:lnSpc>
                <a:spcPts val="29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			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业化、娱乐化</a:t>
            </a:r>
            <a:r>
              <a:rPr lang="en-US" altLang="zh-CN" sz="168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“变身”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行动</a:t>
            </a:r>
          </a:p>
          <a:p>
            <a:pPr>
              <a:lnSpc>
                <a:spcPts val="28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				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创造最巨大的产品价值，</a:t>
            </a:r>
          </a:p>
          <a:p>
            <a:pPr>
              <a:lnSpc>
                <a:spcPts val="2800"/>
              </a:lnSpc>
              <a:tabLst>
                <a:tab pos="647700" algn="l"/>
                <a:tab pos="698500" algn="l"/>
                <a:tab pos="711200" algn="l"/>
                <a:tab pos="812800" algn="l"/>
                <a:tab pos="914400" algn="l"/>
              </a:tabLst>
            </a:pPr>
            <a:r>
              <a:rPr lang="en-US" altLang="zh-CN" dirty="0"/>
              <a:t>				</a:t>
            </a: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建立最有意义的品牌影响力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0727" y="381000"/>
            <a:ext cx="11210543" cy="6010655"/>
          </a:xfrm>
          <a:custGeom>
            <a:avLst/>
            <a:gdLst>
              <a:gd name="connsiteX0" fmla="*/ 0 w 11210543"/>
              <a:gd name="connsiteY0" fmla="*/ 6010655 h 6010655"/>
              <a:gd name="connsiteX1" fmla="*/ 11210543 w 11210543"/>
              <a:gd name="connsiteY1" fmla="*/ 6010655 h 6010655"/>
              <a:gd name="connsiteX2" fmla="*/ 11210543 w 11210543"/>
              <a:gd name="connsiteY2" fmla="*/ 0 h 6010655"/>
              <a:gd name="connsiteX3" fmla="*/ 0 w 11210543"/>
              <a:gd name="connsiteY3" fmla="*/ 0 h 6010655"/>
              <a:gd name="connsiteX4" fmla="*/ 0 w 11210543"/>
              <a:gd name="connsiteY4" fmla="*/ 6010655 h 6010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10543" h="6010655">
                <a:moveTo>
                  <a:pt x="0" y="6010655"/>
                </a:moveTo>
                <a:lnTo>
                  <a:pt x="11210543" y="6010655"/>
                </a:lnTo>
                <a:lnTo>
                  <a:pt x="11210543" y="0"/>
                </a:lnTo>
                <a:lnTo>
                  <a:pt x="0" y="0"/>
                </a:lnTo>
                <a:lnTo>
                  <a:pt x="0" y="6010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77240" y="780287"/>
            <a:ext cx="810768" cy="48768"/>
          </a:xfrm>
          <a:custGeom>
            <a:avLst/>
            <a:gdLst>
              <a:gd name="connsiteX0" fmla="*/ 0 w 810768"/>
              <a:gd name="connsiteY0" fmla="*/ 24384 h 48768"/>
              <a:gd name="connsiteX1" fmla="*/ 810768 w 810768"/>
              <a:gd name="connsiteY1" fmla="*/ 24384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4"/>
                </a:moveTo>
                <a:lnTo>
                  <a:pt x="810768" y="24384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197852" y="1926335"/>
            <a:ext cx="449580" cy="448056"/>
          </a:xfrm>
          <a:custGeom>
            <a:avLst/>
            <a:gdLst>
              <a:gd name="connsiteX0" fmla="*/ 0 w 449580"/>
              <a:gd name="connsiteY0" fmla="*/ 224028 h 448056"/>
              <a:gd name="connsiteX1" fmla="*/ 224790 w 449580"/>
              <a:gd name="connsiteY1" fmla="*/ 0 h 448056"/>
              <a:gd name="connsiteX2" fmla="*/ 449579 w 449580"/>
              <a:gd name="connsiteY2" fmla="*/ 224028 h 448056"/>
              <a:gd name="connsiteX3" fmla="*/ 224790 w 449580"/>
              <a:gd name="connsiteY3" fmla="*/ 448056 h 448056"/>
              <a:gd name="connsiteX4" fmla="*/ 0 w 449580"/>
              <a:gd name="connsiteY4" fmla="*/ 224028 h 4480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9580" h="448056">
                <a:moveTo>
                  <a:pt x="0" y="224028"/>
                </a:moveTo>
                <a:cubicBezTo>
                  <a:pt x="0" y="100330"/>
                  <a:pt x="100583" y="0"/>
                  <a:pt x="224790" y="0"/>
                </a:cubicBezTo>
                <a:cubicBezTo>
                  <a:pt x="348995" y="0"/>
                  <a:pt x="449579" y="100330"/>
                  <a:pt x="449579" y="224028"/>
                </a:cubicBezTo>
                <a:cubicBezTo>
                  <a:pt x="449579" y="347726"/>
                  <a:pt x="348995" y="448056"/>
                  <a:pt x="224790" y="448056"/>
                </a:cubicBezTo>
                <a:cubicBezTo>
                  <a:pt x="100583" y="448056"/>
                  <a:pt x="0" y="347726"/>
                  <a:pt x="0" y="224028"/>
                </a:cubicBez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0178795" y="1932432"/>
            <a:ext cx="448056" cy="448055"/>
          </a:xfrm>
          <a:custGeom>
            <a:avLst/>
            <a:gdLst>
              <a:gd name="connsiteX0" fmla="*/ 0 w 448056"/>
              <a:gd name="connsiteY0" fmla="*/ 224027 h 448055"/>
              <a:gd name="connsiteX1" fmla="*/ 224028 w 448056"/>
              <a:gd name="connsiteY1" fmla="*/ 0 h 448055"/>
              <a:gd name="connsiteX2" fmla="*/ 448056 w 448056"/>
              <a:gd name="connsiteY2" fmla="*/ 224027 h 448055"/>
              <a:gd name="connsiteX3" fmla="*/ 224028 w 448056"/>
              <a:gd name="connsiteY3" fmla="*/ 448055 h 448055"/>
              <a:gd name="connsiteX4" fmla="*/ 0 w 448056"/>
              <a:gd name="connsiteY4" fmla="*/ 224027 h 4480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8056" h="448055">
                <a:moveTo>
                  <a:pt x="0" y="224027"/>
                </a:moveTo>
                <a:cubicBezTo>
                  <a:pt x="0" y="100329"/>
                  <a:pt x="100330" y="0"/>
                  <a:pt x="224028" y="0"/>
                </a:cubicBezTo>
                <a:cubicBezTo>
                  <a:pt x="347726" y="0"/>
                  <a:pt x="448056" y="100329"/>
                  <a:pt x="448056" y="224027"/>
                </a:cubicBezTo>
                <a:cubicBezTo>
                  <a:pt x="448056" y="347725"/>
                  <a:pt x="347726" y="448055"/>
                  <a:pt x="224028" y="448055"/>
                </a:cubicBezTo>
                <a:cubicBezTo>
                  <a:pt x="100330" y="448055"/>
                  <a:pt x="0" y="347725"/>
                  <a:pt x="0" y="224027"/>
                </a:cubicBezTo>
              </a:path>
            </a:pathLst>
          </a:custGeom>
          <a:solidFill>
            <a:srgbClr val="6B67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3909059" y="3934967"/>
            <a:ext cx="2081784" cy="701040"/>
          </a:xfrm>
          <a:custGeom>
            <a:avLst/>
            <a:gdLst>
              <a:gd name="connsiteX0" fmla="*/ 0 w 2081784"/>
              <a:gd name="connsiteY0" fmla="*/ 701040 h 701040"/>
              <a:gd name="connsiteX1" fmla="*/ 2081784 w 2081784"/>
              <a:gd name="connsiteY1" fmla="*/ 701040 h 701040"/>
              <a:gd name="connsiteX2" fmla="*/ 2081784 w 2081784"/>
              <a:gd name="connsiteY2" fmla="*/ 0 h 701040"/>
              <a:gd name="connsiteX3" fmla="*/ 0 w 2081784"/>
              <a:gd name="connsiteY3" fmla="*/ 0 h 701040"/>
              <a:gd name="connsiteX4" fmla="*/ 0 w 2081784"/>
              <a:gd name="connsiteY4" fmla="*/ 701040 h 701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1784" h="701040">
                <a:moveTo>
                  <a:pt x="0" y="701040"/>
                </a:moveTo>
                <a:lnTo>
                  <a:pt x="2081784" y="701040"/>
                </a:lnTo>
                <a:lnTo>
                  <a:pt x="2081784" y="0"/>
                </a:lnTo>
                <a:lnTo>
                  <a:pt x="0" y="0"/>
                </a:lnTo>
                <a:lnTo>
                  <a:pt x="0" y="701040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6630923" y="2555748"/>
            <a:ext cx="3582923" cy="158495"/>
          </a:xfrm>
          <a:custGeom>
            <a:avLst/>
            <a:gdLst>
              <a:gd name="connsiteX0" fmla="*/ 0 w 3582923"/>
              <a:gd name="connsiteY0" fmla="*/ 158495 h 158495"/>
              <a:gd name="connsiteX1" fmla="*/ 3582923 w 3582923"/>
              <a:gd name="connsiteY1" fmla="*/ 158495 h 158495"/>
              <a:gd name="connsiteX2" fmla="*/ 3582923 w 3582923"/>
              <a:gd name="connsiteY2" fmla="*/ 0 h 158495"/>
              <a:gd name="connsiteX3" fmla="*/ 0 w 3582923"/>
              <a:gd name="connsiteY3" fmla="*/ 0 h 158495"/>
              <a:gd name="connsiteX4" fmla="*/ 0 w 3582923"/>
              <a:gd name="connsiteY4" fmla="*/ 158495 h 158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582923" h="158495">
                <a:moveTo>
                  <a:pt x="0" y="158495"/>
                </a:moveTo>
                <a:lnTo>
                  <a:pt x="3582923" y="158495"/>
                </a:lnTo>
                <a:lnTo>
                  <a:pt x="3582923" y="0"/>
                </a:lnTo>
                <a:lnTo>
                  <a:pt x="0" y="0"/>
                </a:lnTo>
                <a:lnTo>
                  <a:pt x="0" y="158495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8871204" y="2555748"/>
            <a:ext cx="2322576" cy="158495"/>
          </a:xfrm>
          <a:custGeom>
            <a:avLst/>
            <a:gdLst>
              <a:gd name="connsiteX0" fmla="*/ 0 w 2322576"/>
              <a:gd name="connsiteY0" fmla="*/ 158495 h 158495"/>
              <a:gd name="connsiteX1" fmla="*/ 2322576 w 2322576"/>
              <a:gd name="connsiteY1" fmla="*/ 158495 h 158495"/>
              <a:gd name="connsiteX2" fmla="*/ 2322576 w 2322576"/>
              <a:gd name="connsiteY2" fmla="*/ 0 h 158495"/>
              <a:gd name="connsiteX3" fmla="*/ 0 w 2322576"/>
              <a:gd name="connsiteY3" fmla="*/ 0 h 158495"/>
              <a:gd name="connsiteX4" fmla="*/ 0 w 2322576"/>
              <a:gd name="connsiteY4" fmla="*/ 158495 h 158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322576" h="158495">
                <a:moveTo>
                  <a:pt x="0" y="158495"/>
                </a:moveTo>
                <a:lnTo>
                  <a:pt x="2322576" y="158495"/>
                </a:lnTo>
                <a:lnTo>
                  <a:pt x="2322576" y="0"/>
                </a:lnTo>
                <a:lnTo>
                  <a:pt x="0" y="0"/>
                </a:lnTo>
                <a:lnTo>
                  <a:pt x="0" y="158495"/>
                </a:lnTo>
              </a:path>
            </a:pathLst>
          </a:custGeom>
          <a:solidFill>
            <a:srgbClr val="6B67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7179564" y="2642616"/>
            <a:ext cx="486156" cy="304800"/>
          </a:xfrm>
          <a:custGeom>
            <a:avLst/>
            <a:gdLst>
              <a:gd name="connsiteX0" fmla="*/ 0 w 486156"/>
              <a:gd name="connsiteY0" fmla="*/ 0 h 304800"/>
              <a:gd name="connsiteX1" fmla="*/ 243078 w 486156"/>
              <a:gd name="connsiteY1" fmla="*/ 304800 h 304800"/>
              <a:gd name="connsiteX2" fmla="*/ 486155 w 486156"/>
              <a:gd name="connsiteY2" fmla="*/ 0 h 304800"/>
              <a:gd name="connsiteX3" fmla="*/ 0 w 486156"/>
              <a:gd name="connsiteY3" fmla="*/ 0 h 304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6156" h="304800">
                <a:moveTo>
                  <a:pt x="0" y="0"/>
                </a:moveTo>
                <a:lnTo>
                  <a:pt x="243078" y="304800"/>
                </a:lnTo>
                <a:lnTo>
                  <a:pt x="486155" y="0"/>
                </a:lnTo>
                <a:lnTo>
                  <a:pt x="0" y="0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0143743" y="2653283"/>
            <a:ext cx="483108" cy="306323"/>
          </a:xfrm>
          <a:custGeom>
            <a:avLst/>
            <a:gdLst>
              <a:gd name="connsiteX0" fmla="*/ 0 w 483108"/>
              <a:gd name="connsiteY0" fmla="*/ 0 h 306323"/>
              <a:gd name="connsiteX1" fmla="*/ 241554 w 483108"/>
              <a:gd name="connsiteY1" fmla="*/ 306323 h 306323"/>
              <a:gd name="connsiteX2" fmla="*/ 483108 w 483108"/>
              <a:gd name="connsiteY2" fmla="*/ 0 h 306323"/>
              <a:gd name="connsiteX3" fmla="*/ 0 w 483108"/>
              <a:gd name="connsiteY3" fmla="*/ 0 h 3063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483108" h="306323">
                <a:moveTo>
                  <a:pt x="0" y="0"/>
                </a:moveTo>
                <a:lnTo>
                  <a:pt x="241554" y="306323"/>
                </a:lnTo>
                <a:lnTo>
                  <a:pt x="483108" y="0"/>
                </a:lnTo>
                <a:lnTo>
                  <a:pt x="0" y="0"/>
                </a:lnTo>
              </a:path>
            </a:pathLst>
          </a:custGeom>
          <a:solidFill>
            <a:srgbClr val="6B67CC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146800" cy="66802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2500" y="2032000"/>
            <a:ext cx="241300" cy="2413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4711700"/>
            <a:ext cx="952500" cy="9398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12100" y="4660900"/>
            <a:ext cx="977900" cy="9398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4711700"/>
            <a:ext cx="965200" cy="927100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4300" y="2044700"/>
            <a:ext cx="254000" cy="2286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375900" y="4699000"/>
            <a:ext cx="939800" cy="9144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9100" y="355600"/>
            <a:ext cx="11353800" cy="613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803400" y="673100"/>
            <a:ext cx="1574800" cy="50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  <a:p>
            <a:pPr>
              <a:lnSpc>
                <a:spcPts val="1900"/>
              </a:lnSpc>
            </a:pP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小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红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书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）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6807200" y="3136900"/>
            <a:ext cx="1955800" cy="863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76200" algn="l"/>
              </a:tabLst>
            </a:pPr>
            <a:r>
              <a:rPr lang="en-US" altLang="zh-CN" sz="140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选择时尚生活、搞笑类等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sz="140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红人KOL进行线上传播，</a:t>
            </a:r>
          </a:p>
          <a:p>
            <a:pPr>
              <a:lnSpc>
                <a:spcPts val="2500"/>
              </a:lnSpc>
              <a:tabLst>
                <a:tab pos="76200" algn="l"/>
              </a:tabLst>
            </a:pPr>
            <a:r>
              <a:rPr lang="en-US" altLang="zh-CN" dirty="0"/>
              <a:t>	</a:t>
            </a:r>
            <a:r>
              <a:rPr lang="en-US" altLang="zh-CN" sz="140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有效为站内活动引流。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9258300" y="3187700"/>
            <a:ext cx="1778000" cy="596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  <a:tabLst>
                <a:tab pos="88900" algn="l"/>
              </a:tabLst>
            </a:pP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预计曝光：百万次以上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费用投入预估：40w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886700" y="4375403"/>
            <a:ext cx="545591" cy="452628"/>
          </a:xfrm>
          <a:custGeom>
            <a:avLst/>
            <a:gdLst>
              <a:gd name="connsiteX0" fmla="*/ 0 w 545591"/>
              <a:gd name="connsiteY0" fmla="*/ 0 h 452628"/>
              <a:gd name="connsiteX1" fmla="*/ 272795 w 545591"/>
              <a:gd name="connsiteY1" fmla="*/ 0 h 452628"/>
              <a:gd name="connsiteX2" fmla="*/ 545592 w 545591"/>
              <a:gd name="connsiteY2" fmla="*/ 226314 h 452628"/>
              <a:gd name="connsiteX3" fmla="*/ 272795 w 545591"/>
              <a:gd name="connsiteY3" fmla="*/ 452628 h 452628"/>
              <a:gd name="connsiteX4" fmla="*/ 0 w 545591"/>
              <a:gd name="connsiteY4" fmla="*/ 452628 h 452628"/>
              <a:gd name="connsiteX5" fmla="*/ 0 w 545591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45591" h="452628">
                <a:moveTo>
                  <a:pt x="0" y="0"/>
                </a:moveTo>
                <a:lnTo>
                  <a:pt x="272795" y="0"/>
                </a:lnTo>
                <a:cubicBezTo>
                  <a:pt x="423418" y="0"/>
                  <a:pt x="545592" y="101346"/>
                  <a:pt x="545592" y="226314"/>
                </a:cubicBezTo>
                <a:cubicBezTo>
                  <a:pt x="545592" y="351282"/>
                  <a:pt x="423418" y="452628"/>
                  <a:pt x="272795" y="452628"/>
                </a:cubicBezTo>
                <a:lnTo>
                  <a:pt x="0" y="452628"/>
                </a:lnTo>
                <a:lnTo>
                  <a:pt x="0" y="0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269235" y="4375403"/>
            <a:ext cx="5617464" cy="452628"/>
          </a:xfrm>
          <a:custGeom>
            <a:avLst/>
            <a:gdLst>
              <a:gd name="connsiteX0" fmla="*/ 0 w 5617464"/>
              <a:gd name="connsiteY0" fmla="*/ 452628 h 452628"/>
              <a:gd name="connsiteX1" fmla="*/ 5617464 w 5617464"/>
              <a:gd name="connsiteY1" fmla="*/ 452628 h 452628"/>
              <a:gd name="connsiteX2" fmla="*/ 5617464 w 5617464"/>
              <a:gd name="connsiteY2" fmla="*/ 0 h 452628"/>
              <a:gd name="connsiteX3" fmla="*/ 0 w 5617464"/>
              <a:gd name="connsiteY3" fmla="*/ 0 h 452628"/>
              <a:gd name="connsiteX4" fmla="*/ 0 w 5617464"/>
              <a:gd name="connsiteY4" fmla="*/ 452628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5617464" h="452628">
                <a:moveTo>
                  <a:pt x="0" y="452628"/>
                </a:moveTo>
                <a:lnTo>
                  <a:pt x="5617464" y="452628"/>
                </a:lnTo>
                <a:lnTo>
                  <a:pt x="5617464" y="0"/>
                </a:lnTo>
                <a:lnTo>
                  <a:pt x="0" y="0"/>
                </a:lnTo>
                <a:lnTo>
                  <a:pt x="0" y="452628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1723644" y="4375403"/>
            <a:ext cx="545591" cy="452628"/>
          </a:xfrm>
          <a:custGeom>
            <a:avLst/>
            <a:gdLst>
              <a:gd name="connsiteX0" fmla="*/ 545591 w 545591"/>
              <a:gd name="connsiteY0" fmla="*/ 0 h 452628"/>
              <a:gd name="connsiteX1" fmla="*/ 272795 w 545591"/>
              <a:gd name="connsiteY1" fmla="*/ 0 h 452628"/>
              <a:gd name="connsiteX2" fmla="*/ 0 w 545591"/>
              <a:gd name="connsiteY2" fmla="*/ 226314 h 452628"/>
              <a:gd name="connsiteX3" fmla="*/ 272795 w 545591"/>
              <a:gd name="connsiteY3" fmla="*/ 452628 h 452628"/>
              <a:gd name="connsiteX4" fmla="*/ 545591 w 545591"/>
              <a:gd name="connsiteY4" fmla="*/ 452628 h 452628"/>
              <a:gd name="connsiteX5" fmla="*/ 545591 w 545591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545591" h="452628">
                <a:moveTo>
                  <a:pt x="545591" y="0"/>
                </a:moveTo>
                <a:lnTo>
                  <a:pt x="272795" y="0"/>
                </a:lnTo>
                <a:cubicBezTo>
                  <a:pt x="122173" y="0"/>
                  <a:pt x="0" y="101346"/>
                  <a:pt x="0" y="226314"/>
                </a:cubicBezTo>
                <a:cubicBezTo>
                  <a:pt x="0" y="351282"/>
                  <a:pt x="122173" y="452628"/>
                  <a:pt x="272795" y="452628"/>
                </a:cubicBezTo>
                <a:lnTo>
                  <a:pt x="545591" y="452628"/>
                </a:lnTo>
                <a:lnTo>
                  <a:pt x="545591" y="0"/>
                </a:lnTo>
              </a:path>
            </a:pathLst>
          </a:custGeom>
          <a:solidFill>
            <a:srgbClr val="FFC7C7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650991" y="4375403"/>
            <a:ext cx="358140" cy="452628"/>
          </a:xfrm>
          <a:custGeom>
            <a:avLst/>
            <a:gdLst>
              <a:gd name="connsiteX0" fmla="*/ 0 w 358140"/>
              <a:gd name="connsiteY0" fmla="*/ 0 h 452628"/>
              <a:gd name="connsiteX1" fmla="*/ 179070 w 358140"/>
              <a:gd name="connsiteY1" fmla="*/ 0 h 452628"/>
              <a:gd name="connsiteX2" fmla="*/ 358140 w 358140"/>
              <a:gd name="connsiteY2" fmla="*/ 226314 h 452628"/>
              <a:gd name="connsiteX3" fmla="*/ 179070 w 358140"/>
              <a:gd name="connsiteY3" fmla="*/ 452628 h 452628"/>
              <a:gd name="connsiteX4" fmla="*/ 0 w 358140"/>
              <a:gd name="connsiteY4" fmla="*/ 452628 h 452628"/>
              <a:gd name="connsiteX5" fmla="*/ 0 w 358140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58140" h="452628">
                <a:moveTo>
                  <a:pt x="0" y="0"/>
                </a:moveTo>
                <a:lnTo>
                  <a:pt x="179070" y="0"/>
                </a:lnTo>
                <a:cubicBezTo>
                  <a:pt x="278003" y="0"/>
                  <a:pt x="358140" y="101346"/>
                  <a:pt x="358140" y="226314"/>
                </a:cubicBezTo>
                <a:cubicBezTo>
                  <a:pt x="358140" y="351282"/>
                  <a:pt x="278003" y="452628"/>
                  <a:pt x="179070" y="452628"/>
                </a:cubicBezTo>
                <a:lnTo>
                  <a:pt x="0" y="452628"/>
                </a:lnTo>
                <a:lnTo>
                  <a:pt x="0" y="0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1958339" y="4375403"/>
            <a:ext cx="3692652" cy="452628"/>
          </a:xfrm>
          <a:custGeom>
            <a:avLst/>
            <a:gdLst>
              <a:gd name="connsiteX0" fmla="*/ 0 w 3692652"/>
              <a:gd name="connsiteY0" fmla="*/ 452628 h 452628"/>
              <a:gd name="connsiteX1" fmla="*/ 3692651 w 3692652"/>
              <a:gd name="connsiteY1" fmla="*/ 452628 h 452628"/>
              <a:gd name="connsiteX2" fmla="*/ 3692651 w 3692652"/>
              <a:gd name="connsiteY2" fmla="*/ 0 h 452628"/>
              <a:gd name="connsiteX3" fmla="*/ 0 w 3692652"/>
              <a:gd name="connsiteY3" fmla="*/ 0 h 452628"/>
              <a:gd name="connsiteX4" fmla="*/ 0 w 3692652"/>
              <a:gd name="connsiteY4" fmla="*/ 452628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3692652" h="452628">
                <a:moveTo>
                  <a:pt x="0" y="452628"/>
                </a:moveTo>
                <a:lnTo>
                  <a:pt x="3692651" y="452628"/>
                </a:lnTo>
                <a:lnTo>
                  <a:pt x="3692651" y="0"/>
                </a:lnTo>
                <a:lnTo>
                  <a:pt x="0" y="0"/>
                </a:lnTo>
                <a:lnTo>
                  <a:pt x="0" y="452628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1600200" y="4375403"/>
            <a:ext cx="358140" cy="452628"/>
          </a:xfrm>
          <a:custGeom>
            <a:avLst/>
            <a:gdLst>
              <a:gd name="connsiteX0" fmla="*/ 358139 w 358140"/>
              <a:gd name="connsiteY0" fmla="*/ 0 h 452628"/>
              <a:gd name="connsiteX1" fmla="*/ 179070 w 358140"/>
              <a:gd name="connsiteY1" fmla="*/ 0 h 452628"/>
              <a:gd name="connsiteX2" fmla="*/ 0 w 358140"/>
              <a:gd name="connsiteY2" fmla="*/ 226314 h 452628"/>
              <a:gd name="connsiteX3" fmla="*/ 179070 w 358140"/>
              <a:gd name="connsiteY3" fmla="*/ 452628 h 452628"/>
              <a:gd name="connsiteX4" fmla="*/ 358139 w 358140"/>
              <a:gd name="connsiteY4" fmla="*/ 452628 h 452628"/>
              <a:gd name="connsiteX5" fmla="*/ 358139 w 358140"/>
              <a:gd name="connsiteY5" fmla="*/ 0 h 4526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</a:cxnLst>
            <a:rect l="l" t="t" r="r" b="b"/>
            <a:pathLst>
              <a:path w="358140" h="452628">
                <a:moveTo>
                  <a:pt x="358139" y="0"/>
                </a:moveTo>
                <a:lnTo>
                  <a:pt x="179070" y="0"/>
                </a:lnTo>
                <a:cubicBezTo>
                  <a:pt x="80136" y="0"/>
                  <a:pt x="0" y="101346"/>
                  <a:pt x="0" y="226314"/>
                </a:cubicBezTo>
                <a:cubicBezTo>
                  <a:pt x="0" y="351282"/>
                  <a:pt x="80136" y="452628"/>
                  <a:pt x="179070" y="452628"/>
                </a:cubicBezTo>
                <a:lnTo>
                  <a:pt x="358139" y="452628"/>
                </a:lnTo>
                <a:lnTo>
                  <a:pt x="358139" y="0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1458213" y="3497326"/>
            <a:ext cx="18796" cy="358902"/>
          </a:xfrm>
          <a:custGeom>
            <a:avLst/>
            <a:gdLst>
              <a:gd name="connsiteX0" fmla="*/ 6350 w 18796"/>
              <a:gd name="connsiteY0" fmla="*/ 6350 h 358902"/>
              <a:gd name="connsiteX1" fmla="*/ 6350 w 18796"/>
              <a:gd name="connsiteY1" fmla="*/ 352552 h 358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96" h="358902">
                <a:moveTo>
                  <a:pt x="6350" y="6350"/>
                </a:moveTo>
                <a:lnTo>
                  <a:pt x="6350" y="352552"/>
                </a:lnTo>
              </a:path>
            </a:pathLst>
          </a:custGeom>
          <a:ln w="12700">
            <a:solidFill>
              <a:srgbClr val="A3A2B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1458213" y="3843273"/>
            <a:ext cx="4830064" cy="18796"/>
          </a:xfrm>
          <a:custGeom>
            <a:avLst/>
            <a:gdLst>
              <a:gd name="connsiteX0" fmla="*/ 6350 w 4830064"/>
              <a:gd name="connsiteY0" fmla="*/ 6350 h 18796"/>
              <a:gd name="connsiteX1" fmla="*/ 4823714 w 4830064"/>
              <a:gd name="connsiteY1" fmla="*/ 6350 h 1879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30064" h="18796">
                <a:moveTo>
                  <a:pt x="6350" y="6350"/>
                </a:moveTo>
                <a:lnTo>
                  <a:pt x="4823714" y="6350"/>
                </a:lnTo>
              </a:path>
            </a:pathLst>
          </a:custGeom>
          <a:ln w="12700">
            <a:solidFill>
              <a:srgbClr val="76717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9092183" y="4111752"/>
            <a:ext cx="2011680" cy="1028700"/>
          </a:xfrm>
          <a:custGeom>
            <a:avLst/>
            <a:gdLst>
              <a:gd name="connsiteX0" fmla="*/ 0 w 2011680"/>
              <a:gd name="connsiteY0" fmla="*/ 1028700 h 1028700"/>
              <a:gd name="connsiteX1" fmla="*/ 2011680 w 2011680"/>
              <a:gd name="connsiteY1" fmla="*/ 1028700 h 1028700"/>
              <a:gd name="connsiteX2" fmla="*/ 2011680 w 2011680"/>
              <a:gd name="connsiteY2" fmla="*/ 0 h 1028700"/>
              <a:gd name="connsiteX3" fmla="*/ 0 w 2011680"/>
              <a:gd name="connsiteY3" fmla="*/ 204215 h 1028700"/>
              <a:gd name="connsiteX4" fmla="*/ 0 w 2011680"/>
              <a:gd name="connsiteY4" fmla="*/ 1028700 h 10287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11680" h="1028700">
                <a:moveTo>
                  <a:pt x="0" y="1028700"/>
                </a:moveTo>
                <a:lnTo>
                  <a:pt x="2011680" y="1028700"/>
                </a:lnTo>
                <a:lnTo>
                  <a:pt x="2011680" y="0"/>
                </a:lnTo>
                <a:lnTo>
                  <a:pt x="0" y="204215"/>
                </a:lnTo>
                <a:lnTo>
                  <a:pt x="0" y="1028700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108700" cy="66802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05900" y="4127500"/>
            <a:ext cx="2120900" cy="1092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51000" y="609600"/>
            <a:ext cx="7594600" cy="281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38100" algn="l"/>
                <a:tab pos="88900" algn="l"/>
              </a:tabLst>
            </a:pPr>
            <a:r>
              <a:rPr lang="en-US" altLang="zh-CN" dirty="0"/>
              <a:t>		</a:t>
            </a: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000"/>
              </a:lnSpc>
              <a:tabLst>
                <a:tab pos="38100" algn="l"/>
                <a:tab pos="88900" algn="l"/>
              </a:tabLst>
            </a:pPr>
            <a:r>
              <a:rPr lang="en-US" altLang="zh-CN" dirty="0"/>
              <a:t>	</a:t>
            </a:r>
            <a:r>
              <a:rPr lang="en-US" altLang="zh-CN" sz="24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今日头条旗下平台信息流广告/kol视频投放，为站内引流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5100"/>
              </a:lnSpc>
              <a:tabLst>
                <a:tab pos="38100" algn="l"/>
                <a:tab pos="88900" algn="l"/>
              </a:tabLst>
            </a:pP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《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S-body，青春暑期欢乐购》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5143500" y="4445000"/>
            <a:ext cx="495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70%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9664700" y="4343400"/>
            <a:ext cx="10033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zh-CN" sz="39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媒体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1866900" y="5080000"/>
            <a:ext cx="2832100" cy="444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多个APP平台同步推荐，抖音、火山</a:t>
            </a:r>
          </a:p>
          <a:p>
            <a:pPr>
              <a:lnSpc>
                <a:spcPts val="16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等露出活动信息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994400" y="5067300"/>
            <a:ext cx="2133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信息流等其他形式广告投放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90727" y="381000"/>
            <a:ext cx="11210543" cy="6010655"/>
          </a:xfrm>
          <a:custGeom>
            <a:avLst/>
            <a:gdLst>
              <a:gd name="connsiteX0" fmla="*/ 0 w 11210543"/>
              <a:gd name="connsiteY0" fmla="*/ 6010655 h 6010655"/>
              <a:gd name="connsiteX1" fmla="*/ 11210543 w 11210543"/>
              <a:gd name="connsiteY1" fmla="*/ 6010655 h 6010655"/>
              <a:gd name="connsiteX2" fmla="*/ 11210543 w 11210543"/>
              <a:gd name="connsiteY2" fmla="*/ 0 h 6010655"/>
              <a:gd name="connsiteX3" fmla="*/ 0 w 11210543"/>
              <a:gd name="connsiteY3" fmla="*/ 0 h 6010655"/>
              <a:gd name="connsiteX4" fmla="*/ 0 w 11210543"/>
              <a:gd name="connsiteY4" fmla="*/ 6010655 h 6010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10543" h="6010655">
                <a:moveTo>
                  <a:pt x="0" y="6010655"/>
                </a:moveTo>
                <a:lnTo>
                  <a:pt x="11210543" y="6010655"/>
                </a:lnTo>
                <a:lnTo>
                  <a:pt x="11210543" y="0"/>
                </a:lnTo>
                <a:lnTo>
                  <a:pt x="0" y="0"/>
                </a:lnTo>
                <a:lnTo>
                  <a:pt x="0" y="6010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7170419" y="2820923"/>
            <a:ext cx="1022604" cy="307848"/>
          </a:xfrm>
          <a:custGeom>
            <a:avLst/>
            <a:gdLst>
              <a:gd name="connsiteX0" fmla="*/ 0 w 1022604"/>
              <a:gd name="connsiteY0" fmla="*/ 307848 h 307848"/>
              <a:gd name="connsiteX1" fmla="*/ 1022604 w 1022604"/>
              <a:gd name="connsiteY1" fmla="*/ 307848 h 307848"/>
              <a:gd name="connsiteX2" fmla="*/ 1022604 w 1022604"/>
              <a:gd name="connsiteY2" fmla="*/ 0 h 307848"/>
              <a:gd name="connsiteX3" fmla="*/ 0 w 1022604"/>
              <a:gd name="connsiteY3" fmla="*/ 0 h 307848"/>
              <a:gd name="connsiteX4" fmla="*/ 0 w 1022604"/>
              <a:gd name="connsiteY4" fmla="*/ 307848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22604" h="307848">
                <a:moveTo>
                  <a:pt x="0" y="307848"/>
                </a:moveTo>
                <a:lnTo>
                  <a:pt x="1022604" y="307848"/>
                </a:lnTo>
                <a:lnTo>
                  <a:pt x="1022604" y="0"/>
                </a:lnTo>
                <a:lnTo>
                  <a:pt x="0" y="0"/>
                </a:lnTo>
                <a:lnTo>
                  <a:pt x="0" y="307848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8391143" y="2820923"/>
            <a:ext cx="1200912" cy="307848"/>
          </a:xfrm>
          <a:custGeom>
            <a:avLst/>
            <a:gdLst>
              <a:gd name="connsiteX0" fmla="*/ 0 w 1200912"/>
              <a:gd name="connsiteY0" fmla="*/ 307848 h 307848"/>
              <a:gd name="connsiteX1" fmla="*/ 1200912 w 1200912"/>
              <a:gd name="connsiteY1" fmla="*/ 307848 h 307848"/>
              <a:gd name="connsiteX2" fmla="*/ 1200912 w 1200912"/>
              <a:gd name="connsiteY2" fmla="*/ 0 h 307848"/>
              <a:gd name="connsiteX3" fmla="*/ 0 w 1200912"/>
              <a:gd name="connsiteY3" fmla="*/ 0 h 307848"/>
              <a:gd name="connsiteX4" fmla="*/ 0 w 1200912"/>
              <a:gd name="connsiteY4" fmla="*/ 307848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00912" h="307848">
                <a:moveTo>
                  <a:pt x="0" y="307848"/>
                </a:moveTo>
                <a:lnTo>
                  <a:pt x="1200912" y="307848"/>
                </a:lnTo>
                <a:lnTo>
                  <a:pt x="1200912" y="0"/>
                </a:lnTo>
                <a:lnTo>
                  <a:pt x="0" y="0"/>
                </a:lnTo>
                <a:lnTo>
                  <a:pt x="0" y="307848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805416" y="2822448"/>
            <a:ext cx="1339595" cy="307848"/>
          </a:xfrm>
          <a:custGeom>
            <a:avLst/>
            <a:gdLst>
              <a:gd name="connsiteX0" fmla="*/ 0 w 1339595"/>
              <a:gd name="connsiteY0" fmla="*/ 307847 h 307848"/>
              <a:gd name="connsiteX1" fmla="*/ 1339595 w 1339595"/>
              <a:gd name="connsiteY1" fmla="*/ 307847 h 307848"/>
              <a:gd name="connsiteX2" fmla="*/ 1339595 w 1339595"/>
              <a:gd name="connsiteY2" fmla="*/ 0 h 307848"/>
              <a:gd name="connsiteX3" fmla="*/ 0 w 1339595"/>
              <a:gd name="connsiteY3" fmla="*/ 0 h 307848"/>
              <a:gd name="connsiteX4" fmla="*/ 0 w 1339595"/>
              <a:gd name="connsiteY4" fmla="*/ 307847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39595" h="307848">
                <a:moveTo>
                  <a:pt x="0" y="307847"/>
                </a:moveTo>
                <a:lnTo>
                  <a:pt x="1339595" y="307847"/>
                </a:lnTo>
                <a:lnTo>
                  <a:pt x="1339595" y="0"/>
                </a:lnTo>
                <a:lnTo>
                  <a:pt x="0" y="0"/>
                </a:lnTo>
                <a:lnTo>
                  <a:pt x="0" y="307847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4244340" y="4062984"/>
            <a:ext cx="2083307" cy="701040"/>
          </a:xfrm>
          <a:custGeom>
            <a:avLst/>
            <a:gdLst>
              <a:gd name="connsiteX0" fmla="*/ 0 w 2083307"/>
              <a:gd name="connsiteY0" fmla="*/ 701039 h 701040"/>
              <a:gd name="connsiteX1" fmla="*/ 2083307 w 2083307"/>
              <a:gd name="connsiteY1" fmla="*/ 701039 h 701040"/>
              <a:gd name="connsiteX2" fmla="*/ 2083307 w 2083307"/>
              <a:gd name="connsiteY2" fmla="*/ 0 h 701040"/>
              <a:gd name="connsiteX3" fmla="*/ 0 w 2083307"/>
              <a:gd name="connsiteY3" fmla="*/ 0 h 701040"/>
              <a:gd name="connsiteX4" fmla="*/ 0 w 2083307"/>
              <a:gd name="connsiteY4" fmla="*/ 701039 h 7010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3307" h="701040">
                <a:moveTo>
                  <a:pt x="0" y="701039"/>
                </a:moveTo>
                <a:lnTo>
                  <a:pt x="2083307" y="701039"/>
                </a:lnTo>
                <a:lnTo>
                  <a:pt x="2083307" y="0"/>
                </a:lnTo>
                <a:lnTo>
                  <a:pt x="0" y="0"/>
                </a:lnTo>
                <a:lnTo>
                  <a:pt x="0" y="701039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248400" y="2820923"/>
            <a:ext cx="731519" cy="307848"/>
          </a:xfrm>
          <a:custGeom>
            <a:avLst/>
            <a:gdLst>
              <a:gd name="connsiteX0" fmla="*/ 0 w 731519"/>
              <a:gd name="connsiteY0" fmla="*/ 307848 h 307848"/>
              <a:gd name="connsiteX1" fmla="*/ 731519 w 731519"/>
              <a:gd name="connsiteY1" fmla="*/ 307848 h 307848"/>
              <a:gd name="connsiteX2" fmla="*/ 731519 w 731519"/>
              <a:gd name="connsiteY2" fmla="*/ 0 h 307848"/>
              <a:gd name="connsiteX3" fmla="*/ 0 w 731519"/>
              <a:gd name="connsiteY3" fmla="*/ 0 h 307848"/>
              <a:gd name="connsiteX4" fmla="*/ 0 w 731519"/>
              <a:gd name="connsiteY4" fmla="*/ 307848 h 3078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1519" h="307848">
                <a:moveTo>
                  <a:pt x="0" y="307848"/>
                </a:moveTo>
                <a:lnTo>
                  <a:pt x="731519" y="307848"/>
                </a:lnTo>
                <a:lnTo>
                  <a:pt x="731519" y="0"/>
                </a:lnTo>
                <a:lnTo>
                  <a:pt x="0" y="0"/>
                </a:lnTo>
                <a:lnTo>
                  <a:pt x="0" y="307848"/>
                </a:lnTo>
              </a:path>
            </a:pathLst>
          </a:custGeom>
          <a:solidFill>
            <a:srgbClr val="FFC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862583" y="786383"/>
            <a:ext cx="810767" cy="48768"/>
          </a:xfrm>
          <a:custGeom>
            <a:avLst/>
            <a:gdLst>
              <a:gd name="connsiteX0" fmla="*/ 0 w 810767"/>
              <a:gd name="connsiteY0" fmla="*/ 24384 h 48768"/>
              <a:gd name="connsiteX1" fmla="*/ 810767 w 810767"/>
              <a:gd name="connsiteY1" fmla="*/ 24384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7" h="48768">
                <a:moveTo>
                  <a:pt x="0" y="24384"/>
                </a:moveTo>
                <a:lnTo>
                  <a:pt x="810767" y="24384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197600" cy="66802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5900" y="1689100"/>
            <a:ext cx="787400" cy="7874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8100" y="1689100"/>
            <a:ext cx="800100" cy="787400"/>
          </a:xfrm>
          <a:prstGeom prst="rect">
            <a:avLst/>
          </a:prstGeom>
          <a:noFill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51900" y="1689100"/>
            <a:ext cx="787400" cy="787400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982200" y="1689100"/>
            <a:ext cx="901700" cy="78740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100" y="355600"/>
            <a:ext cx="11353800" cy="61341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315200" y="2857500"/>
            <a:ext cx="711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西瓜视频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8534400" y="2857500"/>
            <a:ext cx="8890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火山小视频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9931400" y="2857500"/>
            <a:ext cx="10541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今日头条App</a:t>
            </a:r>
          </a:p>
        </p:txBody>
      </p:sp>
      <p:sp>
        <p:nvSpPr>
          <p:cNvPr id="20" name="TextBox 1"/>
          <p:cNvSpPr txBox="1"/>
          <p:nvPr/>
        </p:nvSpPr>
        <p:spPr>
          <a:xfrm>
            <a:off x="6426200" y="2857500"/>
            <a:ext cx="3556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抖音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739900" y="533400"/>
            <a:ext cx="1727200" cy="660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152400" algn="l"/>
              </a:tabLst>
            </a:pPr>
            <a:r>
              <a:rPr lang="en-US" altLang="zh-CN" sz="1595" b="1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100"/>
              </a:lnSpc>
              <a:tabLst>
                <a:tab pos="152400" algn="l"/>
              </a:tabLst>
            </a:pPr>
            <a:r>
              <a:rPr lang="en-US" altLang="zh-CN" dirty="0"/>
              <a:t>	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（今日头条）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6794500" y="3886200"/>
            <a:ext cx="4521200" cy="227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dirty="0"/>
              <a:t>		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活动信息+海报在今日头条平台发布，</a:t>
            </a:r>
          </a:p>
          <a:p>
            <a:pPr>
              <a:lnSpc>
                <a:spcPts val="28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配合“618兑现理想生活”增加活动信息曝</a:t>
            </a:r>
          </a:p>
          <a:p>
            <a:pPr>
              <a:lnSpc>
                <a:spcPts val="28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光，抖音、火山kol投放，今日头条app信</a:t>
            </a:r>
          </a:p>
          <a:p>
            <a:pPr>
              <a:lnSpc>
                <a:spcPts val="28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dirty="0"/>
              <a:t>			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息流投放等为店铺导流。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dirty="0"/>
              <a:t>				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预计曝光：百万次以上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900"/>
              </a:lnSpc>
              <a:tabLst>
                <a:tab pos="50800" algn="l"/>
                <a:tab pos="368300" algn="l"/>
                <a:tab pos="787400" algn="l"/>
                <a:tab pos="2743200" algn="l"/>
                <a:tab pos="2832100" algn="l"/>
              </a:tabLst>
            </a:pPr>
            <a:r>
              <a:rPr lang="en-US" altLang="zh-CN" dirty="0"/>
              <a:t>					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费用投入预估：10w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90727" y="381000"/>
            <a:ext cx="11210543" cy="6010655"/>
          </a:xfrm>
          <a:custGeom>
            <a:avLst/>
            <a:gdLst>
              <a:gd name="connsiteX0" fmla="*/ 0 w 11210543"/>
              <a:gd name="connsiteY0" fmla="*/ 6010655 h 6010655"/>
              <a:gd name="connsiteX1" fmla="*/ 11210543 w 11210543"/>
              <a:gd name="connsiteY1" fmla="*/ 6010655 h 6010655"/>
              <a:gd name="connsiteX2" fmla="*/ 11210543 w 11210543"/>
              <a:gd name="connsiteY2" fmla="*/ 0 h 6010655"/>
              <a:gd name="connsiteX3" fmla="*/ 0 w 11210543"/>
              <a:gd name="connsiteY3" fmla="*/ 0 h 6010655"/>
              <a:gd name="connsiteX4" fmla="*/ 0 w 11210543"/>
              <a:gd name="connsiteY4" fmla="*/ 6010655 h 6010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1210543" h="6010655">
                <a:moveTo>
                  <a:pt x="0" y="6010655"/>
                </a:moveTo>
                <a:lnTo>
                  <a:pt x="11210543" y="6010655"/>
                </a:lnTo>
                <a:lnTo>
                  <a:pt x="11210543" y="0"/>
                </a:lnTo>
                <a:lnTo>
                  <a:pt x="0" y="0"/>
                </a:lnTo>
                <a:lnTo>
                  <a:pt x="0" y="6010655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4470400" cy="66802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355600"/>
            <a:ext cx="11353800" cy="6134100"/>
          </a:xfrm>
          <a:prstGeom prst="rect">
            <a:avLst/>
          </a:prstGeom>
          <a:noFill/>
        </p:spPr>
      </p:pic>
      <p:graphicFrame>
        <p:nvGraphicFramePr>
          <p:cNvPr id="8" name="表格 4"/>
          <p:cNvGraphicFramePr>
            <a:graphicFrameLocks noGrp="1"/>
          </p:cNvGraphicFramePr>
          <p:nvPr/>
        </p:nvGraphicFramePr>
        <p:xfrm>
          <a:off x="2262251" y="2414270"/>
          <a:ext cx="7470900" cy="4790440"/>
        </p:xfrm>
        <a:graphic>
          <a:graphicData uri="http://schemas.openxmlformats.org/drawingml/2006/table">
            <a:tbl>
              <a:tblPr/>
              <a:tblGrid>
                <a:gridCol w="933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2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2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序号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mpd="sng">
                      <a:solidFill>
                        <a:srgbClr val="FFFFFF"/>
                      </a:solidFill>
                      <a:prstDash val="soli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mpd="sng">
                      <a:solidFill>
                        <a:srgbClr val="FFFFFF"/>
                      </a:solidFill>
                      <a:prstDash val="soli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类别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媒体名称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频道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mpd="sng">
                      <a:solidFill>
                        <a:srgbClr val="FFFFFF"/>
                      </a:solidFill>
                      <a:prstDash val="soli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rowSpan="15"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A类</a:t>
                      </a:r>
                      <a:endParaRPr lang="zh-CN" altLang="en-US" sz="700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搜狐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女人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凤凰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经济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3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新浪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行业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4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风尚中国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5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瑞丽网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6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太平洋时尚网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7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风尚中国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8</a:t>
                      </a:r>
                      <a:endParaRPr lang="zh-CN" altLang="en-US" sz="700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海报时尚</a:t>
                      </a:r>
                      <a:endParaRPr lang="zh-CN" altLang="en-US" sz="700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700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</a:t>
                      </a:r>
                      <a:endParaRPr lang="zh-CN" altLang="en-US" sz="700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9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中国时尚品牌网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消费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10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人民健康网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消费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11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风尚中国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新闻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12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风尚网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业界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13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维度女性网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行业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14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一点资讯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资讯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15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今日头条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生活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16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B类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 anchor="b"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爱美时尚网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资讯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17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摩登中国网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综合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18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魅力中国网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新闻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19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女人尚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新闻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20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嘉丽时尚网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时尚女性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21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风尚网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时尚女性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1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b="1" dirty="0">
                          <a:solidFill>
                            <a:srgbClr val="FFFFFF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22</a:t>
                      </a:r>
                      <a:endParaRPr lang="zh-CN" altLang="en-US" sz="695" b="1" dirty="0">
                        <a:solidFill>
                          <a:srgbClr val="FFFFFF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mpd="sng">
                      <a:solidFill>
                        <a:srgbClr val="FFFFFF"/>
                      </a:solidFill>
                      <a:prstDash val="solid"/>
                    </a:lnB>
                    <a:solidFill>
                      <a:srgbClr val="F957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伊秀女性网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695" dirty="0">
                          <a:solidFill>
                            <a:srgbClr val="000000"/>
                          </a:solidFill>
                          <a:latin typeface="微软雅黑" panose="020B0503020204020204" pitchFamily="18" charset="-122"/>
                          <a:cs typeface="微软雅黑" panose="020B0503020204020204" pitchFamily="18" charset="-122"/>
                        </a:rPr>
                        <a:t>时尚女性</a:t>
                      </a:r>
                      <a:endParaRPr lang="zh-CN" altLang="en-US" sz="695" dirty="0">
                        <a:solidFill>
                          <a:srgbClr val="000000"/>
                        </a:solidFill>
                        <a:latin typeface="微软雅黑" panose="020B0503020204020204" pitchFamily="18" charset="-122"/>
                        <a:cs typeface="微软雅黑" panose="020B0503020204020204" pitchFamily="18" charset="-122"/>
                      </a:endParaRPr>
                    </a:p>
                  </a:txBody>
                  <a:tcPr>
                    <a:lnL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39900" y="558800"/>
            <a:ext cx="8242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58800" algn="l"/>
              </a:tabLst>
            </a:pP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营销活动匹配</a:t>
            </a:r>
          </a:p>
          <a:p>
            <a:pPr>
              <a:lnSpc>
                <a:spcPts val="1900"/>
              </a:lnSpc>
              <a:tabLst>
                <a:tab pos="558800" algn="l"/>
              </a:tabLst>
            </a:pP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稿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1595" b="1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558800" algn="l"/>
              </a:tabLst>
            </a:pPr>
            <a:r>
              <a:rPr lang="en-US" altLang="zh-CN" dirty="0"/>
              <a:t>	</a:t>
            </a:r>
            <a:r>
              <a:rPr lang="en-US" altLang="zh-CN" sz="159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拟投放50家媒体，包括时尚、健康、资讯类门户网站等20家A类平台、30家B类平台。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330700" y="1866900"/>
            <a:ext cx="36195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000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(以下名单为暂定名单，以实际执行名单为准）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8826500" y="1917700"/>
            <a:ext cx="1600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预计曝光：近百万次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76400" y="520700"/>
            <a:ext cx="16637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传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播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效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果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6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191000" y="1358900"/>
            <a:ext cx="19812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对外总投入：</a:t>
            </a:r>
            <a:r>
              <a:rPr lang="en-US" altLang="zh-CN" sz="1800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300w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8851900" y="1358900"/>
            <a:ext cx="22987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预计总曝光：</a:t>
            </a:r>
            <a:r>
              <a:rPr lang="en-US" altLang="zh-CN" sz="1800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8000w+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705600" y="1358900"/>
            <a:ext cx="16129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实际投入：</a:t>
            </a:r>
            <a:r>
              <a:rPr lang="en-US" altLang="zh-CN" sz="1800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20w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108700" y="2832100"/>
            <a:ext cx="1765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明星+网红大流量</a:t>
            </a:r>
          </a:p>
          <a:p>
            <a:pPr>
              <a:lnSpc>
                <a:spcPts val="21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加持活动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97000" y="2908300"/>
            <a:ext cx="2819400" cy="2971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12192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跨界时尚圈</a:t>
            </a:r>
          </a:p>
          <a:p>
            <a:pPr>
              <a:lnSpc>
                <a:spcPts val="2100"/>
              </a:lnSpc>
              <a:tabLst>
                <a:tab pos="12192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全民主题狂欢节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  <a:tabLst>
                <a:tab pos="1219200" algn="l"/>
              </a:tabLst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产品组合多样化</a:t>
            </a:r>
          </a:p>
          <a:p>
            <a:pPr>
              <a:lnSpc>
                <a:spcPts val="2100"/>
              </a:lnSpc>
              <a:tabLst>
                <a:tab pos="1219200" algn="l"/>
              </a:tabLst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助力电商营销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886700" y="5118100"/>
            <a:ext cx="32004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线上+线下联动</a:t>
            </a:r>
          </a:p>
          <a:p>
            <a:pPr>
              <a:lnSpc>
                <a:spcPts val="21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杂志、社交平台、自媒体、网站</a:t>
            </a:r>
          </a:p>
          <a:p>
            <a:pPr>
              <a:lnSpc>
                <a:spcPts val="21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全域流量掀起传播旋风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84800" y="5245100"/>
            <a:ext cx="5613400" cy="1054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时尚健康——中国高端健康媒体第一品牌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700"/>
              </a:lnSpc>
            </a:pPr>
            <a:r>
              <a:rPr lang="en-US" altLang="zh-CN" sz="1405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自2009年起，《时尚健康》成功运营10年的女性健康瘦身整合项目，涵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D9D9D9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盖线上、社群、大型落地活动等多种选拔及传播渠道的知名赛事活动。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384300" y="5295900"/>
            <a:ext cx="2667000" cy="1028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时尚健康集团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300"/>
              </a:lnSpc>
              <a:tabLst>
                <a:tab pos="533400" algn="l"/>
              </a:tabLst>
            </a:pPr>
            <a:r>
              <a:rPr lang="en-US" altLang="zh-CN" sz="1405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国内第一本提供全方位心理及生理</a:t>
            </a:r>
          </a:p>
          <a:p>
            <a:pPr>
              <a:lnSpc>
                <a:spcPts val="2500"/>
              </a:lnSpc>
              <a:tabLst>
                <a:tab pos="533400" algn="l"/>
              </a:tabLst>
            </a:pPr>
            <a:r>
              <a:rPr lang="en-US" altLang="zh-CN" dirty="0"/>
              <a:t>	</a:t>
            </a:r>
            <a:r>
              <a:rPr lang="en-US" altLang="zh-CN" sz="1405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健康资讯的女性杂志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1971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26543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背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3124200" y="520700"/>
            <a:ext cx="190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景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00100" y="2222500"/>
            <a:ext cx="4051300" cy="222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zh-CN" sz="27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时尚健康#万人瘦身大赛#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2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以最时尚的运动方式、最科学的饮食建议、最</a:t>
            </a:r>
          </a:p>
          <a:p>
            <a:pPr>
              <a:lnSpc>
                <a:spcPts val="28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有效的燃脂方案、贴合碧生源电商做预热互动</a:t>
            </a:r>
          </a:p>
          <a:p>
            <a:pPr>
              <a:lnSpc>
                <a:spcPts val="28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和延展传播，线下与全网多平台高强度曝光，</a:t>
            </a:r>
          </a:p>
          <a:p>
            <a:pPr>
              <a:lnSpc>
                <a:spcPts val="28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为店铺引流。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769100" y="2197100"/>
            <a:ext cx="4216400" cy="2603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sz="2005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优势资源强强联合</a:t>
            </a:r>
            <a:r>
              <a:rPr lang="en-US" altLang="zh-CN" sz="20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005" b="1" dirty="0">
                <a:solidFill>
                  <a:srgbClr val="FFD966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内容丰富热点传播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8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dirty="0"/>
              <a:t>			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累积覆盖全国10万+热爱瘦身运动的女性参与</a:t>
            </a:r>
          </a:p>
          <a:p>
            <a:pPr>
              <a:lnSpc>
                <a:spcPts val="25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dirty="0"/>
              <a:t>	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丰厚的推广资源：明星、媒体、达人、健身机构、</a:t>
            </a:r>
          </a:p>
          <a:p>
            <a:pPr>
              <a:lnSpc>
                <a:spcPts val="25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dirty="0"/>
              <a:t>				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模特机构……全平台合作</a:t>
            </a:r>
          </a:p>
          <a:p>
            <a:pPr>
              <a:lnSpc>
                <a:spcPts val="25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dirty="0"/>
              <a:t>		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嫁接“千人比基尼”IP成为三亚市健康产业发展</a:t>
            </a:r>
          </a:p>
          <a:p>
            <a:pPr>
              <a:lnSpc>
                <a:spcPts val="2500"/>
              </a:lnSpc>
              <a:tabLst>
                <a:tab pos="139700" algn="l"/>
                <a:tab pos="177800" algn="l"/>
                <a:tab pos="266700" algn="l"/>
                <a:tab pos="1168400" algn="l"/>
                <a:tab pos="1485900" algn="l"/>
              </a:tabLst>
            </a:pPr>
            <a:r>
              <a:rPr lang="en-US" altLang="zh-CN" dirty="0"/>
              <a:t>					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的知名合作项目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43415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14400" y="4556759"/>
            <a:ext cx="769620" cy="1755648"/>
          </a:xfrm>
          <a:custGeom>
            <a:avLst/>
            <a:gdLst>
              <a:gd name="connsiteX0" fmla="*/ 0 w 769620"/>
              <a:gd name="connsiteY0" fmla="*/ 1755648 h 1755648"/>
              <a:gd name="connsiteX1" fmla="*/ 769620 w 769620"/>
              <a:gd name="connsiteY1" fmla="*/ 1755648 h 1755648"/>
              <a:gd name="connsiteX2" fmla="*/ 769620 w 769620"/>
              <a:gd name="connsiteY2" fmla="*/ 0 h 1755648"/>
              <a:gd name="connsiteX3" fmla="*/ 0 w 769620"/>
              <a:gd name="connsiteY3" fmla="*/ 0 h 1755648"/>
              <a:gd name="connsiteX4" fmla="*/ 0 w 769620"/>
              <a:gd name="connsiteY4" fmla="*/ 1755648 h 17556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69620" h="1755648">
                <a:moveTo>
                  <a:pt x="0" y="1755648"/>
                </a:moveTo>
                <a:lnTo>
                  <a:pt x="769620" y="1755648"/>
                </a:lnTo>
                <a:lnTo>
                  <a:pt x="769620" y="0"/>
                </a:lnTo>
                <a:lnTo>
                  <a:pt x="0" y="0"/>
                </a:lnTo>
                <a:lnTo>
                  <a:pt x="0" y="1755648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095500" y="4673600"/>
            <a:ext cx="22352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</a:pPr>
            <a:r>
              <a:rPr lang="en-US" altLang="zh-CN" sz="4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2197100" y="5651500"/>
            <a:ext cx="1435100" cy="21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Activity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Century" panose="02040604050505020304" pitchFamily="18" charset="0"/>
                <a:cs typeface="Century" panose="02040604050505020304" pitchFamily="18" charset="0"/>
              </a:rPr>
              <a:t>planning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0" y="3054095"/>
            <a:ext cx="12192000" cy="1034795"/>
          </a:xfrm>
          <a:custGeom>
            <a:avLst/>
            <a:gdLst>
              <a:gd name="connsiteX0" fmla="*/ 0 w 12192000"/>
              <a:gd name="connsiteY0" fmla="*/ 1034795 h 1034795"/>
              <a:gd name="connsiteX1" fmla="*/ 12191999 w 12192000"/>
              <a:gd name="connsiteY1" fmla="*/ 1034795 h 1034795"/>
              <a:gd name="connsiteX2" fmla="*/ 12191999 w 12192000"/>
              <a:gd name="connsiteY2" fmla="*/ 0 h 1034795"/>
              <a:gd name="connsiteX3" fmla="*/ 0 w 12192000"/>
              <a:gd name="connsiteY3" fmla="*/ 0 h 1034795"/>
              <a:gd name="connsiteX4" fmla="*/ 0 w 12192000"/>
              <a:gd name="connsiteY4" fmla="*/ 1034795 h 10347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1034795">
                <a:moveTo>
                  <a:pt x="0" y="1034795"/>
                </a:moveTo>
                <a:lnTo>
                  <a:pt x="12191999" y="1034795"/>
                </a:lnTo>
                <a:lnTo>
                  <a:pt x="12191999" y="0"/>
                </a:lnTo>
                <a:lnTo>
                  <a:pt x="0" y="0"/>
                </a:lnTo>
                <a:lnTo>
                  <a:pt x="0" y="1034795"/>
                </a:lnTo>
              </a:path>
            </a:pathLst>
          </a:custGeom>
          <a:solidFill>
            <a:srgbClr val="CF6B9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4034028" y="1662683"/>
            <a:ext cx="2081783" cy="1859280"/>
          </a:xfrm>
          <a:custGeom>
            <a:avLst/>
            <a:gdLst>
              <a:gd name="connsiteX0" fmla="*/ 0 w 2081783"/>
              <a:gd name="connsiteY0" fmla="*/ 159766 h 1859280"/>
              <a:gd name="connsiteX1" fmla="*/ 159765 w 2081783"/>
              <a:gd name="connsiteY1" fmla="*/ 0 h 1859280"/>
              <a:gd name="connsiteX2" fmla="*/ 1922017 w 2081783"/>
              <a:gd name="connsiteY2" fmla="*/ 0 h 1859280"/>
              <a:gd name="connsiteX3" fmla="*/ 2081783 w 2081783"/>
              <a:gd name="connsiteY3" fmla="*/ 159766 h 1859280"/>
              <a:gd name="connsiteX4" fmla="*/ 2081783 w 2081783"/>
              <a:gd name="connsiteY4" fmla="*/ 1699513 h 1859280"/>
              <a:gd name="connsiteX5" fmla="*/ 1922017 w 2081783"/>
              <a:gd name="connsiteY5" fmla="*/ 1859280 h 1859280"/>
              <a:gd name="connsiteX6" fmla="*/ 159765 w 2081783"/>
              <a:gd name="connsiteY6" fmla="*/ 1859280 h 1859280"/>
              <a:gd name="connsiteX7" fmla="*/ 0 w 2081783"/>
              <a:gd name="connsiteY7" fmla="*/ 1699513 h 1859280"/>
              <a:gd name="connsiteX8" fmla="*/ 0 w 2081783"/>
              <a:gd name="connsiteY8" fmla="*/ 159766 h 18592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81783" h="1859280">
                <a:moveTo>
                  <a:pt x="0" y="159766"/>
                </a:moveTo>
                <a:cubicBezTo>
                  <a:pt x="0" y="71501"/>
                  <a:pt x="71500" y="0"/>
                  <a:pt x="159765" y="0"/>
                </a:cubicBezTo>
                <a:lnTo>
                  <a:pt x="1922017" y="0"/>
                </a:lnTo>
                <a:cubicBezTo>
                  <a:pt x="2010282" y="0"/>
                  <a:pt x="2081783" y="71501"/>
                  <a:pt x="2081783" y="159766"/>
                </a:cubicBezTo>
                <a:lnTo>
                  <a:pt x="2081783" y="1699513"/>
                </a:lnTo>
                <a:cubicBezTo>
                  <a:pt x="2081783" y="1787779"/>
                  <a:pt x="2010282" y="1859280"/>
                  <a:pt x="1922017" y="1859280"/>
                </a:cubicBezTo>
                <a:lnTo>
                  <a:pt x="159765" y="1859280"/>
                </a:lnTo>
                <a:cubicBezTo>
                  <a:pt x="71500" y="1859280"/>
                  <a:pt x="0" y="1787779"/>
                  <a:pt x="0" y="1699513"/>
                </a:cubicBezTo>
                <a:lnTo>
                  <a:pt x="0" y="159766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6545580" y="1667255"/>
            <a:ext cx="2077211" cy="1859279"/>
          </a:xfrm>
          <a:custGeom>
            <a:avLst/>
            <a:gdLst>
              <a:gd name="connsiteX0" fmla="*/ 0 w 2077211"/>
              <a:gd name="connsiteY0" fmla="*/ 159766 h 1859279"/>
              <a:gd name="connsiteX1" fmla="*/ 159765 w 2077211"/>
              <a:gd name="connsiteY1" fmla="*/ 0 h 1859279"/>
              <a:gd name="connsiteX2" fmla="*/ 1917445 w 2077211"/>
              <a:gd name="connsiteY2" fmla="*/ 0 h 1859279"/>
              <a:gd name="connsiteX3" fmla="*/ 2077211 w 2077211"/>
              <a:gd name="connsiteY3" fmla="*/ 159766 h 1859279"/>
              <a:gd name="connsiteX4" fmla="*/ 2077211 w 2077211"/>
              <a:gd name="connsiteY4" fmla="*/ 1699514 h 1859279"/>
              <a:gd name="connsiteX5" fmla="*/ 1917445 w 2077211"/>
              <a:gd name="connsiteY5" fmla="*/ 1859279 h 1859279"/>
              <a:gd name="connsiteX6" fmla="*/ 159765 w 2077211"/>
              <a:gd name="connsiteY6" fmla="*/ 1859279 h 1859279"/>
              <a:gd name="connsiteX7" fmla="*/ 0 w 2077211"/>
              <a:gd name="connsiteY7" fmla="*/ 1699514 h 1859279"/>
              <a:gd name="connsiteX8" fmla="*/ 0 w 2077211"/>
              <a:gd name="connsiteY8" fmla="*/ 159766 h 1859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77211" h="1859279">
                <a:moveTo>
                  <a:pt x="0" y="159766"/>
                </a:moveTo>
                <a:cubicBezTo>
                  <a:pt x="0" y="71501"/>
                  <a:pt x="71501" y="0"/>
                  <a:pt x="159765" y="0"/>
                </a:cubicBezTo>
                <a:lnTo>
                  <a:pt x="1917445" y="0"/>
                </a:lnTo>
                <a:cubicBezTo>
                  <a:pt x="2005710" y="0"/>
                  <a:pt x="2077211" y="71501"/>
                  <a:pt x="2077211" y="159766"/>
                </a:cubicBezTo>
                <a:lnTo>
                  <a:pt x="2077211" y="1699514"/>
                </a:lnTo>
                <a:cubicBezTo>
                  <a:pt x="2077211" y="1787778"/>
                  <a:pt x="2005710" y="1859279"/>
                  <a:pt x="1917445" y="1859279"/>
                </a:cubicBezTo>
                <a:lnTo>
                  <a:pt x="159765" y="1859279"/>
                </a:lnTo>
                <a:cubicBezTo>
                  <a:pt x="71501" y="1859279"/>
                  <a:pt x="0" y="1787778"/>
                  <a:pt x="0" y="1699514"/>
                </a:cubicBezTo>
                <a:lnTo>
                  <a:pt x="0" y="159766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052559" y="1667255"/>
            <a:ext cx="2092452" cy="1859279"/>
          </a:xfrm>
          <a:custGeom>
            <a:avLst/>
            <a:gdLst>
              <a:gd name="connsiteX0" fmla="*/ 0 w 2092452"/>
              <a:gd name="connsiteY0" fmla="*/ 159766 h 1859279"/>
              <a:gd name="connsiteX1" fmla="*/ 159766 w 2092452"/>
              <a:gd name="connsiteY1" fmla="*/ 0 h 1859279"/>
              <a:gd name="connsiteX2" fmla="*/ 1932685 w 2092452"/>
              <a:gd name="connsiteY2" fmla="*/ 0 h 1859279"/>
              <a:gd name="connsiteX3" fmla="*/ 2092452 w 2092452"/>
              <a:gd name="connsiteY3" fmla="*/ 159766 h 1859279"/>
              <a:gd name="connsiteX4" fmla="*/ 2092452 w 2092452"/>
              <a:gd name="connsiteY4" fmla="*/ 1699514 h 1859279"/>
              <a:gd name="connsiteX5" fmla="*/ 1932685 w 2092452"/>
              <a:gd name="connsiteY5" fmla="*/ 1859279 h 1859279"/>
              <a:gd name="connsiteX6" fmla="*/ 159766 w 2092452"/>
              <a:gd name="connsiteY6" fmla="*/ 1859279 h 1859279"/>
              <a:gd name="connsiteX7" fmla="*/ 0 w 2092452"/>
              <a:gd name="connsiteY7" fmla="*/ 1699514 h 1859279"/>
              <a:gd name="connsiteX8" fmla="*/ 0 w 2092452"/>
              <a:gd name="connsiteY8" fmla="*/ 159766 h 18592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092452" h="1859279">
                <a:moveTo>
                  <a:pt x="0" y="159766"/>
                </a:moveTo>
                <a:cubicBezTo>
                  <a:pt x="0" y="71501"/>
                  <a:pt x="71501" y="0"/>
                  <a:pt x="159766" y="0"/>
                </a:cubicBezTo>
                <a:lnTo>
                  <a:pt x="1932685" y="0"/>
                </a:lnTo>
                <a:cubicBezTo>
                  <a:pt x="2020951" y="0"/>
                  <a:pt x="2092452" y="71501"/>
                  <a:pt x="2092452" y="159766"/>
                </a:cubicBezTo>
                <a:lnTo>
                  <a:pt x="2092452" y="1699514"/>
                </a:lnTo>
                <a:cubicBezTo>
                  <a:pt x="2092452" y="1787778"/>
                  <a:pt x="2020951" y="1859279"/>
                  <a:pt x="1932685" y="1859279"/>
                </a:cubicBezTo>
                <a:lnTo>
                  <a:pt x="159766" y="1859279"/>
                </a:lnTo>
                <a:cubicBezTo>
                  <a:pt x="71501" y="1859279"/>
                  <a:pt x="0" y="1787778"/>
                  <a:pt x="0" y="1699514"/>
                </a:cubicBezTo>
                <a:lnTo>
                  <a:pt x="0" y="159766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5198364" y="5687567"/>
            <a:ext cx="1074420" cy="402335"/>
          </a:xfrm>
          <a:custGeom>
            <a:avLst/>
            <a:gdLst>
              <a:gd name="connsiteX0" fmla="*/ 0 w 1074420"/>
              <a:gd name="connsiteY0" fmla="*/ 67055 h 402335"/>
              <a:gd name="connsiteX1" fmla="*/ 67055 w 1074420"/>
              <a:gd name="connsiteY1" fmla="*/ 0 h 402335"/>
              <a:gd name="connsiteX2" fmla="*/ 1007364 w 1074420"/>
              <a:gd name="connsiteY2" fmla="*/ 0 h 402335"/>
              <a:gd name="connsiteX3" fmla="*/ 1074420 w 1074420"/>
              <a:gd name="connsiteY3" fmla="*/ 67055 h 402335"/>
              <a:gd name="connsiteX4" fmla="*/ 1074420 w 1074420"/>
              <a:gd name="connsiteY4" fmla="*/ 335279 h 402335"/>
              <a:gd name="connsiteX5" fmla="*/ 1007364 w 1074420"/>
              <a:gd name="connsiteY5" fmla="*/ 402335 h 402335"/>
              <a:gd name="connsiteX6" fmla="*/ 67055 w 1074420"/>
              <a:gd name="connsiteY6" fmla="*/ 402335 h 402335"/>
              <a:gd name="connsiteX7" fmla="*/ 0 w 1074420"/>
              <a:gd name="connsiteY7" fmla="*/ 335279 h 402335"/>
              <a:gd name="connsiteX8" fmla="*/ 0 w 1074420"/>
              <a:gd name="connsiteY8" fmla="*/ 67055 h 402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4420" h="402335">
                <a:moveTo>
                  <a:pt x="0" y="67055"/>
                </a:moveTo>
                <a:cubicBezTo>
                  <a:pt x="0" y="30022"/>
                  <a:pt x="29971" y="0"/>
                  <a:pt x="67055" y="0"/>
                </a:cubicBezTo>
                <a:lnTo>
                  <a:pt x="1007364" y="0"/>
                </a:lnTo>
                <a:cubicBezTo>
                  <a:pt x="1044447" y="0"/>
                  <a:pt x="1074420" y="30022"/>
                  <a:pt x="1074420" y="67055"/>
                </a:cubicBezTo>
                <a:lnTo>
                  <a:pt x="1074420" y="335279"/>
                </a:lnTo>
                <a:cubicBezTo>
                  <a:pt x="1074420" y="372313"/>
                  <a:pt x="1044447" y="402335"/>
                  <a:pt x="1007364" y="402335"/>
                </a:cubicBezTo>
                <a:lnTo>
                  <a:pt x="67055" y="402335"/>
                </a:lnTo>
                <a:cubicBezTo>
                  <a:pt x="29971" y="402335"/>
                  <a:pt x="0" y="372313"/>
                  <a:pt x="0" y="335279"/>
                </a:cubicBezTo>
                <a:lnTo>
                  <a:pt x="0" y="67055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192014" y="5681217"/>
            <a:ext cx="1087120" cy="415035"/>
          </a:xfrm>
          <a:custGeom>
            <a:avLst/>
            <a:gdLst>
              <a:gd name="connsiteX0" fmla="*/ 6350 w 1087120"/>
              <a:gd name="connsiteY0" fmla="*/ 73405 h 415035"/>
              <a:gd name="connsiteX1" fmla="*/ 73405 w 1087120"/>
              <a:gd name="connsiteY1" fmla="*/ 6350 h 415035"/>
              <a:gd name="connsiteX2" fmla="*/ 1013714 w 1087120"/>
              <a:gd name="connsiteY2" fmla="*/ 6350 h 415035"/>
              <a:gd name="connsiteX3" fmla="*/ 1080770 w 1087120"/>
              <a:gd name="connsiteY3" fmla="*/ 73405 h 415035"/>
              <a:gd name="connsiteX4" fmla="*/ 1080770 w 1087120"/>
              <a:gd name="connsiteY4" fmla="*/ 341629 h 415035"/>
              <a:gd name="connsiteX5" fmla="*/ 1013714 w 1087120"/>
              <a:gd name="connsiteY5" fmla="*/ 408685 h 415035"/>
              <a:gd name="connsiteX6" fmla="*/ 73405 w 1087120"/>
              <a:gd name="connsiteY6" fmla="*/ 408685 h 415035"/>
              <a:gd name="connsiteX7" fmla="*/ 6350 w 1087120"/>
              <a:gd name="connsiteY7" fmla="*/ 341629 h 415035"/>
              <a:gd name="connsiteX8" fmla="*/ 6350 w 1087120"/>
              <a:gd name="connsiteY8" fmla="*/ 73405 h 415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7120" h="415035">
                <a:moveTo>
                  <a:pt x="6350" y="73405"/>
                </a:moveTo>
                <a:cubicBezTo>
                  <a:pt x="6350" y="36372"/>
                  <a:pt x="36321" y="6350"/>
                  <a:pt x="73405" y="6350"/>
                </a:cubicBezTo>
                <a:lnTo>
                  <a:pt x="1013714" y="6350"/>
                </a:lnTo>
                <a:cubicBezTo>
                  <a:pt x="1050797" y="6350"/>
                  <a:pt x="1080770" y="36372"/>
                  <a:pt x="1080770" y="73405"/>
                </a:cubicBezTo>
                <a:lnTo>
                  <a:pt x="1080770" y="341629"/>
                </a:lnTo>
                <a:cubicBezTo>
                  <a:pt x="1080770" y="378663"/>
                  <a:pt x="1050797" y="408685"/>
                  <a:pt x="1013714" y="408685"/>
                </a:cubicBezTo>
                <a:lnTo>
                  <a:pt x="73405" y="408685"/>
                </a:lnTo>
                <a:cubicBezTo>
                  <a:pt x="36321" y="408685"/>
                  <a:pt x="6350" y="378663"/>
                  <a:pt x="6350" y="341629"/>
                </a:cubicBezTo>
                <a:lnTo>
                  <a:pt x="6350" y="73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63E7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Freeform 3"/>
          <p:cNvSpPr/>
          <p:nvPr/>
        </p:nvSpPr>
        <p:spPr>
          <a:xfrm>
            <a:off x="6736080" y="5701284"/>
            <a:ext cx="1075944" cy="402335"/>
          </a:xfrm>
          <a:custGeom>
            <a:avLst/>
            <a:gdLst>
              <a:gd name="connsiteX0" fmla="*/ 0 w 1075944"/>
              <a:gd name="connsiteY0" fmla="*/ 67055 h 402335"/>
              <a:gd name="connsiteX1" fmla="*/ 67055 w 1075944"/>
              <a:gd name="connsiteY1" fmla="*/ 0 h 402335"/>
              <a:gd name="connsiteX2" fmla="*/ 1008888 w 1075944"/>
              <a:gd name="connsiteY2" fmla="*/ 0 h 402335"/>
              <a:gd name="connsiteX3" fmla="*/ 1075943 w 1075944"/>
              <a:gd name="connsiteY3" fmla="*/ 67055 h 402335"/>
              <a:gd name="connsiteX4" fmla="*/ 1075943 w 1075944"/>
              <a:gd name="connsiteY4" fmla="*/ 335279 h 402335"/>
              <a:gd name="connsiteX5" fmla="*/ 1008888 w 1075944"/>
              <a:gd name="connsiteY5" fmla="*/ 402335 h 402335"/>
              <a:gd name="connsiteX6" fmla="*/ 67055 w 1075944"/>
              <a:gd name="connsiteY6" fmla="*/ 402335 h 402335"/>
              <a:gd name="connsiteX7" fmla="*/ 0 w 1075944"/>
              <a:gd name="connsiteY7" fmla="*/ 335279 h 402335"/>
              <a:gd name="connsiteX8" fmla="*/ 0 w 1075944"/>
              <a:gd name="connsiteY8" fmla="*/ 67055 h 402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5944" h="402335">
                <a:moveTo>
                  <a:pt x="0" y="67055"/>
                </a:moveTo>
                <a:cubicBezTo>
                  <a:pt x="0" y="30022"/>
                  <a:pt x="29971" y="0"/>
                  <a:pt x="67055" y="0"/>
                </a:cubicBezTo>
                <a:lnTo>
                  <a:pt x="1008888" y="0"/>
                </a:lnTo>
                <a:cubicBezTo>
                  <a:pt x="1045971" y="0"/>
                  <a:pt x="1075943" y="30022"/>
                  <a:pt x="1075943" y="67055"/>
                </a:cubicBezTo>
                <a:lnTo>
                  <a:pt x="1075943" y="335279"/>
                </a:lnTo>
                <a:cubicBezTo>
                  <a:pt x="1075943" y="372312"/>
                  <a:pt x="1045971" y="402335"/>
                  <a:pt x="1008888" y="402335"/>
                </a:cubicBezTo>
                <a:lnTo>
                  <a:pt x="67055" y="402335"/>
                </a:lnTo>
                <a:cubicBezTo>
                  <a:pt x="29971" y="402335"/>
                  <a:pt x="0" y="372312"/>
                  <a:pt x="0" y="335279"/>
                </a:cubicBezTo>
                <a:lnTo>
                  <a:pt x="0" y="67055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3"/>
          <p:cNvSpPr/>
          <p:nvPr/>
        </p:nvSpPr>
        <p:spPr>
          <a:xfrm>
            <a:off x="6729730" y="5694934"/>
            <a:ext cx="1088644" cy="415035"/>
          </a:xfrm>
          <a:custGeom>
            <a:avLst/>
            <a:gdLst>
              <a:gd name="connsiteX0" fmla="*/ 6350 w 1088644"/>
              <a:gd name="connsiteY0" fmla="*/ 73405 h 415035"/>
              <a:gd name="connsiteX1" fmla="*/ 73405 w 1088644"/>
              <a:gd name="connsiteY1" fmla="*/ 6350 h 415035"/>
              <a:gd name="connsiteX2" fmla="*/ 1015238 w 1088644"/>
              <a:gd name="connsiteY2" fmla="*/ 6350 h 415035"/>
              <a:gd name="connsiteX3" fmla="*/ 1082293 w 1088644"/>
              <a:gd name="connsiteY3" fmla="*/ 73405 h 415035"/>
              <a:gd name="connsiteX4" fmla="*/ 1082293 w 1088644"/>
              <a:gd name="connsiteY4" fmla="*/ 341629 h 415035"/>
              <a:gd name="connsiteX5" fmla="*/ 1015238 w 1088644"/>
              <a:gd name="connsiteY5" fmla="*/ 408685 h 415035"/>
              <a:gd name="connsiteX6" fmla="*/ 73405 w 1088644"/>
              <a:gd name="connsiteY6" fmla="*/ 408685 h 415035"/>
              <a:gd name="connsiteX7" fmla="*/ 6350 w 1088644"/>
              <a:gd name="connsiteY7" fmla="*/ 341629 h 415035"/>
              <a:gd name="connsiteX8" fmla="*/ 6350 w 1088644"/>
              <a:gd name="connsiteY8" fmla="*/ 73405 h 415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8644" h="415035">
                <a:moveTo>
                  <a:pt x="6350" y="73405"/>
                </a:moveTo>
                <a:cubicBezTo>
                  <a:pt x="6350" y="36372"/>
                  <a:pt x="36321" y="6350"/>
                  <a:pt x="73405" y="6350"/>
                </a:cubicBezTo>
                <a:lnTo>
                  <a:pt x="1015238" y="6350"/>
                </a:lnTo>
                <a:cubicBezTo>
                  <a:pt x="1052321" y="6350"/>
                  <a:pt x="1082293" y="36372"/>
                  <a:pt x="1082293" y="73405"/>
                </a:cubicBezTo>
                <a:lnTo>
                  <a:pt x="1082293" y="341629"/>
                </a:lnTo>
                <a:cubicBezTo>
                  <a:pt x="1082293" y="378662"/>
                  <a:pt x="1052321" y="408685"/>
                  <a:pt x="1015238" y="408685"/>
                </a:cubicBezTo>
                <a:lnTo>
                  <a:pt x="73405" y="408685"/>
                </a:lnTo>
                <a:cubicBezTo>
                  <a:pt x="36321" y="408685"/>
                  <a:pt x="6350" y="378662"/>
                  <a:pt x="6350" y="341629"/>
                </a:cubicBezTo>
                <a:lnTo>
                  <a:pt x="6350" y="73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63E7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Freeform 3"/>
          <p:cNvSpPr/>
          <p:nvPr/>
        </p:nvSpPr>
        <p:spPr>
          <a:xfrm>
            <a:off x="8285988" y="5701284"/>
            <a:ext cx="1074420" cy="402335"/>
          </a:xfrm>
          <a:custGeom>
            <a:avLst/>
            <a:gdLst>
              <a:gd name="connsiteX0" fmla="*/ 0 w 1074420"/>
              <a:gd name="connsiteY0" fmla="*/ 67055 h 402335"/>
              <a:gd name="connsiteX1" fmla="*/ 67055 w 1074420"/>
              <a:gd name="connsiteY1" fmla="*/ 0 h 402335"/>
              <a:gd name="connsiteX2" fmla="*/ 1007364 w 1074420"/>
              <a:gd name="connsiteY2" fmla="*/ 0 h 402335"/>
              <a:gd name="connsiteX3" fmla="*/ 1074419 w 1074420"/>
              <a:gd name="connsiteY3" fmla="*/ 67055 h 402335"/>
              <a:gd name="connsiteX4" fmla="*/ 1074419 w 1074420"/>
              <a:gd name="connsiteY4" fmla="*/ 335279 h 402335"/>
              <a:gd name="connsiteX5" fmla="*/ 1007364 w 1074420"/>
              <a:gd name="connsiteY5" fmla="*/ 402335 h 402335"/>
              <a:gd name="connsiteX6" fmla="*/ 67055 w 1074420"/>
              <a:gd name="connsiteY6" fmla="*/ 402335 h 402335"/>
              <a:gd name="connsiteX7" fmla="*/ 0 w 1074420"/>
              <a:gd name="connsiteY7" fmla="*/ 335279 h 402335"/>
              <a:gd name="connsiteX8" fmla="*/ 0 w 1074420"/>
              <a:gd name="connsiteY8" fmla="*/ 67055 h 402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4420" h="402335">
                <a:moveTo>
                  <a:pt x="0" y="67055"/>
                </a:moveTo>
                <a:cubicBezTo>
                  <a:pt x="0" y="30022"/>
                  <a:pt x="29971" y="0"/>
                  <a:pt x="67055" y="0"/>
                </a:cubicBezTo>
                <a:lnTo>
                  <a:pt x="1007364" y="0"/>
                </a:lnTo>
                <a:cubicBezTo>
                  <a:pt x="1044447" y="0"/>
                  <a:pt x="1074419" y="30022"/>
                  <a:pt x="1074419" y="67055"/>
                </a:cubicBezTo>
                <a:lnTo>
                  <a:pt x="1074419" y="335279"/>
                </a:lnTo>
                <a:cubicBezTo>
                  <a:pt x="1074419" y="372312"/>
                  <a:pt x="1044447" y="402335"/>
                  <a:pt x="1007364" y="402335"/>
                </a:cubicBezTo>
                <a:lnTo>
                  <a:pt x="67055" y="402335"/>
                </a:lnTo>
                <a:cubicBezTo>
                  <a:pt x="29971" y="402335"/>
                  <a:pt x="0" y="372312"/>
                  <a:pt x="0" y="335279"/>
                </a:cubicBezTo>
                <a:lnTo>
                  <a:pt x="0" y="67055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Freeform 3"/>
          <p:cNvSpPr/>
          <p:nvPr/>
        </p:nvSpPr>
        <p:spPr>
          <a:xfrm>
            <a:off x="8279638" y="5694934"/>
            <a:ext cx="1087120" cy="415035"/>
          </a:xfrm>
          <a:custGeom>
            <a:avLst/>
            <a:gdLst>
              <a:gd name="connsiteX0" fmla="*/ 6350 w 1087120"/>
              <a:gd name="connsiteY0" fmla="*/ 73405 h 415035"/>
              <a:gd name="connsiteX1" fmla="*/ 73405 w 1087120"/>
              <a:gd name="connsiteY1" fmla="*/ 6350 h 415035"/>
              <a:gd name="connsiteX2" fmla="*/ 1013714 w 1087120"/>
              <a:gd name="connsiteY2" fmla="*/ 6350 h 415035"/>
              <a:gd name="connsiteX3" fmla="*/ 1080769 w 1087120"/>
              <a:gd name="connsiteY3" fmla="*/ 73405 h 415035"/>
              <a:gd name="connsiteX4" fmla="*/ 1080769 w 1087120"/>
              <a:gd name="connsiteY4" fmla="*/ 341629 h 415035"/>
              <a:gd name="connsiteX5" fmla="*/ 1013714 w 1087120"/>
              <a:gd name="connsiteY5" fmla="*/ 408685 h 415035"/>
              <a:gd name="connsiteX6" fmla="*/ 73405 w 1087120"/>
              <a:gd name="connsiteY6" fmla="*/ 408685 h 415035"/>
              <a:gd name="connsiteX7" fmla="*/ 6350 w 1087120"/>
              <a:gd name="connsiteY7" fmla="*/ 341629 h 415035"/>
              <a:gd name="connsiteX8" fmla="*/ 6350 w 1087120"/>
              <a:gd name="connsiteY8" fmla="*/ 73405 h 415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7120" h="415035">
                <a:moveTo>
                  <a:pt x="6350" y="73405"/>
                </a:moveTo>
                <a:cubicBezTo>
                  <a:pt x="6350" y="36372"/>
                  <a:pt x="36321" y="6350"/>
                  <a:pt x="73405" y="6350"/>
                </a:cubicBezTo>
                <a:lnTo>
                  <a:pt x="1013714" y="6350"/>
                </a:lnTo>
                <a:cubicBezTo>
                  <a:pt x="1050797" y="6350"/>
                  <a:pt x="1080769" y="36372"/>
                  <a:pt x="1080769" y="73405"/>
                </a:cubicBezTo>
                <a:lnTo>
                  <a:pt x="1080769" y="341629"/>
                </a:lnTo>
                <a:cubicBezTo>
                  <a:pt x="1080769" y="378662"/>
                  <a:pt x="1050797" y="408685"/>
                  <a:pt x="1013714" y="408685"/>
                </a:cubicBezTo>
                <a:lnTo>
                  <a:pt x="73405" y="408685"/>
                </a:lnTo>
                <a:cubicBezTo>
                  <a:pt x="36321" y="408685"/>
                  <a:pt x="6350" y="378662"/>
                  <a:pt x="6350" y="341629"/>
                </a:cubicBezTo>
                <a:lnTo>
                  <a:pt x="6350" y="73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63E7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3"/>
          <p:cNvSpPr/>
          <p:nvPr/>
        </p:nvSpPr>
        <p:spPr>
          <a:xfrm>
            <a:off x="9866376" y="5687567"/>
            <a:ext cx="1074420" cy="402335"/>
          </a:xfrm>
          <a:custGeom>
            <a:avLst/>
            <a:gdLst>
              <a:gd name="connsiteX0" fmla="*/ 0 w 1074420"/>
              <a:gd name="connsiteY0" fmla="*/ 67055 h 402335"/>
              <a:gd name="connsiteX1" fmla="*/ 67055 w 1074420"/>
              <a:gd name="connsiteY1" fmla="*/ 0 h 402335"/>
              <a:gd name="connsiteX2" fmla="*/ 1007364 w 1074420"/>
              <a:gd name="connsiteY2" fmla="*/ 0 h 402335"/>
              <a:gd name="connsiteX3" fmla="*/ 1074419 w 1074420"/>
              <a:gd name="connsiteY3" fmla="*/ 67055 h 402335"/>
              <a:gd name="connsiteX4" fmla="*/ 1074419 w 1074420"/>
              <a:gd name="connsiteY4" fmla="*/ 335279 h 402335"/>
              <a:gd name="connsiteX5" fmla="*/ 1007364 w 1074420"/>
              <a:gd name="connsiteY5" fmla="*/ 402335 h 402335"/>
              <a:gd name="connsiteX6" fmla="*/ 67055 w 1074420"/>
              <a:gd name="connsiteY6" fmla="*/ 402335 h 402335"/>
              <a:gd name="connsiteX7" fmla="*/ 0 w 1074420"/>
              <a:gd name="connsiteY7" fmla="*/ 335279 h 402335"/>
              <a:gd name="connsiteX8" fmla="*/ 0 w 1074420"/>
              <a:gd name="connsiteY8" fmla="*/ 67055 h 4023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74420" h="402335">
                <a:moveTo>
                  <a:pt x="0" y="67055"/>
                </a:moveTo>
                <a:cubicBezTo>
                  <a:pt x="0" y="30022"/>
                  <a:pt x="29971" y="0"/>
                  <a:pt x="67055" y="0"/>
                </a:cubicBezTo>
                <a:lnTo>
                  <a:pt x="1007364" y="0"/>
                </a:lnTo>
                <a:cubicBezTo>
                  <a:pt x="1044447" y="0"/>
                  <a:pt x="1074419" y="30022"/>
                  <a:pt x="1074419" y="67055"/>
                </a:cubicBezTo>
                <a:lnTo>
                  <a:pt x="1074419" y="335279"/>
                </a:lnTo>
                <a:cubicBezTo>
                  <a:pt x="1074419" y="372313"/>
                  <a:pt x="1044447" y="402335"/>
                  <a:pt x="1007364" y="402335"/>
                </a:cubicBezTo>
                <a:lnTo>
                  <a:pt x="67055" y="402335"/>
                </a:lnTo>
                <a:cubicBezTo>
                  <a:pt x="29971" y="402335"/>
                  <a:pt x="0" y="372313"/>
                  <a:pt x="0" y="335279"/>
                </a:cubicBezTo>
                <a:lnTo>
                  <a:pt x="0" y="67055"/>
                </a:lnTo>
              </a:path>
            </a:pathLst>
          </a:custGeom>
          <a:solidFill>
            <a:srgbClr val="C34788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Freeform 3"/>
          <p:cNvSpPr/>
          <p:nvPr/>
        </p:nvSpPr>
        <p:spPr>
          <a:xfrm>
            <a:off x="9860026" y="5681217"/>
            <a:ext cx="1087120" cy="415035"/>
          </a:xfrm>
          <a:custGeom>
            <a:avLst/>
            <a:gdLst>
              <a:gd name="connsiteX0" fmla="*/ 6350 w 1087120"/>
              <a:gd name="connsiteY0" fmla="*/ 73405 h 415035"/>
              <a:gd name="connsiteX1" fmla="*/ 73405 w 1087120"/>
              <a:gd name="connsiteY1" fmla="*/ 6350 h 415035"/>
              <a:gd name="connsiteX2" fmla="*/ 1013714 w 1087120"/>
              <a:gd name="connsiteY2" fmla="*/ 6350 h 415035"/>
              <a:gd name="connsiteX3" fmla="*/ 1080769 w 1087120"/>
              <a:gd name="connsiteY3" fmla="*/ 73405 h 415035"/>
              <a:gd name="connsiteX4" fmla="*/ 1080769 w 1087120"/>
              <a:gd name="connsiteY4" fmla="*/ 341629 h 415035"/>
              <a:gd name="connsiteX5" fmla="*/ 1013714 w 1087120"/>
              <a:gd name="connsiteY5" fmla="*/ 408685 h 415035"/>
              <a:gd name="connsiteX6" fmla="*/ 73405 w 1087120"/>
              <a:gd name="connsiteY6" fmla="*/ 408685 h 415035"/>
              <a:gd name="connsiteX7" fmla="*/ 6350 w 1087120"/>
              <a:gd name="connsiteY7" fmla="*/ 341629 h 415035"/>
              <a:gd name="connsiteX8" fmla="*/ 6350 w 1087120"/>
              <a:gd name="connsiteY8" fmla="*/ 73405 h 415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087120" h="415035">
                <a:moveTo>
                  <a:pt x="6350" y="73405"/>
                </a:moveTo>
                <a:cubicBezTo>
                  <a:pt x="6350" y="36372"/>
                  <a:pt x="36321" y="6350"/>
                  <a:pt x="73405" y="6350"/>
                </a:cubicBezTo>
                <a:lnTo>
                  <a:pt x="1013714" y="6350"/>
                </a:lnTo>
                <a:cubicBezTo>
                  <a:pt x="1050797" y="6350"/>
                  <a:pt x="1080769" y="36372"/>
                  <a:pt x="1080769" y="73405"/>
                </a:cubicBezTo>
                <a:lnTo>
                  <a:pt x="1080769" y="341629"/>
                </a:lnTo>
                <a:cubicBezTo>
                  <a:pt x="1080769" y="378663"/>
                  <a:pt x="1050797" y="408685"/>
                  <a:pt x="1013714" y="408685"/>
                </a:cubicBezTo>
                <a:lnTo>
                  <a:pt x="73405" y="408685"/>
                </a:lnTo>
                <a:cubicBezTo>
                  <a:pt x="36321" y="408685"/>
                  <a:pt x="6350" y="378663"/>
                  <a:pt x="6350" y="341629"/>
                </a:cubicBezTo>
                <a:lnTo>
                  <a:pt x="6350" y="73405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63E77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Freeform 3"/>
          <p:cNvSpPr/>
          <p:nvPr/>
        </p:nvSpPr>
        <p:spPr>
          <a:xfrm>
            <a:off x="691895" y="1676400"/>
            <a:ext cx="2790444" cy="1860803"/>
          </a:xfrm>
          <a:custGeom>
            <a:avLst/>
            <a:gdLst>
              <a:gd name="connsiteX0" fmla="*/ 0 w 2790444"/>
              <a:gd name="connsiteY0" fmla="*/ 159892 h 1860803"/>
              <a:gd name="connsiteX1" fmla="*/ 159918 w 2790444"/>
              <a:gd name="connsiteY1" fmla="*/ 0 h 1860803"/>
              <a:gd name="connsiteX2" fmla="*/ 2630550 w 2790444"/>
              <a:gd name="connsiteY2" fmla="*/ 0 h 1860803"/>
              <a:gd name="connsiteX3" fmla="*/ 2790444 w 2790444"/>
              <a:gd name="connsiteY3" fmla="*/ 159892 h 1860803"/>
              <a:gd name="connsiteX4" fmla="*/ 2790444 w 2790444"/>
              <a:gd name="connsiteY4" fmla="*/ 1700910 h 1860803"/>
              <a:gd name="connsiteX5" fmla="*/ 2630550 w 2790444"/>
              <a:gd name="connsiteY5" fmla="*/ 1860803 h 1860803"/>
              <a:gd name="connsiteX6" fmla="*/ 159918 w 2790444"/>
              <a:gd name="connsiteY6" fmla="*/ 1860803 h 1860803"/>
              <a:gd name="connsiteX7" fmla="*/ 0 w 2790444"/>
              <a:gd name="connsiteY7" fmla="*/ 1700910 h 1860803"/>
              <a:gd name="connsiteX8" fmla="*/ 0 w 2790444"/>
              <a:gd name="connsiteY8" fmla="*/ 159892 h 18608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790444" h="1860803">
                <a:moveTo>
                  <a:pt x="0" y="159892"/>
                </a:moveTo>
                <a:cubicBezTo>
                  <a:pt x="0" y="71627"/>
                  <a:pt x="71602" y="0"/>
                  <a:pt x="159918" y="0"/>
                </a:cubicBezTo>
                <a:lnTo>
                  <a:pt x="2630550" y="0"/>
                </a:lnTo>
                <a:cubicBezTo>
                  <a:pt x="2718815" y="0"/>
                  <a:pt x="2790444" y="71627"/>
                  <a:pt x="2790444" y="159892"/>
                </a:cubicBezTo>
                <a:lnTo>
                  <a:pt x="2790444" y="1700910"/>
                </a:lnTo>
                <a:cubicBezTo>
                  <a:pt x="2790444" y="1789176"/>
                  <a:pt x="2718815" y="1860803"/>
                  <a:pt x="2630550" y="1860803"/>
                </a:cubicBezTo>
                <a:lnTo>
                  <a:pt x="159918" y="1860803"/>
                </a:lnTo>
                <a:cubicBezTo>
                  <a:pt x="71602" y="1860803"/>
                  <a:pt x="0" y="1789176"/>
                  <a:pt x="0" y="1700910"/>
                </a:cubicBezTo>
                <a:lnTo>
                  <a:pt x="0" y="159892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146800" cy="6680200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5100" y="1663700"/>
            <a:ext cx="2133600" cy="3759200"/>
          </a:xfrm>
          <a:prstGeom prst="rect">
            <a:avLst/>
          </a:prstGeom>
          <a:noFill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29700" y="1663700"/>
            <a:ext cx="2146300" cy="3759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78000" y="520700"/>
            <a:ext cx="21209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多维联动引爆销售</a:t>
            </a:r>
          </a:p>
        </p:txBody>
      </p:sp>
      <p:sp>
        <p:nvSpPr>
          <p:cNvPr id="21" name="TextBox 1"/>
          <p:cNvSpPr txBox="1"/>
          <p:nvPr/>
        </p:nvSpPr>
        <p:spPr>
          <a:xfrm>
            <a:off x="1257300" y="4775200"/>
            <a:ext cx="1828800" cy="83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600"/>
              </a:lnSpc>
            </a:pPr>
            <a:r>
              <a:rPr lang="en-US" altLang="zh-CN" sz="506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狂暑季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787400" y="5803900"/>
            <a:ext cx="2921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疯狂暑期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狂欢不停歇</a:t>
            </a:r>
          </a:p>
        </p:txBody>
      </p:sp>
      <p:sp>
        <p:nvSpPr>
          <p:cNvPr id="23" name="TextBox 1"/>
          <p:cNvSpPr txBox="1"/>
          <p:nvPr/>
        </p:nvSpPr>
        <p:spPr>
          <a:xfrm>
            <a:off x="5181600" y="4800600"/>
            <a:ext cx="6032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配合暑季活动期间主推产品，线上+线下双重曝光，为线上店铺引发</a:t>
            </a:r>
          </a:p>
          <a:p>
            <a:pPr>
              <a:lnSpc>
                <a:spcPts val="28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新一轮爆点。多重事件营销，引发线上、线下联动，刷爆朋友圈。</a:t>
            </a:r>
          </a:p>
        </p:txBody>
      </p:sp>
      <p:sp>
        <p:nvSpPr>
          <p:cNvPr id="24" name="TextBox 1"/>
          <p:cNvSpPr txBox="1"/>
          <p:nvPr/>
        </p:nvSpPr>
        <p:spPr>
          <a:xfrm>
            <a:off x="5321300" y="5753100"/>
            <a:ext cx="800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星级爆款</a:t>
            </a:r>
          </a:p>
        </p:txBody>
      </p:sp>
      <p:sp>
        <p:nvSpPr>
          <p:cNvPr id="25" name="TextBox 1"/>
          <p:cNvSpPr txBox="1"/>
          <p:nvPr/>
        </p:nvSpPr>
        <p:spPr>
          <a:xfrm>
            <a:off x="6972300" y="5765800"/>
            <a:ext cx="584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IP产品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8407400" y="5765800"/>
            <a:ext cx="800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明星推荐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9994900" y="5753100"/>
            <a:ext cx="800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口碑事件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6708647" y="1688592"/>
            <a:ext cx="4925568" cy="4146804"/>
          </a:xfrm>
          <a:custGeom>
            <a:avLst/>
            <a:gdLst>
              <a:gd name="connsiteX0" fmla="*/ 0 w 4925568"/>
              <a:gd name="connsiteY0" fmla="*/ 4146804 h 4146804"/>
              <a:gd name="connsiteX1" fmla="*/ 4925568 w 4925568"/>
              <a:gd name="connsiteY1" fmla="*/ 4146804 h 4146804"/>
              <a:gd name="connsiteX2" fmla="*/ 4925568 w 4925568"/>
              <a:gd name="connsiteY2" fmla="*/ 0 h 4146804"/>
              <a:gd name="connsiteX3" fmla="*/ 0 w 4925568"/>
              <a:gd name="connsiteY3" fmla="*/ 0 h 4146804"/>
              <a:gd name="connsiteX4" fmla="*/ 0 w 4925568"/>
              <a:gd name="connsiteY4" fmla="*/ 4146804 h 4146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925568" h="4146804">
                <a:moveTo>
                  <a:pt x="0" y="4146804"/>
                </a:moveTo>
                <a:lnTo>
                  <a:pt x="4925568" y="4146804"/>
                </a:lnTo>
                <a:lnTo>
                  <a:pt x="4925568" y="0"/>
                </a:lnTo>
                <a:lnTo>
                  <a:pt x="0" y="0"/>
                </a:lnTo>
                <a:lnTo>
                  <a:pt x="0" y="4146804"/>
                </a:lnTo>
              </a:path>
            </a:pathLst>
          </a:custGeom>
          <a:solidFill>
            <a:srgbClr val="574D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9556750" y="3413505"/>
            <a:ext cx="1335532" cy="24892"/>
          </a:xfrm>
          <a:custGeom>
            <a:avLst/>
            <a:gdLst>
              <a:gd name="connsiteX0" fmla="*/ 6350 w 1335532"/>
              <a:gd name="connsiteY0" fmla="*/ 6350 h 24892"/>
              <a:gd name="connsiteX1" fmla="*/ 1329181 w 1335532"/>
              <a:gd name="connsiteY1" fmla="*/ 6350 h 24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5532" h="24892">
                <a:moveTo>
                  <a:pt x="6350" y="6350"/>
                </a:moveTo>
                <a:lnTo>
                  <a:pt x="1329181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4008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30500" y="3797300"/>
            <a:ext cx="1206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（两茶礼盒）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739900" y="596900"/>
            <a:ext cx="9334500" cy="2451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>
                <a:tab pos="5435600" algn="l"/>
              </a:tabLst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品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规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划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4200"/>
              </a:lnSpc>
              <a:tabLst>
                <a:tab pos="5435600" algn="l"/>
              </a:tabLst>
            </a:pPr>
            <a:r>
              <a:rPr lang="en-US" altLang="zh-CN" dirty="0"/>
              <a:t>	</a:t>
            </a:r>
            <a:r>
              <a:rPr lang="en-US" altLang="zh-CN" sz="3205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两茶礼盒</a:t>
            </a:r>
            <a:r>
              <a:rPr lang="en-US" altLang="zh-CN" sz="32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3205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暑期欢乐购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7366000" y="3873500"/>
            <a:ext cx="35433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狂暑季主题团大促期间，推出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特惠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2628900" y="4343400"/>
            <a:ext cx="8267700" cy="203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>
                <a:tab pos="4737100" algn="l"/>
              </a:tabLst>
            </a:pPr>
            <a:r>
              <a:rPr lang="en-US" altLang="zh-CN" dirty="0"/>
              <a:t>	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两茶礼盒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，随盒附赠多样产品体验</a:t>
            </a:r>
          </a:p>
          <a:p>
            <a:pPr>
              <a:lnSpc>
                <a:spcPts val="3200"/>
              </a:lnSpc>
              <a:tabLst>
                <a:tab pos="4737100" algn="l"/>
              </a:tabLst>
            </a:pPr>
            <a:r>
              <a:rPr lang="en-US" altLang="zh-CN" dirty="0"/>
              <a:t>	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装，吸引更多观众，激发购买。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400"/>
              </a:lnSpc>
              <a:tabLst>
                <a:tab pos="4737100" algn="l"/>
              </a:tabLst>
            </a:pPr>
            <a:r>
              <a:rPr lang="en-US" altLang="zh-CN" sz="159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（体验装周边赠送）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1271016" y="5294376"/>
            <a:ext cx="1344167" cy="890016"/>
          </a:xfrm>
          <a:custGeom>
            <a:avLst/>
            <a:gdLst>
              <a:gd name="connsiteX0" fmla="*/ 0 w 1344167"/>
              <a:gd name="connsiteY0" fmla="*/ 76453 h 890016"/>
              <a:gd name="connsiteX1" fmla="*/ 76453 w 1344167"/>
              <a:gd name="connsiteY1" fmla="*/ 0 h 890016"/>
              <a:gd name="connsiteX2" fmla="*/ 1267713 w 1344167"/>
              <a:gd name="connsiteY2" fmla="*/ 0 h 890016"/>
              <a:gd name="connsiteX3" fmla="*/ 1344167 w 1344167"/>
              <a:gd name="connsiteY3" fmla="*/ 76453 h 890016"/>
              <a:gd name="connsiteX4" fmla="*/ 1344167 w 1344167"/>
              <a:gd name="connsiteY4" fmla="*/ 813523 h 890016"/>
              <a:gd name="connsiteX5" fmla="*/ 1267713 w 1344167"/>
              <a:gd name="connsiteY5" fmla="*/ 890015 h 890016"/>
              <a:gd name="connsiteX6" fmla="*/ 76453 w 1344167"/>
              <a:gd name="connsiteY6" fmla="*/ 890015 h 890016"/>
              <a:gd name="connsiteX7" fmla="*/ 0 w 1344167"/>
              <a:gd name="connsiteY7" fmla="*/ 813523 h 890016"/>
              <a:gd name="connsiteX8" fmla="*/ 0 w 1344167"/>
              <a:gd name="connsiteY8" fmla="*/ 76453 h 890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44167" h="890016">
                <a:moveTo>
                  <a:pt x="0" y="76453"/>
                </a:moveTo>
                <a:cubicBezTo>
                  <a:pt x="0" y="34289"/>
                  <a:pt x="34289" y="0"/>
                  <a:pt x="76453" y="0"/>
                </a:cubicBezTo>
                <a:lnTo>
                  <a:pt x="1267713" y="0"/>
                </a:lnTo>
                <a:cubicBezTo>
                  <a:pt x="1309877" y="0"/>
                  <a:pt x="1344167" y="34289"/>
                  <a:pt x="1344167" y="76453"/>
                </a:cubicBezTo>
                <a:lnTo>
                  <a:pt x="1344167" y="813523"/>
                </a:lnTo>
                <a:cubicBezTo>
                  <a:pt x="1344167" y="855764"/>
                  <a:pt x="1309877" y="890015"/>
                  <a:pt x="1267713" y="890015"/>
                </a:cubicBezTo>
                <a:lnTo>
                  <a:pt x="76453" y="890015"/>
                </a:lnTo>
                <a:cubicBezTo>
                  <a:pt x="34289" y="890015"/>
                  <a:pt x="0" y="855764"/>
                  <a:pt x="0" y="813523"/>
                </a:cubicBezTo>
                <a:lnTo>
                  <a:pt x="0" y="76453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2936748" y="5294376"/>
            <a:ext cx="1336548" cy="890016"/>
          </a:xfrm>
          <a:custGeom>
            <a:avLst/>
            <a:gdLst>
              <a:gd name="connsiteX0" fmla="*/ 0 w 1336548"/>
              <a:gd name="connsiteY0" fmla="*/ 76453 h 890016"/>
              <a:gd name="connsiteX1" fmla="*/ 76453 w 1336548"/>
              <a:gd name="connsiteY1" fmla="*/ 0 h 890016"/>
              <a:gd name="connsiteX2" fmla="*/ 1260093 w 1336548"/>
              <a:gd name="connsiteY2" fmla="*/ 0 h 890016"/>
              <a:gd name="connsiteX3" fmla="*/ 1336548 w 1336548"/>
              <a:gd name="connsiteY3" fmla="*/ 76453 h 890016"/>
              <a:gd name="connsiteX4" fmla="*/ 1336548 w 1336548"/>
              <a:gd name="connsiteY4" fmla="*/ 813523 h 890016"/>
              <a:gd name="connsiteX5" fmla="*/ 1260093 w 1336548"/>
              <a:gd name="connsiteY5" fmla="*/ 890015 h 890016"/>
              <a:gd name="connsiteX6" fmla="*/ 76453 w 1336548"/>
              <a:gd name="connsiteY6" fmla="*/ 890015 h 890016"/>
              <a:gd name="connsiteX7" fmla="*/ 0 w 1336548"/>
              <a:gd name="connsiteY7" fmla="*/ 813523 h 890016"/>
              <a:gd name="connsiteX8" fmla="*/ 0 w 1336548"/>
              <a:gd name="connsiteY8" fmla="*/ 76453 h 8900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336548" h="890016">
                <a:moveTo>
                  <a:pt x="0" y="76453"/>
                </a:moveTo>
                <a:cubicBezTo>
                  <a:pt x="0" y="34289"/>
                  <a:pt x="34289" y="0"/>
                  <a:pt x="76453" y="0"/>
                </a:cubicBezTo>
                <a:lnTo>
                  <a:pt x="1260093" y="0"/>
                </a:lnTo>
                <a:cubicBezTo>
                  <a:pt x="1302257" y="0"/>
                  <a:pt x="1336548" y="34289"/>
                  <a:pt x="1336548" y="76453"/>
                </a:cubicBezTo>
                <a:lnTo>
                  <a:pt x="1336548" y="813523"/>
                </a:lnTo>
                <a:cubicBezTo>
                  <a:pt x="1336548" y="855776"/>
                  <a:pt x="1302257" y="890015"/>
                  <a:pt x="1260093" y="890015"/>
                </a:cubicBezTo>
                <a:lnTo>
                  <a:pt x="76453" y="890015"/>
                </a:lnTo>
                <a:cubicBezTo>
                  <a:pt x="34289" y="890015"/>
                  <a:pt x="0" y="855776"/>
                  <a:pt x="0" y="813523"/>
                </a:cubicBezTo>
                <a:lnTo>
                  <a:pt x="0" y="76453"/>
                </a:lnTo>
              </a:path>
            </a:pathLst>
          </a:custGeom>
          <a:solidFill>
            <a:srgbClr val="EDEDE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6891528" y="1688592"/>
            <a:ext cx="4457700" cy="4146804"/>
          </a:xfrm>
          <a:custGeom>
            <a:avLst/>
            <a:gdLst>
              <a:gd name="connsiteX0" fmla="*/ 0 w 4457700"/>
              <a:gd name="connsiteY0" fmla="*/ 4146804 h 4146804"/>
              <a:gd name="connsiteX1" fmla="*/ 4457700 w 4457700"/>
              <a:gd name="connsiteY1" fmla="*/ 4146804 h 4146804"/>
              <a:gd name="connsiteX2" fmla="*/ 4457700 w 4457700"/>
              <a:gd name="connsiteY2" fmla="*/ 0 h 4146804"/>
              <a:gd name="connsiteX3" fmla="*/ 0 w 4457700"/>
              <a:gd name="connsiteY3" fmla="*/ 0 h 4146804"/>
              <a:gd name="connsiteX4" fmla="*/ 0 w 4457700"/>
              <a:gd name="connsiteY4" fmla="*/ 4146804 h 41468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4457700" h="4146804">
                <a:moveTo>
                  <a:pt x="0" y="4146804"/>
                </a:moveTo>
                <a:lnTo>
                  <a:pt x="4457700" y="4146804"/>
                </a:lnTo>
                <a:lnTo>
                  <a:pt x="4457700" y="0"/>
                </a:lnTo>
                <a:lnTo>
                  <a:pt x="0" y="0"/>
                </a:lnTo>
                <a:lnTo>
                  <a:pt x="0" y="4146804"/>
                </a:lnTo>
              </a:path>
            </a:pathLst>
          </a:custGeom>
          <a:solidFill>
            <a:srgbClr val="574D64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378442" y="3515614"/>
            <a:ext cx="1335532" cy="24892"/>
          </a:xfrm>
          <a:custGeom>
            <a:avLst/>
            <a:gdLst>
              <a:gd name="connsiteX0" fmla="*/ 6350 w 1335532"/>
              <a:gd name="connsiteY0" fmla="*/ 6350 h 24892"/>
              <a:gd name="connsiteX1" fmla="*/ 1329181 w 1335532"/>
              <a:gd name="connsiteY1" fmla="*/ 6350 h 248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35532" h="24892">
                <a:moveTo>
                  <a:pt x="6350" y="6350"/>
                </a:moveTo>
                <a:lnTo>
                  <a:pt x="1329181" y="6350"/>
                </a:lnTo>
              </a:path>
            </a:pathLst>
          </a:custGeom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6223000" cy="66802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17653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产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品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动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规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划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7391400" y="2184400"/>
            <a:ext cx="3251200" cy="1016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altLang="zh-CN" sz="3205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植物肽暑期装礼包</a:t>
            </a:r>
          </a:p>
          <a:p>
            <a:pPr>
              <a:lnSpc>
                <a:spcPts val="3800"/>
              </a:lnSpc>
            </a:pPr>
            <a:r>
              <a:rPr lang="en-US" altLang="zh-CN" sz="3205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青春乐购好礼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391400" y="4064000"/>
            <a:ext cx="34925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主题团大促期间，推出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植物肽暑期</a:t>
            </a:r>
          </a:p>
          <a:p>
            <a:pPr>
              <a:lnSpc>
                <a:spcPts val="32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装礼盒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，重磅优惠套组，随盒附赠</a:t>
            </a:r>
          </a:p>
          <a:p>
            <a:pPr>
              <a:lnSpc>
                <a:spcPts val="3200"/>
              </a:lnSpc>
            </a:pP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多样产品，惊喜献礼。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2000" y="6857999"/>
                </a:lnTo>
                <a:lnTo>
                  <a:pt x="12192000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6857999 h 6858000"/>
              <a:gd name="connsiteX1" fmla="*/ 12191999 w 12192000"/>
              <a:gd name="connsiteY1" fmla="*/ 6857999 h 6858000"/>
              <a:gd name="connsiteX2" fmla="*/ 12191999 w 12192000"/>
              <a:gd name="connsiteY2" fmla="*/ 0 h 6858000"/>
              <a:gd name="connsiteX3" fmla="*/ 0 w 12192000"/>
              <a:gd name="connsiteY3" fmla="*/ 0 h 6858000"/>
              <a:gd name="connsiteX4" fmla="*/ 0 w 12192000"/>
              <a:gd name="connsiteY4" fmla="*/ 6857999 h 68580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7999"/>
                </a:moveTo>
                <a:lnTo>
                  <a:pt x="12191999" y="6857999"/>
                </a:lnTo>
                <a:lnTo>
                  <a:pt x="12191999" y="0"/>
                </a:lnTo>
                <a:lnTo>
                  <a:pt x="0" y="0"/>
                </a:lnTo>
                <a:lnTo>
                  <a:pt x="0" y="6857999"/>
                </a:lnTo>
              </a:path>
            </a:pathLst>
          </a:custGeom>
          <a:solidFill>
            <a:srgbClr val="14123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710183" y="633983"/>
            <a:ext cx="810768" cy="48768"/>
          </a:xfrm>
          <a:custGeom>
            <a:avLst/>
            <a:gdLst>
              <a:gd name="connsiteX0" fmla="*/ 0 w 810768"/>
              <a:gd name="connsiteY0" fmla="*/ 24383 h 48768"/>
              <a:gd name="connsiteX1" fmla="*/ 810768 w 810768"/>
              <a:gd name="connsiteY1" fmla="*/ 24383 h 4876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0768" h="48768">
                <a:moveTo>
                  <a:pt x="0" y="24383"/>
                </a:moveTo>
                <a:lnTo>
                  <a:pt x="810768" y="24383"/>
                </a:lnTo>
              </a:path>
            </a:pathLst>
          </a:custGeom>
          <a:ln w="63500">
            <a:solidFill>
              <a:srgbClr val="F957A3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3098292" y="5811011"/>
            <a:ext cx="2545080" cy="443484"/>
          </a:xfrm>
          <a:custGeom>
            <a:avLst/>
            <a:gdLst>
              <a:gd name="connsiteX0" fmla="*/ 0 w 2545080"/>
              <a:gd name="connsiteY0" fmla="*/ 73914 h 443484"/>
              <a:gd name="connsiteX1" fmla="*/ 73913 w 2545080"/>
              <a:gd name="connsiteY1" fmla="*/ 0 h 443484"/>
              <a:gd name="connsiteX2" fmla="*/ 2471166 w 2545080"/>
              <a:gd name="connsiteY2" fmla="*/ 0 h 443484"/>
              <a:gd name="connsiteX3" fmla="*/ 2545079 w 2545080"/>
              <a:gd name="connsiteY3" fmla="*/ 73914 h 443484"/>
              <a:gd name="connsiteX4" fmla="*/ 2545079 w 2545080"/>
              <a:gd name="connsiteY4" fmla="*/ 369570 h 443484"/>
              <a:gd name="connsiteX5" fmla="*/ 2471166 w 2545080"/>
              <a:gd name="connsiteY5" fmla="*/ 443484 h 443484"/>
              <a:gd name="connsiteX6" fmla="*/ 73913 w 2545080"/>
              <a:gd name="connsiteY6" fmla="*/ 443484 h 443484"/>
              <a:gd name="connsiteX7" fmla="*/ 0 w 2545080"/>
              <a:gd name="connsiteY7" fmla="*/ 369570 h 443484"/>
              <a:gd name="connsiteX8" fmla="*/ 0 w 2545080"/>
              <a:gd name="connsiteY8" fmla="*/ 73914 h 443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45080" h="443484">
                <a:moveTo>
                  <a:pt x="0" y="73914"/>
                </a:moveTo>
                <a:cubicBezTo>
                  <a:pt x="0" y="33096"/>
                  <a:pt x="33147" y="0"/>
                  <a:pt x="73913" y="0"/>
                </a:cubicBezTo>
                <a:lnTo>
                  <a:pt x="2471166" y="0"/>
                </a:lnTo>
                <a:cubicBezTo>
                  <a:pt x="2511932" y="0"/>
                  <a:pt x="2545079" y="33096"/>
                  <a:pt x="2545079" y="73914"/>
                </a:cubicBezTo>
                <a:lnTo>
                  <a:pt x="2545079" y="369570"/>
                </a:lnTo>
                <a:cubicBezTo>
                  <a:pt x="2545079" y="410387"/>
                  <a:pt x="2511932" y="443484"/>
                  <a:pt x="2471166" y="443484"/>
                </a:cubicBezTo>
                <a:lnTo>
                  <a:pt x="73913" y="443484"/>
                </a:lnTo>
                <a:cubicBezTo>
                  <a:pt x="33147" y="443484"/>
                  <a:pt x="0" y="410387"/>
                  <a:pt x="0" y="369570"/>
                </a:cubicBezTo>
                <a:lnTo>
                  <a:pt x="0" y="73914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Freeform 3"/>
          <p:cNvSpPr/>
          <p:nvPr/>
        </p:nvSpPr>
        <p:spPr>
          <a:xfrm>
            <a:off x="3091942" y="5804661"/>
            <a:ext cx="2557780" cy="456184"/>
          </a:xfrm>
          <a:custGeom>
            <a:avLst/>
            <a:gdLst>
              <a:gd name="connsiteX0" fmla="*/ 6350 w 2557780"/>
              <a:gd name="connsiteY0" fmla="*/ 80264 h 456184"/>
              <a:gd name="connsiteX1" fmla="*/ 80263 w 2557780"/>
              <a:gd name="connsiteY1" fmla="*/ 6350 h 456184"/>
              <a:gd name="connsiteX2" fmla="*/ 2477516 w 2557780"/>
              <a:gd name="connsiteY2" fmla="*/ 6350 h 456184"/>
              <a:gd name="connsiteX3" fmla="*/ 2551429 w 2557780"/>
              <a:gd name="connsiteY3" fmla="*/ 80264 h 456184"/>
              <a:gd name="connsiteX4" fmla="*/ 2551429 w 2557780"/>
              <a:gd name="connsiteY4" fmla="*/ 375920 h 456184"/>
              <a:gd name="connsiteX5" fmla="*/ 2477516 w 2557780"/>
              <a:gd name="connsiteY5" fmla="*/ 449834 h 456184"/>
              <a:gd name="connsiteX6" fmla="*/ 80263 w 2557780"/>
              <a:gd name="connsiteY6" fmla="*/ 449834 h 456184"/>
              <a:gd name="connsiteX7" fmla="*/ 6350 w 2557780"/>
              <a:gd name="connsiteY7" fmla="*/ 375920 h 456184"/>
              <a:gd name="connsiteX8" fmla="*/ 6350 w 2557780"/>
              <a:gd name="connsiteY8" fmla="*/ 80264 h 456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2557780" h="456184">
                <a:moveTo>
                  <a:pt x="6350" y="80264"/>
                </a:moveTo>
                <a:cubicBezTo>
                  <a:pt x="6350" y="39446"/>
                  <a:pt x="39497" y="6350"/>
                  <a:pt x="80263" y="6350"/>
                </a:cubicBezTo>
                <a:lnTo>
                  <a:pt x="2477516" y="6350"/>
                </a:lnTo>
                <a:cubicBezTo>
                  <a:pt x="2518282" y="6350"/>
                  <a:pt x="2551429" y="39446"/>
                  <a:pt x="2551429" y="80264"/>
                </a:cubicBezTo>
                <a:lnTo>
                  <a:pt x="2551429" y="375920"/>
                </a:lnTo>
                <a:cubicBezTo>
                  <a:pt x="2551429" y="416737"/>
                  <a:pt x="2518282" y="449834"/>
                  <a:pt x="2477516" y="449834"/>
                </a:cubicBezTo>
                <a:lnTo>
                  <a:pt x="80263" y="449834"/>
                </a:lnTo>
                <a:cubicBezTo>
                  <a:pt x="39497" y="449834"/>
                  <a:pt x="6350" y="416737"/>
                  <a:pt x="6350" y="375920"/>
                </a:cubicBezTo>
                <a:lnTo>
                  <a:pt x="6350" y="8026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Freeform 3"/>
          <p:cNvSpPr/>
          <p:nvPr/>
        </p:nvSpPr>
        <p:spPr>
          <a:xfrm>
            <a:off x="987552" y="5811011"/>
            <a:ext cx="1807464" cy="443484"/>
          </a:xfrm>
          <a:custGeom>
            <a:avLst/>
            <a:gdLst>
              <a:gd name="connsiteX0" fmla="*/ 0 w 1807464"/>
              <a:gd name="connsiteY0" fmla="*/ 73914 h 443484"/>
              <a:gd name="connsiteX1" fmla="*/ 73913 w 1807464"/>
              <a:gd name="connsiteY1" fmla="*/ 0 h 443484"/>
              <a:gd name="connsiteX2" fmla="*/ 1733549 w 1807464"/>
              <a:gd name="connsiteY2" fmla="*/ 0 h 443484"/>
              <a:gd name="connsiteX3" fmla="*/ 1807463 w 1807464"/>
              <a:gd name="connsiteY3" fmla="*/ 73914 h 443484"/>
              <a:gd name="connsiteX4" fmla="*/ 1807463 w 1807464"/>
              <a:gd name="connsiteY4" fmla="*/ 369570 h 443484"/>
              <a:gd name="connsiteX5" fmla="*/ 1733549 w 1807464"/>
              <a:gd name="connsiteY5" fmla="*/ 443484 h 443484"/>
              <a:gd name="connsiteX6" fmla="*/ 73913 w 1807464"/>
              <a:gd name="connsiteY6" fmla="*/ 443484 h 443484"/>
              <a:gd name="connsiteX7" fmla="*/ 0 w 1807464"/>
              <a:gd name="connsiteY7" fmla="*/ 369570 h 443484"/>
              <a:gd name="connsiteX8" fmla="*/ 0 w 1807464"/>
              <a:gd name="connsiteY8" fmla="*/ 73914 h 443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07464" h="443484">
                <a:moveTo>
                  <a:pt x="0" y="73914"/>
                </a:moveTo>
                <a:cubicBezTo>
                  <a:pt x="0" y="33096"/>
                  <a:pt x="33096" y="0"/>
                  <a:pt x="73913" y="0"/>
                </a:cubicBezTo>
                <a:lnTo>
                  <a:pt x="1733549" y="0"/>
                </a:lnTo>
                <a:cubicBezTo>
                  <a:pt x="1774316" y="0"/>
                  <a:pt x="1807463" y="33096"/>
                  <a:pt x="1807463" y="73914"/>
                </a:cubicBezTo>
                <a:lnTo>
                  <a:pt x="1807463" y="369570"/>
                </a:lnTo>
                <a:cubicBezTo>
                  <a:pt x="1807463" y="410387"/>
                  <a:pt x="1774316" y="443484"/>
                  <a:pt x="1733549" y="443484"/>
                </a:cubicBezTo>
                <a:lnTo>
                  <a:pt x="73913" y="443484"/>
                </a:lnTo>
                <a:cubicBezTo>
                  <a:pt x="33096" y="443484"/>
                  <a:pt x="0" y="410387"/>
                  <a:pt x="0" y="369570"/>
                </a:cubicBezTo>
                <a:lnTo>
                  <a:pt x="0" y="73914"/>
                </a:lnTo>
              </a:path>
            </a:pathLst>
          </a:custGeom>
          <a:solidFill>
            <a:srgbClr val="DF9FC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Freeform 3"/>
          <p:cNvSpPr/>
          <p:nvPr/>
        </p:nvSpPr>
        <p:spPr>
          <a:xfrm>
            <a:off x="981202" y="5804661"/>
            <a:ext cx="1820164" cy="456184"/>
          </a:xfrm>
          <a:custGeom>
            <a:avLst/>
            <a:gdLst>
              <a:gd name="connsiteX0" fmla="*/ 6350 w 1820164"/>
              <a:gd name="connsiteY0" fmla="*/ 80264 h 456184"/>
              <a:gd name="connsiteX1" fmla="*/ 80263 w 1820164"/>
              <a:gd name="connsiteY1" fmla="*/ 6350 h 456184"/>
              <a:gd name="connsiteX2" fmla="*/ 1739899 w 1820164"/>
              <a:gd name="connsiteY2" fmla="*/ 6350 h 456184"/>
              <a:gd name="connsiteX3" fmla="*/ 1813813 w 1820164"/>
              <a:gd name="connsiteY3" fmla="*/ 80264 h 456184"/>
              <a:gd name="connsiteX4" fmla="*/ 1813813 w 1820164"/>
              <a:gd name="connsiteY4" fmla="*/ 375920 h 456184"/>
              <a:gd name="connsiteX5" fmla="*/ 1739899 w 1820164"/>
              <a:gd name="connsiteY5" fmla="*/ 449834 h 456184"/>
              <a:gd name="connsiteX6" fmla="*/ 80263 w 1820164"/>
              <a:gd name="connsiteY6" fmla="*/ 449834 h 456184"/>
              <a:gd name="connsiteX7" fmla="*/ 6350 w 1820164"/>
              <a:gd name="connsiteY7" fmla="*/ 375920 h 456184"/>
              <a:gd name="connsiteX8" fmla="*/ 6350 w 1820164"/>
              <a:gd name="connsiteY8" fmla="*/ 80264 h 456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</a:cxnLst>
            <a:rect l="l" t="t" r="r" b="b"/>
            <a:pathLst>
              <a:path w="1820164" h="456184">
                <a:moveTo>
                  <a:pt x="6350" y="80264"/>
                </a:moveTo>
                <a:cubicBezTo>
                  <a:pt x="6350" y="39446"/>
                  <a:pt x="39446" y="6350"/>
                  <a:pt x="80263" y="6350"/>
                </a:cubicBezTo>
                <a:lnTo>
                  <a:pt x="1739899" y="6350"/>
                </a:lnTo>
                <a:cubicBezTo>
                  <a:pt x="1780666" y="6350"/>
                  <a:pt x="1813813" y="39446"/>
                  <a:pt x="1813813" y="80264"/>
                </a:cubicBezTo>
                <a:lnTo>
                  <a:pt x="1813813" y="375920"/>
                </a:lnTo>
                <a:cubicBezTo>
                  <a:pt x="1813813" y="416737"/>
                  <a:pt x="1780666" y="449834"/>
                  <a:pt x="1739899" y="449834"/>
                </a:cubicBezTo>
                <a:lnTo>
                  <a:pt x="80263" y="449834"/>
                </a:lnTo>
                <a:cubicBezTo>
                  <a:pt x="39446" y="449834"/>
                  <a:pt x="6350" y="416737"/>
                  <a:pt x="6350" y="375920"/>
                </a:cubicBezTo>
                <a:lnTo>
                  <a:pt x="6350" y="80264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3"/>
          <p:cNvSpPr/>
          <p:nvPr/>
        </p:nvSpPr>
        <p:spPr>
          <a:xfrm>
            <a:off x="5032247" y="2510027"/>
            <a:ext cx="2083308" cy="701039"/>
          </a:xfrm>
          <a:custGeom>
            <a:avLst/>
            <a:gdLst>
              <a:gd name="connsiteX0" fmla="*/ 0 w 2083308"/>
              <a:gd name="connsiteY0" fmla="*/ 701039 h 701039"/>
              <a:gd name="connsiteX1" fmla="*/ 2083308 w 2083308"/>
              <a:gd name="connsiteY1" fmla="*/ 701039 h 701039"/>
              <a:gd name="connsiteX2" fmla="*/ 2083308 w 2083308"/>
              <a:gd name="connsiteY2" fmla="*/ 0 h 701039"/>
              <a:gd name="connsiteX3" fmla="*/ 0 w 2083308"/>
              <a:gd name="connsiteY3" fmla="*/ 0 h 701039"/>
              <a:gd name="connsiteX4" fmla="*/ 0 w 2083308"/>
              <a:gd name="connsiteY4" fmla="*/ 701039 h 701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083308" h="701039">
                <a:moveTo>
                  <a:pt x="0" y="701039"/>
                </a:moveTo>
                <a:lnTo>
                  <a:pt x="2083308" y="701039"/>
                </a:lnTo>
                <a:lnTo>
                  <a:pt x="2083308" y="0"/>
                </a:lnTo>
                <a:lnTo>
                  <a:pt x="0" y="0"/>
                </a:lnTo>
                <a:lnTo>
                  <a:pt x="0" y="701039"/>
                </a:lnTo>
              </a:path>
            </a:pathLst>
          </a:custGeom>
          <a:solidFill>
            <a:srgbClr val="F957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800"/>
            <a:ext cx="5651500" cy="6680200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08700" y="1397000"/>
            <a:ext cx="4673600" cy="2921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39900" y="520700"/>
            <a:ext cx="24511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活动规划（线下体验课）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028700" y="4902200"/>
            <a:ext cx="3213100" cy="673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59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健身房瘦身</a:t>
            </a:r>
            <a:r>
              <a:rPr lang="en-US" altLang="zh-CN" sz="15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59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大挑战</a:t>
            </a:r>
          </a:p>
          <a:p>
            <a:pPr>
              <a:lnSpc>
                <a:spcPts val="3200"/>
              </a:lnSpc>
            </a:pP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时尚健康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x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Space运动瘦身课程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6350000" y="4914900"/>
            <a:ext cx="4356100" cy="1003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S-body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大挑战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b="1" dirty="0">
                <a:solidFill>
                  <a:srgbClr val="C34788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瘦身训练营（北京、上海）</a:t>
            </a:r>
          </a:p>
          <a:p>
            <a:pPr>
              <a:lnSpc>
                <a:spcPts val="1000"/>
              </a:lnSpc>
            </a:pPr>
            <a:endParaRPr lang="en-US" altLang="zh-CN" dirty="0"/>
          </a:p>
          <a:p>
            <a:pPr>
              <a:lnSpc>
                <a:spcPts val="26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1-3周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初级燃脂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#抖音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全民S-body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秀晒炫</a:t>
            </a:r>
          </a:p>
          <a:p>
            <a:pPr>
              <a:lnSpc>
                <a:spcPts val="25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4-6周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深度减脂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#小米运动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21天S-body卡路里大作战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6350000" y="5981700"/>
            <a:ext cx="37084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7-8周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瘦身冲刺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-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#时尚健康</a:t>
            </a:r>
            <a:r>
              <a:rPr lang="en-US" altLang="zh-CN" sz="1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释放终极瘦身榜单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3238500" y="5918200"/>
            <a:ext cx="22098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饮食建议-配合碧生源减肥茶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206500" y="5930900"/>
            <a:ext cx="1346200" cy="228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altLang="zh-CN" sz="1405" dirty="0">
                <a:solidFill>
                  <a:srgbClr val="FFFFFF"/>
                </a:solidFill>
                <a:latin typeface="微软雅黑" panose="020B0503020204020204" pitchFamily="18" charset="-122"/>
                <a:cs typeface="微软雅黑" panose="020B0503020204020204" pitchFamily="18" charset="-122"/>
              </a:rPr>
              <a:t>8周瘦身训练课程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890</Words>
  <Application>Microsoft Office PowerPoint</Application>
  <PresentationFormat>宽屏</PresentationFormat>
  <Paragraphs>440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Century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小宇哥</dc:creator>
  <cp:lastModifiedBy>Administrator</cp:lastModifiedBy>
  <cp:revision>8</cp:revision>
  <dcterms:created xsi:type="dcterms:W3CDTF">2006-08-16T00:00:00Z</dcterms:created>
  <dcterms:modified xsi:type="dcterms:W3CDTF">2022-06-13T11:09:33Z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0B9D74FDF9B9486197816150E044BCBE</vt:lpwstr>
  </property>
  <property fmtid="{D5CDD505-2E9C-101B-9397-08002B2CF9AE}" pid="3" name="KSOProductBuildVer">
    <vt:lpwstr>2052-11.1.0.10495</vt:lpwstr>
  </property>
</Properties>
</file>